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5" r:id="rId4"/>
    <p:sldMasterId id="2147483662" r:id="rId5"/>
  </p:sldMasterIdLst>
  <p:notesMasterIdLst>
    <p:notesMasterId r:id="rId7"/>
  </p:notesMasterIdLst>
  <p:sldIdLst>
    <p:sldId id="393" r:id="rId6"/>
    <p:sldId id="394" r:id="rId8"/>
    <p:sldId id="396" r:id="rId9"/>
    <p:sldId id="384" r:id="rId10"/>
    <p:sldId id="390" r:id="rId11"/>
    <p:sldId id="397" r:id="rId12"/>
    <p:sldId id="399" r:id="rId13"/>
    <p:sldId id="389" r:id="rId14"/>
    <p:sldId id="403" r:id="rId15"/>
    <p:sldId id="411" r:id="rId16"/>
    <p:sldId id="405" r:id="rId17"/>
    <p:sldId id="406" r:id="rId18"/>
    <p:sldId id="408" r:id="rId19"/>
    <p:sldId id="409" r:id="rId20"/>
    <p:sldId id="412" r:id="rId21"/>
    <p:sldId id="415" r:id="rId22"/>
    <p:sldId id="413" r:id="rId23"/>
    <p:sldId id="414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" initials="Cao" lastIdx="1" clrIdx="0"/>
  <p:cmAuthor id="2" name="刘 智宇" initials="刘" lastIdx="1" clrIdx="1"/>
  <p:cmAuthor id="3" name="liuzh" initials="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7" autoAdjust="0"/>
  </p:normalViewPr>
  <p:slideViewPr>
    <p:cSldViewPr snapToGrid="0">
      <p:cViewPr varScale="1">
        <p:scale>
          <a:sx n="91" d="100"/>
          <a:sy n="91" d="100"/>
        </p:scale>
        <p:origin x="5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3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7E71C-5B10-4544-81CA-B2E7B1A2F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0CF7-D3A8-4DC3-8782-22D6DC24CC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approx_kl ：近似的 KL 散度，用于衡量新旧策略分布的差异，防止策略更新太快不稳定。</a:t>
            </a:r>
            <a:endParaRPr lang="zh-CN" altLang="en-US"/>
          </a:p>
          <a:p>
            <a:r>
              <a:rPr lang="zh-CN" altLang="en-US"/>
              <a:t>clip_fraction ：被截断的梯度比例，限制策略变化变化。</a:t>
            </a:r>
            <a:endParaRPr lang="zh-CN" altLang="en-US"/>
          </a:p>
          <a:p>
            <a:r>
              <a:rPr lang="zh-CN" altLang="en-US"/>
              <a:t>clip_range ：允许的策略更新范围，超参数</a:t>
            </a:r>
            <a:endParaRPr lang="zh-CN" altLang="en-US"/>
          </a:p>
          <a:p>
            <a:r>
              <a:rPr lang="zh-CN" altLang="en-US"/>
              <a:t>entropy_loss ：熵损失，熵越高策略随机性越大，逐渐确定最佳策略，理应逐渐下降。</a:t>
            </a:r>
            <a:endParaRPr lang="zh-CN" altLang="en-US"/>
          </a:p>
          <a:p>
            <a:r>
              <a:rPr lang="zh-CN" altLang="en-US"/>
              <a:t>explained_variance：解释方差，越接近</a:t>
            </a:r>
            <a:r>
              <a:rPr lang="en-US" altLang="zh-CN" dirty="0"/>
              <a:t>1</a:t>
            </a:r>
            <a:r>
              <a:rPr lang="zh-CN" altLang="en-US"/>
              <a:t>越优，说明价值函数对实际奖励的拟合越好。</a:t>
            </a:r>
            <a:endParaRPr lang="zh-CN" altLang="en-US"/>
          </a:p>
          <a:p>
            <a:r>
              <a:rPr lang="zh-CN" altLang="en-US"/>
              <a:t>learning_rate：学习率，用于控制梯度更新的步长，超参数。</a:t>
            </a:r>
            <a:endParaRPr lang="zh-CN" altLang="en-US"/>
          </a:p>
          <a:p>
            <a:r>
              <a:rPr lang="zh-CN" altLang="en-US"/>
              <a:t>总体损失函数值</a:t>
            </a:r>
            <a:endParaRPr lang="zh-CN" altLang="en-US"/>
          </a:p>
          <a:p>
            <a:r>
              <a:rPr lang="zh-CN" altLang="en-US"/>
              <a:t>策略梯度损失</a:t>
            </a:r>
            <a:endParaRPr lang="zh-CN" altLang="en-US"/>
          </a:p>
          <a:p>
            <a:r>
              <a:rPr lang="zh-CN" altLang="en-US"/>
              <a:t>价值损失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训练数据的变动：每个训练回合（</a:t>
            </a:r>
            <a:r>
              <a:rPr lang="en-US" altLang="zh-CN" dirty="0"/>
              <a:t>episode</a:t>
            </a:r>
            <a:r>
              <a:rPr lang="zh-CN" altLang="en-US" dirty="0"/>
              <a:t>）中的环境交互数据不同，可能导致每次计算出的策略梯度损失有所不同？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探索与利用的平衡？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奖励设计？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我将碰撞奖励设置非常小，</a:t>
            </a:r>
            <a:r>
              <a:rPr lang="en-US" altLang="zh-CN" b="1" dirty="0">
                <a:solidFill>
                  <a:srgbClr val="000000"/>
                </a:solidFill>
                <a:latin typeface="BMW Group Condensed"/>
              </a:rPr>
              <a:t>Loss</a:t>
            </a:r>
            <a:r>
              <a:rPr lang="zh-CN" altLang="en-US" b="1">
                <a:solidFill>
                  <a:srgbClr val="000000"/>
                </a:solidFill>
                <a:latin typeface="BMW Group Condensed"/>
              </a:rPr>
              <a:t>较少，但策略</a:t>
            </a: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是车停在原地不动。</a:t>
            </a:r>
            <a:endParaRPr lang="zh-CN" altLang="en-US" b="1" dirty="0">
              <a:solidFill>
                <a:srgbClr val="000000"/>
              </a:solidFill>
              <a:latin typeface="BMW Group Condensed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0CF7-D3A8-4DC3-8782-22D6DC24C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png"/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png"/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7.png"/><Relationship Id="rId5" Type="http://schemas.openxmlformats.org/officeDocument/2006/relationships/image" Target="../media/image32.png"/><Relationship Id="rId4" Type="http://schemas.openxmlformats.org/officeDocument/2006/relationships/image" Target="../media/image15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/>
          <p:nvPr userDrawn="1"/>
        </p:nvSpPr>
        <p:spPr>
          <a:xfrm>
            <a:off x="289818" y="2331875"/>
            <a:ext cx="11163436" cy="1702328"/>
          </a:xfrm>
          <a:prstGeom prst="rect">
            <a:avLst/>
          </a:prstGeom>
        </p:spPr>
        <p:txBody>
          <a:bodyPr/>
          <a:lstStyle>
            <a:lvl1pPr marL="13208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标题信息</a:t>
            </a:r>
            <a:b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  <a:endParaRPr lang="en-US" altLang="zh-C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副标题 4"/>
          <p:cNvSpPr txBox="1"/>
          <p:nvPr userDrawn="1"/>
        </p:nvSpPr>
        <p:spPr>
          <a:xfrm>
            <a:off x="192542" y="4522969"/>
            <a:ext cx="7998460" cy="1900965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1" sz="20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None/>
              <a:defRPr kumimoji="1" lang="en-US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None/>
              <a:defRPr kumimoji="1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报告人：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项目负责人：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汇报时间：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叙述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/>
          <a:lstStyle>
            <a:lvl1pPr marL="132080" indent="-132080">
              <a:defRPr lang="de-DE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32080" lvl="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Tx/>
              <a:buBlip>
                <a:blip r:embed="rId2"/>
              </a:buBlip>
            </a:pPr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85762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5" descr="C:\Users\Administrator\Desktop\zhao ppt\1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171427"/>
            <a:ext cx="10363200" cy="385754"/>
          </a:xfrm>
        </p:spPr>
        <p:txBody>
          <a:bodyPr anchor="b">
            <a:normAutofit/>
          </a:bodyPr>
          <a:lstStyle>
            <a:lvl1pPr marL="0" indent="0">
              <a:buNone/>
              <a:defRPr sz="192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单击编辑文本内容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4543433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5357837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  <a:endParaRPr lang="zh-CN" altLang="en-US" dirty="0"/>
          </a:p>
        </p:txBody>
      </p:sp>
      <p:pic>
        <p:nvPicPr>
          <p:cNvPr id="2" name="图片 1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8552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交通运输\零件\交通运输ppt 零件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"/>
            <a:ext cx="12192000" cy="6854190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571461" y="3943354"/>
            <a:ext cx="28448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z="1400" smtClean="0"/>
            </a:fld>
            <a:endParaRPr lang="zh-CN" altLang="en-US" sz="1400" dirty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2057390"/>
            <a:ext cx="5143536" cy="1457335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编辑主标题文字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3557599"/>
            <a:ext cx="5143536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</a:t>
            </a:r>
            <a:endParaRPr lang="zh-CN" altLang="en-US" dirty="0"/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5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交通运输\零件\交通运输ppt 零件-0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12192000" cy="3857652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857232"/>
            <a:ext cx="12192000" cy="342902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76336" y="4800610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668032" y="4286256"/>
            <a:ext cx="1523968" cy="257177"/>
          </a:xfrm>
        </p:spPr>
        <p:txBody>
          <a:bodyPr/>
          <a:lstStyle>
            <a:lvl1pPr>
              <a:defRPr sz="144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876336" y="5615014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  <a:endParaRPr lang="zh-CN" altLang="en-US" dirty="0"/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2824133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交通运输\零件\交通运输ppt 零件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12192001" cy="256032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7315179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7315179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2666976" y="6172219"/>
            <a:ext cx="2844800" cy="342902"/>
          </a:xfr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61" y="6172219"/>
            <a:ext cx="2190765" cy="342902"/>
          </a:xfrm>
        </p:spPr>
        <p:txBody>
          <a:bodyPr anchor="b">
            <a:noAutofit/>
          </a:bodyPr>
          <a:lstStyle>
            <a:lvl1pPr marL="0" indent="0"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r>
              <a:rPr lang="en-US" altLang="zh-CN" dirty="0"/>
              <a:t>/ </a:t>
            </a:r>
            <a:r>
              <a:rPr lang="zh-CN" altLang="en-US" dirty="0"/>
              <a:t>课程名称</a:t>
            </a:r>
            <a:endParaRPr lang="zh-CN" altLang="en-US" dirty="0"/>
          </a:p>
        </p:txBody>
      </p:sp>
      <p:pic>
        <p:nvPicPr>
          <p:cNvPr id="2" name="图片 1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0"/>
            <a:ext cx="5303912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84" y="4873006"/>
            <a:ext cx="626533" cy="6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8400" y="2367360"/>
            <a:ext cx="3552000" cy="318816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8000" y="2160000"/>
            <a:ext cx="3552000" cy="0"/>
          </a:xfrm>
          <a:prstGeom prst="line">
            <a:avLst/>
          </a:prstGeom>
          <a:ln w="1270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4762491" y="2228842"/>
            <a:ext cx="3048021" cy="600079"/>
          </a:xfrm>
        </p:spPr>
        <p:txBody>
          <a:bodyPr anchor="t">
            <a:noAutofit/>
          </a:bodyPr>
          <a:lstStyle>
            <a:lvl1pPr algn="l">
              <a:defRPr sz="336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4762491" y="2914646"/>
            <a:ext cx="6381795" cy="2657494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/>
          </a:p>
        </p:txBody>
      </p:sp>
      <p:pic>
        <p:nvPicPr>
          <p:cNvPr id="2" name="图片 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600" y="1814400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335664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684800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3524232" y="1714488"/>
            <a:ext cx="2571768" cy="514354"/>
          </a:xfrm>
        </p:spPr>
        <p:txBody>
          <a:bodyPr anchor="t">
            <a:noAutofit/>
          </a:bodyPr>
          <a:lstStyle>
            <a:lvl1pPr algn="l"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524232" y="2228842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24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857213" y="4142494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568512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 userDrawn="1"/>
        </p:nvCxnSpPr>
        <p:spPr>
          <a:xfrm>
            <a:off x="857213" y="4012894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/>
          <p:nvPr userDrawn="1"/>
        </p:nvSpPr>
        <p:spPr>
          <a:xfrm>
            <a:off x="3524232" y="4029079"/>
            <a:ext cx="2571768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4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演讲者名字</a:t>
            </a:r>
            <a:endParaRPr kumimoji="0" lang="zh-CN" altLang="en-US" sz="264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3524232" y="4543433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/>
          </a:p>
        </p:txBody>
      </p:sp>
      <p:pic>
        <p:nvPicPr>
          <p:cNvPr id="16" name="图片 1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3360000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  <a:p>
            <a:pPr lvl="0"/>
            <a:r>
              <a:rPr lang="zh-CN" altLang="en-US" dirty="0"/>
              <a:t>第一级内容</a:t>
            </a:r>
            <a:endParaRPr lang="zh-CN" altLang="en-US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599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4233600"/>
            <a:ext cx="2476517" cy="481284"/>
          </a:xfr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3456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3456000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图片占位符 2"/>
          <p:cNvSpPr>
            <a:spLocks noGrp="1"/>
          </p:cNvSpPr>
          <p:nvPr>
            <p:ph type="pic" idx="16" hasCustomPrompt="1"/>
          </p:nvPr>
        </p:nvSpPr>
        <p:spPr>
          <a:xfrm>
            <a:off x="6072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60672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图片占位符 2"/>
          <p:cNvSpPr>
            <a:spLocks noGrp="1"/>
          </p:cNvSpPr>
          <p:nvPr>
            <p:ph type="pic" idx="17" hasCustomPrompt="1"/>
          </p:nvPr>
        </p:nvSpPr>
        <p:spPr>
          <a:xfrm>
            <a:off x="8658633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8658635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 txBox="1"/>
          <p:nvPr userDrawn="1"/>
        </p:nvSpPr>
        <p:spPr>
          <a:xfrm>
            <a:off x="3360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  <a:endParaRPr kumimoji="0" lang="zh-CN" alt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5" name="标题 1"/>
          <p:cNvSpPr txBox="1"/>
          <p:nvPr userDrawn="1"/>
        </p:nvSpPr>
        <p:spPr>
          <a:xfrm>
            <a:off x="5952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  <a:endParaRPr kumimoji="0" lang="zh-CN" alt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5952000" y="4714884"/>
            <a:ext cx="2505600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  <a:p>
            <a:pPr lvl="0"/>
            <a:r>
              <a:rPr lang="zh-CN" altLang="en-US" dirty="0"/>
              <a:t>第一级内容</a:t>
            </a:r>
            <a:endParaRPr lang="zh-CN" altLang="en-US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7" name="标题 1"/>
          <p:cNvSpPr txBox="1"/>
          <p:nvPr userDrawn="1"/>
        </p:nvSpPr>
        <p:spPr>
          <a:xfrm>
            <a:off x="8572517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  <a:endParaRPr kumimoji="0" lang="zh-CN" alt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572517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8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4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1267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2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交通运输\零件\交通运输ppt 零件-0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09"/>
            <a:ext cx="3543300" cy="6854191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3524232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3905235" y="2143116"/>
            <a:ext cx="7048549" cy="2110070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buFont typeface="Arial" panose="020B0604020202020204" pitchFamily="34" charset="0"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zh-CN" altLang="en-US" sz="4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6000749" y="2143116"/>
            <a:ext cx="5048285" cy="3146206"/>
          </a:xfrm>
        </p:spPr>
        <p:txBody>
          <a:bodyPr anchor="t">
            <a:normAutofit/>
          </a:bodyPr>
          <a:lstStyle>
            <a:lvl1pPr algn="l">
              <a:lnSpc>
                <a:spcPts val="3800"/>
              </a:lnSpc>
              <a:buFont typeface="Wingdings" panose="05000000000000000000" pitchFamily="2" charset="2"/>
              <a:buNone/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br>
              <a:rPr lang="en-US" altLang="zh-CN" dirty="0"/>
            </a:br>
            <a:r>
              <a:rPr lang="zh-CN" altLang="en-US" dirty="0"/>
              <a:t>第四节  单击编辑章节标题</a:t>
            </a:r>
            <a:br>
              <a:rPr lang="en-US" altLang="zh-CN" dirty="0"/>
            </a:br>
            <a:r>
              <a:rPr lang="zh-CN" altLang="en-US" dirty="0"/>
              <a:t>第五节  单击编辑章节标题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0660"/>
            <a:ext cx="5469467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00293"/>
            <a:ext cx="5469468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57549"/>
            <a:ext cx="5469467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029079"/>
            <a:ext cx="5469467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543433"/>
            <a:ext cx="5469467" cy="1255394"/>
          </a:xfrm>
          <a:prstGeom prst="rect">
            <a:avLst/>
          </a:prstGeom>
          <a:noFill/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8667768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3" cstate="print"/>
          <a:srcRect l="74219"/>
          <a:stretch>
            <a:fillRect/>
          </a:stretch>
        </p:blipFill>
        <p:spPr bwMode="auto">
          <a:xfrm>
            <a:off x="9048771" y="0"/>
            <a:ext cx="3143229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8953520" y="2228842"/>
            <a:ext cx="2095515" cy="274321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38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</a:t>
            </a:r>
            <a:br>
              <a:rPr lang="en-US" altLang="zh-CN" dirty="0"/>
            </a:br>
            <a:r>
              <a:rPr lang="zh-CN" altLang="en-US" dirty="0"/>
              <a:t>本章节</a:t>
            </a:r>
            <a:br>
              <a:rPr lang="en-US" altLang="zh-CN" dirty="0"/>
            </a:br>
            <a:r>
              <a:rPr lang="zh-CN" altLang="en-US" dirty="0"/>
              <a:t>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43" name="Picture 3" descr="C:\Users\Administrator\Desktop\交通运输\零件\交通运输ppt 零件-1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"/>
            <a:ext cx="5920317" cy="6854190"/>
          </a:xfrm>
          <a:prstGeom prst="rect">
            <a:avLst/>
          </a:prstGeom>
          <a:noFill/>
        </p:spPr>
      </p:pic>
      <p:sp>
        <p:nvSpPr>
          <p:cNvPr id="10" name="标题 1"/>
          <p:cNvSpPr txBox="1"/>
          <p:nvPr userDrawn="1"/>
        </p:nvSpPr>
        <p:spPr>
          <a:xfrm>
            <a:off x="8953520" y="1628762"/>
            <a:ext cx="2095515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5000" lnSpcReduction="10000"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</a:t>
            </a:r>
            <a:r>
              <a:rPr kumimoji="0" lang="en-US" altLang="zh-CN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288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Administrator\Desktop\交通运输\零件\交通运输ppt 零件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0372"/>
            <a:ext cx="12192000" cy="1704974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476211" y="3257549"/>
            <a:ext cx="8763061" cy="1114433"/>
          </a:xfr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buFont typeface="Wingdings" panose="05000000000000000000" pitchFamily="2" charset="2"/>
              <a:buNone/>
              <a:defRPr sz="4320" b="1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单击编辑本章节主标题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422889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35258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761963" y="3343274"/>
            <a:ext cx="5143536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343274"/>
            <a:ext cx="5048285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0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762227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953256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8507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61963" y="3514726"/>
            <a:ext cx="171451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左图 介绍信息</a:t>
            </a:r>
            <a:endParaRPr lang="en-US" altLang="zh-CN" dirty="0"/>
          </a:p>
          <a:p>
            <a:pPr lvl="0"/>
            <a:r>
              <a:rPr lang="zh-CN" altLang="en-US" dirty="0"/>
              <a:t>右图 介绍信息</a:t>
            </a:r>
            <a:endParaRPr lang="zh-CN" altLang="en-US" dirty="0"/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280576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514726"/>
            <a:ext cx="5048285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5363" name="Picture 3" descr="C:\Users\Administrator\Desktop\交通运输\零件\交通运输ppt 零件-1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13" y="3514726"/>
            <a:ext cx="5143536" cy="2579370"/>
          </a:xfrm>
          <a:prstGeom prst="rect">
            <a:avLst/>
          </a:prstGeom>
          <a:noFill/>
        </p:spPr>
      </p:pic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42965" y="3857628"/>
            <a:ext cx="4572032" cy="188596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单击编辑文本内容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介绍信息</a:t>
            </a:r>
            <a:endParaRPr lang="zh-CN" altLang="en-US" dirty="0"/>
          </a:p>
        </p:txBody>
      </p:sp>
      <p:pic>
        <p:nvPicPr>
          <p:cNvPr id="11" name="图片 10" descr="交通运输ppt 零件-07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3915014"/>
            <a:ext cx="11430080" cy="21714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74400" y="1745280"/>
            <a:ext cx="2880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3282691" y="1745280"/>
            <a:ext cx="283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6140211" y="1745280"/>
            <a:ext cx="2832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8997731" y="1745280"/>
            <a:ext cx="2880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326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1091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图片占位符 2"/>
          <p:cNvSpPr>
            <a:spLocks noGrp="1"/>
          </p:cNvSpPr>
          <p:nvPr>
            <p:ph type="pic" idx="14" hasCustomPrompt="1"/>
          </p:nvPr>
        </p:nvSpPr>
        <p:spPr>
          <a:xfrm>
            <a:off x="614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902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7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7410" name="Picture 2" descr="C:\Users\Administrator\Desktop\交通运输\零件\交通运输ppt 零件-1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49" y="6145530"/>
            <a:ext cx="3905251" cy="712470"/>
          </a:xfrm>
          <a:prstGeom prst="rect">
            <a:avLst/>
          </a:prstGeom>
          <a:noFill/>
        </p:spPr>
      </p:pic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9144021" y="6285600"/>
            <a:ext cx="2857520" cy="428628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图片信息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3" y="3326573"/>
            <a:ext cx="2451100" cy="275082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05704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047715" y="358375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47715" y="4012378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857213" y="3179424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81" y="3318972"/>
            <a:ext cx="2451100" cy="2750820"/>
          </a:xfrm>
          <a:prstGeom prst="rect">
            <a:avLst/>
          </a:prstGeom>
          <a:noFill/>
        </p:spPr>
      </p:pic>
      <p:sp>
        <p:nvSpPr>
          <p:cNvPr id="25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3619483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sz="half" idx="16" hasCustomPrompt="1"/>
          </p:nvPr>
        </p:nvSpPr>
        <p:spPr>
          <a:xfrm>
            <a:off x="3619483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3428981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49" y="3318972"/>
            <a:ext cx="2451100" cy="2750820"/>
          </a:xfrm>
          <a:prstGeom prst="rect">
            <a:avLst/>
          </a:prstGeom>
          <a:noFill/>
        </p:spPr>
      </p:pic>
      <p:sp>
        <p:nvSpPr>
          <p:cNvPr id="2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191251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0" name="内容占位符 2"/>
          <p:cNvSpPr>
            <a:spLocks noGrp="1"/>
          </p:cNvSpPr>
          <p:nvPr>
            <p:ph sz="half" idx="18" hasCustomPrompt="1"/>
          </p:nvPr>
        </p:nvSpPr>
        <p:spPr>
          <a:xfrm>
            <a:off x="6191251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6000749" y="3171823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17" y="3318972"/>
            <a:ext cx="2451100" cy="2750820"/>
          </a:xfrm>
          <a:prstGeom prst="rect">
            <a:avLst/>
          </a:prstGeom>
          <a:noFill/>
        </p:spPr>
      </p:pic>
      <p:sp>
        <p:nvSpPr>
          <p:cNvPr id="33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8763019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4" name="内容占位符 2"/>
          <p:cNvSpPr>
            <a:spLocks noGrp="1"/>
          </p:cNvSpPr>
          <p:nvPr>
            <p:ph sz="half" idx="20" hasCustomPrompt="1"/>
          </p:nvPr>
        </p:nvSpPr>
        <p:spPr>
          <a:xfrm>
            <a:off x="8763019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8572517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74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7334259" y="2516484"/>
            <a:ext cx="1428760" cy="3000396"/>
          </a:xfrm>
        </p:spPr>
        <p:txBody>
          <a:bodyPr anchor="t">
            <a:noAutofit/>
          </a:bodyPr>
          <a:lstStyle>
            <a:lvl1pPr algn="l">
              <a:lnSpc>
                <a:spcPts val="3700"/>
              </a:lnSpc>
              <a:buFont typeface="Wingdings" panose="05000000000000000000" pitchFamily="2" charset="2"/>
              <a:buNone/>
              <a:defRPr sz="288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100%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 r="82586"/>
          <a:stretch>
            <a:fillRect/>
          </a:stretch>
        </p:blipFill>
        <p:spPr bwMode="auto">
          <a:xfrm>
            <a:off x="0" y="1798326"/>
            <a:ext cx="952464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 r="82586"/>
          <a:stretch>
            <a:fillRect/>
          </a:stretch>
        </p:blipFill>
        <p:spPr bwMode="auto">
          <a:xfrm>
            <a:off x="0" y="2687959"/>
            <a:ext cx="952464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r="82586"/>
          <a:stretch>
            <a:fillRect/>
          </a:stretch>
        </p:blipFill>
        <p:spPr bwMode="auto">
          <a:xfrm>
            <a:off x="0" y="3545215"/>
            <a:ext cx="952464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 r="82586"/>
          <a:stretch>
            <a:fillRect/>
          </a:stretch>
        </p:blipFill>
        <p:spPr bwMode="auto">
          <a:xfrm>
            <a:off x="0" y="4316746"/>
            <a:ext cx="952464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 r="82586"/>
          <a:stretch>
            <a:fillRect/>
          </a:stretch>
        </p:blipFill>
        <p:spPr bwMode="auto">
          <a:xfrm>
            <a:off x="0" y="4831099"/>
            <a:ext cx="952464" cy="1255394"/>
          </a:xfrm>
          <a:prstGeom prst="rect">
            <a:avLst/>
          </a:prstGeom>
          <a:noFill/>
        </p:spPr>
      </p:pic>
      <p:sp>
        <p:nvSpPr>
          <p:cNvPr id="11" name="标题 1"/>
          <p:cNvSpPr txBox="1"/>
          <p:nvPr userDrawn="1"/>
        </p:nvSpPr>
        <p:spPr>
          <a:xfrm>
            <a:off x="761963" y="1028683"/>
            <a:ext cx="10287072" cy="600079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5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12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单击编辑文本标题（数据图）</a:t>
            </a:r>
            <a:endParaRPr kumimoji="0" lang="zh-CN" altLang="en-US" sz="312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3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430782"/>
            <a:ext cx="4421709" cy="767716"/>
          </a:xfrm>
          <a:prstGeom prst="rect">
            <a:avLst/>
          </a:prstGeom>
          <a:noFill/>
        </p:spPr>
      </p:pic>
      <p:pic>
        <p:nvPicPr>
          <p:cNvPr id="16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979026"/>
            <a:ext cx="4421709" cy="767716"/>
          </a:xfrm>
          <a:prstGeom prst="rect">
            <a:avLst/>
          </a:prstGeom>
          <a:noFill/>
        </p:spPr>
      </p:pic>
      <p:pic>
        <p:nvPicPr>
          <p:cNvPr id="18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3545215"/>
            <a:ext cx="6572296" cy="767716"/>
          </a:xfrm>
          <a:prstGeom prst="rect">
            <a:avLst/>
          </a:prstGeom>
          <a:noFill/>
        </p:spPr>
      </p:pic>
      <p:pic>
        <p:nvPicPr>
          <p:cNvPr id="19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132466"/>
            <a:ext cx="4421709" cy="767716"/>
          </a:xfrm>
          <a:prstGeom prst="rect">
            <a:avLst/>
          </a:prstGeom>
          <a:noFill/>
        </p:spPr>
      </p:pic>
      <p:pic>
        <p:nvPicPr>
          <p:cNvPr id="20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659648"/>
            <a:ext cx="4421709" cy="767716"/>
          </a:xfrm>
          <a:prstGeom prst="rect">
            <a:avLst/>
          </a:prstGeom>
          <a:noFill/>
        </p:spPr>
      </p:pic>
      <p:sp>
        <p:nvSpPr>
          <p:cNvPr id="21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8763019" y="2516484"/>
            <a:ext cx="2286016" cy="300039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z="1600" dirty="0"/>
              <a:t>单击编辑内容</a:t>
            </a:r>
            <a:endParaRPr lang="en-US" altLang="zh-CN" sz="1600" dirty="0"/>
          </a:p>
          <a:p>
            <a:pPr lvl="0"/>
            <a:endParaRPr lang="en-US" altLang="zh-CN" sz="1600" dirty="0"/>
          </a:p>
        </p:txBody>
      </p:sp>
      <p:pic>
        <p:nvPicPr>
          <p:cNvPr id="23" name="图片 22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5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C:\Users\Administrator\Desktop\交通运输\零件\交通运输ppt 零件-2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514726"/>
            <a:ext cx="5101167" cy="472440"/>
          </a:xfrm>
          <a:prstGeom prst="rect">
            <a:avLst/>
          </a:prstGeom>
          <a:noFill/>
        </p:spPr>
      </p:pic>
      <p:pic>
        <p:nvPicPr>
          <p:cNvPr id="20484" name="Picture 4" descr="C:\Users\Administrator\Desktop\交通运输\零件\交通运输ppt 零件-2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64" y="3514726"/>
            <a:ext cx="5101167" cy="47244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单击编辑文本标题（数据图）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0483" name="Picture 3" descr="C:\Users\Administrator\Desktop\交通运输\零件\交通运输ppt 零件-20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13" y="3514726"/>
            <a:ext cx="5101167" cy="472440"/>
          </a:xfrm>
          <a:prstGeom prst="rect">
            <a:avLst/>
          </a:prstGeom>
          <a:noFill/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910095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60%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595838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881590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57213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57213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00074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00074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85826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sz="half" idx="21" hasCustomPrompt="1"/>
          </p:nvPr>
        </p:nvSpPr>
        <p:spPr>
          <a:xfrm>
            <a:off x="885826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pic>
        <p:nvPicPr>
          <p:cNvPr id="21" name="图片 20" descr="交通运输ppt 零件-07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1508" name="Picture 4" descr="C:\Users\Administrator\Desktop\交通运输\零件\交通运输ppt 零件-2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21" y="2914646"/>
            <a:ext cx="7704667" cy="3478530"/>
          </a:xfrm>
          <a:prstGeom prst="rect">
            <a:avLst/>
          </a:prstGeom>
          <a:noFill/>
        </p:spPr>
      </p:pic>
      <p:sp>
        <p:nvSpPr>
          <p:cNvPr id="27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323848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848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52800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0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52800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20" name="直接箭头连接符 19"/>
          <p:cNvCxnSpPr/>
          <p:nvPr userDrawn="1"/>
        </p:nvCxnSpPr>
        <p:spPr>
          <a:xfrm>
            <a:off x="2667036" y="4457725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 userDrawn="1"/>
        </p:nvCxnSpPr>
        <p:spPr>
          <a:xfrm>
            <a:off x="2667036" y="35147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 userDrawn="1"/>
        </p:nvCxnSpPr>
        <p:spPr>
          <a:xfrm>
            <a:off x="2667036" y="55721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C:\Users\Administrator\Desktop\zhao ppt\ppt-10.png"/>
          <p:cNvPicPr>
            <a:picLocks noChangeAspect="1" noChangeArrowheads="1"/>
          </p:cNvPicPr>
          <p:nvPr userDrawn="1"/>
        </p:nvPicPr>
        <p:blipFill>
          <a:blip r:embed="rId3" cstate="print"/>
          <a:srcRect l="28661" t="30017" r="27243" b="2692"/>
          <a:stretch>
            <a:fillRect/>
          </a:stretch>
        </p:blipFill>
        <p:spPr bwMode="auto">
          <a:xfrm>
            <a:off x="761963" y="2571775"/>
            <a:ext cx="1905013" cy="42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2571725" y="3086098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2571725" y="402907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2571725" y="5143512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2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7143757" y="3171823"/>
            <a:ext cx="3905277" cy="85725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7143757" y="4114805"/>
            <a:ext cx="3905277" cy="94298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idx="22" hasCustomPrompt="1"/>
          </p:nvPr>
        </p:nvSpPr>
        <p:spPr>
          <a:xfrm>
            <a:off x="7143757" y="5143512"/>
            <a:ext cx="3905277" cy="10287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</p:txBody>
      </p:sp>
      <p:pic>
        <p:nvPicPr>
          <p:cNvPr id="18" name="图片 1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967" y="2400300"/>
            <a:ext cx="9897533" cy="385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1"/>
          <p:cNvSpPr txBox="1">
            <a:spLocks noChangeArrowheads="1"/>
          </p:cNvSpPr>
          <p:nvPr userDrawn="1"/>
        </p:nvSpPr>
        <p:spPr bwMode="auto">
          <a:xfrm>
            <a:off x="3047985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 userDrawn="1"/>
        </p:nvSpPr>
        <p:spPr bwMode="auto">
          <a:xfrm>
            <a:off x="3047979" y="505778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1"/>
          <p:cNvSpPr txBox="1">
            <a:spLocks noChangeArrowheads="1"/>
          </p:cNvSpPr>
          <p:nvPr userDrawn="1"/>
        </p:nvSpPr>
        <p:spPr bwMode="auto">
          <a:xfrm>
            <a:off x="4667240" y="428625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>
            <a:spLocks noChangeArrowheads="1"/>
          </p:cNvSpPr>
          <p:nvPr userDrawn="1"/>
        </p:nvSpPr>
        <p:spPr bwMode="auto">
          <a:xfrm>
            <a:off x="6191251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1"/>
          <p:cNvSpPr txBox="1">
            <a:spLocks noChangeArrowheads="1"/>
          </p:cNvSpPr>
          <p:nvPr userDrawn="1"/>
        </p:nvSpPr>
        <p:spPr bwMode="auto">
          <a:xfrm>
            <a:off x="7810512" y="2743195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Administrator\Desktop\交通运输\零件\交通运输ppt 零件-2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8957733" cy="255270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5219664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5219664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382016" y="2057390"/>
            <a:ext cx="3524275" cy="171451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单击编辑文本内容</a:t>
            </a:r>
            <a:endParaRPr lang="en-US" altLang="zh-CN" dirty="0"/>
          </a:p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联系方式等</a:t>
            </a:r>
            <a:endParaRPr lang="zh-CN" altLang="en-US" dirty="0"/>
          </a:p>
        </p:txBody>
      </p:sp>
      <p:pic>
        <p:nvPicPr>
          <p:cNvPr id="7" name="图片 6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3515410"/>
            <a:ext cx="6096000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1371586"/>
            <a:ext cx="12192000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4" descr="C:\Users\Administrator\Desktop\zhao ppt\ppt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586"/>
            <a:ext cx="12192000" cy="385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1971665"/>
            <a:ext cx="5219664" cy="1885963"/>
          </a:xfrm>
        </p:spPr>
        <p:txBody>
          <a:bodyPr anchor="t">
            <a:noAutofit/>
          </a:bodyPr>
          <a:lstStyle>
            <a:lvl1pPr algn="l">
              <a:defRPr sz="384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</a:t>
            </a:r>
            <a:br>
              <a:rPr lang="en-US" altLang="zh-CN" dirty="0"/>
            </a:br>
            <a:r>
              <a:rPr lang="zh-CN" altLang="en-US" dirty="0"/>
              <a:t>结束语</a:t>
            </a:r>
            <a:br>
              <a:rPr lang="en-US" altLang="zh-CN" dirty="0"/>
            </a:br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000221" y="4029079"/>
            <a:ext cx="5219664" cy="771530"/>
          </a:xfrm>
        </p:spPr>
        <p:txBody>
          <a:bodyPr anchor="t">
            <a:noAutofit/>
          </a:bodyPr>
          <a:lstStyle>
            <a:lvl1pPr marL="0" indent="0">
              <a:lnSpc>
                <a:spcPts val="2000"/>
              </a:lnSpc>
              <a:buNone/>
              <a:defRPr sz="216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pic>
        <p:nvPicPr>
          <p:cNvPr id="12" name="Picture 5" descr="C:\Users\Administrator\Desktop\zhao ppt\ppt-09.png"/>
          <p:cNvPicPr>
            <a:picLocks noChangeAspect="1" noChangeArrowheads="1"/>
          </p:cNvPicPr>
          <p:nvPr userDrawn="1"/>
        </p:nvPicPr>
        <p:blipFill>
          <a:blip r:embed="rId3" cstate="print"/>
          <a:srcRect l="36626" t="26627" r="33408" b="30769"/>
          <a:stretch>
            <a:fillRect/>
          </a:stretch>
        </p:blipFill>
        <p:spPr bwMode="auto">
          <a:xfrm>
            <a:off x="476297" y="3857626"/>
            <a:ext cx="1285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 bwMode="auto">
          <a:xfrm rot="5400000">
            <a:off x="1497588" y="4395788"/>
            <a:ext cx="624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5A3D-07BE-48FF-8AF4-F046F630E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5F0-A76E-4C17-8C81-56BBF4B01B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00F41A80-2106-4B14-A8A7-2BC35A9723BE}" type="slidenum">
              <a:rPr lang="zh-SG" altLang="en-US" smtClean="0"/>
            </a:fld>
            <a:endParaRPr lang="zh-SG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-40284"/>
            <a:ext cx="12200238" cy="10700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u="sng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SG" dirty="0"/>
              <a:t>Edit Master text styles</a:t>
            </a:r>
            <a:endParaRPr lang="en-US" altLang="zh-SG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36001" y="1080000"/>
            <a:ext cx="10176500" cy="5040000"/>
          </a:xfrm>
        </p:spPr>
        <p:txBody>
          <a:bodyPr anchor="t">
            <a:normAutofit/>
          </a:bodyPr>
          <a:lstStyle>
            <a:lvl1pPr marL="179705" indent="-179705">
              <a:lnSpc>
                <a:spcPct val="100000"/>
              </a:lnSpc>
              <a:spcBef>
                <a:spcPts val="1200"/>
              </a:spcBef>
              <a:defRPr sz="2400">
                <a:effectLst/>
              </a:defRPr>
            </a:lvl1pPr>
            <a:lvl2pPr marL="539750" indent="-179705">
              <a:lnSpc>
                <a:spcPct val="100000"/>
              </a:lnSpc>
              <a:spcBef>
                <a:spcPts val="1200"/>
              </a:spcBef>
              <a:defRPr sz="2000">
                <a:effectLst/>
              </a:defRPr>
            </a:lvl2pPr>
            <a:lvl3pPr marL="899795" indent="-179705">
              <a:lnSpc>
                <a:spcPct val="100000"/>
              </a:lnSpc>
              <a:spcBef>
                <a:spcPts val="1200"/>
              </a:spcBef>
              <a:defRPr sz="1800">
                <a:effectLst/>
              </a:defRPr>
            </a:lvl3pPr>
            <a:lvl4pPr>
              <a:lnSpc>
                <a:spcPct val="100000"/>
              </a:lnSpc>
              <a:spcBef>
                <a:spcPts val="900"/>
              </a:spcBef>
              <a:defRPr/>
            </a:lvl4pPr>
            <a:lvl5pPr>
              <a:lnSpc>
                <a:spcPct val="100000"/>
              </a:lnSpc>
              <a:spcBef>
                <a:spcPts val="900"/>
              </a:spcBef>
              <a:defRPr/>
            </a:lvl5pPr>
          </a:lstStyle>
          <a:p>
            <a:pPr lvl="0"/>
            <a:r>
              <a:rPr lang="en-US" altLang="zh-SG" dirty="0"/>
              <a:t>Edit Master text styles</a:t>
            </a:r>
            <a:endParaRPr lang="en-US" altLang="zh-SG" dirty="0"/>
          </a:p>
          <a:p>
            <a:pPr lvl="1"/>
            <a:r>
              <a:rPr lang="en-US" altLang="zh-SG" dirty="0"/>
              <a:t>Second level</a:t>
            </a:r>
            <a:endParaRPr lang="en-US" altLang="zh-SG" dirty="0"/>
          </a:p>
          <a:p>
            <a:pPr lvl="2"/>
            <a:r>
              <a:rPr lang="en-US" altLang="zh-SG" dirty="0"/>
              <a:t>Third level</a:t>
            </a:r>
            <a:endParaRPr lang="en-US" altLang="zh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 userDrawn="1"/>
        </p:nvSpPr>
        <p:spPr>
          <a:xfrm>
            <a:off x="1066053" y="807590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3600" b="1" i="0" u="none" strike="noStrike" kern="1200" cap="all" spc="0" normalizeH="0" baseline="0" noProof="0" dirty="0">
              <a:ln>
                <a:noFill/>
              </a:ln>
              <a:solidFill>
                <a:srgbClr val="92A2B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2"/>
          <p:cNvSpPr txBox="1"/>
          <p:nvPr userDrawn="1"/>
        </p:nvSpPr>
        <p:spPr>
          <a:xfrm>
            <a:off x="1066053" y="1491913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6" name="图片 5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段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39365"/>
            <a:ext cx="12192000" cy="5294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39365"/>
            <a:ext cx="12192000" cy="5294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4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11" name="图片 10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6.jpeg"/><Relationship Id="rId7" Type="http://schemas.microsoft.com/office/2007/relationships/hdphoto" Target="../media/image5.wdp"/><Relationship Id="rId6" Type="http://schemas.openxmlformats.org/officeDocument/2006/relationships/image" Target="../media/image4.png"/><Relationship Id="rId5" Type="http://schemas.openxmlformats.org/officeDocument/2006/relationships/tags" Target="../tags/tag1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microsoft.com/office/2007/relationships/hdphoto" Target="../media/image3.wdp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2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8000">
                <a:schemeClr val="bg2">
                  <a:lumMod val="75000"/>
                </a:schemeClr>
              </a:gs>
              <a:gs pos="100000">
                <a:schemeClr val="accent1">
                  <a:lumMod val="45000"/>
                  <a:lumOff val="55000"/>
                  <a:alpha val="27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SG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834516"/>
            <a:ext cx="12192000" cy="2314575"/>
          </a:xfrm>
          <a:prstGeom prst="rect">
            <a:avLst/>
          </a:prstGeom>
          <a:solidFill>
            <a:srgbClr val="00206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>
            <a:alphaModFix amt="47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"/>
                    </a14:imgEffect>
                    <a14:imgEffect>
                      <a14:colorTemperature colorTemp="5539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149091"/>
            <a:ext cx="12192000" cy="2761585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7" b="34125"/>
          <a:stretch>
            <a:fillRect/>
          </a:stretch>
        </p:blipFill>
        <p:spPr>
          <a:xfrm>
            <a:off x="389860" y="253114"/>
            <a:ext cx="2579504" cy="615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2" name="文本占位符 1"/>
          <p:cNvSpPr txBox="1"/>
          <p:nvPr userDrawn="1"/>
        </p:nvSpPr>
        <p:spPr>
          <a:xfrm>
            <a:off x="890206" y="379003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3600" b="1" i="0" u="none" strike="noStrike" kern="1200" cap="all" spc="0" normalizeH="0" baseline="0" noProof="0" dirty="0">
              <a:ln>
                <a:noFill/>
              </a:ln>
              <a:solidFill>
                <a:srgbClr val="92A2B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文本占位符 2"/>
          <p:cNvSpPr txBox="1"/>
          <p:nvPr userDrawn="1"/>
        </p:nvSpPr>
        <p:spPr>
          <a:xfrm>
            <a:off x="890206" y="1063326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72517" y="1474605"/>
            <a:ext cx="10974416" cy="0"/>
          </a:xfrm>
          <a:prstGeom prst="line">
            <a:avLst/>
          </a:prstGeom>
          <a:noFill/>
          <a:ln w="19050" cap="flat" cmpd="sng" algn="ctr">
            <a:solidFill>
              <a:srgbClr val="92A2BD"/>
            </a:solidFill>
            <a:prstDash val="solid"/>
            <a:tailEnd type="none"/>
          </a:ln>
          <a:effectLst/>
        </p:spPr>
      </p:cxnSp>
      <p:sp>
        <p:nvSpPr>
          <p:cNvPr id="39" name="矩形 38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0" name="矩形 39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7">
            <a:alphaModFix amt="8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1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5000">
                <a:srgbClr val="576C8F">
                  <a:alpha val="99000"/>
                </a:srgbClr>
              </a:gs>
              <a:gs pos="18000">
                <a:srgbClr val="526586"/>
              </a:gs>
              <a:gs pos="34000">
                <a:schemeClr val="bg2">
                  <a:alpha val="88000"/>
                  <a:lumMod val="67000"/>
                </a:schemeClr>
              </a:gs>
              <a:gs pos="100000">
                <a:schemeClr val="accent1">
                  <a:alpha val="27000"/>
                  <a:lumMod val="19000"/>
                  <a:lumOff val="81000"/>
                </a:schemeClr>
              </a:gs>
              <a:gs pos="89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377246" y="6455943"/>
            <a:ext cx="723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5A3D-07BE-48FF-8AF4-F046F630E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5F0-A76E-4C17-8C81-56BBF4B01B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5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  <a:endParaRPr lang="en-US" altLang="zh-CN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11.1-11.7</a:t>
            </a:r>
            <a:r>
              <a:rPr lang="zh-CN" altLang="en-US"/>
              <a:t>组会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9"/>
    </mc:Choice>
    <mc:Fallback>
      <p:transition spd="slow" advTm="83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  <a:endParaRPr lang="en-US" altLang="zh-CN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11.8-11.14</a:t>
            </a:r>
            <a:r>
              <a:rPr lang="zh-CN" altLang="en-US" dirty="0"/>
              <a:t>组会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9"/>
    </mc:Choice>
    <mc:Fallback>
      <p:transition spd="slow" advTm="83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一、本周任务（</a:t>
            </a:r>
            <a:r>
              <a:rPr lang="en-US" altLang="zh-CN" dirty="0"/>
              <a:t>11.8-11.14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b="1">
                <a:sym typeface="+mn-ea"/>
              </a:rPr>
              <a:t>单智能体强化学习代码进一步修改，调整多个参数，使模型效果更好</a:t>
            </a:r>
            <a:endParaRPr lang="zh-CN" altLang="en-US" sz="2800" b="1"/>
          </a:p>
          <a:p>
            <a:pPr marL="0" indent="0">
              <a:buNone/>
            </a:pPr>
            <a:endParaRPr lang="zh-CN" altLang="en-US" sz="28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1、修改奖励函数，包括调整参数、设计更合理的奖励函数等等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2、优化PPO算法本身，例如将MLP替换为Transformer、CNN等等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3、先将环境固定下来，生成固定的场景进行训练</a:t>
            </a:r>
            <a:endParaRPr lang="zh-CN" altLang="en-US" sz="24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65455" y="4222750"/>
            <a:ext cx="7795895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1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比较耗时间，需要探索比较好的参数组合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对模型改动较大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先选择思路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，固定一个特定环境，对模型环境进行简化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包括固定车辆初始速度、初始位置、环境中车辆数以及车辆的运行轨迹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94970" y="2160270"/>
            <a:ext cx="5608320" cy="27736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25565" y="2537460"/>
            <a:ext cx="549656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初始位置、速度波动设为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0</a:t>
            </a:r>
            <a:endParaRPr lang="en-US" altLang="zh-CN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所有生成车辆都会出现在环境中，即固定车数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36055" y="4596765"/>
            <a:ext cx="406400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固定路线（环境中所有车辆直行，智能体左转）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在交叉口出现路权冲突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619125" y="1557020"/>
            <a:ext cx="2324100" cy="4000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96665" y="2699385"/>
            <a:ext cx="4064000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还是模型训练没有效果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发现智能体不会自动加减速来避让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撞车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匀速通过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  <a:endParaRPr lang="en-US" altLang="zh-CN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11.15-11.21</a:t>
            </a:r>
            <a:r>
              <a:rPr lang="zh-CN" altLang="en-US" dirty="0"/>
              <a:t>组会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9"/>
    </mc:Choice>
    <mc:Fallback>
      <p:transition spd="slow" advTm="83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一、本周任务（</a:t>
            </a:r>
            <a:r>
              <a:rPr lang="en-US" altLang="zh-CN" dirty="0"/>
              <a:t>11.15-11.21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22736" y="2261569"/>
            <a:ext cx="11335808" cy="865539"/>
          </a:xfrm>
        </p:spPr>
        <p:txBody>
          <a:bodyPr/>
          <a:lstStyle/>
          <a:p>
            <a:pPr marL="0" defTabSz="914400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单智能体强化学习代码进一步修改，训练模型。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76" y="2851845"/>
            <a:ext cx="5778791" cy="30802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12" name="矩形 11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7" y="1296849"/>
            <a:ext cx="5787067" cy="132403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5962" y="4699222"/>
            <a:ext cx="4937760" cy="41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5962" y="5314469"/>
            <a:ext cx="4937760" cy="36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6" name="直接箭头连接符 15"/>
          <p:cNvCxnSpPr>
            <a:stCxn id="11" idx="3"/>
          </p:cNvCxnSpPr>
          <p:nvPr/>
        </p:nvCxnSpPr>
        <p:spPr>
          <a:xfrm flipV="1">
            <a:off x="5923722" y="2093251"/>
            <a:ext cx="1383527" cy="2813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923721" y="5317021"/>
            <a:ext cx="1494846" cy="159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57310" y="3056732"/>
            <a:ext cx="5066411" cy="135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923721" y="2053452"/>
            <a:ext cx="1383528" cy="16367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307248" y="1433667"/>
            <a:ext cx="4884751" cy="140519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旧：将车速线性映射到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1]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新：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[-1, 1]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较低的车速会得到负奖励，尽量避免低速。</a:t>
            </a:r>
            <a:endParaRPr lang="zh-CN" altLang="en-US" sz="20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18567" y="4625725"/>
            <a:ext cx="4178300" cy="9572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去掉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奖励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换成 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speed==0 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，停车时会给予惩罚。</a:t>
            </a:r>
            <a:endParaRPr lang="zh-CN" altLang="en-US" sz="2000" b="0" i="0" u="non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12" name="矩形 11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736" y="2766797"/>
            <a:ext cx="6634329" cy="2823915"/>
          </a:xfrm>
          <a:prstGeom prst="rect">
            <a:avLst/>
          </a:prstGeom>
        </p:spPr>
      </p:pic>
      <p:pic>
        <p:nvPicPr>
          <p:cNvPr id="14" name="7e84bb5af1f11d5d817f0e3e3d6569d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19702" y="1767365"/>
            <a:ext cx="4572000" cy="4572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50750" y="1525207"/>
            <a:ext cx="4178300" cy="11137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episode reward mean</a:t>
            </a:r>
            <a:endParaRPr lang="en-US" altLang="zh-CN" sz="2400" b="0" i="0" u="none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每个训练周期内奖励的平均值</a:t>
            </a:r>
            <a:endParaRPr lang="zh-CN" altLang="en-US" sz="24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r>
              <a:rPr lang="zh-CN" altLang="en-US">
                <a:ea typeface="宋体" panose="02010600030101010101" pitchFamily="2" charset="-122"/>
              </a:rPr>
              <a:t>目录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lnSpc>
                <a:spcPct val="180000"/>
              </a:lnSpc>
              <a:buNone/>
            </a:pP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本周任务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完成情况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3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存在问题</a:t>
            </a:r>
            <a:br>
              <a:rPr lang="en-US" altLang="zh-CN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4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下周任务</a:t>
            </a:r>
            <a:endParaRPr lang="zh-CN" altLang="en-US" sz="3200" b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b="1"/>
          </a:p>
          <a:p>
            <a:pPr marL="0" indent="0" algn="ctr">
              <a:buNone/>
            </a:pPr>
            <a:r>
              <a:rPr lang="zh-CN" altLang="en-US" sz="4000" b="1"/>
              <a:t>学习</a:t>
            </a:r>
            <a:r>
              <a:rPr lang="zh-CN" altLang="en-US" sz="3200" b="1"/>
              <a:t>单智能体强化学习代码</a:t>
            </a:r>
            <a:endParaRPr lang="zh-CN" altLang="en-US" sz="3200" b="1"/>
          </a:p>
          <a:p>
            <a:pPr marL="0" indent="0" algn="ctr">
              <a:buNone/>
            </a:pPr>
            <a:r>
              <a:rPr lang="zh-CN" altLang="en-US" sz="4000" b="1"/>
              <a:t>实现</a:t>
            </a:r>
            <a:r>
              <a:rPr lang="zh-CN" altLang="en-US" sz="3200" b="1"/>
              <a:t>交叉口环境的代码复现</a:t>
            </a:r>
            <a:endParaRPr lang="zh-CN" altLang="en-US" sz="32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153" y="1442816"/>
            <a:ext cx="6899253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与评价模型优劣 直接相关的主要指标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ep_rew_mean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平均回合奖励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explained_variance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解释方差（接近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优）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policy_gradient_loss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策略梯度损失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value_loss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价值损失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loss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6813" y="1016328"/>
            <a:ext cx="2840034" cy="47570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5" y="4465647"/>
            <a:ext cx="7425160" cy="696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736" y="767217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925" y="1459768"/>
            <a:ext cx="68992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奖励值设定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7814" y="4083603"/>
            <a:ext cx="5404835" cy="199478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72945" y="2070342"/>
            <a:ext cx="843784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collision_reward: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碰撞时的负奖励，通常为负值，惩罚碰撞。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high_speed_reward: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高速奖励，鼓励车辆以较高速度行驶，通常为正值。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arrived_reward: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到达目标奖励，鼓励车辆尽快到达目标。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on_road_reward: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路上行驶奖励，鼓励车辆保持在道路上，通常为正值。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二、本周任务完成情况</a:t>
            </a:r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30530" y="2154555"/>
            <a:ext cx="8115300" cy="11620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2.2 Intersection环境代码复现</a:t>
            </a: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8" name="文本框 7"/>
          <p:cNvSpPr txBox="1"/>
          <p:nvPr/>
        </p:nvSpPr>
        <p:spPr>
          <a:xfrm>
            <a:off x="3448685" y="157289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交叉口环境设置</a:t>
            </a:r>
            <a:endParaRPr lang="zh-CN" altLang="en-US" sz="200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589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en-US" sz="1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b="5514"/>
          <a:stretch>
            <a:fillRect/>
          </a:stretch>
        </p:blipFill>
        <p:spPr>
          <a:xfrm>
            <a:off x="617855" y="4129405"/>
            <a:ext cx="3000375" cy="19259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6463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1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05" y="4149090"/>
            <a:ext cx="29432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二、本周任务完成情况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Intersection环境代码复现</a:t>
            </a: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1"/>
          </p:nvPr>
        </p:nvPicPr>
        <p:blipFill>
          <a:blip r:embed="rId1"/>
          <a:srcRect l="4521" t="11899"/>
          <a:stretch>
            <a:fillRect/>
          </a:stretch>
        </p:blipFill>
        <p:spPr>
          <a:xfrm>
            <a:off x="675005" y="1689100"/>
            <a:ext cx="3701415" cy="354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9305" y="120967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563870" y="1166495"/>
            <a:ext cx="5400000" cy="14400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563870" y="2799080"/>
            <a:ext cx="5400000" cy="14400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563870" y="4431665"/>
            <a:ext cx="540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24470" y="61341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三、存在问题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622" y="536535"/>
            <a:ext cx="8437841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loss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波动不收敛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1950085"/>
            <a:ext cx="9751695" cy="2352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8285" y="1348105"/>
            <a:ext cx="1850390" cy="41719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总体损失</a:t>
            </a:r>
            <a:endParaRPr lang="zh-CN" altLang="en-US" sz="2000" b="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9055" y="1366520"/>
            <a:ext cx="1775460" cy="2597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策略梯度损失</a:t>
            </a:r>
            <a:endParaRPr lang="zh-CN" altLang="en-US" sz="2000" b="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02650" y="136652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价值损失</a:t>
            </a:r>
            <a:endParaRPr lang="zh-CN" altLang="en-US" sz="2000" b="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9055" y="478917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稳定性差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22101" y="798955"/>
            <a:ext cx="11335807" cy="466481"/>
          </a:xfrm>
        </p:spPr>
        <p:txBody>
          <a:bodyPr/>
          <a:lstStyle/>
          <a:p>
            <a:pPr algn="l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模型效果不理想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874895" y="3541395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成功率低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8540" y="2569845"/>
            <a:ext cx="466344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代码结果可视化：撞车严重</a:t>
            </a:r>
            <a:endParaRPr lang="zh-CN" altLang="en-US" sz="2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7320" y="494030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超参数的值怎么修改？</a:t>
            </a:r>
            <a:endParaRPr lang="zh-CN" altLang="en-US" sz="2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2.xml><?xml version="1.0" encoding="utf-8"?>
<p:tagLst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p="http://schemas.openxmlformats.org/presentationml/2006/main">
  <p:tag name="COMMONDATA" val="eyJoZGlkIjoiMzcyODMxYTE0ZTc0ZGU3Y2QwODc3MzYzN2Q1YmNiM2EifQ=="/>
</p:tagLst>
</file>

<file path=ppt/theme/theme1.xml><?xml version="1.0" encoding="utf-8"?>
<a:theme xmlns:a="http://schemas.openxmlformats.org/drawingml/2006/main" name="1_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pt模板12.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演示</Application>
  <PresentationFormat>宽屏</PresentationFormat>
  <Paragraphs>173</Paragraphs>
  <Slides>18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Arial</vt:lpstr>
      <vt:lpstr>宋体</vt:lpstr>
      <vt:lpstr>Wingdings</vt:lpstr>
      <vt:lpstr>BMW Group Condensed</vt:lpstr>
      <vt:lpstr>Symbol</vt:lpstr>
      <vt:lpstr>Wingdings 2</vt:lpstr>
      <vt:lpstr>微软雅黑</vt:lpstr>
      <vt:lpstr>Wingdings</vt:lpstr>
      <vt:lpstr>Arial</vt:lpstr>
      <vt:lpstr>Wingdings 3</vt:lpstr>
      <vt:lpstr>Wingdings 2</vt:lpstr>
      <vt:lpstr>Times New Roman</vt:lpstr>
      <vt:lpstr>BMW Group Condensed</vt:lpstr>
      <vt:lpstr>Impact</vt:lpstr>
      <vt:lpstr>BMW Group</vt:lpstr>
      <vt:lpstr>黑体</vt:lpstr>
      <vt:lpstr>Calibri</vt:lpstr>
      <vt:lpstr>Arial Unicode MS</vt:lpstr>
      <vt:lpstr>等线</vt:lpstr>
      <vt:lpstr>等线 Light</vt:lpstr>
      <vt:lpstr>AMGDT</vt:lpstr>
      <vt:lpstr>1_1. DIGITALISIERUNG &amp; AUTOMATISIERTES FAHREN</vt:lpstr>
      <vt:lpstr>自定义设计方案</vt:lpstr>
      <vt:lpstr>1. DIGITALISIERUNG &amp; AUTOMATISIERTES FAHREN</vt:lpstr>
      <vt:lpstr>ppt模板12.31</vt:lpstr>
      <vt:lpstr>11.1-11.7组会</vt:lpstr>
      <vt:lpstr>content目录</vt:lpstr>
      <vt:lpstr>一、本周任务</vt:lpstr>
      <vt:lpstr>二、本周任务完成情况</vt:lpstr>
      <vt:lpstr>二、本周任务完成情况</vt:lpstr>
      <vt:lpstr>二、本周任务完成情况</vt:lpstr>
      <vt:lpstr>二、本周任务完成情况</vt:lpstr>
      <vt:lpstr>三、存在问题</vt:lpstr>
      <vt:lpstr>三、存在问题</vt:lpstr>
      <vt:lpstr>11.8-11.14组会</vt:lpstr>
      <vt:lpstr>一、本周任务（11.8-11.14）</vt:lpstr>
      <vt:lpstr>二、完成情况</vt:lpstr>
      <vt:lpstr>二、完成情况</vt:lpstr>
      <vt:lpstr>三、存在问题</vt:lpstr>
      <vt:lpstr>11.15-11.21组会</vt:lpstr>
      <vt:lpstr>一、本周任务（11.15-11.21）</vt:lpstr>
      <vt:lpstr>二、完成情况</vt:lpstr>
      <vt:lpstr>二、完成情况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第四周(11.7~11.14)组会汇报</dc:title>
  <dc:creator>成凯 徐</dc:creator>
  <cp:lastModifiedBy>WPS_1657452678</cp:lastModifiedBy>
  <cp:revision>33</cp:revision>
  <dcterms:created xsi:type="dcterms:W3CDTF">2023-11-15T12:07:00Z</dcterms:created>
  <dcterms:modified xsi:type="dcterms:W3CDTF">2024-11-19T07:23:35Z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CCC1C19CE94349C6A6A1ED742EBEC9AC_13</vt:lpwstr>
  </property>
  <property fmtid="{D5CDD505-2E9C-101B-9397-08002B2CF9AE}" pid="3" name="KSOProductBuildVer">
    <vt:lpwstr>2052-12.1.0.18608</vt:lpwstr>
  </property>
</Properties>
</file>