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1" r:id="rId4"/>
    <p:sldId id="262" r:id="rId5"/>
    <p:sldId id="263" r:id="rId6"/>
    <p:sldId id="264" r:id="rId7"/>
    <p:sldId id="257" r:id="rId8"/>
    <p:sldId id="260" r:id="rId9"/>
    <p:sldId id="258" r:id="rId10"/>
    <p:sldId id="265" r:id="rId11"/>
    <p:sldId id="25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7D0FD-61B1-1F57-0770-344823350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F8172-F2F5-E9E7-3E2A-483F0DF18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AF2F9-4637-CC05-3C0F-3E5D0D4C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4D72D-7384-B875-6596-3454A50FB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D1F23-E455-7D83-47E8-93D48526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3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91345-4631-CEC3-AED3-4FD864AA3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54A3B-8AA8-AA41-FD65-FE8A14D2B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484A-2C06-CC08-2C3C-1D8139F1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EC6963-87D4-5042-B63A-A140084D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4A36B-5353-6E6D-293E-F96311AC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74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9FA81D-B41A-3663-7201-AA8117104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BCAA2F-CB70-B415-F10E-617DB1954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53BC92-44EF-2D5C-0594-9AB5E5A39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AD0AD-8B24-1A6E-E4D6-BA3AB58D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5E80B-632F-25B8-5E46-BE4A03BEA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8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3D385-CCD4-8850-ECF5-F2253457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B22F1-8B68-3490-1698-3C8A5CE5B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23AB4-BFA1-C783-F7E3-0EC31A05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D4BCE-F773-8909-83AF-6BEDCC12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612E8-B844-E6FB-EA84-3BA3F08B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8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C84DB-559A-2F0C-77FB-565C02D4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69662D-2AF5-EEEF-6E41-DB862A6B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E33B5-CADF-6001-B9EA-9EC4149C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B1EB2-876A-51CD-AD18-484ED085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327E1-1D51-F724-9447-B92F012D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6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51787-1220-B24F-7CD0-CE1F8FA4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339FA-254D-7DF3-FCCF-BD3A22363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6962A-3FDA-3F66-F5D5-67D3DB055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6FECE7-12B9-6923-B18D-3055B0CF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0F17E-6030-D6F7-D177-C5287493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89FC9-A0F8-5A03-80E3-5EDDF259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14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7E8DF-EBE5-BA48-BBEE-CA75A37B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E00714-BE97-7D43-661B-301F8998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732F5-DE8C-CAD2-DF80-418131175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2F191C-784E-8330-1425-57EF8F5E1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FCCFC67-D7CB-EA7F-267A-5D1B97536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4EE943-C5CD-6A83-6722-67EF0C07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3F0E36-3CA4-7FB7-D32D-3181BE115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1EC904-5A83-8DF1-5708-38E2D665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5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1FBB1-1C05-7FFE-78E6-0357C850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AC44D5-78F6-BE7A-6B04-1E0AE6A5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F0D6AC-D596-2EF2-FAEA-1911C675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FEAEA5-8068-95FC-D1D7-D8F4800B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09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77C94E-D0C2-21D5-7888-531EFCE9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BFD4-5B57-B28B-3447-51FE4BBA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34BDA-78BD-7CF7-AA95-ACC4A1ED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0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E10DA-B3AD-6EC8-451B-C4B77AB1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D7E83-CCB7-2E43-540C-758FCAD7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B6E4C5-C1F3-A263-D11D-864D9AFD2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FCE33-66A6-62E3-BBC5-B4556E1C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A022F-45E4-1B89-D074-76BB5A7F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D88BF6-7F0D-9626-5305-67CA4861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1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27E77-2E1B-0B72-2A13-A56E1AFC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EB6642-D7A3-CF3C-9B42-55BD7DF58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582A5-0911-98B5-4804-21337E5E0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2DA000-F505-CC8B-F0DF-2A8911F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46FE8-B502-621F-6A2B-740A304A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7BDE87-03AE-6F60-4707-EA389906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D2BAB8-B525-AFBA-2F19-2393B34B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FB181A-FE40-58D3-3435-E923A8DDF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33F03-55B1-A7C4-3AAA-942A964BF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5EF3-7B5E-4271-926B-403AF402102D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607232-8E96-C63E-12B1-4252D0D2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59FA2-9597-2B9D-2AD2-4F97AC16C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BE96-526F-441D-BBB0-DF1C0BA5DC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0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3C81FF-C6CB-DE9A-68D0-5D208315EAEA}"/>
              </a:ext>
            </a:extLst>
          </p:cNvPr>
          <p:cNvSpPr txBox="1"/>
          <p:nvPr/>
        </p:nvSpPr>
        <p:spPr>
          <a:xfrm>
            <a:off x="2095500" y="2977661"/>
            <a:ext cx="8001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 </a:t>
            </a:r>
            <a:r>
              <a:rPr lang="zh-CN" altLang="en-US" sz="6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代码学习</a:t>
            </a:r>
          </a:p>
        </p:txBody>
      </p:sp>
    </p:spTree>
    <p:extLst>
      <p:ext uri="{BB962C8B-B14F-4D97-AF65-F5344CB8AC3E}">
        <p14:creationId xmlns:p14="http://schemas.microsoft.com/office/powerpoint/2010/main" val="145083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CC4CC-3ED1-610A-AA59-F1AFFBB55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5A5CD4-EA5D-8733-A536-670530F4C7BE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road—lane.py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87F6DA-BD7D-F623-06FA-3312002AC4BA}"/>
              </a:ext>
            </a:extLst>
          </p:cNvPr>
          <p:cNvSpPr txBox="1"/>
          <p:nvPr/>
        </p:nvSpPr>
        <p:spPr>
          <a:xfrm>
            <a:off x="231529" y="838200"/>
            <a:ext cx="118842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AbstractLane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__(self, points: list[tuple[float, float]]):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2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33D1-62D0-A6EC-364E-6EB4D07D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E2CA6C-0E34-938B-E09F-FA7112723905}"/>
              </a:ext>
            </a:extLst>
          </p:cNvPr>
          <p:cNvSpPr txBox="1"/>
          <p:nvPr/>
        </p:nvSpPr>
        <p:spPr>
          <a:xfrm>
            <a:off x="231530" y="181707"/>
            <a:ext cx="1468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6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7DBA1-6533-DB95-EAF5-0BA20CFE8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A2094B-4415-00F3-C8CB-E6D33DFB419C}"/>
              </a:ext>
            </a:extLst>
          </p:cNvPr>
          <p:cNvSpPr txBox="1"/>
          <p:nvPr/>
        </p:nvSpPr>
        <p:spPr>
          <a:xfrm>
            <a:off x="190500" y="293077"/>
            <a:ext cx="8001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</a:t>
            </a:r>
            <a:r>
              <a:rPr lang="en-US" altLang="zh-CN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4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代码总览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6370C1-D077-17CA-57FC-4A1406F4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75539"/>
            <a:ext cx="3347398" cy="39176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B65E2C2-13E2-019F-F9A6-E58FA413DD19}"/>
              </a:ext>
            </a:extLst>
          </p:cNvPr>
          <p:cNvSpPr txBox="1"/>
          <p:nvPr/>
        </p:nvSpPr>
        <p:spPr>
          <a:xfrm>
            <a:off x="3744686" y="1039588"/>
            <a:ext cx="844731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0" i="0" dirty="0" err="1">
                <a:solidFill>
                  <a:srgbClr val="4D4D4D"/>
                </a:solidFill>
                <a:effectLst/>
                <a:latin typeface="-apple-system"/>
              </a:rPr>
              <a:t>envs</a:t>
            </a:r>
            <a:r>
              <a:rPr lang="en-US" altLang="zh-CN" sz="2000" b="0" i="0" dirty="0">
                <a:solidFill>
                  <a:srgbClr val="4D4D4D"/>
                </a:solidFill>
                <a:effectLst/>
                <a:latin typeface="-apple-system"/>
              </a:rPr>
              <a:t>/common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abstract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抽象类定义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问题的更新过程。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action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文件定义动作空间。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finite_mdp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TTC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碰撞网格。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graphics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主要是可视化函数。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observation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主要是状态空间的定义。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文件夹：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graphics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主要是可视化的方法。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lane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文件定义了集中类型的车道，有抽闲车道、直线车道、正弦车道和多项式拟合车道。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regulation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定义了车辆的优先通行规则，比如避让直行，或者右转现行等。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road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定义了很多生成道路的方法，要结合车道线。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vehicle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behavior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文件中主要定义了纵向和横向两种控制策略的方法，定义车辆间的行为控制。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controller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文件定义了主车执行动作的控制逻辑。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objects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应该是将道路中所有对象都看成矩形，可以调整车的大小。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23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CD7DF-4B3B-AEE9-DDE3-AD8B8BB1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88C872-5131-17FB-D9EE-CC444C57F741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__init__.py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3F8306-8813-4BB6-7212-15660BD3F4E0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register_highway_envs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():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register(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id="intersection-v0",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entry_point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="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highway_env.envs.intersection_env:IntersectionEnv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",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)</a:t>
            </a: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register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OpenAI Gym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提供的函数，用于注册自定义环境。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id=“ intersection-v0 “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是环境的唯一标识符，通常用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名称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版本号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的格式。注册后，可以通过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gym.make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 intersection-v0")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创建该环境实例。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entry_point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=“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highway_env.envs.intersection_env:IntersectionEnv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是指定环境类的位置。表示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highway_env.envs.intersection_env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中的类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IntersectionEnv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是这个环境的入口点。即当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Gym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创建环境实例时，会动态导入该类并实例化它。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8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F455-6E80-2928-FE51-09592303A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492EE4-DEA3-BC06-A583-45538EC801DE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Interval.py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02A5D5-E373-B22F-4B49-5128788C3BBA}"/>
              </a:ext>
            </a:extLst>
          </p:cNvPr>
          <p:cNvSpPr txBox="1"/>
          <p:nvPr/>
        </p:nvSpPr>
        <p:spPr>
          <a:xfrm>
            <a:off x="231529" y="838200"/>
            <a:ext cx="11884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与区间算术和线性参数变化系统相关的数学操作和几何转换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有些不好理解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378-1457-BDF9-D41F-366A025F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5037BC-28D6-3AE2-151B-35FC9E976100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Utils.py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DCF669-DEEE-120F-B7C4-E87F3FE8C99F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lmap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(v: float, x: Interval, y: Interval)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将一个值从一个范围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线性映射到另一个范围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constrain(x: float, a: float, b: float) -&gt;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np.ndarray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return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np.clip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(x, a, b)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小于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；如果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大于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；否则返回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not_zero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(x: float, eps: float = 1e-2)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之内，则取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。否则返回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wrap_to_pi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(x: float)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将输入角度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规范化到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𝜋到𝜋的范围。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point_in_rectangle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(point: Vector,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rect_min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Vector,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rect_max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Vector) -&gt; bool: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point_in_rotated_rectangle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判断给定的二维点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是否位于指定的矩形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旋转矩形区域内。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point_in_ellipse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判断二维点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是否位于一个椭圆的内部。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rect_corners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list[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np.ndarray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用于计算一个矩形的角点。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78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8BEAC-C8ED-F148-7DB4-B6DAD77F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B7E246-7208-B4C5-7027-AA252654F53F}"/>
              </a:ext>
            </a:extLst>
          </p:cNvPr>
          <p:cNvSpPr txBox="1"/>
          <p:nvPr/>
        </p:nvSpPr>
        <p:spPr>
          <a:xfrm>
            <a:off x="231531" y="181707"/>
            <a:ext cx="247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Utils.py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AAA091-7172-A156-AE44-62672057D236}"/>
              </a:ext>
            </a:extLst>
          </p:cNvPr>
          <p:cNvSpPr txBox="1"/>
          <p:nvPr/>
        </p:nvSpPr>
        <p:spPr>
          <a:xfrm>
            <a:off x="231529" y="838200"/>
            <a:ext cx="118842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has_corner_inside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(rect1)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的任意一个点是否在 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(rect2)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的范围内。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rotated_rectangles_intersect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bool: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判断两个旋转矩形是否 相交。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完全包含矩形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的中心和所有点，则检测矩形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的点是否在矩形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内会返回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，但矩形实际上是相交的。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project_polygon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(polygon: Vector, axis: Vector)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将一个多边形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polygon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投影到指定的轴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axis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上，返回该投影的范围（最小值和最大值）。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interval_distance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min_a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max_a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min_b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max_b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判断区间是否有重叠，有返回值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&lt;0,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无返回值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are_polygons_intersecting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(…) -&gt; tuple[bool, bool,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np.ndarray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None]: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判断两个多边形是否相交，及运动后是否相交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置信椭球体相关？？？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（可以判断观测是否有效）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9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E7A4-DB87-D237-0EC4-26A9B1AA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64BEE2-702E-EC39-04E9-105DEE29A775}"/>
              </a:ext>
            </a:extLst>
          </p:cNvPr>
          <p:cNvSpPr txBox="1"/>
          <p:nvPr/>
        </p:nvSpPr>
        <p:spPr>
          <a:xfrm>
            <a:off x="231531" y="181707"/>
            <a:ext cx="120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envs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09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7323-1026-47D8-D832-06688FC69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137848-9649-F8A9-92BB-0EC5781D0775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road—spline.py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24F5A5-FDDF-7B96-27FF-0374C0315C93}"/>
              </a:ext>
            </a:extLst>
          </p:cNvPr>
          <p:cNvSpPr txBox="1"/>
          <p:nvPr/>
        </p:nvSpPr>
        <p:spPr>
          <a:xfrm>
            <a:off x="231529" y="838200"/>
            <a:ext cx="118842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CurvePose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__(self, x: float, y: float, dx: float,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self.position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self.normal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切线方向的单位向量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self.orthonormal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法线方向的单位向量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distance_to_origin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计算实例化点与传入参数点之间的直线距离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get_dx_dy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返回对应长度下取整对应点的法向量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project_onto_normal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计算法向量 与 从姿势原点到点 之间的点积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project_onto_orthonormal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point: tuple[float, float]) -&gt; float: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计算方向向量 与 从姿势原点到点 之间的点积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06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2BA9-8C97-DBBB-D732-5C9EFDA4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7D21AE-C87F-9F00-90E7-4F582733E344}"/>
              </a:ext>
            </a:extLst>
          </p:cNvPr>
          <p:cNvSpPr txBox="1"/>
          <p:nvPr/>
        </p:nvSpPr>
        <p:spPr>
          <a:xfrm>
            <a:off x="231530" y="181707"/>
            <a:ext cx="3760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road—spline.py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BF14C1-E428-7B1F-2219-34B3764DDCFD}"/>
              </a:ext>
            </a:extLst>
          </p:cNvPr>
          <p:cNvSpPr txBox="1"/>
          <p:nvPr/>
        </p:nvSpPr>
        <p:spPr>
          <a:xfrm>
            <a:off x="231529" y="838200"/>
            <a:ext cx="11884271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Class LinearSpline2D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init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__(self, points: list[tuple[float, float]]):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初始化一系列的变量。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__call__(self,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通过类的实例调用，返回对应长度的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get_dx_dy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返回对应长度下取整对应点的法向量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cartesian_to_frenet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position: tuple[float, float])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？笛卡尔坐标系到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坐标系的转换到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frenet_to_cartesian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 -&gt; tuple[float, float]: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Frenet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坐标系到笛卡尔坐标系 的转换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_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get_idx_segment_for_lon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(self,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float) -&gt; int: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lon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下取整对应采样点在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s_sample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中的索引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sample_curve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x_curve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y_curve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length: float, CURVE_SAMPLE_DISTANCE=1):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根据指定的样本点间距，从长度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开始沿曲线生成等间距的弧长坐标，并计算每个样本点的具体位置和方向。返回采样点距起点的距离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s_values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和该采样点的位姿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poses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4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1308</Words>
  <Application>Microsoft Office PowerPoint</Application>
  <PresentationFormat>宽屏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-apple-system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 秦</dc:creator>
  <cp:lastModifiedBy>成 秦</cp:lastModifiedBy>
  <cp:revision>11</cp:revision>
  <dcterms:created xsi:type="dcterms:W3CDTF">2024-11-16T13:08:02Z</dcterms:created>
  <dcterms:modified xsi:type="dcterms:W3CDTF">2024-11-16T15:39:02Z</dcterms:modified>
</cp:coreProperties>
</file>