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61" r:id="rId4"/>
  </p:sldMasterIdLst>
  <p:notesMasterIdLst>
    <p:notesMasterId r:id="rId18"/>
  </p:notesMasterIdLst>
  <p:sldIdLst>
    <p:sldId id="393" r:id="rId5"/>
    <p:sldId id="394" r:id="rId6"/>
    <p:sldId id="396" r:id="rId7"/>
    <p:sldId id="384" r:id="rId8"/>
    <p:sldId id="390" r:id="rId9"/>
    <p:sldId id="397" r:id="rId10"/>
    <p:sldId id="399" r:id="rId11"/>
    <p:sldId id="389" r:id="rId12"/>
    <p:sldId id="403" r:id="rId13"/>
    <p:sldId id="404" r:id="rId14"/>
    <p:sldId id="408" r:id="rId15"/>
    <p:sldId id="409" r:id="rId16"/>
    <p:sldId id="407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>
        <p:scale>
          <a:sx n="50" d="100"/>
          <a:sy n="50" d="100"/>
        </p:scale>
        <p:origin x="35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approx_kl ：近似的 KL 散度，用于衡量新旧策略分布的差异，防止策略更新太快不稳定。</a:t>
            </a:r>
          </a:p>
          <a:p>
            <a:r>
              <a:rPr lang="zh-CN" altLang="en-US"/>
              <a:t>clip_fraction ：被截断的梯度比例，限制策略变化变化。</a:t>
            </a:r>
          </a:p>
          <a:p>
            <a:r>
              <a:rPr lang="zh-CN" altLang="en-US"/>
              <a:t>clip_range ：允许的策略更新范围，超参数</a:t>
            </a:r>
          </a:p>
          <a:p>
            <a:r>
              <a:rPr lang="zh-CN" altLang="en-US"/>
              <a:t>entropy_loss ：熵损失，熵越高策略随机性越大，逐渐确定最佳策略，理应逐渐下降。</a:t>
            </a:r>
          </a:p>
          <a:p>
            <a:r>
              <a:rPr lang="zh-CN" altLang="en-US"/>
              <a:t>explained_variance：解释方差，越接近</a:t>
            </a:r>
            <a:r>
              <a:rPr lang="en-US" altLang="zh-CN"/>
              <a:t>1</a:t>
            </a:r>
            <a:r>
              <a:rPr lang="zh-CN" altLang="en-US"/>
              <a:t>越优，说明价值函数对实际奖励的拟合越好。</a:t>
            </a:r>
          </a:p>
          <a:p>
            <a:r>
              <a:rPr lang="zh-CN" altLang="en-US"/>
              <a:t>learning_rate：学习率，用于控制梯度更新的步长，超参数。</a:t>
            </a:r>
          </a:p>
          <a:p>
            <a:r>
              <a:rPr lang="zh-CN" altLang="en-US"/>
              <a:t>总体损失函数值</a:t>
            </a:r>
          </a:p>
          <a:p>
            <a:r>
              <a:rPr lang="zh-CN" altLang="en-US"/>
              <a:t>策略梯度损失</a:t>
            </a:r>
          </a:p>
          <a:p>
            <a:r>
              <a:rPr lang="zh-CN" altLang="en-US"/>
              <a:t>价值损失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训练数据的变动：每个训练回合（</a:t>
            </a:r>
            <a:r>
              <a:rPr lang="en-US" altLang="zh-CN" dirty="0"/>
              <a:t>episode</a:t>
            </a:r>
            <a:r>
              <a:rPr lang="zh-CN" altLang="en-US" dirty="0"/>
              <a:t>）中的环境交互数据不同，可能导致每次计算出的策略梯度损失有所不同？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探索与利用的平衡？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奖励设计？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我将碰撞奖励设置非常小，</a:t>
            </a:r>
            <a:r>
              <a:rPr lang="en-US" altLang="zh-CN" b="1" dirty="0">
                <a:solidFill>
                  <a:srgbClr val="000000"/>
                </a:solidFill>
                <a:latin typeface="BMW Group Condensed"/>
              </a:rPr>
              <a:t>Loss</a:t>
            </a:r>
            <a:r>
              <a:rPr lang="zh-CN" altLang="en-US" b="1">
                <a:solidFill>
                  <a:srgbClr val="000000"/>
                </a:solidFill>
                <a:latin typeface="BMW Group Condensed"/>
              </a:rPr>
              <a:t>较少，但策略</a:t>
            </a: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是车停在原地不动。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5A2E-CA51-303F-DF76-0A1127DF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342FCE-322F-5E5E-7ADB-8D511A2AF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129AC1-7681-2444-876A-721A7504A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CAA0C-31D4-018B-FA2A-B84C67478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8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D54D-1BEC-E4FF-7F67-419AB9FA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BC87B3-D7D1-3527-9A37-146D5054F3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26ADBD-DAE9-D68F-4D00-DCEE7827D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A6C2AA-B7F1-D6B1-A109-59194F9F3D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2B0CA7-0187-4883-6958-B44A145B0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3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F2850-DB34-F419-40F7-85D281345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5CACC1-BE97-69B8-9D0F-960C288EF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424CC6-78C3-6532-0320-7DD2C0224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4F575C-38D4-CDF1-9434-416F36B0E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EBCFFD-0E26-C962-27F2-6A5700E43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04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52155-E2F0-4322-02B4-E7160CCF0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83A1F3-AB3B-D1EA-8086-F2DF491A3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DCF725-7A9D-D3AB-240D-1B29B8624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940E99-756E-26E8-AAC9-11AA9924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1E84F-2FC1-9906-0AC2-400BBA718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27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8576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171427"/>
            <a:ext cx="10363200" cy="38575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4543433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2024/11/16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5357837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552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"/>
            <a:ext cx="12192000" cy="685419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571461" y="3943354"/>
            <a:ext cx="28448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  <a:t>2024/11/16</a:t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2057390"/>
            <a:ext cx="5143536" cy="1457335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3557599"/>
            <a:ext cx="5143536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5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2192000" cy="3857652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857232"/>
            <a:ext cx="12192000" cy="3429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76336" y="4800610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668032" y="4286256"/>
            <a:ext cx="1523968" cy="257177"/>
          </a:xfrm>
        </p:spPr>
        <p:txBody>
          <a:bodyPr/>
          <a:lstStyle>
            <a:lvl1pPr>
              <a:defRPr sz="144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2024/11/16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76336" y="5615014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824133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7315179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7315179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2024/11/16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0"/>
            <a:ext cx="5303912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4873006"/>
            <a:ext cx="626533" cy="6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8400" y="2367360"/>
            <a:ext cx="3552000" cy="318816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8000" y="2160000"/>
            <a:ext cx="3552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4762491" y="2228842"/>
            <a:ext cx="3048021" cy="600079"/>
          </a:xfrm>
        </p:spPr>
        <p:txBody>
          <a:bodyPr anchor="t">
            <a:noAutofit/>
          </a:bodyPr>
          <a:lstStyle>
            <a:lvl1pPr algn="l">
              <a:defRPr sz="336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762491" y="2914646"/>
            <a:ext cx="6381795" cy="2657494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600" y="1814400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335664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684800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24232" y="1714488"/>
            <a:ext cx="2571768" cy="514354"/>
          </a:xfrm>
        </p:spPr>
        <p:txBody>
          <a:bodyPr anchor="t">
            <a:noAutofit/>
          </a:bodyPr>
          <a:lstStyle>
            <a:lvl1pPr algn="l"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24232" y="2228842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857213" y="4142494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568512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857213" y="4012894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/>
          <p:nvPr userDrawn="1"/>
        </p:nvSpPr>
        <p:spPr>
          <a:xfrm>
            <a:off x="3524232" y="4029079"/>
            <a:ext cx="2571768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4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演讲者名字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524232" y="4543433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3360000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599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4233600"/>
            <a:ext cx="2476517" cy="48128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3456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456000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6072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0672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8658633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8658635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 userDrawn="1"/>
        </p:nvSpPr>
        <p:spPr>
          <a:xfrm>
            <a:off x="3360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5" name="标题 1"/>
          <p:cNvSpPr txBox="1"/>
          <p:nvPr userDrawn="1"/>
        </p:nvSpPr>
        <p:spPr>
          <a:xfrm>
            <a:off x="5952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5952000" y="4714884"/>
            <a:ext cx="2505600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/>
          <p:nvPr userDrawn="1"/>
        </p:nvSpPr>
        <p:spPr>
          <a:xfrm>
            <a:off x="8572517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572517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4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1267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2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9"/>
            <a:ext cx="3543300" cy="6854191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3524232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905235" y="2143116"/>
            <a:ext cx="7048549" cy="2110070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000749" y="2143116"/>
            <a:ext cx="5048285" cy="3146206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anose="05000000000000000000" pitchFamily="2" charset="2"/>
              <a:buNone/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0660"/>
            <a:ext cx="5469467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0293"/>
            <a:ext cx="5469468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57549"/>
            <a:ext cx="5469467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29079"/>
            <a:ext cx="5469467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43433"/>
            <a:ext cx="5469467" cy="1255394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8667768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9048771" y="0"/>
            <a:ext cx="3143229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8953520" y="2228842"/>
            <a:ext cx="2095515" cy="274321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38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"/>
            <a:ext cx="5920317" cy="6854190"/>
          </a:xfrm>
          <a:prstGeom prst="rect">
            <a:avLst/>
          </a:prstGeom>
          <a:noFill/>
        </p:spPr>
      </p:pic>
      <p:sp>
        <p:nvSpPr>
          <p:cNvPr id="10" name="标题 1"/>
          <p:cNvSpPr txBox="1"/>
          <p:nvPr userDrawn="1"/>
        </p:nvSpPr>
        <p:spPr>
          <a:xfrm>
            <a:off x="8953520" y="1628762"/>
            <a:ext cx="2095515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5000" lnSpcReduction="10000"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</a:t>
            </a:r>
            <a:r>
              <a:rPr kumimoji="0" lang="en-US" altLang="zh-CN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288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72"/>
            <a:ext cx="12192000" cy="170497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76211" y="3257549"/>
            <a:ext cx="8763061" cy="1114433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anose="05000000000000000000" pitchFamily="2" charset="2"/>
              <a:buNone/>
              <a:defRPr sz="4320" b="1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422889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35258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61963" y="3343274"/>
            <a:ext cx="5143536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343274"/>
            <a:ext cx="5048285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0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762227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953256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8507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1963" y="3514726"/>
            <a:ext cx="171451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280576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514726"/>
            <a:ext cx="5048285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13" y="3514726"/>
            <a:ext cx="5143536" cy="2579370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42965" y="3857628"/>
            <a:ext cx="4572032" cy="188596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3915014"/>
            <a:ext cx="11430080" cy="21714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74400" y="1745280"/>
            <a:ext cx="288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282691" y="1745280"/>
            <a:ext cx="283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140211" y="1745280"/>
            <a:ext cx="2832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997731" y="1745280"/>
            <a:ext cx="288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326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091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614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902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49" y="6145530"/>
            <a:ext cx="3905251" cy="712470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9144021" y="6285600"/>
            <a:ext cx="2857520" cy="428628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3326573"/>
            <a:ext cx="2451100" cy="275082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05704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047715" y="358375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47715" y="4012378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57213" y="3179424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1" y="3318972"/>
            <a:ext cx="2451100" cy="275082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3619483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3619483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428981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49" y="3318972"/>
            <a:ext cx="2451100" cy="275082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191251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6191251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6000749" y="3171823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7" y="3318972"/>
            <a:ext cx="2451100" cy="275082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8763019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8763019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572517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74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7334259" y="2516484"/>
            <a:ext cx="1428760" cy="3000396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anose="05000000000000000000" pitchFamily="2" charset="2"/>
              <a:buNone/>
              <a:defRPr sz="288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798326"/>
            <a:ext cx="952464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687959"/>
            <a:ext cx="952464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3545215"/>
            <a:ext cx="952464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4316746"/>
            <a:ext cx="952464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831099"/>
            <a:ext cx="952464" cy="1255394"/>
          </a:xfrm>
          <a:prstGeom prst="rect">
            <a:avLst/>
          </a:prstGeom>
          <a:noFill/>
        </p:spPr>
      </p:pic>
      <p:sp>
        <p:nvSpPr>
          <p:cNvPr id="11" name="标题 1"/>
          <p:cNvSpPr txBox="1"/>
          <p:nvPr userDrawn="1"/>
        </p:nvSpPr>
        <p:spPr>
          <a:xfrm>
            <a:off x="761963" y="1028683"/>
            <a:ext cx="10287072" cy="600079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2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单击编辑文本标题（数据图）</a:t>
            </a: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430782"/>
            <a:ext cx="4421709" cy="767716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979026"/>
            <a:ext cx="4421709" cy="767716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3545215"/>
            <a:ext cx="6572296" cy="767716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132466"/>
            <a:ext cx="4421709" cy="767716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659648"/>
            <a:ext cx="4421709" cy="767716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763019" y="2516484"/>
            <a:ext cx="2286016" cy="300039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5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14726"/>
            <a:ext cx="5101167" cy="47244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64" y="3514726"/>
            <a:ext cx="5101167" cy="47244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13" y="3514726"/>
            <a:ext cx="5101167" cy="47244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910095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95838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881590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57213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57213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00074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00074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85826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885826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21" y="2914646"/>
            <a:ext cx="7704667" cy="3478530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323848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48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52800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52800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667036" y="4457725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667036" y="35147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667036" y="55721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761963" y="2571775"/>
            <a:ext cx="1905013" cy="42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571725" y="3086098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2571725" y="402907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2571725" y="5143512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7143757" y="3171823"/>
            <a:ext cx="3905277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7143757" y="4114805"/>
            <a:ext cx="3905277" cy="9429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7143757" y="5143512"/>
            <a:ext cx="3905277" cy="10287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2024/11/16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7" y="2400300"/>
            <a:ext cx="9897533" cy="38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3047985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3047979" y="505778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4667240" y="428625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6191251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7810512" y="2743195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957733" cy="25527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5219664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5219664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382016" y="2057390"/>
            <a:ext cx="3524275" cy="171451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515410"/>
            <a:ext cx="6096000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1371586"/>
            <a:ext cx="12192000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86"/>
            <a:ext cx="12192000" cy="38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1971665"/>
            <a:ext cx="5219664" cy="1885963"/>
          </a:xfrm>
        </p:spPr>
        <p:txBody>
          <a:bodyPr anchor="t">
            <a:noAutofit/>
          </a:bodyPr>
          <a:lstStyle>
            <a:lvl1pPr algn="l">
              <a:defRPr sz="384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00221" y="4029079"/>
            <a:ext cx="5219664" cy="771530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21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476297" y="3857626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497588" y="4395788"/>
            <a:ext cx="62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2024/11/16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5A3D-07BE-48FF-8AF4-F046F630E329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</a:p>
          <a:p>
            <a:pPr lvl="1"/>
            <a:r>
              <a:rPr lang="en-US" altLang="zh-SG" dirty="0"/>
              <a:t>Second level</a:t>
            </a:r>
          </a:p>
          <a:p>
            <a:pPr lvl="2"/>
            <a:r>
              <a:rPr lang="en-US" altLang="zh-SG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ags" Target="../tags/tag2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>
            <a:alphaModFix amt="47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8">
            <a:alphaModFix amt="8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11.1-11.7</a:t>
            </a:r>
            <a:r>
              <a:rPr lang="zh-CN" altLang="en-US" dirty="0"/>
              <a:t>组会报告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53181-1CF6-CABD-383F-DB6EBC179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2A7655-9512-76BA-942E-CB26099458E7}"/>
              </a:ext>
            </a:extLst>
          </p:cNvPr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E6B91E-A20A-6254-50B6-BBB4D0B9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11.14-11.20</a:t>
            </a:r>
            <a:r>
              <a:rPr lang="zh-CN" altLang="en-US" dirty="0"/>
              <a:t>组会报告</a:t>
            </a:r>
          </a:p>
        </p:txBody>
      </p:sp>
    </p:spTree>
    <p:extLst>
      <p:ext uri="{BB962C8B-B14F-4D97-AF65-F5344CB8AC3E}">
        <p14:creationId xmlns:p14="http://schemas.microsoft.com/office/powerpoint/2010/main" val="222022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2C0CF-5A8A-8B5E-613B-A4B5F4B5F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B0C0-AF89-9BB8-DFD9-D01A859D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DA983D-4725-6FCC-D35D-675B3E385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5DE18-9FBD-15AE-A6DF-4C7A8CE97A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EB0D2C-8794-D2C9-5B41-A6D65F504060}"/>
              </a:ext>
            </a:extLst>
          </p:cNvPr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88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AA10D-C996-E49E-19CA-11E2A96F3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667C9-C2F5-F4F2-2ABA-6541993E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D77368-338F-ED9D-6CB6-1C2764E28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5BA63-23E8-00F4-B2EE-9942020D46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D85598D-1D6F-ED71-513B-2231969020F6}"/>
              </a:ext>
            </a:extLst>
          </p:cNvPr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3845EA-AA34-6C97-EB23-86D523C71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6" y="2766797"/>
            <a:ext cx="6634329" cy="2823915"/>
          </a:xfrm>
          <a:prstGeom prst="rect">
            <a:avLst/>
          </a:prstGeom>
        </p:spPr>
      </p:pic>
      <p:pic>
        <p:nvPicPr>
          <p:cNvPr id="7" name="7e84bb5af1f11d5d817f0e3e3d6569dd">
            <a:hlinkClick r:id="" action="ppaction://media"/>
            <a:extLst>
              <a:ext uri="{FF2B5EF4-FFF2-40B4-BE49-F238E27FC236}">
                <a16:creationId xmlns:a16="http://schemas.microsoft.com/office/drawing/2014/main" id="{317575F9-CB7C-D55E-D819-9D451CD550C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519702" y="1767365"/>
            <a:ext cx="4572000" cy="4572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22CD4A-58CD-FD2F-8722-6178034A6CA8}"/>
              </a:ext>
            </a:extLst>
          </p:cNvPr>
          <p:cNvSpPr txBox="1"/>
          <p:nvPr/>
        </p:nvSpPr>
        <p:spPr>
          <a:xfrm>
            <a:off x="1450750" y="1525207"/>
            <a:ext cx="4178300" cy="11137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 reward mean</a:t>
            </a:r>
          </a:p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每个训练周期内奖励的平均值</a:t>
            </a:r>
          </a:p>
        </p:txBody>
      </p:sp>
    </p:spTree>
    <p:extLst>
      <p:ext uri="{BB962C8B-B14F-4D97-AF65-F5344CB8AC3E}">
        <p14:creationId xmlns:p14="http://schemas.microsoft.com/office/powerpoint/2010/main" val="19606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74AB0-E135-F0D3-C550-470262BB1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05B61-016E-B135-5F1E-A928F494BE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922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</a:t>
            </a:r>
            <a:r>
              <a:rPr lang="zh-CN" altLang="en-US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180000"/>
              </a:lnSpc>
              <a:buNone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本周任务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完成情况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3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存在问题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下周任务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学习</a:t>
            </a:r>
            <a:r>
              <a:rPr lang="zh-CN" altLang="en-US" sz="3200" b="1"/>
              <a:t>单智能体强化学习代码</a:t>
            </a:r>
          </a:p>
          <a:p>
            <a:pPr marL="0" indent="0" algn="ctr">
              <a:buNone/>
            </a:pPr>
            <a:r>
              <a:rPr lang="zh-CN" altLang="en-US" sz="4000" b="1"/>
              <a:t>实现</a:t>
            </a:r>
            <a:r>
              <a:rPr lang="zh-CN" altLang="en-US" sz="3200" b="1"/>
              <a:t>交叉口环境的代码复现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153" y="1442816"/>
            <a:ext cx="689925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与评价模型优劣 直接相关的主要指标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ep_rew_mean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平均回合奖励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explained_variance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解释方差（接近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优）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policy_gradient_loss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策略梯度损失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value_loss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loss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13" y="1016328"/>
            <a:ext cx="2840034" cy="4757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25" y="4465647"/>
            <a:ext cx="7425160" cy="696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217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925" y="1459768"/>
            <a:ext cx="68992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奖励值设定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14" y="4083603"/>
            <a:ext cx="5404835" cy="19947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72945" y="2070342"/>
            <a:ext cx="843784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collision_reward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碰撞时的负奖励，通常为负值，惩罚碰撞。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high_speed_reward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高速奖励，鼓励车辆以较高速度行驶，通常为正值。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arrived_reward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到达目标奖励，鼓励车辆尽快到达目标。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on_road_reward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路上行驶奖励，鼓励车辆保持在道路上，通常为正值。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二、本周任务完成情况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0530" y="2154555"/>
            <a:ext cx="8115300" cy="11620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 Intersection环境代码复现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文本框 7"/>
          <p:cNvSpPr txBox="1"/>
          <p:nvPr/>
        </p:nvSpPr>
        <p:spPr>
          <a:xfrm>
            <a:off x="3448685" y="157289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交叉口环境设置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0589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b="5514"/>
          <a:stretch>
            <a:fillRect/>
          </a:stretch>
        </p:blipFill>
        <p:spPr>
          <a:xfrm>
            <a:off x="617855" y="4129405"/>
            <a:ext cx="3000375" cy="19259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463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05" y="4149090"/>
            <a:ext cx="29432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二、本周任务完成情况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7</a:t>
            </a:fld>
            <a:endParaRPr lang="de-DE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l="4521" t="11899"/>
          <a:stretch>
            <a:fillRect/>
          </a:stretch>
        </p:blipFill>
        <p:spPr>
          <a:xfrm>
            <a:off x="675005" y="1689100"/>
            <a:ext cx="3701415" cy="354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9305" y="120967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563870" y="1166495"/>
            <a:ext cx="5400000" cy="144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563870" y="2799080"/>
            <a:ext cx="5400000" cy="144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5563870" y="4431665"/>
            <a:ext cx="540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4470" y="61341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三、存在问题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2622" y="536535"/>
            <a:ext cx="843784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loss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波动不收敛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1950085"/>
            <a:ext cx="9751695" cy="235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1348105"/>
            <a:ext cx="1850390" cy="4171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总体损失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39055" y="1366520"/>
            <a:ext cx="1775460" cy="2597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策略梯度损失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02650" y="136652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价值损失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39055" y="478917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22101" y="798955"/>
            <a:ext cx="11335807" cy="466481"/>
          </a:xfrm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模型效果不理想</a:t>
            </a: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874895" y="3541395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58540" y="2569845"/>
            <a:ext cx="46634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代码结果可视化：撞车严重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7320" y="494030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超参数的值怎么修改？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cyODMxYTE0ZTc0ZGU3Y2QwODc3MzYzN2Q1YmNiM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481</Words>
  <Application>Microsoft Office PowerPoint</Application>
  <PresentationFormat>宽屏</PresentationFormat>
  <Paragraphs>83</Paragraphs>
  <Slides>13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BMW Group</vt:lpstr>
      <vt:lpstr>BMW Group Condensed</vt:lpstr>
      <vt:lpstr>等线</vt:lpstr>
      <vt:lpstr>黑体</vt:lpstr>
      <vt:lpstr>宋体</vt:lpstr>
      <vt:lpstr>微软雅黑</vt:lpstr>
      <vt:lpstr>Arial</vt:lpstr>
      <vt:lpstr>Calibri</vt:lpstr>
      <vt:lpstr>Impact</vt:lpstr>
      <vt:lpstr>Symbol</vt:lpstr>
      <vt:lpstr>Times New Roman</vt:lpstr>
      <vt:lpstr>Wingdings</vt:lpstr>
      <vt:lpstr>1_1. DIGITALISIERUNG &amp; AUTOMATISIERTES FAHREN</vt:lpstr>
      <vt:lpstr>自定义设计方案</vt:lpstr>
      <vt:lpstr>1. DIGITALISIERUNG &amp; AUTOMATISIERTES FAHREN</vt:lpstr>
      <vt:lpstr>ppt模板12.31</vt:lpstr>
      <vt:lpstr>11.1-11.7组会报告</vt:lpstr>
      <vt:lpstr>content目录</vt:lpstr>
      <vt:lpstr>一、本周任务</vt:lpstr>
      <vt:lpstr>二、本周任务完成情况</vt:lpstr>
      <vt:lpstr>二、本周任务完成情况</vt:lpstr>
      <vt:lpstr>二、本周任务完成情况</vt:lpstr>
      <vt:lpstr>二、本周任务完成情况</vt:lpstr>
      <vt:lpstr>三、存在问题</vt:lpstr>
      <vt:lpstr>三、存在问题</vt:lpstr>
      <vt:lpstr>11.14-11.20组会报告</vt:lpstr>
      <vt:lpstr>二、本周任务完成情况</vt:lpstr>
      <vt:lpstr>二、本周任务完成情况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成 秦</cp:lastModifiedBy>
  <cp:revision>28</cp:revision>
  <dcterms:created xsi:type="dcterms:W3CDTF">2023-11-15T12:07:00Z</dcterms:created>
  <dcterms:modified xsi:type="dcterms:W3CDTF">2024-11-16T13:08:12Z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