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5" r:id="rId3"/>
    <p:sldMasterId id="2147483662" r:id="rId4"/>
  </p:sldMasterIdLst>
  <p:notesMasterIdLst>
    <p:notesMasterId r:id="rId22"/>
  </p:notesMasterIdLst>
  <p:sldIdLst>
    <p:sldId id="393" r:id="rId5"/>
    <p:sldId id="394" r:id="rId6"/>
    <p:sldId id="396" r:id="rId7"/>
    <p:sldId id="384" r:id="rId8"/>
    <p:sldId id="390" r:id="rId9"/>
    <p:sldId id="397" r:id="rId10"/>
    <p:sldId id="399" r:id="rId11"/>
    <p:sldId id="389" r:id="rId12"/>
    <p:sldId id="403" r:id="rId13"/>
    <p:sldId id="411" r:id="rId14"/>
    <p:sldId id="405" r:id="rId15"/>
    <p:sldId id="406" r:id="rId16"/>
    <p:sldId id="408" r:id="rId17"/>
    <p:sldId id="409" r:id="rId18"/>
    <p:sldId id="412" r:id="rId19"/>
    <p:sldId id="413" r:id="rId20"/>
    <p:sldId id="414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" initials="Cao" lastIdx="1" clrIdx="0"/>
  <p:cmAuthor id="2" name="刘 智宇" initials="刘" lastIdx="1" clrIdx="1"/>
  <p:cmAuthor id="3" name="liuzh" initials="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67" autoAdjust="0"/>
  </p:normalViewPr>
  <p:slideViewPr>
    <p:cSldViewPr snapToGrid="0">
      <p:cViewPr varScale="1">
        <p:scale>
          <a:sx n="80" d="100"/>
          <a:sy n="80" d="100"/>
        </p:scale>
        <p:origin x="10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7E71C-5B10-4544-81CA-B2E7B1A2FCCD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70CF7-D3A8-4DC3-8782-22D6DC24C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approx_kl ：近似的 KL 散度，用于衡量新旧策略分布的差异，防止策略更新太快不稳定。</a:t>
            </a:r>
          </a:p>
          <a:p>
            <a:r>
              <a:rPr lang="zh-CN" altLang="en-US"/>
              <a:t>clip_fraction ：被截断的梯度比例，限制策略变化变化。</a:t>
            </a:r>
          </a:p>
          <a:p>
            <a:r>
              <a:rPr lang="zh-CN" altLang="en-US"/>
              <a:t>clip_range ：允许的策略更新范围，超参数</a:t>
            </a:r>
          </a:p>
          <a:p>
            <a:r>
              <a:rPr lang="zh-CN" altLang="en-US"/>
              <a:t>entropy_loss ：熵损失，熵越高策略随机性越大，逐渐确定最佳策略，理应逐渐下降。</a:t>
            </a:r>
          </a:p>
          <a:p>
            <a:r>
              <a:rPr lang="zh-CN" altLang="en-US"/>
              <a:t>explained_variance：解释方差，越接近</a:t>
            </a:r>
            <a:r>
              <a:rPr lang="en-US" altLang="zh-CN" dirty="0"/>
              <a:t>1</a:t>
            </a:r>
            <a:r>
              <a:rPr lang="zh-CN" altLang="en-US"/>
              <a:t>越优，说明价值函数对实际奖励的拟合越好。</a:t>
            </a:r>
          </a:p>
          <a:p>
            <a:r>
              <a:rPr lang="zh-CN" altLang="en-US"/>
              <a:t>learning_rate：学习率，用于控制梯度更新的步长，超参数。</a:t>
            </a:r>
          </a:p>
          <a:p>
            <a:r>
              <a:rPr lang="zh-CN" altLang="en-US"/>
              <a:t>总体损失函数值</a:t>
            </a:r>
          </a:p>
          <a:p>
            <a:r>
              <a:rPr lang="zh-CN" altLang="en-US"/>
              <a:t>策略梯度损失</a:t>
            </a:r>
          </a:p>
          <a:p>
            <a:r>
              <a:rPr lang="zh-CN" altLang="en-US"/>
              <a:t>价值损失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训练数据的变动：每个训练回合（</a:t>
            </a:r>
            <a:r>
              <a:rPr lang="en-US" altLang="zh-CN" dirty="0"/>
              <a:t>episode</a:t>
            </a:r>
            <a:r>
              <a:rPr lang="zh-CN" altLang="en-US" dirty="0"/>
              <a:t>）中的环境交互数据不同，可能导致每次计算出的策略梯度损失有所不同？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探索与利用的平衡？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奖励设计？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BMW Group Condensed"/>
              </a:rPr>
              <a:t>我将碰撞奖励设置非常小，</a:t>
            </a:r>
            <a:r>
              <a:rPr lang="en-US" altLang="zh-CN" b="1" dirty="0">
                <a:solidFill>
                  <a:srgbClr val="000000"/>
                </a:solidFill>
                <a:latin typeface="BMW Group Condensed"/>
              </a:rPr>
              <a:t>Loss</a:t>
            </a:r>
            <a:r>
              <a:rPr lang="zh-CN" altLang="en-US" b="1">
                <a:solidFill>
                  <a:srgbClr val="000000"/>
                </a:solidFill>
                <a:latin typeface="BMW Group Condensed"/>
              </a:rPr>
              <a:t>较少，但策略</a:t>
            </a:r>
            <a:r>
              <a:rPr lang="zh-CN" altLang="en-US" b="1" dirty="0">
                <a:solidFill>
                  <a:srgbClr val="000000"/>
                </a:solidFill>
                <a:latin typeface="BMW Group Condensed"/>
              </a:rPr>
              <a:t>是车停在原地不动。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67A725A-9256-4EC5-8CDB-4CC5D97770DD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MW Group"/>
                <a:ea typeface="+mn-ea"/>
                <a:cs typeface="+mn-cs"/>
              </a:r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MW Group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12EBA-4414-5892-2C0A-0608F9734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FE2E73-935B-2E80-FB65-7A4133E581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354DDB2-B7F2-42A2-B6A1-B6FA72630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AE062-668D-0A91-376D-18D3CB1EDD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1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3275C-ED05-3686-4019-89CF6EEEC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3C16DD0-A26D-5CA7-4B75-BB7ED97F72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FEDAA8-4AE4-7C0F-49B3-584D4E46E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1FA087-A0B1-9058-BA71-9D0D3FC14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02DA9-F637-CB4D-BC72-92066AEB9C9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6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30.png"/><Relationship Id="rId4" Type="http://schemas.openxmlformats.org/officeDocument/2006/relationships/image" Target="../media/image1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/>
          <p:nvPr userDrawn="1"/>
        </p:nvSpPr>
        <p:spPr>
          <a:xfrm>
            <a:off x="289818" y="2331875"/>
            <a:ext cx="11163436" cy="1702328"/>
          </a:xfrm>
          <a:prstGeom prst="rect">
            <a:avLst/>
          </a:prstGeom>
        </p:spPr>
        <p:txBody>
          <a:bodyPr/>
          <a:lstStyle>
            <a:lvl1pPr marL="13208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标题信息</a:t>
            </a:r>
            <a:b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</a:t>
            </a:r>
          </a:p>
        </p:txBody>
      </p:sp>
      <p:sp>
        <p:nvSpPr>
          <p:cNvPr id="5" name="副标题 4"/>
          <p:cNvSpPr txBox="1"/>
          <p:nvPr userDrawn="1"/>
        </p:nvSpPr>
        <p:spPr>
          <a:xfrm>
            <a:off x="192542" y="4522969"/>
            <a:ext cx="7998460" cy="1900965"/>
          </a:xfrm>
          <a:prstGeom prst="rect">
            <a:avLst/>
          </a:prstGeom>
        </p:spPr>
        <p:txBody>
          <a:bodyPr vert="horz" lIns="118872" tIns="0" rIns="45720" bIns="0" rtlCol="0" anchor="t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  <a:defRPr kumimoji="1" sz="20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 panose="05040102010807070707"/>
              <a:buNone/>
              <a:defRPr kumimoji="1" lang="en-US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None/>
              <a:defRPr kumimoji="1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报告人：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项目负责人：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汇报时间：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叙述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2" hasCustomPrompt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/>
          <a:lstStyle>
            <a:lvl1pPr marL="132080" indent="-132080">
              <a:defRPr lang="de-DE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32080" lvl="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Tx/>
              <a:buBlip>
                <a:blip r:embed="rId2"/>
              </a:buBlip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85762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5" descr="C:\Users\Administrator\Desktop\zhao ppt\1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80960" y="171427"/>
            <a:ext cx="10363200" cy="385754"/>
          </a:xfrm>
        </p:spPr>
        <p:txBody>
          <a:bodyPr anchor="b">
            <a:normAutofit/>
          </a:bodyPr>
          <a:lstStyle>
            <a:lvl1pPr marL="0" indent="0">
              <a:buNone/>
              <a:defRPr sz="192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单击编辑文本内容</a:t>
            </a:r>
            <a:r>
              <a:rPr lang="en-US" altLang="zh-CN" sz="14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1400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4543433"/>
            <a:ext cx="10363200" cy="771530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585451" y="6320790"/>
            <a:ext cx="1606549" cy="36576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2024/11/18</a:t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71461" y="5357837"/>
            <a:ext cx="10363200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</a:p>
        </p:txBody>
      </p:sp>
      <p:pic>
        <p:nvPicPr>
          <p:cNvPr id="2" name="图片 1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8552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交通运输\零件\交通运输ppt 零件-0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"/>
            <a:ext cx="12192000" cy="6854190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571461" y="3943354"/>
            <a:ext cx="284480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z="1400" smtClean="0"/>
              <a:t>2024/11/18</a:t>
            </a:fld>
            <a:endParaRPr lang="zh-CN" altLang="en-US" sz="1400" dirty="0"/>
          </a:p>
        </p:txBody>
      </p:sp>
      <p:sp>
        <p:nvSpPr>
          <p:cNvPr id="16" name="标题 1"/>
          <p:cNvSpPr>
            <a:spLocks noGrp="1"/>
          </p:cNvSpPr>
          <p:nvPr>
            <p:ph type="title" hasCustomPrompt="1"/>
          </p:nvPr>
        </p:nvSpPr>
        <p:spPr>
          <a:xfrm>
            <a:off x="571461" y="2057390"/>
            <a:ext cx="5143536" cy="1457335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编辑主标题文字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71461" y="3557599"/>
            <a:ext cx="5143536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</a:t>
            </a:r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45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dministrator\Desktop\交通运输\零件\交通运输ppt 零件-04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12192000" cy="3857652"/>
          </a:xfrm>
          <a:prstGeom prst="rect">
            <a:avLst/>
          </a:prstGeom>
          <a:noFill/>
        </p:spPr>
      </p:pic>
      <p:sp>
        <p:nvSpPr>
          <p:cNvPr id="19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857232"/>
            <a:ext cx="12192000" cy="342902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876336" y="4800610"/>
            <a:ext cx="10363200" cy="771530"/>
          </a:xfrm>
        </p:spPr>
        <p:txBody>
          <a:bodyPr anchor="t">
            <a:normAutofit/>
          </a:bodyPr>
          <a:lstStyle>
            <a:lvl1pPr algn="l">
              <a:defRPr sz="43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单击此处编辑主标题文字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668032" y="4286256"/>
            <a:ext cx="1523968" cy="257177"/>
          </a:xfrm>
        </p:spPr>
        <p:txBody>
          <a:bodyPr/>
          <a:lstStyle>
            <a:lvl1pPr>
              <a:defRPr sz="144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2024/11/18</a:t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876336" y="5615014"/>
            <a:ext cx="10363200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</a:p>
        </p:txBody>
      </p:sp>
      <p:pic>
        <p:nvPicPr>
          <p:cNvPr id="8" name="图片 7" descr="交通运输ppt 零件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2" y="2824133"/>
            <a:ext cx="6096000" cy="1682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Administrator\Desktop\交通运输\零件\交通运输ppt 零件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12192001" cy="256032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2743195"/>
            <a:ext cx="7315179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单击此处编辑主标题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90584" y="3729050"/>
            <a:ext cx="7315179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  <a:r>
              <a:rPr lang="en-US" altLang="zh-CN" dirty="0"/>
              <a:t>/ </a:t>
            </a:r>
            <a:r>
              <a:rPr lang="zh-CN" altLang="en-US" dirty="0"/>
              <a:t>演讲者名字</a:t>
            </a:r>
          </a:p>
        </p:txBody>
      </p:sp>
      <p:sp>
        <p:nvSpPr>
          <p:cNvPr id="13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2666976" y="6172219"/>
            <a:ext cx="2844800" cy="342902"/>
          </a:xfrm>
        </p:spPr>
        <p:txBody>
          <a:bodyPr/>
          <a:lstStyle>
            <a:lvl1pPr>
              <a:defRPr sz="1680"/>
            </a:lvl1pPr>
          </a:lstStyle>
          <a:p>
            <a:pPr>
              <a:defRPr/>
            </a:pPr>
            <a:fld id="{8FC7DBC8-975C-4207-936C-01FC1A90A004}" type="datetime1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2024/11/18</a:t>
            </a:fld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71461" y="6172219"/>
            <a:ext cx="2190765" cy="342902"/>
          </a:xfrm>
        </p:spPr>
        <p:txBody>
          <a:bodyPr anchor="b">
            <a:noAutofit/>
          </a:bodyPr>
          <a:lstStyle>
            <a:lvl1pPr marL="0" indent="0"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r>
              <a:rPr lang="en-US" altLang="zh-CN" dirty="0"/>
              <a:t>/ </a:t>
            </a:r>
            <a:r>
              <a:rPr lang="zh-CN" altLang="en-US" dirty="0"/>
              <a:t>课程名称</a:t>
            </a:r>
          </a:p>
        </p:txBody>
      </p:sp>
      <p:pic>
        <p:nvPicPr>
          <p:cNvPr id="2" name="图片 1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70"/>
            <a:ext cx="5303912" cy="1678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9984" y="4873006"/>
            <a:ext cx="626533" cy="699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8400" y="2367360"/>
            <a:ext cx="3552000" cy="318816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888000" y="2160000"/>
            <a:ext cx="3552000" cy="0"/>
          </a:xfrm>
          <a:prstGeom prst="line">
            <a:avLst/>
          </a:prstGeom>
          <a:ln w="1270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4762491" y="2228842"/>
            <a:ext cx="3048021" cy="600079"/>
          </a:xfrm>
        </p:spPr>
        <p:txBody>
          <a:bodyPr anchor="t">
            <a:noAutofit/>
          </a:bodyPr>
          <a:lstStyle>
            <a:lvl1pPr algn="l">
              <a:defRPr sz="336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演讲者名字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4762491" y="2914646"/>
            <a:ext cx="6381795" cy="2657494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2" name="图片 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3600" y="1814400"/>
            <a:ext cx="2160000" cy="194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400" y="3356640"/>
            <a:ext cx="359208" cy="4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直接连接符 13"/>
          <p:cNvCxnSpPr/>
          <p:nvPr userDrawn="1"/>
        </p:nvCxnSpPr>
        <p:spPr>
          <a:xfrm>
            <a:off x="873600" y="1684800"/>
            <a:ext cx="21696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3524232" y="1714488"/>
            <a:ext cx="2571768" cy="514354"/>
          </a:xfrm>
        </p:spPr>
        <p:txBody>
          <a:bodyPr anchor="t">
            <a:noAutofit/>
          </a:bodyPr>
          <a:lstStyle>
            <a:lvl1pPr algn="l">
              <a:defRPr sz="26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演讲者名字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524232" y="2228842"/>
            <a:ext cx="7524803" cy="1543061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24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857213" y="4142494"/>
            <a:ext cx="2160000" cy="1944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若图片质量欠佳可处理成黑白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8400" y="5685120"/>
            <a:ext cx="359208" cy="40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6" name="直接连接符 25"/>
          <p:cNvCxnSpPr/>
          <p:nvPr userDrawn="1"/>
        </p:nvCxnSpPr>
        <p:spPr>
          <a:xfrm>
            <a:off x="857213" y="4012894"/>
            <a:ext cx="2169600" cy="1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标题 1"/>
          <p:cNvSpPr txBox="1"/>
          <p:nvPr userDrawn="1"/>
        </p:nvSpPr>
        <p:spPr>
          <a:xfrm>
            <a:off x="3524232" y="4029079"/>
            <a:ext cx="2571768" cy="51435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4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演讲者名字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3524232" y="4543433"/>
            <a:ext cx="7524803" cy="1543061"/>
          </a:xfrm>
        </p:spPr>
        <p:txBody>
          <a:bodyPr anchor="t">
            <a:normAutofit/>
          </a:bodyPr>
          <a:lstStyle>
            <a:lvl1pPr marL="0" indent="0"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单击编辑正文内容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-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第二级内容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- 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第三级内容</a:t>
            </a: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16" name="图片 1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3360000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  <a:p>
            <a:pPr lvl="0"/>
            <a:r>
              <a:rPr lang="zh-CN" altLang="en-US" dirty="0"/>
              <a:t>第一级内容</a:t>
            </a:r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  <a:p>
            <a:pPr lvl="0"/>
            <a:endParaRPr lang="zh-CN" altLang="en-US" dirty="0"/>
          </a:p>
        </p:txBody>
      </p:sp>
      <p:sp>
        <p:nvSpPr>
          <p:cNvPr id="12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873599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cxnSp>
        <p:nvCxnSpPr>
          <p:cNvPr id="14" name="直接连接符 13"/>
          <p:cNvCxnSpPr/>
          <p:nvPr userDrawn="1"/>
        </p:nvCxnSpPr>
        <p:spPr>
          <a:xfrm>
            <a:off x="873600" y="1714488"/>
            <a:ext cx="23904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4233600"/>
            <a:ext cx="2476517" cy="481284"/>
          </a:xfrm>
        </p:spPr>
        <p:txBody>
          <a:bodyPr anchor="t">
            <a:normAutofit/>
          </a:bodyPr>
          <a:lstStyle>
            <a:lvl1pPr algn="l"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演讲者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3456000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3456000" y="1714488"/>
            <a:ext cx="2390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图片占位符 2"/>
          <p:cNvSpPr>
            <a:spLocks noGrp="1"/>
          </p:cNvSpPr>
          <p:nvPr>
            <p:ph type="pic" idx="16" hasCustomPrompt="1"/>
          </p:nvPr>
        </p:nvSpPr>
        <p:spPr>
          <a:xfrm>
            <a:off x="6072000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6067200" y="1714488"/>
            <a:ext cx="23904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图片占位符 2"/>
          <p:cNvSpPr>
            <a:spLocks noGrp="1"/>
          </p:cNvSpPr>
          <p:nvPr>
            <p:ph type="pic" idx="17" hasCustomPrompt="1"/>
          </p:nvPr>
        </p:nvSpPr>
        <p:spPr>
          <a:xfrm>
            <a:off x="8658633" y="1885938"/>
            <a:ext cx="2381268" cy="2143141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  <a:p>
            <a:r>
              <a:rPr lang="zh-CN" altLang="en-US" dirty="0"/>
              <a:t>若图片质量欠佳处理成黑白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-</a:t>
            </a:r>
            <a:r>
              <a:rPr lang="zh-CN" altLang="en-US" dirty="0"/>
              <a:t>重新着色</a:t>
            </a:r>
            <a:r>
              <a:rPr lang="en-US" altLang="zh-CN" dirty="0"/>
              <a:t>-</a:t>
            </a:r>
            <a:r>
              <a:rPr lang="zh-CN" altLang="en-US" dirty="0"/>
              <a:t>颜色模式</a:t>
            </a:r>
            <a:r>
              <a:rPr lang="en-US" altLang="zh-CN" dirty="0"/>
              <a:t>-</a:t>
            </a:r>
            <a:r>
              <a:rPr lang="zh-CN" altLang="en-US" dirty="0"/>
              <a:t>黑白（版本不同路径可能不同）</a:t>
            </a:r>
          </a:p>
        </p:txBody>
      </p:sp>
      <p:cxnSp>
        <p:nvCxnSpPr>
          <p:cNvPr id="30" name="直接连接符 29"/>
          <p:cNvCxnSpPr/>
          <p:nvPr userDrawn="1"/>
        </p:nvCxnSpPr>
        <p:spPr>
          <a:xfrm>
            <a:off x="8658635" y="1714488"/>
            <a:ext cx="2390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/>
          <p:cNvSpPr txBox="1"/>
          <p:nvPr userDrawn="1"/>
        </p:nvSpPr>
        <p:spPr>
          <a:xfrm>
            <a:off x="3360000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</a:p>
        </p:txBody>
      </p:sp>
      <p:sp>
        <p:nvSpPr>
          <p:cNvPr id="35" name="标题 1"/>
          <p:cNvSpPr txBox="1"/>
          <p:nvPr userDrawn="1"/>
        </p:nvSpPr>
        <p:spPr>
          <a:xfrm>
            <a:off x="5952000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5952000" y="4714884"/>
            <a:ext cx="2505600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  <a:p>
            <a:pPr lvl="0"/>
            <a:r>
              <a:rPr lang="zh-CN" altLang="en-US" dirty="0"/>
              <a:t>第一级内容</a:t>
            </a:r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  <a:p>
            <a:pPr lvl="0"/>
            <a:endParaRPr lang="zh-CN" altLang="en-US" dirty="0"/>
          </a:p>
        </p:txBody>
      </p:sp>
      <p:sp>
        <p:nvSpPr>
          <p:cNvPr id="37" name="标题 1"/>
          <p:cNvSpPr txBox="1"/>
          <p:nvPr userDrawn="1"/>
        </p:nvSpPr>
        <p:spPr>
          <a:xfrm>
            <a:off x="8572517" y="4233600"/>
            <a:ext cx="2476517" cy="48128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0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演讲者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572517" y="4714884"/>
            <a:ext cx="2476517" cy="1543061"/>
          </a:xfrm>
        </p:spPr>
        <p:txBody>
          <a:bodyPr anchor="t">
            <a:normAutofit/>
          </a:bodyPr>
          <a:lstStyle>
            <a:lvl1pPr marL="0" indent="0"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  <a:endParaRPr lang="en-US" altLang="zh-CN" dirty="0"/>
          </a:p>
          <a:p>
            <a:pPr lvl="0"/>
            <a:r>
              <a:rPr lang="zh-CN" altLang="en-US" dirty="0"/>
              <a:t>第一级内容</a:t>
            </a:r>
            <a:endParaRPr lang="en-US" altLang="zh-CN" dirty="0"/>
          </a:p>
          <a:p>
            <a:pPr lvl="0"/>
            <a:r>
              <a:rPr lang="en-US" altLang="zh-CN" dirty="0"/>
              <a:t>- </a:t>
            </a:r>
            <a:r>
              <a:rPr lang="zh-CN" altLang="en-US" dirty="0"/>
              <a:t>第二级内容</a:t>
            </a:r>
          </a:p>
          <a:p>
            <a:pPr lvl="0"/>
            <a:endParaRPr lang="zh-CN" altLang="en-US" dirty="0"/>
          </a:p>
        </p:txBody>
      </p:sp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80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4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1267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2000" y="341280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24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istrator\Desktop\交通运输\零件\交通运输ppt 零件-0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09"/>
            <a:ext cx="3543300" cy="6854191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0" y="-24"/>
            <a:ext cx="3524232" cy="6858024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1053466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3905235" y="2143116"/>
            <a:ext cx="7048549" cy="2110070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buFont typeface="Arial" panose="020B0604020202020204" pitchFamily="34" charset="0"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居中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zh-CN" altLang="en-US" sz="4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6000749" y="2143116"/>
            <a:ext cx="5048285" cy="3146206"/>
          </a:xfrm>
        </p:spPr>
        <p:txBody>
          <a:bodyPr anchor="t">
            <a:normAutofit/>
          </a:bodyPr>
          <a:lstStyle>
            <a:lvl1pPr algn="l">
              <a:lnSpc>
                <a:spcPts val="3800"/>
              </a:lnSpc>
              <a:buFont typeface="Wingdings" panose="05000000000000000000" pitchFamily="2" charset="2"/>
              <a:buNone/>
              <a:defRPr sz="26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 单击编辑章节标题</a:t>
            </a:r>
            <a:br>
              <a:rPr lang="en-US" altLang="zh-CN" dirty="0"/>
            </a:br>
            <a:r>
              <a:rPr lang="zh-CN" altLang="en-US" dirty="0"/>
              <a:t>第二节  单击编辑章节标题</a:t>
            </a:r>
            <a:br>
              <a:rPr lang="en-US" altLang="zh-CN" dirty="0"/>
            </a:br>
            <a:r>
              <a:rPr lang="zh-CN" altLang="en-US" dirty="0"/>
              <a:t>第三节  单击编辑章节标题</a:t>
            </a:r>
            <a:br>
              <a:rPr lang="en-US" altLang="zh-CN" dirty="0"/>
            </a:br>
            <a:r>
              <a:rPr lang="zh-CN" altLang="en-US" dirty="0"/>
              <a:t>第四节  单击编辑章节标题</a:t>
            </a:r>
            <a:br>
              <a:rPr lang="en-US" altLang="zh-CN" dirty="0"/>
            </a:br>
            <a:r>
              <a:rPr lang="zh-CN" altLang="en-US" dirty="0"/>
              <a:t>第五节  单击编辑章节标题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10660"/>
            <a:ext cx="5469467" cy="1232536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400293"/>
            <a:ext cx="5469468" cy="88201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257549"/>
            <a:ext cx="5469467" cy="767716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029079"/>
            <a:ext cx="5469467" cy="882016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543433"/>
            <a:ext cx="5469467" cy="1255394"/>
          </a:xfrm>
          <a:prstGeom prst="rect">
            <a:avLst/>
          </a:prstGeom>
          <a:noFill/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43003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0" y="-24"/>
            <a:ext cx="8667768" cy="6858024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pic>
        <p:nvPicPr>
          <p:cNvPr id="8195" name="Picture 3" descr="C:\Users\Administrator\Desktop\交通运输\零件\交通运输ppt 零件-10.png"/>
          <p:cNvPicPr>
            <a:picLocks noChangeAspect="1" noChangeArrowheads="1"/>
          </p:cNvPicPr>
          <p:nvPr userDrawn="1"/>
        </p:nvPicPr>
        <p:blipFill>
          <a:blip r:embed="rId3" cstate="print"/>
          <a:srcRect l="74219"/>
          <a:stretch>
            <a:fillRect/>
          </a:stretch>
        </p:blipFill>
        <p:spPr bwMode="auto">
          <a:xfrm>
            <a:off x="9048771" y="0"/>
            <a:ext cx="3143229" cy="1053466"/>
          </a:xfrm>
          <a:prstGeom prst="rect">
            <a:avLst/>
          </a:prstGeom>
          <a:noFill/>
        </p:spPr>
      </p:pic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8953520" y="2228842"/>
            <a:ext cx="2095515" cy="2743219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buFont typeface="Wingdings" panose="05000000000000000000" pitchFamily="2" charset="2"/>
              <a:buNone/>
              <a:defRPr sz="384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</a:t>
            </a:r>
            <a:br>
              <a:rPr lang="en-US" altLang="zh-CN" dirty="0"/>
            </a:br>
            <a:r>
              <a:rPr lang="zh-CN" altLang="en-US" dirty="0"/>
              <a:t>本章节</a:t>
            </a:r>
            <a:br>
              <a:rPr lang="en-US" altLang="zh-CN" dirty="0"/>
            </a:br>
            <a:r>
              <a:rPr lang="zh-CN" altLang="en-US" dirty="0"/>
              <a:t>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0243" name="Picture 3" descr="C:\Users\Administrator\Desktop\交通运输\零件\交通运输ppt 零件-11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810"/>
            <a:ext cx="5920317" cy="6854190"/>
          </a:xfrm>
          <a:prstGeom prst="rect">
            <a:avLst/>
          </a:prstGeom>
          <a:noFill/>
        </p:spPr>
      </p:pic>
      <p:sp>
        <p:nvSpPr>
          <p:cNvPr id="10" name="标题 1"/>
          <p:cNvSpPr txBox="1"/>
          <p:nvPr userDrawn="1"/>
        </p:nvSpPr>
        <p:spPr>
          <a:xfrm>
            <a:off x="8953520" y="1628762"/>
            <a:ext cx="2095515" cy="514354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5000" lnSpcReduction="10000"/>
          </a:bodyPr>
          <a:lstStyle>
            <a:lvl1pPr algn="l">
              <a:lnSpc>
                <a:spcPct val="100000"/>
              </a:lnSpc>
              <a:buFont typeface="Wingdings" panose="05000000000000000000" pitchFamily="2" charset="2"/>
              <a:buNone/>
              <a:defRPr sz="24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8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</a:t>
            </a:r>
            <a:r>
              <a:rPr kumimoji="0" lang="en-US" altLang="zh-CN" sz="288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endParaRPr kumimoji="0" lang="zh-CN" altLang="en-US" sz="2880" b="1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Administrator\Desktop\交通运输\零件\交通运输ppt 零件-1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00372"/>
            <a:ext cx="12192000" cy="1704974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476211" y="3257549"/>
            <a:ext cx="8763061" cy="1114433"/>
          </a:xfrm>
        </p:spPr>
        <p:txBody>
          <a:bodyPr anchor="t">
            <a:normAutofit/>
          </a:bodyPr>
          <a:lstStyle>
            <a:lvl1pPr algn="l">
              <a:lnSpc>
                <a:spcPct val="150000"/>
              </a:lnSpc>
              <a:buFont typeface="Wingdings" panose="05000000000000000000" pitchFamily="2" charset="2"/>
              <a:buNone/>
              <a:defRPr sz="4320" b="1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第一节 单击编辑本章节主标题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422889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7" name="图片 6" descr="交通运输ppt 零件-0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352584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761963" y="3343274"/>
            <a:ext cx="5143536" cy="2743219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000749" y="3343274"/>
            <a:ext cx="5048285" cy="2743219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60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43003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2762227" y="3514726"/>
            <a:ext cx="4095779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953256" y="3514726"/>
            <a:ext cx="4095779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0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8507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61963" y="3514726"/>
            <a:ext cx="171451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56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左图 介绍信息</a:t>
            </a:r>
            <a:endParaRPr lang="en-US" altLang="zh-CN" dirty="0"/>
          </a:p>
          <a:p>
            <a:pPr lvl="0"/>
            <a:r>
              <a:rPr lang="zh-CN" altLang="en-US" dirty="0"/>
              <a:t>右图 介绍信息</a:t>
            </a:r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280576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6000749" y="3514726"/>
            <a:ext cx="5048285" cy="2571768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5363" name="Picture 3" descr="C:\Users\Administrator\Desktop\交通运输\零件\交通运输ppt 零件-1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13" y="3514726"/>
            <a:ext cx="5143536" cy="2579370"/>
          </a:xfrm>
          <a:prstGeom prst="rect">
            <a:avLst/>
          </a:prstGeom>
          <a:noFill/>
        </p:spPr>
      </p:pic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07200" y="5477760"/>
            <a:ext cx="560080" cy="62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142965" y="3857628"/>
            <a:ext cx="4572032" cy="1885963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olidFill>
                  <a:schemeClr val="bg1"/>
                </a:solidFill>
              </a:rPr>
              <a:t>单击编辑文本内容</a:t>
            </a:r>
            <a:endParaRPr lang="en-US" altLang="zh-CN" dirty="0">
              <a:solidFill>
                <a:schemeClr val="bg1"/>
              </a:solidFill>
            </a:endParaRPr>
          </a:p>
          <a:p>
            <a:pPr lvl="0"/>
            <a:r>
              <a:rPr lang="zh-CN" altLang="en-US" dirty="0">
                <a:solidFill>
                  <a:schemeClr val="bg1"/>
                </a:solidFill>
              </a:rPr>
              <a:t>介绍信息</a:t>
            </a:r>
            <a:endParaRPr lang="zh-CN" altLang="en-US" dirty="0"/>
          </a:p>
        </p:txBody>
      </p:sp>
      <p:pic>
        <p:nvPicPr>
          <p:cNvPr id="11" name="图片 10" descr="交通运输ppt 零件-07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049034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380960" y="3915014"/>
            <a:ext cx="11430080" cy="21714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374400" y="1745280"/>
            <a:ext cx="2880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3282691" y="1745280"/>
            <a:ext cx="2832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/>
        </p:nvCxnSpPr>
        <p:spPr>
          <a:xfrm>
            <a:off x="6140211" y="1745280"/>
            <a:ext cx="2832000" cy="0"/>
          </a:xfrm>
          <a:prstGeom prst="line">
            <a:avLst/>
          </a:prstGeom>
          <a:ln w="762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38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8997731" y="1745280"/>
            <a:ext cx="28800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图片占位符 2"/>
          <p:cNvSpPr>
            <a:spLocks noGrp="1"/>
          </p:cNvSpPr>
          <p:nvPr>
            <p:ph type="pic" idx="13" hasCustomPrompt="1"/>
          </p:nvPr>
        </p:nvSpPr>
        <p:spPr>
          <a:xfrm>
            <a:off x="326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3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1091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图片占位符 2"/>
          <p:cNvSpPr>
            <a:spLocks noGrp="1"/>
          </p:cNvSpPr>
          <p:nvPr>
            <p:ph type="pic" idx="14" hasCustomPrompt="1"/>
          </p:nvPr>
        </p:nvSpPr>
        <p:spPr>
          <a:xfrm>
            <a:off x="614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5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图片占位符 2"/>
          <p:cNvSpPr>
            <a:spLocks noGrp="1"/>
          </p:cNvSpPr>
          <p:nvPr>
            <p:ph type="pic" idx="15" hasCustomPrompt="1"/>
          </p:nvPr>
        </p:nvSpPr>
        <p:spPr>
          <a:xfrm>
            <a:off x="9020960" y="1900800"/>
            <a:ext cx="2832000" cy="16848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27" name="Picture 4" descr="C:\Users\Administrator\Desktop\zhao ppt\ppt-07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8960" y="3162240"/>
            <a:ext cx="38411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084852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 lIns="720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20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CN" altLang="en-US" dirty="0"/>
              <a:t>插入图片（置于底层）</a:t>
            </a:r>
            <a:endParaRPr lang="en-US" altLang="zh-CN" dirty="0"/>
          </a:p>
        </p:txBody>
      </p:sp>
      <p:pic>
        <p:nvPicPr>
          <p:cNvPr id="17410" name="Picture 2" descr="C:\Users\Administrator\Desktop\交通运输\零件\交通运输ppt 零件-19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49" y="6145530"/>
            <a:ext cx="3905251" cy="712470"/>
          </a:xfrm>
          <a:prstGeom prst="rect">
            <a:avLst/>
          </a:prstGeom>
          <a:noFill/>
        </p:spPr>
      </p:pic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9144021" y="6285600"/>
            <a:ext cx="2857520" cy="428628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图片信息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13" y="3326573"/>
            <a:ext cx="2451100" cy="275082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algn="l"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05704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047715" y="358375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047715" y="4012378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857213" y="3179424"/>
            <a:ext cx="24576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81" y="3318972"/>
            <a:ext cx="2451100" cy="2750820"/>
          </a:xfrm>
          <a:prstGeom prst="rect">
            <a:avLst/>
          </a:prstGeom>
          <a:noFill/>
        </p:spPr>
      </p:pic>
      <p:sp>
        <p:nvSpPr>
          <p:cNvPr id="25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3619483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sz="half" idx="16" hasCustomPrompt="1"/>
          </p:nvPr>
        </p:nvSpPr>
        <p:spPr>
          <a:xfrm>
            <a:off x="3619483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3428981" y="3171823"/>
            <a:ext cx="2457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49" y="3318972"/>
            <a:ext cx="2451100" cy="2750820"/>
          </a:xfrm>
          <a:prstGeom prst="rect">
            <a:avLst/>
          </a:prstGeom>
          <a:noFill/>
        </p:spPr>
      </p:pic>
      <p:sp>
        <p:nvSpPr>
          <p:cNvPr id="2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191251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0" name="内容占位符 2"/>
          <p:cNvSpPr>
            <a:spLocks noGrp="1"/>
          </p:cNvSpPr>
          <p:nvPr>
            <p:ph sz="half" idx="18" hasCustomPrompt="1"/>
          </p:nvPr>
        </p:nvSpPr>
        <p:spPr>
          <a:xfrm>
            <a:off x="6191251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6000749" y="3171823"/>
            <a:ext cx="2457600" cy="0"/>
          </a:xfrm>
          <a:prstGeom prst="line">
            <a:avLst/>
          </a:prstGeom>
          <a:ln w="88900">
            <a:solidFill>
              <a:srgbClr val="0058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" descr="C:\Users\Administrator\Desktop\交通运输\零件\交通运输ppt 零件-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17" y="3318972"/>
            <a:ext cx="2451100" cy="2750820"/>
          </a:xfrm>
          <a:prstGeom prst="rect">
            <a:avLst/>
          </a:prstGeom>
          <a:noFill/>
        </p:spPr>
      </p:pic>
      <p:sp>
        <p:nvSpPr>
          <p:cNvPr id="33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8763019" y="357614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4" name="内容占位符 2"/>
          <p:cNvSpPr>
            <a:spLocks noGrp="1"/>
          </p:cNvSpPr>
          <p:nvPr>
            <p:ph sz="half" idx="20" hasCustomPrompt="1"/>
          </p:nvPr>
        </p:nvSpPr>
        <p:spPr>
          <a:xfrm>
            <a:off x="8763019" y="4004777"/>
            <a:ext cx="2095515" cy="1824540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8572517" y="3171823"/>
            <a:ext cx="2457600" cy="0"/>
          </a:xfrm>
          <a:prstGeom prst="line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13656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74"/>
            <a:ext cx="764117" cy="819150"/>
          </a:xfrm>
          <a:prstGeom prst="rect">
            <a:avLst/>
          </a:prstGeom>
          <a:noFill/>
        </p:spPr>
      </p:pic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32" name="标题 1"/>
          <p:cNvSpPr>
            <a:spLocks noGrp="1"/>
          </p:cNvSpPr>
          <p:nvPr>
            <p:ph type="title" hasCustomPrompt="1"/>
          </p:nvPr>
        </p:nvSpPr>
        <p:spPr>
          <a:xfrm>
            <a:off x="7334259" y="2516484"/>
            <a:ext cx="1428760" cy="3000396"/>
          </a:xfrm>
        </p:spPr>
        <p:txBody>
          <a:bodyPr anchor="t">
            <a:noAutofit/>
          </a:bodyPr>
          <a:lstStyle>
            <a:lvl1pPr algn="l">
              <a:lnSpc>
                <a:spcPts val="3700"/>
              </a:lnSpc>
              <a:buFont typeface="Wingdings" panose="05000000000000000000" pitchFamily="2" charset="2"/>
              <a:buNone/>
              <a:defRPr sz="288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100%</a:t>
            </a:r>
            <a:br>
              <a:rPr lang="en-US" altLang="zh-CN" dirty="0"/>
            </a:br>
            <a:r>
              <a:rPr lang="en-US" altLang="zh-CN" dirty="0"/>
              <a:t>65%</a:t>
            </a:r>
            <a:br>
              <a:rPr lang="en-US" altLang="zh-CN" dirty="0"/>
            </a:br>
            <a:r>
              <a:rPr lang="en-US" altLang="zh-CN" dirty="0"/>
              <a:t>65%</a:t>
            </a:r>
            <a:endParaRPr lang="zh-CN" altLang="en-US" dirty="0"/>
          </a:p>
        </p:txBody>
      </p:sp>
      <p:pic>
        <p:nvPicPr>
          <p:cNvPr id="9219" name="Picture 3" descr="C:\Users\Administrator\Desktop\交通运输\零件\交通运输ppt 零件-12.png"/>
          <p:cNvPicPr>
            <a:picLocks noChangeAspect="1" noChangeArrowheads="1"/>
          </p:cNvPicPr>
          <p:nvPr userDrawn="1"/>
        </p:nvPicPr>
        <p:blipFill>
          <a:blip r:embed="rId3" cstate="print"/>
          <a:srcRect r="82586"/>
          <a:stretch>
            <a:fillRect/>
          </a:stretch>
        </p:blipFill>
        <p:spPr bwMode="auto">
          <a:xfrm>
            <a:off x="0" y="1798326"/>
            <a:ext cx="952464" cy="1232536"/>
          </a:xfrm>
          <a:prstGeom prst="rect">
            <a:avLst/>
          </a:prstGeom>
          <a:noFill/>
        </p:spPr>
      </p:pic>
      <p:pic>
        <p:nvPicPr>
          <p:cNvPr id="9220" name="Picture 4" descr="C:\Users\Administrator\Desktop\交通运输\零件\交通运输ppt 零件-13.png"/>
          <p:cNvPicPr>
            <a:picLocks noChangeAspect="1" noChangeArrowheads="1"/>
          </p:cNvPicPr>
          <p:nvPr userDrawn="1"/>
        </p:nvPicPr>
        <p:blipFill>
          <a:blip r:embed="rId4" cstate="print"/>
          <a:srcRect r="82586"/>
          <a:stretch>
            <a:fillRect/>
          </a:stretch>
        </p:blipFill>
        <p:spPr bwMode="auto">
          <a:xfrm>
            <a:off x="0" y="2687959"/>
            <a:ext cx="952464" cy="882014"/>
          </a:xfrm>
          <a:prstGeom prst="rect">
            <a:avLst/>
          </a:prstGeom>
          <a:noFill/>
        </p:spPr>
      </p:pic>
      <p:pic>
        <p:nvPicPr>
          <p:cNvPr id="9221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r="82586"/>
          <a:stretch>
            <a:fillRect/>
          </a:stretch>
        </p:blipFill>
        <p:spPr bwMode="auto">
          <a:xfrm>
            <a:off x="0" y="3545215"/>
            <a:ext cx="952464" cy="767716"/>
          </a:xfrm>
          <a:prstGeom prst="rect">
            <a:avLst/>
          </a:prstGeom>
          <a:noFill/>
        </p:spPr>
      </p:pic>
      <p:pic>
        <p:nvPicPr>
          <p:cNvPr id="9222" name="Picture 6" descr="C:\Users\Administrator\Desktop\交通运输\零件\交通运输ppt 零件-15.png"/>
          <p:cNvPicPr>
            <a:picLocks noChangeAspect="1" noChangeArrowheads="1"/>
          </p:cNvPicPr>
          <p:nvPr userDrawn="1"/>
        </p:nvPicPr>
        <p:blipFill>
          <a:blip r:embed="rId6" cstate="print"/>
          <a:srcRect r="82586"/>
          <a:stretch>
            <a:fillRect/>
          </a:stretch>
        </p:blipFill>
        <p:spPr bwMode="auto">
          <a:xfrm>
            <a:off x="0" y="4316746"/>
            <a:ext cx="952464" cy="882016"/>
          </a:xfrm>
          <a:prstGeom prst="rect">
            <a:avLst/>
          </a:prstGeom>
          <a:noFill/>
        </p:spPr>
      </p:pic>
      <p:pic>
        <p:nvPicPr>
          <p:cNvPr id="9223" name="Picture 7" descr="C:\Users\Administrator\Desktop\交通运输\零件\交通运输ppt 零件-16.png"/>
          <p:cNvPicPr>
            <a:picLocks noChangeAspect="1" noChangeArrowheads="1"/>
          </p:cNvPicPr>
          <p:nvPr userDrawn="1"/>
        </p:nvPicPr>
        <p:blipFill>
          <a:blip r:embed="rId7" cstate="print"/>
          <a:srcRect r="82586"/>
          <a:stretch>
            <a:fillRect/>
          </a:stretch>
        </p:blipFill>
        <p:spPr bwMode="auto">
          <a:xfrm>
            <a:off x="0" y="4831099"/>
            <a:ext cx="952464" cy="1255394"/>
          </a:xfrm>
          <a:prstGeom prst="rect">
            <a:avLst/>
          </a:prstGeom>
          <a:noFill/>
        </p:spPr>
      </p:pic>
      <p:sp>
        <p:nvSpPr>
          <p:cNvPr id="11" name="标题 1"/>
          <p:cNvSpPr txBox="1"/>
          <p:nvPr userDrawn="1"/>
        </p:nvSpPr>
        <p:spPr>
          <a:xfrm>
            <a:off x="761963" y="1028683"/>
            <a:ext cx="10287072" cy="600079"/>
          </a:xfrm>
          <a:prstGeom prst="rect">
            <a:avLst/>
          </a:prstGeom>
        </p:spPr>
        <p:txBody>
          <a:bodyPr vert="horz" lIns="109728" tIns="54864" rIns="109728" bIns="54864" rtlCol="0" anchor="t">
            <a:normAutofit fontScale="97500"/>
          </a:bodyPr>
          <a:lstStyle>
            <a:lvl1pPr algn="l">
              <a:defRPr sz="250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120" b="1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单击编辑文本标题（数据图）</a:t>
            </a:r>
          </a:p>
        </p:txBody>
      </p:sp>
      <p:pic>
        <p:nvPicPr>
          <p:cNvPr id="13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2430782"/>
            <a:ext cx="4421709" cy="767716"/>
          </a:xfrm>
          <a:prstGeom prst="rect">
            <a:avLst/>
          </a:prstGeom>
          <a:noFill/>
        </p:spPr>
      </p:pic>
      <p:pic>
        <p:nvPicPr>
          <p:cNvPr id="16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2979026"/>
            <a:ext cx="4421709" cy="767716"/>
          </a:xfrm>
          <a:prstGeom prst="rect">
            <a:avLst/>
          </a:prstGeom>
          <a:noFill/>
        </p:spPr>
      </p:pic>
      <p:pic>
        <p:nvPicPr>
          <p:cNvPr id="18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3545215"/>
            <a:ext cx="6572296" cy="767716"/>
          </a:xfrm>
          <a:prstGeom prst="rect">
            <a:avLst/>
          </a:prstGeom>
          <a:noFill/>
        </p:spPr>
      </p:pic>
      <p:pic>
        <p:nvPicPr>
          <p:cNvPr id="19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4132466"/>
            <a:ext cx="4421709" cy="767716"/>
          </a:xfrm>
          <a:prstGeom prst="rect">
            <a:avLst/>
          </a:prstGeom>
          <a:noFill/>
        </p:spPr>
      </p:pic>
      <p:pic>
        <p:nvPicPr>
          <p:cNvPr id="20" name="Picture 5" descr="C:\Users\Administrator\Desktop\交通运输\零件\交通运输ppt 零件-14.png"/>
          <p:cNvPicPr>
            <a:picLocks noChangeAspect="1" noChangeArrowheads="1"/>
          </p:cNvPicPr>
          <p:nvPr userDrawn="1"/>
        </p:nvPicPr>
        <p:blipFill>
          <a:blip r:embed="rId5" cstate="print"/>
          <a:srcRect l="19156"/>
          <a:stretch>
            <a:fillRect/>
          </a:stretch>
        </p:blipFill>
        <p:spPr bwMode="auto">
          <a:xfrm>
            <a:off x="952464" y="4659648"/>
            <a:ext cx="4421709" cy="767716"/>
          </a:xfrm>
          <a:prstGeom prst="rect">
            <a:avLst/>
          </a:prstGeom>
          <a:noFill/>
        </p:spPr>
      </p:pic>
      <p:sp>
        <p:nvSpPr>
          <p:cNvPr id="21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8763019" y="2516484"/>
            <a:ext cx="2286016" cy="300039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z="1600" dirty="0"/>
              <a:t>单击编辑内容</a:t>
            </a:r>
            <a:endParaRPr lang="en-US" altLang="zh-CN" sz="1600" dirty="0"/>
          </a:p>
          <a:p>
            <a:pPr lvl="0"/>
            <a:endParaRPr lang="en-US" altLang="zh-CN" sz="1600" dirty="0"/>
          </a:p>
        </p:txBody>
      </p:sp>
      <p:pic>
        <p:nvPicPr>
          <p:cNvPr id="23" name="图片 22" descr="交通运输ppt 零件-07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049035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 descr="C:\Users\Administrator\Desktop\交通运输\零件\交通运输ppt 零件-2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514726"/>
            <a:ext cx="5101167" cy="472440"/>
          </a:xfrm>
          <a:prstGeom prst="rect">
            <a:avLst/>
          </a:prstGeom>
          <a:noFill/>
        </p:spPr>
      </p:pic>
      <p:pic>
        <p:nvPicPr>
          <p:cNvPr id="20484" name="Picture 4" descr="C:\Users\Administrator\Desktop\交通运输\零件\交通运输ppt 零件-2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364" y="3514726"/>
            <a:ext cx="5101167" cy="472440"/>
          </a:xfrm>
          <a:prstGeom prst="rect">
            <a:avLst/>
          </a:prstGeom>
          <a:noFill/>
        </p:spPr>
      </p:pic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单击编辑文本标题（数据图）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1485674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-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-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第三级内容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</a:p>
          <a:p>
            <a:pPr lvl="0"/>
            <a:endParaRPr lang="zh-CN" altLang="en-US" dirty="0"/>
          </a:p>
        </p:txBody>
      </p:sp>
      <p:pic>
        <p:nvPicPr>
          <p:cNvPr id="20483" name="Picture 3" descr="C:\Users\Administrator\Desktop\交通运输\零件\交通运输ppt 零件-20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7213" y="3514726"/>
            <a:ext cx="5101167" cy="472440"/>
          </a:xfrm>
          <a:prstGeom prst="rect">
            <a:avLst/>
          </a:prstGeom>
          <a:noFill/>
        </p:spPr>
      </p:pic>
      <p:sp>
        <p:nvSpPr>
          <p:cNvPr id="14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910095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60%</a:t>
            </a:r>
            <a:endParaRPr lang="zh-CN" alt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5958380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8815900" y="3514726"/>
            <a:ext cx="2381267" cy="514354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z="1800" dirty="0"/>
              <a:t>20%</a:t>
            </a:r>
            <a:endParaRPr lang="zh-CN" altLang="en-US" dirty="0"/>
          </a:p>
        </p:txBody>
      </p:sp>
      <p:sp>
        <p:nvSpPr>
          <p:cNvPr id="19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857213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57213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000749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4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6000749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8858269" y="4200530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6" name="内容占位符 2"/>
          <p:cNvSpPr>
            <a:spLocks noGrp="1"/>
          </p:cNvSpPr>
          <p:nvPr>
            <p:ph sz="half" idx="21" hasCustomPrompt="1"/>
          </p:nvPr>
        </p:nvSpPr>
        <p:spPr>
          <a:xfrm>
            <a:off x="8858269" y="4629158"/>
            <a:ext cx="2095515" cy="1457335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pic>
        <p:nvPicPr>
          <p:cNvPr id="21" name="图片 20" descr="交通运输ppt 零件-07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113656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21508" name="Picture 4" descr="C:\Users\Administrator\Desktop\交通运输\零件\交通运输ppt 零件-2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21" y="2914646"/>
            <a:ext cx="7704667" cy="3478530"/>
          </a:xfrm>
          <a:prstGeom prst="rect">
            <a:avLst/>
          </a:prstGeom>
          <a:noFill/>
        </p:spPr>
      </p:pic>
      <p:sp>
        <p:nvSpPr>
          <p:cNvPr id="27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3238480" y="3943354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8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238480" y="4371982"/>
            <a:ext cx="2095515" cy="1028707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sp>
        <p:nvSpPr>
          <p:cNvPr id="29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6528000" y="3943354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0" name="内容占位符 2"/>
          <p:cNvSpPr>
            <a:spLocks noGrp="1"/>
          </p:cNvSpPr>
          <p:nvPr>
            <p:ph sz="half" idx="19" hasCustomPrompt="1"/>
          </p:nvPr>
        </p:nvSpPr>
        <p:spPr>
          <a:xfrm>
            <a:off x="6528000" y="4371982"/>
            <a:ext cx="2095515" cy="1028707"/>
          </a:xfrm>
        </p:spPr>
        <p:txBody>
          <a:bodyPr>
            <a:normAutofit/>
          </a:bodyPr>
          <a:lstStyle>
            <a:lvl1pPr>
              <a:buNone/>
              <a:defRPr sz="168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 dirty="0"/>
              <a:t>文本内容或对象</a:t>
            </a:r>
          </a:p>
        </p:txBody>
      </p:sp>
      <p:pic>
        <p:nvPicPr>
          <p:cNvPr id="12" name="图片 11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0848528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cxnSp>
        <p:nvCxnSpPr>
          <p:cNvPr id="20" name="直接箭头连接符 19"/>
          <p:cNvCxnSpPr/>
          <p:nvPr userDrawn="1"/>
        </p:nvCxnSpPr>
        <p:spPr>
          <a:xfrm>
            <a:off x="2667036" y="4457725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 userDrawn="1"/>
        </p:nvCxnSpPr>
        <p:spPr>
          <a:xfrm>
            <a:off x="2667036" y="3514750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 userDrawn="1"/>
        </p:nvCxnSpPr>
        <p:spPr>
          <a:xfrm>
            <a:off x="2667036" y="5572150"/>
            <a:ext cx="422486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4" descr="C:\Users\Administrator\Desktop\zhao ppt\ppt-10.png"/>
          <p:cNvPicPr>
            <a:picLocks noChangeAspect="1" noChangeArrowheads="1"/>
          </p:cNvPicPr>
          <p:nvPr userDrawn="1"/>
        </p:nvPicPr>
        <p:blipFill>
          <a:blip r:embed="rId3" cstate="print"/>
          <a:srcRect l="28661" t="30017" r="27243" b="2692"/>
          <a:stretch>
            <a:fillRect/>
          </a:stretch>
        </p:blipFill>
        <p:spPr bwMode="auto">
          <a:xfrm>
            <a:off x="761963" y="2571775"/>
            <a:ext cx="1905013" cy="42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2571725" y="3086098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26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2571725" y="4029079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2571725" y="5143512"/>
            <a:ext cx="2095515" cy="4286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16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单击编辑标题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idx="20" hasCustomPrompt="1"/>
          </p:nvPr>
        </p:nvSpPr>
        <p:spPr>
          <a:xfrm>
            <a:off x="7143757" y="3171823"/>
            <a:ext cx="3905277" cy="857256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idx="21" hasCustomPrompt="1"/>
          </p:nvPr>
        </p:nvSpPr>
        <p:spPr>
          <a:xfrm>
            <a:off x="7143757" y="4114805"/>
            <a:ext cx="3905277" cy="942982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idx="22" hasCustomPrompt="1"/>
          </p:nvPr>
        </p:nvSpPr>
        <p:spPr>
          <a:xfrm>
            <a:off x="7143757" y="5143512"/>
            <a:ext cx="3905277" cy="1028707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8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单击编辑正文内容</a:t>
            </a:r>
          </a:p>
        </p:txBody>
      </p:sp>
      <p:pic>
        <p:nvPicPr>
          <p:cNvPr id="18" name="图片 17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Administrator\Desktop\交通运输\零件\交通运输ppt 零件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3176" y="6038850"/>
            <a:ext cx="764117" cy="81915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761963" y="1028683"/>
            <a:ext cx="10287072" cy="600079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3120" b="1" cap="all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单击编辑文本标题</a:t>
            </a:r>
          </a:p>
        </p:txBody>
      </p:sp>
      <p:sp>
        <p:nvSpPr>
          <p:cNvPr id="17" name="日期占位符 7"/>
          <p:cNvSpPr>
            <a:spLocks noGrp="1"/>
          </p:cNvSpPr>
          <p:nvPr userDrawn="1">
            <p:ph type="dt" sz="quarter" idx="11"/>
          </p:nvPr>
        </p:nvSpPr>
        <p:spPr>
          <a:xfrm>
            <a:off x="9918747" y="342878"/>
            <a:ext cx="1511291" cy="342902"/>
          </a:xfrm>
        </p:spPr>
        <p:txBody>
          <a:bodyPr/>
          <a:lstStyle>
            <a:lvl1pPr>
              <a:defRPr sz="14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fld id="{8FC7DBC8-975C-4207-936C-01FC1A90A004}" type="datetime1">
              <a:rPr lang="zh-CN" altLang="en-US" smtClean="0"/>
              <a:t>2024/11/18</a:t>
            </a:fld>
            <a:endParaRPr lang="zh-CN" altLang="en-US" dirty="0"/>
          </a:p>
        </p:txBody>
      </p:sp>
      <p:sp>
        <p:nvSpPr>
          <p:cNvPr id="22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761963" y="1857600"/>
            <a:ext cx="10287072" cy="971321"/>
          </a:xfrm>
        </p:spPr>
        <p:txBody>
          <a:bodyPr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单击编辑正文内容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第一级内容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/>
            <a:endParaRPr lang="zh-CN" altLang="en-US" dirty="0"/>
          </a:p>
        </p:txBody>
      </p:sp>
      <p:pic>
        <p:nvPicPr>
          <p:cNvPr id="18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0967" y="2400300"/>
            <a:ext cx="9897533" cy="385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1"/>
          <p:cNvSpPr txBox="1">
            <a:spLocks noChangeArrowheads="1"/>
          </p:cNvSpPr>
          <p:nvPr userDrawn="1"/>
        </p:nvSpPr>
        <p:spPr bwMode="auto">
          <a:xfrm>
            <a:off x="3047985" y="351472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28" name="TextBox 11"/>
          <p:cNvSpPr txBox="1">
            <a:spLocks noChangeArrowheads="1"/>
          </p:cNvSpPr>
          <p:nvPr userDrawn="1"/>
        </p:nvSpPr>
        <p:spPr bwMode="auto">
          <a:xfrm>
            <a:off x="3047979" y="505778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29" name="TextBox 11"/>
          <p:cNvSpPr txBox="1">
            <a:spLocks noChangeArrowheads="1"/>
          </p:cNvSpPr>
          <p:nvPr userDrawn="1"/>
        </p:nvSpPr>
        <p:spPr bwMode="auto">
          <a:xfrm>
            <a:off x="4667240" y="428625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30" name="TextBox 11"/>
          <p:cNvSpPr txBox="1">
            <a:spLocks noChangeArrowheads="1"/>
          </p:cNvSpPr>
          <p:nvPr userDrawn="1"/>
        </p:nvSpPr>
        <p:spPr bwMode="auto">
          <a:xfrm>
            <a:off x="6191251" y="3514726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sp>
        <p:nvSpPr>
          <p:cNvPr id="35" name="TextBox 11"/>
          <p:cNvSpPr txBox="1">
            <a:spLocks noChangeArrowheads="1"/>
          </p:cNvSpPr>
          <p:nvPr userDrawn="1"/>
        </p:nvSpPr>
        <p:spPr bwMode="auto">
          <a:xfrm>
            <a:off x="7810512" y="2743195"/>
            <a:ext cx="9525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单击编辑</a:t>
            </a:r>
          </a:p>
        </p:txBody>
      </p:sp>
      <p:pic>
        <p:nvPicPr>
          <p:cNvPr id="13" name="图片 12" descr="交通运输ppt 零件-07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9"/>
            <a:ext cx="12192000" cy="10314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 descr="C:\Users\Administrator\Desktop\交通运输\零件\交通运输ppt 零件-2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3116"/>
            <a:ext cx="8957733" cy="255270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2743195"/>
            <a:ext cx="5219664" cy="942982"/>
          </a:xfrm>
        </p:spPr>
        <p:txBody>
          <a:bodyPr anchor="t">
            <a:noAutofit/>
          </a:bodyPr>
          <a:lstStyle>
            <a:lvl1pPr algn="l">
              <a:defRPr sz="528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590584" y="3729050"/>
            <a:ext cx="5219664" cy="385754"/>
          </a:xfrm>
        </p:spPr>
        <p:txBody>
          <a:bodyPr anchor="b">
            <a:noAutofit/>
          </a:bodyPr>
          <a:lstStyle>
            <a:lvl1pPr marL="0" indent="0">
              <a:buNone/>
              <a:defRPr sz="216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——  </a:t>
            </a:r>
            <a:r>
              <a:rPr lang="zh-CN" altLang="en-US" dirty="0"/>
              <a:t>单击此处编辑副标题文字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8382016" y="2057390"/>
            <a:ext cx="3524275" cy="171451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92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单击编辑文本内容</a:t>
            </a:r>
            <a:endParaRPr lang="en-US" altLang="zh-CN" dirty="0"/>
          </a:p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联系方式等</a:t>
            </a:r>
          </a:p>
        </p:txBody>
      </p:sp>
      <p:pic>
        <p:nvPicPr>
          <p:cNvPr id="7" name="图片 6" descr="交通运输ppt 零件-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3515410"/>
            <a:ext cx="6096000" cy="16788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0" y="1371586"/>
            <a:ext cx="12192000" cy="38576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4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zh-CN" altLang="en-US" sz="1680" baseline="0" smtClean="0">
                <a:solidFill>
                  <a:schemeClr val="bg1">
                    <a:lumMod val="50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altLang="zh-CN" dirty="0"/>
              <a:t>Drag picture to placeholder or click icon to add</a:t>
            </a:r>
            <a:endParaRPr lang="zh-CN" altLang="en-US" dirty="0"/>
          </a:p>
        </p:txBody>
      </p:sp>
      <p:pic>
        <p:nvPicPr>
          <p:cNvPr id="8" name="Picture 4" descr="C:\Users\Administrator\Desktop\zhao ppt\ppt-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586"/>
            <a:ext cx="12192000" cy="385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590584" y="1971665"/>
            <a:ext cx="5219664" cy="1885963"/>
          </a:xfrm>
        </p:spPr>
        <p:txBody>
          <a:bodyPr anchor="t">
            <a:noAutofit/>
          </a:bodyPr>
          <a:lstStyle>
            <a:lvl1pPr algn="l">
              <a:defRPr sz="3840" b="1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</a:t>
            </a:r>
            <a:br>
              <a:rPr lang="en-US" altLang="zh-CN" dirty="0"/>
            </a:br>
            <a:r>
              <a:rPr lang="zh-CN" altLang="en-US" dirty="0"/>
              <a:t>结束语</a:t>
            </a:r>
            <a:br>
              <a:rPr lang="en-US" altLang="zh-CN" dirty="0"/>
            </a:br>
            <a:r>
              <a:rPr lang="zh-CN" altLang="en-US" dirty="0"/>
              <a:t>谢谢</a:t>
            </a:r>
          </a:p>
        </p:txBody>
      </p:sp>
      <p:sp>
        <p:nvSpPr>
          <p:cNvPr id="22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2000221" y="4029079"/>
            <a:ext cx="5219664" cy="771530"/>
          </a:xfrm>
        </p:spPr>
        <p:txBody>
          <a:bodyPr anchor="t">
            <a:noAutofit/>
          </a:bodyPr>
          <a:lstStyle>
            <a:lvl1pPr marL="0" indent="0">
              <a:lnSpc>
                <a:spcPts val="2000"/>
              </a:lnSpc>
              <a:buNone/>
              <a:defRPr sz="216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演讲者</a:t>
            </a:r>
            <a:endParaRPr lang="en-US" altLang="zh-CN" dirty="0"/>
          </a:p>
          <a:p>
            <a:pPr lvl="0"/>
            <a:r>
              <a:rPr lang="zh-CN" altLang="en-US" dirty="0"/>
              <a:t>联系方式</a:t>
            </a:r>
          </a:p>
        </p:txBody>
      </p:sp>
      <p:pic>
        <p:nvPicPr>
          <p:cNvPr id="12" name="Picture 5" descr="C:\Users\Administrator\Desktop\zhao ppt\ppt-09.png"/>
          <p:cNvPicPr>
            <a:picLocks noChangeAspect="1" noChangeArrowheads="1"/>
          </p:cNvPicPr>
          <p:nvPr userDrawn="1"/>
        </p:nvPicPr>
        <p:blipFill>
          <a:blip r:embed="rId3" cstate="print"/>
          <a:srcRect l="36626" t="26627" r="33408" b="30769"/>
          <a:stretch>
            <a:fillRect/>
          </a:stretch>
        </p:blipFill>
        <p:spPr bwMode="auto">
          <a:xfrm>
            <a:off x="476297" y="3857626"/>
            <a:ext cx="12858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 bwMode="auto">
          <a:xfrm rot="5400000">
            <a:off x="1497588" y="4395788"/>
            <a:ext cx="6244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占位符 7"/>
          <p:cNvSpPr>
            <a:spLocks noGrp="1"/>
          </p:cNvSpPr>
          <p:nvPr userDrawn="1">
            <p:ph type="dt" sz="quarter" idx="10"/>
          </p:nvPr>
        </p:nvSpPr>
        <p:spPr>
          <a:xfrm>
            <a:off x="10585451" y="6320790"/>
            <a:ext cx="1606549" cy="365760"/>
          </a:xfrm>
        </p:spPr>
        <p:txBody>
          <a:bodyPr/>
          <a:lstStyle/>
          <a:p>
            <a:pPr>
              <a:defRPr/>
            </a:pPr>
            <a:fld id="{8FC7DBC8-975C-4207-936C-01FC1A90A004}" type="datetime1"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2024/11/18</a:t>
            </a:fld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5A3D-07BE-48FF-8AF4-F046F630E329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5F0-A76E-4C17-8C81-56BBF4B01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00F41A80-2106-4B14-A8A7-2BC35A9723BE}" type="slidenum">
              <a:rPr lang="zh-SG" altLang="en-US" smtClean="0"/>
              <a:t>‹#›</a:t>
            </a:fld>
            <a:endParaRPr lang="zh-SG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-40284"/>
            <a:ext cx="12200238" cy="107001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u="sng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SG" dirty="0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936001" y="1080000"/>
            <a:ext cx="10176500" cy="5040000"/>
          </a:xfrm>
        </p:spPr>
        <p:txBody>
          <a:bodyPr anchor="t">
            <a:normAutofit/>
          </a:bodyPr>
          <a:lstStyle>
            <a:lvl1pPr marL="179705" indent="-179705">
              <a:lnSpc>
                <a:spcPct val="100000"/>
              </a:lnSpc>
              <a:spcBef>
                <a:spcPts val="1200"/>
              </a:spcBef>
              <a:defRPr sz="2400">
                <a:effectLst/>
              </a:defRPr>
            </a:lvl1pPr>
            <a:lvl2pPr marL="539750" indent="-179705">
              <a:lnSpc>
                <a:spcPct val="100000"/>
              </a:lnSpc>
              <a:spcBef>
                <a:spcPts val="1200"/>
              </a:spcBef>
              <a:defRPr sz="2000">
                <a:effectLst/>
              </a:defRPr>
            </a:lvl2pPr>
            <a:lvl3pPr marL="899795" indent="-179705">
              <a:lnSpc>
                <a:spcPct val="100000"/>
              </a:lnSpc>
              <a:spcBef>
                <a:spcPts val="1200"/>
              </a:spcBef>
              <a:defRPr sz="1800">
                <a:effectLst/>
              </a:defRPr>
            </a:lvl3pPr>
            <a:lvl4pPr>
              <a:lnSpc>
                <a:spcPct val="100000"/>
              </a:lnSpc>
              <a:spcBef>
                <a:spcPts val="900"/>
              </a:spcBef>
              <a:defRPr/>
            </a:lvl4pPr>
            <a:lvl5pPr>
              <a:lnSpc>
                <a:spcPct val="100000"/>
              </a:lnSpc>
              <a:spcBef>
                <a:spcPts val="900"/>
              </a:spcBef>
              <a:defRPr/>
            </a:lvl5pPr>
          </a:lstStyle>
          <a:p>
            <a:pPr lvl="0"/>
            <a:r>
              <a:rPr lang="en-US" altLang="zh-SG" dirty="0"/>
              <a:t>Edit Master text styles</a:t>
            </a:r>
          </a:p>
          <a:p>
            <a:pPr lvl="1"/>
            <a:r>
              <a:rPr lang="en-US" altLang="zh-SG" dirty="0"/>
              <a:t>Second level</a:t>
            </a:r>
          </a:p>
          <a:p>
            <a:pPr lvl="2"/>
            <a:r>
              <a:rPr lang="en-US" altLang="zh-SG" dirty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 userDrawn="1"/>
        </p:nvSpPr>
        <p:spPr>
          <a:xfrm>
            <a:off x="1066053" y="807590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3" name="文本占位符 2"/>
          <p:cNvSpPr txBox="1"/>
          <p:nvPr userDrawn="1"/>
        </p:nvSpPr>
        <p:spPr>
          <a:xfrm>
            <a:off x="1066053" y="1491913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807A42-CF27-4B84-8583-18EBE418342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6" name="图片 5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段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39365"/>
            <a:ext cx="12192000" cy="5294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39365"/>
            <a:ext cx="12192000" cy="5294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结论</a:t>
            </a:r>
          </a:p>
        </p:txBody>
      </p:sp>
      <p:sp>
        <p:nvSpPr>
          <p:cNvPr id="8" name="灯片编号占位符 12"/>
          <p:cNvSpPr>
            <a:spLocks noGrp="1"/>
          </p:cNvSpPr>
          <p:nvPr>
            <p:ph type="sldNum" sz="quarter" idx="14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807A42-CF27-4B84-8583-18EBE418342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11" name="图片 10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段论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theme" Target="../theme/them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ags" Target="../tags/tag2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2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8000">
                <a:schemeClr val="bg2">
                  <a:lumMod val="75000"/>
                </a:schemeClr>
              </a:gs>
              <a:gs pos="100000">
                <a:schemeClr val="accent1">
                  <a:lumMod val="45000"/>
                  <a:lumOff val="55000"/>
                  <a:alpha val="27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SG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1834516"/>
            <a:ext cx="12192000" cy="2314575"/>
          </a:xfrm>
          <a:prstGeom prst="rect">
            <a:avLst/>
          </a:prstGeom>
          <a:solidFill>
            <a:srgbClr val="00206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7">
            <a:alphaModFix amt="47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1000"/>
                    </a14:imgEffect>
                    <a14:imgEffect>
                      <a14:colorTemperature colorTemp="5539"/>
                    </a14:imgEffect>
                    <a14:imgEffect>
                      <a14:saturation sa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149091"/>
            <a:ext cx="12192000" cy="2761585"/>
          </a:xfrm>
          <a:prstGeom prst="rect">
            <a:avLst/>
          </a:prstGeom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7" b="34125"/>
          <a:stretch>
            <a:fillRect/>
          </a:stretch>
        </p:blipFill>
        <p:spPr>
          <a:xfrm>
            <a:off x="389860" y="253114"/>
            <a:ext cx="2579504" cy="615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2" name="文本占位符 1"/>
          <p:cNvSpPr txBox="1"/>
          <p:nvPr userDrawn="1"/>
        </p:nvSpPr>
        <p:spPr>
          <a:xfrm>
            <a:off x="890206" y="379003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33" name="文本占位符 2"/>
          <p:cNvSpPr txBox="1"/>
          <p:nvPr userDrawn="1"/>
        </p:nvSpPr>
        <p:spPr>
          <a:xfrm>
            <a:off x="890206" y="1063326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72517" y="1474605"/>
            <a:ext cx="10974416" cy="0"/>
          </a:xfrm>
          <a:prstGeom prst="line">
            <a:avLst/>
          </a:prstGeom>
          <a:noFill/>
          <a:ln w="19050" cap="flat" cmpd="sng" algn="ctr">
            <a:solidFill>
              <a:srgbClr val="92A2BD"/>
            </a:solidFill>
            <a:prstDash val="solid"/>
            <a:tailEnd type="none"/>
          </a:ln>
          <a:effectLst/>
        </p:spPr>
      </p:cxnSp>
      <p:sp>
        <p:nvSpPr>
          <p:cNvPr id="39" name="矩形 38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0" name="矩形 39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" name="矩形 2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9"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1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5000">
                <a:srgbClr val="576C8F">
                  <a:alpha val="99000"/>
                </a:srgbClr>
              </a:gs>
              <a:gs pos="18000">
                <a:srgbClr val="526586"/>
              </a:gs>
              <a:gs pos="34000">
                <a:schemeClr val="bg2">
                  <a:alpha val="88000"/>
                  <a:lumMod val="67000"/>
                </a:schemeClr>
              </a:gs>
              <a:gs pos="100000">
                <a:schemeClr val="accent1">
                  <a:alpha val="27000"/>
                  <a:lumMod val="19000"/>
                  <a:lumOff val="81000"/>
                </a:schemeClr>
              </a:gs>
              <a:gs pos="89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377246" y="6455943"/>
            <a:ext cx="723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E0EC710-139A-4CA2-AAD7-77B43670B71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F5A3D-07BE-48FF-8AF4-F046F630E329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E5F0-A76E-4C17-8C81-56BBF4B01B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</p:sldLayoutIdLst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11.1-11.7</a:t>
            </a:r>
            <a:r>
              <a:rPr lang="zh-CN" altLang="en-US"/>
              <a:t>组会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9"/>
    </mc:Choice>
    <mc:Fallback xmlns="">
      <p:transition spd="slow" advTm="83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FD8DF-48BD-78C0-8AA5-66EF4A5EA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B3CD44-6056-2B89-3154-53DAC2451F28}"/>
              </a:ext>
            </a:extLst>
          </p:cNvPr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82025A-3F79-BB80-4A7D-5509FB0E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11.8-11.14</a:t>
            </a:r>
            <a:r>
              <a:rPr lang="zh-CN" altLang="en-US" dirty="0"/>
              <a:t>组会</a:t>
            </a:r>
          </a:p>
        </p:txBody>
      </p:sp>
    </p:spTree>
    <p:extLst>
      <p:ext uri="{BB962C8B-B14F-4D97-AF65-F5344CB8AC3E}">
        <p14:creationId xmlns:p14="http://schemas.microsoft.com/office/powerpoint/2010/main" val="69034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9"/>
    </mc:Choice>
    <mc:Fallback xmlns="">
      <p:transition spd="slow" advTm="832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一、本周任务（</a:t>
            </a:r>
            <a:r>
              <a:rPr lang="en-US" altLang="zh-CN" dirty="0"/>
              <a:t>11.8-11.14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sz="2800" b="1">
                <a:sym typeface="+mn-ea"/>
              </a:rPr>
              <a:t>单智能体强化学习代码进一步修改，调整多个参数，使模型效果更好</a:t>
            </a:r>
            <a:endParaRPr lang="zh-CN" altLang="en-US" sz="2800" b="1"/>
          </a:p>
          <a:p>
            <a:pPr marL="0" indent="0">
              <a:buNone/>
            </a:pPr>
            <a:endParaRPr lang="zh-CN" altLang="en-US" sz="2800" b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11</a:t>
            </a:fld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1、修改奖励函数，包括调整参数、设计更合理的奖励函数等等</a:t>
            </a:r>
          </a:p>
          <a:p>
            <a:endParaRPr lang="zh-CN" altLang="en-US"/>
          </a:p>
          <a:p>
            <a:r>
              <a:rPr lang="zh-CN" altLang="en-US"/>
              <a:t>2、优化PPO算法本身，例如将MLP替换为Transformer、CNN等等</a:t>
            </a:r>
          </a:p>
          <a:p>
            <a:endParaRPr lang="zh-CN" altLang="en-US"/>
          </a:p>
          <a:p>
            <a:r>
              <a:rPr lang="zh-CN" altLang="en-US" sz="2400" b="1"/>
              <a:t>3、先将环境固定下来，生成固定的场景进行训练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/>
              <a:t>实现思路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12</a:t>
            </a:fld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65455" y="4222750"/>
            <a:ext cx="7795895" cy="11988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1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比较耗时间，需要探索比较好的参数组合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对模型改动较大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先选择思路</a:t>
            </a: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，固定一个特定环境，对模型环境进行简化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包括固定车辆初始速度、初始位置、环境中车辆数以及车辆的运行轨迹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94970" y="2160270"/>
            <a:ext cx="5608320" cy="27736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25565" y="2537460"/>
            <a:ext cx="5496560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初始位置、速度波动设为</a:t>
            </a:r>
            <a:r>
              <a:rPr lang="en-US" altLang="zh-CN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0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  <a:ea typeface="宋体" panose="02010600030101010101" pitchFamily="2" charset="-122"/>
              </a:rPr>
              <a:t>所有生成车辆都会出现在环境中，即固定车数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36055" y="4596765"/>
            <a:ext cx="4064000" cy="9220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固定路线（环境中所有车辆直行，智能体左转）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BMW Group Condensed" panose="020B0606020202020204" pitchFamily="34" charset="0"/>
              </a:rPr>
              <a:t>在交叉口出现路权冲突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三、存在问题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14</a:t>
            </a:fld>
            <a:endParaRPr lang="de-DE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9125" y="1557020"/>
            <a:ext cx="2324100" cy="4000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96665" y="2699385"/>
            <a:ext cx="4064000" cy="13220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还是模型训练没有效果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发现智能体不会自动加减速来避让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撞车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匀速通过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b="0" i="0" u="none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ECF87-DCAB-33EE-09E9-9602DFB3B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FAEAE4-9A6B-01FF-3C3A-FD8AC699B9E1}"/>
              </a:ext>
            </a:extLst>
          </p:cNvPr>
          <p:cNvSpPr txBox="1"/>
          <p:nvPr/>
        </p:nvSpPr>
        <p:spPr>
          <a:xfrm>
            <a:off x="11661140" y="6454775"/>
            <a:ext cx="736600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5" dirty="0"/>
              <a:t>01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A4F27D-F47F-200C-55F6-CE9F846A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2743200"/>
            <a:ext cx="8106410" cy="942975"/>
          </a:xfrm>
        </p:spPr>
        <p:txBody>
          <a:bodyPr/>
          <a:lstStyle/>
          <a:p>
            <a:r>
              <a:rPr lang="en-US" altLang="zh-CN" dirty="0"/>
              <a:t>11.15-11.21</a:t>
            </a:r>
            <a:r>
              <a:rPr lang="zh-CN" altLang="en-US" dirty="0"/>
              <a:t>组会</a:t>
            </a:r>
          </a:p>
        </p:txBody>
      </p:sp>
    </p:spTree>
    <p:extLst>
      <p:ext uri="{BB962C8B-B14F-4D97-AF65-F5344CB8AC3E}">
        <p14:creationId xmlns:p14="http://schemas.microsoft.com/office/powerpoint/2010/main" val="153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9"/>
    </mc:Choice>
    <mc:Fallback xmlns="">
      <p:transition spd="slow" advTm="832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35DF5-5249-7B20-00DB-1228754BE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DBD7686F-7361-70C8-7E5B-393834FEB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6" y="2851845"/>
            <a:ext cx="5778791" cy="30802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8D8CC9-A4B3-D38C-85FF-CA8BAF24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58CE15-BF10-F958-930C-29F3DE103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F92F6-19A0-2EAA-A381-32A3695A28D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16</a:t>
            </a:fld>
            <a:endParaRPr lang="de-DE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209C02-54E6-5A6A-E1A5-9BDEF57D4873}"/>
              </a:ext>
            </a:extLst>
          </p:cNvPr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B27F98-6EFA-9854-9415-39E614014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77" y="1296849"/>
            <a:ext cx="5787067" cy="132403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525FF38-E6E3-7467-9D19-160BF339207A}"/>
              </a:ext>
            </a:extLst>
          </p:cNvPr>
          <p:cNvSpPr/>
          <p:nvPr/>
        </p:nvSpPr>
        <p:spPr>
          <a:xfrm>
            <a:off x="985962" y="4699222"/>
            <a:ext cx="4937760" cy="415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72E092-1C6C-6529-12AA-45A581C40345}"/>
              </a:ext>
            </a:extLst>
          </p:cNvPr>
          <p:cNvSpPr/>
          <p:nvPr/>
        </p:nvSpPr>
        <p:spPr>
          <a:xfrm>
            <a:off x="985962" y="5314469"/>
            <a:ext cx="4937760" cy="367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1AB7FC3-AA55-A7FE-4D50-155F3872140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923722" y="2093251"/>
            <a:ext cx="1383527" cy="28139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855AC90-471A-95AE-13C2-5AD10E6DD66B}"/>
              </a:ext>
            </a:extLst>
          </p:cNvPr>
          <p:cNvCxnSpPr>
            <a:cxnSpLocks/>
          </p:cNvCxnSpPr>
          <p:nvPr/>
        </p:nvCxnSpPr>
        <p:spPr>
          <a:xfrm flipV="1">
            <a:off x="5923721" y="5317021"/>
            <a:ext cx="1494846" cy="1591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A374ADC-F6C2-CE6D-2E85-C181CD9D7D45}"/>
              </a:ext>
            </a:extLst>
          </p:cNvPr>
          <p:cNvSpPr/>
          <p:nvPr/>
        </p:nvSpPr>
        <p:spPr>
          <a:xfrm>
            <a:off x="857310" y="3056732"/>
            <a:ext cx="5066411" cy="1353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859DB66-8BCA-C93A-B137-027BBE98E213}"/>
              </a:ext>
            </a:extLst>
          </p:cNvPr>
          <p:cNvCxnSpPr>
            <a:cxnSpLocks/>
          </p:cNvCxnSpPr>
          <p:nvPr/>
        </p:nvCxnSpPr>
        <p:spPr>
          <a:xfrm flipV="1">
            <a:off x="5923721" y="2053452"/>
            <a:ext cx="1383528" cy="16367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713D0902-856C-6024-00AC-47F23E36315D}"/>
              </a:ext>
            </a:extLst>
          </p:cNvPr>
          <p:cNvSpPr txBox="1"/>
          <p:nvPr/>
        </p:nvSpPr>
        <p:spPr>
          <a:xfrm>
            <a:off x="7307248" y="1433667"/>
            <a:ext cx="4884751" cy="140519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旧：将车速线性映射到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 1]</a:t>
            </a:r>
          </a:p>
          <a:p>
            <a:pPr>
              <a:lnSpc>
                <a:spcPct val="150000"/>
              </a:lnSpc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新：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将车速线性映射到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[-1, 1]</a:t>
            </a: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较低的车速会得到负奖励，尽量避免低速。</a:t>
            </a:r>
            <a:endParaRPr lang="zh-CN" altLang="en-US" sz="2000" b="0" i="0" u="none" baseline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8D08361-522D-7883-F25C-7CD0F4401086}"/>
              </a:ext>
            </a:extLst>
          </p:cNvPr>
          <p:cNvSpPr txBox="1"/>
          <p:nvPr/>
        </p:nvSpPr>
        <p:spPr>
          <a:xfrm>
            <a:off x="7418567" y="4625725"/>
            <a:ext cx="4178300" cy="9572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去掉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奖励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换成 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speed==0 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，停车时会给予惩罚。</a:t>
            </a:r>
          </a:p>
        </p:txBody>
      </p:sp>
    </p:spTree>
    <p:extLst>
      <p:ext uri="{BB962C8B-B14F-4D97-AF65-F5344CB8AC3E}">
        <p14:creationId xmlns:p14="http://schemas.microsoft.com/office/powerpoint/2010/main" val="294011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13967-74AD-2B7D-D9B0-5794D9C8D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F5F21-8889-0AAE-8EA0-4A0C15C0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二、完成情况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728529-8AE9-899E-6D0A-C814D32FE1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B01AEB-C68F-2CE3-19A6-6471B7B10B7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17</a:t>
            </a:fld>
            <a:endParaRPr lang="de-DE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099EC5-BB22-72BA-BDB8-B8E381931D26}"/>
              </a:ext>
            </a:extLst>
          </p:cNvPr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50D0398-655D-3B31-82CE-801189BBA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6" y="2766797"/>
            <a:ext cx="6634329" cy="2823915"/>
          </a:xfrm>
          <a:prstGeom prst="rect">
            <a:avLst/>
          </a:prstGeom>
        </p:spPr>
      </p:pic>
      <p:pic>
        <p:nvPicPr>
          <p:cNvPr id="14" name="7e84bb5af1f11d5d817f0e3e3d6569dd">
            <a:hlinkClick r:id="" action="ppaction://media"/>
            <a:extLst>
              <a:ext uri="{FF2B5EF4-FFF2-40B4-BE49-F238E27FC236}">
                <a16:creationId xmlns:a16="http://schemas.microsoft.com/office/drawing/2014/main" id="{3CB717DD-FE1A-2C16-27CE-5DCB1E03549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19702" y="1767365"/>
            <a:ext cx="4572000" cy="4572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0FEB3E6-E0CE-8E1F-CD0E-0EB6FE48C43D}"/>
              </a:ext>
            </a:extLst>
          </p:cNvPr>
          <p:cNvSpPr txBox="1"/>
          <p:nvPr/>
        </p:nvSpPr>
        <p:spPr>
          <a:xfrm>
            <a:off x="1450750" y="1525207"/>
            <a:ext cx="4178300" cy="11137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episode reward mean</a:t>
            </a:r>
          </a:p>
          <a:p>
            <a:pPr algn="ctr" rtl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0" i="0" u="non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每个训练周期内奖励的平均值</a:t>
            </a:r>
          </a:p>
        </p:txBody>
      </p:sp>
    </p:spTree>
    <p:extLst>
      <p:ext uri="{BB962C8B-B14F-4D97-AF65-F5344CB8AC3E}">
        <p14:creationId xmlns:p14="http://schemas.microsoft.com/office/powerpoint/2010/main" val="202587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19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r>
              <a:rPr lang="zh-CN" altLang="en-US">
                <a:ea typeface="宋体" panose="02010600030101010101" pitchFamily="2" charset="-122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lnSpc>
                <a:spcPct val="180000"/>
              </a:lnSpc>
              <a:buNone/>
            </a:pP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1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本周任务</a:t>
            </a:r>
            <a:br>
              <a:rPr lang="zh-CN" altLang="en-US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完成情况</a:t>
            </a:r>
            <a:br>
              <a:rPr lang="zh-CN" altLang="en-US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3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存在问题</a:t>
            </a:r>
            <a:br>
              <a:rPr lang="en-US" altLang="zh-CN" sz="3200" b="1" dirty="0">
                <a:sym typeface="+mn-ea"/>
              </a:rPr>
            </a:br>
            <a:r>
              <a:rPr lang="en-US" altLang="zh-CN" sz="3200" b="1" dirty="0">
                <a:solidFill>
                  <a:schemeClr val="bg2">
                    <a:lumMod val="75000"/>
                  </a:schemeClr>
                </a:solidFill>
                <a:sym typeface="+mn-ea"/>
              </a:rPr>
              <a:t>4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下周任务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2</a:t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一、本周任务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3200" b="1"/>
          </a:p>
          <a:p>
            <a:pPr marL="0" indent="0" algn="ctr">
              <a:buNone/>
            </a:pPr>
            <a:r>
              <a:rPr lang="zh-CN" altLang="en-US" sz="4000" b="1"/>
              <a:t>学习</a:t>
            </a:r>
            <a:r>
              <a:rPr lang="zh-CN" altLang="en-US" sz="3200" b="1"/>
              <a:t>单智能体强化学习代码</a:t>
            </a:r>
          </a:p>
          <a:p>
            <a:pPr marL="0" indent="0" algn="ctr">
              <a:buNone/>
            </a:pPr>
            <a:r>
              <a:rPr lang="zh-CN" altLang="en-US" sz="4000" b="1"/>
              <a:t>实现</a:t>
            </a:r>
            <a:r>
              <a:rPr lang="zh-CN" altLang="en-US" sz="3200" b="1"/>
              <a:t>交叉口环境的代码复现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3</a:t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</a:p>
        </p:txBody>
      </p:sp>
      <p:sp>
        <p:nvSpPr>
          <p:cNvPr id="29" name="矩形 28"/>
          <p:cNvSpPr/>
          <p:nvPr/>
        </p:nvSpPr>
        <p:spPr>
          <a:xfrm>
            <a:off x="222736" y="767799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5153" y="1442816"/>
            <a:ext cx="6899253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与评价模型优劣 直接相关的主要指标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ep_rew_mean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平均回合奖励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explained_variance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解释方差（接近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优）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policy_gradient_loss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策略梯度损失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value_loss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价值损失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loss                 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损失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813" y="1016328"/>
            <a:ext cx="2840034" cy="47570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25" y="4465647"/>
            <a:ext cx="7425160" cy="6968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二、本周任务完成情况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</a:p>
        </p:txBody>
      </p:sp>
      <p:sp>
        <p:nvSpPr>
          <p:cNvPr id="29" name="矩形 28"/>
          <p:cNvSpPr/>
          <p:nvPr/>
        </p:nvSpPr>
        <p:spPr>
          <a:xfrm>
            <a:off x="222736" y="767217"/>
            <a:ext cx="5787067" cy="460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PPO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5925" y="1459768"/>
            <a:ext cx="689925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奖励值设定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814" y="4083603"/>
            <a:ext cx="5404835" cy="199478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072945" y="2070342"/>
            <a:ext cx="8437841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collision_reward: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碰撞时的负奖励，通常为负值，惩罚碰撞。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high_speed_reward: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高速奖励，鼓励车辆以较高速度行驶，通常为正值。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arrived_reward: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到达目标奖励，鼓励车辆尽快到达目标。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on_road_reward: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路上行驶奖励，鼓励车辆保持在道路上，通常为正值。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二、本周任务完成情况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30530" y="2154555"/>
            <a:ext cx="8115300" cy="116205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2.2 Intersection环境代码复现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6</a:t>
            </a:fld>
            <a:endParaRPr lang="de-DE" dirty="0"/>
          </a:p>
        </p:txBody>
      </p:sp>
      <p:sp>
        <p:nvSpPr>
          <p:cNvPr id="8" name="文本框 7"/>
          <p:cNvSpPr txBox="1"/>
          <p:nvPr/>
        </p:nvSpPr>
        <p:spPr>
          <a:xfrm>
            <a:off x="3448685" y="157289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交叉口环境设置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05890" y="3590290"/>
            <a:ext cx="406400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b="5514"/>
          <a:stretch>
            <a:fillRect/>
          </a:stretch>
        </p:blipFill>
        <p:spPr>
          <a:xfrm>
            <a:off x="617855" y="4129405"/>
            <a:ext cx="3000375" cy="19259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564630" y="3590290"/>
            <a:ext cx="4064000" cy="3683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605" y="4149090"/>
            <a:ext cx="29432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二、本周任务完成情况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 Intersection环境代码复现</a:t>
            </a:r>
            <a:endParaRPr lang="en-US" altLang="zh-CN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7</a:t>
            </a:fld>
            <a:endParaRPr lang="de-DE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1"/>
          </p:nvPr>
        </p:nvPicPr>
        <p:blipFill>
          <a:blip r:embed="rId3"/>
          <a:srcRect l="4521" t="11899"/>
          <a:stretch>
            <a:fillRect/>
          </a:stretch>
        </p:blipFill>
        <p:spPr>
          <a:xfrm>
            <a:off x="675005" y="1689100"/>
            <a:ext cx="3701415" cy="3549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59305" y="1209675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</a:p>
        </p:txBody>
      </p:sp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563870" y="1166495"/>
            <a:ext cx="5400000" cy="144000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5563870" y="2799080"/>
            <a:ext cx="5400000" cy="1440000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6"/>
          <a:stretch>
            <a:fillRect/>
          </a:stretch>
        </p:blipFill>
        <p:spPr>
          <a:xfrm>
            <a:off x="5563870" y="4431665"/>
            <a:ext cx="540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24470" y="613410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三、存在问题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3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2622" y="536535"/>
            <a:ext cx="8437841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loss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波动不收敛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790" y="1950085"/>
            <a:ext cx="9751695" cy="2352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8285" y="1348105"/>
            <a:ext cx="1850390" cy="41719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总体损失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39055" y="1366520"/>
            <a:ext cx="1775460" cy="259715"/>
          </a:xfrm>
          <a:prstGeom prst="rect">
            <a:avLst/>
          </a:prstGeom>
          <a:noFill/>
        </p:spPr>
        <p:txBody>
          <a:bodyPr vert="horz" wrap="square" rtlCol="0">
            <a:no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策略梯度损失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02650" y="1366520"/>
            <a:ext cx="406400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0" i="0" u="none" baseline="0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rPr>
              <a:t>价值损失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39055" y="4789170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稳定性差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三、存在问题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22101" y="798955"/>
            <a:ext cx="11335807" cy="466481"/>
          </a:xfrm>
        </p:spPr>
        <p:txBody>
          <a:bodyPr/>
          <a:lstStyle/>
          <a:p>
            <a:pPr algn="l" defTabSz="914400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模型效果不理想</a:t>
            </a:r>
          </a:p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9</a:t>
            </a:fld>
            <a:endParaRPr lang="de-DE" dirty="0"/>
          </a:p>
        </p:txBody>
      </p:sp>
      <p:sp>
        <p:nvSpPr>
          <p:cNvPr id="7" name="文本框 6"/>
          <p:cNvSpPr txBox="1"/>
          <p:nvPr/>
        </p:nvSpPr>
        <p:spPr>
          <a:xfrm>
            <a:off x="4874895" y="3541395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成功率低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58540" y="2569845"/>
            <a:ext cx="466344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代码结果可视化：撞车严重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57320" y="4940300"/>
            <a:ext cx="406400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0" i="0" u="none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超参数的值怎么修改？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cyODMxYTE0ZTc0ZGU3Y2QwODc3MzYzN2Q1YmNiM2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1_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pt模板12.3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726</Words>
  <Application>Microsoft Office PowerPoint</Application>
  <PresentationFormat>宽屏</PresentationFormat>
  <Paragraphs>113</Paragraphs>
  <Slides>17</Slides>
  <Notes>7</Notes>
  <HiddenSlides>0</HiddenSlides>
  <MMClips>1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BMW Group</vt:lpstr>
      <vt:lpstr>BMW Group Condensed</vt:lpstr>
      <vt:lpstr>等线</vt:lpstr>
      <vt:lpstr>黑体</vt:lpstr>
      <vt:lpstr>宋体</vt:lpstr>
      <vt:lpstr>微软雅黑</vt:lpstr>
      <vt:lpstr>Arial</vt:lpstr>
      <vt:lpstr>Calibri</vt:lpstr>
      <vt:lpstr>Impact</vt:lpstr>
      <vt:lpstr>Symbol</vt:lpstr>
      <vt:lpstr>Times New Roman</vt:lpstr>
      <vt:lpstr>Wingdings</vt:lpstr>
      <vt:lpstr>1_1. DIGITALISIERUNG &amp; AUTOMATISIERTES FAHREN</vt:lpstr>
      <vt:lpstr>自定义设计方案</vt:lpstr>
      <vt:lpstr>1. DIGITALISIERUNG &amp; AUTOMATISIERTES FAHREN</vt:lpstr>
      <vt:lpstr>ppt模板12.31</vt:lpstr>
      <vt:lpstr>11.1-11.7组会</vt:lpstr>
      <vt:lpstr>content目录</vt:lpstr>
      <vt:lpstr>一、本周任务</vt:lpstr>
      <vt:lpstr>二、本周任务完成情况</vt:lpstr>
      <vt:lpstr>二、本周任务完成情况</vt:lpstr>
      <vt:lpstr>二、本周任务完成情况</vt:lpstr>
      <vt:lpstr>二、本周任务完成情况</vt:lpstr>
      <vt:lpstr>三、存在问题</vt:lpstr>
      <vt:lpstr>三、存在问题</vt:lpstr>
      <vt:lpstr>11.8-11.14组会</vt:lpstr>
      <vt:lpstr>一、本周任务（11.8-11.14）</vt:lpstr>
      <vt:lpstr>二、完成情况</vt:lpstr>
      <vt:lpstr>二、完成情况</vt:lpstr>
      <vt:lpstr>三、存在问题</vt:lpstr>
      <vt:lpstr>11.15-11.21组会</vt:lpstr>
      <vt:lpstr>二、完成情况</vt:lpstr>
      <vt:lpstr>二、完成情况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第四周(11.7~11.14)组会汇报</dc:title>
  <dc:creator>成凯 徐</dc:creator>
  <cp:lastModifiedBy>成 秦</cp:lastModifiedBy>
  <cp:revision>31</cp:revision>
  <dcterms:created xsi:type="dcterms:W3CDTF">2023-11-15T12:07:00Z</dcterms:created>
  <dcterms:modified xsi:type="dcterms:W3CDTF">2024-11-18T10:25:16Z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CCC1C19CE94349C6A6A1ED742EBEC9AC_13</vt:lpwstr>
  </property>
  <property fmtid="{D5CDD505-2E9C-101B-9397-08002B2CF9AE}" pid="3" name="KSOProductBuildVer">
    <vt:lpwstr>2052-12.1.0.18608</vt:lpwstr>
  </property>
</Properties>
</file>