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57" r:id="rId8"/>
    <p:sldId id="270" r:id="rId9"/>
    <p:sldId id="271" r:id="rId10"/>
    <p:sldId id="260" r:id="rId11"/>
    <p:sldId id="258" r:id="rId12"/>
    <p:sldId id="265" r:id="rId13"/>
    <p:sldId id="267" r:id="rId14"/>
    <p:sldId id="269" r:id="rId15"/>
    <p:sldId id="273" r:id="rId16"/>
    <p:sldId id="268" r:id="rId17"/>
    <p:sldId id="272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D0FD-61B1-1F57-0770-34482335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F8172-F2F5-E9E7-3E2A-483F0DF1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AF2F9-4637-CC05-3C0F-3E5D0D4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4D72D-7384-B875-6596-3454A50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D1F23-E455-7D83-47E8-93D48526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1345-4631-CEC3-AED3-4FD864A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54A3B-8AA8-AA41-FD65-FE8A14D2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484A-2C06-CC08-2C3C-1D8139F1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6963-87D4-5042-B63A-A140084D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4A36B-5353-6E6D-293E-F96311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FA81D-B41A-3663-7201-AA811710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CAA2F-CB70-B415-F10E-617DB195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BC92-44EF-2D5C-0594-9AB5E5A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0AD-8B24-1A6E-E4D6-BA3AB58D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5E80B-632F-25B8-5E46-BE4A03B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D385-CCD4-8850-ECF5-F225345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B22F1-8B68-3490-1698-3C8A5CE5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23AB4-BFA1-C783-F7E3-0EC31A0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BCE-F773-8909-83AF-6BEDCC12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612E8-B844-E6FB-EA84-3BA3F08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84DB-559A-2F0C-77FB-565C02D4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9662D-2AF5-EEEF-6E41-DB862A6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33B5-CADF-6001-B9EA-9EC4149C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1EB2-876A-51CD-AD18-484ED08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27E1-1D51-F724-9447-B92F012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1787-1220-B24F-7CD0-CE1F8FA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339FA-254D-7DF3-FCCF-BD3A2236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6962A-3FDA-3F66-F5D5-67D3DB05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FECE7-12B9-6923-B18D-3055B0C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0F17E-6030-D6F7-D177-C528749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9FC9-A0F8-5A03-80E3-5EDDF259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E8DF-EBE5-BA48-BBEE-CA75A37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00714-BE97-7D43-661B-301F8998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32F5-DE8C-CAD2-DF80-41813117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F191C-784E-8330-1425-57EF8F5E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CFC67-D7CB-EA7F-267A-5D1B9753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EE943-C5CD-6A83-6722-67EF0C0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3F0E36-3CA4-7FB7-D32D-3181BE1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EC904-5A83-8DF1-5708-38E2D66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FBB1-1C05-7FFE-78E6-0357C85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C44D5-78F6-BE7A-6B04-1E0AE6A5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0D6AC-D596-2EF2-FAEA-1911C6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EAEA5-8068-95FC-D1D7-D8F4800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7C94E-D0C2-21D5-7888-531EFCE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BFD4-5B57-B28B-3447-51FE4BBA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34BDA-78BD-7CF7-AA95-ACC4A1E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10DA-B3AD-6EC8-451B-C4B77AB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7E83-CCB7-2E43-540C-758FCAD7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6E4C5-C1F3-A263-D11D-864D9AF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FCE33-66A6-62E3-BBC5-B4556E1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A022F-45E4-1B89-D074-76BB5A7F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88BF6-7F0D-9626-5305-67CA486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7E77-2E1B-0B72-2A13-A56E1AF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B6642-D7A3-CF3C-9B42-55BD7DF58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582A5-0911-98B5-4804-21337E5E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A000-F505-CC8B-F0DF-2A8911F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46FE8-B502-621F-6A2B-740A304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BDE87-03AE-6F60-4707-EA38990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2BAB8-B525-AFBA-2F19-2393B34B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B181A-FE40-58D3-3435-E923A8DD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33F03-55B1-A7C4-3AAA-942A964B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F3-7B5E-4271-926B-403AF402102D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07232-8E96-C63E-12B1-4252D0D2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59FA2-9597-2B9D-2AD2-4F97AC16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C81FF-C6CB-DE9A-68D0-5D208315EAEA}"/>
              </a:ext>
            </a:extLst>
          </p:cNvPr>
          <p:cNvSpPr txBox="1"/>
          <p:nvPr/>
        </p:nvSpPr>
        <p:spPr>
          <a:xfrm>
            <a:off x="2095500" y="2977661"/>
            <a:ext cx="8001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代码学习</a:t>
            </a:r>
          </a:p>
        </p:txBody>
      </p:sp>
    </p:spTree>
    <p:extLst>
      <p:ext uri="{BB962C8B-B14F-4D97-AF65-F5344CB8AC3E}">
        <p14:creationId xmlns:p14="http://schemas.microsoft.com/office/powerpoint/2010/main" val="14508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7323-1026-47D8-D832-06688FC6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37848-9649-F8A9-92BB-0EC5781D0775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4F5A5-FDDF-7B96-27FF-0374C0315C93}"/>
              </a:ext>
            </a:extLst>
          </p:cNvPr>
          <p:cNvSpPr txBox="1"/>
          <p:nvPr/>
        </p:nvSpPr>
        <p:spPr>
          <a:xfrm>
            <a:off x="231529" y="838200"/>
            <a:ext cx="118842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CurvePose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__init__(self, x: float, y: float, dx: float, dy: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self.position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self.normal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self.orthonormal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distance_to_origin(self,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计算实例化点与传入参数点之间的直线距离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get_dx_dy(self,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project_onto_normal(self,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计算法向量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project_onto_orthonormal(self,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计算方向向量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2BA9-8C97-DBBB-D732-5C9EFDA4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7D21AE-C87F-9F00-90E7-4F582733E344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F14C1-E428-7B1F-2219-34B3764DDCFD}"/>
              </a:ext>
            </a:extLst>
          </p:cNvPr>
          <p:cNvSpPr txBox="1"/>
          <p:nvPr/>
        </p:nvSpPr>
        <p:spPr>
          <a:xfrm>
            <a:off x="231529" y="838200"/>
            <a:ext cx="118842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LinearSpline2D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__init__(self,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__call__(self,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通过类的实例调用，返回对应长度的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get_dx_dy(self,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cartesian_to_frenet(self, position: tuple[float, float])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？笛卡尔坐标系到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坐标系的转换到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frenet_to_cartesian(self, lon: float, lat: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坐标系到笛卡尔坐标系 的转换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_get_idx_segment_for_lon(self, lon: float) -&gt; int: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下取整对应采样点在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s_sample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中的索引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sample_curve(x_curve, y_curve, length: float, CURVE_SAMPLE_DISTANCE=1):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根据指定的样本点间距，从长度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开始沿曲线生成等间距的弧长坐标，并计算每个样本点的具体位置和方向。返回采样点距起点的距离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s_values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和该采样点的位姿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4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CC4CC-3ED1-610A-AA59-F1AFFBB55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A5CD4-EA5D-8733-A536-670530F4C7BE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D76436-E09B-C072-1680-BA08A6D4B72B}"/>
              </a:ext>
            </a:extLst>
          </p:cNvPr>
          <p:cNvSpPr txBox="1"/>
          <p:nvPr/>
        </p:nvSpPr>
        <p:spPr>
          <a:xfrm>
            <a:off x="4736462" y="464158"/>
            <a:ext cx="2013504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C371E8-352C-8940-CCDB-959475584A04}"/>
              </a:ext>
            </a:extLst>
          </p:cNvPr>
          <p:cNvSpPr txBox="1"/>
          <p:nvPr/>
        </p:nvSpPr>
        <p:spPr>
          <a:xfrm>
            <a:off x="2820581" y="5335096"/>
            <a:ext cx="20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LineType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376976-644E-4FC9-2AB0-7376DF24463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035272" y="945695"/>
            <a:ext cx="2127404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235-9A09-8FDC-6D55-B343C0E0A3B0}"/>
              </a:ext>
            </a:extLst>
          </p:cNvPr>
          <p:cNvSpPr txBox="1"/>
          <p:nvPr/>
        </p:nvSpPr>
        <p:spPr>
          <a:xfrm>
            <a:off x="2061589" y="2427773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5F7B82-0AE7-C94F-B3B3-E747AE9C14A3}"/>
              </a:ext>
            </a:extLst>
          </p:cNvPr>
          <p:cNvSpPr txBox="1"/>
          <p:nvPr/>
        </p:nvSpPr>
        <p:spPr>
          <a:xfrm>
            <a:off x="2061589" y="3909851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8FE660-19DA-1F3A-97FA-CB0CCE77CFE3}"/>
              </a:ext>
            </a:extLst>
          </p:cNvPr>
          <p:cNvSpPr txBox="1"/>
          <p:nvPr/>
        </p:nvSpPr>
        <p:spPr>
          <a:xfrm>
            <a:off x="4508658" y="2427773"/>
            <a:ext cx="2219261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CircularLane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9ADB1-FAF2-06F0-E1F8-EC735F77F5DE}"/>
              </a:ext>
            </a:extLst>
          </p:cNvPr>
          <p:cNvSpPr txBox="1"/>
          <p:nvPr/>
        </p:nvSpPr>
        <p:spPr>
          <a:xfrm>
            <a:off x="7227619" y="2427773"/>
            <a:ext cx="3226016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PolyLaneFixedWidth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AEEA94-770D-21FF-8328-E018CB4A16A0}"/>
              </a:ext>
            </a:extLst>
          </p:cNvPr>
          <p:cNvSpPr txBox="1"/>
          <p:nvPr/>
        </p:nvSpPr>
        <p:spPr>
          <a:xfrm>
            <a:off x="7866943" y="3909851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PolyLane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026FAF-216A-B956-E69D-2EB94B20129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18288" y="945695"/>
            <a:ext cx="0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FEB5E4-999B-D7B0-D285-4B076B0ACBF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44502" y="945695"/>
            <a:ext cx="2796126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963B59-63BA-7FFF-1BB4-D3AA8B2635E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3035272" y="2909310"/>
            <a:ext cx="0" cy="100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8D79AB-03DE-15AF-2722-17EF5992A23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40626" y="2909310"/>
            <a:ext cx="1" cy="100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0A3AE534-F2C4-B9F0-BEFE-A82EF2CC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24" y="4605403"/>
            <a:ext cx="3516950" cy="19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07B9-82D4-C1C1-0C00-C39568D5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1A3DB-16EC-3DDF-AB20-6CF30DA48C33}"/>
              </a:ext>
            </a:extLst>
          </p:cNvPr>
          <p:cNvSpPr txBox="1"/>
          <p:nvPr/>
        </p:nvSpPr>
        <p:spPr>
          <a:xfrm>
            <a:off x="846992" y="5730618"/>
            <a:ext cx="527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红色部分的函数需要子类实现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00D2B86-8003-0257-4DB0-4EBA8E54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86525"/>
              </p:ext>
            </p:extLst>
          </p:nvPr>
        </p:nvGraphicFramePr>
        <p:xfrm>
          <a:off x="206982" y="1066392"/>
          <a:ext cx="6506308" cy="4455160"/>
        </p:xfrm>
        <a:graphic>
          <a:graphicData uri="http://schemas.openxmlformats.org/drawingml/2006/table">
            <a:tbl>
              <a:tblPr firstRow="1" bandRow="1"/>
              <a:tblGrid>
                <a:gridCol w="6506308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AbstractLane (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DEFAULT_WIDTH: float = 4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VEHICLE_LENGTH: float = 5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length: float = 0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line_types: list[LineType]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position(self, longitudinal: float, lateral: float) -&gt; np.ndarray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local_coordinates(self, position: np.ndarray) -&gt; tuple[float, float]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heading_at(self, longitudinal: float) -&gt;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width_at(self, longitudinal: float) -&gt;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from_config(cls, config: dict)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to_config(self) -&gt; dict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on_lane(…)-&gt; bool: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is_reachable_from(self, position: np.ndarray) -&gt;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after_end(…) -&gt; bool: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distance(self, position: np.ndarray)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distance_with_heading()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local_angle(self, heading: float, long_offset: 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5EFC749-26CB-B826-0A1A-E3746BFC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880"/>
              </p:ext>
            </p:extLst>
          </p:nvPr>
        </p:nvGraphicFramePr>
        <p:xfrm>
          <a:off x="6713290" y="1066392"/>
          <a:ext cx="5275384" cy="4455160"/>
        </p:xfrm>
        <a:graphic>
          <a:graphicData uri="http://schemas.openxmlformats.org/drawingml/2006/table">
            <a:tbl>
              <a:tblPr firstRow="1" bandRow="1"/>
              <a:tblGrid>
                <a:gridCol w="5275384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车道宽度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车辆长度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车道的长度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存储车道线类型的列表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将局部车道坐标转换为全局坐标。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将世界位置转换为局部车道坐标。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获取给定纵向车道坐标处的车道走向。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获取给定纵向车道坐标处的车道宽度。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从配置创建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实例。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参数写入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，可以序列化为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判断给定的世界坐标点是否在车道上。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从给定的世界位置是否可以到达车道。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判断某个位置是否位于车道的末尾之后。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计算一个位置到车道横向距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离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纵向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距离。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(position)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和方向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(heading)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车道的综合偏差距离。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计算给定方向（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heading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）与车道方向的相对角度。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8508ABF-BD10-34C7-C257-BA9513C9BDBD}"/>
              </a:ext>
            </a:extLst>
          </p:cNvPr>
          <p:cNvSpPr txBox="1"/>
          <p:nvPr/>
        </p:nvSpPr>
        <p:spPr>
          <a:xfrm>
            <a:off x="383930" y="3341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</p:spTree>
    <p:extLst>
      <p:ext uri="{BB962C8B-B14F-4D97-AF65-F5344CB8AC3E}">
        <p14:creationId xmlns:p14="http://schemas.microsoft.com/office/powerpoint/2010/main" val="96633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B9A6-0BDE-5946-9BC4-8DC4EA35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622AF7-9265-D212-65B5-37ACA87A993A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road—road.py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607587-8E8D-6229-1846-78B0030B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86599"/>
              </p:ext>
            </p:extLst>
          </p:nvPr>
        </p:nvGraphicFramePr>
        <p:xfrm>
          <a:off x="206982" y="1066392"/>
          <a:ext cx="5801056" cy="5674360"/>
        </p:xfrm>
        <a:graphic>
          <a:graphicData uri="http://schemas.openxmlformats.org/drawingml/2006/table">
            <a:tbl>
              <a:tblPr firstRow="1" bandRow="1"/>
              <a:tblGrid>
                <a:gridCol w="5801056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RoadNetwork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graph: dict[str, dict[str, list[AbstractLane]]]</a:t>
                      </a:r>
                    </a:p>
                    <a:p>
                      <a:pPr algn="l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add_lane(self, _from: str, _to: str, lane: AbstractLane) -&gt; None: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get_lane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index: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-&gt; AbstractLane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get_closest_lane_index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next_lane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next_lane_given_next_road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-&gt; tuple[int, float]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bfs_paths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start: str, goal: str) -&gt; list[list[str]]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shortest_path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start: str, goal: str) -&gt; list[str]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all_side_lanes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-&gt; list[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side_lanes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-&gt; list[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is_same_road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bool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is_leading_to_road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bool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is_connected_road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bool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lanes_list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(self) -&gt; list[AbstractLane]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lanes_dict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(self) -&gt; dict[str, AbstractLane]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straight_road_network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RoadNetwork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position_heading_along_route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tuple[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float]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random_lane_index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from_config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config: dict) -&gt;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to_config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(self) -&gt; dict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73FC67-1027-8569-EC11-4B66DEAC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01224"/>
              </p:ext>
            </p:extLst>
          </p:nvPr>
        </p:nvGraphicFramePr>
        <p:xfrm>
          <a:off x="6008038" y="1066392"/>
          <a:ext cx="5980637" cy="5674360"/>
        </p:xfrm>
        <a:graphic>
          <a:graphicData uri="http://schemas.openxmlformats.org/drawingml/2006/table">
            <a:tbl>
              <a:tblPr firstRow="1" bandRow="1"/>
              <a:tblGrid>
                <a:gridCol w="5980637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使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graph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来表示道路网络，表示道路的起点、终点、两点之间的车道。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添加道路。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依据道路网络中给定索引获得车道几何形状。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在道路网络中找到离某个世界坐标最近的车道的索引。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获取完成当前车道后的下一个车道的索引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在当前车道切换到下一段道路时选择下一段道路上的最佳车道。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广度优先搜索从起点到目标的所有路线。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广度优先搜索从起点到目标的最短路径。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获取与指定车道属于同一段道路的所有车道的索引列表。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获取一个车道两侧的相邻车道（左侧和右侧车道）的索引。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判断两个车道是否属于同一条道路。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用于判断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是否引导到车道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所在的道路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是否位于车道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的路径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上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返回一个包含所有车道的列表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返回一个字典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键是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起点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终点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车道编号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值是对应的车道对象。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创建一个直线型的道路网络。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计算在某条路径上车辆的绝对位置和航向角。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从道路网络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中随机选择一个车道的索引，并返回该车道的索引。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根据提供的配置字典（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）初始化一个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RoadNetwork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将当前的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RoadNetwork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对象转换为配置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字典的形式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D0E5D-984D-2855-AA41-43F39E7B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032542-D8EB-8457-93A8-DE99DEA97FF0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road—road.py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E94D6E-C902-5D34-5C20-F637AD13F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31662"/>
              </p:ext>
            </p:extLst>
          </p:nvPr>
        </p:nvGraphicFramePr>
        <p:xfrm>
          <a:off x="206982" y="1066392"/>
          <a:ext cx="5801056" cy="2540000"/>
        </p:xfrm>
        <a:graphic>
          <a:graphicData uri="http://schemas.openxmlformats.org/drawingml/2006/table">
            <a:tbl>
              <a:tblPr firstRow="1" bandRow="1"/>
              <a:tblGrid>
                <a:gridCol w="5801056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close_objects_to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close_vehicles_to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act(self) -&gt;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step(self, dt: float) -&gt;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neighbour_vehicles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__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__(self)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08B1C5-5C22-6058-A208-FC5CFCD4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94539"/>
              </p:ext>
            </p:extLst>
          </p:nvPr>
        </p:nvGraphicFramePr>
        <p:xfrm>
          <a:off x="6008038" y="1066392"/>
          <a:ext cx="5980637" cy="1112520"/>
        </p:xfrm>
        <a:graphic>
          <a:graphicData uri="http://schemas.openxmlformats.org/drawingml/2006/table">
            <a:tbl>
              <a:tblPr firstRow="1" bandRow="1"/>
              <a:tblGrid>
                <a:gridCol w="5980637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60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6295B-2578-FF6F-657A-C2EC5BEBB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83FB69-5696-9DFC-83F9-E354C7F0D799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road—regulation.py</a:t>
            </a:r>
          </a:p>
        </p:txBody>
      </p:sp>
    </p:spTree>
    <p:extLst>
      <p:ext uri="{BB962C8B-B14F-4D97-AF65-F5344CB8AC3E}">
        <p14:creationId xmlns:p14="http://schemas.microsoft.com/office/powerpoint/2010/main" val="151163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6ADEC-BA8A-8267-BBFE-D18D924E1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2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33D1-62D0-A6EC-364E-6EB4D07D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2CA6C-0E34-938B-E09F-FA7112723905}"/>
              </a:ext>
            </a:extLst>
          </p:cNvPr>
          <p:cNvSpPr txBox="1"/>
          <p:nvPr/>
        </p:nvSpPr>
        <p:spPr>
          <a:xfrm>
            <a:off x="231530" y="181707"/>
            <a:ext cx="14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7DBA1-6533-DB95-EAF5-0BA20CFE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A2094B-4415-00F3-C8CB-E6D33DFB419C}"/>
              </a:ext>
            </a:extLst>
          </p:cNvPr>
          <p:cNvSpPr txBox="1"/>
          <p:nvPr/>
        </p:nvSpPr>
        <p:spPr>
          <a:xfrm>
            <a:off x="190500" y="293077"/>
            <a:ext cx="800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代码总览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370C1-D077-17CA-57FC-4A1406F4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75539"/>
            <a:ext cx="3347398" cy="3917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65E2C2-13E2-019F-F9A6-E58FA413DD19}"/>
              </a:ext>
            </a:extLst>
          </p:cNvPr>
          <p:cNvSpPr txBox="1"/>
          <p:nvPr/>
        </p:nvSpPr>
        <p:spPr>
          <a:xfrm>
            <a:off x="3744686" y="1039588"/>
            <a:ext cx="8447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envs/common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抽象类定义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问题的更新过程。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action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文件定义动作空间。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finite_mdp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碰撞网格。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主要是可视化函数。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observation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主要是状态空间的定义。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主要是可视化的方法。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lane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文件定义了集中类型的车道，有抽闲车道、直线车道、正弦车道和多项式拟合车道。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regulation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定义了车辆的优先通行规则，比如避让直行，或者右转现行等。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定义了很多生成道路的方法，要结合车道线。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behavior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文件中主要定义了纵向和横向两种控制策略的方法，定义车辆间的行为控制。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controller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文件定义了主车执行动作的控制逻辑。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objects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应该是将道路中所有对象都看成矩形，可以调整车的大小。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D7DF-4B3B-AEE9-DDE3-AD8B8BB1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88C872-5131-17FB-D9EE-CC444C57F741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F8306-8813-4BB6-7212-15660BD3F4E0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_register_highway_envs():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register(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id="intersection-v0",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entry_point="highway_env.envs.intersection_env:IntersectionEnv",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OpenAI 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提供的函数，用于注册自定义环境。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id=“ intersection-v0 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是环境的唯一标识符，通常用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的格式。注册后，可以通过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gym.make(" intersection-v0")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创建该环境实例。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entry_point=“highway_env.envs.intersection_env:IntersectionEnv”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是指定环境类的位置。表示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中的类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IntersectionEnv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是这个环境的入口点。即当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创建环境实例时，会动态导入该类并实例化它。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F455-6E80-2928-FE51-09592303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92EE4-DEA3-BC06-A583-45538EC801DE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02A5D5-E373-B22F-4B49-5128788C3BBA}"/>
              </a:ext>
            </a:extLst>
          </p:cNvPr>
          <p:cNvSpPr txBox="1"/>
          <p:nvPr/>
        </p:nvSpPr>
        <p:spPr>
          <a:xfrm>
            <a:off x="231529" y="838200"/>
            <a:ext cx="1188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与区间算术和线性参数变化系统相关的数学操作和几何转换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有些不好理解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378-1457-BDF9-D41F-366A025F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037BC-28D6-3AE2-151B-35FC9E976100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CF669-DEEE-120F-B7C4-E87F3FE8C99F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lmap(v: float, x: Interval, y: Interval)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将一个值从一个范围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线性映射到另一个范围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constrain(x: float, a: float, b: float) -&gt; np.ndarray: return np.clip(x, a, b)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not_zero(x: float, eps: float = 1e-2)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之内，则取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wrap_to_pi(x: float)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将输入角度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𝜋到𝜋的范围。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point_in_rectangle(point: Vector, rect_min: Vector, rect_max: Vector) -&gt; bool: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point_in_rotated_rectangle(…)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判断给定的二维点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是否位于指定的矩形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旋转矩形区域内。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point_in_ellipse(…)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是否位于一个椭圆的内部。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rect_corners(…) -&gt; list[np.ndarray]: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用于计算一个矩形的角点。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BEAC-C8ED-F148-7DB4-B6DAD77F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7E246-7208-B4C5-7027-AA252654F53F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AA091-7172-A156-AE44-62672057D236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has_corner_inside(…)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(rect1)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的任意一个点是否在 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(rect2)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rotated_rectangles_intersect(…)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判断两个旋转矩形是否 相交。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完全包含矩形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的中心和所有点，则检测矩形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的点是否在矩形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内会返回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，但矩形实际上是相交的。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project_polygon(polygon: Vector, axis: Vector)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将一个多边形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投影到指定的轴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上，返回该投影的范围（最小值和最大值）。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interval_distance(min_a: float, max_a: float, min_b: float, max_b: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判断区间是否有重叠，有返回值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are_polygons_intersecting(…) -&gt; tuple[bool, bool, np.ndarray | None]: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判断两个多边形是否相交，及运动后是否相交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置信椭球体相关？？？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（可以判断观测是否有效）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E7A4-DB87-D237-0EC4-26A9B1AA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0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E576-1C08-C712-A8B2-9F4F9BF7E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089713-9CF7-D6AC-5FBE-32E5B96D364A}"/>
              </a:ext>
            </a:extLst>
          </p:cNvPr>
          <p:cNvSpPr txBox="1"/>
          <p:nvPr/>
        </p:nvSpPr>
        <p:spPr>
          <a:xfrm>
            <a:off x="231531" y="181707"/>
            <a:ext cx="120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2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0384-8194-EC47-3909-57EA21FB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2243</Words>
  <Application>Microsoft Office PowerPoint</Application>
  <PresentationFormat>宽屏</PresentationFormat>
  <Paragraphs>188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22</cp:revision>
  <dcterms:created xsi:type="dcterms:W3CDTF">2024-11-16T13:08:02Z</dcterms:created>
  <dcterms:modified xsi:type="dcterms:W3CDTF">2024-11-17T08:01:33Z</dcterms:modified>
</cp:coreProperties>
</file>