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49BB-BC20-5316-204D-C4C352837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DD1057-545A-92AE-0BE4-D4B086AE5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58B9A-0BE4-DDCE-A2D7-CAD46A88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54071-0985-EA19-0DDB-C112B1DB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281CC-0CB1-4E2B-488F-9474B2BF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1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1768-393A-7FE8-4977-5D596B49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CE071-50BD-EF44-B022-A2B76866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1DEC5-874E-5466-DD05-14D9E81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1D0A4-3D75-0C16-D6A9-0827BFBE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59B75-EFF4-6891-2EEF-75FB65D9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E09F6-779B-04AF-C4D4-AE580841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ABA3C-812C-FEBF-BAB1-D29886582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39138-E641-47E7-1BF9-530F305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C9DA3-3A5C-3719-AE44-B2C633E6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BBB9E-2F22-12FD-6BFD-F9D96F49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4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88F4-F7EE-BFED-E5C4-2F983AB7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54147-7E3A-519F-E020-485C5916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BA8BB-D2C2-46D1-1939-5213837F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C9075-5C10-BDB1-D5E0-F08286F2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EDCC1-0B1F-208A-F7EE-643944BE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9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8C81A-60DA-C6B5-C681-E3E67534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E6FDA-FEF2-E395-A788-7F22F173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90F4F-E01F-1507-D4B7-6F0399C6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F56D0-55DD-4E23-2D3A-229266B9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475C0-C8E5-96D7-E294-607885D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9385-3A0C-6845-B4CB-B5B7ABD6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150C-0F37-574C-D368-F936CF2AB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5D4C9-C770-B64F-80EF-624DD78F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E715C-8D7C-EF8C-E8F6-69A62E0D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18592-B651-6A21-A058-0FC2AFC3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45B8E-E146-0670-A295-58F6D6DC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A6DE-0A20-4F3C-C15B-D8E744DC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4D619-2A84-CADB-DFE5-BB61A97D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52ABAF-DF46-2D1B-624A-9A888D17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03407-5CD8-930E-EC39-82A48C0D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C7BCFA-BEE1-DBC4-FB63-C388C75DE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45DAD-BA23-EB47-2187-3F69F14B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A73DA9-BDD6-D6DF-AD48-7091F963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7211D3-D457-47CE-1064-6A0433C5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5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2137E-CAE9-BA06-FA7F-BAA6BB7F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4E4200-A975-08C3-728B-E62295B3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45184-EA76-FBEE-9FC9-937AB96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EADDD-A642-A061-935F-367D5A78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ACBAB-D46F-C692-00E3-23431DCB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E0E5B7-1404-F558-4DB0-61C2BA3E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E96DD-2A1E-3103-97DC-9F2BF4DE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9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9127-0FCF-A216-7418-F18D0415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E9E31-98A1-FC3D-EBC1-91CB3F92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00EE0-358D-E95E-5AD6-4173433D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EC2C8-A0C5-AD81-661E-DB2CCD2B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C0854-81DB-26B3-FE4B-52B87B75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B05D0-E788-57FD-9C25-80EAA9E9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C5887-AED3-A86C-5E8F-92A5EC4B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4645C-7709-F85F-1FC5-12CF5467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F0620-8809-09D7-C391-0C92424C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B6935-8486-DD31-B778-952BDE54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A7975-923C-04F7-2C96-E45F5FEF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803B0-C7F0-A153-471A-C85171F4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E0D3E-407E-7A7B-2FA2-86A65802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EC7EC-3FEC-F6B3-7778-848872B6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96831-C37B-FE5D-3C54-44236BAA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797D-4A15-4F10-937A-A8791C13FB0C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72E93-FB2E-D7F2-7D19-59A429141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32908-8C47-D5CD-F7F9-FED9D823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85A4-0A82-4CFD-BECC-3077BD2F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5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B096-311D-95F0-3AEF-30322F70C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F3BE61-39A3-F324-C2A1-012A144DD541}"/>
              </a:ext>
            </a:extLst>
          </p:cNvPr>
          <p:cNvCxnSpPr>
            <a:cxnSpLocks/>
          </p:cNvCxnSpPr>
          <p:nvPr/>
        </p:nvCxnSpPr>
        <p:spPr>
          <a:xfrm>
            <a:off x="1458025" y="201283"/>
            <a:ext cx="71864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0A35F3-312D-62E8-2B18-66B0412E1884}"/>
              </a:ext>
            </a:extLst>
          </p:cNvPr>
          <p:cNvCxnSpPr>
            <a:cxnSpLocks/>
          </p:cNvCxnSpPr>
          <p:nvPr/>
        </p:nvCxnSpPr>
        <p:spPr>
          <a:xfrm>
            <a:off x="1458025" y="550064"/>
            <a:ext cx="71864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4F176F-D2FC-E354-9FDC-21320FFE9687}"/>
              </a:ext>
            </a:extLst>
          </p:cNvPr>
          <p:cNvSpPr txBox="1"/>
          <p:nvPr/>
        </p:nvSpPr>
        <p:spPr>
          <a:xfrm>
            <a:off x="1458025" y="180732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PPO-OK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决策模型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9AADE5-E4DF-4AD8-D5B2-418A54F2E929}"/>
              </a:ext>
            </a:extLst>
          </p:cNvPr>
          <p:cNvSpPr txBox="1"/>
          <p:nvPr/>
        </p:nvSpPr>
        <p:spPr>
          <a:xfrm>
            <a:off x="1458025" y="550064"/>
            <a:ext cx="39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全局状态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各自动驾驶车辆的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56D662-E67B-283A-9AA8-A995E2430375}"/>
              </a:ext>
            </a:extLst>
          </p:cNvPr>
          <p:cNvSpPr/>
          <p:nvPr/>
        </p:nvSpPr>
        <p:spPr>
          <a:xfrm>
            <a:off x="1458025" y="201284"/>
            <a:ext cx="7186442" cy="99511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E5C485D-D7BC-ACE9-8E93-8E167B605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299603"/>
                  </p:ext>
                </p:extLst>
              </p:nvPr>
            </p:nvGraphicFramePr>
            <p:xfrm>
              <a:off x="1458024" y="1196394"/>
              <a:ext cx="7186443" cy="5465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0487">
                      <a:extLst>
                        <a:ext uri="{9D8B030D-6E8A-4147-A177-3AD203B41FA5}">
                          <a16:colId xmlns:a16="http://schemas.microsoft.com/office/drawing/2014/main" val="248033368"/>
                        </a:ext>
                      </a:extLst>
                    </a:gridCol>
                    <a:gridCol w="6595956">
                      <a:extLst>
                        <a:ext uri="{9D8B030D-6E8A-4147-A177-3AD203B41FA5}">
                          <a16:colId xmlns:a16="http://schemas.microsoft.com/office/drawing/2014/main" val="2089009547"/>
                        </a:ext>
                      </a:extLst>
                    </a:gridCol>
                  </a:tblGrid>
                  <a:tr h="20538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训练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PPO-OK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决策模型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8361641"/>
                      </a:ext>
                    </a:extLst>
                  </a:tr>
                  <a:tr h="205380"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初始化：以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为初始参数的策略网络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>
                            <a:lnSpc>
                              <a:spcPct val="114000"/>
                            </a:lnSpc>
                          </a:pP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         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为初始参数的价值网络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>
                            <a:lnSpc>
                              <a:spcPct val="114000"/>
                            </a:lnSpc>
                          </a:pP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学习率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，裁剪参数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397430"/>
                      </a:ext>
                    </a:extLst>
                  </a:tr>
                  <a:tr h="2053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t = 0, 1, 2, … </a:t>
                          </a:r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CN" altLang="en-US" sz="1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626966"/>
                      </a:ext>
                    </a:extLst>
                  </a:tr>
                  <a:tr h="2053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收集轨迹集合，即在环境中运行策略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获得数据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8684172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计算奖励回报 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折扣累计奖励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6509170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计算优势函数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altLang="en-US" sz="1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5304161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最大化目标函数更新策略网络参数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i="1" baseline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: </a:t>
                          </a:r>
                        </a:p>
                        <a:p>
                          <a:r>
                            <a:rPr lang="en-US" altLang="zh-CN" sz="1600" b="0" dirty="0"/>
                            <a:t>       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 =</m:t>
                                  </m:r>
                                  <m:limLow>
                                    <m:limLow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zh-CN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,1−</m:t>
                                  </m:r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,1+</m:t>
                                  </m:r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))]</m:t>
                                  </m:r>
                                </m:e>
                              </m:func>
                            </m:oMath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569791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均方误差回归更新价值网络参数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r>
                            <a:rPr lang="en-US" altLang="zh-CN" sz="1600" dirty="0"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  <m: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lim>
                              </m:limLow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905724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</a:t>
                          </a:r>
                          <a:endParaRPr lang="zh-CN" altLang="en-US" sz="1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2350730"/>
                      </a:ext>
                    </a:extLst>
                  </a:tr>
                  <a:tr h="347159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调用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PPO-OK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决策模型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806484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将参数中的全局状态 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 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输入策略网络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69888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得到各自动驾驶车辆的 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811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E5C485D-D7BC-ACE9-8E93-8E167B605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299603"/>
                  </p:ext>
                </p:extLst>
              </p:nvPr>
            </p:nvGraphicFramePr>
            <p:xfrm>
              <a:off x="1458024" y="1196394"/>
              <a:ext cx="7186443" cy="5465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0487">
                      <a:extLst>
                        <a:ext uri="{9D8B030D-6E8A-4147-A177-3AD203B41FA5}">
                          <a16:colId xmlns:a16="http://schemas.microsoft.com/office/drawing/2014/main" val="248033368"/>
                        </a:ext>
                      </a:extLst>
                    </a:gridCol>
                    <a:gridCol w="6595956">
                      <a:extLst>
                        <a:ext uri="{9D8B030D-6E8A-4147-A177-3AD203B41FA5}">
                          <a16:colId xmlns:a16="http://schemas.microsoft.com/office/drawing/2014/main" val="2089009547"/>
                        </a:ext>
                      </a:extLst>
                    </a:gridCol>
                  </a:tblGrid>
                  <a:tr h="345123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训练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PPO-OK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决策模型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8361641"/>
                      </a:ext>
                    </a:extLst>
                  </a:tr>
                  <a:tr h="901129"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 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40541" r="-185" b="-476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974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t = 0, 1, 2, … </a:t>
                          </a:r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CN" altLang="en-US" sz="1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626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478182" r="-185" b="-10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84172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557895" r="-185" b="-943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509170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657895" r="-185" b="-843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304161"/>
                      </a:ext>
                    </a:extLst>
                  </a:tr>
                  <a:tr h="763905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345600" r="-185" b="-284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569791"/>
                      </a:ext>
                    </a:extLst>
                  </a:tr>
                  <a:tr h="70199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484348" r="-185" b="-20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05724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</a:t>
                          </a:r>
                          <a:endParaRPr lang="zh-CN" altLang="en-US" sz="1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2350730"/>
                      </a:ext>
                    </a:extLst>
                  </a:tr>
                  <a:tr h="347159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调用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PPO-OK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决策模型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806484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 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9" t="-1378947" r="-185" b="-1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769888"/>
                      </a:ext>
                    </a:extLst>
                  </a:tr>
                  <a:tr h="34715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得到各自动驾驶车辆的 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811788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B839D6-7602-5938-695D-24C974B3B977}"/>
              </a:ext>
            </a:extLst>
          </p:cNvPr>
          <p:cNvCxnSpPr/>
          <p:nvPr/>
        </p:nvCxnSpPr>
        <p:spPr>
          <a:xfrm>
            <a:off x="2243667" y="2760133"/>
            <a:ext cx="0" cy="256540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4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E013C-28F7-9850-631B-AAFE53844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AC84198-C84E-B363-5958-D34C11C7164A}"/>
              </a:ext>
            </a:extLst>
          </p:cNvPr>
          <p:cNvCxnSpPr>
            <a:cxnSpLocks/>
          </p:cNvCxnSpPr>
          <p:nvPr/>
        </p:nvCxnSpPr>
        <p:spPr>
          <a:xfrm>
            <a:off x="2006900" y="122634"/>
            <a:ext cx="81782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F8E868-35FF-6029-B6FC-F49AE6BF525A}"/>
              </a:ext>
            </a:extLst>
          </p:cNvPr>
          <p:cNvCxnSpPr>
            <a:cxnSpLocks/>
          </p:cNvCxnSpPr>
          <p:nvPr/>
        </p:nvCxnSpPr>
        <p:spPr>
          <a:xfrm>
            <a:off x="2006900" y="471415"/>
            <a:ext cx="81782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AED86FB-0F6A-6055-9376-11B60920A2CE}"/>
              </a:ext>
            </a:extLst>
          </p:cNvPr>
          <p:cNvSpPr txBox="1"/>
          <p:nvPr/>
        </p:nvSpPr>
        <p:spPr>
          <a:xfrm>
            <a:off x="2006900" y="102083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3: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Level-K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A5E06-0F21-2333-727F-21AEA63DA71E}"/>
              </a:ext>
            </a:extLst>
          </p:cNvPr>
          <p:cNvSpPr txBox="1"/>
          <p:nvPr/>
        </p:nvSpPr>
        <p:spPr>
          <a:xfrm>
            <a:off x="2006900" y="471415"/>
            <a:ext cx="756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各自动驾驶车辆的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值、规划步数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各自动驾驶车辆的动作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0F5201-A09A-908E-0828-2D1D49DF8462}"/>
              </a:ext>
            </a:extLst>
          </p:cNvPr>
          <p:cNvSpPr/>
          <p:nvPr/>
        </p:nvSpPr>
        <p:spPr>
          <a:xfrm>
            <a:off x="2006899" y="122633"/>
            <a:ext cx="8178202" cy="995112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5248B0-6BA7-1E65-5DA0-28E92A6F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94017"/>
              </p:ext>
            </p:extLst>
          </p:nvPr>
        </p:nvGraphicFramePr>
        <p:xfrm>
          <a:off x="2006899" y="1117745"/>
          <a:ext cx="8178202" cy="683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77">
                  <a:extLst>
                    <a:ext uri="{9D8B030D-6E8A-4147-A177-3AD203B41FA5}">
                      <a16:colId xmlns:a16="http://schemas.microsoft.com/office/drawing/2014/main" val="248033368"/>
                    </a:ext>
                  </a:extLst>
                </a:gridCol>
                <a:gridCol w="7506225">
                  <a:extLst>
                    <a:ext uri="{9D8B030D-6E8A-4147-A177-3AD203B41FA5}">
                      <a16:colId xmlns:a16="http://schemas.microsoft.com/office/drawing/2014/main" val="2089009547"/>
                    </a:ext>
                  </a:extLst>
                </a:gridCol>
              </a:tblGrid>
              <a:tr h="20538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初始化：设定仿真步数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frames = 30;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初始化动作表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ActionTable,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大小为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count_vehicle × count_k.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7430"/>
                  </a:ext>
                </a:extLst>
              </a:tr>
              <a:tr h="20538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k = 0, 1, 2, …,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count_k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26966"/>
                  </a:ext>
                </a:extLst>
              </a:tr>
              <a:tr h="20538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vehicle_id = 0, 1,…, count_vehicle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684172"/>
                  </a:ext>
                </a:extLst>
              </a:tr>
              <a:tr h="20538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for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action_type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57143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k = 0 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then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09170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假设其他自动驾驶车辆静止，当前车辆执行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action.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304161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20595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if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 &gt; 0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then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7745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假设其他自动驾驶车辆执行 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 – 1 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级别时的最优动作，当前车辆执行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action.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8271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592032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 = 0,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1,…, frames − 1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569791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在上述执行动作的基础上使用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控制车辆更新位置，累计奖励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05724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50730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if 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累计奖励大于当前累计奖励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894463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ActionTable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中的数据为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117887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688067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96991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67784"/>
                  </a:ext>
                </a:extLst>
              </a:tr>
              <a:tr h="34715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48745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63B2F7F-ECA5-6F03-0FB4-72C2F68AE109}"/>
              </a:ext>
            </a:extLst>
          </p:cNvPr>
          <p:cNvCxnSpPr>
            <a:cxnSpLocks/>
          </p:cNvCxnSpPr>
          <p:nvPr/>
        </p:nvCxnSpPr>
        <p:spPr>
          <a:xfrm>
            <a:off x="2813650" y="2053057"/>
            <a:ext cx="0" cy="563195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C361CB-A3F8-6C8A-98C8-054220EB412D}"/>
              </a:ext>
            </a:extLst>
          </p:cNvPr>
          <p:cNvCxnSpPr>
            <a:cxnSpLocks/>
          </p:cNvCxnSpPr>
          <p:nvPr/>
        </p:nvCxnSpPr>
        <p:spPr>
          <a:xfrm>
            <a:off x="3025317" y="2367948"/>
            <a:ext cx="0" cy="496146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1F515B1-CCA5-DE78-7833-3447B67D50B0}"/>
              </a:ext>
            </a:extLst>
          </p:cNvPr>
          <p:cNvCxnSpPr>
            <a:cxnSpLocks/>
          </p:cNvCxnSpPr>
          <p:nvPr/>
        </p:nvCxnSpPr>
        <p:spPr>
          <a:xfrm>
            <a:off x="3228517" y="2715081"/>
            <a:ext cx="0" cy="427566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7E7BC20-2687-629C-191C-D7C7A87FEE0A}"/>
              </a:ext>
            </a:extLst>
          </p:cNvPr>
          <p:cNvCxnSpPr>
            <a:cxnSpLocks/>
          </p:cNvCxnSpPr>
          <p:nvPr/>
        </p:nvCxnSpPr>
        <p:spPr>
          <a:xfrm>
            <a:off x="3406317" y="3079148"/>
            <a:ext cx="0" cy="44873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96A9AC-13E0-6C01-C5CA-8B13EA7B97B6}"/>
              </a:ext>
            </a:extLst>
          </p:cNvPr>
          <p:cNvCxnSpPr>
            <a:cxnSpLocks/>
          </p:cNvCxnSpPr>
          <p:nvPr/>
        </p:nvCxnSpPr>
        <p:spPr>
          <a:xfrm>
            <a:off x="3417799" y="5153482"/>
            <a:ext cx="0" cy="44873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6A44FCB-C81E-773B-6D67-052BE364C305}"/>
              </a:ext>
            </a:extLst>
          </p:cNvPr>
          <p:cNvCxnSpPr>
            <a:cxnSpLocks/>
          </p:cNvCxnSpPr>
          <p:nvPr/>
        </p:nvCxnSpPr>
        <p:spPr>
          <a:xfrm>
            <a:off x="3417799" y="6177948"/>
            <a:ext cx="0" cy="44873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8FE376-6AE1-3B88-09D6-91CC18A10E0C}"/>
              </a:ext>
            </a:extLst>
          </p:cNvPr>
          <p:cNvCxnSpPr>
            <a:cxnSpLocks/>
          </p:cNvCxnSpPr>
          <p:nvPr/>
        </p:nvCxnSpPr>
        <p:spPr>
          <a:xfrm>
            <a:off x="3406317" y="4086681"/>
            <a:ext cx="0" cy="44873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398</Words>
  <Application>Microsoft Office PowerPoint</Application>
  <PresentationFormat>宽屏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16</cp:revision>
  <dcterms:created xsi:type="dcterms:W3CDTF">2025-03-08T16:35:46Z</dcterms:created>
  <dcterms:modified xsi:type="dcterms:W3CDTF">2025-03-09T08:55:52Z</dcterms:modified>
</cp:coreProperties>
</file>