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2" r:id="rId4"/>
  </p:sldMasterIdLst>
  <p:notesMasterIdLst>
    <p:notesMasterId r:id="rId23"/>
  </p:notesMasterIdLst>
  <p:sldIdLst>
    <p:sldId id="393" r:id="rId5"/>
    <p:sldId id="394" r:id="rId6"/>
    <p:sldId id="396" r:id="rId7"/>
    <p:sldId id="384" r:id="rId8"/>
    <p:sldId id="390" r:id="rId9"/>
    <p:sldId id="397" r:id="rId10"/>
    <p:sldId id="399" r:id="rId11"/>
    <p:sldId id="389" r:id="rId12"/>
    <p:sldId id="403" r:id="rId13"/>
    <p:sldId id="411" r:id="rId14"/>
    <p:sldId id="405" r:id="rId15"/>
    <p:sldId id="406" r:id="rId16"/>
    <p:sldId id="408" r:id="rId17"/>
    <p:sldId id="409" r:id="rId18"/>
    <p:sldId id="412" r:id="rId19"/>
    <p:sldId id="415" r:id="rId20"/>
    <p:sldId id="413" r:id="rId21"/>
    <p:sldId id="414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</a:p>
          <a:p>
            <a:r>
              <a:rPr lang="zh-CN" altLang="en-US"/>
              <a:t>clip_fraction ：被截断的梯度比例，限制策略变化变化。</a:t>
            </a:r>
          </a:p>
          <a:p>
            <a:r>
              <a:rPr lang="zh-CN" altLang="en-US"/>
              <a:t>clip_range ：允许的策略更新范围，超参数</a:t>
            </a:r>
          </a:p>
          <a:p>
            <a:r>
              <a:rPr lang="zh-CN" altLang="en-US"/>
              <a:t>entropy_loss ：熵损失，熵越高策略随机性越大，逐渐确定最佳策略，理应逐渐下降。</a:t>
            </a:r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</a:p>
          <a:p>
            <a:r>
              <a:rPr lang="zh-CN" altLang="en-US"/>
              <a:t>learning_rate：学习率，用于控制梯度更新的步长，超参数。</a:t>
            </a:r>
          </a:p>
          <a:p>
            <a:r>
              <a:rPr lang="zh-CN" altLang="en-US"/>
              <a:t>总体损失函数值</a:t>
            </a:r>
          </a:p>
          <a:p>
            <a:r>
              <a:rPr lang="zh-CN" altLang="en-US"/>
              <a:t>策略梯度损失</a:t>
            </a:r>
          </a:p>
          <a:p>
            <a:r>
              <a:rPr lang="zh-CN" altLang="en-US"/>
              <a:t>价值损失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12EBA-4414-5892-2C0A-0608F973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FE2E73-935B-2E80-FB65-7A4133E5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54DDB2-B7F2-42A2-B6A1-B6FA72630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AE062-668D-0A91-376D-18D3CB1ED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3275C-ED05-3686-4019-89CF6EEEC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C16DD0-A26D-5CA7-4B75-BB7ED97F7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FEDAA8-4AE4-7C0F-49B3-584D4E46E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FA087-A0B1-9058-BA71-9D0D3FC14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  <a:t>2024/11/18</a:t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</a:p>
          <a:p>
            <a:pPr lvl="1"/>
            <a:r>
              <a:rPr lang="en-US" altLang="zh-SG" dirty="0"/>
              <a:t>Second level</a:t>
            </a:r>
          </a:p>
          <a:p>
            <a:pPr lvl="2"/>
            <a:r>
              <a:rPr lang="en-US" altLang="zh-SG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alphaModFix amt="4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FD8DF-48BD-78C0-8AA5-66EF4A5E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B3CD44-6056-2B89-3154-53DAC2451F28}"/>
              </a:ext>
            </a:extLst>
          </p:cNvPr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82025A-3F79-BB80-4A7D-5509FB0E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</a:p>
        </p:txBody>
      </p:sp>
    </p:spTree>
    <p:extLst>
      <p:ext uri="{BB962C8B-B14F-4D97-AF65-F5344CB8AC3E}">
        <p14:creationId xmlns:p14="http://schemas.microsoft.com/office/powerpoint/2010/main" val="6903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14</a:t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ECF87-DCAB-33EE-09E9-9602DFB3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FAEAE4-9A6B-01FF-3C3A-FD8AC699B9E1}"/>
              </a:ext>
            </a:extLst>
          </p:cNvPr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A4F27D-F47F-200C-55F6-CE9F846A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</a:p>
        </p:txBody>
      </p:sp>
    </p:spTree>
    <p:extLst>
      <p:ext uri="{BB962C8B-B14F-4D97-AF65-F5344CB8AC3E}">
        <p14:creationId xmlns:p14="http://schemas.microsoft.com/office/powerpoint/2010/main" val="153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11E3-32B3-C8C6-152A-4A45F259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B8201-9717-7E94-BD3A-0DD2A913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221BB-F922-79FF-5BC4-853644B52A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A3033-5F8C-6CB7-6ED8-9B3251E95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1DB451-9D24-B5DD-AD38-2A5265E31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72530-B7E5-45E2-EE54-C84FA0C7DB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60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35DF5-5249-7B20-00DB-1228754BE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BD7686F-7361-70C8-7E5B-393834FE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8D8CC9-A4B3-D38C-85FF-CA8BAF2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8CE15-BF10-F958-930C-29F3DE103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F92F6-19A0-2EAA-A381-32A3695A28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209C02-54E6-5A6A-E1A5-9BDEF57D4873}"/>
              </a:ext>
            </a:extLst>
          </p:cNvPr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27F98-6EFA-9854-9415-39E61401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25FF38-E6E3-7467-9D19-160BF339207A}"/>
              </a:ext>
            </a:extLst>
          </p:cNvPr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72E092-1C6C-6529-12AA-45A581C40345}"/>
              </a:ext>
            </a:extLst>
          </p:cNvPr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AB7FC3-AA55-A7FE-4D50-155F387214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55AC90-471A-95AE-13C2-5AD10E6DD66B}"/>
              </a:ext>
            </a:extLst>
          </p:cNvPr>
          <p:cNvCxnSpPr>
            <a:cxnSpLocks/>
          </p:cNvCxnSpPr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A374ADC-F6C2-CE6D-2E85-C181CD9D7D45}"/>
              </a:ext>
            </a:extLst>
          </p:cNvPr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59DB66-8BCA-C93A-B137-027BBE98E213}"/>
              </a:ext>
            </a:extLst>
          </p:cNvPr>
          <p:cNvCxnSpPr>
            <a:cxnSpLocks/>
          </p:cNvCxnSpPr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13D0902-856C-6024-00AC-47F23E36315D}"/>
              </a:ext>
            </a:extLst>
          </p:cNvPr>
          <p:cNvSpPr txBox="1"/>
          <p:nvPr/>
        </p:nvSpPr>
        <p:spPr>
          <a:xfrm>
            <a:off x="7307248" y="1433667"/>
            <a:ext cx="4884751" cy="14051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较低的车速会得到负奖励，尽量避免低速。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D08361-522D-7883-F25C-7CD0F4401086}"/>
              </a:ext>
            </a:extLst>
          </p:cNvPr>
          <p:cNvSpPr txBox="1"/>
          <p:nvPr/>
        </p:nvSpPr>
        <p:spPr>
          <a:xfrm>
            <a:off x="7418567" y="4625725"/>
            <a:ext cx="4178300" cy="9572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</a:p>
        </p:txBody>
      </p:sp>
    </p:spTree>
    <p:extLst>
      <p:ext uri="{BB962C8B-B14F-4D97-AF65-F5344CB8AC3E}">
        <p14:creationId xmlns:p14="http://schemas.microsoft.com/office/powerpoint/2010/main" val="294011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13967-74AD-2B7D-D9B0-5794D9C8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5F21-8889-0AAE-8EA0-4A0C15C0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28529-8AE9-899E-6D0A-C814D32FE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01AEB-C68F-2CE3-19A6-6471B7B10B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099EC5-BB22-72BA-BDB8-B8E381931D26}"/>
              </a:ext>
            </a:extLst>
          </p:cNvPr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0398-655D-3B31-82CE-801189BB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6" y="2766797"/>
            <a:ext cx="6634329" cy="2823915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  <a:extLst>
              <a:ext uri="{FF2B5EF4-FFF2-40B4-BE49-F238E27FC236}">
                <a16:creationId xmlns:a16="http://schemas.microsoft.com/office/drawing/2014/main" id="{3CB717DD-FE1A-2C16-27CE-5DCB1E0354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19702" y="1767365"/>
            <a:ext cx="4572000" cy="457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FEB3E6-E0CE-8E1F-CD0E-0EB6FE48C43D}"/>
              </a:ext>
            </a:extLst>
          </p:cNvPr>
          <p:cNvSpPr txBox="1"/>
          <p:nvPr/>
        </p:nvSpPr>
        <p:spPr>
          <a:xfrm>
            <a:off x="1450750" y="1525207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</a:p>
        </p:txBody>
      </p:sp>
    </p:spTree>
    <p:extLst>
      <p:ext uri="{BB962C8B-B14F-4D97-AF65-F5344CB8AC3E}">
        <p14:creationId xmlns:p14="http://schemas.microsoft.com/office/powerpoint/2010/main" val="20258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746</Words>
  <Application>Microsoft Office PowerPoint</Application>
  <PresentationFormat>宽屏</PresentationFormat>
  <Paragraphs>117</Paragraphs>
  <Slides>18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BMW Group</vt:lpstr>
      <vt:lpstr>BMW Group Condensed</vt:lpstr>
      <vt:lpstr>等线</vt:lpstr>
      <vt:lpstr>黑体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成 秦</cp:lastModifiedBy>
  <cp:revision>32</cp:revision>
  <dcterms:created xsi:type="dcterms:W3CDTF">2023-11-15T12:07:00Z</dcterms:created>
  <dcterms:modified xsi:type="dcterms:W3CDTF">2024-11-18T10:44:46Z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