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7" r:id="rId2"/>
    <p:sldId id="261" r:id="rId3"/>
    <p:sldId id="260" r:id="rId4"/>
    <p:sldId id="259" r:id="rId5"/>
    <p:sldId id="264" r:id="rId6"/>
    <p:sldId id="265" r:id="rId7"/>
    <p:sldId id="272" r:id="rId8"/>
    <p:sldId id="271" r:id="rId9"/>
    <p:sldId id="274" r:id="rId10"/>
    <p:sldId id="263" r:id="rId11"/>
    <p:sldId id="270" r:id="rId12"/>
    <p:sldId id="262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9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43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
第二级
第三级
第四级
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D4101F8-F95D-4FE1-8126-A02EE0243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1413"/>
            <a:ext cx="4113213" cy="3086100"/>
          </a:xfrm>
          <a:ln w="1">
            <a:solidFill>
              <a:schemeClr val="tx1">
                <a:alpha val="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7737A9-3A95-40E2-9CA6-933CDC3A05CB}" type="slidenum">
              <a:rPr lang="zh-CN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48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1413"/>
            <a:ext cx="4114800" cy="3086100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E82A01-A785-482A-97AD-07B8F7ACCE9B}" type="slidenum">
              <a:rPr lang="zh-CN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7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大拇指 副本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4300" y="2054225"/>
            <a:ext cx="4838700" cy="11398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1600" y="3314700"/>
            <a:ext cx="4864100" cy="444500"/>
          </a:xfrm>
        </p:spPr>
        <p:txBody>
          <a:bodyPr/>
          <a:lstStyle>
            <a:lvl1pPr marL="85725" indent="0" algn="ctr">
              <a:buFont typeface="Wingdings" panose="05000000000000000000" pitchFamily="2" charset="2"/>
              <a:buNone/>
              <a:defRPr sz="1600">
                <a:solidFill>
                  <a:srgbClr val="6D6D6D"/>
                </a:solidFill>
              </a:defRPr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53578-D3C2-4F34-8860-739F07CA8E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2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19C2F-7308-49DB-9758-F8B1303D0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8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5F0DD-7491-4154-8B7E-0ECF24975F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0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4500" y="225425"/>
            <a:ext cx="715327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0" y="963613"/>
            <a:ext cx="7153275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95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18110D36-2792-4F37-A49C-979AD1F851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图片 7" descr="大拇指 本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r="76563"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  <p:sldLayoutId id="2147483701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257175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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1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defRPr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2138" y="2420938"/>
            <a:ext cx="5630862" cy="1139825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验房交付管理系统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779838" y="1069975"/>
            <a:ext cx="5256212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主要价值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−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随时随地掌握关键指标的当前状况、发展趋势，为决策提供有效支撑；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−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形成周期性的统计报表周报月报年报，为业绩考核提供数据依据；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−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在移动终端上及时填报各项数据表单，动态汇总，提高效率。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−"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功能特点：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支持各类场景表单内容和格式的自定义；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后台自动汇总数据，定制化形成周期报表统计；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支持数据表单的查询功能；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支持多种格式的文件导出，如：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4873625"/>
            <a:ext cx="184785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1841500" y="1700213"/>
            <a:ext cx="2009775" cy="3673475"/>
            <a:chOff x="1763688" y="1412776"/>
            <a:chExt cx="2009696" cy="3672408"/>
          </a:xfrm>
        </p:grpSpPr>
        <p:pic>
          <p:nvPicPr>
            <p:cNvPr id="21" name="Picture 1" descr="C:\Users\think\AppData\Roaming\Tencent\Users\304757087\QQ\WinTemp\RichOle\95PHH4FMNMMGRNC056ME1NI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707397"/>
              <a:ext cx="1535469" cy="62786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6" name="TextBox 14"/>
            <p:cNvSpPr txBox="1">
              <a:spLocks noChangeArrowheads="1"/>
            </p:cNvSpPr>
            <p:nvPr/>
          </p:nvSpPr>
          <p:spPr bwMode="auto">
            <a:xfrm>
              <a:off x="2123728" y="2082334"/>
              <a:ext cx="16496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指标数据电子化</a:t>
              </a:r>
            </a:p>
          </p:txBody>
        </p:sp>
        <p:sp>
          <p:nvSpPr>
            <p:cNvPr id="14347" name="TextBox 16"/>
            <p:cNvSpPr txBox="1">
              <a:spLocks noChangeArrowheads="1"/>
            </p:cNvSpPr>
            <p:nvPr/>
          </p:nvSpPr>
          <p:spPr bwMode="auto">
            <a:xfrm>
              <a:off x="2123728" y="3378478"/>
              <a:ext cx="16496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数据汇总自动化</a:t>
              </a:r>
            </a:p>
          </p:txBody>
        </p:sp>
        <p:pic>
          <p:nvPicPr>
            <p:cNvPr id="1434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044805"/>
              <a:ext cx="1575704" cy="631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12776"/>
              <a:ext cx="1313302" cy="585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2123728" y="4746630"/>
              <a:ext cx="16496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工作成果可视化</a:t>
              </a:r>
            </a:p>
          </p:txBody>
        </p:sp>
      </p:grp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98925"/>
            <a:ext cx="29146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4314825"/>
            <a:ext cx="129381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8456E80-7E5A-4968-9797-164B8C55D8B6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4" name="标题 1"/>
          <p:cNvSpPr txBox="1">
            <a:spLocks/>
          </p:cNvSpPr>
          <p:nvPr/>
        </p:nvSpPr>
        <p:spPr bwMode="auto">
          <a:xfrm>
            <a:off x="1714500" y="225425"/>
            <a:ext cx="71532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ea typeface="微软雅黑" panose="020B0503020204020204" pitchFamily="34" charset="-122"/>
              </a:rPr>
              <a:t>报表统计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应用部署及软硬件环境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AD4611C-D114-4E5C-AA73-7A5C0C1484DD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638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052513"/>
            <a:ext cx="44561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6300788" y="1117600"/>
            <a:ext cx="2592387" cy="5264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400" b="1" kern="100" dirty="0">
                <a:latin typeface="+mj-ea"/>
                <a:ea typeface="+mj-ea"/>
                <a:cs typeface="Times New Roman" panose="02020603050405020304" pitchFamily="18" charset="0"/>
              </a:rPr>
              <a:t>操作系统：</a:t>
            </a:r>
            <a:endParaRPr lang="en-US" altLang="zh-CN" sz="14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 CentOS-6.3/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windows2003 server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（带</a:t>
            </a: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IIS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服务）</a:t>
            </a: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400" b="1" kern="100" dirty="0">
                <a:latin typeface="+mj-ea"/>
                <a:ea typeface="+mj-ea"/>
                <a:cs typeface="Times New Roman" panose="02020603050405020304" pitchFamily="18" charset="0"/>
              </a:rPr>
              <a:t>软件环境：</a:t>
            </a:r>
            <a:endParaRPr lang="en-US" altLang="zh-CN" sz="14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APACHE2.2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400" b="1" kern="100" dirty="0">
                <a:latin typeface="+mj-ea"/>
                <a:ea typeface="+mj-ea"/>
                <a:cs typeface="Times New Roman" panose="02020603050405020304" pitchFamily="18" charset="0"/>
              </a:rPr>
              <a:t>数据库：</a:t>
            </a:r>
            <a:endParaRPr lang="en-US" altLang="zh-CN" sz="14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mysql</a:t>
            </a: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 5.5.28 </a:t>
            </a:r>
            <a:r>
              <a:rPr lang="zh-CN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或以上</a:t>
            </a:r>
            <a:r>
              <a:rPr lang="zh-CN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InnoDB</a:t>
            </a: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 storage engine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b="1" kern="100" dirty="0">
                <a:latin typeface="+mj-ea"/>
                <a:ea typeface="+mj-ea"/>
                <a:cs typeface="Times New Roman" panose="02020603050405020304" pitchFamily="18" charset="0"/>
              </a:rPr>
              <a:t>PHP</a:t>
            </a:r>
            <a:r>
              <a:rPr lang="zh-CN" altLang="zh-CN" sz="1400" b="1" kern="100" dirty="0">
                <a:latin typeface="+mj-ea"/>
                <a:ea typeface="+mj-ea"/>
                <a:cs typeface="Times New Roman" panose="02020603050405020304" pitchFamily="18" charset="0"/>
              </a:rPr>
              <a:t>环境：</a:t>
            </a:r>
            <a:endParaRPr lang="en-US" altLang="zh-CN" sz="14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php</a:t>
            </a: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(5.3 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以上</a:t>
            </a: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Iconv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mysql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xml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openssl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zlib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mbstring</a:t>
            </a:r>
            <a:r>
              <a:rPr lang="zh-CN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+mj-ea"/>
                <a:ea typeface="+mj-ea"/>
                <a:cs typeface="Times New Roman" panose="02020603050405020304" pitchFamily="18" charset="0"/>
              </a:rPr>
              <a:t>gd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87824" y="6292948"/>
            <a:ext cx="50450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latin typeface="+mj-ea"/>
                <a:ea typeface="+mj-ea"/>
              </a:rPr>
              <a:t>基于阿里云的</a:t>
            </a:r>
            <a:r>
              <a:rPr lang="en-US" altLang="zh-CN" sz="1400" b="1" dirty="0" smtClean="0">
                <a:latin typeface="+mj-ea"/>
                <a:ea typeface="+mj-ea"/>
              </a:rPr>
              <a:t>SAAS</a:t>
            </a:r>
            <a:r>
              <a:rPr lang="zh-CN" altLang="en-US" sz="1400" b="1" dirty="0" smtClean="0">
                <a:latin typeface="+mj-ea"/>
                <a:ea typeface="+mj-ea"/>
              </a:rPr>
              <a:t>服务</a:t>
            </a:r>
            <a:r>
              <a:rPr lang="zh-CN" altLang="en-US" sz="1400" b="1" dirty="0" smtClean="0">
                <a:latin typeface="+mj-ea"/>
                <a:ea typeface="+mj-ea"/>
              </a:rPr>
              <a:t>，维护</a:t>
            </a:r>
            <a:r>
              <a:rPr lang="zh-CN" altLang="en-US" sz="1400" b="1" dirty="0">
                <a:latin typeface="+mj-ea"/>
                <a:ea typeface="+mj-ea"/>
              </a:rPr>
              <a:t>方便</a:t>
            </a:r>
            <a:r>
              <a:rPr lang="zh-CN" altLang="en-US" sz="1400" b="1" dirty="0" smtClean="0">
                <a:latin typeface="+mj-ea"/>
                <a:ea typeface="+mj-ea"/>
              </a:rPr>
              <a:t>，</a:t>
            </a:r>
            <a:r>
              <a:rPr lang="zh-CN" altLang="en-US" sz="1400" b="1" dirty="0" smtClean="0">
                <a:latin typeface="+mj-ea"/>
                <a:ea typeface="+mj-ea"/>
              </a:rPr>
              <a:t>安全可靠</a:t>
            </a:r>
            <a:r>
              <a:rPr lang="zh-CN" altLang="en-US" sz="1400" b="1" dirty="0" smtClean="0">
                <a:latin typeface="+mj-ea"/>
                <a:ea typeface="+mj-ea"/>
              </a:rPr>
              <a:t>。</a:t>
            </a:r>
            <a:endParaRPr lang="zh-CN" altLang="en-US" sz="1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17"/>
          <p:cNvSpPr>
            <a:spLocks/>
          </p:cNvSpPr>
          <p:nvPr/>
        </p:nvSpPr>
        <p:spPr bwMode="auto">
          <a:xfrm>
            <a:off x="0" y="0"/>
            <a:ext cx="5686425" cy="6092825"/>
          </a:xfrm>
          <a:custGeom>
            <a:avLst/>
            <a:gdLst>
              <a:gd name="T0" fmla="*/ 0 w 1641135"/>
              <a:gd name="T1" fmla="*/ 0 h 1714500"/>
              <a:gd name="T2" fmla="*/ 68269909 w 1641135"/>
              <a:gd name="T3" fmla="*/ 0 h 1714500"/>
              <a:gd name="T4" fmla="*/ 61502137 w 1641135"/>
              <a:gd name="T5" fmla="*/ 76945130 h 1714500"/>
              <a:gd name="T6" fmla="*/ 0 w 1641135"/>
              <a:gd name="T7" fmla="*/ 0 h 1714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41135" h="1714500">
                <a:moveTo>
                  <a:pt x="0" y="0"/>
                </a:moveTo>
                <a:lnTo>
                  <a:pt x="1641135" y="0"/>
                </a:lnTo>
                <a:lnTo>
                  <a:pt x="1478445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D480B1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1" name="任意多边形 12"/>
          <p:cNvSpPr>
            <a:spLocks/>
          </p:cNvSpPr>
          <p:nvPr/>
        </p:nvSpPr>
        <p:spPr bwMode="auto">
          <a:xfrm>
            <a:off x="1979613" y="-26988"/>
            <a:ext cx="7145337" cy="6858001"/>
          </a:xfrm>
          <a:custGeom>
            <a:avLst/>
            <a:gdLst>
              <a:gd name="T0" fmla="*/ 3457242 w 7144661"/>
              <a:gd name="T1" fmla="*/ 0 h 6858000"/>
              <a:gd name="T2" fmla="*/ 7146689 w 7144661"/>
              <a:gd name="T3" fmla="*/ 0 h 6858000"/>
              <a:gd name="T4" fmla="*/ 7146689 w 7144661"/>
              <a:gd name="T5" fmla="*/ 6858003 h 6858000"/>
              <a:gd name="T6" fmla="*/ 0 w 7144661"/>
              <a:gd name="T7" fmla="*/ 6858003 h 6858000"/>
              <a:gd name="T8" fmla="*/ 3457242 w 714466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44661" h="6858000">
                <a:moveTo>
                  <a:pt x="3456261" y="0"/>
                </a:moveTo>
                <a:lnTo>
                  <a:pt x="7144661" y="0"/>
                </a:lnTo>
                <a:lnTo>
                  <a:pt x="7144661" y="6858000"/>
                </a:lnTo>
                <a:lnTo>
                  <a:pt x="0" y="6858000"/>
                </a:lnTo>
                <a:lnTo>
                  <a:pt x="3456261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2" name="文本框 1"/>
          <p:cNvSpPr txBox="1">
            <a:spLocks noChangeArrowheads="1"/>
          </p:cNvSpPr>
          <p:nvPr/>
        </p:nvSpPr>
        <p:spPr bwMode="auto">
          <a:xfrm>
            <a:off x="1331913" y="3048000"/>
            <a:ext cx="381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chemeClr val="tx1"/>
                </a:solidFill>
                <a:ea typeface="宋体" panose="02010600030101010101" pitchFamily="2" charset="-122"/>
              </a:rPr>
              <a:t>Thank you</a:t>
            </a:r>
            <a:r>
              <a:rPr lang="zh-CN" altLang="en-US" sz="4000" b="1">
                <a:solidFill>
                  <a:schemeClr val="tx1"/>
                </a:solidFill>
                <a:ea typeface="宋体" panose="0201060003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 txBox="1">
            <a:spLocks/>
          </p:cNvSpPr>
          <p:nvPr/>
        </p:nvSpPr>
        <p:spPr bwMode="auto">
          <a:xfrm>
            <a:off x="1714500" y="225425"/>
            <a:ext cx="71532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ea typeface="微软雅黑" panose="020B0503020204020204" pitchFamily="34" charset="-122"/>
              </a:rPr>
              <a:t>背景现状分析</a:t>
            </a:r>
          </a:p>
        </p:txBody>
      </p:sp>
      <p:sp>
        <p:nvSpPr>
          <p:cNvPr id="512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CEC4ED8-D3AA-4C40-86A3-BA4F532A8D61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51050" y="981074"/>
            <a:ext cx="6816725" cy="5103814"/>
            <a:chOff x="2051050" y="981074"/>
            <a:chExt cx="6816725" cy="5103814"/>
          </a:xfrm>
        </p:grpSpPr>
        <p:grpSp>
          <p:nvGrpSpPr>
            <p:cNvPr id="5122" name="组合 1"/>
            <p:cNvGrpSpPr>
              <a:grpSpLocks/>
            </p:cNvGrpSpPr>
            <p:nvPr/>
          </p:nvGrpSpPr>
          <p:grpSpPr bwMode="auto">
            <a:xfrm>
              <a:off x="2051050" y="981075"/>
              <a:ext cx="6816725" cy="5103813"/>
              <a:chOff x="1533525" y="868363"/>
              <a:chExt cx="6365876" cy="5103812"/>
            </a:xfrm>
          </p:grpSpPr>
          <p:sp>
            <p:nvSpPr>
              <p:cNvPr id="5125" name="矩形 1"/>
              <p:cNvSpPr>
                <a:spLocks noChangeArrowheads="1"/>
              </p:cNvSpPr>
              <p:nvPr/>
            </p:nvSpPr>
            <p:spPr bwMode="auto">
              <a:xfrm>
                <a:off x="1533525" y="2592388"/>
                <a:ext cx="1514475" cy="165576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ts val="18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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defRPr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14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参建各方沟通成本太高，指令下达和执行反馈效率低下。</a:t>
                </a:r>
                <a:endParaRPr lang="zh-CN" altLang="en-US" sz="1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26" name="矩形 3"/>
              <p:cNvSpPr>
                <a:spLocks noChangeArrowheads="1"/>
              </p:cNvSpPr>
              <p:nvPr/>
            </p:nvSpPr>
            <p:spPr bwMode="auto">
              <a:xfrm>
                <a:off x="4699001" y="868363"/>
                <a:ext cx="3200400" cy="33813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ts val="18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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defRPr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14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验房交付</a:t>
                </a:r>
                <a:endParaRPr lang="en-US" altLang="zh-CN" sz="24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管理现状</a:t>
                </a:r>
              </a:p>
            </p:txBody>
          </p:sp>
          <p:sp>
            <p:nvSpPr>
              <p:cNvPr id="5127" name="矩形 6"/>
              <p:cNvSpPr>
                <a:spLocks noChangeArrowheads="1"/>
              </p:cNvSpPr>
              <p:nvPr/>
            </p:nvSpPr>
            <p:spPr bwMode="auto">
              <a:xfrm>
                <a:off x="3132138" y="4316413"/>
                <a:ext cx="1514475" cy="165576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ts val="18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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defRPr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14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工程部门对于参建方缺少权威、高效的信息发布渠道。</a:t>
                </a:r>
              </a:p>
            </p:txBody>
          </p:sp>
          <p:sp>
            <p:nvSpPr>
              <p:cNvPr id="5128" name="矩形 13"/>
              <p:cNvSpPr>
                <a:spLocks noChangeArrowheads="1"/>
              </p:cNvSpPr>
              <p:nvPr/>
            </p:nvSpPr>
            <p:spPr bwMode="auto">
              <a:xfrm>
                <a:off x="3116263" y="868363"/>
                <a:ext cx="1514475" cy="165576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ts val="18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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defRPr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14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</a:t>
                </a:r>
                <a:r>
                  <a:rPr lang="zh-CN" altLang="en-US" sz="16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房</a:t>
                </a:r>
                <a:r>
                  <a:rPr lang="zh-CN" altLang="en-US" sz="16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交付过程跟踪</a:t>
                </a:r>
                <a:r>
                  <a:rPr lang="zh-CN" altLang="en-US" sz="16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</a:t>
                </a:r>
                <a:r>
                  <a:rPr lang="zh-CN" altLang="en-US" sz="16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不便；大量工程纸质材料管理困难。</a:t>
                </a:r>
                <a:endParaRPr lang="zh-CN" altLang="en-US" sz="16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29" name="矩形 10"/>
              <p:cNvSpPr>
                <a:spLocks noChangeArrowheads="1"/>
              </p:cNvSpPr>
              <p:nvPr/>
            </p:nvSpPr>
            <p:spPr bwMode="auto">
              <a:xfrm>
                <a:off x="4699001" y="4316412"/>
                <a:ext cx="1514475" cy="1655762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ts val="18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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defRPr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14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0" name="矩形 11"/>
              <p:cNvSpPr>
                <a:spLocks noChangeArrowheads="1"/>
              </p:cNvSpPr>
              <p:nvPr/>
            </p:nvSpPr>
            <p:spPr bwMode="auto">
              <a:xfrm>
                <a:off x="1533525" y="4316413"/>
                <a:ext cx="1514475" cy="1655762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ts val="18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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defRPr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14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2" name="矩形 17"/>
              <p:cNvSpPr>
                <a:spLocks noChangeArrowheads="1"/>
              </p:cNvSpPr>
              <p:nvPr/>
            </p:nvSpPr>
            <p:spPr bwMode="auto">
              <a:xfrm>
                <a:off x="3116263" y="2592387"/>
                <a:ext cx="1514475" cy="1655763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ts val="18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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defRPr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14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3" name="矩形 13"/>
              <p:cNvSpPr>
                <a:spLocks noChangeArrowheads="1"/>
              </p:cNvSpPr>
              <p:nvPr/>
            </p:nvSpPr>
            <p:spPr bwMode="auto">
              <a:xfrm>
                <a:off x="6300788" y="4316412"/>
                <a:ext cx="1598613" cy="165576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ts val="18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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defRPr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14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整个行业的</a:t>
                </a:r>
                <a:r>
                  <a:rPr lang="zh-CN" altLang="en-US" sz="16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信息化</a:t>
                </a:r>
                <a:r>
                  <a:rPr lang="zh-CN" altLang="en-US" sz="16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管理水平滴落后，</a:t>
                </a:r>
                <a:r>
                  <a:rPr lang="zh-CN" altLang="en-US" sz="16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迫切需要</a:t>
                </a:r>
                <a:r>
                  <a:rPr lang="zh-CN" altLang="en-US" sz="16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改进，跟上互联网的步伐。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1983" y="981074"/>
              <a:ext cx="1620801" cy="16557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96863" y="3284538"/>
            <a:ext cx="8550275" cy="5540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1052513"/>
            <a:ext cx="2054225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052513"/>
            <a:ext cx="2039937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052513"/>
            <a:ext cx="2043112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TextBox 38"/>
          <p:cNvSpPr txBox="1">
            <a:spLocks noChangeArrowheads="1"/>
          </p:cNvSpPr>
          <p:nvPr/>
        </p:nvSpPr>
        <p:spPr bwMode="auto">
          <a:xfrm>
            <a:off x="2744788" y="3492500"/>
            <a:ext cx="532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办公模式的演变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TextBox 39"/>
          <p:cNvSpPr txBox="1">
            <a:spLocks noChangeArrowheads="1"/>
          </p:cNvSpPr>
          <p:nvPr/>
        </p:nvSpPr>
        <p:spPr bwMode="auto">
          <a:xfrm>
            <a:off x="2187575" y="2703513"/>
            <a:ext cx="164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传统办公模式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（纸质办公）</a:t>
            </a:r>
          </a:p>
        </p:txBody>
      </p:sp>
      <p:sp>
        <p:nvSpPr>
          <p:cNvPr id="7176" name="TextBox 40"/>
          <p:cNvSpPr txBox="1">
            <a:spLocks noChangeArrowheads="1"/>
          </p:cNvSpPr>
          <p:nvPr/>
        </p:nvSpPr>
        <p:spPr bwMode="auto">
          <a:xfrm>
            <a:off x="4694238" y="2703513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（无纸化办公）</a:t>
            </a:r>
          </a:p>
        </p:txBody>
      </p:sp>
      <p:sp>
        <p:nvSpPr>
          <p:cNvPr id="7177" name="TextBox 41"/>
          <p:cNvSpPr txBox="1">
            <a:spLocks noChangeArrowheads="1"/>
          </p:cNvSpPr>
          <p:nvPr/>
        </p:nvSpPr>
        <p:spPr bwMode="auto">
          <a:xfrm>
            <a:off x="6977063" y="2703513"/>
            <a:ext cx="16430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8" name="直接箭头连接符 30"/>
          <p:cNvCxnSpPr>
            <a:cxnSpLocks noChangeShapeType="1"/>
          </p:cNvCxnSpPr>
          <p:nvPr/>
        </p:nvCxnSpPr>
        <p:spPr bwMode="auto">
          <a:xfrm>
            <a:off x="3829050" y="2932113"/>
            <a:ext cx="8651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直接箭头连接符 31"/>
          <p:cNvCxnSpPr>
            <a:cxnSpLocks noChangeShapeType="1"/>
          </p:cNvCxnSpPr>
          <p:nvPr/>
        </p:nvCxnSpPr>
        <p:spPr bwMode="auto">
          <a:xfrm>
            <a:off x="6176963" y="2932113"/>
            <a:ext cx="86518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圆角矩形 76"/>
          <p:cNvSpPr>
            <a:spLocks noChangeArrowheads="1"/>
          </p:cNvSpPr>
          <p:nvPr/>
        </p:nvSpPr>
        <p:spPr bwMode="auto">
          <a:xfrm>
            <a:off x="2025650" y="4221163"/>
            <a:ext cx="6794500" cy="2097087"/>
          </a:xfrm>
          <a:prstGeom prst="roundRect">
            <a:avLst>
              <a:gd name="adj" fmla="val 6338"/>
            </a:avLst>
          </a:prstGeom>
          <a:solidFill>
            <a:srgbClr val="F8F8F8"/>
          </a:solidFill>
          <a:ln w="3175">
            <a:solidFill>
              <a:srgbClr val="DDDDDD"/>
            </a:solidFill>
            <a:round/>
            <a:headEnd/>
            <a:tailEnd/>
          </a:ln>
        </p:spPr>
        <p:txBody>
          <a:bodyPr lIns="180000" tIns="90000" rIns="180000" bIns="90000" anchor="ctr"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14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：利用互联网技术使得往常繁琐的验房工作更为快捷高效；</a:t>
            </a: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14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：使用统一平台进行管理使得沟通工作更为便利。</a:t>
            </a: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14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：发放电子版文件由参建方自行打印，可以节省大量纸张。</a:t>
            </a: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14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存档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：根据管理平台的模板来梳理工程管理资料将变得更为清晰有条理。</a:t>
            </a: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14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有利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：承认管理平台发布信息的效力，有利于明确参建方的责任。</a:t>
            </a:r>
          </a:p>
        </p:txBody>
      </p:sp>
      <p:sp>
        <p:nvSpPr>
          <p:cNvPr id="7181" name="标题 1"/>
          <p:cNvSpPr txBox="1">
            <a:spLocks/>
          </p:cNvSpPr>
          <p:nvPr/>
        </p:nvSpPr>
        <p:spPr bwMode="auto">
          <a:xfrm>
            <a:off x="1714500" y="225425"/>
            <a:ext cx="71532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ea typeface="微软雅黑" panose="020B0503020204020204" pitchFamily="34" charset="-122"/>
              </a:rPr>
              <a:t>办公模式演变</a:t>
            </a:r>
          </a:p>
        </p:txBody>
      </p:sp>
      <p:grpSp>
        <p:nvGrpSpPr>
          <p:cNvPr id="7182" name="组合 33"/>
          <p:cNvGrpSpPr>
            <a:grpSpLocks/>
          </p:cNvGrpSpPr>
          <p:nvPr/>
        </p:nvGrpSpPr>
        <p:grpSpPr bwMode="auto">
          <a:xfrm>
            <a:off x="296863" y="3060700"/>
            <a:ext cx="2451100" cy="2384425"/>
            <a:chOff x="392113" y="1606550"/>
            <a:chExt cx="4029075" cy="4567238"/>
          </a:xfrm>
        </p:grpSpPr>
        <p:sp>
          <p:nvSpPr>
            <p:cNvPr id="7184" name="任意多边形 38"/>
            <p:cNvSpPr>
              <a:spLocks/>
            </p:cNvSpPr>
            <p:nvPr/>
          </p:nvSpPr>
          <p:spPr bwMode="auto">
            <a:xfrm>
              <a:off x="1195388" y="3117850"/>
              <a:ext cx="1257300" cy="2019300"/>
            </a:xfrm>
            <a:custGeom>
              <a:avLst/>
              <a:gdLst>
                <a:gd name="T0" fmla="*/ 0 w 1257300"/>
                <a:gd name="T1" fmla="*/ 0 h 2019300"/>
                <a:gd name="T2" fmla="*/ 742950 w 1257300"/>
                <a:gd name="T3" fmla="*/ 952500 h 2019300"/>
                <a:gd name="T4" fmla="*/ 1257300 w 1257300"/>
                <a:gd name="T5" fmla="*/ 2019300 h 2019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57300" h="2019300">
                  <a:moveTo>
                    <a:pt x="0" y="0"/>
                  </a:moveTo>
                  <a:cubicBezTo>
                    <a:pt x="266700" y="307975"/>
                    <a:pt x="533400" y="615950"/>
                    <a:pt x="742950" y="952500"/>
                  </a:cubicBezTo>
                  <a:cubicBezTo>
                    <a:pt x="952500" y="1289050"/>
                    <a:pt x="1104900" y="1654175"/>
                    <a:pt x="1257300" y="2019300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7185" name="直接连接符 42"/>
            <p:cNvCxnSpPr>
              <a:cxnSpLocks noChangeShapeType="1"/>
            </p:cNvCxnSpPr>
            <p:nvPr/>
          </p:nvCxnSpPr>
          <p:spPr bwMode="auto">
            <a:xfrm flipH="1">
              <a:off x="2484438" y="2886075"/>
              <a:ext cx="1001712" cy="2173288"/>
            </a:xfrm>
            <a:prstGeom prst="line">
              <a:avLst/>
            </a:prstGeom>
            <a:noFill/>
            <a:ln w="6350">
              <a:solidFill>
                <a:srgbClr val="EF8D8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直接连接符 44"/>
            <p:cNvCxnSpPr>
              <a:cxnSpLocks noChangeShapeType="1"/>
            </p:cNvCxnSpPr>
            <p:nvPr/>
          </p:nvCxnSpPr>
          <p:spPr bwMode="auto">
            <a:xfrm flipH="1">
              <a:off x="2493963" y="3508375"/>
              <a:ext cx="100012" cy="1628775"/>
            </a:xfrm>
            <a:prstGeom prst="line">
              <a:avLst/>
            </a:prstGeom>
            <a:noFill/>
            <a:ln w="6350">
              <a:solidFill>
                <a:srgbClr val="76A7C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直接连接符 46"/>
            <p:cNvCxnSpPr>
              <a:cxnSpLocks noChangeShapeType="1"/>
            </p:cNvCxnSpPr>
            <p:nvPr/>
          </p:nvCxnSpPr>
          <p:spPr bwMode="auto">
            <a:xfrm>
              <a:off x="1928813" y="2646363"/>
              <a:ext cx="576262" cy="2490787"/>
            </a:xfrm>
            <a:prstGeom prst="line">
              <a:avLst/>
            </a:prstGeom>
            <a:noFill/>
            <a:ln w="6350">
              <a:solidFill>
                <a:srgbClr val="B190B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直接连接符 48"/>
            <p:cNvCxnSpPr>
              <a:cxnSpLocks noChangeShapeType="1"/>
            </p:cNvCxnSpPr>
            <p:nvPr/>
          </p:nvCxnSpPr>
          <p:spPr bwMode="auto">
            <a:xfrm>
              <a:off x="1343025" y="4205288"/>
              <a:ext cx="1162050" cy="854075"/>
            </a:xfrm>
            <a:prstGeom prst="line">
              <a:avLst/>
            </a:prstGeom>
            <a:noFill/>
            <a:ln w="6350">
              <a:solidFill>
                <a:srgbClr val="74CAA7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直接连接符 50"/>
            <p:cNvCxnSpPr>
              <a:cxnSpLocks noChangeShapeType="1"/>
            </p:cNvCxnSpPr>
            <p:nvPr/>
          </p:nvCxnSpPr>
          <p:spPr bwMode="auto">
            <a:xfrm>
              <a:off x="1287463" y="3194050"/>
              <a:ext cx="1206500" cy="1865313"/>
            </a:xfrm>
            <a:prstGeom prst="line">
              <a:avLst/>
            </a:prstGeom>
            <a:noFill/>
            <a:ln w="6350">
              <a:solidFill>
                <a:srgbClr val="F8AD84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KSO_Shape"/>
            <p:cNvSpPr>
              <a:spLocks/>
            </p:cNvSpPr>
            <p:nvPr/>
          </p:nvSpPr>
          <p:spPr bwMode="auto">
            <a:xfrm flipH="1">
              <a:off x="1979613" y="5013325"/>
              <a:ext cx="547687" cy="1160463"/>
            </a:xfrm>
            <a:custGeom>
              <a:avLst/>
              <a:gdLst>
                <a:gd name="T0" fmla="*/ 35713 w 1616075"/>
                <a:gd name="T1" fmla="*/ 10689 h 3432175"/>
                <a:gd name="T2" fmla="*/ 38861 w 1616075"/>
                <a:gd name="T3" fmla="*/ 11890 h 3432175"/>
                <a:gd name="T4" fmla="*/ 43317 w 1616075"/>
                <a:gd name="T5" fmla="*/ 16108 h 3432175"/>
                <a:gd name="T6" fmla="*/ 45157 w 1616075"/>
                <a:gd name="T7" fmla="*/ 21931 h 3432175"/>
                <a:gd name="T8" fmla="*/ 44849 w 1616075"/>
                <a:gd name="T9" fmla="*/ 25278 h 3432175"/>
                <a:gd name="T10" fmla="*/ 43638 w 1616075"/>
                <a:gd name="T11" fmla="*/ 28405 h 3432175"/>
                <a:gd name="T12" fmla="*/ 39392 w 1616075"/>
                <a:gd name="T13" fmla="*/ 32830 h 3432175"/>
                <a:gd name="T14" fmla="*/ 33527 w 1616075"/>
                <a:gd name="T15" fmla="*/ 34657 h 3432175"/>
                <a:gd name="T16" fmla="*/ 30157 w 1616075"/>
                <a:gd name="T17" fmla="*/ 34351 h 3432175"/>
                <a:gd name="T18" fmla="*/ 27009 w 1616075"/>
                <a:gd name="T19" fmla="*/ 33161 h 3432175"/>
                <a:gd name="T20" fmla="*/ 22552 w 1616075"/>
                <a:gd name="T21" fmla="*/ 28944 h 3432175"/>
                <a:gd name="T22" fmla="*/ 20713 w 1616075"/>
                <a:gd name="T23" fmla="*/ 23108 h 3432175"/>
                <a:gd name="T24" fmla="*/ 21021 w 1616075"/>
                <a:gd name="T25" fmla="*/ 19761 h 3432175"/>
                <a:gd name="T26" fmla="*/ 22219 w 1616075"/>
                <a:gd name="T27" fmla="*/ 16635 h 3432175"/>
                <a:gd name="T28" fmla="*/ 26466 w 1616075"/>
                <a:gd name="T29" fmla="*/ 12209 h 3432175"/>
                <a:gd name="T30" fmla="*/ 32342 w 1616075"/>
                <a:gd name="T31" fmla="*/ 10382 h 3432175"/>
                <a:gd name="T32" fmla="*/ 6292 w 1616075"/>
                <a:gd name="T33" fmla="*/ 405 h 3432175"/>
                <a:gd name="T34" fmla="*/ 8034 w 1616075"/>
                <a:gd name="T35" fmla="*/ 1890 h 3432175"/>
                <a:gd name="T36" fmla="*/ 8776 w 1616075"/>
                <a:gd name="T37" fmla="*/ 4062 h 3432175"/>
                <a:gd name="T38" fmla="*/ 8875 w 1616075"/>
                <a:gd name="T39" fmla="*/ 12236 h 3432175"/>
                <a:gd name="T40" fmla="*/ 10161 w 1616075"/>
                <a:gd name="T41" fmla="*/ 20679 h 3432175"/>
                <a:gd name="T42" fmla="*/ 12373 w 1616075"/>
                <a:gd name="T43" fmla="*/ 27048 h 3432175"/>
                <a:gd name="T44" fmla="*/ 15055 w 1616075"/>
                <a:gd name="T45" fmla="*/ 31638 h 3432175"/>
                <a:gd name="T46" fmla="*/ 20012 w 1616075"/>
                <a:gd name="T47" fmla="*/ 36535 h 3432175"/>
                <a:gd name="T48" fmla="*/ 43757 w 1616075"/>
                <a:gd name="T49" fmla="*/ 38327 h 3432175"/>
                <a:gd name="T50" fmla="*/ 47316 w 1616075"/>
                <a:gd name="T51" fmla="*/ 38830 h 3432175"/>
                <a:gd name="T52" fmla="*/ 51717 w 1616075"/>
                <a:gd name="T53" fmla="*/ 41014 h 3432175"/>
                <a:gd name="T54" fmla="*/ 56179 w 1616075"/>
                <a:gd name="T55" fmla="*/ 45727 h 3432175"/>
                <a:gd name="T56" fmla="*/ 59850 w 1616075"/>
                <a:gd name="T57" fmla="*/ 53483 h 3432175"/>
                <a:gd name="T58" fmla="*/ 62236 w 1616075"/>
                <a:gd name="T59" fmla="*/ 64945 h 3432175"/>
                <a:gd name="T60" fmla="*/ 62879 w 1616075"/>
                <a:gd name="T61" fmla="*/ 80470 h 3432175"/>
                <a:gd name="T62" fmla="*/ 62335 w 1616075"/>
                <a:gd name="T63" fmla="*/ 85170 h 3432175"/>
                <a:gd name="T64" fmla="*/ 60839 w 1616075"/>
                <a:gd name="T65" fmla="*/ 86827 h 3432175"/>
                <a:gd name="T66" fmla="*/ 58676 w 1616075"/>
                <a:gd name="T67" fmla="*/ 87514 h 3432175"/>
                <a:gd name="T68" fmla="*/ 56426 w 1616075"/>
                <a:gd name="T69" fmla="*/ 87036 h 3432175"/>
                <a:gd name="T70" fmla="*/ 54770 w 1616075"/>
                <a:gd name="T71" fmla="*/ 85490 h 3432175"/>
                <a:gd name="T72" fmla="*/ 54103 w 1616075"/>
                <a:gd name="T73" fmla="*/ 83268 h 3432175"/>
                <a:gd name="T74" fmla="*/ 54028 w 1616075"/>
                <a:gd name="T75" fmla="*/ 71364 h 3432175"/>
                <a:gd name="T76" fmla="*/ 53015 w 1616075"/>
                <a:gd name="T77" fmla="*/ 62086 h 3432175"/>
                <a:gd name="T78" fmla="*/ 51334 w 1616075"/>
                <a:gd name="T79" fmla="*/ 55483 h 3432175"/>
                <a:gd name="T80" fmla="*/ 49294 w 1616075"/>
                <a:gd name="T81" fmla="*/ 51115 h 3432175"/>
                <a:gd name="T82" fmla="*/ 47638 w 1616075"/>
                <a:gd name="T83" fmla="*/ 126664 h 3432175"/>
                <a:gd name="T84" fmla="*/ 46353 w 1616075"/>
                <a:gd name="T85" fmla="*/ 129977 h 3432175"/>
                <a:gd name="T86" fmla="*/ 43559 w 1616075"/>
                <a:gd name="T87" fmla="*/ 132137 h 3432175"/>
                <a:gd name="T88" fmla="*/ 39925 w 1616075"/>
                <a:gd name="T89" fmla="*/ 132591 h 3432175"/>
                <a:gd name="T90" fmla="*/ 36662 w 1616075"/>
                <a:gd name="T91" fmla="*/ 131130 h 3432175"/>
                <a:gd name="T92" fmla="*/ 34622 w 1616075"/>
                <a:gd name="T93" fmla="*/ 128283 h 3432175"/>
                <a:gd name="T94" fmla="*/ 31680 w 1616075"/>
                <a:gd name="T95" fmla="*/ 126320 h 3432175"/>
                <a:gd name="T96" fmla="*/ 30531 w 1616075"/>
                <a:gd name="T97" fmla="*/ 129719 h 3432175"/>
                <a:gd name="T98" fmla="*/ 27873 w 1616075"/>
                <a:gd name="T99" fmla="*/ 132014 h 3432175"/>
                <a:gd name="T100" fmla="*/ 24264 w 1616075"/>
                <a:gd name="T101" fmla="*/ 132628 h 3432175"/>
                <a:gd name="T102" fmla="*/ 20927 w 1616075"/>
                <a:gd name="T103" fmla="*/ 131327 h 3432175"/>
                <a:gd name="T104" fmla="*/ 18751 w 1616075"/>
                <a:gd name="T105" fmla="*/ 128578 h 3432175"/>
                <a:gd name="T106" fmla="*/ 18220 w 1616075"/>
                <a:gd name="T107" fmla="*/ 45506 h 3432175"/>
                <a:gd name="T108" fmla="*/ 12905 w 1616075"/>
                <a:gd name="T109" fmla="*/ 41996 h 3432175"/>
                <a:gd name="T110" fmla="*/ 7243 w 1616075"/>
                <a:gd name="T111" fmla="*/ 35651 h 3432175"/>
                <a:gd name="T112" fmla="*/ 2732 w 1616075"/>
                <a:gd name="T113" fmla="*/ 26324 h 3432175"/>
                <a:gd name="T114" fmla="*/ 210 w 1616075"/>
                <a:gd name="T115" fmla="*/ 13328 h 3432175"/>
                <a:gd name="T116" fmla="*/ 161 w 1616075"/>
                <a:gd name="T117" fmla="*/ 3498 h 3432175"/>
                <a:gd name="T118" fmla="*/ 1199 w 1616075"/>
                <a:gd name="T119" fmla="*/ 1448 h 3432175"/>
                <a:gd name="T120" fmla="*/ 3103 w 1616075"/>
                <a:gd name="T121" fmla="*/ 209 h 34321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16075" h="3432175">
                  <a:moveTo>
                    <a:pt x="838526" y="268288"/>
                  </a:moveTo>
                  <a:lnTo>
                    <a:pt x="846138" y="268288"/>
                  </a:lnTo>
                  <a:lnTo>
                    <a:pt x="854068" y="268288"/>
                  </a:lnTo>
                  <a:lnTo>
                    <a:pt x="862314" y="268605"/>
                  </a:lnTo>
                  <a:lnTo>
                    <a:pt x="869927" y="269240"/>
                  </a:lnTo>
                  <a:lnTo>
                    <a:pt x="877856" y="269874"/>
                  </a:lnTo>
                  <a:lnTo>
                    <a:pt x="885786" y="270826"/>
                  </a:lnTo>
                  <a:lnTo>
                    <a:pt x="893398" y="271777"/>
                  </a:lnTo>
                  <a:lnTo>
                    <a:pt x="901327" y="273363"/>
                  </a:lnTo>
                  <a:lnTo>
                    <a:pt x="909257" y="274632"/>
                  </a:lnTo>
                  <a:lnTo>
                    <a:pt x="917504" y="276535"/>
                  </a:lnTo>
                  <a:lnTo>
                    <a:pt x="925433" y="278438"/>
                  </a:lnTo>
                  <a:lnTo>
                    <a:pt x="933045" y="280658"/>
                  </a:lnTo>
                  <a:lnTo>
                    <a:pt x="940658" y="282878"/>
                  </a:lnTo>
                  <a:lnTo>
                    <a:pt x="948270" y="285416"/>
                  </a:lnTo>
                  <a:lnTo>
                    <a:pt x="955565" y="287953"/>
                  </a:lnTo>
                  <a:lnTo>
                    <a:pt x="962860" y="290808"/>
                  </a:lnTo>
                  <a:lnTo>
                    <a:pt x="970473" y="293662"/>
                  </a:lnTo>
                  <a:lnTo>
                    <a:pt x="977768" y="296834"/>
                  </a:lnTo>
                  <a:lnTo>
                    <a:pt x="984746" y="300323"/>
                  </a:lnTo>
                  <a:lnTo>
                    <a:pt x="991724" y="303812"/>
                  </a:lnTo>
                  <a:lnTo>
                    <a:pt x="998384" y="307618"/>
                  </a:lnTo>
                  <a:lnTo>
                    <a:pt x="1005045" y="311425"/>
                  </a:lnTo>
                  <a:lnTo>
                    <a:pt x="1018050" y="319671"/>
                  </a:lnTo>
                  <a:lnTo>
                    <a:pt x="1031054" y="328235"/>
                  </a:lnTo>
                  <a:lnTo>
                    <a:pt x="1043107" y="337433"/>
                  </a:lnTo>
                  <a:lnTo>
                    <a:pt x="1054525" y="347266"/>
                  </a:lnTo>
                  <a:lnTo>
                    <a:pt x="1065627" y="357733"/>
                  </a:lnTo>
                  <a:lnTo>
                    <a:pt x="1076411" y="368834"/>
                  </a:lnTo>
                  <a:lnTo>
                    <a:pt x="1086560" y="379935"/>
                  </a:lnTo>
                  <a:lnTo>
                    <a:pt x="1095759" y="391671"/>
                  </a:lnTo>
                  <a:lnTo>
                    <a:pt x="1104640" y="403724"/>
                  </a:lnTo>
                  <a:lnTo>
                    <a:pt x="1112886" y="416728"/>
                  </a:lnTo>
                  <a:lnTo>
                    <a:pt x="1120499" y="429733"/>
                  </a:lnTo>
                  <a:lnTo>
                    <a:pt x="1127477" y="443054"/>
                  </a:lnTo>
                  <a:lnTo>
                    <a:pt x="1134137" y="456376"/>
                  </a:lnTo>
                  <a:lnTo>
                    <a:pt x="1139847" y="470649"/>
                  </a:lnTo>
                  <a:lnTo>
                    <a:pt x="1144921" y="484922"/>
                  </a:lnTo>
                  <a:lnTo>
                    <a:pt x="1149362" y="499512"/>
                  </a:lnTo>
                  <a:lnTo>
                    <a:pt x="1152851" y="514102"/>
                  </a:lnTo>
                  <a:lnTo>
                    <a:pt x="1156023" y="529327"/>
                  </a:lnTo>
                  <a:lnTo>
                    <a:pt x="1158243" y="544552"/>
                  </a:lnTo>
                  <a:lnTo>
                    <a:pt x="1159512" y="559776"/>
                  </a:lnTo>
                  <a:lnTo>
                    <a:pt x="1160146" y="567388"/>
                  </a:lnTo>
                  <a:lnTo>
                    <a:pt x="1160463" y="575001"/>
                  </a:lnTo>
                  <a:lnTo>
                    <a:pt x="1160463" y="583247"/>
                  </a:lnTo>
                  <a:lnTo>
                    <a:pt x="1160463" y="590860"/>
                  </a:lnTo>
                  <a:lnTo>
                    <a:pt x="1160146" y="598789"/>
                  </a:lnTo>
                  <a:lnTo>
                    <a:pt x="1159512" y="606402"/>
                  </a:lnTo>
                  <a:lnTo>
                    <a:pt x="1158877" y="614331"/>
                  </a:lnTo>
                  <a:lnTo>
                    <a:pt x="1157926" y="622261"/>
                  </a:lnTo>
                  <a:lnTo>
                    <a:pt x="1156974" y="630190"/>
                  </a:lnTo>
                  <a:lnTo>
                    <a:pt x="1155388" y="638120"/>
                  </a:lnTo>
                  <a:lnTo>
                    <a:pt x="1154120" y="646049"/>
                  </a:lnTo>
                  <a:lnTo>
                    <a:pt x="1152217" y="653978"/>
                  </a:lnTo>
                  <a:lnTo>
                    <a:pt x="1150313" y="661908"/>
                  </a:lnTo>
                  <a:lnTo>
                    <a:pt x="1148093" y="669520"/>
                  </a:lnTo>
                  <a:lnTo>
                    <a:pt x="1145873" y="677133"/>
                  </a:lnTo>
                  <a:lnTo>
                    <a:pt x="1143336" y="684745"/>
                  </a:lnTo>
                  <a:lnTo>
                    <a:pt x="1140798" y="692674"/>
                  </a:lnTo>
                  <a:lnTo>
                    <a:pt x="1137943" y="699970"/>
                  </a:lnTo>
                  <a:lnTo>
                    <a:pt x="1135089" y="707265"/>
                  </a:lnTo>
                  <a:lnTo>
                    <a:pt x="1131917" y="714243"/>
                  </a:lnTo>
                  <a:lnTo>
                    <a:pt x="1128111" y="721221"/>
                  </a:lnTo>
                  <a:lnTo>
                    <a:pt x="1124622" y="728199"/>
                  </a:lnTo>
                  <a:lnTo>
                    <a:pt x="1121133" y="734859"/>
                  </a:lnTo>
                  <a:lnTo>
                    <a:pt x="1117327" y="741837"/>
                  </a:lnTo>
                  <a:lnTo>
                    <a:pt x="1109080" y="755159"/>
                  </a:lnTo>
                  <a:lnTo>
                    <a:pt x="1100516" y="767529"/>
                  </a:lnTo>
                  <a:lnTo>
                    <a:pt x="1091318" y="779582"/>
                  </a:lnTo>
                  <a:lnTo>
                    <a:pt x="1081485" y="791317"/>
                  </a:lnTo>
                  <a:lnTo>
                    <a:pt x="1070701" y="802419"/>
                  </a:lnTo>
                  <a:lnTo>
                    <a:pt x="1059917" y="813203"/>
                  </a:lnTo>
                  <a:lnTo>
                    <a:pt x="1048816" y="823035"/>
                  </a:lnTo>
                  <a:lnTo>
                    <a:pt x="1037080" y="832551"/>
                  </a:lnTo>
                  <a:lnTo>
                    <a:pt x="1025028" y="841114"/>
                  </a:lnTo>
                  <a:lnTo>
                    <a:pt x="1012023" y="849361"/>
                  </a:lnTo>
                  <a:lnTo>
                    <a:pt x="999019" y="857291"/>
                  </a:lnTo>
                  <a:lnTo>
                    <a:pt x="985697" y="864269"/>
                  </a:lnTo>
                  <a:lnTo>
                    <a:pt x="972376" y="870612"/>
                  </a:lnTo>
                  <a:lnTo>
                    <a:pt x="958103" y="876321"/>
                  </a:lnTo>
                  <a:lnTo>
                    <a:pt x="943830" y="881396"/>
                  </a:lnTo>
                  <a:lnTo>
                    <a:pt x="929239" y="885837"/>
                  </a:lnTo>
                  <a:lnTo>
                    <a:pt x="914649" y="889643"/>
                  </a:lnTo>
                  <a:lnTo>
                    <a:pt x="899424" y="892498"/>
                  </a:lnTo>
                  <a:lnTo>
                    <a:pt x="884200" y="894718"/>
                  </a:lnTo>
                  <a:lnTo>
                    <a:pt x="868975" y="896304"/>
                  </a:lnTo>
                  <a:lnTo>
                    <a:pt x="861363" y="896621"/>
                  </a:lnTo>
                  <a:lnTo>
                    <a:pt x="853433" y="896938"/>
                  </a:lnTo>
                  <a:lnTo>
                    <a:pt x="845504" y="896938"/>
                  </a:lnTo>
                  <a:lnTo>
                    <a:pt x="837891" y="896938"/>
                  </a:lnTo>
                  <a:lnTo>
                    <a:pt x="829962" y="896621"/>
                  </a:lnTo>
                  <a:lnTo>
                    <a:pt x="822350" y="895987"/>
                  </a:lnTo>
                  <a:lnTo>
                    <a:pt x="814420" y="895352"/>
                  </a:lnTo>
                  <a:lnTo>
                    <a:pt x="806491" y="894401"/>
                  </a:lnTo>
                  <a:lnTo>
                    <a:pt x="798244" y="893449"/>
                  </a:lnTo>
                  <a:lnTo>
                    <a:pt x="790632" y="892180"/>
                  </a:lnTo>
                  <a:lnTo>
                    <a:pt x="782702" y="890595"/>
                  </a:lnTo>
                  <a:lnTo>
                    <a:pt x="774773" y="888691"/>
                  </a:lnTo>
                  <a:lnTo>
                    <a:pt x="766843" y="886788"/>
                  </a:lnTo>
                  <a:lnTo>
                    <a:pt x="759231" y="884885"/>
                  </a:lnTo>
                  <a:lnTo>
                    <a:pt x="751619" y="882348"/>
                  </a:lnTo>
                  <a:lnTo>
                    <a:pt x="743689" y="880128"/>
                  </a:lnTo>
                  <a:lnTo>
                    <a:pt x="736077" y="877273"/>
                  </a:lnTo>
                  <a:lnTo>
                    <a:pt x="728782" y="874418"/>
                  </a:lnTo>
                  <a:lnTo>
                    <a:pt x="721487" y="871564"/>
                  </a:lnTo>
                  <a:lnTo>
                    <a:pt x="714509" y="868392"/>
                  </a:lnTo>
                  <a:lnTo>
                    <a:pt x="707531" y="864903"/>
                  </a:lnTo>
                  <a:lnTo>
                    <a:pt x="700553" y="861414"/>
                  </a:lnTo>
                  <a:lnTo>
                    <a:pt x="693892" y="857925"/>
                  </a:lnTo>
                  <a:lnTo>
                    <a:pt x="686914" y="853802"/>
                  </a:lnTo>
                  <a:lnTo>
                    <a:pt x="673592" y="845555"/>
                  </a:lnTo>
                  <a:lnTo>
                    <a:pt x="661222" y="836991"/>
                  </a:lnTo>
                  <a:lnTo>
                    <a:pt x="649170" y="827793"/>
                  </a:lnTo>
                  <a:lnTo>
                    <a:pt x="637434" y="817960"/>
                  </a:lnTo>
                  <a:lnTo>
                    <a:pt x="626333" y="807811"/>
                  </a:lnTo>
                  <a:lnTo>
                    <a:pt x="615549" y="796709"/>
                  </a:lnTo>
                  <a:lnTo>
                    <a:pt x="605716" y="785291"/>
                  </a:lnTo>
                  <a:lnTo>
                    <a:pt x="596201" y="773555"/>
                  </a:lnTo>
                  <a:lnTo>
                    <a:pt x="587637" y="761502"/>
                  </a:lnTo>
                  <a:lnTo>
                    <a:pt x="579390" y="748815"/>
                  </a:lnTo>
                  <a:lnTo>
                    <a:pt x="571461" y="735811"/>
                  </a:lnTo>
                  <a:lnTo>
                    <a:pt x="564483" y="722489"/>
                  </a:lnTo>
                  <a:lnTo>
                    <a:pt x="557822" y="708851"/>
                  </a:lnTo>
                  <a:lnTo>
                    <a:pt x="552113" y="694895"/>
                  </a:lnTo>
                  <a:lnTo>
                    <a:pt x="547355" y="680304"/>
                  </a:lnTo>
                  <a:lnTo>
                    <a:pt x="542914" y="666031"/>
                  </a:lnTo>
                  <a:lnTo>
                    <a:pt x="539108" y="651124"/>
                  </a:lnTo>
                  <a:lnTo>
                    <a:pt x="536254" y="636216"/>
                  </a:lnTo>
                  <a:lnTo>
                    <a:pt x="534033" y="620992"/>
                  </a:lnTo>
                  <a:lnTo>
                    <a:pt x="532447" y="605767"/>
                  </a:lnTo>
                  <a:lnTo>
                    <a:pt x="532130" y="597838"/>
                  </a:lnTo>
                  <a:lnTo>
                    <a:pt x="531813" y="590225"/>
                  </a:lnTo>
                  <a:lnTo>
                    <a:pt x="531813" y="582613"/>
                  </a:lnTo>
                  <a:lnTo>
                    <a:pt x="531813" y="574366"/>
                  </a:lnTo>
                  <a:lnTo>
                    <a:pt x="532130" y="566754"/>
                  </a:lnTo>
                  <a:lnTo>
                    <a:pt x="532765" y="558825"/>
                  </a:lnTo>
                  <a:lnTo>
                    <a:pt x="533399" y="550895"/>
                  </a:lnTo>
                  <a:lnTo>
                    <a:pt x="534351" y="542966"/>
                  </a:lnTo>
                  <a:lnTo>
                    <a:pt x="535302" y="535353"/>
                  </a:lnTo>
                  <a:lnTo>
                    <a:pt x="536571" y="527424"/>
                  </a:lnTo>
                  <a:lnTo>
                    <a:pt x="538157" y="519177"/>
                  </a:lnTo>
                  <a:lnTo>
                    <a:pt x="540060" y="511248"/>
                  </a:lnTo>
                  <a:lnTo>
                    <a:pt x="541963" y="503318"/>
                  </a:lnTo>
                  <a:lnTo>
                    <a:pt x="543866" y="495706"/>
                  </a:lnTo>
                  <a:lnTo>
                    <a:pt x="546403" y="488094"/>
                  </a:lnTo>
                  <a:lnTo>
                    <a:pt x="548624" y="480481"/>
                  </a:lnTo>
                  <a:lnTo>
                    <a:pt x="551478" y="473186"/>
                  </a:lnTo>
                  <a:lnTo>
                    <a:pt x="554333" y="465574"/>
                  </a:lnTo>
                  <a:lnTo>
                    <a:pt x="557187" y="458279"/>
                  </a:lnTo>
                  <a:lnTo>
                    <a:pt x="560359" y="450984"/>
                  </a:lnTo>
                  <a:lnTo>
                    <a:pt x="563848" y="444006"/>
                  </a:lnTo>
                  <a:lnTo>
                    <a:pt x="567337" y="437028"/>
                  </a:lnTo>
                  <a:lnTo>
                    <a:pt x="570826" y="430367"/>
                  </a:lnTo>
                  <a:lnTo>
                    <a:pt x="574632" y="423706"/>
                  </a:lnTo>
                  <a:lnTo>
                    <a:pt x="583196" y="410385"/>
                  </a:lnTo>
                  <a:lnTo>
                    <a:pt x="591760" y="397697"/>
                  </a:lnTo>
                  <a:lnTo>
                    <a:pt x="600958" y="385645"/>
                  </a:lnTo>
                  <a:lnTo>
                    <a:pt x="610791" y="374226"/>
                  </a:lnTo>
                  <a:lnTo>
                    <a:pt x="620941" y="363125"/>
                  </a:lnTo>
                  <a:lnTo>
                    <a:pt x="631725" y="352341"/>
                  </a:lnTo>
                  <a:lnTo>
                    <a:pt x="643460" y="342191"/>
                  </a:lnTo>
                  <a:lnTo>
                    <a:pt x="655196" y="332993"/>
                  </a:lnTo>
                  <a:lnTo>
                    <a:pt x="667249" y="324112"/>
                  </a:lnTo>
                  <a:lnTo>
                    <a:pt x="679936" y="315865"/>
                  </a:lnTo>
                  <a:lnTo>
                    <a:pt x="692940" y="308253"/>
                  </a:lnTo>
                  <a:lnTo>
                    <a:pt x="706262" y="300958"/>
                  </a:lnTo>
                  <a:lnTo>
                    <a:pt x="719901" y="294614"/>
                  </a:lnTo>
                  <a:lnTo>
                    <a:pt x="733857" y="288905"/>
                  </a:lnTo>
                  <a:lnTo>
                    <a:pt x="748447" y="283830"/>
                  </a:lnTo>
                  <a:lnTo>
                    <a:pt x="762720" y="279389"/>
                  </a:lnTo>
                  <a:lnTo>
                    <a:pt x="777627" y="275900"/>
                  </a:lnTo>
                  <a:lnTo>
                    <a:pt x="792535" y="272729"/>
                  </a:lnTo>
                  <a:lnTo>
                    <a:pt x="807759" y="270508"/>
                  </a:lnTo>
                  <a:lnTo>
                    <a:pt x="822984" y="269240"/>
                  </a:lnTo>
                  <a:lnTo>
                    <a:pt x="830914" y="268605"/>
                  </a:lnTo>
                  <a:lnTo>
                    <a:pt x="838526" y="268288"/>
                  </a:lnTo>
                  <a:close/>
                  <a:moveTo>
                    <a:pt x="112735" y="0"/>
                  </a:moveTo>
                  <a:lnTo>
                    <a:pt x="118451" y="0"/>
                  </a:lnTo>
                  <a:lnTo>
                    <a:pt x="124167" y="635"/>
                  </a:lnTo>
                  <a:lnTo>
                    <a:pt x="129883" y="1270"/>
                  </a:lnTo>
                  <a:lnTo>
                    <a:pt x="135282" y="2223"/>
                  </a:lnTo>
                  <a:lnTo>
                    <a:pt x="140998" y="3175"/>
                  </a:lnTo>
                  <a:lnTo>
                    <a:pt x="146396" y="4763"/>
                  </a:lnTo>
                  <a:lnTo>
                    <a:pt x="151795" y="6350"/>
                  </a:lnTo>
                  <a:lnTo>
                    <a:pt x="156876" y="8573"/>
                  </a:lnTo>
                  <a:lnTo>
                    <a:pt x="161639" y="10478"/>
                  </a:lnTo>
                  <a:lnTo>
                    <a:pt x="166403" y="13018"/>
                  </a:lnTo>
                  <a:lnTo>
                    <a:pt x="171166" y="15558"/>
                  </a:lnTo>
                  <a:lnTo>
                    <a:pt x="175612" y="18733"/>
                  </a:lnTo>
                  <a:lnTo>
                    <a:pt x="180058" y="21590"/>
                  </a:lnTo>
                  <a:lnTo>
                    <a:pt x="184504" y="25083"/>
                  </a:lnTo>
                  <a:lnTo>
                    <a:pt x="188315" y="28575"/>
                  </a:lnTo>
                  <a:lnTo>
                    <a:pt x="192443" y="32385"/>
                  </a:lnTo>
                  <a:lnTo>
                    <a:pt x="196254" y="36195"/>
                  </a:lnTo>
                  <a:lnTo>
                    <a:pt x="199747" y="40323"/>
                  </a:lnTo>
                  <a:lnTo>
                    <a:pt x="203240" y="44450"/>
                  </a:lnTo>
                  <a:lnTo>
                    <a:pt x="206416" y="48895"/>
                  </a:lnTo>
                  <a:lnTo>
                    <a:pt x="209274" y="53340"/>
                  </a:lnTo>
                  <a:lnTo>
                    <a:pt x="211814" y="57785"/>
                  </a:lnTo>
                  <a:lnTo>
                    <a:pt x="214355" y="62548"/>
                  </a:lnTo>
                  <a:lnTo>
                    <a:pt x="216578" y="67628"/>
                  </a:lnTo>
                  <a:lnTo>
                    <a:pt x="218801" y="72708"/>
                  </a:lnTo>
                  <a:lnTo>
                    <a:pt x="220388" y="77788"/>
                  </a:lnTo>
                  <a:lnTo>
                    <a:pt x="221976" y="83185"/>
                  </a:lnTo>
                  <a:lnTo>
                    <a:pt x="223246" y="88583"/>
                  </a:lnTo>
                  <a:lnTo>
                    <a:pt x="224199" y="93980"/>
                  </a:lnTo>
                  <a:lnTo>
                    <a:pt x="225152" y="99695"/>
                  </a:lnTo>
                  <a:lnTo>
                    <a:pt x="225469" y="105093"/>
                  </a:lnTo>
                  <a:lnTo>
                    <a:pt x="225787" y="110808"/>
                  </a:lnTo>
                  <a:lnTo>
                    <a:pt x="225787" y="116523"/>
                  </a:lnTo>
                  <a:lnTo>
                    <a:pt x="224834" y="137160"/>
                  </a:lnTo>
                  <a:lnTo>
                    <a:pt x="224517" y="157480"/>
                  </a:lnTo>
                  <a:lnTo>
                    <a:pt x="224199" y="177483"/>
                  </a:lnTo>
                  <a:lnTo>
                    <a:pt x="223882" y="197168"/>
                  </a:lnTo>
                  <a:lnTo>
                    <a:pt x="224199" y="222250"/>
                  </a:lnTo>
                  <a:lnTo>
                    <a:pt x="224834" y="246380"/>
                  </a:lnTo>
                  <a:lnTo>
                    <a:pt x="225469" y="270510"/>
                  </a:lnTo>
                  <a:lnTo>
                    <a:pt x="226740" y="293688"/>
                  </a:lnTo>
                  <a:lnTo>
                    <a:pt x="228010" y="316548"/>
                  </a:lnTo>
                  <a:lnTo>
                    <a:pt x="229598" y="338773"/>
                  </a:lnTo>
                  <a:lnTo>
                    <a:pt x="231821" y="360680"/>
                  </a:lnTo>
                  <a:lnTo>
                    <a:pt x="234044" y="381953"/>
                  </a:lnTo>
                  <a:lnTo>
                    <a:pt x="236584" y="402590"/>
                  </a:lnTo>
                  <a:lnTo>
                    <a:pt x="239442" y="423228"/>
                  </a:lnTo>
                  <a:lnTo>
                    <a:pt x="242300" y="442913"/>
                  </a:lnTo>
                  <a:lnTo>
                    <a:pt x="245476" y="461963"/>
                  </a:lnTo>
                  <a:lnTo>
                    <a:pt x="249287" y="481330"/>
                  </a:lnTo>
                  <a:lnTo>
                    <a:pt x="253097" y="499428"/>
                  </a:lnTo>
                  <a:lnTo>
                    <a:pt x="256908" y="517525"/>
                  </a:lnTo>
                  <a:lnTo>
                    <a:pt x="261036" y="534988"/>
                  </a:lnTo>
                  <a:lnTo>
                    <a:pt x="265482" y="552133"/>
                  </a:lnTo>
                  <a:lnTo>
                    <a:pt x="269928" y="568643"/>
                  </a:lnTo>
                  <a:lnTo>
                    <a:pt x="274692" y="585153"/>
                  </a:lnTo>
                  <a:lnTo>
                    <a:pt x="279455" y="600710"/>
                  </a:lnTo>
                  <a:lnTo>
                    <a:pt x="284536" y="615950"/>
                  </a:lnTo>
                  <a:lnTo>
                    <a:pt x="289617" y="630873"/>
                  </a:lnTo>
                  <a:lnTo>
                    <a:pt x="295016" y="645478"/>
                  </a:lnTo>
                  <a:lnTo>
                    <a:pt x="300414" y="659448"/>
                  </a:lnTo>
                  <a:lnTo>
                    <a:pt x="306448" y="673100"/>
                  </a:lnTo>
                  <a:lnTo>
                    <a:pt x="312164" y="686435"/>
                  </a:lnTo>
                  <a:lnTo>
                    <a:pt x="317880" y="699770"/>
                  </a:lnTo>
                  <a:lnTo>
                    <a:pt x="323596" y="712153"/>
                  </a:lnTo>
                  <a:lnTo>
                    <a:pt x="329630" y="724218"/>
                  </a:lnTo>
                  <a:lnTo>
                    <a:pt x="335664" y="735965"/>
                  </a:lnTo>
                  <a:lnTo>
                    <a:pt x="342015" y="747713"/>
                  </a:lnTo>
                  <a:lnTo>
                    <a:pt x="348049" y="758825"/>
                  </a:lnTo>
                  <a:lnTo>
                    <a:pt x="354400" y="769620"/>
                  </a:lnTo>
                  <a:lnTo>
                    <a:pt x="361069" y="779780"/>
                  </a:lnTo>
                  <a:lnTo>
                    <a:pt x="367420" y="789940"/>
                  </a:lnTo>
                  <a:lnTo>
                    <a:pt x="373771" y="799783"/>
                  </a:lnTo>
                  <a:lnTo>
                    <a:pt x="380440" y="809308"/>
                  </a:lnTo>
                  <a:lnTo>
                    <a:pt x="386791" y="818515"/>
                  </a:lnTo>
                  <a:lnTo>
                    <a:pt x="393460" y="827405"/>
                  </a:lnTo>
                  <a:lnTo>
                    <a:pt x="400129" y="835978"/>
                  </a:lnTo>
                  <a:lnTo>
                    <a:pt x="413149" y="852170"/>
                  </a:lnTo>
                  <a:lnTo>
                    <a:pt x="426486" y="867410"/>
                  </a:lnTo>
                  <a:lnTo>
                    <a:pt x="439824" y="881380"/>
                  </a:lnTo>
                  <a:lnTo>
                    <a:pt x="452527" y="894398"/>
                  </a:lnTo>
                  <a:lnTo>
                    <a:pt x="465547" y="906145"/>
                  </a:lnTo>
                  <a:lnTo>
                    <a:pt x="478249" y="917575"/>
                  </a:lnTo>
                  <a:lnTo>
                    <a:pt x="490634" y="927418"/>
                  </a:lnTo>
                  <a:lnTo>
                    <a:pt x="502701" y="936625"/>
                  </a:lnTo>
                  <a:lnTo>
                    <a:pt x="514134" y="945198"/>
                  </a:lnTo>
                  <a:lnTo>
                    <a:pt x="525566" y="952500"/>
                  </a:lnTo>
                  <a:lnTo>
                    <a:pt x="536363" y="959485"/>
                  </a:lnTo>
                  <a:lnTo>
                    <a:pt x="546525" y="965518"/>
                  </a:lnTo>
                  <a:lnTo>
                    <a:pt x="556052" y="970915"/>
                  </a:lnTo>
                  <a:lnTo>
                    <a:pt x="564944" y="975678"/>
                  </a:lnTo>
                  <a:lnTo>
                    <a:pt x="572883" y="979805"/>
                  </a:lnTo>
                  <a:lnTo>
                    <a:pt x="580504" y="982980"/>
                  </a:lnTo>
                  <a:lnTo>
                    <a:pt x="592572" y="988060"/>
                  </a:lnTo>
                  <a:lnTo>
                    <a:pt x="600828" y="991235"/>
                  </a:lnTo>
                  <a:lnTo>
                    <a:pt x="1116867" y="991235"/>
                  </a:lnTo>
                  <a:lnTo>
                    <a:pt x="1124171" y="991553"/>
                  </a:lnTo>
                  <a:lnTo>
                    <a:pt x="1131793" y="992188"/>
                  </a:lnTo>
                  <a:lnTo>
                    <a:pt x="1133063" y="992188"/>
                  </a:lnTo>
                  <a:lnTo>
                    <a:pt x="1144813" y="992505"/>
                  </a:lnTo>
                  <a:lnTo>
                    <a:pt x="1158150" y="993458"/>
                  </a:lnTo>
                  <a:lnTo>
                    <a:pt x="1165137" y="994093"/>
                  </a:lnTo>
                  <a:lnTo>
                    <a:pt x="1172758" y="995045"/>
                  </a:lnTo>
                  <a:lnTo>
                    <a:pt x="1180697" y="996315"/>
                  </a:lnTo>
                  <a:lnTo>
                    <a:pt x="1189271" y="997903"/>
                  </a:lnTo>
                  <a:lnTo>
                    <a:pt x="1197846" y="999808"/>
                  </a:lnTo>
                  <a:lnTo>
                    <a:pt x="1206737" y="1002030"/>
                  </a:lnTo>
                  <a:lnTo>
                    <a:pt x="1215629" y="1004570"/>
                  </a:lnTo>
                  <a:lnTo>
                    <a:pt x="1225156" y="1007428"/>
                  </a:lnTo>
                  <a:lnTo>
                    <a:pt x="1234683" y="1010603"/>
                  </a:lnTo>
                  <a:lnTo>
                    <a:pt x="1244845" y="1014413"/>
                  </a:lnTo>
                  <a:lnTo>
                    <a:pt x="1255007" y="1018223"/>
                  </a:lnTo>
                  <a:lnTo>
                    <a:pt x="1265169" y="1022985"/>
                  </a:lnTo>
                  <a:lnTo>
                    <a:pt x="1275331" y="1028383"/>
                  </a:lnTo>
                  <a:lnTo>
                    <a:pt x="1285810" y="1033780"/>
                  </a:lnTo>
                  <a:lnTo>
                    <a:pt x="1296290" y="1039813"/>
                  </a:lnTo>
                  <a:lnTo>
                    <a:pt x="1307405" y="1046163"/>
                  </a:lnTo>
                  <a:lnTo>
                    <a:pt x="1317884" y="1053465"/>
                  </a:lnTo>
                  <a:lnTo>
                    <a:pt x="1328681" y="1061085"/>
                  </a:lnTo>
                  <a:lnTo>
                    <a:pt x="1339478" y="1069023"/>
                  </a:lnTo>
                  <a:lnTo>
                    <a:pt x="1349958" y="1077913"/>
                  </a:lnTo>
                  <a:lnTo>
                    <a:pt x="1361073" y="1087438"/>
                  </a:lnTo>
                  <a:lnTo>
                    <a:pt x="1371552" y="1097280"/>
                  </a:lnTo>
                  <a:lnTo>
                    <a:pt x="1382349" y="1107440"/>
                  </a:lnTo>
                  <a:lnTo>
                    <a:pt x="1392829" y="1118553"/>
                  </a:lnTo>
                  <a:lnTo>
                    <a:pt x="1402991" y="1129983"/>
                  </a:lnTo>
                  <a:lnTo>
                    <a:pt x="1413470" y="1142683"/>
                  </a:lnTo>
                  <a:lnTo>
                    <a:pt x="1423632" y="1155383"/>
                  </a:lnTo>
                  <a:lnTo>
                    <a:pt x="1433477" y="1169035"/>
                  </a:lnTo>
                  <a:lnTo>
                    <a:pt x="1443321" y="1183005"/>
                  </a:lnTo>
                  <a:lnTo>
                    <a:pt x="1452848" y="1198245"/>
                  </a:lnTo>
                  <a:lnTo>
                    <a:pt x="1462375" y="1213485"/>
                  </a:lnTo>
                  <a:lnTo>
                    <a:pt x="1471584" y="1229678"/>
                  </a:lnTo>
                  <a:lnTo>
                    <a:pt x="1480476" y="1246505"/>
                  </a:lnTo>
                  <a:lnTo>
                    <a:pt x="1489368" y="1263968"/>
                  </a:lnTo>
                  <a:lnTo>
                    <a:pt x="1497942" y="1282065"/>
                  </a:lnTo>
                  <a:lnTo>
                    <a:pt x="1506199" y="1301115"/>
                  </a:lnTo>
                  <a:lnTo>
                    <a:pt x="1514455" y="1320483"/>
                  </a:lnTo>
                  <a:lnTo>
                    <a:pt x="1522712" y="1340485"/>
                  </a:lnTo>
                  <a:lnTo>
                    <a:pt x="1530016" y="1361758"/>
                  </a:lnTo>
                  <a:lnTo>
                    <a:pt x="1537637" y="1383665"/>
                  </a:lnTo>
                  <a:lnTo>
                    <a:pt x="1544624" y="1406208"/>
                  </a:lnTo>
                  <a:lnTo>
                    <a:pt x="1551292" y="1429703"/>
                  </a:lnTo>
                  <a:lnTo>
                    <a:pt x="1557961" y="1453833"/>
                  </a:lnTo>
                  <a:lnTo>
                    <a:pt x="1563995" y="1479233"/>
                  </a:lnTo>
                  <a:lnTo>
                    <a:pt x="1570029" y="1504950"/>
                  </a:lnTo>
                  <a:lnTo>
                    <a:pt x="1575745" y="1531938"/>
                  </a:lnTo>
                  <a:lnTo>
                    <a:pt x="1581143" y="1559560"/>
                  </a:lnTo>
                  <a:lnTo>
                    <a:pt x="1586224" y="1588453"/>
                  </a:lnTo>
                  <a:lnTo>
                    <a:pt x="1590670" y="1617980"/>
                  </a:lnTo>
                  <a:lnTo>
                    <a:pt x="1594799" y="1648778"/>
                  </a:lnTo>
                  <a:lnTo>
                    <a:pt x="1598927" y="1680210"/>
                  </a:lnTo>
                  <a:lnTo>
                    <a:pt x="1602420" y="1712595"/>
                  </a:lnTo>
                  <a:lnTo>
                    <a:pt x="1605596" y="1746250"/>
                  </a:lnTo>
                  <a:lnTo>
                    <a:pt x="1608136" y="1780858"/>
                  </a:lnTo>
                  <a:lnTo>
                    <a:pt x="1610677" y="1816418"/>
                  </a:lnTo>
                  <a:lnTo>
                    <a:pt x="1612582" y="1853248"/>
                  </a:lnTo>
                  <a:lnTo>
                    <a:pt x="1614170" y="1890713"/>
                  </a:lnTo>
                  <a:lnTo>
                    <a:pt x="1615123" y="1929448"/>
                  </a:lnTo>
                  <a:lnTo>
                    <a:pt x="1616075" y="1969453"/>
                  </a:lnTo>
                  <a:lnTo>
                    <a:pt x="1616075" y="2010410"/>
                  </a:lnTo>
                  <a:lnTo>
                    <a:pt x="1616075" y="2045653"/>
                  </a:lnTo>
                  <a:lnTo>
                    <a:pt x="1615440" y="2081848"/>
                  </a:lnTo>
                  <a:lnTo>
                    <a:pt x="1614805" y="2118360"/>
                  </a:lnTo>
                  <a:lnTo>
                    <a:pt x="1613535" y="2156460"/>
                  </a:lnTo>
                  <a:lnTo>
                    <a:pt x="1613217" y="2161858"/>
                  </a:lnTo>
                  <a:lnTo>
                    <a:pt x="1612582" y="2167573"/>
                  </a:lnTo>
                  <a:lnTo>
                    <a:pt x="1611947" y="2172970"/>
                  </a:lnTo>
                  <a:lnTo>
                    <a:pt x="1610677" y="2178050"/>
                  </a:lnTo>
                  <a:lnTo>
                    <a:pt x="1609406" y="2183448"/>
                  </a:lnTo>
                  <a:lnTo>
                    <a:pt x="1607819" y="2188845"/>
                  </a:lnTo>
                  <a:lnTo>
                    <a:pt x="1605913" y="2193925"/>
                  </a:lnTo>
                  <a:lnTo>
                    <a:pt x="1603690" y="2198688"/>
                  </a:lnTo>
                  <a:lnTo>
                    <a:pt x="1601467" y="2203450"/>
                  </a:lnTo>
                  <a:lnTo>
                    <a:pt x="1598927" y="2208213"/>
                  </a:lnTo>
                  <a:lnTo>
                    <a:pt x="1596069" y="2212658"/>
                  </a:lnTo>
                  <a:lnTo>
                    <a:pt x="1593211" y="2217103"/>
                  </a:lnTo>
                  <a:lnTo>
                    <a:pt x="1590035" y="2221230"/>
                  </a:lnTo>
                  <a:lnTo>
                    <a:pt x="1586859" y="2225358"/>
                  </a:lnTo>
                  <a:lnTo>
                    <a:pt x="1583366" y="2229168"/>
                  </a:lnTo>
                  <a:lnTo>
                    <a:pt x="1579556" y="2232978"/>
                  </a:lnTo>
                  <a:lnTo>
                    <a:pt x="1575745" y="2236470"/>
                  </a:lnTo>
                  <a:lnTo>
                    <a:pt x="1571299" y="2239645"/>
                  </a:lnTo>
                  <a:lnTo>
                    <a:pt x="1567171" y="2243138"/>
                  </a:lnTo>
                  <a:lnTo>
                    <a:pt x="1563042" y="2246313"/>
                  </a:lnTo>
                  <a:lnTo>
                    <a:pt x="1558596" y="2248853"/>
                  </a:lnTo>
                  <a:lnTo>
                    <a:pt x="1553833" y="2251393"/>
                  </a:lnTo>
                  <a:lnTo>
                    <a:pt x="1549070" y="2253933"/>
                  </a:lnTo>
                  <a:lnTo>
                    <a:pt x="1544306" y="2256155"/>
                  </a:lnTo>
                  <a:lnTo>
                    <a:pt x="1539543" y="2258060"/>
                  </a:lnTo>
                  <a:lnTo>
                    <a:pt x="1534462" y="2259648"/>
                  </a:lnTo>
                  <a:lnTo>
                    <a:pt x="1529063" y="2260918"/>
                  </a:lnTo>
                  <a:lnTo>
                    <a:pt x="1523982" y="2262188"/>
                  </a:lnTo>
                  <a:lnTo>
                    <a:pt x="1518584" y="2263140"/>
                  </a:lnTo>
                  <a:lnTo>
                    <a:pt x="1512867" y="2263775"/>
                  </a:lnTo>
                  <a:lnTo>
                    <a:pt x="1507469" y="2264093"/>
                  </a:lnTo>
                  <a:lnTo>
                    <a:pt x="1501753" y="2264410"/>
                  </a:lnTo>
                  <a:lnTo>
                    <a:pt x="1497942" y="2264410"/>
                  </a:lnTo>
                  <a:lnTo>
                    <a:pt x="1492226" y="2264093"/>
                  </a:lnTo>
                  <a:lnTo>
                    <a:pt x="1486510" y="2263458"/>
                  </a:lnTo>
                  <a:lnTo>
                    <a:pt x="1480794" y="2262505"/>
                  </a:lnTo>
                  <a:lnTo>
                    <a:pt x="1475395" y="2261235"/>
                  </a:lnTo>
                  <a:lnTo>
                    <a:pt x="1470314" y="2259648"/>
                  </a:lnTo>
                  <a:lnTo>
                    <a:pt x="1464915" y="2258060"/>
                  </a:lnTo>
                  <a:lnTo>
                    <a:pt x="1459517" y="2256155"/>
                  </a:lnTo>
                  <a:lnTo>
                    <a:pt x="1454436" y="2253933"/>
                  </a:lnTo>
                  <a:lnTo>
                    <a:pt x="1449672" y="2251710"/>
                  </a:lnTo>
                  <a:lnTo>
                    <a:pt x="1444909" y="2248853"/>
                  </a:lnTo>
                  <a:lnTo>
                    <a:pt x="1440463" y="2246313"/>
                  </a:lnTo>
                  <a:lnTo>
                    <a:pt x="1436017" y="2243138"/>
                  </a:lnTo>
                  <a:lnTo>
                    <a:pt x="1431889" y="2239645"/>
                  </a:lnTo>
                  <a:lnTo>
                    <a:pt x="1427761" y="2236153"/>
                  </a:lnTo>
                  <a:lnTo>
                    <a:pt x="1423632" y="2232343"/>
                  </a:lnTo>
                  <a:lnTo>
                    <a:pt x="1420139" y="2228533"/>
                  </a:lnTo>
                  <a:lnTo>
                    <a:pt x="1416328" y="2224723"/>
                  </a:lnTo>
                  <a:lnTo>
                    <a:pt x="1413153" y="2220595"/>
                  </a:lnTo>
                  <a:lnTo>
                    <a:pt x="1409977" y="2216150"/>
                  </a:lnTo>
                  <a:lnTo>
                    <a:pt x="1407119" y="2211705"/>
                  </a:lnTo>
                  <a:lnTo>
                    <a:pt x="1403944" y="2206943"/>
                  </a:lnTo>
                  <a:lnTo>
                    <a:pt x="1401403" y="2202498"/>
                  </a:lnTo>
                  <a:lnTo>
                    <a:pt x="1399180" y="2197418"/>
                  </a:lnTo>
                  <a:lnTo>
                    <a:pt x="1396957" y="2192338"/>
                  </a:lnTo>
                  <a:lnTo>
                    <a:pt x="1395369" y="2187258"/>
                  </a:lnTo>
                  <a:lnTo>
                    <a:pt x="1393782" y="2181860"/>
                  </a:lnTo>
                  <a:lnTo>
                    <a:pt x="1392511" y="2176463"/>
                  </a:lnTo>
                  <a:lnTo>
                    <a:pt x="1391241" y="2171065"/>
                  </a:lnTo>
                  <a:lnTo>
                    <a:pt x="1390606" y="2165668"/>
                  </a:lnTo>
                  <a:lnTo>
                    <a:pt x="1389971" y="2159953"/>
                  </a:lnTo>
                  <a:lnTo>
                    <a:pt x="1389971" y="2154238"/>
                  </a:lnTo>
                  <a:lnTo>
                    <a:pt x="1389971" y="2148523"/>
                  </a:lnTo>
                  <a:lnTo>
                    <a:pt x="1390923" y="2112645"/>
                  </a:lnTo>
                  <a:lnTo>
                    <a:pt x="1391876" y="2077720"/>
                  </a:lnTo>
                  <a:lnTo>
                    <a:pt x="1392194" y="2043748"/>
                  </a:lnTo>
                  <a:lnTo>
                    <a:pt x="1392194" y="2010410"/>
                  </a:lnTo>
                  <a:lnTo>
                    <a:pt x="1392194" y="1981518"/>
                  </a:lnTo>
                  <a:lnTo>
                    <a:pt x="1391876" y="1952943"/>
                  </a:lnTo>
                  <a:lnTo>
                    <a:pt x="1391241" y="1925638"/>
                  </a:lnTo>
                  <a:lnTo>
                    <a:pt x="1390606" y="1898333"/>
                  </a:lnTo>
                  <a:lnTo>
                    <a:pt x="1389336" y="1872298"/>
                  </a:lnTo>
                  <a:lnTo>
                    <a:pt x="1388065" y="1846263"/>
                  </a:lnTo>
                  <a:lnTo>
                    <a:pt x="1386795" y="1821498"/>
                  </a:lnTo>
                  <a:lnTo>
                    <a:pt x="1384890" y="1797050"/>
                  </a:lnTo>
                  <a:lnTo>
                    <a:pt x="1383302" y="1773555"/>
                  </a:lnTo>
                  <a:lnTo>
                    <a:pt x="1381079" y="1750378"/>
                  </a:lnTo>
                  <a:lnTo>
                    <a:pt x="1378856" y="1727835"/>
                  </a:lnTo>
                  <a:lnTo>
                    <a:pt x="1376316" y="1706245"/>
                  </a:lnTo>
                  <a:lnTo>
                    <a:pt x="1373775" y="1684655"/>
                  </a:lnTo>
                  <a:lnTo>
                    <a:pt x="1371235" y="1664335"/>
                  </a:lnTo>
                  <a:lnTo>
                    <a:pt x="1368059" y="1644333"/>
                  </a:lnTo>
                  <a:lnTo>
                    <a:pt x="1365201" y="1624965"/>
                  </a:lnTo>
                  <a:lnTo>
                    <a:pt x="1362025" y="1606233"/>
                  </a:lnTo>
                  <a:lnTo>
                    <a:pt x="1358532" y="1587818"/>
                  </a:lnTo>
                  <a:lnTo>
                    <a:pt x="1355039" y="1570038"/>
                  </a:lnTo>
                  <a:lnTo>
                    <a:pt x="1351228" y="1552893"/>
                  </a:lnTo>
                  <a:lnTo>
                    <a:pt x="1347417" y="1536700"/>
                  </a:lnTo>
                  <a:lnTo>
                    <a:pt x="1343607" y="1520190"/>
                  </a:lnTo>
                  <a:lnTo>
                    <a:pt x="1339796" y="1504950"/>
                  </a:lnTo>
                  <a:lnTo>
                    <a:pt x="1335668" y="1490028"/>
                  </a:lnTo>
                  <a:lnTo>
                    <a:pt x="1331539" y="1475740"/>
                  </a:lnTo>
                  <a:lnTo>
                    <a:pt x="1327411" y="1461770"/>
                  </a:lnTo>
                  <a:lnTo>
                    <a:pt x="1322965" y="1448435"/>
                  </a:lnTo>
                  <a:lnTo>
                    <a:pt x="1318837" y="1435418"/>
                  </a:lnTo>
                  <a:lnTo>
                    <a:pt x="1314391" y="1423353"/>
                  </a:lnTo>
                  <a:lnTo>
                    <a:pt x="1309945" y="1411288"/>
                  </a:lnTo>
                  <a:lnTo>
                    <a:pt x="1305182" y="1399858"/>
                  </a:lnTo>
                  <a:lnTo>
                    <a:pt x="1300736" y="1389063"/>
                  </a:lnTo>
                  <a:lnTo>
                    <a:pt x="1295655" y="1377950"/>
                  </a:lnTo>
                  <a:lnTo>
                    <a:pt x="1290891" y="1367790"/>
                  </a:lnTo>
                  <a:lnTo>
                    <a:pt x="1285810" y="1357630"/>
                  </a:lnTo>
                  <a:lnTo>
                    <a:pt x="1281047" y="1348105"/>
                  </a:lnTo>
                  <a:lnTo>
                    <a:pt x="1276283" y="1338898"/>
                  </a:lnTo>
                  <a:lnTo>
                    <a:pt x="1271520" y="1330643"/>
                  </a:lnTo>
                  <a:lnTo>
                    <a:pt x="1266439" y="1322388"/>
                  </a:lnTo>
                  <a:lnTo>
                    <a:pt x="1261676" y="1314768"/>
                  </a:lnTo>
                  <a:lnTo>
                    <a:pt x="1257230" y="1307465"/>
                  </a:lnTo>
                  <a:lnTo>
                    <a:pt x="1252466" y="1300798"/>
                  </a:lnTo>
                  <a:lnTo>
                    <a:pt x="1243257" y="1287780"/>
                  </a:lnTo>
                  <a:lnTo>
                    <a:pt x="1233730" y="1276668"/>
                  </a:lnTo>
                  <a:lnTo>
                    <a:pt x="1224838" y="1266825"/>
                  </a:lnTo>
                  <a:lnTo>
                    <a:pt x="1224838" y="1791018"/>
                  </a:lnTo>
                  <a:lnTo>
                    <a:pt x="1224838" y="2056130"/>
                  </a:lnTo>
                  <a:lnTo>
                    <a:pt x="1224838" y="3259138"/>
                  </a:lnTo>
                  <a:lnTo>
                    <a:pt x="1224521" y="3268028"/>
                  </a:lnTo>
                  <a:lnTo>
                    <a:pt x="1223886" y="3276918"/>
                  </a:lnTo>
                  <a:lnTo>
                    <a:pt x="1222933" y="3285490"/>
                  </a:lnTo>
                  <a:lnTo>
                    <a:pt x="1221345" y="3294063"/>
                  </a:lnTo>
                  <a:lnTo>
                    <a:pt x="1219440" y="3302635"/>
                  </a:lnTo>
                  <a:lnTo>
                    <a:pt x="1217217" y="3310573"/>
                  </a:lnTo>
                  <a:lnTo>
                    <a:pt x="1214359" y="3318828"/>
                  </a:lnTo>
                  <a:lnTo>
                    <a:pt x="1211501" y="3326448"/>
                  </a:lnTo>
                  <a:lnTo>
                    <a:pt x="1208008" y="3334068"/>
                  </a:lnTo>
                  <a:lnTo>
                    <a:pt x="1204197" y="3341370"/>
                  </a:lnTo>
                  <a:lnTo>
                    <a:pt x="1200068" y="3348990"/>
                  </a:lnTo>
                  <a:lnTo>
                    <a:pt x="1195623" y="3355975"/>
                  </a:lnTo>
                  <a:lnTo>
                    <a:pt x="1190859" y="3362643"/>
                  </a:lnTo>
                  <a:lnTo>
                    <a:pt x="1185461" y="3369310"/>
                  </a:lnTo>
                  <a:lnTo>
                    <a:pt x="1179744" y="3375343"/>
                  </a:lnTo>
                  <a:lnTo>
                    <a:pt x="1174346" y="3381375"/>
                  </a:lnTo>
                  <a:lnTo>
                    <a:pt x="1168312" y="3387090"/>
                  </a:lnTo>
                  <a:lnTo>
                    <a:pt x="1161961" y="3392488"/>
                  </a:lnTo>
                  <a:lnTo>
                    <a:pt x="1155610" y="3397568"/>
                  </a:lnTo>
                  <a:lnTo>
                    <a:pt x="1148623" y="3402648"/>
                  </a:lnTo>
                  <a:lnTo>
                    <a:pt x="1141637" y="3407410"/>
                  </a:lnTo>
                  <a:lnTo>
                    <a:pt x="1134651" y="3411538"/>
                  </a:lnTo>
                  <a:lnTo>
                    <a:pt x="1126712" y="3415348"/>
                  </a:lnTo>
                  <a:lnTo>
                    <a:pt x="1119090" y="3418523"/>
                  </a:lnTo>
                  <a:lnTo>
                    <a:pt x="1111469" y="3421698"/>
                  </a:lnTo>
                  <a:lnTo>
                    <a:pt x="1103529" y="3424555"/>
                  </a:lnTo>
                  <a:lnTo>
                    <a:pt x="1095273" y="3426778"/>
                  </a:lnTo>
                  <a:lnTo>
                    <a:pt x="1087016" y="3428683"/>
                  </a:lnTo>
                  <a:lnTo>
                    <a:pt x="1078442" y="3430270"/>
                  </a:lnTo>
                  <a:lnTo>
                    <a:pt x="1069550" y="3431223"/>
                  </a:lnTo>
                  <a:lnTo>
                    <a:pt x="1060659" y="3431858"/>
                  </a:lnTo>
                  <a:lnTo>
                    <a:pt x="1052084" y="3432175"/>
                  </a:lnTo>
                  <a:lnTo>
                    <a:pt x="1043193" y="3431858"/>
                  </a:lnTo>
                  <a:lnTo>
                    <a:pt x="1034301" y="3431223"/>
                  </a:lnTo>
                  <a:lnTo>
                    <a:pt x="1025727" y="3430270"/>
                  </a:lnTo>
                  <a:lnTo>
                    <a:pt x="1016835" y="3428683"/>
                  </a:lnTo>
                  <a:lnTo>
                    <a:pt x="1008578" y="3426778"/>
                  </a:lnTo>
                  <a:lnTo>
                    <a:pt x="1000322" y="3424555"/>
                  </a:lnTo>
                  <a:lnTo>
                    <a:pt x="992383" y="3421698"/>
                  </a:lnTo>
                  <a:lnTo>
                    <a:pt x="984761" y="3418523"/>
                  </a:lnTo>
                  <a:lnTo>
                    <a:pt x="977140" y="3415348"/>
                  </a:lnTo>
                  <a:lnTo>
                    <a:pt x="969518" y="3411538"/>
                  </a:lnTo>
                  <a:lnTo>
                    <a:pt x="962214" y="3407410"/>
                  </a:lnTo>
                  <a:lnTo>
                    <a:pt x="955228" y="3402648"/>
                  </a:lnTo>
                  <a:lnTo>
                    <a:pt x="948242" y="3397568"/>
                  </a:lnTo>
                  <a:lnTo>
                    <a:pt x="941890" y="3392488"/>
                  </a:lnTo>
                  <a:lnTo>
                    <a:pt x="935539" y="3387090"/>
                  </a:lnTo>
                  <a:lnTo>
                    <a:pt x="929823" y="3381375"/>
                  </a:lnTo>
                  <a:lnTo>
                    <a:pt x="924107" y="3375343"/>
                  </a:lnTo>
                  <a:lnTo>
                    <a:pt x="918708" y="3369310"/>
                  </a:lnTo>
                  <a:lnTo>
                    <a:pt x="913627" y="3362643"/>
                  </a:lnTo>
                  <a:lnTo>
                    <a:pt x="908229" y="3355975"/>
                  </a:lnTo>
                  <a:lnTo>
                    <a:pt x="903783" y="3348990"/>
                  </a:lnTo>
                  <a:lnTo>
                    <a:pt x="899654" y="3341370"/>
                  </a:lnTo>
                  <a:lnTo>
                    <a:pt x="895844" y="3334068"/>
                  </a:lnTo>
                  <a:lnTo>
                    <a:pt x="892350" y="3326448"/>
                  </a:lnTo>
                  <a:lnTo>
                    <a:pt x="889492" y="3318828"/>
                  </a:lnTo>
                  <a:lnTo>
                    <a:pt x="886634" y="3310573"/>
                  </a:lnTo>
                  <a:lnTo>
                    <a:pt x="884411" y="3302635"/>
                  </a:lnTo>
                  <a:lnTo>
                    <a:pt x="882506" y="3294063"/>
                  </a:lnTo>
                  <a:lnTo>
                    <a:pt x="880918" y="3285490"/>
                  </a:lnTo>
                  <a:lnTo>
                    <a:pt x="879966" y="3276918"/>
                  </a:lnTo>
                  <a:lnTo>
                    <a:pt x="879330" y="3268028"/>
                  </a:lnTo>
                  <a:lnTo>
                    <a:pt x="879013" y="3259138"/>
                  </a:lnTo>
                  <a:lnTo>
                    <a:pt x="879013" y="2164080"/>
                  </a:lnTo>
                  <a:lnTo>
                    <a:pt x="814230" y="2164080"/>
                  </a:lnTo>
                  <a:lnTo>
                    <a:pt x="814230" y="3259138"/>
                  </a:lnTo>
                  <a:lnTo>
                    <a:pt x="813913" y="3268028"/>
                  </a:lnTo>
                  <a:lnTo>
                    <a:pt x="813277" y="3276918"/>
                  </a:lnTo>
                  <a:lnTo>
                    <a:pt x="812325" y="3285490"/>
                  </a:lnTo>
                  <a:lnTo>
                    <a:pt x="810737" y="3294063"/>
                  </a:lnTo>
                  <a:lnTo>
                    <a:pt x="808832" y="3302635"/>
                  </a:lnTo>
                  <a:lnTo>
                    <a:pt x="806291" y="3310573"/>
                  </a:lnTo>
                  <a:lnTo>
                    <a:pt x="803751" y="3318828"/>
                  </a:lnTo>
                  <a:lnTo>
                    <a:pt x="800575" y="3326448"/>
                  </a:lnTo>
                  <a:lnTo>
                    <a:pt x="796764" y="3334068"/>
                  </a:lnTo>
                  <a:lnTo>
                    <a:pt x="792953" y="3341370"/>
                  </a:lnTo>
                  <a:lnTo>
                    <a:pt x="788825" y="3348990"/>
                  </a:lnTo>
                  <a:lnTo>
                    <a:pt x="784379" y="3355975"/>
                  </a:lnTo>
                  <a:lnTo>
                    <a:pt x="779616" y="3362643"/>
                  </a:lnTo>
                  <a:lnTo>
                    <a:pt x="774535" y="3369310"/>
                  </a:lnTo>
                  <a:lnTo>
                    <a:pt x="769136" y="3375343"/>
                  </a:lnTo>
                  <a:lnTo>
                    <a:pt x="763420" y="3381375"/>
                  </a:lnTo>
                  <a:lnTo>
                    <a:pt x="757386" y="3387090"/>
                  </a:lnTo>
                  <a:lnTo>
                    <a:pt x="751353" y="3392488"/>
                  </a:lnTo>
                  <a:lnTo>
                    <a:pt x="744366" y="3397568"/>
                  </a:lnTo>
                  <a:lnTo>
                    <a:pt x="737698" y="3402648"/>
                  </a:lnTo>
                  <a:lnTo>
                    <a:pt x="730711" y="3407410"/>
                  </a:lnTo>
                  <a:lnTo>
                    <a:pt x="723407" y="3411538"/>
                  </a:lnTo>
                  <a:lnTo>
                    <a:pt x="716103" y="3415348"/>
                  </a:lnTo>
                  <a:lnTo>
                    <a:pt x="708482" y="3418523"/>
                  </a:lnTo>
                  <a:lnTo>
                    <a:pt x="700543" y="3421698"/>
                  </a:lnTo>
                  <a:lnTo>
                    <a:pt x="692604" y="3424555"/>
                  </a:lnTo>
                  <a:lnTo>
                    <a:pt x="684347" y="3426778"/>
                  </a:lnTo>
                  <a:lnTo>
                    <a:pt x="675773" y="3428683"/>
                  </a:lnTo>
                  <a:lnTo>
                    <a:pt x="667516" y="3430270"/>
                  </a:lnTo>
                  <a:lnTo>
                    <a:pt x="658942" y="3431223"/>
                  </a:lnTo>
                  <a:lnTo>
                    <a:pt x="650050" y="3431858"/>
                  </a:lnTo>
                  <a:lnTo>
                    <a:pt x="641159" y="3432175"/>
                  </a:lnTo>
                  <a:lnTo>
                    <a:pt x="631949" y="3431858"/>
                  </a:lnTo>
                  <a:lnTo>
                    <a:pt x="623375" y="3431223"/>
                  </a:lnTo>
                  <a:lnTo>
                    <a:pt x="614801" y="3430270"/>
                  </a:lnTo>
                  <a:lnTo>
                    <a:pt x="606227" y="3428683"/>
                  </a:lnTo>
                  <a:lnTo>
                    <a:pt x="597970" y="3426778"/>
                  </a:lnTo>
                  <a:lnTo>
                    <a:pt x="589714" y="3424555"/>
                  </a:lnTo>
                  <a:lnTo>
                    <a:pt x="581774" y="3421698"/>
                  </a:lnTo>
                  <a:lnTo>
                    <a:pt x="573518" y="3418523"/>
                  </a:lnTo>
                  <a:lnTo>
                    <a:pt x="565896" y="3415348"/>
                  </a:lnTo>
                  <a:lnTo>
                    <a:pt x="558592" y="3411538"/>
                  </a:lnTo>
                  <a:lnTo>
                    <a:pt x="551288" y="3407410"/>
                  </a:lnTo>
                  <a:lnTo>
                    <a:pt x="544302" y="3402648"/>
                  </a:lnTo>
                  <a:lnTo>
                    <a:pt x="537633" y="3397568"/>
                  </a:lnTo>
                  <a:lnTo>
                    <a:pt x="531282" y="3392488"/>
                  </a:lnTo>
                  <a:lnTo>
                    <a:pt x="524931" y="3387090"/>
                  </a:lnTo>
                  <a:lnTo>
                    <a:pt x="518580" y="3381375"/>
                  </a:lnTo>
                  <a:lnTo>
                    <a:pt x="512863" y="3375343"/>
                  </a:lnTo>
                  <a:lnTo>
                    <a:pt x="507465" y="3369310"/>
                  </a:lnTo>
                  <a:lnTo>
                    <a:pt x="502384" y="3362643"/>
                  </a:lnTo>
                  <a:lnTo>
                    <a:pt x="497620" y="3355975"/>
                  </a:lnTo>
                  <a:lnTo>
                    <a:pt x="493175" y="3348990"/>
                  </a:lnTo>
                  <a:lnTo>
                    <a:pt x="489046" y="3341370"/>
                  </a:lnTo>
                  <a:lnTo>
                    <a:pt x="485235" y="3334068"/>
                  </a:lnTo>
                  <a:lnTo>
                    <a:pt x="481742" y="3326448"/>
                  </a:lnTo>
                  <a:lnTo>
                    <a:pt x="478567" y="3318828"/>
                  </a:lnTo>
                  <a:lnTo>
                    <a:pt x="476026" y="3310573"/>
                  </a:lnTo>
                  <a:lnTo>
                    <a:pt x="473803" y="3302635"/>
                  </a:lnTo>
                  <a:lnTo>
                    <a:pt x="471898" y="3294063"/>
                  </a:lnTo>
                  <a:lnTo>
                    <a:pt x="470310" y="3285490"/>
                  </a:lnTo>
                  <a:lnTo>
                    <a:pt x="468722" y="3276918"/>
                  </a:lnTo>
                  <a:lnTo>
                    <a:pt x="468087" y="3268028"/>
                  </a:lnTo>
                  <a:lnTo>
                    <a:pt x="468087" y="3259138"/>
                  </a:lnTo>
                  <a:lnTo>
                    <a:pt x="468087" y="2056130"/>
                  </a:lnTo>
                  <a:lnTo>
                    <a:pt x="468087" y="1791018"/>
                  </a:lnTo>
                  <a:lnTo>
                    <a:pt x="468087" y="1177290"/>
                  </a:lnTo>
                  <a:lnTo>
                    <a:pt x="457290" y="1171893"/>
                  </a:lnTo>
                  <a:lnTo>
                    <a:pt x="446493" y="1166178"/>
                  </a:lnTo>
                  <a:lnTo>
                    <a:pt x="435061" y="1159828"/>
                  </a:lnTo>
                  <a:lnTo>
                    <a:pt x="423311" y="1152843"/>
                  </a:lnTo>
                  <a:lnTo>
                    <a:pt x="410926" y="1145223"/>
                  </a:lnTo>
                  <a:lnTo>
                    <a:pt x="398223" y="1136968"/>
                  </a:lnTo>
                  <a:lnTo>
                    <a:pt x="385521" y="1128078"/>
                  </a:lnTo>
                  <a:lnTo>
                    <a:pt x="372501" y="1118553"/>
                  </a:lnTo>
                  <a:lnTo>
                    <a:pt x="359163" y="1108710"/>
                  </a:lnTo>
                  <a:lnTo>
                    <a:pt x="345190" y="1097915"/>
                  </a:lnTo>
                  <a:lnTo>
                    <a:pt x="331535" y="1086485"/>
                  </a:lnTo>
                  <a:lnTo>
                    <a:pt x="317563" y="1074103"/>
                  </a:lnTo>
                  <a:lnTo>
                    <a:pt x="303590" y="1061085"/>
                  </a:lnTo>
                  <a:lnTo>
                    <a:pt x="289299" y="1047750"/>
                  </a:lnTo>
                  <a:lnTo>
                    <a:pt x="275009" y="1033145"/>
                  </a:lnTo>
                  <a:lnTo>
                    <a:pt x="261036" y="1017588"/>
                  </a:lnTo>
                  <a:lnTo>
                    <a:pt x="248016" y="1003618"/>
                  </a:lnTo>
                  <a:lnTo>
                    <a:pt x="235314" y="988695"/>
                  </a:lnTo>
                  <a:lnTo>
                    <a:pt x="222929" y="973138"/>
                  </a:lnTo>
                  <a:lnTo>
                    <a:pt x="210544" y="956628"/>
                  </a:lnTo>
                  <a:lnTo>
                    <a:pt x="198477" y="939800"/>
                  </a:lnTo>
                  <a:lnTo>
                    <a:pt x="186092" y="922338"/>
                  </a:lnTo>
                  <a:lnTo>
                    <a:pt x="174342" y="903923"/>
                  </a:lnTo>
                  <a:lnTo>
                    <a:pt x="162592" y="884873"/>
                  </a:lnTo>
                  <a:lnTo>
                    <a:pt x="151160" y="865188"/>
                  </a:lnTo>
                  <a:lnTo>
                    <a:pt x="140045" y="844550"/>
                  </a:lnTo>
                  <a:lnTo>
                    <a:pt x="128930" y="823595"/>
                  </a:lnTo>
                  <a:lnTo>
                    <a:pt x="118451" y="801688"/>
                  </a:lnTo>
                  <a:lnTo>
                    <a:pt x="107971" y="779145"/>
                  </a:lnTo>
                  <a:lnTo>
                    <a:pt x="98127" y="755968"/>
                  </a:lnTo>
                  <a:lnTo>
                    <a:pt x="88600" y="731520"/>
                  </a:lnTo>
                  <a:lnTo>
                    <a:pt x="79073" y="706755"/>
                  </a:lnTo>
                  <a:lnTo>
                    <a:pt x="70181" y="681038"/>
                  </a:lnTo>
                  <a:lnTo>
                    <a:pt x="61925" y="654685"/>
                  </a:lnTo>
                  <a:lnTo>
                    <a:pt x="53986" y="627063"/>
                  </a:lnTo>
                  <a:lnTo>
                    <a:pt x="46364" y="599440"/>
                  </a:lnTo>
                  <a:lnTo>
                    <a:pt x="39378" y="570230"/>
                  </a:lnTo>
                  <a:lnTo>
                    <a:pt x="33027" y="540703"/>
                  </a:lnTo>
                  <a:lnTo>
                    <a:pt x="26675" y="510223"/>
                  </a:lnTo>
                  <a:lnTo>
                    <a:pt x="21277" y="479108"/>
                  </a:lnTo>
                  <a:lnTo>
                    <a:pt x="16513" y="446723"/>
                  </a:lnTo>
                  <a:lnTo>
                    <a:pt x="12067" y="413385"/>
                  </a:lnTo>
                  <a:lnTo>
                    <a:pt x="8574" y="379730"/>
                  </a:lnTo>
                  <a:lnTo>
                    <a:pt x="5399" y="344805"/>
                  </a:lnTo>
                  <a:lnTo>
                    <a:pt x="3176" y="309563"/>
                  </a:lnTo>
                  <a:lnTo>
                    <a:pt x="1588" y="273050"/>
                  </a:lnTo>
                  <a:lnTo>
                    <a:pt x="318" y="235268"/>
                  </a:lnTo>
                  <a:lnTo>
                    <a:pt x="0" y="197168"/>
                  </a:lnTo>
                  <a:lnTo>
                    <a:pt x="318" y="175260"/>
                  </a:lnTo>
                  <a:lnTo>
                    <a:pt x="635" y="153035"/>
                  </a:lnTo>
                  <a:lnTo>
                    <a:pt x="1270" y="130175"/>
                  </a:lnTo>
                  <a:lnTo>
                    <a:pt x="1905" y="107315"/>
                  </a:lnTo>
                  <a:lnTo>
                    <a:pt x="2541" y="101600"/>
                  </a:lnTo>
                  <a:lnTo>
                    <a:pt x="3176" y="95885"/>
                  </a:lnTo>
                  <a:lnTo>
                    <a:pt x="4128" y="90488"/>
                  </a:lnTo>
                  <a:lnTo>
                    <a:pt x="5081" y="85090"/>
                  </a:lnTo>
                  <a:lnTo>
                    <a:pt x="6669" y="79375"/>
                  </a:lnTo>
                  <a:lnTo>
                    <a:pt x="8257" y="73978"/>
                  </a:lnTo>
                  <a:lnTo>
                    <a:pt x="10480" y="68898"/>
                  </a:lnTo>
                  <a:lnTo>
                    <a:pt x="12703" y="64135"/>
                  </a:lnTo>
                  <a:lnTo>
                    <a:pt x="14926" y="59373"/>
                  </a:lnTo>
                  <a:lnTo>
                    <a:pt x="17784" y="54610"/>
                  </a:lnTo>
                  <a:lnTo>
                    <a:pt x="20642" y="49848"/>
                  </a:lnTo>
                  <a:lnTo>
                    <a:pt x="23500" y="45720"/>
                  </a:lnTo>
                  <a:lnTo>
                    <a:pt x="26993" y="41275"/>
                  </a:lnTo>
                  <a:lnTo>
                    <a:pt x="30804" y="37465"/>
                  </a:lnTo>
                  <a:lnTo>
                    <a:pt x="34297" y="33338"/>
                  </a:lnTo>
                  <a:lnTo>
                    <a:pt x="38108" y="29845"/>
                  </a:lnTo>
                  <a:lnTo>
                    <a:pt x="42236" y="25718"/>
                  </a:lnTo>
                  <a:lnTo>
                    <a:pt x="46364" y="22543"/>
                  </a:lnTo>
                  <a:lnTo>
                    <a:pt x="50810" y="19368"/>
                  </a:lnTo>
                  <a:lnTo>
                    <a:pt x="55256" y="16510"/>
                  </a:lnTo>
                  <a:lnTo>
                    <a:pt x="59702" y="13653"/>
                  </a:lnTo>
                  <a:lnTo>
                    <a:pt x="64465" y="11430"/>
                  </a:lnTo>
                  <a:lnTo>
                    <a:pt x="69546" y="9208"/>
                  </a:lnTo>
                  <a:lnTo>
                    <a:pt x="74627" y="6985"/>
                  </a:lnTo>
                  <a:lnTo>
                    <a:pt x="79708" y="5398"/>
                  </a:lnTo>
                  <a:lnTo>
                    <a:pt x="85107" y="3810"/>
                  </a:lnTo>
                  <a:lnTo>
                    <a:pt x="90505" y="2540"/>
                  </a:lnTo>
                  <a:lnTo>
                    <a:pt x="95904" y="1588"/>
                  </a:lnTo>
                  <a:lnTo>
                    <a:pt x="101620" y="635"/>
                  </a:lnTo>
                  <a:lnTo>
                    <a:pt x="107019" y="318"/>
                  </a:lnTo>
                  <a:lnTo>
                    <a:pt x="112735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1" name="任意多边形 28"/>
            <p:cNvSpPr>
              <a:spLocks noChangeArrowheads="1"/>
            </p:cNvSpPr>
            <p:nvPr/>
          </p:nvSpPr>
          <p:spPr bwMode="auto">
            <a:xfrm rot="-3339236">
              <a:off x="673893" y="3586957"/>
              <a:ext cx="811213" cy="762000"/>
            </a:xfrm>
            <a:custGeom>
              <a:avLst/>
              <a:gdLst>
                <a:gd name="T0" fmla="*/ 784878 w 812267"/>
                <a:gd name="T1" fmla="*/ 69324 h 762077"/>
                <a:gd name="T2" fmla="*/ 518255 w 812267"/>
                <a:gd name="T3" fmla="*/ 598444 h 762077"/>
                <a:gd name="T4" fmla="*/ 445169 w 812267"/>
                <a:gd name="T5" fmla="*/ 668512 h 762077"/>
                <a:gd name="T6" fmla="*/ 377367 w 812267"/>
                <a:gd name="T7" fmla="*/ 723711 h 762077"/>
                <a:gd name="T8" fmla="*/ 395960 w 812267"/>
                <a:gd name="T9" fmla="*/ 761769 h 762077"/>
                <a:gd name="T10" fmla="*/ 324087 w 812267"/>
                <a:gd name="T11" fmla="*/ 754357 h 762077"/>
                <a:gd name="T12" fmla="*/ 347287 w 812267"/>
                <a:gd name="T13" fmla="*/ 724377 h 762077"/>
                <a:gd name="T14" fmla="*/ 271927 w 812267"/>
                <a:gd name="T15" fmla="*/ 662731 h 762077"/>
                <a:gd name="T16" fmla="*/ 66739 w 812267"/>
                <a:gd name="T17" fmla="*/ 370936 h 762077"/>
                <a:gd name="T18" fmla="*/ 47589 w 812267"/>
                <a:gd name="T19" fmla="*/ 47747 h 762077"/>
                <a:gd name="T20" fmla="*/ 270700 w 812267"/>
                <a:gd name="T21" fmla="*/ 70992 h 762077"/>
                <a:gd name="T22" fmla="*/ 390319 w 812267"/>
                <a:gd name="T23" fmla="*/ 229482 h 762077"/>
                <a:gd name="T24" fmla="*/ 458556 w 812267"/>
                <a:gd name="T25" fmla="*/ 124758 h 762077"/>
                <a:gd name="T26" fmla="*/ 711882 w 812267"/>
                <a:gd name="T27" fmla="*/ 10845 h 762077"/>
                <a:gd name="T28" fmla="*/ 755302 w 812267"/>
                <a:gd name="T29" fmla="*/ 37753 h 762077"/>
                <a:gd name="T30" fmla="*/ 784878 w 812267"/>
                <a:gd name="T31" fmla="*/ 69324 h 7620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2267"/>
                <a:gd name="T49" fmla="*/ 0 h 762077"/>
                <a:gd name="T50" fmla="*/ 812267 w 812267"/>
                <a:gd name="T51" fmla="*/ 762077 h 7620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2267" h="762077">
                  <a:moveTo>
                    <a:pt x="788966" y="69352"/>
                  </a:moveTo>
                  <a:cubicBezTo>
                    <a:pt x="897386" y="226508"/>
                    <a:pt x="596479" y="512547"/>
                    <a:pt x="520954" y="598684"/>
                  </a:cubicBezTo>
                  <a:cubicBezTo>
                    <a:pt x="498427" y="624884"/>
                    <a:pt x="473811" y="647023"/>
                    <a:pt x="447487" y="668784"/>
                  </a:cubicBezTo>
                  <a:lnTo>
                    <a:pt x="379333" y="724003"/>
                  </a:lnTo>
                  <a:lnTo>
                    <a:pt x="398022" y="762077"/>
                  </a:lnTo>
                  <a:lnTo>
                    <a:pt x="325775" y="754661"/>
                  </a:lnTo>
                  <a:lnTo>
                    <a:pt x="349095" y="724669"/>
                  </a:lnTo>
                  <a:lnTo>
                    <a:pt x="273343" y="662999"/>
                  </a:lnTo>
                  <a:cubicBezTo>
                    <a:pt x="188074" y="579581"/>
                    <a:pt x="118539" y="470632"/>
                    <a:pt x="67087" y="371084"/>
                  </a:cubicBezTo>
                  <a:cubicBezTo>
                    <a:pt x="18230" y="278706"/>
                    <a:pt x="-45563" y="135046"/>
                    <a:pt x="47837" y="47767"/>
                  </a:cubicBezTo>
                  <a:cubicBezTo>
                    <a:pt x="120230" y="-20172"/>
                    <a:pt x="208319" y="13720"/>
                    <a:pt x="272110" y="71020"/>
                  </a:cubicBezTo>
                  <a:cubicBezTo>
                    <a:pt x="334129" y="125527"/>
                    <a:pt x="345267" y="139988"/>
                    <a:pt x="392352" y="229574"/>
                  </a:cubicBezTo>
                  <a:cubicBezTo>
                    <a:pt x="372608" y="210810"/>
                    <a:pt x="442721" y="142366"/>
                    <a:pt x="460945" y="124810"/>
                  </a:cubicBezTo>
                  <a:cubicBezTo>
                    <a:pt x="521947" y="54350"/>
                    <a:pt x="626738" y="-30407"/>
                    <a:pt x="715589" y="10849"/>
                  </a:cubicBezTo>
                  <a:cubicBezTo>
                    <a:pt x="732613" y="18964"/>
                    <a:pt x="747084" y="27978"/>
                    <a:pt x="759236" y="37769"/>
                  </a:cubicBezTo>
                  <a:cubicBezTo>
                    <a:pt x="771389" y="47558"/>
                    <a:pt x="781222" y="58127"/>
                    <a:pt x="788966" y="69352"/>
                  </a:cubicBezTo>
                  <a:close/>
                </a:path>
              </a:pathLst>
            </a:custGeom>
            <a:solidFill>
              <a:srgbClr val="41A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省</a:t>
              </a:r>
            </a:p>
          </p:txBody>
        </p:sp>
        <p:sp>
          <p:nvSpPr>
            <p:cNvPr id="7192" name="任意多边形 26"/>
            <p:cNvSpPr>
              <a:spLocks noChangeArrowheads="1"/>
            </p:cNvSpPr>
            <p:nvPr/>
          </p:nvSpPr>
          <p:spPr bwMode="auto">
            <a:xfrm rot="-2683279">
              <a:off x="392113" y="2257425"/>
              <a:ext cx="1149350" cy="1085850"/>
            </a:xfrm>
            <a:custGeom>
              <a:avLst/>
              <a:gdLst>
                <a:gd name="T0" fmla="*/ 1070722 w 1149952"/>
                <a:gd name="T1" fmla="*/ 53283 h 1085898"/>
                <a:gd name="T2" fmla="*/ 745777 w 1149952"/>
                <a:gd name="T3" fmla="*/ 847770 h 1085898"/>
                <a:gd name="T4" fmla="*/ 641205 w 1149952"/>
                <a:gd name="T5" fmla="*/ 949801 h 1085898"/>
                <a:gd name="T6" fmla="*/ 542437 w 1149952"/>
                <a:gd name="T7" fmla="*/ 1032337 h 1085898"/>
                <a:gd name="T8" fmla="*/ 565184 w 1149952"/>
                <a:gd name="T9" fmla="*/ 1085706 h 1085898"/>
                <a:gd name="T10" fmla="*/ 471272 w 1149952"/>
                <a:gd name="T11" fmla="*/ 1071006 h 1085898"/>
                <a:gd name="T12" fmla="*/ 503204 w 1149952"/>
                <a:gd name="T13" fmla="*/ 1034050 h 1085898"/>
                <a:gd name="T14" fmla="*/ 456396 w 1149952"/>
                <a:gd name="T15" fmla="*/ 999909 h 1085898"/>
                <a:gd name="T16" fmla="*/ 97569 w 1149952"/>
                <a:gd name="T17" fmla="*/ 537051 h 1085898"/>
                <a:gd name="T18" fmla="*/ 65130 w 1149952"/>
                <a:gd name="T19" fmla="*/ 78728 h 1085898"/>
                <a:gd name="T20" fmla="*/ 377904 w 1149952"/>
                <a:gd name="T21" fmla="*/ 104978 h 1085898"/>
                <a:gd name="T22" fmla="*/ 545123 w 1149952"/>
                <a:gd name="T23" fmla="*/ 316213 h 1085898"/>
                <a:gd name="T24" fmla="*/ 659701 w 1149952"/>
                <a:gd name="T25" fmla="*/ 161090 h 1085898"/>
                <a:gd name="T26" fmla="*/ 1008553 w 1149952"/>
                <a:gd name="T27" fmla="*/ 16515 h 1085898"/>
                <a:gd name="T28" fmla="*/ 1070722 w 1149952"/>
                <a:gd name="T29" fmla="*/ 53283 h 10858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9952"/>
                <a:gd name="T46" fmla="*/ 0 h 1085898"/>
                <a:gd name="T47" fmla="*/ 1149952 w 1149952"/>
                <a:gd name="T48" fmla="*/ 1085898 h 10858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9952" h="1085898">
                  <a:moveTo>
                    <a:pt x="1072967" y="53291"/>
                  </a:moveTo>
                  <a:cubicBezTo>
                    <a:pt x="1333702" y="255264"/>
                    <a:pt x="857539" y="715835"/>
                    <a:pt x="747341" y="847918"/>
                  </a:cubicBezTo>
                  <a:cubicBezTo>
                    <a:pt x="714603" y="885868"/>
                    <a:pt x="679709" y="918194"/>
                    <a:pt x="642549" y="949969"/>
                  </a:cubicBezTo>
                  <a:lnTo>
                    <a:pt x="543574" y="1032521"/>
                  </a:lnTo>
                  <a:lnTo>
                    <a:pt x="566368" y="1085898"/>
                  </a:lnTo>
                  <a:lnTo>
                    <a:pt x="472260" y="1071194"/>
                  </a:lnTo>
                  <a:lnTo>
                    <a:pt x="504260" y="1034234"/>
                  </a:lnTo>
                  <a:lnTo>
                    <a:pt x="457352" y="1000085"/>
                  </a:lnTo>
                  <a:cubicBezTo>
                    <a:pt x="305574" y="877936"/>
                    <a:pt x="182869" y="698635"/>
                    <a:pt x="97773" y="537147"/>
                  </a:cubicBezTo>
                  <a:cubicBezTo>
                    <a:pt x="28729" y="405908"/>
                    <a:pt x="-65130" y="205174"/>
                    <a:pt x="65266" y="78740"/>
                  </a:cubicBezTo>
                  <a:cubicBezTo>
                    <a:pt x="164620" y="-17832"/>
                    <a:pt x="281337" y="17883"/>
                    <a:pt x="378696" y="104998"/>
                  </a:cubicBezTo>
                  <a:cubicBezTo>
                    <a:pt x="460144" y="178615"/>
                    <a:pt x="480172" y="189146"/>
                    <a:pt x="546267" y="316269"/>
                  </a:cubicBezTo>
                  <a:cubicBezTo>
                    <a:pt x="535751" y="287647"/>
                    <a:pt x="636274" y="183992"/>
                    <a:pt x="661085" y="161118"/>
                  </a:cubicBezTo>
                  <a:cubicBezTo>
                    <a:pt x="760328" y="69619"/>
                    <a:pt x="883325" y="-42745"/>
                    <a:pt x="1010668" y="16519"/>
                  </a:cubicBezTo>
                  <a:cubicBezTo>
                    <a:pt x="1034928" y="27511"/>
                    <a:pt x="1055585" y="39826"/>
                    <a:pt x="1072967" y="53291"/>
                  </a:cubicBezTo>
                  <a:close/>
                </a:path>
              </a:pathLst>
            </a:custGeom>
            <a:solidFill>
              <a:srgbClr val="F58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72000" bIns="0"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快</a:t>
              </a:r>
            </a:p>
          </p:txBody>
        </p:sp>
        <p:sp>
          <p:nvSpPr>
            <p:cNvPr id="7193" name="任意多边形 24"/>
            <p:cNvSpPr>
              <a:spLocks noChangeArrowheads="1"/>
            </p:cNvSpPr>
            <p:nvPr/>
          </p:nvSpPr>
          <p:spPr bwMode="auto">
            <a:xfrm rot="519279">
              <a:off x="1419225" y="1606550"/>
              <a:ext cx="1087438" cy="1082675"/>
            </a:xfrm>
            <a:custGeom>
              <a:avLst/>
              <a:gdLst>
                <a:gd name="T0" fmla="*/ 189770 w 1087649"/>
                <a:gd name="T1" fmla="*/ 89590 h 1081876"/>
                <a:gd name="T2" fmla="*/ 353292 w 1087649"/>
                <a:gd name="T3" fmla="*/ 148429 h 1081876"/>
                <a:gd name="T4" fmla="*/ 531658 w 1087649"/>
                <a:gd name="T5" fmla="*/ 344706 h 1081876"/>
                <a:gd name="T6" fmla="*/ 608639 w 1087649"/>
                <a:gd name="T7" fmla="*/ 173940 h 1081876"/>
                <a:gd name="T8" fmla="*/ 933421 w 1087649"/>
                <a:gd name="T9" fmla="*/ 9102 h 1081876"/>
                <a:gd name="T10" fmla="*/ 771954 w 1087649"/>
                <a:gd name="T11" fmla="*/ 828790 h 1081876"/>
                <a:gd name="T12" fmla="*/ 685198 w 1087649"/>
                <a:gd name="T13" fmla="*/ 935086 h 1081876"/>
                <a:gd name="T14" fmla="*/ 599964 w 1087649"/>
                <a:gd name="T15" fmla="*/ 1025613 h 1081876"/>
                <a:gd name="T16" fmla="*/ 638544 w 1087649"/>
                <a:gd name="T17" fmla="*/ 1070700 h 1081876"/>
                <a:gd name="T18" fmla="*/ 544450 w 1087649"/>
                <a:gd name="T19" fmla="*/ 1085076 h 1081876"/>
                <a:gd name="T20" fmla="*/ 567374 w 1087649"/>
                <a:gd name="T21" fmla="*/ 1031782 h 1081876"/>
                <a:gd name="T22" fmla="*/ 516382 w 1087649"/>
                <a:gd name="T23" fmla="*/ 1002608 h 1081876"/>
                <a:gd name="T24" fmla="*/ 126877 w 1087649"/>
                <a:gd name="T25" fmla="*/ 600120 h 1081876"/>
                <a:gd name="T26" fmla="*/ 45320 w 1087649"/>
                <a:gd name="T27" fmla="*/ 167830 h 1081876"/>
                <a:gd name="T28" fmla="*/ 189770 w 1087649"/>
                <a:gd name="T29" fmla="*/ 89590 h 10818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7649"/>
                <a:gd name="T46" fmla="*/ 0 h 1081876"/>
                <a:gd name="T47" fmla="*/ 1087649 w 1087649"/>
                <a:gd name="T48" fmla="*/ 1081876 h 10818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7649" h="1081876">
                  <a:moveTo>
                    <a:pt x="189918" y="89326"/>
                  </a:moveTo>
                  <a:cubicBezTo>
                    <a:pt x="242440" y="86788"/>
                    <a:pt x="298143" y="107030"/>
                    <a:pt x="353568" y="147992"/>
                  </a:cubicBezTo>
                  <a:cubicBezTo>
                    <a:pt x="446031" y="214334"/>
                    <a:pt x="455132" y="229032"/>
                    <a:pt x="532070" y="343690"/>
                  </a:cubicBezTo>
                  <a:cubicBezTo>
                    <a:pt x="503713" y="322733"/>
                    <a:pt x="590168" y="199288"/>
                    <a:pt x="609111" y="173428"/>
                  </a:cubicBezTo>
                  <a:cubicBezTo>
                    <a:pt x="684883" y="69990"/>
                    <a:pt x="806745" y="-31272"/>
                    <a:pt x="934145" y="9074"/>
                  </a:cubicBezTo>
                  <a:cubicBezTo>
                    <a:pt x="1319609" y="136508"/>
                    <a:pt x="869349" y="680649"/>
                    <a:pt x="772554" y="826346"/>
                  </a:cubicBezTo>
                  <a:cubicBezTo>
                    <a:pt x="746375" y="864795"/>
                    <a:pt x="717192" y="898532"/>
                    <a:pt x="685730" y="932328"/>
                  </a:cubicBezTo>
                  <a:lnTo>
                    <a:pt x="600428" y="1022589"/>
                  </a:lnTo>
                  <a:lnTo>
                    <a:pt x="639040" y="1067543"/>
                  </a:lnTo>
                  <a:lnTo>
                    <a:pt x="544874" y="1081876"/>
                  </a:lnTo>
                  <a:lnTo>
                    <a:pt x="567814" y="1028740"/>
                  </a:lnTo>
                  <a:lnTo>
                    <a:pt x="516782" y="999652"/>
                  </a:lnTo>
                  <a:cubicBezTo>
                    <a:pt x="360052" y="899868"/>
                    <a:pt x="224955" y="742259"/>
                    <a:pt x="126977" y="598350"/>
                  </a:cubicBezTo>
                  <a:cubicBezTo>
                    <a:pt x="45225" y="482127"/>
                    <a:pt x="-62434" y="300919"/>
                    <a:pt x="45356" y="167334"/>
                  </a:cubicBezTo>
                  <a:cubicBezTo>
                    <a:pt x="88056" y="117180"/>
                    <a:pt x="137397" y="91863"/>
                    <a:pt x="189918" y="89326"/>
                  </a:cubicBezTo>
                  <a:close/>
                </a:path>
              </a:pathLst>
            </a:custGeom>
            <a:solidFill>
              <a:srgbClr val="926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便</a:t>
              </a:r>
            </a:p>
          </p:txBody>
        </p:sp>
        <p:sp>
          <p:nvSpPr>
            <p:cNvPr id="7194" name="任意多边形 21"/>
            <p:cNvSpPr>
              <a:spLocks noChangeArrowheads="1"/>
            </p:cNvSpPr>
            <p:nvPr/>
          </p:nvSpPr>
          <p:spPr bwMode="auto">
            <a:xfrm rot="882584">
              <a:off x="2165350" y="2544763"/>
              <a:ext cx="1009650" cy="1014412"/>
            </a:xfrm>
            <a:custGeom>
              <a:avLst/>
              <a:gdLst>
                <a:gd name="T0" fmla="*/ 136701 w 1010693"/>
                <a:gd name="T1" fmla="*/ 100335 h 1013031"/>
                <a:gd name="T2" fmla="*/ 312408 w 1010693"/>
                <a:gd name="T3" fmla="*/ 148385 h 1013031"/>
                <a:gd name="T4" fmla="*/ 474282 w 1010693"/>
                <a:gd name="T5" fmla="*/ 318961 h 1013031"/>
                <a:gd name="T6" fmla="*/ 549639 w 1010693"/>
                <a:gd name="T7" fmla="*/ 158764 h 1013031"/>
                <a:gd name="T8" fmla="*/ 862229 w 1010693"/>
                <a:gd name="T9" fmla="*/ 8944 h 1013031"/>
                <a:gd name="T10" fmla="*/ 717360 w 1010693"/>
                <a:gd name="T11" fmla="*/ 773528 h 1013031"/>
                <a:gd name="T12" fmla="*/ 637970 w 1010693"/>
                <a:gd name="T13" fmla="*/ 873351 h 1013031"/>
                <a:gd name="T14" fmla="*/ 558916 w 1010693"/>
                <a:gd name="T15" fmla="*/ 958351 h 1013031"/>
                <a:gd name="T16" fmla="*/ 597830 w 1010693"/>
                <a:gd name="T17" fmla="*/ 1002585 h 1013031"/>
                <a:gd name="T18" fmla="*/ 504302 w 1010693"/>
                <a:gd name="T19" fmla="*/ 1018568 h 1013031"/>
                <a:gd name="T20" fmla="*/ 527693 w 1010693"/>
                <a:gd name="T21" fmla="*/ 961269 h 1013031"/>
                <a:gd name="T22" fmla="*/ 420266 w 1010693"/>
                <a:gd name="T23" fmla="*/ 894051 h 1013031"/>
                <a:gd name="T24" fmla="*/ 117425 w 1010693"/>
                <a:gd name="T25" fmla="*/ 563564 h 1013031"/>
                <a:gd name="T26" fmla="*/ 42470 w 1010693"/>
                <a:gd name="T27" fmla="*/ 160122 h 1013031"/>
                <a:gd name="T28" fmla="*/ 136701 w 1010693"/>
                <a:gd name="T29" fmla="*/ 100335 h 10130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10693"/>
                <a:gd name="T46" fmla="*/ 0 h 1013031"/>
                <a:gd name="T47" fmla="*/ 1010693 w 1010693"/>
                <a:gd name="T48" fmla="*/ 1013031 h 10130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10693" h="1013031">
                  <a:moveTo>
                    <a:pt x="137267" y="99790"/>
                  </a:moveTo>
                  <a:cubicBezTo>
                    <a:pt x="193886" y="89688"/>
                    <a:pt x="255549" y="113239"/>
                    <a:pt x="313701" y="147579"/>
                  </a:cubicBezTo>
                  <a:cubicBezTo>
                    <a:pt x="390572" y="191594"/>
                    <a:pt x="402774" y="211288"/>
                    <a:pt x="476244" y="317227"/>
                  </a:cubicBezTo>
                  <a:cubicBezTo>
                    <a:pt x="458737" y="289814"/>
                    <a:pt x="516441" y="205141"/>
                    <a:pt x="551914" y="157901"/>
                  </a:cubicBezTo>
                  <a:cubicBezTo>
                    <a:pt x="624709" y="55450"/>
                    <a:pt x="750511" y="-28020"/>
                    <a:pt x="865798" y="8896"/>
                  </a:cubicBezTo>
                  <a:cubicBezTo>
                    <a:pt x="1226237" y="126320"/>
                    <a:pt x="811914" y="633154"/>
                    <a:pt x="720329" y="769323"/>
                  </a:cubicBezTo>
                  <a:cubicBezTo>
                    <a:pt x="696242" y="805025"/>
                    <a:pt x="669503" y="836866"/>
                    <a:pt x="640610" y="868604"/>
                  </a:cubicBezTo>
                  <a:lnTo>
                    <a:pt x="561229" y="953142"/>
                  </a:lnTo>
                  <a:lnTo>
                    <a:pt x="600304" y="997136"/>
                  </a:lnTo>
                  <a:lnTo>
                    <a:pt x="506389" y="1013031"/>
                  </a:lnTo>
                  <a:lnTo>
                    <a:pt x="529877" y="956044"/>
                  </a:lnTo>
                  <a:lnTo>
                    <a:pt x="422005" y="889192"/>
                  </a:lnTo>
                  <a:cubicBezTo>
                    <a:pt x="301203" y="798502"/>
                    <a:pt x="196884" y="674692"/>
                    <a:pt x="117911" y="560501"/>
                  </a:cubicBezTo>
                  <a:cubicBezTo>
                    <a:pt x="42848" y="450305"/>
                    <a:pt x="-58752" y="282111"/>
                    <a:pt x="42646" y="159252"/>
                  </a:cubicBezTo>
                  <a:cubicBezTo>
                    <a:pt x="71139" y="124025"/>
                    <a:pt x="103295" y="105850"/>
                    <a:pt x="137267" y="99790"/>
                  </a:cubicBezTo>
                  <a:close/>
                </a:path>
              </a:pathLst>
            </a:custGeom>
            <a:solidFill>
              <a:srgbClr val="76A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存</a:t>
              </a:r>
            </a:p>
          </p:txBody>
        </p:sp>
        <p:sp>
          <p:nvSpPr>
            <p:cNvPr id="7195" name="任意多边形 19"/>
            <p:cNvSpPr>
              <a:spLocks noChangeArrowheads="1"/>
            </p:cNvSpPr>
            <p:nvPr/>
          </p:nvSpPr>
          <p:spPr bwMode="auto">
            <a:xfrm rot="1894320">
              <a:off x="3055938" y="1608138"/>
              <a:ext cx="1365250" cy="1365250"/>
            </a:xfrm>
            <a:custGeom>
              <a:avLst/>
              <a:gdLst>
                <a:gd name="T0" fmla="*/ 137154 w 1365901"/>
                <a:gd name="T1" fmla="*/ 182398 h 1365570"/>
                <a:gd name="T2" fmla="*/ 436865 w 1365901"/>
                <a:gd name="T3" fmla="*/ 226139 h 1365570"/>
                <a:gd name="T4" fmla="*/ 675564 w 1365901"/>
                <a:gd name="T5" fmla="*/ 459408 h 1365570"/>
                <a:gd name="T6" fmla="*/ 773188 w 1365901"/>
                <a:gd name="T7" fmla="*/ 260815 h 1365570"/>
                <a:gd name="T8" fmla="*/ 1157836 w 1365901"/>
                <a:gd name="T9" fmla="*/ 6819 h 1365570"/>
                <a:gd name="T10" fmla="*/ 1000688 w 1365901"/>
                <a:gd name="T11" fmla="*/ 1044446 h 1365570"/>
                <a:gd name="T12" fmla="*/ 840137 w 1365901"/>
                <a:gd name="T13" fmla="*/ 1249994 h 1365570"/>
                <a:gd name="T14" fmla="*/ 791860 w 1365901"/>
                <a:gd name="T15" fmla="*/ 1305576 h 1365570"/>
                <a:gd name="T16" fmla="*/ 829967 w 1365901"/>
                <a:gd name="T17" fmla="*/ 1353459 h 1365570"/>
                <a:gd name="T18" fmla="*/ 735517 w 1365901"/>
                <a:gd name="T19" fmla="*/ 1364290 h 1365570"/>
                <a:gd name="T20" fmla="*/ 760409 w 1365901"/>
                <a:gd name="T21" fmla="*/ 1311976 h 1365570"/>
                <a:gd name="T22" fmla="*/ 689078 w 1365901"/>
                <a:gd name="T23" fmla="*/ 1276005 h 1365570"/>
                <a:gd name="T24" fmla="*/ 175904 w 1365901"/>
                <a:gd name="T25" fmla="*/ 793670 h 1365570"/>
                <a:gd name="T26" fmla="*/ 50057 w 1365901"/>
                <a:gd name="T27" fmla="*/ 256193 h 1365570"/>
                <a:gd name="T28" fmla="*/ 137154 w 1365901"/>
                <a:gd name="T29" fmla="*/ 182398 h 13655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65901"/>
                <a:gd name="T46" fmla="*/ 0 h 1365570"/>
                <a:gd name="T47" fmla="*/ 1365901 w 1365901"/>
                <a:gd name="T48" fmla="*/ 1365570 h 13655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65901" h="1365570">
                  <a:moveTo>
                    <a:pt x="137414" y="182570"/>
                  </a:moveTo>
                  <a:cubicBezTo>
                    <a:pt x="234184" y="133488"/>
                    <a:pt x="353182" y="156082"/>
                    <a:pt x="437699" y="226351"/>
                  </a:cubicBezTo>
                  <a:cubicBezTo>
                    <a:pt x="516829" y="297917"/>
                    <a:pt x="531843" y="290186"/>
                    <a:pt x="676853" y="459840"/>
                  </a:cubicBezTo>
                  <a:cubicBezTo>
                    <a:pt x="639879" y="434874"/>
                    <a:pt x="744162" y="305003"/>
                    <a:pt x="774664" y="261059"/>
                  </a:cubicBezTo>
                  <a:cubicBezTo>
                    <a:pt x="861695" y="148607"/>
                    <a:pt x="998424" y="-38030"/>
                    <a:pt x="1160046" y="6827"/>
                  </a:cubicBezTo>
                  <a:cubicBezTo>
                    <a:pt x="1654860" y="146784"/>
                    <a:pt x="1116895" y="854575"/>
                    <a:pt x="1002598" y="1045426"/>
                  </a:cubicBezTo>
                  <a:cubicBezTo>
                    <a:pt x="955388" y="1120958"/>
                    <a:pt x="901587" y="1182889"/>
                    <a:pt x="841741" y="1251166"/>
                  </a:cubicBezTo>
                  <a:lnTo>
                    <a:pt x="793372" y="1306800"/>
                  </a:lnTo>
                  <a:lnTo>
                    <a:pt x="831551" y="1354727"/>
                  </a:lnTo>
                  <a:lnTo>
                    <a:pt x="736921" y="1365570"/>
                  </a:lnTo>
                  <a:lnTo>
                    <a:pt x="761861" y="1313208"/>
                  </a:lnTo>
                  <a:lnTo>
                    <a:pt x="690394" y="1277201"/>
                  </a:lnTo>
                  <a:cubicBezTo>
                    <a:pt x="485426" y="1160756"/>
                    <a:pt x="308429" y="970011"/>
                    <a:pt x="176240" y="794414"/>
                  </a:cubicBezTo>
                  <a:cubicBezTo>
                    <a:pt x="68205" y="649726"/>
                    <a:pt x="-78391" y="429662"/>
                    <a:pt x="50153" y="256433"/>
                  </a:cubicBezTo>
                  <a:cubicBezTo>
                    <a:pt x="75370" y="223255"/>
                    <a:pt x="105157" y="198931"/>
                    <a:pt x="137414" y="182570"/>
                  </a:cubicBezTo>
                  <a:close/>
                </a:path>
              </a:pathLst>
            </a:custGeom>
            <a:solidFill>
              <a:srgbClr val="EA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72000" rIns="0" bIns="0"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40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利</a:t>
              </a:r>
            </a:p>
          </p:txBody>
        </p:sp>
      </p:grpSp>
      <p:sp>
        <p:nvSpPr>
          <p:cNvPr id="718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4880749-BD2E-4612-B4D6-BA42F4A7F310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右箭头 2"/>
          <p:cNvSpPr>
            <a:spLocks noChangeArrowheads="1"/>
          </p:cNvSpPr>
          <p:nvPr/>
        </p:nvSpPr>
        <p:spPr bwMode="auto">
          <a:xfrm>
            <a:off x="1843088" y="3292475"/>
            <a:ext cx="6592887" cy="447675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EFE3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244" name="椭圆 4"/>
          <p:cNvSpPr>
            <a:spLocks noChangeArrowheads="1"/>
          </p:cNvSpPr>
          <p:nvPr/>
        </p:nvSpPr>
        <p:spPr bwMode="auto">
          <a:xfrm>
            <a:off x="2309813" y="3114675"/>
            <a:ext cx="798512" cy="785813"/>
          </a:xfrm>
          <a:prstGeom prst="ellipse">
            <a:avLst/>
          </a:prstGeom>
          <a:solidFill>
            <a:srgbClr val="EFE3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245" name="椭圆 5"/>
          <p:cNvSpPr>
            <a:spLocks noChangeArrowheads="1"/>
          </p:cNvSpPr>
          <p:nvPr/>
        </p:nvSpPr>
        <p:spPr bwMode="auto">
          <a:xfrm>
            <a:off x="2360613" y="3163888"/>
            <a:ext cx="698500" cy="687387"/>
          </a:xfrm>
          <a:prstGeom prst="ellipse">
            <a:avLst/>
          </a:prstGeom>
          <a:solidFill>
            <a:srgbClr val="B57C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+mj-ea"/>
                <a:ea typeface="+mj-ea"/>
              </a:rPr>
              <a:t>会员</a:t>
            </a:r>
          </a:p>
        </p:txBody>
      </p:sp>
      <p:sp>
        <p:nvSpPr>
          <p:cNvPr id="10246" name="文本框 15"/>
          <p:cNvSpPr txBox="1">
            <a:spLocks noChangeArrowheads="1"/>
          </p:cNvSpPr>
          <p:nvPr/>
        </p:nvSpPr>
        <p:spPr bwMode="auto">
          <a:xfrm>
            <a:off x="1835150" y="1704975"/>
            <a:ext cx="174625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 smtClean="0">
                <a:solidFill>
                  <a:srgbClr val="5F5F5F"/>
                </a:solidFill>
                <a:latin typeface="+mj-ea"/>
                <a:ea typeface="+mj-ea"/>
              </a:rPr>
              <a:t>项目参建方（签订合同的）登录、设置密码，资料修改，设置操作权限。</a:t>
            </a:r>
          </a:p>
        </p:txBody>
      </p:sp>
      <p:sp>
        <p:nvSpPr>
          <p:cNvPr id="10247" name="椭圆 32"/>
          <p:cNvSpPr>
            <a:spLocks noChangeArrowheads="1"/>
          </p:cNvSpPr>
          <p:nvPr/>
        </p:nvSpPr>
        <p:spPr bwMode="auto">
          <a:xfrm>
            <a:off x="3522663" y="3114675"/>
            <a:ext cx="798512" cy="785813"/>
          </a:xfrm>
          <a:prstGeom prst="ellipse">
            <a:avLst/>
          </a:prstGeom>
          <a:solidFill>
            <a:srgbClr val="EFE3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248" name="椭圆 33"/>
          <p:cNvSpPr>
            <a:spLocks noChangeArrowheads="1"/>
          </p:cNvSpPr>
          <p:nvPr/>
        </p:nvSpPr>
        <p:spPr bwMode="auto">
          <a:xfrm>
            <a:off x="3573463" y="3163888"/>
            <a:ext cx="698500" cy="687387"/>
          </a:xfrm>
          <a:prstGeom prst="ellipse">
            <a:avLst/>
          </a:prstGeom>
          <a:solidFill>
            <a:srgbClr val="B57C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+mj-ea"/>
                <a:ea typeface="+mj-ea"/>
              </a:rPr>
              <a:t>公告</a:t>
            </a:r>
          </a:p>
        </p:txBody>
      </p:sp>
      <p:sp>
        <p:nvSpPr>
          <p:cNvPr id="10249" name="椭圆 35"/>
          <p:cNvSpPr>
            <a:spLocks noChangeArrowheads="1"/>
          </p:cNvSpPr>
          <p:nvPr/>
        </p:nvSpPr>
        <p:spPr bwMode="auto">
          <a:xfrm>
            <a:off x="4735513" y="3114675"/>
            <a:ext cx="798512" cy="785813"/>
          </a:xfrm>
          <a:prstGeom prst="ellipse">
            <a:avLst/>
          </a:prstGeom>
          <a:solidFill>
            <a:srgbClr val="EFE3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250" name="椭圆 36"/>
          <p:cNvSpPr>
            <a:spLocks noChangeArrowheads="1"/>
          </p:cNvSpPr>
          <p:nvPr/>
        </p:nvSpPr>
        <p:spPr bwMode="auto">
          <a:xfrm>
            <a:off x="4643438" y="3038475"/>
            <a:ext cx="939800" cy="895350"/>
          </a:xfrm>
          <a:prstGeom prst="ellipse">
            <a:avLst/>
          </a:prstGeom>
          <a:solidFill>
            <a:srgbClr val="B57C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+mj-ea"/>
                <a:ea typeface="+mj-ea"/>
              </a:rPr>
              <a:t>验收交付</a:t>
            </a:r>
          </a:p>
        </p:txBody>
      </p:sp>
      <p:sp>
        <p:nvSpPr>
          <p:cNvPr id="10251" name="椭圆 38"/>
          <p:cNvSpPr>
            <a:spLocks noChangeArrowheads="1"/>
          </p:cNvSpPr>
          <p:nvPr/>
        </p:nvSpPr>
        <p:spPr bwMode="auto">
          <a:xfrm>
            <a:off x="5948363" y="3114675"/>
            <a:ext cx="798512" cy="785813"/>
          </a:xfrm>
          <a:prstGeom prst="ellipse">
            <a:avLst/>
          </a:prstGeom>
          <a:solidFill>
            <a:srgbClr val="EFE3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252" name="椭圆 39"/>
          <p:cNvSpPr>
            <a:spLocks noChangeArrowheads="1"/>
          </p:cNvSpPr>
          <p:nvPr/>
        </p:nvSpPr>
        <p:spPr bwMode="auto">
          <a:xfrm>
            <a:off x="5999163" y="3163888"/>
            <a:ext cx="698500" cy="687387"/>
          </a:xfrm>
          <a:prstGeom prst="ellipse">
            <a:avLst/>
          </a:prstGeom>
          <a:solidFill>
            <a:srgbClr val="B57C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+mj-ea"/>
                <a:ea typeface="+mj-ea"/>
              </a:rPr>
              <a:t>存档</a:t>
            </a:r>
          </a:p>
        </p:txBody>
      </p:sp>
      <p:sp>
        <p:nvSpPr>
          <p:cNvPr id="10253" name="椭圆 41"/>
          <p:cNvSpPr>
            <a:spLocks noChangeArrowheads="1"/>
          </p:cNvSpPr>
          <p:nvPr/>
        </p:nvSpPr>
        <p:spPr bwMode="auto">
          <a:xfrm>
            <a:off x="7161213" y="3114675"/>
            <a:ext cx="798512" cy="785813"/>
          </a:xfrm>
          <a:prstGeom prst="ellipse">
            <a:avLst/>
          </a:prstGeom>
          <a:solidFill>
            <a:srgbClr val="EFE3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254" name="椭圆 42"/>
          <p:cNvSpPr>
            <a:spLocks noChangeArrowheads="1"/>
          </p:cNvSpPr>
          <p:nvPr/>
        </p:nvSpPr>
        <p:spPr bwMode="auto">
          <a:xfrm>
            <a:off x="7212013" y="3163888"/>
            <a:ext cx="698500" cy="687387"/>
          </a:xfrm>
          <a:prstGeom prst="ellipse">
            <a:avLst/>
          </a:prstGeom>
          <a:solidFill>
            <a:srgbClr val="B57C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+mj-ea"/>
                <a:ea typeface="+mj-ea"/>
              </a:rPr>
              <a:t>统计</a:t>
            </a:r>
          </a:p>
        </p:txBody>
      </p:sp>
      <p:sp>
        <p:nvSpPr>
          <p:cNvPr id="10255" name="文本框 51"/>
          <p:cNvSpPr txBox="1">
            <a:spLocks noChangeArrowheads="1"/>
          </p:cNvSpPr>
          <p:nvPr/>
        </p:nvSpPr>
        <p:spPr bwMode="auto">
          <a:xfrm>
            <a:off x="3979863" y="1704975"/>
            <a:ext cx="1931987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 smtClean="0">
                <a:solidFill>
                  <a:srgbClr val="5F5F5F"/>
                </a:solidFill>
                <a:latin typeface="+mj-ea"/>
                <a:ea typeface="+mj-ea"/>
              </a:rPr>
              <a:t>甲方下达的指令或紧急通知必须实时传输至参建方责任人及监理处。</a:t>
            </a:r>
          </a:p>
        </p:txBody>
      </p:sp>
      <p:sp>
        <p:nvSpPr>
          <p:cNvPr id="10256" name="文本框 52"/>
          <p:cNvSpPr txBox="1">
            <a:spLocks noChangeArrowheads="1"/>
          </p:cNvSpPr>
          <p:nvPr/>
        </p:nvSpPr>
        <p:spPr bwMode="auto">
          <a:xfrm>
            <a:off x="2700338" y="4564063"/>
            <a:ext cx="212883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1400" dirty="0" smtClean="0">
                <a:solidFill>
                  <a:srgbClr val="5F5F5F"/>
                </a:solidFill>
                <a:latin typeface="+mj-ea"/>
                <a:ea typeface="+mj-ea"/>
              </a:rPr>
              <a:t>工程验收文档及图片的分类存放，模板的上传和下载，支持统一查询和相关导出导入。</a:t>
            </a:r>
          </a:p>
        </p:txBody>
      </p:sp>
      <p:sp>
        <p:nvSpPr>
          <p:cNvPr id="8208" name="文本框 53"/>
          <p:cNvSpPr txBox="1">
            <a:spLocks noChangeArrowheads="1"/>
          </p:cNvSpPr>
          <p:nvPr/>
        </p:nvSpPr>
        <p:spPr bwMode="auto">
          <a:xfrm>
            <a:off x="6310313" y="1704975"/>
            <a:ext cx="2006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验收分配任务，跟踪整个交房验收流程，记录过程中的验收数据并安排整改，确保验收任务的按时保质完成。</a:t>
            </a:r>
          </a:p>
        </p:txBody>
      </p:sp>
      <p:sp>
        <p:nvSpPr>
          <p:cNvPr id="10259" name="文本框 15"/>
          <p:cNvSpPr txBox="1">
            <a:spLocks noChangeArrowheads="1"/>
          </p:cNvSpPr>
          <p:nvPr/>
        </p:nvSpPr>
        <p:spPr bwMode="auto">
          <a:xfrm>
            <a:off x="5432425" y="4564063"/>
            <a:ext cx="1731963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 smtClean="0">
                <a:solidFill>
                  <a:srgbClr val="5F5F5F"/>
                </a:solidFill>
                <a:latin typeface="+mj-ea"/>
                <a:ea typeface="+mj-ea"/>
              </a:rPr>
              <a:t>统计、分析验房交付的相关数据。为参建方考核提供依据。</a:t>
            </a:r>
            <a:endParaRPr lang="zh-CN" altLang="en-US" sz="1400" dirty="0" smtClean="0">
              <a:latin typeface="+mj-ea"/>
              <a:ea typeface="+mj-ea"/>
            </a:endParaRPr>
          </a:p>
        </p:txBody>
      </p:sp>
      <p:sp>
        <p:nvSpPr>
          <p:cNvPr id="821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9CDDDB3-B6B1-4B6D-8198-5CAAC3E5C7D2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11" name="标题 1"/>
          <p:cNvSpPr txBox="1">
            <a:spLocks/>
          </p:cNvSpPr>
          <p:nvPr/>
        </p:nvSpPr>
        <p:spPr bwMode="auto">
          <a:xfrm>
            <a:off x="1714500" y="225425"/>
            <a:ext cx="71532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ea typeface="微软雅黑" panose="020B0503020204020204" pitchFamily="34" charset="-122"/>
              </a:rPr>
              <a:t>建设目标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2197894" y="1228725"/>
            <a:ext cx="1004888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会员管理</a:t>
            </a:r>
            <a:endParaRPr lang="en-US" altLang="zh-CN" sz="1600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107" y="1228725"/>
            <a:ext cx="1004887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实时公告</a:t>
            </a:r>
          </a:p>
        </p:txBody>
      </p:sp>
      <p:sp>
        <p:nvSpPr>
          <p:cNvPr id="6" name="矩形 5"/>
          <p:cNvSpPr/>
          <p:nvPr/>
        </p:nvSpPr>
        <p:spPr>
          <a:xfrm>
            <a:off x="6605588" y="1228725"/>
            <a:ext cx="1416050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验收交付管理</a:t>
            </a:r>
            <a:endParaRPr lang="en-US" altLang="zh-CN" sz="16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54338" y="4089400"/>
            <a:ext cx="1620837" cy="363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存档及下载管理</a:t>
            </a:r>
            <a:endParaRPr lang="en-US" altLang="zh-CN" sz="1600" b="1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5963" y="4089400"/>
            <a:ext cx="1004887" cy="363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统计分析</a:t>
            </a:r>
            <a:endParaRPr lang="en-US" altLang="zh-CN" sz="16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09813" y="5949950"/>
            <a:ext cx="59420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有效利用信息化手段，实现验房交付及相关流程的监、管、控！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>
            <a:grpSpLocks/>
          </p:cNvGrpSpPr>
          <p:nvPr/>
        </p:nvGrpSpPr>
        <p:grpSpPr bwMode="auto">
          <a:xfrm>
            <a:off x="1789113" y="2300288"/>
            <a:ext cx="1054100" cy="2735262"/>
            <a:chOff x="1530688" y="2300786"/>
            <a:chExt cx="1313120" cy="3360462"/>
          </a:xfrm>
        </p:grpSpPr>
        <p:pic>
          <p:nvPicPr>
            <p:cNvPr id="9315" name="Picture 4" descr="http://p6.zbjimg.com/service/2013-02/04/service/510f386bc3e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652" y="2300786"/>
              <a:ext cx="873406" cy="77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16" name="Picture 8" descr="http://img1.gtimg.com/cd/pics/hv1/36/19/1525/99168006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1861119" y="3569409"/>
              <a:ext cx="558362" cy="776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1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688" y="4713571"/>
              <a:ext cx="1313120" cy="947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19" name="组合 2"/>
          <p:cNvGrpSpPr>
            <a:grpSpLocks/>
          </p:cNvGrpSpPr>
          <p:nvPr/>
        </p:nvGrpSpPr>
        <p:grpSpPr bwMode="auto">
          <a:xfrm>
            <a:off x="2843213" y="1268413"/>
            <a:ext cx="5905500" cy="4968875"/>
            <a:chOff x="2465926" y="936625"/>
            <a:chExt cx="6282538" cy="5516711"/>
          </a:xfrm>
        </p:grpSpPr>
        <p:sp>
          <p:nvSpPr>
            <p:cNvPr id="18" name="Rectangle 7"/>
            <p:cNvSpPr/>
            <p:nvPr/>
          </p:nvSpPr>
          <p:spPr bwMode="auto">
            <a:xfrm>
              <a:off x="4090604" y="936625"/>
              <a:ext cx="4657860" cy="44962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rgbClr val="D5C5A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0000" tIns="46800" rIns="90000" bIns="46800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服务端</a:t>
              </a:r>
              <a:r>
                <a:rPr lang="en-US" altLang="zh-CN" sz="14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SERVER</a:t>
              </a:r>
              <a:endParaRPr lang="en-US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ounded Rectangle 12"/>
            <p:cNvSpPr/>
            <p:nvPr/>
          </p:nvSpPr>
          <p:spPr bwMode="auto">
            <a:xfrm>
              <a:off x="4553350" y="3834220"/>
              <a:ext cx="4034672" cy="743787"/>
            </a:xfrm>
            <a:prstGeom prst="roundRect">
              <a:avLst>
                <a:gd name="adj" fmla="val 7788"/>
              </a:avLst>
            </a:prstGeom>
            <a:gradFill rotWithShape="1">
              <a:gsLst>
                <a:gs pos="0">
                  <a:srgbClr val="EBDABC">
                    <a:tint val="50000"/>
                    <a:satMod val="300000"/>
                  </a:srgbClr>
                </a:gs>
                <a:gs pos="35000">
                  <a:srgbClr val="EBDABC">
                    <a:tint val="37000"/>
                    <a:satMod val="300000"/>
                  </a:srgbClr>
                </a:gs>
                <a:gs pos="100000">
                  <a:srgbClr val="EBDAB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BDAB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/>
            <a:lstStyle/>
            <a:p>
              <a:pPr algn="ctr" eaLnBrk="1" hangingPunct="1">
                <a:lnSpc>
                  <a:spcPct val="90000"/>
                </a:lnSpc>
                <a:defRPr/>
              </a:pPr>
              <a:endParaRPr lang="en-US" b="1" i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ounded Rectangle 12"/>
            <p:cNvSpPr/>
            <p:nvPr/>
          </p:nvSpPr>
          <p:spPr bwMode="auto">
            <a:xfrm>
              <a:off x="4553350" y="1865476"/>
              <a:ext cx="4063383" cy="1875329"/>
            </a:xfrm>
            <a:prstGeom prst="roundRect">
              <a:avLst>
                <a:gd name="adj" fmla="val 7788"/>
              </a:avLst>
            </a:prstGeom>
            <a:gradFill rotWithShape="1">
              <a:gsLst>
                <a:gs pos="0">
                  <a:srgbClr val="EBDABC">
                    <a:tint val="50000"/>
                    <a:satMod val="300000"/>
                  </a:srgbClr>
                </a:gs>
                <a:gs pos="35000">
                  <a:srgbClr val="EBDABC">
                    <a:tint val="37000"/>
                    <a:satMod val="300000"/>
                  </a:srgbClr>
                </a:gs>
                <a:gs pos="100000">
                  <a:srgbClr val="EBDAB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BDAB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/>
            <a:lstStyle/>
            <a:p>
              <a:pPr algn="ctr" eaLnBrk="1" hangingPunct="1">
                <a:lnSpc>
                  <a:spcPct val="90000"/>
                </a:lnSpc>
                <a:defRPr/>
              </a:pPr>
              <a:endParaRPr lang="en-US" sz="1000" b="1" i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Rounded Rectangle 18"/>
            <p:cNvSpPr/>
            <p:nvPr/>
          </p:nvSpPr>
          <p:spPr bwMode="auto">
            <a:xfrm>
              <a:off x="2465926" y="936625"/>
              <a:ext cx="1487880" cy="5511423"/>
            </a:xfrm>
            <a:prstGeom prst="rect">
              <a:avLst/>
            </a:prstGeom>
            <a:gradFill rotWithShape="1">
              <a:gsLst>
                <a:gs pos="0">
                  <a:srgbClr val="D5C5AA">
                    <a:shade val="51000"/>
                    <a:satMod val="130000"/>
                  </a:srgbClr>
                </a:gs>
                <a:gs pos="80000">
                  <a:srgbClr val="D5C5AA">
                    <a:shade val="93000"/>
                    <a:satMod val="130000"/>
                  </a:srgbClr>
                </a:gs>
                <a:gs pos="100000">
                  <a:srgbClr val="D5C5A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5C5A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0000" tIns="46800" rIns="90000" bIns="46800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移动端</a:t>
              </a:r>
              <a:r>
                <a:rPr lang="en-US" altLang="zh-CN" sz="14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en-US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ounded Rectangle 88"/>
            <p:cNvSpPr/>
            <p:nvPr/>
          </p:nvSpPr>
          <p:spPr bwMode="auto">
            <a:xfrm>
              <a:off x="5163112" y="2002772"/>
              <a:ext cx="1065072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用户管理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Rounded Rectangle 12"/>
            <p:cNvSpPr/>
            <p:nvPr/>
          </p:nvSpPr>
          <p:spPr bwMode="auto">
            <a:xfrm>
              <a:off x="4553350" y="4715484"/>
              <a:ext cx="4046495" cy="648610"/>
            </a:xfrm>
            <a:prstGeom prst="roundRect">
              <a:avLst>
                <a:gd name="adj" fmla="val 7788"/>
              </a:avLst>
            </a:prstGeom>
            <a:gradFill rotWithShape="1">
              <a:gsLst>
                <a:gs pos="0">
                  <a:srgbClr val="EBDABC">
                    <a:tint val="50000"/>
                    <a:satMod val="300000"/>
                  </a:srgbClr>
                </a:gs>
                <a:gs pos="35000">
                  <a:srgbClr val="EBDABC">
                    <a:tint val="37000"/>
                    <a:satMod val="300000"/>
                  </a:srgbClr>
                </a:gs>
                <a:gs pos="100000">
                  <a:srgbClr val="EBDAB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BDAB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/>
            <a:lstStyle/>
            <a:p>
              <a:pPr algn="ctr" eaLnBrk="1" hangingPunct="1">
                <a:lnSpc>
                  <a:spcPct val="90000"/>
                </a:lnSpc>
                <a:defRPr/>
              </a:pPr>
              <a:endParaRPr lang="en-US" sz="1000" b="1" i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Rounded Rectangle 12"/>
            <p:cNvSpPr/>
            <p:nvPr/>
          </p:nvSpPr>
          <p:spPr bwMode="auto">
            <a:xfrm>
              <a:off x="4090604" y="5556209"/>
              <a:ext cx="4657860" cy="883027"/>
            </a:xfrm>
            <a:prstGeom prst="roundRect">
              <a:avLst>
                <a:gd name="adj" fmla="val 7788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D5C5A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0000" tIns="46800" rIns="90000" bIns="46800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数据源</a:t>
              </a:r>
              <a:endParaRPr lang="en-US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流程图: 磁盘 40"/>
            <p:cNvSpPr/>
            <p:nvPr/>
          </p:nvSpPr>
          <p:spPr>
            <a:xfrm>
              <a:off x="6010831" y="5880514"/>
              <a:ext cx="678919" cy="345455"/>
            </a:xfrm>
            <a:prstGeom prst="flowChartMagneticDisk">
              <a:avLst/>
            </a:prstGeom>
            <a:gradFill rotWithShape="1">
              <a:gsLst>
                <a:gs pos="0">
                  <a:srgbClr val="BEC4FD">
                    <a:tint val="50000"/>
                    <a:satMod val="300000"/>
                  </a:srgbClr>
                </a:gs>
                <a:gs pos="35000">
                  <a:srgbClr val="BEC4FD">
                    <a:tint val="37000"/>
                    <a:satMod val="300000"/>
                  </a:srgbClr>
                </a:gs>
                <a:gs pos="100000">
                  <a:srgbClr val="BEC4F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EC4F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企业邮件</a:t>
              </a:r>
            </a:p>
          </p:txBody>
        </p:sp>
        <p:sp>
          <p:nvSpPr>
            <p:cNvPr id="42" name="Up-Down Arrow 7"/>
            <p:cNvSpPr/>
            <p:nvPr/>
          </p:nvSpPr>
          <p:spPr bwMode="auto">
            <a:xfrm>
              <a:off x="6465133" y="5300643"/>
              <a:ext cx="195907" cy="329592"/>
            </a:xfrm>
            <a:prstGeom prst="upDownArrow">
              <a:avLst/>
            </a:prstGeom>
            <a:solidFill>
              <a:srgbClr val="00B0F0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eaLnBrk="1" hangingPunct="1">
                <a:lnSpc>
                  <a:spcPct val="90000"/>
                </a:lnSpc>
                <a:defRPr/>
              </a:pPr>
              <a:endParaRPr lang="zh-CN" altLang="en-US" sz="14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233" name="组合 42"/>
            <p:cNvGrpSpPr>
              <a:grpSpLocks/>
            </p:cNvGrpSpPr>
            <p:nvPr/>
          </p:nvGrpSpPr>
          <p:grpSpPr bwMode="auto">
            <a:xfrm>
              <a:off x="3770625" y="3044003"/>
              <a:ext cx="504056" cy="168973"/>
              <a:chOff x="1868621" y="5639647"/>
              <a:chExt cx="504056" cy="168973"/>
            </a:xfrm>
          </p:grpSpPr>
          <p:sp>
            <p:nvSpPr>
              <p:cNvPr id="44" name="Flowchart: Stored Data 112"/>
              <p:cNvSpPr/>
              <p:nvPr/>
            </p:nvSpPr>
            <p:spPr bwMode="auto">
              <a:xfrm rot="10800000">
                <a:off x="2036603" y="5640252"/>
                <a:ext cx="336081" cy="169203"/>
              </a:xfrm>
              <a:prstGeom prst="flowChartOnlineStorag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endParaRPr lang="zh-CN" altLang="en-US" sz="1400" ker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314" name="Straight Connector 114"/>
              <p:cNvCxnSpPr>
                <a:cxnSpLocks noChangeShapeType="1"/>
                <a:endCxn id="44" idx="3"/>
              </p:cNvCxnSpPr>
              <p:nvPr/>
            </p:nvCxnSpPr>
            <p:spPr bwMode="auto">
              <a:xfrm>
                <a:off x="1868621" y="5724133"/>
                <a:ext cx="223353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TextBox 19"/>
            <p:cNvSpPr txBox="1"/>
            <p:nvPr/>
          </p:nvSpPr>
          <p:spPr>
            <a:xfrm>
              <a:off x="4156469" y="2478836"/>
              <a:ext cx="278661" cy="646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功能层</a:t>
              </a:r>
              <a:endParaRPr 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0"/>
            <p:cNvSpPr txBox="1"/>
            <p:nvPr/>
          </p:nvSpPr>
          <p:spPr>
            <a:xfrm>
              <a:off x="4156469" y="4726059"/>
              <a:ext cx="278661" cy="6468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接口层</a:t>
              </a:r>
              <a:endParaRPr 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Rounded Rectangle 88"/>
            <p:cNvSpPr/>
            <p:nvPr/>
          </p:nvSpPr>
          <p:spPr bwMode="auto">
            <a:xfrm>
              <a:off x="4739124" y="5075040"/>
              <a:ext cx="1084244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接口注册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ounded Rectangle 88"/>
            <p:cNvSpPr/>
            <p:nvPr/>
          </p:nvSpPr>
          <p:spPr bwMode="auto">
            <a:xfrm>
              <a:off x="6051363" y="5075040"/>
              <a:ext cx="1082556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接口管理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Rounded Rectangle 88"/>
            <p:cNvSpPr/>
            <p:nvPr/>
          </p:nvSpPr>
          <p:spPr bwMode="auto">
            <a:xfrm>
              <a:off x="6051363" y="4778935"/>
              <a:ext cx="1082556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接口校验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4"/>
            <p:cNvSpPr txBox="1"/>
            <p:nvPr/>
          </p:nvSpPr>
          <p:spPr>
            <a:xfrm>
              <a:off x="4139580" y="3872996"/>
              <a:ext cx="312439" cy="6450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数据层</a:t>
              </a:r>
              <a:endParaRPr 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流程图: 磁盘 51"/>
            <p:cNvSpPr/>
            <p:nvPr/>
          </p:nvSpPr>
          <p:spPr>
            <a:xfrm>
              <a:off x="7306182" y="3945259"/>
              <a:ext cx="1047090" cy="500558"/>
            </a:xfrm>
            <a:prstGeom prst="flowChartMagneticDisk">
              <a:avLst/>
            </a:prstGeom>
            <a:gradFill rotWithShape="1">
              <a:gsLst>
                <a:gs pos="0">
                  <a:srgbClr val="BEC4FD">
                    <a:tint val="50000"/>
                    <a:satMod val="300000"/>
                  </a:srgbClr>
                </a:gs>
                <a:gs pos="35000">
                  <a:srgbClr val="BEC4FD">
                    <a:tint val="37000"/>
                    <a:satMod val="300000"/>
                  </a:srgbClr>
                </a:gs>
                <a:gs pos="100000">
                  <a:srgbClr val="BEC4F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EC4F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微软雅黑" pitchFamily="34" charset="-122"/>
                  <a:ea typeface="微软雅黑" pitchFamily="34" charset="-122"/>
                  <a:cs typeface="Arial"/>
                </a:rPr>
                <a:t>RDMBS</a:t>
              </a:r>
              <a:endParaRPr lang="zh-CN" altLang="en-US" sz="1200" b="1" kern="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3" name="TextBox 5"/>
            <p:cNvSpPr txBox="1">
              <a:spLocks noChangeArrowheads="1"/>
            </p:cNvSpPr>
            <p:nvPr/>
          </p:nvSpPr>
          <p:spPr bwMode="auto">
            <a:xfrm>
              <a:off x="2611167" y="1557035"/>
              <a:ext cx="1221041" cy="3109098"/>
            </a:xfrm>
            <a:prstGeom prst="rect">
              <a:avLst/>
            </a:prstGeom>
            <a:noFill/>
            <a:ln w="9525">
              <a:solidFill>
                <a:srgbClr val="3D6CC9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ounded Rectangle 88"/>
            <p:cNvSpPr/>
            <p:nvPr/>
          </p:nvSpPr>
          <p:spPr bwMode="auto">
            <a:xfrm>
              <a:off x="2704054" y="5439882"/>
              <a:ext cx="1082556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编辑缓存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Rounded Rectangle 88"/>
            <p:cNvSpPr/>
            <p:nvPr/>
          </p:nvSpPr>
          <p:spPr bwMode="auto">
            <a:xfrm>
              <a:off x="2698988" y="5762425"/>
              <a:ext cx="1084244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数据加密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ounded Rectangle 88"/>
            <p:cNvSpPr/>
            <p:nvPr/>
          </p:nvSpPr>
          <p:spPr bwMode="auto">
            <a:xfrm>
              <a:off x="2704054" y="6083205"/>
              <a:ext cx="1082556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自动擦除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Rounded Rectangle 88"/>
            <p:cNvSpPr/>
            <p:nvPr/>
          </p:nvSpPr>
          <p:spPr bwMode="auto">
            <a:xfrm>
              <a:off x="2704054" y="4796560"/>
              <a:ext cx="1082556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登陆界面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流程图: 磁盘 57"/>
            <p:cNvSpPr/>
            <p:nvPr/>
          </p:nvSpPr>
          <p:spPr>
            <a:xfrm>
              <a:off x="5168093" y="5880514"/>
              <a:ext cx="621498" cy="336643"/>
            </a:xfrm>
            <a:prstGeom prst="flowChartMagneticDisk">
              <a:avLst/>
            </a:prstGeom>
            <a:gradFill rotWithShape="1">
              <a:gsLst>
                <a:gs pos="0">
                  <a:srgbClr val="BEC4FD">
                    <a:tint val="50000"/>
                    <a:satMod val="300000"/>
                  </a:srgbClr>
                </a:gs>
                <a:gs pos="35000">
                  <a:srgbClr val="BEC4FD">
                    <a:tint val="37000"/>
                    <a:satMod val="300000"/>
                  </a:srgbClr>
                </a:gs>
                <a:gs pos="100000">
                  <a:srgbClr val="BEC4F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EC4F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工程文档</a:t>
              </a:r>
            </a:p>
          </p:txBody>
        </p:sp>
        <p:sp>
          <p:nvSpPr>
            <p:cNvPr id="59" name="云形 58"/>
            <p:cNvSpPr/>
            <p:nvPr/>
          </p:nvSpPr>
          <p:spPr>
            <a:xfrm>
              <a:off x="4355753" y="5880514"/>
              <a:ext cx="591099" cy="356031"/>
            </a:xfrm>
            <a:prstGeom prst="cloud">
              <a:avLst/>
            </a:prstGeom>
            <a:gradFill rotWithShape="1">
              <a:gsLst>
                <a:gs pos="0">
                  <a:srgbClr val="EBDABC">
                    <a:tint val="50000"/>
                    <a:satMod val="300000"/>
                  </a:srgbClr>
                </a:gs>
                <a:gs pos="35000">
                  <a:srgbClr val="EBDABC">
                    <a:tint val="37000"/>
                    <a:satMod val="300000"/>
                  </a:srgbClr>
                </a:gs>
                <a:gs pos="100000">
                  <a:srgbClr val="EBDAB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BDAB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业务流程</a:t>
              </a:r>
            </a:p>
          </p:txBody>
        </p:sp>
        <p:sp>
          <p:nvSpPr>
            <p:cNvPr id="60" name="Rounded Rectangle 88"/>
            <p:cNvSpPr/>
            <p:nvPr/>
          </p:nvSpPr>
          <p:spPr bwMode="auto">
            <a:xfrm>
              <a:off x="4735746" y="4229026"/>
              <a:ext cx="1084244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数据加载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ounded Rectangle 88"/>
            <p:cNvSpPr/>
            <p:nvPr/>
          </p:nvSpPr>
          <p:spPr bwMode="auto">
            <a:xfrm>
              <a:off x="5963543" y="4229026"/>
              <a:ext cx="1084244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数据转换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ounded Rectangle 88"/>
            <p:cNvSpPr/>
            <p:nvPr/>
          </p:nvSpPr>
          <p:spPr bwMode="auto">
            <a:xfrm>
              <a:off x="4735746" y="3932922"/>
              <a:ext cx="1084244" cy="223840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数据缓存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ounded Rectangle 88"/>
            <p:cNvSpPr/>
            <p:nvPr/>
          </p:nvSpPr>
          <p:spPr bwMode="auto">
            <a:xfrm>
              <a:off x="5960165" y="3932922"/>
              <a:ext cx="1084244" cy="223840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数据同步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Rounded Rectangle 88"/>
            <p:cNvSpPr/>
            <p:nvPr/>
          </p:nvSpPr>
          <p:spPr bwMode="auto">
            <a:xfrm>
              <a:off x="4739124" y="4770122"/>
              <a:ext cx="1084244" cy="234417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接口分发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ounded Rectangle 88"/>
            <p:cNvSpPr/>
            <p:nvPr/>
          </p:nvSpPr>
          <p:spPr bwMode="auto">
            <a:xfrm>
              <a:off x="5163112" y="2425041"/>
              <a:ext cx="1064798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加密管理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Rounded Rectangle 88"/>
            <p:cNvSpPr/>
            <p:nvPr/>
          </p:nvSpPr>
          <p:spPr bwMode="auto">
            <a:xfrm>
              <a:off x="5163112" y="2840834"/>
              <a:ext cx="1064797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工作流引擎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Rounded Rectangle 88"/>
            <p:cNvSpPr/>
            <p:nvPr/>
          </p:nvSpPr>
          <p:spPr bwMode="auto">
            <a:xfrm>
              <a:off x="6283037" y="3263104"/>
              <a:ext cx="1065072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日志管理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Rounded Rectangle 88"/>
            <p:cNvSpPr/>
            <p:nvPr/>
          </p:nvSpPr>
          <p:spPr bwMode="auto">
            <a:xfrm>
              <a:off x="7383870" y="5075040"/>
              <a:ext cx="1084244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异常处理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Rounded Rectangle 88"/>
            <p:cNvSpPr/>
            <p:nvPr/>
          </p:nvSpPr>
          <p:spPr bwMode="auto">
            <a:xfrm>
              <a:off x="7383870" y="4778935"/>
              <a:ext cx="1084244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接口检索</a:t>
              </a:r>
              <a:endParaRPr lang="en-US" altLang="zh-CN" sz="1000" b="1" kern="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ounded Rectangle 88"/>
            <p:cNvSpPr/>
            <p:nvPr/>
          </p:nvSpPr>
          <p:spPr bwMode="auto">
            <a:xfrm>
              <a:off x="7401159" y="2002772"/>
              <a:ext cx="1065072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消息管理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Rounded Rectangle 88"/>
            <p:cNvSpPr/>
            <p:nvPr/>
          </p:nvSpPr>
          <p:spPr bwMode="auto">
            <a:xfrm>
              <a:off x="5163112" y="3263104"/>
              <a:ext cx="1064797" cy="309912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报表管理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51"/>
            <p:cNvSpPr txBox="1"/>
            <p:nvPr/>
          </p:nvSpPr>
          <p:spPr>
            <a:xfrm>
              <a:off x="4732368" y="6206582"/>
              <a:ext cx="3705346" cy="2467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需求理解、业务理解、数据准备、系统实施、迭代更新</a:t>
              </a:r>
            </a:p>
          </p:txBody>
        </p:sp>
        <p:sp>
          <p:nvSpPr>
            <p:cNvPr id="73" name="Rounded Rectangle 88"/>
            <p:cNvSpPr/>
            <p:nvPr/>
          </p:nvSpPr>
          <p:spPr bwMode="auto">
            <a:xfrm>
              <a:off x="6283174" y="2422883"/>
              <a:ext cx="1065072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终端管理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Rounded Rectangle 88"/>
            <p:cNvSpPr/>
            <p:nvPr/>
          </p:nvSpPr>
          <p:spPr bwMode="auto">
            <a:xfrm>
              <a:off x="6283174" y="2002772"/>
              <a:ext cx="1065072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权限管理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Rounded Rectangle 88"/>
            <p:cNvSpPr/>
            <p:nvPr/>
          </p:nvSpPr>
          <p:spPr bwMode="auto">
            <a:xfrm>
              <a:off x="4723735" y="2002770"/>
              <a:ext cx="303237" cy="1599137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统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安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全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接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入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Rounded Rectangle 88"/>
            <p:cNvSpPr/>
            <p:nvPr/>
          </p:nvSpPr>
          <p:spPr bwMode="auto">
            <a:xfrm>
              <a:off x="2698988" y="5119102"/>
              <a:ext cx="1084244" cy="22560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安全校验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ounded Rectangle 12"/>
            <p:cNvSpPr/>
            <p:nvPr/>
          </p:nvSpPr>
          <p:spPr bwMode="auto">
            <a:xfrm>
              <a:off x="4575304" y="1366682"/>
              <a:ext cx="4041429" cy="405381"/>
            </a:xfrm>
            <a:prstGeom prst="roundRect">
              <a:avLst>
                <a:gd name="adj" fmla="val 7788"/>
              </a:avLst>
            </a:prstGeom>
            <a:gradFill rotWithShape="1">
              <a:gsLst>
                <a:gs pos="0">
                  <a:srgbClr val="EBDABC">
                    <a:tint val="50000"/>
                    <a:satMod val="300000"/>
                  </a:srgbClr>
                </a:gs>
                <a:gs pos="35000">
                  <a:srgbClr val="EBDABC">
                    <a:tint val="37000"/>
                    <a:satMod val="300000"/>
                  </a:srgbClr>
                </a:gs>
                <a:gs pos="100000">
                  <a:srgbClr val="EBDAB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BDAB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/>
            <a:lstStyle/>
            <a:p>
              <a:pPr algn="ctr" eaLnBrk="1" hangingPunct="1">
                <a:lnSpc>
                  <a:spcPct val="90000"/>
                </a:lnSpc>
                <a:defRPr/>
              </a:pPr>
              <a:endParaRPr lang="en-US" sz="1000" b="1" i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ounded Rectangle 88"/>
            <p:cNvSpPr/>
            <p:nvPr/>
          </p:nvSpPr>
          <p:spPr bwMode="auto">
            <a:xfrm>
              <a:off x="4723924" y="1463620"/>
              <a:ext cx="3744191" cy="246754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服务端配置管理界面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58"/>
            <p:cNvSpPr txBox="1"/>
            <p:nvPr/>
          </p:nvSpPr>
          <p:spPr>
            <a:xfrm>
              <a:off x="4156469" y="1267980"/>
              <a:ext cx="278661" cy="6468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表示层</a:t>
              </a:r>
              <a:endParaRPr 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ounded Rectangle 37"/>
            <p:cNvSpPr/>
            <p:nvPr/>
          </p:nvSpPr>
          <p:spPr bwMode="auto">
            <a:xfrm>
              <a:off x="2832958" y="2337998"/>
              <a:ext cx="811446" cy="424928"/>
            </a:xfrm>
            <a:prstGeom prst="roundRect">
              <a:avLst/>
            </a:prstGeom>
            <a:gradFill rotWithShape="1">
              <a:gsLst>
                <a:gs pos="0">
                  <a:srgbClr val="A7C4D9">
                    <a:tint val="50000"/>
                    <a:satMod val="300000"/>
                  </a:srgbClr>
                </a:gs>
                <a:gs pos="35000">
                  <a:srgbClr val="A7C4D9">
                    <a:tint val="37000"/>
                    <a:satMod val="300000"/>
                  </a:srgbClr>
                </a:gs>
                <a:gs pos="100000">
                  <a:srgbClr val="A7C4D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4D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rgbClr val="D0DEE9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业主验收</a:t>
              </a:r>
              <a:endParaRPr lang="en-US" sz="1200" b="1" kern="0" dirty="0">
                <a:solidFill>
                  <a:srgbClr val="D0DEE9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ounded Rectangle 37"/>
            <p:cNvSpPr/>
            <p:nvPr/>
          </p:nvSpPr>
          <p:spPr bwMode="auto">
            <a:xfrm>
              <a:off x="2832958" y="1779936"/>
              <a:ext cx="811446" cy="424928"/>
            </a:xfrm>
            <a:prstGeom prst="roundRect">
              <a:avLst/>
            </a:prstGeom>
            <a:gradFill rotWithShape="1">
              <a:gsLst>
                <a:gs pos="0">
                  <a:srgbClr val="A7C4D9">
                    <a:tint val="50000"/>
                    <a:satMod val="300000"/>
                  </a:srgbClr>
                </a:gs>
                <a:gs pos="35000">
                  <a:srgbClr val="A7C4D9">
                    <a:tint val="37000"/>
                    <a:satMod val="300000"/>
                  </a:srgbClr>
                </a:gs>
                <a:gs pos="100000">
                  <a:srgbClr val="A7C4D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4D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rgbClr val="D0DEE9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物业验收</a:t>
              </a:r>
              <a:endParaRPr lang="en-US" altLang="zh-CN" sz="1200" b="1" kern="0" dirty="0">
                <a:solidFill>
                  <a:srgbClr val="D0DEE9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Rounded Rectangle 37"/>
            <p:cNvSpPr/>
            <p:nvPr/>
          </p:nvSpPr>
          <p:spPr bwMode="auto">
            <a:xfrm>
              <a:off x="2832957" y="3454122"/>
              <a:ext cx="811914" cy="424928"/>
            </a:xfrm>
            <a:prstGeom prst="roundRect">
              <a:avLst/>
            </a:prstGeom>
            <a:gradFill rotWithShape="1">
              <a:gsLst>
                <a:gs pos="0">
                  <a:srgbClr val="A7C4D9">
                    <a:tint val="50000"/>
                    <a:satMod val="300000"/>
                  </a:srgbClr>
                </a:gs>
                <a:gs pos="35000">
                  <a:srgbClr val="A7C4D9">
                    <a:tint val="37000"/>
                    <a:satMod val="300000"/>
                  </a:srgbClr>
                </a:gs>
                <a:gs pos="100000">
                  <a:srgbClr val="A7C4D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4D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rgbClr val="D0DEE9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数据报表</a:t>
              </a:r>
              <a:endParaRPr lang="en-US" sz="1200" b="1" kern="0" dirty="0">
                <a:solidFill>
                  <a:srgbClr val="D0DEE9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Rounded Rectangle 37"/>
            <p:cNvSpPr/>
            <p:nvPr/>
          </p:nvSpPr>
          <p:spPr bwMode="auto">
            <a:xfrm>
              <a:off x="2832957" y="2896060"/>
              <a:ext cx="811913" cy="424928"/>
            </a:xfrm>
            <a:prstGeom prst="roundRect">
              <a:avLst/>
            </a:prstGeom>
            <a:gradFill rotWithShape="1">
              <a:gsLst>
                <a:gs pos="0">
                  <a:srgbClr val="A7C4D9">
                    <a:tint val="50000"/>
                    <a:satMod val="300000"/>
                  </a:srgbClr>
                </a:gs>
                <a:gs pos="35000">
                  <a:srgbClr val="A7C4D9">
                    <a:tint val="37000"/>
                    <a:satMod val="300000"/>
                  </a:srgbClr>
                </a:gs>
                <a:gs pos="100000">
                  <a:srgbClr val="A7C4D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4D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rgbClr val="D0DEE9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通知公告</a:t>
              </a:r>
              <a:endParaRPr lang="en-US" sz="1200" b="1" kern="0" dirty="0">
                <a:solidFill>
                  <a:srgbClr val="D0DEE9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ounded Rectangle 37"/>
            <p:cNvSpPr/>
            <p:nvPr/>
          </p:nvSpPr>
          <p:spPr bwMode="auto">
            <a:xfrm>
              <a:off x="2832956" y="4012184"/>
              <a:ext cx="811447" cy="424928"/>
            </a:xfrm>
            <a:prstGeom prst="roundRect">
              <a:avLst/>
            </a:prstGeom>
            <a:gradFill rotWithShape="1">
              <a:gsLst>
                <a:gs pos="0">
                  <a:srgbClr val="A7C4D9">
                    <a:tint val="50000"/>
                    <a:satMod val="300000"/>
                  </a:srgbClr>
                </a:gs>
                <a:gs pos="35000">
                  <a:srgbClr val="A7C4D9">
                    <a:tint val="37000"/>
                    <a:satMod val="300000"/>
                  </a:srgbClr>
                </a:gs>
                <a:gs pos="100000">
                  <a:srgbClr val="A7C4D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7C4D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rgbClr val="D0DEE9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企业通讯录</a:t>
              </a:r>
              <a:endParaRPr lang="en-US" sz="1200" b="1" kern="0" dirty="0">
                <a:solidFill>
                  <a:srgbClr val="D0DEE9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ounded Rectangle 88"/>
            <p:cNvSpPr/>
            <p:nvPr/>
          </p:nvSpPr>
          <p:spPr bwMode="auto">
            <a:xfrm>
              <a:off x="7401159" y="2422883"/>
              <a:ext cx="1067149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通讯录管理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7401159" y="3263104"/>
              <a:ext cx="1065072" cy="309912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监控管理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流程图: 磁盘 89"/>
            <p:cNvSpPr/>
            <p:nvPr/>
          </p:nvSpPr>
          <p:spPr>
            <a:xfrm>
              <a:off x="6910991" y="5880514"/>
              <a:ext cx="680608" cy="345455"/>
            </a:xfrm>
            <a:prstGeom prst="flowChartMagneticDisk">
              <a:avLst/>
            </a:prstGeom>
            <a:gradFill rotWithShape="1">
              <a:gsLst>
                <a:gs pos="0">
                  <a:srgbClr val="BEC4FD">
                    <a:tint val="50000"/>
                    <a:satMod val="300000"/>
                  </a:srgbClr>
                </a:gs>
                <a:gs pos="35000">
                  <a:srgbClr val="BEC4FD">
                    <a:tint val="37000"/>
                    <a:satMod val="300000"/>
                  </a:srgbClr>
                </a:gs>
                <a:gs pos="100000">
                  <a:srgbClr val="BEC4F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EC4F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OA</a:t>
              </a:r>
              <a:endParaRPr lang="zh-CN" altLang="en-US" sz="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1" name="流程图: 磁盘 90"/>
            <p:cNvSpPr/>
            <p:nvPr/>
          </p:nvSpPr>
          <p:spPr>
            <a:xfrm>
              <a:off x="7812839" y="5880514"/>
              <a:ext cx="678919" cy="345455"/>
            </a:xfrm>
            <a:prstGeom prst="flowChartMagneticDisk">
              <a:avLst/>
            </a:prstGeom>
            <a:gradFill rotWithShape="1">
              <a:gsLst>
                <a:gs pos="0">
                  <a:srgbClr val="BEC4FD">
                    <a:tint val="50000"/>
                    <a:satMod val="300000"/>
                  </a:srgbClr>
                </a:gs>
                <a:gs pos="35000">
                  <a:srgbClr val="BEC4FD">
                    <a:tint val="37000"/>
                    <a:satMod val="300000"/>
                  </a:srgbClr>
                </a:gs>
                <a:gs pos="100000">
                  <a:srgbClr val="BEC4F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BEC4F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其他</a:t>
              </a:r>
            </a:p>
          </p:txBody>
        </p:sp>
        <p:sp>
          <p:nvSpPr>
            <p:cNvPr id="93" name="Rounded Rectangle 88"/>
            <p:cNvSpPr/>
            <p:nvPr/>
          </p:nvSpPr>
          <p:spPr bwMode="auto">
            <a:xfrm>
              <a:off x="6285449" y="2842994"/>
              <a:ext cx="1065072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验收管理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Rounded Rectangle 88"/>
            <p:cNvSpPr/>
            <p:nvPr/>
          </p:nvSpPr>
          <p:spPr bwMode="auto">
            <a:xfrm>
              <a:off x="7401159" y="2842994"/>
              <a:ext cx="1065072" cy="316388"/>
            </a:xfrm>
            <a:prstGeom prst="roundRect">
              <a:avLst/>
            </a:prstGeom>
            <a:gradFill rotWithShape="1">
              <a:gsLst>
                <a:gs pos="0">
                  <a:srgbClr val="D0DEE9">
                    <a:lumMod val="25000"/>
                  </a:srgbClr>
                </a:gs>
                <a:gs pos="35000">
                  <a:srgbClr val="D0DEE9">
                    <a:lumMod val="50000"/>
                  </a:srgbClr>
                </a:gs>
                <a:gs pos="100000">
                  <a:srgbClr val="A7C4D9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1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文档管理</a:t>
              </a:r>
              <a:endParaRPr lang="en-US" altLang="zh-CN" sz="1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220" name="标题 1"/>
          <p:cNvSpPr txBox="1">
            <a:spLocks/>
          </p:cNvSpPr>
          <p:nvPr/>
        </p:nvSpPr>
        <p:spPr bwMode="auto">
          <a:xfrm>
            <a:off x="1714500" y="225425"/>
            <a:ext cx="71532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ea typeface="微软雅黑" panose="020B0503020204020204" pitchFamily="34" charset="-122"/>
              </a:rPr>
              <a:t>平台功能架构</a:t>
            </a:r>
          </a:p>
        </p:txBody>
      </p:sp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24A1B93-3DF8-4139-A7F8-C0ACE2F1F295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验收交付流程分析</a:t>
            </a:r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85DE703-9EFA-4CBB-9309-9748F3F04C4C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0244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675188"/>
            <a:ext cx="512762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68413"/>
            <a:ext cx="72675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线形标注 2 44"/>
          <p:cNvSpPr/>
          <p:nvPr/>
        </p:nvSpPr>
        <p:spPr bwMode="auto">
          <a:xfrm>
            <a:off x="3419475" y="981075"/>
            <a:ext cx="647700" cy="360363"/>
          </a:xfrm>
          <a:prstGeom prst="borderCallout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+mj-ea"/>
                <a:ea typeface="+mj-ea"/>
              </a:rPr>
              <a:t>状态</a:t>
            </a:r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6" name="线形标注 2 45"/>
          <p:cNvSpPr/>
          <p:nvPr/>
        </p:nvSpPr>
        <p:spPr bwMode="auto">
          <a:xfrm>
            <a:off x="8383588" y="1844675"/>
            <a:ext cx="647700" cy="360363"/>
          </a:xfrm>
          <a:prstGeom prst="borderCallout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+mj-ea"/>
                <a:ea typeface="+mj-ea"/>
              </a:rPr>
              <a:t>状态</a:t>
            </a:r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7" name="线形标注 2 46"/>
          <p:cNvSpPr/>
          <p:nvPr/>
        </p:nvSpPr>
        <p:spPr bwMode="auto">
          <a:xfrm>
            <a:off x="7596188" y="2852738"/>
            <a:ext cx="647700" cy="360362"/>
          </a:xfrm>
          <a:prstGeom prst="borderCallout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+mj-ea"/>
                <a:ea typeface="+mj-ea"/>
              </a:rPr>
              <a:t>状态</a:t>
            </a:r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8" name="线形标注 2 47"/>
          <p:cNvSpPr/>
          <p:nvPr/>
        </p:nvSpPr>
        <p:spPr bwMode="auto">
          <a:xfrm>
            <a:off x="5580063" y="2492375"/>
            <a:ext cx="647700" cy="36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802"/>
              <a:gd name="adj6" fmla="val -5081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+mj-ea"/>
                <a:ea typeface="+mj-ea"/>
              </a:rPr>
              <a:t>状态</a:t>
            </a:r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9" name="线形标注 2 48"/>
          <p:cNvSpPr/>
          <p:nvPr/>
        </p:nvSpPr>
        <p:spPr bwMode="auto">
          <a:xfrm>
            <a:off x="5651500" y="3997325"/>
            <a:ext cx="649288" cy="36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802"/>
              <a:gd name="adj6" fmla="val -5081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+mj-ea"/>
                <a:ea typeface="+mj-ea"/>
              </a:rPr>
              <a:t>状态</a:t>
            </a:r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0" name="线形标注 2 49"/>
          <p:cNvSpPr/>
          <p:nvPr/>
        </p:nvSpPr>
        <p:spPr bwMode="auto">
          <a:xfrm>
            <a:off x="1979613" y="3500438"/>
            <a:ext cx="647700" cy="360362"/>
          </a:xfrm>
          <a:prstGeom prst="borderCallout2">
            <a:avLst>
              <a:gd name="adj1" fmla="val 44894"/>
              <a:gd name="adj2" fmla="val 99564"/>
              <a:gd name="adj3" fmla="val 22485"/>
              <a:gd name="adj4" fmla="val 116129"/>
              <a:gd name="adj5" fmla="val -55570"/>
              <a:gd name="adj6" fmla="val 12140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+mj-ea"/>
                <a:ea typeface="+mj-ea"/>
              </a:rPr>
              <a:t>状态</a:t>
            </a:r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83438" y="5021263"/>
            <a:ext cx="163195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j-ea"/>
                <a:ea typeface="+mj-ea"/>
              </a:rPr>
              <a:t>验收交付流程通过不同的颜色标注不同的验收状态，直观醒目。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验收交付服务端（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验</a:t>
            </a:r>
            <a:r>
              <a:rPr lang="zh-CN" altLang="en-US" dirty="0" smtClean="0"/>
              <a:t>房问题统计归总</a:t>
            </a:r>
            <a:endParaRPr lang="zh-CN" altLang="en-US" dirty="0" smtClean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BB31003-419C-4066-9D98-13557FDB3C86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14500" y="1057138"/>
            <a:ext cx="6736433" cy="3607996"/>
            <a:chOff x="2107904" y="1269915"/>
            <a:chExt cx="6736433" cy="3607996"/>
          </a:xfrm>
        </p:grpSpPr>
        <p:sp>
          <p:nvSpPr>
            <p:cNvPr id="11" name="文本框 10"/>
            <p:cNvSpPr txBox="1"/>
            <p:nvPr/>
          </p:nvSpPr>
          <p:spPr>
            <a:xfrm>
              <a:off x="4504192" y="4570134"/>
              <a:ext cx="19438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验收状态一览无余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904" y="1269915"/>
              <a:ext cx="6736433" cy="312357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939577" y="1834916"/>
            <a:ext cx="6736433" cy="3503574"/>
            <a:chOff x="2090601" y="2537459"/>
            <a:chExt cx="6736433" cy="350357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0601" y="2537459"/>
              <a:ext cx="6736433" cy="31235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487780" y="5733256"/>
              <a:ext cx="19438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验收细节了如指掌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64654" y="2508272"/>
            <a:ext cx="6736433" cy="3483225"/>
            <a:chOff x="1793806" y="2788365"/>
            <a:chExt cx="6736433" cy="34832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3806" y="2788365"/>
              <a:ext cx="6736433" cy="312128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351544" y="5963813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问题归类方便高效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89730" y="3161280"/>
            <a:ext cx="6736433" cy="3599245"/>
            <a:chOff x="-1764705" y="1269915"/>
            <a:chExt cx="6736433" cy="359924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764705" y="1269915"/>
              <a:ext cx="6736433" cy="3140701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793032" y="4561383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图形报表直观醒目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4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验收交付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现场验房整改利器</a:t>
            </a: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4911920-242C-428E-8E7D-9D811681A34D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08105" y="1314533"/>
            <a:ext cx="1871807" cy="3194587"/>
            <a:chOff x="2195736" y="954493"/>
            <a:chExt cx="2518210" cy="445474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736" y="954493"/>
              <a:ext cx="2518210" cy="445474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356739" y="1229874"/>
              <a:ext cx="2197985" cy="429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FF0000"/>
                  </a:solidFill>
                  <a:latin typeface="+mj-ea"/>
                  <a:ea typeface="+mj-ea"/>
                </a:rPr>
                <a:t>验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房交付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APP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首页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47864" y="3383468"/>
            <a:ext cx="1904370" cy="3213884"/>
            <a:chOff x="4885396" y="964690"/>
            <a:chExt cx="2494319" cy="444455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396" y="964690"/>
              <a:ext cx="2494319" cy="4444551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318154" y="4797151"/>
              <a:ext cx="14414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简约的界面风格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32240" y="3411333"/>
            <a:ext cx="1904370" cy="3186019"/>
            <a:chOff x="4407150" y="2996952"/>
            <a:chExt cx="1904370" cy="352657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7150" y="2996952"/>
              <a:ext cx="1904370" cy="3526571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4789927" y="6069724"/>
              <a:ext cx="1105181" cy="246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实用的照片标注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51823" y="1314533"/>
            <a:ext cx="1801137" cy="3184390"/>
            <a:chOff x="5051823" y="1314533"/>
            <a:chExt cx="1801137" cy="3184390"/>
          </a:xfrm>
        </p:grpSpPr>
        <p:grpSp>
          <p:nvGrpSpPr>
            <p:cNvPr id="23" name="组合 22"/>
            <p:cNvGrpSpPr/>
            <p:nvPr/>
          </p:nvGrpSpPr>
          <p:grpSpPr>
            <a:xfrm>
              <a:off x="5051823" y="1314533"/>
              <a:ext cx="1801137" cy="3184390"/>
              <a:chOff x="4862094" y="1772816"/>
              <a:chExt cx="1801137" cy="3184390"/>
            </a:xfrm>
          </p:grpSpPr>
          <p:pic>
            <p:nvPicPr>
              <p:cNvPr id="12293" name="图片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94" y="1772816"/>
                <a:ext cx="1801137" cy="3184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4932040" y="3356494"/>
                <a:ext cx="16922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问题</a:t>
                </a:r>
                <a:r>
                  <a:rPr lang="zh-CN" altLang="en-US" sz="1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新增简单易用</a:t>
                </a:r>
                <a:endParaRPr lang="zh-CN" altLang="en-US" sz="1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298" name="八角星 13"/>
            <p:cNvSpPr>
              <a:spLocks noChangeArrowheads="1"/>
            </p:cNvSpPr>
            <p:nvPr/>
          </p:nvSpPr>
          <p:spPr bwMode="auto">
            <a:xfrm>
              <a:off x="6046889" y="3522610"/>
              <a:ext cx="656572" cy="613018"/>
            </a:xfrm>
            <a:prstGeom prst="star8">
              <a:avLst>
                <a:gd name="adj" fmla="val 37500"/>
              </a:avLst>
            </a:prstGeom>
            <a:solidFill>
              <a:schemeClr val="bg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800"/>
                </a:spcBef>
                <a:buClr>
                  <a:schemeClr val="accent1"/>
                </a:buClr>
                <a:buFont typeface="Wingdings" panose="05000000000000000000" pitchFamily="2" charset="2"/>
                <a:buChar char="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defRPr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14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现场图片</a:t>
              </a:r>
              <a:r>
                <a:rPr lang="zh-CN" altLang="en-US" sz="800" dirty="0">
                  <a:solidFill>
                    <a:schemeClr val="tx1"/>
                  </a:solidFill>
                  <a:ea typeface="宋体" panose="02010600030101010101" pitchFamily="2" charset="-122"/>
                </a:rPr>
                <a:t>采集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15079" y="2188412"/>
            <a:ext cx="1763688" cy="3184495"/>
            <a:chOff x="7938412" y="1209032"/>
            <a:chExt cx="1763688" cy="3184495"/>
          </a:xfrm>
        </p:grpSpPr>
        <p:pic>
          <p:nvPicPr>
            <p:cNvPr id="12294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412" y="1209032"/>
              <a:ext cx="1763688" cy="3184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文本框 11"/>
            <p:cNvSpPr txBox="1"/>
            <p:nvPr/>
          </p:nvSpPr>
          <p:spPr>
            <a:xfrm>
              <a:off x="8178886" y="2539669"/>
              <a:ext cx="128273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FF0000"/>
                  </a:solidFill>
                  <a:latin typeface="+mj-ea"/>
                  <a:ea typeface="+mj-ea"/>
                </a:rPr>
                <a:t>问题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分类清晰明了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13837" y="1725556"/>
            <a:ext cx="1763688" cy="3222035"/>
            <a:chOff x="7976403" y="2276872"/>
            <a:chExt cx="2504499" cy="444460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76403" y="2276872"/>
              <a:ext cx="2504499" cy="4444603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8406229" y="4451558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验房指标实时掌控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文档管理</a:t>
            </a:r>
            <a:endParaRPr lang="zh-CN" altLang="en-US" dirty="0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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defRPr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14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4911920-242C-428E-8E7D-9D811681A34D}" type="slidenum"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98808" y="1052736"/>
            <a:ext cx="6965680" cy="3149805"/>
            <a:chOff x="1933845" y="1160931"/>
            <a:chExt cx="6965680" cy="314980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845" y="1160931"/>
              <a:ext cx="6714584" cy="3149805"/>
            </a:xfrm>
            <a:prstGeom prst="rect">
              <a:avLst/>
            </a:prstGeom>
          </p:spPr>
        </p:pic>
        <p:sp>
          <p:nvSpPr>
            <p:cNvPr id="6" name="矩形标注 5"/>
            <p:cNvSpPr/>
            <p:nvPr/>
          </p:nvSpPr>
          <p:spPr bwMode="auto">
            <a:xfrm>
              <a:off x="3635896" y="1370700"/>
              <a:ext cx="1224135" cy="384929"/>
            </a:xfrm>
            <a:prstGeom prst="wedgeRectCallout">
              <a:avLst>
                <a:gd name="adj1" fmla="val -78293"/>
                <a:gd name="adj2" fmla="val -381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zh-CN" altLang="en-US" sz="1200" dirty="0">
                  <a:solidFill>
                    <a:srgbClr val="FF0000"/>
                  </a:solidFill>
                  <a:latin typeface="+mj-ea"/>
                </a:rPr>
                <a:t>文档模糊查询功能</a:t>
              </a:r>
            </a:p>
          </p:txBody>
        </p:sp>
        <p:sp>
          <p:nvSpPr>
            <p:cNvPr id="18" name="矩形标注 17"/>
            <p:cNvSpPr/>
            <p:nvPr/>
          </p:nvSpPr>
          <p:spPr bwMode="auto">
            <a:xfrm>
              <a:off x="8287457" y="2008107"/>
              <a:ext cx="612068" cy="1046572"/>
            </a:xfrm>
            <a:prstGeom prst="wedgeRectCallout">
              <a:avLst>
                <a:gd name="adj1" fmla="val -78293"/>
                <a:gd name="adj2" fmla="val -381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+mj-ea"/>
                </a:rPr>
                <a:t>文档下载、删除功能</a:t>
              </a:r>
              <a:endParaRPr lang="zh-CN" altLang="en-US" sz="1200" dirty="0">
                <a:solidFill>
                  <a:srgbClr val="FF0000"/>
                </a:solidFill>
                <a:latin typeface="+mj-ea"/>
              </a:endParaRPr>
            </a:p>
          </p:txBody>
        </p:sp>
        <p:sp>
          <p:nvSpPr>
            <p:cNvPr id="19" name="矩形标注 18"/>
            <p:cNvSpPr/>
            <p:nvPr/>
          </p:nvSpPr>
          <p:spPr bwMode="auto">
            <a:xfrm>
              <a:off x="7092280" y="1370700"/>
              <a:ext cx="1224135" cy="289175"/>
            </a:xfrm>
            <a:prstGeom prst="wedgeRectCallout">
              <a:avLst>
                <a:gd name="adj1" fmla="val 62314"/>
                <a:gd name="adj2" fmla="val 3217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+mj-ea"/>
                </a:rPr>
                <a:t>新增文档功能</a:t>
              </a:r>
              <a:endParaRPr lang="zh-CN" altLang="en-US" sz="1200" dirty="0">
                <a:solidFill>
                  <a:srgbClr val="FF0000"/>
                </a:solidFill>
                <a:latin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05776" y="3377884"/>
            <a:ext cx="6732538" cy="3136582"/>
            <a:chOff x="1933845" y="3316754"/>
            <a:chExt cx="6732538" cy="313658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3845" y="3316754"/>
              <a:ext cx="6732538" cy="313658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660194" y="5995416"/>
              <a:ext cx="1261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文档新增界面</a:t>
              </a:r>
              <a:endParaRPr lang="zh-CN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矩形标注 22"/>
            <p:cNvSpPr/>
            <p:nvPr/>
          </p:nvSpPr>
          <p:spPr bwMode="auto">
            <a:xfrm>
              <a:off x="6602240" y="4275393"/>
              <a:ext cx="1354136" cy="617295"/>
            </a:xfrm>
            <a:prstGeom prst="wedgeRectCallout">
              <a:avLst>
                <a:gd name="adj1" fmla="val -78293"/>
                <a:gd name="adj2" fmla="val -381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+mj-ea"/>
                </a:rPr>
                <a:t>根据选择系统内部自动生成编码，便于管理</a:t>
              </a:r>
              <a:endParaRPr lang="zh-CN" altLang="en-US" sz="1200" dirty="0">
                <a:solidFill>
                  <a:srgbClr val="FF0000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520141202A04PWBG">
  <a:themeElements>
    <a:clrScheme name="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3255B8"/>
      </a:accent1>
      <a:accent2>
        <a:srgbClr val="5936C8"/>
      </a:accent2>
      <a:accent3>
        <a:srgbClr val="FFFFFF"/>
      </a:accent3>
      <a:accent4>
        <a:srgbClr val="505050"/>
      </a:accent4>
      <a:accent5>
        <a:srgbClr val="ADB4D8"/>
      </a:accent5>
      <a:accent6>
        <a:srgbClr val="5030B5"/>
      </a:accent6>
      <a:hlink>
        <a:srgbClr val="31B491"/>
      </a:hlink>
      <a:folHlink>
        <a:srgbClr val="AFB2B4"/>
      </a:folHlink>
    </a:clrScheme>
    <a:fontScheme name="A000520141202A04PWBG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520141202A04PWB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202A04PWB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202A04PWB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202A04PWB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202A04PWB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202A04PWB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202A04PWB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202A04PWB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202A04PWB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202A04PWB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202A04PWB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202A04PWB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Pages>0</Pages>
  <Words>744</Words>
  <Characters>0</Characters>
  <Application>Microsoft Office PowerPoint</Application>
  <DocSecurity>0</DocSecurity>
  <PresentationFormat>全屏显示(4:3)</PresentationFormat>
  <Lines>0</Lines>
  <Paragraphs>180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隶书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A000520141202A04PWBG</vt:lpstr>
      <vt:lpstr>验房交付管理系统</vt:lpstr>
      <vt:lpstr>PowerPoint 演示文稿</vt:lpstr>
      <vt:lpstr>PowerPoint 演示文稿</vt:lpstr>
      <vt:lpstr>PowerPoint 演示文稿</vt:lpstr>
      <vt:lpstr>PowerPoint 演示文稿</vt:lpstr>
      <vt:lpstr>验收交付流程分析</vt:lpstr>
      <vt:lpstr>验收交付服务端（WEB）-验房问题统计归总</vt:lpstr>
      <vt:lpstr>验收交付APP（Android）-现场验房整改利器</vt:lpstr>
      <vt:lpstr>文档管理</vt:lpstr>
      <vt:lpstr>PowerPoint 演示文稿</vt:lpstr>
      <vt:lpstr>应用部署及软硬件环境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工程信息管理系统设想</dc:title>
  <dc:subject/>
  <dc:creator>rff</dc:creator>
  <cp:keywords/>
  <dc:description/>
  <cp:lastModifiedBy>hp</cp:lastModifiedBy>
  <cp:revision>161</cp:revision>
  <dcterms:created xsi:type="dcterms:W3CDTF">2015-02-27T05:28:53Z</dcterms:created>
  <dcterms:modified xsi:type="dcterms:W3CDTF">2015-09-17T06:18:25Z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2052-9.1.0.4985</vt:lpwstr>
  </property>
</Properties>
</file>