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6" r:id="rId7"/>
    <p:sldId id="308" r:id="rId8"/>
    <p:sldId id="309" r:id="rId9"/>
    <p:sldId id="259" r:id="rId10"/>
    <p:sldId id="311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260" r:id="rId19"/>
    <p:sldId id="312" r:id="rId20"/>
    <p:sldId id="29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ED6"/>
    <a:srgbClr val="B3DCE2"/>
    <a:srgbClr val="47ABB9"/>
    <a:srgbClr val="CB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6" autoAdjust="0"/>
    <p:restoredTop sz="94075" autoAdjust="0"/>
  </p:normalViewPr>
  <p:slideViewPr>
    <p:cSldViewPr snapToGrid="0">
      <p:cViewPr varScale="1">
        <p:scale>
          <a:sx n="110" d="100"/>
          <a:sy n="110" d="100"/>
        </p:scale>
        <p:origin x="-546" y="-96"/>
      </p:cViewPr>
      <p:guideLst>
        <p:guide orient="horz" pos="2164"/>
        <p:guide pos="3824"/>
      </p:guideLst>
    </p:cSldViewPr>
  </p:slideViewPr>
  <p:notesTextViewPr>
    <p:cViewPr>
      <p:scale>
        <a:sx n="1" d="1"/>
        <a:sy n="1" d="1"/>
      </p:scale>
      <p:origin x="0" y="282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9A5FA-CEC5-43A5-8C1E-73DABB5F06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C4B7A-092B-4026-9B38-6FEE49FB59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smtClean="0"/>
              <a:t>https://liangliangtuwen.tmall.com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C4B7A-092B-4026-9B38-6FEE49FB5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966" y="317833"/>
            <a:ext cx="10515600" cy="580806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7ABB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898639"/>
            <a:ext cx="12192000" cy="595936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5261" y="2691110"/>
            <a:ext cx="6214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蓝色IT科技软件技术公司网页分析报告</a:t>
            </a:r>
            <a:endParaRPr kumimoji="1" lang="zh-CN" altLang="en-US" sz="28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4798580" y="3436098"/>
            <a:ext cx="329420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学校名称：重庆师范大学</a:t>
            </a:r>
            <a:endParaRPr lang="zh-CN" altLang="en-US" sz="1600" b="1" dirty="0" smtClean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指导老师：朱德利</a:t>
            </a:r>
            <a:endParaRPr lang="zh-CN" altLang="en-US" sz="1600" b="1" dirty="0" smtClean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报告人：秦秀元</a:t>
            </a:r>
            <a:endParaRPr lang="zh-CN" altLang="en-US" sz="1600" b="1" dirty="0" smtClean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学号：</a:t>
            </a:r>
            <a:r>
              <a:rPr lang="en-US" altLang="zh-CN" sz="16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2017051604047</a:t>
            </a:r>
            <a:endParaRPr lang="en-US" altLang="zh-CN" sz="1600" b="1" dirty="0" smtClean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 11"/>
          <p:cNvGrpSpPr/>
          <p:nvPr/>
        </p:nvGrpSpPr>
        <p:grpSpPr>
          <a:xfrm>
            <a:off x="5408579" y="898636"/>
            <a:ext cx="1567474" cy="1567470"/>
            <a:chOff x="5431425" y="497164"/>
            <a:chExt cx="1482332" cy="1482330"/>
          </a:xfrm>
        </p:grpSpPr>
        <p:sp>
          <p:nvSpPr>
            <p:cNvPr id="8" name="椭圆 7"/>
            <p:cNvSpPr/>
            <p:nvPr/>
          </p:nvSpPr>
          <p:spPr>
            <a:xfrm>
              <a:off x="5431425" y="497164"/>
              <a:ext cx="1482332" cy="1482330"/>
            </a:xfrm>
            <a:prstGeom prst="ellipse">
              <a:avLst/>
            </a:prstGeom>
            <a:solidFill>
              <a:srgbClr val="47ABB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751305" y="941168"/>
              <a:ext cx="842572" cy="614420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标题 132"/>
          <p:cNvSpPr/>
          <p:nvPr/>
        </p:nvSpPr>
        <p:spPr>
          <a:xfrm>
            <a:off x="979805" y="318135"/>
            <a:ext cx="1038987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7AB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组件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2" name="图片 1" descr="屏幕截图(3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0270" y="0"/>
            <a:ext cx="6222365" cy="68580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13385" y="1204595"/>
            <a:ext cx="536448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</a:t>
            </a:r>
            <a:r>
              <a:rPr lang="zh-CN" altLang="en-US" sz="2800" b="0">
                <a:ea typeface="宋体" panose="02010600030101010101" pitchFamily="2" charset="-122"/>
              </a:rPr>
              <a:t>这个组件组成部分，</a:t>
            </a:r>
            <a:r>
              <a:rPr lang="zh-CN" sz="2800" b="0">
                <a:ea typeface="宋体" panose="02010600030101010101" pitchFamily="2" charset="-122"/>
              </a:rPr>
              <a:t>首先是三个文字部件，接着是通过3个div标签，每一个都封装六个带有图片和文字样式的div标签，用来分别表示三个文字部件，在鼠标移动到一个文字部件时，改变文字颜色并显示其包含的内容，在鼠标移动到某一张图片时，显示文字内容，文字部件代码部分，通过ul好li标签实现，第一个div标签封装下的内容，包括img标签下的图片和p标签下的段落文字。</a:t>
            </a:r>
            <a:endParaRPr lang="zh-CN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标题 132"/>
          <p:cNvSpPr/>
          <p:nvPr/>
        </p:nvSpPr>
        <p:spPr>
          <a:xfrm>
            <a:off x="901065" y="413385"/>
            <a:ext cx="1038987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7AB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组件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2" name="图片 1" descr="屏幕截图(31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0"/>
            <a:ext cx="5337810" cy="685863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13105" y="1987550"/>
            <a:ext cx="501777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800" b="0">
                <a:ea typeface="宋体" panose="02010600030101010101" pitchFamily="2" charset="-122"/>
              </a:rPr>
              <a:t>这个组件</a:t>
            </a:r>
            <a:r>
              <a:rPr lang="zh-CN" sz="2800" b="0">
                <a:ea typeface="宋体" panose="02010600030101010101" pitchFamily="2" charset="-122"/>
              </a:rPr>
              <a:t>包括图标，和文字，图片包裹在dt标签下，文字包裹在dd的p标签下，它们合起来包裹在dl标签下，右图</a:t>
            </a:r>
            <a:r>
              <a:rPr lang="zh-CN" sz="2800" b="0">
                <a:ea typeface="宋体" panose="02010600030101010101" pitchFamily="2" charset="-122"/>
              </a:rPr>
              <a:t>其中第一个标签的代码。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标题 132"/>
          <p:cNvSpPr/>
          <p:nvPr/>
        </p:nvSpPr>
        <p:spPr>
          <a:xfrm>
            <a:off x="979805" y="318135"/>
            <a:ext cx="1038987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7AB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组件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2" name="图片 1" descr="屏幕截图(3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9610" y="0"/>
            <a:ext cx="5152390" cy="68580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39750" y="1517333"/>
            <a:ext cx="508000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</a:t>
            </a:r>
            <a:r>
              <a:rPr lang="zh-CN" altLang="en-US" sz="2800" b="0">
                <a:ea typeface="宋体" panose="02010600030101010101" pitchFamily="2" charset="-122"/>
              </a:rPr>
              <a:t>这个组</a:t>
            </a:r>
            <a:r>
              <a:rPr lang="zh-CN" altLang="en-US" sz="2800" b="0">
                <a:ea typeface="宋体" panose="02010600030101010101" pitchFamily="2" charset="-122"/>
              </a:rPr>
              <a:t>件</a:t>
            </a:r>
            <a:r>
              <a:rPr lang="zh-CN" sz="2800" b="0">
                <a:ea typeface="宋体" panose="02010600030101010101" pitchFamily="2" charset="-122"/>
              </a:rPr>
              <a:t>由两部分组成，每一个部分由span标签封装的主题和一个dl封装好的图片加文字组成，第一部分还包括由p封装的段落文字，其中段落文字通过jQuery中的hover函数实现了当鼠标移到文字上时改变字体颜色。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标题 132"/>
          <p:cNvSpPr/>
          <p:nvPr/>
        </p:nvSpPr>
        <p:spPr>
          <a:xfrm>
            <a:off x="979805" y="318135"/>
            <a:ext cx="1038987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7AB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组件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2" name="图片 1" descr="屏幕截图(3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9130" y="0"/>
            <a:ext cx="5182870" cy="68580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74700" y="1465897"/>
            <a:ext cx="5080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altLang="zh-CN" sz="2800" b="0">
                <a:ea typeface="宋体" panose="02010600030101010101" pitchFamily="2" charset="-122"/>
              </a:rPr>
              <a:t>    </a:t>
            </a:r>
            <a:r>
              <a:rPr lang="zh-CN" sz="2800" b="0">
                <a:ea typeface="宋体" panose="02010600030101010101" pitchFamily="2" charset="-122"/>
              </a:rPr>
              <a:t>这个组件</a:t>
            </a:r>
            <a:r>
              <a:rPr lang="zh-CN" sz="2800" b="0">
                <a:ea typeface="宋体" panose="02010600030101010101" pitchFamily="2" charset="-122"/>
              </a:rPr>
              <a:t>是所有页面的公共部分，包括友情链接，图片和版权部分，图片部分代码如下，通过li标签完成图片img标签、标题div标签和段落p标签的封装。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标题 132"/>
          <p:cNvSpPr/>
          <p:nvPr/>
        </p:nvSpPr>
        <p:spPr>
          <a:xfrm>
            <a:off x="979805" y="318135"/>
            <a:ext cx="1038987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7AB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组件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2" name="图片 1" descr="屏幕截图(31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1390" y="0"/>
            <a:ext cx="4880610" cy="68573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79805" y="1801178"/>
            <a:ext cx="5080000" cy="3107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</a:t>
            </a:r>
            <a:r>
              <a:rPr lang="zh-CN" sz="2800" b="0">
                <a:ea typeface="宋体" panose="02010600030101010101" pitchFamily="2" charset="-122"/>
              </a:rPr>
              <a:t>文字封装在li标签下，然后所有文字合并封装于div标签下的ul标签中，使其形成一个类似列表的样式，每一个文字又是一个链接，把快运添加now类的样式，会让它有高亮的效果。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标题 132"/>
          <p:cNvSpPr/>
          <p:nvPr/>
        </p:nvSpPr>
        <p:spPr>
          <a:xfrm>
            <a:off x="979805" y="318135"/>
            <a:ext cx="1038987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7AB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组件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3" name="图片 2" descr="屏幕截图(31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825" y="0"/>
            <a:ext cx="6607175" cy="68580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79730" y="2063432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</a:t>
            </a:r>
            <a:r>
              <a:rPr lang="zh-CN" altLang="en-US" sz="2800" b="0">
                <a:ea typeface="宋体" panose="02010600030101010101" pitchFamily="2" charset="-122"/>
              </a:rPr>
              <a:t>这个组件中，</a:t>
            </a:r>
            <a:r>
              <a:rPr lang="zh-CN" sz="2800" b="0">
                <a:ea typeface="宋体" panose="02010600030101010101" pitchFamily="2" charset="-122"/>
              </a:rPr>
              <a:t>文字封装于p标签中，最外层使用div标签，字体的大小由h标签设置。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1350" y="1552958"/>
            <a:ext cx="3416300" cy="3414712"/>
          </a:xfrm>
          <a:prstGeom prst="ellipse">
            <a:avLst/>
          </a:prstGeom>
          <a:solidFill>
            <a:srgbClr val="47AB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PA_文本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67225" y="3103945"/>
            <a:ext cx="3355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心得体会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PA_同心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3425" y="1652970"/>
            <a:ext cx="3214688" cy="3214688"/>
          </a:xfrm>
          <a:custGeom>
            <a:avLst/>
            <a:gdLst>
              <a:gd name="G0" fmla="+- 156 0 0"/>
              <a:gd name="G1" fmla="+- 21600 0 156"/>
              <a:gd name="G2" fmla="+- 21600 0 15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" y="10800"/>
                </a:moveTo>
                <a:cubicBezTo>
                  <a:pt x="156" y="16679"/>
                  <a:pt x="4921" y="21444"/>
                  <a:pt x="10800" y="21444"/>
                </a:cubicBezTo>
                <a:cubicBezTo>
                  <a:pt x="16679" y="21444"/>
                  <a:pt x="21444" y="16679"/>
                  <a:pt x="21444" y="10800"/>
                </a:cubicBezTo>
                <a:cubicBezTo>
                  <a:pt x="21444" y="4921"/>
                  <a:pt x="16679" y="156"/>
                  <a:pt x="10800" y="156"/>
                </a:cubicBezTo>
                <a:cubicBezTo>
                  <a:pt x="4921" y="156"/>
                  <a:pt x="156" y="4921"/>
                  <a:pt x="156" y="10800"/>
                </a:cubicBezTo>
                <a:close/>
              </a:path>
            </a:pathLst>
          </a:cu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PA_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90975" y="1743458"/>
            <a:ext cx="785813" cy="569912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PA_直接连接符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589838" y="4194558"/>
            <a:ext cx="739775" cy="534987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空心弧 15"/>
          <p:cNvSpPr>
            <a:spLocks noChangeArrowheads="1"/>
          </p:cNvSpPr>
          <p:nvPr/>
        </p:nvSpPr>
        <p:spPr bwMode="auto">
          <a:xfrm rot="12768983">
            <a:off x="4324350" y="1483108"/>
            <a:ext cx="3622675" cy="3622675"/>
          </a:xfrm>
          <a:custGeom>
            <a:avLst/>
            <a:gdLst>
              <a:gd name="G0" fmla="+- 10711 0 0"/>
              <a:gd name="G1" fmla="+- 11829149 0 0"/>
              <a:gd name="G2" fmla="+- 0 0 11829149"/>
              <a:gd name="T0" fmla="*/ 0 256 1"/>
              <a:gd name="T1" fmla="*/ 180 256 1"/>
              <a:gd name="G3" fmla="+- 11829149 T0 T1"/>
              <a:gd name="T2" fmla="*/ 0 256 1"/>
              <a:gd name="T3" fmla="*/ 90 256 1"/>
              <a:gd name="G4" fmla="+- 11829149 T2 T3"/>
              <a:gd name="G5" fmla="*/ G4 2 1"/>
              <a:gd name="T4" fmla="*/ 90 256 1"/>
              <a:gd name="T5" fmla="*/ 0 256 1"/>
              <a:gd name="G6" fmla="+- 11829149 T4 T5"/>
              <a:gd name="G7" fmla="*/ G6 2 1"/>
              <a:gd name="G8" fmla="abs 1182914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711"/>
              <a:gd name="G18" fmla="*/ 10711 1 2"/>
              <a:gd name="G19" fmla="+- G18 5400 0"/>
              <a:gd name="G20" fmla="cos G19 11829149"/>
              <a:gd name="G21" fmla="sin G19 11829149"/>
              <a:gd name="G22" fmla="+- G20 10800 0"/>
              <a:gd name="G23" fmla="+- G21 10800 0"/>
              <a:gd name="G24" fmla="+- 10800 0 G20"/>
              <a:gd name="G25" fmla="+- 10711 10800 0"/>
              <a:gd name="G26" fmla="?: G9 G17 G25"/>
              <a:gd name="G27" fmla="?: G9 0 21600"/>
              <a:gd name="G28" fmla="cos 10800 11829149"/>
              <a:gd name="G29" fmla="sin 10800 11829149"/>
              <a:gd name="G30" fmla="sin 10711 11829149"/>
              <a:gd name="G31" fmla="+- G28 10800 0"/>
              <a:gd name="G32" fmla="+- G29 10800 0"/>
              <a:gd name="G33" fmla="+- G30 10800 0"/>
              <a:gd name="G34" fmla="?: G4 0 G31"/>
              <a:gd name="G35" fmla="?: 11829149 G34 0"/>
              <a:gd name="G36" fmla="?: G6 G35 G31"/>
              <a:gd name="G37" fmla="+- 21600 0 G36"/>
              <a:gd name="G38" fmla="?: G4 0 G33"/>
              <a:gd name="G39" fmla="?: 1182914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4 w 21600"/>
              <a:gd name="T15" fmla="*/ 10706 h 21600"/>
              <a:gd name="T16" fmla="*/ 10800 w 21600"/>
              <a:gd name="T17" fmla="*/ 89 h 21600"/>
              <a:gd name="T18" fmla="*/ 21556 w 21600"/>
              <a:gd name="T19" fmla="*/ 107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9" y="10706"/>
                </a:moveTo>
                <a:cubicBezTo>
                  <a:pt x="140" y="4827"/>
                  <a:pt x="4920" y="89"/>
                  <a:pt x="10799" y="89"/>
                </a:cubicBezTo>
                <a:cubicBezTo>
                  <a:pt x="16679" y="88"/>
                  <a:pt x="21459" y="4827"/>
                  <a:pt x="21510" y="10706"/>
                </a:cubicBezTo>
                <a:lnTo>
                  <a:pt x="21599" y="10706"/>
                </a:lnTo>
                <a:cubicBezTo>
                  <a:pt x="21548" y="4778"/>
                  <a:pt x="16728" y="0"/>
                  <a:pt x="10800" y="0"/>
                </a:cubicBezTo>
                <a:cubicBezTo>
                  <a:pt x="4871" y="-1"/>
                  <a:pt x="51" y="4778"/>
                  <a:pt x="0" y="10706"/>
                </a:cubicBezTo>
                <a:close/>
              </a:path>
            </a:pathLst>
          </a:custGeom>
          <a:solidFill>
            <a:srgbClr val="47ABB9"/>
          </a:solidFill>
          <a:ln w="12700" cap="flat" cmpd="sng">
            <a:solidFill>
              <a:srgbClr val="47ABB9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A_图片 2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346708"/>
            <a:ext cx="781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标题 132"/>
          <p:cNvSpPr/>
          <p:nvPr/>
        </p:nvSpPr>
        <p:spPr>
          <a:xfrm>
            <a:off x="853966" y="317833"/>
            <a:ext cx="10515600" cy="580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7AB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心得体会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7710" y="1659890"/>
            <a:ext cx="1103312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通过对代码的深入分析，知道了一个好的网页除了需要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Bootstrap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Html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充分融合之外，还需要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jQuery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特效的协作。通过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jQuery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特效和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CSS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样式的合理配合会使得页面更加绚丽多彩。如果由我来完成此网站，我会加入更多的特效，例如通过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jQuery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的选择器可以通过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hover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函数为指定选择内容添加样式或者添加类，通过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jQuery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的遍历，可以实现对指定选择内容的特效的集成修改。通过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Bootstrap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中的下拉菜单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(dropdown)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和栅格布局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(col-lg-12)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可以使页面更精美。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6938" y="3288869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0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感谢老师的指导</a:t>
            </a:r>
            <a:endParaRPr kumimoji="1" lang="zh-CN" altLang="en-US" sz="6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9676" y="26911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谢谢观看</a:t>
            </a:r>
            <a:endParaRPr kumimoji="1" lang="zh-CN" altLang="en-US" sz="28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4545215" y="4342878"/>
            <a:ext cx="329420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学校名称：重庆师范大学</a:t>
            </a:r>
            <a:endParaRPr lang="zh-CN" altLang="en-US" sz="1600" b="1" dirty="0" smtClean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指导老师：朱德利</a:t>
            </a:r>
            <a:endParaRPr lang="zh-CN" altLang="en-US" sz="1600" b="1" dirty="0" smtClean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报告人：秦秀元</a:t>
            </a:r>
            <a:endParaRPr lang="zh-CN" altLang="en-US" sz="1600" b="1" dirty="0" smtClean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学号：</a:t>
            </a:r>
            <a:r>
              <a:rPr lang="en-US" altLang="zh-CN" sz="16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2017051604047</a:t>
            </a:r>
            <a:endParaRPr lang="en-US" altLang="zh-CN" sz="1600" b="1" dirty="0" smtClean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 11"/>
          <p:cNvGrpSpPr/>
          <p:nvPr/>
        </p:nvGrpSpPr>
        <p:grpSpPr>
          <a:xfrm>
            <a:off x="5408579" y="898636"/>
            <a:ext cx="1567474" cy="1567470"/>
            <a:chOff x="5431425" y="497164"/>
            <a:chExt cx="1482332" cy="1482330"/>
          </a:xfrm>
        </p:grpSpPr>
        <p:sp>
          <p:nvSpPr>
            <p:cNvPr id="8" name="椭圆 7"/>
            <p:cNvSpPr/>
            <p:nvPr/>
          </p:nvSpPr>
          <p:spPr>
            <a:xfrm>
              <a:off x="5431425" y="497164"/>
              <a:ext cx="1482332" cy="1482330"/>
            </a:xfrm>
            <a:prstGeom prst="ellipse">
              <a:avLst/>
            </a:prstGeom>
            <a:solidFill>
              <a:srgbClr val="47ABB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751305" y="941168"/>
              <a:ext cx="842572" cy="614420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2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67734" y="2042959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r>
              <a:rPr lang="zh-CN" altLang="en-US" sz="20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_矩形 34"/>
          <p:cNvSpPr/>
          <p:nvPr>
            <p:custDataLst>
              <p:tags r:id="rId2"/>
            </p:custDataLst>
          </p:nvPr>
        </p:nvSpPr>
        <p:spPr bwMode="auto">
          <a:xfrm>
            <a:off x="8522539" y="1981403"/>
            <a:ext cx="211462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效果展示</a:t>
            </a:r>
            <a:endParaRPr lang="zh-CN" altLang="en-US" sz="28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PA_组合 220"/>
          <p:cNvGrpSpPr/>
          <p:nvPr>
            <p:custDataLst>
              <p:tags r:id="rId3"/>
            </p:custDataLst>
          </p:nvPr>
        </p:nvGrpSpPr>
        <p:grpSpPr>
          <a:xfrm>
            <a:off x="8120425" y="2114049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7" name="PA_矩形 2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67734" y="3200514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r>
              <a:rPr lang="zh-CN" altLang="en-US" sz="20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PA_矩形 63"/>
          <p:cNvSpPr/>
          <p:nvPr>
            <p:custDataLst>
              <p:tags r:id="rId5"/>
            </p:custDataLst>
          </p:nvPr>
        </p:nvSpPr>
        <p:spPr bwMode="auto">
          <a:xfrm>
            <a:off x="8522539" y="3139593"/>
            <a:ext cx="211462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代码分析</a:t>
            </a:r>
            <a:endParaRPr lang="zh-CN" altLang="en-US" sz="28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PA_组合 220"/>
          <p:cNvGrpSpPr/>
          <p:nvPr>
            <p:custDataLst>
              <p:tags r:id="rId6"/>
            </p:custDataLst>
          </p:nvPr>
        </p:nvGrpSpPr>
        <p:grpSpPr>
          <a:xfrm>
            <a:off x="8083595" y="3271604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10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1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12" name="PA_矩形 2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67734" y="4506024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r>
              <a:rPr lang="zh-CN" altLang="en-US" sz="20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PA_矩形 69"/>
          <p:cNvSpPr/>
          <p:nvPr>
            <p:custDataLst>
              <p:tags r:id="rId8"/>
            </p:custDataLst>
          </p:nvPr>
        </p:nvSpPr>
        <p:spPr bwMode="auto">
          <a:xfrm>
            <a:off x="8522539" y="4440023"/>
            <a:ext cx="211462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心得体会</a:t>
            </a:r>
            <a:endParaRPr lang="zh-CN" altLang="en-US" sz="28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PA_组合 220"/>
          <p:cNvGrpSpPr/>
          <p:nvPr>
            <p:custDataLst>
              <p:tags r:id="rId9"/>
            </p:custDataLst>
          </p:nvPr>
        </p:nvGrpSpPr>
        <p:grpSpPr>
          <a:xfrm>
            <a:off x="8173765" y="4577114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1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grpSp>
        <p:nvGrpSpPr>
          <p:cNvPr id="27" name="组 98"/>
          <p:cNvGrpSpPr/>
          <p:nvPr/>
        </p:nvGrpSpPr>
        <p:grpSpPr>
          <a:xfrm rot="21376792">
            <a:off x="1758673" y="1473922"/>
            <a:ext cx="3811250" cy="5055619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28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rgbClr val="47ABB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srgbClr val="47ABB9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29" name="组 100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30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45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1" name="椭圆 30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rgbClr val="CBE4E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rgbClr val="CBE4E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47ABB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rgbClr val="CBE4E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47ABB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3014556" y="324874"/>
            <a:ext cx="62412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rgbClr val="47ABB9"/>
                </a:solidFill>
                <a:latin typeface="+mn-lt"/>
              </a:rPr>
              <a:t>目录</a:t>
            </a:r>
            <a:r>
              <a:rPr lang="zh-CN" altLang="en-US" sz="5400" dirty="0">
                <a:solidFill>
                  <a:srgbClr val="47ABB9"/>
                </a:solidFill>
                <a:latin typeface="+mn-lt"/>
              </a:rPr>
              <a:t> </a:t>
            </a:r>
            <a:r>
              <a:rPr lang="en-US" altLang="zh-CN" sz="5400" dirty="0">
                <a:solidFill>
                  <a:srgbClr val="47ABB9"/>
                </a:solidFill>
                <a:latin typeface="+mn-lt"/>
              </a:rPr>
              <a:t>/ </a:t>
            </a:r>
            <a:r>
              <a:rPr lang="en-US" altLang="zh-CN" sz="4400" dirty="0">
                <a:solidFill>
                  <a:srgbClr val="47ABB9"/>
                </a:solidFill>
                <a:latin typeface="+mn-lt"/>
              </a:rPr>
              <a:t>CONTENTS</a:t>
            </a:r>
            <a:endParaRPr lang="zh-CN" altLang="en-US" sz="4400" dirty="0">
              <a:solidFill>
                <a:srgbClr val="47ABB9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12" grpId="0"/>
      <p:bldP spid="13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1350" y="1552958"/>
            <a:ext cx="3416300" cy="3414712"/>
          </a:xfrm>
          <a:prstGeom prst="ellipse">
            <a:avLst/>
          </a:prstGeom>
          <a:solidFill>
            <a:srgbClr val="47AB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PA_文本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67225" y="3103945"/>
            <a:ext cx="3355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效果展示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PA_同心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3425" y="1652970"/>
            <a:ext cx="3214688" cy="3214688"/>
          </a:xfrm>
          <a:custGeom>
            <a:avLst/>
            <a:gdLst>
              <a:gd name="G0" fmla="+- 156 0 0"/>
              <a:gd name="G1" fmla="+- 21600 0 156"/>
              <a:gd name="G2" fmla="+- 21600 0 15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" y="10800"/>
                </a:moveTo>
                <a:cubicBezTo>
                  <a:pt x="156" y="16679"/>
                  <a:pt x="4921" y="21444"/>
                  <a:pt x="10800" y="21444"/>
                </a:cubicBezTo>
                <a:cubicBezTo>
                  <a:pt x="16679" y="21444"/>
                  <a:pt x="21444" y="16679"/>
                  <a:pt x="21444" y="10800"/>
                </a:cubicBezTo>
                <a:cubicBezTo>
                  <a:pt x="21444" y="4921"/>
                  <a:pt x="16679" y="156"/>
                  <a:pt x="10800" y="156"/>
                </a:cubicBezTo>
                <a:cubicBezTo>
                  <a:pt x="4921" y="156"/>
                  <a:pt x="156" y="4921"/>
                  <a:pt x="156" y="10800"/>
                </a:cubicBezTo>
                <a:close/>
              </a:path>
            </a:pathLst>
          </a:cu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PA_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90975" y="1743458"/>
            <a:ext cx="785813" cy="569912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PA_直接连接符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589838" y="4194558"/>
            <a:ext cx="739775" cy="534987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空心弧 15"/>
          <p:cNvSpPr>
            <a:spLocks noChangeArrowheads="1"/>
          </p:cNvSpPr>
          <p:nvPr/>
        </p:nvSpPr>
        <p:spPr bwMode="auto">
          <a:xfrm rot="12768983">
            <a:off x="4324350" y="1483108"/>
            <a:ext cx="3622675" cy="3622675"/>
          </a:xfrm>
          <a:custGeom>
            <a:avLst/>
            <a:gdLst>
              <a:gd name="G0" fmla="+- 10711 0 0"/>
              <a:gd name="G1" fmla="+- 11829149 0 0"/>
              <a:gd name="G2" fmla="+- 0 0 11829149"/>
              <a:gd name="T0" fmla="*/ 0 256 1"/>
              <a:gd name="T1" fmla="*/ 180 256 1"/>
              <a:gd name="G3" fmla="+- 11829149 T0 T1"/>
              <a:gd name="T2" fmla="*/ 0 256 1"/>
              <a:gd name="T3" fmla="*/ 90 256 1"/>
              <a:gd name="G4" fmla="+- 11829149 T2 T3"/>
              <a:gd name="G5" fmla="*/ G4 2 1"/>
              <a:gd name="T4" fmla="*/ 90 256 1"/>
              <a:gd name="T5" fmla="*/ 0 256 1"/>
              <a:gd name="G6" fmla="+- 11829149 T4 T5"/>
              <a:gd name="G7" fmla="*/ G6 2 1"/>
              <a:gd name="G8" fmla="abs 1182914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711"/>
              <a:gd name="G18" fmla="*/ 10711 1 2"/>
              <a:gd name="G19" fmla="+- G18 5400 0"/>
              <a:gd name="G20" fmla="cos G19 11829149"/>
              <a:gd name="G21" fmla="sin G19 11829149"/>
              <a:gd name="G22" fmla="+- G20 10800 0"/>
              <a:gd name="G23" fmla="+- G21 10800 0"/>
              <a:gd name="G24" fmla="+- 10800 0 G20"/>
              <a:gd name="G25" fmla="+- 10711 10800 0"/>
              <a:gd name="G26" fmla="?: G9 G17 G25"/>
              <a:gd name="G27" fmla="?: G9 0 21600"/>
              <a:gd name="G28" fmla="cos 10800 11829149"/>
              <a:gd name="G29" fmla="sin 10800 11829149"/>
              <a:gd name="G30" fmla="sin 10711 11829149"/>
              <a:gd name="G31" fmla="+- G28 10800 0"/>
              <a:gd name="G32" fmla="+- G29 10800 0"/>
              <a:gd name="G33" fmla="+- G30 10800 0"/>
              <a:gd name="G34" fmla="?: G4 0 G31"/>
              <a:gd name="G35" fmla="?: 11829149 G34 0"/>
              <a:gd name="G36" fmla="?: G6 G35 G31"/>
              <a:gd name="G37" fmla="+- 21600 0 G36"/>
              <a:gd name="G38" fmla="?: G4 0 G33"/>
              <a:gd name="G39" fmla="?: 1182914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4 w 21600"/>
              <a:gd name="T15" fmla="*/ 10706 h 21600"/>
              <a:gd name="T16" fmla="*/ 10800 w 21600"/>
              <a:gd name="T17" fmla="*/ 89 h 21600"/>
              <a:gd name="T18" fmla="*/ 21556 w 21600"/>
              <a:gd name="T19" fmla="*/ 107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9" y="10706"/>
                </a:moveTo>
                <a:cubicBezTo>
                  <a:pt x="140" y="4827"/>
                  <a:pt x="4920" y="89"/>
                  <a:pt x="10799" y="89"/>
                </a:cubicBezTo>
                <a:cubicBezTo>
                  <a:pt x="16679" y="88"/>
                  <a:pt x="21459" y="4827"/>
                  <a:pt x="21510" y="10706"/>
                </a:cubicBezTo>
                <a:lnTo>
                  <a:pt x="21599" y="10706"/>
                </a:lnTo>
                <a:cubicBezTo>
                  <a:pt x="21548" y="4778"/>
                  <a:pt x="16728" y="0"/>
                  <a:pt x="10800" y="0"/>
                </a:cubicBezTo>
                <a:cubicBezTo>
                  <a:pt x="4871" y="-1"/>
                  <a:pt x="51" y="4778"/>
                  <a:pt x="0" y="10706"/>
                </a:cubicBezTo>
                <a:close/>
              </a:path>
            </a:pathLst>
          </a:custGeom>
          <a:solidFill>
            <a:srgbClr val="47ABB9"/>
          </a:solidFill>
          <a:ln w="12700" cap="flat" cmpd="sng">
            <a:solidFill>
              <a:srgbClr val="47ABB9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A_图片 2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346708"/>
            <a:ext cx="781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标题 13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首页</a:t>
            </a:r>
            <a:endParaRPr lang="zh-CN" altLang="en-US"/>
          </a:p>
        </p:txBody>
      </p:sp>
      <p:pic>
        <p:nvPicPr>
          <p:cNvPr id="134" name="图片 3" descr="屏幕截图(25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899160"/>
            <a:ext cx="12106910" cy="2120900"/>
          </a:xfrm>
          <a:prstGeom prst="rect">
            <a:avLst/>
          </a:prstGeom>
        </p:spPr>
      </p:pic>
      <p:pic>
        <p:nvPicPr>
          <p:cNvPr id="135" name="图片 5" descr="屏幕截图(25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3019425"/>
            <a:ext cx="12192000" cy="3838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标题 132"/>
          <p:cNvSpPr/>
          <p:nvPr/>
        </p:nvSpPr>
        <p:spPr>
          <a:xfrm>
            <a:off x="853966" y="317833"/>
            <a:ext cx="10515600" cy="580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7AB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首页</a:t>
            </a:r>
            <a:endParaRPr lang="zh-CN" altLang="en-US"/>
          </a:p>
        </p:txBody>
      </p:sp>
      <p:pic>
        <p:nvPicPr>
          <p:cNvPr id="6" name="图片 6" descr="屏幕截图(26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993140"/>
            <a:ext cx="12192635" cy="2935605"/>
          </a:xfrm>
          <a:prstGeom prst="rect">
            <a:avLst/>
          </a:prstGeom>
        </p:spPr>
      </p:pic>
      <p:pic>
        <p:nvPicPr>
          <p:cNvPr id="7" name="图片 7" descr="屏幕截图(26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3928745"/>
            <a:ext cx="12191365" cy="2929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标题 132"/>
          <p:cNvSpPr/>
          <p:nvPr/>
        </p:nvSpPr>
        <p:spPr>
          <a:xfrm>
            <a:off x="853966" y="317833"/>
            <a:ext cx="10515600" cy="580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7AB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物流页面</a:t>
            </a:r>
            <a:endParaRPr lang="zh-CN" altLang="en-US"/>
          </a:p>
        </p:txBody>
      </p:sp>
      <p:pic>
        <p:nvPicPr>
          <p:cNvPr id="8" name="图片 8" descr="屏幕截图(26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5375910"/>
            <a:ext cx="12192000" cy="1482725"/>
          </a:xfrm>
          <a:prstGeom prst="rect">
            <a:avLst/>
          </a:prstGeom>
        </p:spPr>
      </p:pic>
      <p:pic>
        <p:nvPicPr>
          <p:cNvPr id="9" name="图片 9" descr="屏幕截图(26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795"/>
            <a:ext cx="3592830" cy="4465955"/>
          </a:xfrm>
          <a:prstGeom prst="rect">
            <a:avLst/>
          </a:prstGeom>
        </p:spPr>
      </p:pic>
      <p:pic>
        <p:nvPicPr>
          <p:cNvPr id="11" name="图片 11" descr="屏幕截图(26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95" y="899160"/>
            <a:ext cx="8599805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1350" y="1552958"/>
            <a:ext cx="3416300" cy="3414712"/>
          </a:xfrm>
          <a:prstGeom prst="ellipse">
            <a:avLst/>
          </a:prstGeom>
          <a:solidFill>
            <a:srgbClr val="47AB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PA_文本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67225" y="3103945"/>
            <a:ext cx="3355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PA_同心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3425" y="1652970"/>
            <a:ext cx="3214688" cy="3214688"/>
          </a:xfrm>
          <a:custGeom>
            <a:avLst/>
            <a:gdLst>
              <a:gd name="G0" fmla="+- 156 0 0"/>
              <a:gd name="G1" fmla="+- 21600 0 156"/>
              <a:gd name="G2" fmla="+- 21600 0 15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" y="10800"/>
                </a:moveTo>
                <a:cubicBezTo>
                  <a:pt x="156" y="16679"/>
                  <a:pt x="4921" y="21444"/>
                  <a:pt x="10800" y="21444"/>
                </a:cubicBezTo>
                <a:cubicBezTo>
                  <a:pt x="16679" y="21444"/>
                  <a:pt x="21444" y="16679"/>
                  <a:pt x="21444" y="10800"/>
                </a:cubicBezTo>
                <a:cubicBezTo>
                  <a:pt x="21444" y="4921"/>
                  <a:pt x="16679" y="156"/>
                  <a:pt x="10800" y="156"/>
                </a:cubicBezTo>
                <a:cubicBezTo>
                  <a:pt x="4921" y="156"/>
                  <a:pt x="156" y="4921"/>
                  <a:pt x="156" y="10800"/>
                </a:cubicBezTo>
                <a:close/>
              </a:path>
            </a:pathLst>
          </a:cu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PA_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90975" y="1743458"/>
            <a:ext cx="785813" cy="569912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PA_直接连接符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589838" y="4194558"/>
            <a:ext cx="739775" cy="534987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空心弧 15"/>
          <p:cNvSpPr>
            <a:spLocks noChangeArrowheads="1"/>
          </p:cNvSpPr>
          <p:nvPr/>
        </p:nvSpPr>
        <p:spPr bwMode="auto">
          <a:xfrm rot="12768983">
            <a:off x="4324350" y="1483108"/>
            <a:ext cx="3622675" cy="3622675"/>
          </a:xfrm>
          <a:custGeom>
            <a:avLst/>
            <a:gdLst>
              <a:gd name="G0" fmla="+- 10711 0 0"/>
              <a:gd name="G1" fmla="+- 11829149 0 0"/>
              <a:gd name="G2" fmla="+- 0 0 11829149"/>
              <a:gd name="T0" fmla="*/ 0 256 1"/>
              <a:gd name="T1" fmla="*/ 180 256 1"/>
              <a:gd name="G3" fmla="+- 11829149 T0 T1"/>
              <a:gd name="T2" fmla="*/ 0 256 1"/>
              <a:gd name="T3" fmla="*/ 90 256 1"/>
              <a:gd name="G4" fmla="+- 11829149 T2 T3"/>
              <a:gd name="G5" fmla="*/ G4 2 1"/>
              <a:gd name="T4" fmla="*/ 90 256 1"/>
              <a:gd name="T5" fmla="*/ 0 256 1"/>
              <a:gd name="G6" fmla="+- 11829149 T4 T5"/>
              <a:gd name="G7" fmla="*/ G6 2 1"/>
              <a:gd name="G8" fmla="abs 1182914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711"/>
              <a:gd name="G18" fmla="*/ 10711 1 2"/>
              <a:gd name="G19" fmla="+- G18 5400 0"/>
              <a:gd name="G20" fmla="cos G19 11829149"/>
              <a:gd name="G21" fmla="sin G19 11829149"/>
              <a:gd name="G22" fmla="+- G20 10800 0"/>
              <a:gd name="G23" fmla="+- G21 10800 0"/>
              <a:gd name="G24" fmla="+- 10800 0 G20"/>
              <a:gd name="G25" fmla="+- 10711 10800 0"/>
              <a:gd name="G26" fmla="?: G9 G17 G25"/>
              <a:gd name="G27" fmla="?: G9 0 21600"/>
              <a:gd name="G28" fmla="cos 10800 11829149"/>
              <a:gd name="G29" fmla="sin 10800 11829149"/>
              <a:gd name="G30" fmla="sin 10711 11829149"/>
              <a:gd name="G31" fmla="+- G28 10800 0"/>
              <a:gd name="G32" fmla="+- G29 10800 0"/>
              <a:gd name="G33" fmla="+- G30 10800 0"/>
              <a:gd name="G34" fmla="?: G4 0 G31"/>
              <a:gd name="G35" fmla="?: 11829149 G34 0"/>
              <a:gd name="G36" fmla="?: G6 G35 G31"/>
              <a:gd name="G37" fmla="+- 21600 0 G36"/>
              <a:gd name="G38" fmla="?: G4 0 G33"/>
              <a:gd name="G39" fmla="?: 1182914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4 w 21600"/>
              <a:gd name="T15" fmla="*/ 10706 h 21600"/>
              <a:gd name="T16" fmla="*/ 10800 w 21600"/>
              <a:gd name="T17" fmla="*/ 89 h 21600"/>
              <a:gd name="T18" fmla="*/ 21556 w 21600"/>
              <a:gd name="T19" fmla="*/ 107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9" y="10706"/>
                </a:moveTo>
                <a:cubicBezTo>
                  <a:pt x="140" y="4827"/>
                  <a:pt x="4920" y="89"/>
                  <a:pt x="10799" y="89"/>
                </a:cubicBezTo>
                <a:cubicBezTo>
                  <a:pt x="16679" y="88"/>
                  <a:pt x="21459" y="4827"/>
                  <a:pt x="21510" y="10706"/>
                </a:cubicBezTo>
                <a:lnTo>
                  <a:pt x="21599" y="10706"/>
                </a:lnTo>
                <a:cubicBezTo>
                  <a:pt x="21548" y="4778"/>
                  <a:pt x="16728" y="0"/>
                  <a:pt x="10800" y="0"/>
                </a:cubicBezTo>
                <a:cubicBezTo>
                  <a:pt x="4871" y="-1"/>
                  <a:pt x="51" y="4778"/>
                  <a:pt x="0" y="10706"/>
                </a:cubicBezTo>
                <a:close/>
              </a:path>
            </a:pathLst>
          </a:custGeom>
          <a:solidFill>
            <a:srgbClr val="47ABB9"/>
          </a:solidFill>
          <a:ln w="12700" cap="flat" cmpd="sng">
            <a:solidFill>
              <a:srgbClr val="47ABB9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A_图片 2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346708"/>
            <a:ext cx="781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标题 132"/>
          <p:cNvSpPr/>
          <p:nvPr/>
        </p:nvSpPr>
        <p:spPr>
          <a:xfrm>
            <a:off x="979805" y="318135"/>
            <a:ext cx="1038987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7AB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导航栏部分</a:t>
            </a:r>
            <a:endParaRPr lang="zh-CN" altLang="en-US"/>
          </a:p>
        </p:txBody>
      </p:sp>
      <p:pic>
        <p:nvPicPr>
          <p:cNvPr id="2" name="图片 1" descr="屏幕截图(29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635" y="635"/>
            <a:ext cx="6350000" cy="68573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95960" y="1167765"/>
            <a:ext cx="455866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en-US" altLang="zh-CN" sz="2800" b="0">
                <a:latin typeface="+mn-ea"/>
                <a:cs typeface="+mn-ea"/>
              </a:rPr>
              <a:t>    </a:t>
            </a:r>
            <a:r>
              <a:rPr lang="zh-CN" altLang="en-US" sz="2800" b="0">
                <a:latin typeface="+mn-ea"/>
                <a:cs typeface="+mn-ea"/>
              </a:rPr>
              <a:t>导航栏</a:t>
            </a:r>
            <a:r>
              <a:rPr lang="zh-CN" sz="2800" b="0">
                <a:latin typeface="+mn-ea"/>
                <a:cs typeface="+mn-ea"/>
              </a:rPr>
              <a:t>是由3个div标签组成，是所有页面的公共部分，第一个标签显示top内容为：联系我们、设为首页和加入收藏；第二个标签由一个Logo、一个搜索框和一个span标签组成；第三部分是主要部分，为导航栏部分，一共8个标题，鼠标移动到一个导航标题上时会显示它包含的内容（通过jQuery中的hover函数实现）。</a:t>
            </a:r>
            <a:endParaRPr lang="zh-CN" altLang="en-US" sz="28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标题 132"/>
          <p:cNvSpPr/>
          <p:nvPr/>
        </p:nvSpPr>
        <p:spPr>
          <a:xfrm>
            <a:off x="942340" y="271145"/>
            <a:ext cx="4318635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7AB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幻灯片部分</a:t>
            </a:r>
            <a:endParaRPr lang="zh-CN" altLang="en-US"/>
          </a:p>
        </p:txBody>
      </p:sp>
      <p:pic>
        <p:nvPicPr>
          <p:cNvPr id="2" name="图片 1" descr="屏幕截图(3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063875"/>
            <a:ext cx="7525385" cy="3794760"/>
          </a:xfrm>
          <a:prstGeom prst="rect">
            <a:avLst/>
          </a:prstGeom>
        </p:spPr>
      </p:pic>
      <p:pic>
        <p:nvPicPr>
          <p:cNvPr id="3" name="图片 2" descr="屏幕截图(31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020" y="0"/>
            <a:ext cx="4665980" cy="685863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76225" y="1106805"/>
            <a:ext cx="697357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800" b="0">
                <a:latin typeface="+mj-ea"/>
                <a:ea typeface="+mj-ea"/>
                <a:cs typeface="+mj-ea"/>
              </a:rPr>
              <a:t>首先通过选择类选择器选中类flexslider,调用jQuery自带的flexslider函数实现滑动特效，</a:t>
            </a:r>
            <a:r>
              <a:rPr lang="zh-CN" altLang="en-US" sz="2800">
                <a:latin typeface="+mj-ea"/>
                <a:ea typeface="+mj-ea"/>
                <a:cs typeface="+mj-ea"/>
              </a:rPr>
              <a:t>幻灯片部分代码，通过ul和li标签完成图片的封装。</a:t>
            </a:r>
            <a:endParaRPr lang="zh-CN" altLang="en-US" sz="28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1367">
      <a:dk1>
        <a:sysClr val="windowText" lastClr="000000"/>
      </a:dk1>
      <a:lt1>
        <a:sysClr val="window" lastClr="FFFFFF"/>
      </a:lt1>
      <a:dk2>
        <a:srgbClr val="47ABB9"/>
      </a:dk2>
      <a:lt2>
        <a:srgbClr val="92CED6"/>
      </a:lt2>
      <a:accent1>
        <a:srgbClr val="92CED6"/>
      </a:accent1>
      <a:accent2>
        <a:srgbClr val="47ABB9"/>
      </a:accent2>
      <a:accent3>
        <a:srgbClr val="92CED6"/>
      </a:accent3>
      <a:accent4>
        <a:srgbClr val="47ABB9"/>
      </a:accent4>
      <a:accent5>
        <a:srgbClr val="92CED6"/>
      </a:accent5>
      <a:accent6>
        <a:srgbClr val="47ABB9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演示</Application>
  <PresentationFormat>自定义</PresentationFormat>
  <Paragraphs>78</Paragraphs>
  <Slides>18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微软雅黑 Light</vt:lpstr>
      <vt:lpstr>Calibri</vt:lpstr>
      <vt:lpstr>Nexa Light</vt:lpstr>
      <vt:lpstr>Arial Unicode MS</vt:lpstr>
      <vt:lpstr>Arial Black</vt:lpstr>
      <vt:lpstr>Verdana</vt:lpstr>
      <vt:lpstr>华文隶书</vt:lpstr>
      <vt:lpstr>方正姚体</vt:lpstr>
      <vt:lpstr>Microsoft YaHei UI Light</vt:lpstr>
      <vt:lpstr>Yu Gothic</vt:lpstr>
      <vt:lpstr>PMingLiU-ExtB</vt:lpstr>
      <vt:lpstr>等线 Light</vt:lpstr>
      <vt:lpstr>华文新魏</vt:lpstr>
      <vt:lpstr>方正舒体</vt:lpstr>
      <vt:lpstr>Microsoft JhengHei Light</vt:lpstr>
      <vt:lpstr>Yu Gothic UI Semilight</vt:lpstr>
      <vt:lpstr>Bahnschrift Light</vt:lpstr>
      <vt:lpstr>华文楷体</vt:lpstr>
      <vt:lpstr>华文细黑</vt:lpstr>
      <vt:lpstr>新宋体</vt:lpstr>
      <vt:lpstr>Yu Gothic Light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首页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三人禾＆人木</cp:lastModifiedBy>
  <cp:revision>22</cp:revision>
  <dcterms:created xsi:type="dcterms:W3CDTF">2015-05-05T08:02:00Z</dcterms:created>
  <dcterms:modified xsi:type="dcterms:W3CDTF">2019-12-24T15:32:30Z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