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png" ContentType="image/png"/>
  <Default Extension="jpeg" ContentType="image/jpe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4"/>
  </p:notesMasterIdLst>
  <p:sldIdLst>
    <p:sldId id="256" r:id="rId3"/>
    <p:sldId id="884" r:id="rId5"/>
    <p:sldId id="888" r:id="rId6"/>
    <p:sldId id="756" r:id="rId7"/>
    <p:sldId id="270" r:id="rId8"/>
    <p:sldId id="257" r:id="rId9"/>
    <p:sldId id="444" r:id="rId10"/>
    <p:sldId id="724" r:id="rId11"/>
    <p:sldId id="624" r:id="rId12"/>
    <p:sldId id="625" r:id="rId13"/>
    <p:sldId id="725" r:id="rId14"/>
    <p:sldId id="627" r:id="rId15"/>
    <p:sldId id="849" r:id="rId16"/>
    <p:sldId id="631" r:id="rId17"/>
    <p:sldId id="632" r:id="rId18"/>
    <p:sldId id="833" r:id="rId19"/>
    <p:sldId id="834" r:id="rId20"/>
    <p:sldId id="633" r:id="rId21"/>
    <p:sldId id="835" r:id="rId22"/>
    <p:sldId id="836" r:id="rId23"/>
    <p:sldId id="837" r:id="rId24"/>
    <p:sldId id="637" r:id="rId25"/>
    <p:sldId id="644" r:id="rId26"/>
    <p:sldId id="639" r:id="rId27"/>
    <p:sldId id="636" r:id="rId28"/>
    <p:sldId id="643" r:id="rId29"/>
    <p:sldId id="658" r:id="rId30"/>
    <p:sldId id="673" r:id="rId31"/>
    <p:sldId id="839" r:id="rId32"/>
    <p:sldId id="840" r:id="rId33"/>
    <p:sldId id="649" r:id="rId34"/>
    <p:sldId id="841" r:id="rId35"/>
    <p:sldId id="842" r:id="rId36"/>
    <p:sldId id="843" r:id="rId37"/>
    <p:sldId id="651" r:id="rId38"/>
    <p:sldId id="652" r:id="rId39"/>
    <p:sldId id="653" r:id="rId40"/>
    <p:sldId id="654" r:id="rId41"/>
    <p:sldId id="845" r:id="rId42"/>
    <p:sldId id="846" r:id="rId43"/>
    <p:sldId id="655" r:id="rId44"/>
    <p:sldId id="847" r:id="rId45"/>
    <p:sldId id="481" r:id="rId46"/>
    <p:sldId id="848" r:id="rId47"/>
    <p:sldId id="410" r:id="rId48"/>
    <p:sldId id="295" r:id="rId49"/>
  </p:sldIdLst>
  <p:sldSz cx="12192000" cy="6858000" type="screen4x3"/>
  <p:notesSz cx="6858000" cy="9144000"/>
  <p:embeddedFontLst>
    <p:embeddedFont>
      <p:font typeface="Calibri Light" panose="020F0302020204030204" charset="0"/>
      <p:regular r:id="rId53"/>
      <p:italic r:id="rId54"/>
    </p:embeddedFont>
    <p:embeddedFont>
      <p:font typeface="Calibri" panose="020F0502020204030204" pitchFamily="34" charset="0"/>
      <p:regular r:id="rId55"/>
      <p:bold r:id="rId56"/>
      <p:italic r:id="rId57"/>
      <p:boldItalic r:id="rId58"/>
    </p:embeddedFont>
    <p:embeddedFont>
      <p:font typeface="微软雅黑" panose="020B0503020204020204" pitchFamily="34" charset="-122"/>
      <p:regular r:id="rId59"/>
    </p:embeddedFont>
  </p:embeddedFontLst>
  <p:defaultTextStyle>
    <a:defPPr>
      <a:defRPr lang="zh-CN"/>
    </a:defPPr>
    <a:lvl1pPr marL="0" lvl="0" indent="0" algn="l" defTabSz="914400" rtl="0" eaLnBrk="1" fontAlgn="base" latinLnBrk="0" hangingPunct="1">
      <a:lnSpc>
        <a:spcPct val="100000"/>
      </a:lnSpc>
      <a:spcBef>
        <a:spcPct val="0"/>
      </a:spcBef>
      <a:spcAft>
        <a:spcPct val="0"/>
      </a:spcAft>
      <a:buFont typeface="Arial" charset="0"/>
      <a:buNone/>
      <a:defRPr b="0" i="0" u="none" kern="1200" baseline="0">
        <a:solidFill>
          <a:schemeClr val="tx1"/>
        </a:solidFill>
        <a:latin typeface="Arial" charset="0"/>
        <a:ea typeface="宋体" charset="-122"/>
        <a:cs typeface="+mn-cs"/>
      </a:defRPr>
    </a:lvl1pPr>
    <a:lvl2pPr marL="457200" lvl="1" indent="0" algn="l" defTabSz="914400" rtl="0" eaLnBrk="1" fontAlgn="base" latinLnBrk="0" hangingPunct="1">
      <a:lnSpc>
        <a:spcPct val="100000"/>
      </a:lnSpc>
      <a:spcBef>
        <a:spcPct val="0"/>
      </a:spcBef>
      <a:spcAft>
        <a:spcPct val="0"/>
      </a:spcAft>
      <a:buFont typeface="Arial" charset="0"/>
      <a:buNone/>
      <a:defRPr b="0" i="0" u="none" kern="1200" baseline="0">
        <a:solidFill>
          <a:schemeClr val="tx1"/>
        </a:solidFill>
        <a:latin typeface="Arial" charset="0"/>
        <a:ea typeface="宋体" charset="-122"/>
        <a:cs typeface="+mn-cs"/>
      </a:defRPr>
    </a:lvl2pPr>
    <a:lvl3pPr marL="914400" lvl="2" indent="0" algn="l" defTabSz="914400" rtl="0" eaLnBrk="1" fontAlgn="base" latinLnBrk="0" hangingPunct="1">
      <a:lnSpc>
        <a:spcPct val="100000"/>
      </a:lnSpc>
      <a:spcBef>
        <a:spcPct val="0"/>
      </a:spcBef>
      <a:spcAft>
        <a:spcPct val="0"/>
      </a:spcAft>
      <a:buFont typeface="Arial" charset="0"/>
      <a:buNone/>
      <a:defRPr b="0" i="0" u="none" kern="1200" baseline="0">
        <a:solidFill>
          <a:schemeClr val="tx1"/>
        </a:solidFill>
        <a:latin typeface="Arial" charset="0"/>
        <a:ea typeface="宋体" charset="-122"/>
        <a:cs typeface="+mn-cs"/>
      </a:defRPr>
    </a:lvl3pPr>
    <a:lvl4pPr marL="1371600" lvl="3" indent="0" algn="l" defTabSz="914400" rtl="0" eaLnBrk="1" fontAlgn="base" latinLnBrk="0" hangingPunct="1">
      <a:lnSpc>
        <a:spcPct val="100000"/>
      </a:lnSpc>
      <a:spcBef>
        <a:spcPct val="0"/>
      </a:spcBef>
      <a:spcAft>
        <a:spcPct val="0"/>
      </a:spcAft>
      <a:buFont typeface="Arial" charset="0"/>
      <a:buNone/>
      <a:defRPr b="0" i="0" u="none" kern="1200" baseline="0">
        <a:solidFill>
          <a:schemeClr val="tx1"/>
        </a:solidFill>
        <a:latin typeface="Arial" charset="0"/>
        <a:ea typeface="宋体" charset="-122"/>
        <a:cs typeface="+mn-cs"/>
      </a:defRPr>
    </a:lvl4pPr>
    <a:lvl5pPr marL="1828800" lvl="4" indent="0" algn="l" defTabSz="914400" rtl="0" eaLnBrk="1" fontAlgn="base" latinLnBrk="0" hangingPunct="1">
      <a:lnSpc>
        <a:spcPct val="100000"/>
      </a:lnSpc>
      <a:spcBef>
        <a:spcPct val="0"/>
      </a:spcBef>
      <a:spcAft>
        <a:spcPct val="0"/>
      </a:spcAft>
      <a:buFont typeface="Arial" charset="0"/>
      <a:buNone/>
      <a:defRPr b="0" i="0" u="none" kern="1200" baseline="0">
        <a:solidFill>
          <a:schemeClr val="tx1"/>
        </a:solidFill>
        <a:latin typeface="Arial" charset="0"/>
        <a:ea typeface="宋体" charset="-122"/>
        <a:cs typeface="+mn-cs"/>
      </a:defRPr>
    </a:lvl5pPr>
    <a:lvl6pPr marL="2286000" lvl="5" indent="0" algn="l" defTabSz="914400" rtl="0" eaLnBrk="1" fontAlgn="base" latinLnBrk="0" hangingPunct="1">
      <a:lnSpc>
        <a:spcPct val="100000"/>
      </a:lnSpc>
      <a:spcBef>
        <a:spcPct val="0"/>
      </a:spcBef>
      <a:spcAft>
        <a:spcPct val="0"/>
      </a:spcAft>
      <a:buFont typeface="Arial" charset="0"/>
      <a:buNone/>
      <a:defRPr b="0" i="0" u="none" kern="1200" baseline="0">
        <a:solidFill>
          <a:schemeClr val="tx1"/>
        </a:solidFill>
        <a:latin typeface="Arial" charset="0"/>
        <a:ea typeface="宋体" charset="-122"/>
        <a:cs typeface="+mn-cs"/>
      </a:defRPr>
    </a:lvl6pPr>
    <a:lvl7pPr marL="2743200" lvl="6" indent="0" algn="l" defTabSz="914400" rtl="0" eaLnBrk="1" fontAlgn="base" latinLnBrk="0" hangingPunct="1">
      <a:lnSpc>
        <a:spcPct val="100000"/>
      </a:lnSpc>
      <a:spcBef>
        <a:spcPct val="0"/>
      </a:spcBef>
      <a:spcAft>
        <a:spcPct val="0"/>
      </a:spcAft>
      <a:buFont typeface="Arial" charset="0"/>
      <a:buNone/>
      <a:defRPr b="0" i="0" u="none" kern="1200" baseline="0">
        <a:solidFill>
          <a:schemeClr val="tx1"/>
        </a:solidFill>
        <a:latin typeface="Arial" charset="0"/>
        <a:ea typeface="宋体" charset="-122"/>
        <a:cs typeface="+mn-cs"/>
      </a:defRPr>
    </a:lvl7pPr>
    <a:lvl8pPr marL="3200400" lvl="7" indent="0" algn="l" defTabSz="914400" rtl="0" eaLnBrk="1" fontAlgn="base" latinLnBrk="0" hangingPunct="1">
      <a:lnSpc>
        <a:spcPct val="100000"/>
      </a:lnSpc>
      <a:spcBef>
        <a:spcPct val="0"/>
      </a:spcBef>
      <a:spcAft>
        <a:spcPct val="0"/>
      </a:spcAft>
      <a:buFont typeface="Arial" charset="0"/>
      <a:buNone/>
      <a:defRPr b="0" i="0" u="none" kern="1200" baseline="0">
        <a:solidFill>
          <a:schemeClr val="tx1"/>
        </a:solidFill>
        <a:latin typeface="Arial" charset="0"/>
        <a:ea typeface="宋体" charset="-122"/>
        <a:cs typeface="+mn-cs"/>
      </a:defRPr>
    </a:lvl8pPr>
    <a:lvl9pPr marL="3657600" lvl="8" indent="0" algn="l" defTabSz="914400" rtl="0" eaLnBrk="1" fontAlgn="base" latinLnBrk="0" hangingPunct="1">
      <a:lnSpc>
        <a:spcPct val="100000"/>
      </a:lnSpc>
      <a:spcBef>
        <a:spcPct val="0"/>
      </a:spcBef>
      <a:spcAft>
        <a:spcPct val="0"/>
      </a:spcAft>
      <a:buFont typeface="Arial" charset="0"/>
      <a:buNone/>
      <a:defRPr b="0" i="0" u="none" kern="1200" baseline="0">
        <a:solidFill>
          <a:schemeClr val="tx1"/>
        </a:solidFill>
        <a:latin typeface="Arial" charset="0"/>
        <a:ea typeface="宋体"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2FDB2607-1784-4EEB-B798-7EB5836EED8A}">
        <p14:showMediaCtrls xmlns:p14="http://schemas.microsoft.com/office/powerpoint/2010/main" val="1"/>
      </p:ext>
    </p:extLst>
  </p:showPr>
  <p:clrMru>
    <a:srgbClr val="3498DB"/>
    <a:srgbClr val="1F74AD"/>
    <a:srgbClr val="1AA3AA"/>
    <a:srgbClr val="16A28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娣辫壊鏍峰紡 1 - 寮鸿皟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9012ECD-51FC-41F1-AA8D-1B2483CD663E}" styleName="娴呰壊鏍峰紡 2 - 寮鸿皟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940675A-B579-460E-94D1-54222C63F5DA}" styleName="">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howGuides="1">
      <p:cViewPr>
        <p:scale>
          <a:sx n="115" d="100"/>
          <a:sy n="115" d="100"/>
        </p:scale>
        <p:origin x="-72" y="498"/>
      </p:cViewPr>
      <p:guideLst>
        <p:guide orient="horz" pos="2294"/>
        <p:guide pos="3840"/>
        <p:guide pos="636"/>
      </p:guideLst>
    </p:cSldViewPr>
  </p:slideViewPr>
  <p:notesTextViewPr>
    <p:cViewPr>
      <p:scale>
        <a:sx n="1" d="1"/>
        <a:sy n="1" d="1"/>
      </p:scale>
      <p:origin x="0" y="0"/>
    </p:cViewPr>
  </p:notesTextViewPr>
  <p:gridSpacing cx="72004" cy="72004"/>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9" Type="http://schemas.openxmlformats.org/officeDocument/2006/relationships/font" Target="fonts/font7.fntdata"/><Relationship Id="rId58" Type="http://schemas.openxmlformats.org/officeDocument/2006/relationships/font" Target="fonts/font6.fntdata"/><Relationship Id="rId57" Type="http://schemas.openxmlformats.org/officeDocument/2006/relationships/font" Target="fonts/font5.fntdata"/><Relationship Id="rId56" Type="http://schemas.openxmlformats.org/officeDocument/2006/relationships/font" Target="fonts/font4.fntdata"/><Relationship Id="rId55" Type="http://schemas.openxmlformats.org/officeDocument/2006/relationships/font" Target="fonts/font3.fntdata"/><Relationship Id="rId54" Type="http://schemas.openxmlformats.org/officeDocument/2006/relationships/font" Target="fonts/font2.fntdata"/><Relationship Id="rId53" Type="http://schemas.openxmlformats.org/officeDocument/2006/relationships/font" Target="fonts/font1.fntdata"/><Relationship Id="rId52" Type="http://schemas.openxmlformats.org/officeDocument/2006/relationships/tableStyles" Target="tableStyles.xml"/><Relationship Id="rId51" Type="http://schemas.openxmlformats.org/officeDocument/2006/relationships/viewProps" Target="viewProps.xml"/><Relationship Id="rId50" Type="http://schemas.openxmlformats.org/officeDocument/2006/relationships/presProps" Target="presProps.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777A0717-7D4B-4F3C-A4F3-4164047BB308}" type="doc">
      <dgm:prSet qsTypeId="urn:microsoft.com/office/officeart/2005/8/quickstyle/simple2"/>
      <dgm:spPr/>
      <dgm:t>
        <a:bodyPr/>
        <a:p>
          <a:endParaRPr altLang="en-US"/>
        </a:p>
      </dgm:t>
    </dgm:pt>
    <dgm:pt modelId="{33E57C50-ADF6-46FD-89F1-1E6E2EC51F4D}">
      <dgm:prSet phldr="0" custT="1"/>
      <dgm:spPr/>
      <dgm:t>
        <a:bodyPr vert="horz" wrap="square"/>
        <a:p>
          <a:pPr>
            <a:lnSpc>
              <a:spcPct val="100000"/>
            </a:lnSpc>
            <a:spcBef>
              <a:spcPct val="0"/>
            </a:spcBef>
            <a:spcAft>
              <a:spcPct val="35000"/>
            </a:spcAft>
          </a:pPr>
          <a:r>
            <a:rPr lang="zh-CN" sz="2000" b="0" i="0" u="none" baseline="0">
              <a:latin typeface="微软雅黑" pitchFamily="34" charset="-122"/>
              <a:ea typeface="微软雅黑" pitchFamily="34" charset="-122"/>
              <a:rtl val="0"/>
            </a:rPr>
            <a:t>①阐释某个计量问题存在的表现形式及原因</a:t>
          </a:r>
          <a:r>
            <a:rPr altLang="en-US" sz="2000">
              <a:latin typeface="微软雅黑" pitchFamily="34" charset="-122"/>
              <a:ea typeface="微软雅黑" pitchFamily="34" charset="-122"/>
            </a:rPr>
            <a:t/>
          </a:r>
          <a:endParaRPr altLang="en-US" sz="2000">
            <a:latin typeface="微软雅黑" pitchFamily="34" charset="-122"/>
            <a:ea typeface="微软雅黑" pitchFamily="34" charset="-122"/>
          </a:endParaRPr>
        </a:p>
      </dgm:t>
    </dgm:pt>
    <dgm:pt modelId="{4A955246-EBD0-4AAB-BE82-51A1C2026EEE}" cxnId="{3BB9D9EF-99CB-425E-9C80-BBA315C77502}" type="parTrans">
      <dgm:prSet/>
      <dgm:spPr/>
    </dgm:pt>
    <dgm:pt modelId="{8FDC3456-3902-4E9D-89F9-BFB68EBB2803}" cxnId="{3BB9D9EF-99CB-425E-9C80-BBA315C77502}" type="sibTrans">
      <dgm:prSet/>
      <dgm:spPr/>
    </dgm:pt>
    <dgm:pt modelId="{51610951-3DE2-47EB-9C38-DBE92E723895}">
      <dgm:prSet phldr="0" custT="1"/>
      <dgm:spPr/>
      <dgm:t>
        <a:bodyPr vert="horz" wrap="square"/>
        <a:p>
          <a:pPr>
            <a:lnSpc>
              <a:spcPct val="100000"/>
            </a:lnSpc>
            <a:spcBef>
              <a:spcPct val="0"/>
            </a:spcBef>
            <a:spcAft>
              <a:spcPct val="35000"/>
            </a:spcAft>
          </a:pPr>
          <a:r>
            <a:rPr lang="zh-CN" sz="2000" b="0" i="0" u="none" baseline="0">
              <a:latin typeface="微软雅黑" pitchFamily="34" charset="-122"/>
              <a:ea typeface="微软雅黑" pitchFamily="34" charset="-122"/>
              <a:rtl val="0"/>
            </a:rPr>
            <a:t>②给出解决该问题的思路及依据</a:t>
          </a:r>
          <a:r>
            <a:rPr altLang="en-US" sz="2000">
              <a:latin typeface="微软雅黑" pitchFamily="34" charset="-122"/>
              <a:ea typeface="微软雅黑" pitchFamily="34" charset="-122"/>
            </a:rPr>
            <a:t/>
          </a:r>
          <a:endParaRPr altLang="en-US" sz="2000">
            <a:latin typeface="微软雅黑" pitchFamily="34" charset="-122"/>
            <a:ea typeface="微软雅黑" pitchFamily="34" charset="-122"/>
          </a:endParaRPr>
        </a:p>
      </dgm:t>
    </dgm:pt>
    <dgm:pt modelId="{7233E23F-FBDF-45DE-ACBB-267ADBD8F321}" cxnId="{BE4BD842-AC11-4794-9E29-6DBC7A808942}" type="parTrans">
      <dgm:prSet/>
      <dgm:spPr/>
    </dgm:pt>
    <dgm:pt modelId="{6CF87BC1-7677-4494-AD88-3BD9F172D30C}" cxnId="{BE4BD842-AC11-4794-9E29-6DBC7A808942}" type="sibTrans">
      <dgm:prSet/>
      <dgm:spPr/>
    </dgm:pt>
    <dgm:pt modelId="{65FC35D5-6513-490B-BD52-C022E86138E7}">
      <dgm:prSet phldr="0" custT="1"/>
      <dgm:spPr/>
      <dgm:t>
        <a:bodyPr vert="horz" wrap="square"/>
        <a:p>
          <a:pPr>
            <a:lnSpc>
              <a:spcPct val="100000"/>
            </a:lnSpc>
            <a:spcBef>
              <a:spcPct val="0"/>
            </a:spcBef>
            <a:spcAft>
              <a:spcPct val="35000"/>
            </a:spcAft>
          </a:pPr>
          <a:r>
            <a:rPr lang="zh-CN" sz="2000" b="0" i="0" u="none" baseline="0">
              <a:latin typeface="微软雅黑" pitchFamily="34" charset="-122"/>
              <a:ea typeface="微软雅黑" pitchFamily="34" charset="-122"/>
              <a:rtl val="0"/>
            </a:rPr>
            <a:t>③给出解决该问题的方法及其估计结果解释</a:t>
          </a:r>
          <a:r>
            <a:rPr altLang="en-US" sz="2000">
              <a:latin typeface="微软雅黑" pitchFamily="34" charset="-122"/>
              <a:ea typeface="微软雅黑" pitchFamily="34" charset="-122"/>
            </a:rPr>
            <a:t/>
          </a:r>
          <a:endParaRPr altLang="en-US" sz="2000">
            <a:latin typeface="微软雅黑" pitchFamily="34" charset="-122"/>
            <a:ea typeface="微软雅黑" pitchFamily="34" charset="-122"/>
          </a:endParaRPr>
        </a:p>
      </dgm:t>
    </dgm:pt>
    <dgm:pt modelId="{648058AB-D606-4CB7-943F-C4DD00553D0D}" cxnId="{03332E91-942A-41F3-BF40-2D832D3AB8BE}" type="parTrans">
      <dgm:prSet/>
      <dgm:spPr/>
    </dgm:pt>
    <dgm:pt modelId="{5CE1493C-297D-4853-9712-C1C62D80A95E}" cxnId="{03332E91-942A-41F3-BF40-2D832D3AB8BE}" type="sibTrans">
      <dgm:prSet/>
      <dgm:spPr/>
    </dgm:pt>
    <dgm:pt modelId="{9BCAAA49-1581-467D-A7C6-74189B63CE6C}" type="pres">
      <dgm:prSet presAssocID="{777A0717-7D4B-4F3C-A4F3-4164047BB308}" presName="CompostProcess" presStyleCnt="0">
        <dgm:presLayoutVars>
          <dgm:dir/>
          <dgm:resizeHandles val="exact"/>
        </dgm:presLayoutVars>
      </dgm:prSet>
      <dgm:spPr/>
    </dgm:pt>
    <dgm:pt modelId="{66CBED53-F1B7-4EF7-9688-8B8B9D2AE449}" type="pres">
      <dgm:prSet presAssocID="{777A0717-7D4B-4F3C-A4F3-4164047BB308}" presName="arrow" presStyleLbl="bgShp" presStyleIdx="0" presStyleCnt="1"/>
      <dgm:spPr/>
    </dgm:pt>
    <dgm:pt modelId="{5706D0E9-EBCE-4D5A-B603-B597FEE3DACA}" type="pres">
      <dgm:prSet presAssocID="{777A0717-7D4B-4F3C-A4F3-4164047BB308}" presName="linearProcess" presStyleCnt="0"/>
      <dgm:spPr/>
    </dgm:pt>
    <dgm:pt modelId="{E39801C2-5AF2-4F01-A9C1-9A017C96832E}" type="pres">
      <dgm:prSet presAssocID="{33E57C50-ADF6-46FD-89F1-1E6E2EC51F4D}" presName="textNode" presStyleLbl="node1" presStyleIdx="0" presStyleCnt="3">
        <dgm:presLayoutVars>
          <dgm:bulletEnabled val="1"/>
        </dgm:presLayoutVars>
      </dgm:prSet>
      <dgm:spPr/>
    </dgm:pt>
    <dgm:pt modelId="{4287FDF0-248A-4180-ABD2-7D4ED1F95DC8}" type="pres">
      <dgm:prSet presAssocID="{8FDC3456-3902-4E9D-89F9-BFB68EBB2803}" presName="sibTrans" presStyleCnt="0"/>
      <dgm:spPr/>
    </dgm:pt>
    <dgm:pt modelId="{A12EB7DE-0047-464A-95AE-9CF90D5A05D8}" type="pres">
      <dgm:prSet presAssocID="{51610951-3DE2-47EB-9C38-DBE92E723895}" presName="textNode" presStyleLbl="node1" presStyleIdx="1" presStyleCnt="3">
        <dgm:presLayoutVars>
          <dgm:bulletEnabled val="1"/>
        </dgm:presLayoutVars>
      </dgm:prSet>
      <dgm:spPr/>
    </dgm:pt>
    <dgm:pt modelId="{69CDEEFC-F1F0-4DDE-B9B4-78C4AE2C76B4}" type="pres">
      <dgm:prSet presAssocID="{6CF87BC1-7677-4494-AD88-3BD9F172D30C}" presName="sibTrans" presStyleCnt="0"/>
      <dgm:spPr/>
    </dgm:pt>
    <dgm:pt modelId="{154A9AFE-5F50-4D7B-AC6F-E52305FDA56F}" type="pres">
      <dgm:prSet presAssocID="{65FC35D5-6513-490B-BD52-C022E86138E7}" presName="textNode" presStyleLbl="node1" presStyleIdx="2" presStyleCnt="3">
        <dgm:presLayoutVars>
          <dgm:bulletEnabled val="1"/>
        </dgm:presLayoutVars>
      </dgm:prSet>
      <dgm:spPr/>
    </dgm:pt>
  </dgm:ptLst>
  <dgm:cxnLst>
    <dgm:cxn modelId="{3BB9D9EF-99CB-425E-9C80-BBA315C77502}" srcId="{777A0717-7D4B-4F3C-A4F3-4164047BB308}" destId="{33E57C50-ADF6-46FD-89F1-1E6E2EC51F4D}" srcOrd="0" destOrd="0" parTransId="{4A955246-EBD0-4AAB-BE82-51A1C2026EEE}" sibTransId="{8FDC3456-3902-4E9D-89F9-BFB68EBB2803}"/>
    <dgm:cxn modelId="{BE4BD842-AC11-4794-9E29-6DBC7A808942}" srcId="{777A0717-7D4B-4F3C-A4F3-4164047BB308}" destId="{51610951-3DE2-47EB-9C38-DBE92E723895}" srcOrd="1" destOrd="0" parTransId="{7233E23F-FBDF-45DE-ACBB-267ADBD8F321}" sibTransId="{6CF87BC1-7677-4494-AD88-3BD9F172D30C}"/>
    <dgm:cxn modelId="{03332E91-942A-41F3-BF40-2D832D3AB8BE}" srcId="{777A0717-7D4B-4F3C-A4F3-4164047BB308}" destId="{65FC35D5-6513-490B-BD52-C022E86138E7}" srcOrd="2" destOrd="0" parTransId="{648058AB-D606-4CB7-943F-C4DD00553D0D}" sibTransId="{5CE1493C-297D-4853-9712-C1C62D80A95E}"/>
    <dgm:cxn modelId="{17946850-C941-4315-8791-B1FEBDC1EBD7}" type="presOf" srcId="{777A0717-7D4B-4F3C-A4F3-4164047BB308}" destId="{9BCAAA49-1581-467D-A7C6-74189B63CE6C}" srcOrd="0" destOrd="0" presId="urn:microsoft.com/office/officeart/2005/8/layout/hProcess9"/>
    <dgm:cxn modelId="{2CE4E663-814E-422A-9177-DD2412358C04}" type="presParOf" srcId="{9BCAAA49-1581-467D-A7C6-74189B63CE6C}" destId="{66CBED53-F1B7-4EF7-9688-8B8B9D2AE449}" srcOrd="0" destOrd="0" presId="urn:microsoft.com/office/officeart/2005/8/layout/hProcess9"/>
    <dgm:cxn modelId="{AE173ACF-C49B-4549-9C31-BE4A67580004}" type="presParOf" srcId="{9BCAAA49-1581-467D-A7C6-74189B63CE6C}" destId="{5706D0E9-EBCE-4D5A-B603-B597FEE3DACA}" srcOrd="1" destOrd="0" presId="urn:microsoft.com/office/officeart/2005/8/layout/hProcess9"/>
    <dgm:cxn modelId="{7210BFFC-5480-4629-986E-79BE87AFEF78}" type="presParOf" srcId="{5706D0E9-EBCE-4D5A-B603-B597FEE3DACA}" destId="{E39801C2-5AF2-4F01-A9C1-9A017C96832E}" srcOrd="0" destOrd="1" presId="urn:microsoft.com/office/officeart/2005/8/layout/hProcess9"/>
    <dgm:cxn modelId="{BFEABAA5-0212-40DA-97D0-A5400C4B72E7}" type="presOf" srcId="{33E57C50-ADF6-46FD-89F1-1E6E2EC51F4D}" destId="{E39801C2-5AF2-4F01-A9C1-9A017C96832E}" srcOrd="0" destOrd="0" presId="urn:microsoft.com/office/officeart/2005/8/layout/hProcess9"/>
    <dgm:cxn modelId="{C8D8F366-BFE2-4F85-AD5F-0B85A5E75DD0}" type="presParOf" srcId="{5706D0E9-EBCE-4D5A-B603-B597FEE3DACA}" destId="{4287FDF0-248A-4180-ABD2-7D4ED1F95DC8}" srcOrd="1" destOrd="1" presId="urn:microsoft.com/office/officeart/2005/8/layout/hProcess9"/>
    <dgm:cxn modelId="{C539A409-F862-4980-8A05-90A38E6CFA11}" type="presParOf" srcId="{5706D0E9-EBCE-4D5A-B603-B597FEE3DACA}" destId="{A12EB7DE-0047-464A-95AE-9CF90D5A05D8}" srcOrd="2" destOrd="1" presId="urn:microsoft.com/office/officeart/2005/8/layout/hProcess9"/>
    <dgm:cxn modelId="{CB829ED5-780E-4E88-823A-98BEA4439A12}" type="presOf" srcId="{51610951-3DE2-47EB-9C38-DBE92E723895}" destId="{A12EB7DE-0047-464A-95AE-9CF90D5A05D8}" srcOrd="0" destOrd="0" presId="urn:microsoft.com/office/officeart/2005/8/layout/hProcess9"/>
    <dgm:cxn modelId="{8DF200A4-1FD7-49EB-9673-43A6C7E0E553}" type="presParOf" srcId="{5706D0E9-EBCE-4D5A-B603-B597FEE3DACA}" destId="{69CDEEFC-F1F0-4DDE-B9B4-78C4AE2C76B4}" srcOrd="3" destOrd="1" presId="urn:microsoft.com/office/officeart/2005/8/layout/hProcess9"/>
    <dgm:cxn modelId="{7BCF6CEC-6F6F-4625-8621-C3CEC94BA8CD}" type="presParOf" srcId="{5706D0E9-EBCE-4D5A-B603-B597FEE3DACA}" destId="{154A9AFE-5F50-4D7B-AC6F-E52305FDA56F}" srcOrd="4" destOrd="1" presId="urn:microsoft.com/office/officeart/2005/8/layout/hProcess9"/>
    <dgm:cxn modelId="{B0962609-7859-46B6-BA6A-0E71E38AA5D9}" type="presOf" srcId="{65FC35D5-6513-490B-BD52-C022E86138E7}" destId="{154A9AFE-5F50-4D7B-AC6F-E52305FDA56F}" srcOrd="0" destOrd="0" presId="urn:microsoft.com/office/officeart/2005/8/layout/hProcess9"/>
  </dgm:cxnLst>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10453370" cy="2957195"/>
        <a:chOff x="0" y="0"/>
        <a:chExt cx="10453370" cy="2957195"/>
      </a:xfrm>
    </dsp:grpSpPr>
    <dsp:sp modelId="{66CBED53-F1B7-4EF7-9688-8B8B9D2AE449}">
      <dsp:nvSpPr>
        <dsp:cNvPr id="3" name="右箭头 2"/>
        <dsp:cNvSpPr/>
      </dsp:nvSpPr>
      <dsp:spPr bwMode="white">
        <a:xfrm>
          <a:off x="784003" y="0"/>
          <a:ext cx="8885365" cy="2957195"/>
        </a:xfrm>
        <a:prstGeom prst="rightArrow">
          <a:avLst/>
        </a:prstGeom>
      </dsp:spPr>
      <dsp:style>
        <a:lnRef idx="0">
          <a:schemeClr val="accent1"/>
        </a:lnRef>
        <a:fillRef idx="1">
          <a:schemeClr val="accent1">
            <a:tint val="40000"/>
          </a:schemeClr>
        </a:fillRef>
        <a:effectRef idx="0">
          <a:scrgbClr r="0" g="0" b="0"/>
        </a:effectRef>
        <a:fontRef idx="minor"/>
      </dsp:style>
      <dsp:txXfrm>
        <a:off x="784003" y="0"/>
        <a:ext cx="8885365" cy="2957195"/>
      </dsp:txXfrm>
    </dsp:sp>
    <dsp:sp modelId="{E39801C2-5AF2-4F01-A9C1-9A017C96832E}">
      <dsp:nvSpPr>
        <dsp:cNvPr id="4" name="圆角矩形 3"/>
        <dsp:cNvSpPr/>
      </dsp:nvSpPr>
      <dsp:spPr bwMode="white">
        <a:xfrm>
          <a:off x="0" y="887159"/>
          <a:ext cx="3136011" cy="1182878"/>
        </a:xfrm>
        <a:prstGeom prst="roundRect">
          <a:avLst/>
        </a:prstGeom>
      </dsp:spPr>
      <dsp:style>
        <a:lnRef idx="3">
          <a:schemeClr val="lt1"/>
        </a:lnRef>
        <a:fillRef idx="1">
          <a:schemeClr val="accent1"/>
        </a:fillRef>
        <a:effectRef idx="1">
          <a:scrgbClr r="0" g="0" b="0"/>
        </a:effectRef>
        <a:fontRef idx="minor">
          <a:schemeClr val="lt1"/>
        </a:fontRef>
      </dsp:style>
      <dsp:txBody>
        <a:bodyPr vert="horz" wrap="square" lIns="76200" tIns="76200" rIns="76200" bIns="7620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sz="2000" b="0" i="0" u="none" baseline="0">
              <a:latin typeface="微软雅黑" panose="020B0503020204020204" pitchFamily="34" charset="-122"/>
              <a:ea typeface="微软雅黑" panose="020B0503020204020204" pitchFamily="34" charset="-122"/>
              <a:rtl val="0"/>
            </a:rPr>
            <a:t>①阐释某个计量问题存在的表现形式及原因；</a:t>
          </a:r>
          <a:endParaRPr altLang="en-US" sz="2000">
            <a:latin typeface="微软雅黑" panose="020B0503020204020204" pitchFamily="34" charset="-122"/>
            <a:ea typeface="微软雅黑" panose="020B0503020204020204" pitchFamily="34" charset="-122"/>
          </a:endParaRPr>
        </a:p>
      </dsp:txBody>
      <dsp:txXfrm>
        <a:off x="0" y="887159"/>
        <a:ext cx="3136011" cy="1182878"/>
      </dsp:txXfrm>
    </dsp:sp>
    <dsp:sp modelId="{A12EB7DE-0047-464A-95AE-9CF90D5A05D8}">
      <dsp:nvSpPr>
        <dsp:cNvPr id="5" name="圆角矩形 4"/>
        <dsp:cNvSpPr/>
      </dsp:nvSpPr>
      <dsp:spPr bwMode="white">
        <a:xfrm>
          <a:off x="3658680" y="887159"/>
          <a:ext cx="3136011" cy="1182878"/>
        </a:xfrm>
        <a:prstGeom prst="roundRect">
          <a:avLst/>
        </a:prstGeom>
      </dsp:spPr>
      <dsp:style>
        <a:lnRef idx="3">
          <a:schemeClr val="lt1"/>
        </a:lnRef>
        <a:fillRef idx="1">
          <a:schemeClr val="accent1"/>
        </a:fillRef>
        <a:effectRef idx="1">
          <a:scrgbClr r="0" g="0" b="0"/>
        </a:effectRef>
        <a:fontRef idx="minor">
          <a:schemeClr val="lt1"/>
        </a:fontRef>
      </dsp:style>
      <dsp:txBody>
        <a:bodyPr vert="horz" wrap="square" lIns="76200" tIns="76200" rIns="76200" bIns="7620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sz="2000" b="0" i="0" u="none" baseline="0">
              <a:latin typeface="微软雅黑" panose="020B0503020204020204" pitchFamily="34" charset="-122"/>
              <a:ea typeface="微软雅黑" panose="020B0503020204020204" pitchFamily="34" charset="-122"/>
              <a:rtl val="0"/>
            </a:rPr>
            <a:t>②给出解决该问题的思路及依据；</a:t>
          </a:r>
          <a:endParaRPr altLang="en-US" sz="2000">
            <a:latin typeface="微软雅黑" panose="020B0503020204020204" pitchFamily="34" charset="-122"/>
            <a:ea typeface="微软雅黑" panose="020B0503020204020204" pitchFamily="34" charset="-122"/>
          </a:endParaRPr>
        </a:p>
      </dsp:txBody>
      <dsp:txXfrm>
        <a:off x="3658680" y="887159"/>
        <a:ext cx="3136011" cy="1182878"/>
      </dsp:txXfrm>
    </dsp:sp>
    <dsp:sp modelId="{154A9AFE-5F50-4D7B-AC6F-E52305FDA56F}">
      <dsp:nvSpPr>
        <dsp:cNvPr id="6" name="圆角矩形 5"/>
        <dsp:cNvSpPr/>
      </dsp:nvSpPr>
      <dsp:spPr bwMode="white">
        <a:xfrm>
          <a:off x="7317359" y="887159"/>
          <a:ext cx="3136011" cy="1182878"/>
        </a:xfrm>
        <a:prstGeom prst="roundRect">
          <a:avLst/>
        </a:prstGeom>
      </dsp:spPr>
      <dsp:style>
        <a:lnRef idx="3">
          <a:schemeClr val="lt1"/>
        </a:lnRef>
        <a:fillRef idx="1">
          <a:schemeClr val="accent1"/>
        </a:fillRef>
        <a:effectRef idx="1">
          <a:scrgbClr r="0" g="0" b="0"/>
        </a:effectRef>
        <a:fontRef idx="minor">
          <a:schemeClr val="lt1"/>
        </a:fontRef>
      </dsp:style>
      <dsp:txBody>
        <a:bodyPr vert="horz" wrap="square" lIns="76200" tIns="76200" rIns="76200" bIns="7620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sz="2000" b="0" i="0" u="none" baseline="0">
              <a:latin typeface="微软雅黑" panose="020B0503020204020204" pitchFamily="34" charset="-122"/>
              <a:ea typeface="微软雅黑" panose="020B0503020204020204" pitchFamily="34" charset="-122"/>
              <a:rtl val="0"/>
            </a:rPr>
            <a:t>③给出解决该问题的方法及其估计结果解释。</a:t>
          </a:r>
          <a:endParaRPr altLang="en-US" sz="2000">
            <a:latin typeface="微软雅黑" panose="020B0503020204020204" pitchFamily="34" charset="-122"/>
            <a:ea typeface="微软雅黑" panose="020B0503020204020204" pitchFamily="34" charset="-122"/>
          </a:endParaRPr>
        </a:p>
      </dsp:txBody>
      <dsp:txXfrm>
        <a:off x="7317359" y="887159"/>
        <a:ext cx="3136011" cy="1182878"/>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rSet qsTypeId="urn:microsoft.com/office/officeart/2005/8/quickstyle/simple5"/>
        </dgm:pt>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vertAlign" val="mid"/>
      <dgm:param type="horzAlign" val="ctr"/>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3">
        <a:scrgbClr r="0" g="0" b="0"/>
      </a:lnRef>
      <a:fillRef idx="1">
        <a:scrgbClr r="0" g="0" b="0"/>
      </a:fillRef>
      <a:effectRef idx="1">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1">
        <a:scrgbClr r="0" g="0" b="0"/>
      </a:effectRef>
      <a:fontRef idx="minor">
        <a:schemeClr val="lt1"/>
      </a:fontRef>
    </dgm:style>
  </dgm:styleLbl>
  <dgm:styleLbl name="asst0">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3">
        <a:scrgbClr r="0" g="0" b="0"/>
      </a:lnRef>
      <a:fillRef idx="1">
        <a:scrgbClr r="0" g="0" b="0"/>
      </a:fillRef>
      <a:effectRef idx="1">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1">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1">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3">
        <a:scrgbClr r="0" g="0" b="0"/>
      </a:lnRef>
      <a:fillRef idx="1">
        <a:scrgbClr r="0" g="0" b="0"/>
      </a:fillRef>
      <a:effectRef idx="1">
        <a:scrgbClr r="0" g="0" b="0"/>
      </a:effectRef>
      <a:fontRef idx="minor"/>
    </dgm:style>
  </dgm:styleLbl>
  <dgm:styleLbl name="fgShp">
    <dgm:scene3d>
      <a:camera prst="orthographicFront"/>
      <a:lightRig rig="threePt" dir="t"/>
    </dgm:scene3d>
    <dgm:txPr/>
    <dgm:style>
      <a:lnRef idx="3">
        <a:scrgbClr r="0" g="0" b="0"/>
      </a:lnRef>
      <a:fillRef idx="1">
        <a:scrgbClr r="0" g="0" b="0"/>
      </a:fillRef>
      <a:effectRef idx="1">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node0">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1">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3">
        <a:scrgbClr r="0" g="0" b="0"/>
      </a:lnRef>
      <a:fillRef idx="1">
        <a:scrgbClr r="0" g="0" b="0"/>
      </a:fillRef>
      <a:effectRef idx="0">
        <a:scrgbClr r="0" g="0" b="0"/>
      </a:effectRef>
      <a:fontRef idx="minor">
        <a:schemeClr val="tx1"/>
      </a:fontRef>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页眉占位符 1"/>
          <p:cNvSpPr>
            <a:spLocks noGrp="1" noChangeArrowheads="1"/>
          </p:cNvSpPr>
          <p:nvPr>
            <p:ph type="hdr" sz="quarter" idx="4294967295"/>
          </p:nvPr>
        </p:nvSpPr>
        <p:spPr bwMode="auto">
          <a:xfrm>
            <a:off x="0" y="0"/>
            <a:ext cx="2971800"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defRPr sz="1200"/>
            </a:lvl1pPr>
          </a:lstStyle>
          <a:p>
            <a:pPr marL="0" marR="0" lvl="0" indent="0" algn="l" defTabSz="914400" rtl="0" eaLnBrk="1" fontAlgn="base" latinLnBrk="0" hangingPunct="1">
              <a:lnSpc>
                <a:spcPct val="100000"/>
              </a:lnSpc>
              <a:spcBef>
                <a:spcPct val="0"/>
              </a:spcBef>
              <a:spcAft>
                <a:spcPct val="0"/>
              </a:spcAft>
              <a:buClrTx/>
              <a:buSzTx/>
              <a:buFont typeface="Arial" charset="0"/>
              <a:buNone/>
              <a:defRPr/>
            </a:pPr>
            <a:endParaRPr kumimoji="0" lang="zh-CN" altLang="zh-CN" sz="1200" b="0" i="0" u="none" strike="noStrike" kern="1200" cap="none" spc="0" normalizeH="0" baseline="0" noProof="0" smtClean="0">
              <a:ln>
                <a:noFill/>
              </a:ln>
              <a:solidFill>
                <a:schemeClr val="tx1"/>
              </a:solidFill>
              <a:effectLst/>
              <a:uLnTx/>
              <a:uFillTx/>
              <a:latin typeface="Arial" charset="0"/>
              <a:ea typeface="宋体" charset="-122"/>
              <a:cs typeface="+mn-cs"/>
            </a:endParaRPr>
          </a:p>
        </p:txBody>
      </p:sp>
      <p:sp>
        <p:nvSpPr>
          <p:cNvPr id="2051" name="日期占位符 2"/>
          <p:cNvSpPr>
            <a:spLocks noGrp="1" noChangeArrowheads="1"/>
          </p:cNvSpPr>
          <p:nvPr>
            <p:ph type="dt" idx="1"/>
          </p:nvPr>
        </p:nvSpPr>
        <p:spPr bwMode="auto">
          <a:xfrm>
            <a:off x="3884613" y="0"/>
            <a:ext cx="2971800"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r">
              <a:defRPr/>
            </a:lvl1pPr>
          </a:lstStyle>
          <a:p>
            <a:pPr marL="0" marR="0" lvl="0" indent="0" algn="r" defTabSz="914400" rtl="0" eaLnBrk="1" fontAlgn="base" latinLnBrk="0" hangingPunct="1">
              <a:lnSpc>
                <a:spcPct val="100000"/>
              </a:lnSpc>
              <a:spcBef>
                <a:spcPct val="0"/>
              </a:spcBef>
              <a:spcAft>
                <a:spcPct val="0"/>
              </a:spcAft>
              <a:buClrTx/>
              <a:buSzTx/>
              <a:buFont typeface="Arial" charset="0"/>
              <a:buNone/>
              <a:defRPr/>
            </a:pPr>
            <a:fld id="{CDDFC174-4CB6-47E5-A152-A2520F9E64AF}" type="datetime1">
              <a:rPr kumimoji="0" lang="zh-CN" altLang="en-US" sz="1800" b="0" i="0" u="none" strike="noStrike" kern="1200" cap="none" spc="0" normalizeH="0" baseline="0" noProof="0" smtClean="0">
                <a:ln>
                  <a:noFill/>
                </a:ln>
                <a:solidFill>
                  <a:schemeClr val="tx1"/>
                </a:solidFill>
                <a:effectLst/>
                <a:uLnTx/>
                <a:uFillTx/>
                <a:latin typeface="Arial" charset="0"/>
                <a:ea typeface="宋体" charset="-122"/>
                <a:cs typeface="+mn-cs"/>
              </a:rPr>
            </a:fld>
            <a:endParaRPr kumimoji="0" lang="zh-CN" altLang="en-US" sz="1200" b="0" i="0" u="none" strike="noStrike" kern="1200" cap="none" spc="0" normalizeH="0" baseline="0" noProof="0" smtClean="0">
              <a:ln>
                <a:noFill/>
              </a:ln>
              <a:solidFill>
                <a:schemeClr val="tx1"/>
              </a:solidFill>
              <a:effectLst/>
              <a:uLnTx/>
              <a:uFillTx/>
              <a:latin typeface="Arial" charset="0"/>
              <a:ea typeface="宋体" charset="-122"/>
              <a:cs typeface="+mn-cs"/>
            </a:endParaRPr>
          </a:p>
        </p:txBody>
      </p:sp>
      <p:sp>
        <p:nvSpPr>
          <p:cNvPr id="2052" name="幻灯片图像占位符 3"/>
          <p:cNvSpPr>
            <a:spLocks noGrp="1" noRot="1" noChangeAspect="1"/>
          </p:cNvSpPr>
          <p:nvPr>
            <p:ph type="sldImg"/>
          </p:nvPr>
        </p:nvSpPr>
        <p:spPr>
          <a:xfrm>
            <a:off x="685800" y="1143000"/>
            <a:ext cx="5486400" cy="3086100"/>
          </a:xfrm>
          <a:prstGeom prst="rect">
            <a:avLst/>
          </a:prstGeom>
          <a:noFill/>
          <a:ln w="12700">
            <a:noFill/>
          </a:ln>
        </p:spPr>
      </p:sp>
      <p:sp>
        <p:nvSpPr>
          <p:cNvPr id="2053" name="备注占位符 4"/>
          <p:cNvSpPr>
            <a:spLocks noGrp="1" noRot="1" noChangeAspect="1"/>
          </p:cNvSpPr>
          <p:nvPr/>
        </p:nvSpPr>
        <p:spPr>
          <a:xfrm>
            <a:off x="685800" y="4400550"/>
            <a:ext cx="5486400" cy="3600450"/>
          </a:xfrm>
          <a:prstGeom prst="rect">
            <a:avLst/>
          </a:prstGeom>
          <a:noFill/>
          <a:ln w="12700">
            <a:noFill/>
          </a:ln>
        </p:spPr>
        <p:txBody>
          <a:bodyPr anchor="ctr"/>
          <a:lstStyle/>
          <a:p>
            <a:pPr lvl="0" indent="0">
              <a:spcBef>
                <a:spcPct val="30000"/>
              </a:spcBef>
            </a:pPr>
            <a:r>
              <a:rPr lang="zh-CN" altLang="en-US" sz="1200" dirty="0"/>
              <a:t>单击此处编辑母版文本样式</a:t>
            </a:r>
            <a:endParaRPr lang="zh-CN" altLang="en-US" sz="1200" dirty="0"/>
          </a:p>
          <a:p>
            <a:pPr lvl="0" indent="0">
              <a:spcBef>
                <a:spcPct val="30000"/>
              </a:spcBef>
            </a:pPr>
            <a:r>
              <a:rPr lang="zh-CN" altLang="en-US" sz="1200" dirty="0"/>
              <a:t>第二级</a:t>
            </a:r>
            <a:endParaRPr lang="zh-CN" altLang="en-US" sz="1200" dirty="0"/>
          </a:p>
          <a:p>
            <a:pPr lvl="0" indent="0">
              <a:spcBef>
                <a:spcPct val="30000"/>
              </a:spcBef>
            </a:pPr>
            <a:r>
              <a:rPr lang="zh-CN" altLang="en-US" sz="1200" dirty="0"/>
              <a:t>第三级</a:t>
            </a:r>
            <a:endParaRPr lang="zh-CN" altLang="en-US" sz="1200" dirty="0"/>
          </a:p>
          <a:p>
            <a:pPr lvl="0" indent="0">
              <a:spcBef>
                <a:spcPct val="30000"/>
              </a:spcBef>
            </a:pPr>
            <a:r>
              <a:rPr lang="zh-CN" altLang="en-US" sz="1200" dirty="0"/>
              <a:t>第四级</a:t>
            </a:r>
            <a:endParaRPr lang="zh-CN" altLang="en-US" sz="1200" dirty="0"/>
          </a:p>
          <a:p>
            <a:pPr lvl="0" indent="0">
              <a:spcBef>
                <a:spcPct val="30000"/>
              </a:spcBef>
            </a:pPr>
            <a:r>
              <a:rPr lang="zh-CN" altLang="en-US" sz="1200" dirty="0"/>
              <a:t>第五级</a:t>
            </a:r>
            <a:endParaRPr lang="zh-CN" altLang="en-US" sz="1200" dirty="0"/>
          </a:p>
        </p:txBody>
      </p:sp>
      <p:sp>
        <p:nvSpPr>
          <p:cNvPr id="2054" name="页脚占位符 5"/>
          <p:cNvSpPr>
            <a:spLocks noGrp="1" noChangeArrowheads="1"/>
          </p:cNvSpPr>
          <p:nvPr>
            <p:ph type="ftr" sz="quarter" idx="4"/>
          </p:nvPr>
        </p:nvSpPr>
        <p:spPr bwMode="auto">
          <a:xfrm>
            <a:off x="0" y="8685213"/>
            <a:ext cx="2971800"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defRPr sz="1200"/>
            </a:lvl1pPr>
          </a:lstStyle>
          <a:p>
            <a:pPr marL="0" marR="0" lvl="0" indent="0" algn="l" defTabSz="914400" rtl="0" eaLnBrk="1" fontAlgn="base" latinLnBrk="0" hangingPunct="1">
              <a:lnSpc>
                <a:spcPct val="100000"/>
              </a:lnSpc>
              <a:spcBef>
                <a:spcPct val="0"/>
              </a:spcBef>
              <a:spcAft>
                <a:spcPct val="0"/>
              </a:spcAft>
              <a:buClrTx/>
              <a:buSzTx/>
              <a:buFont typeface="Arial" charset="0"/>
              <a:buNone/>
              <a:defRPr/>
            </a:pPr>
            <a:endParaRPr kumimoji="0" lang="zh-CN" altLang="zh-CN" sz="1200" b="0" i="0" u="none" strike="noStrike" kern="1200" cap="none" spc="0" normalizeH="0" baseline="0" noProof="0" smtClean="0">
              <a:ln>
                <a:noFill/>
              </a:ln>
              <a:solidFill>
                <a:schemeClr val="tx1"/>
              </a:solidFill>
              <a:effectLst/>
              <a:uLnTx/>
              <a:uFillTx/>
              <a:latin typeface="Arial" charset="0"/>
              <a:ea typeface="宋体" charset="-122"/>
              <a:cs typeface="+mn-cs"/>
            </a:endParaRPr>
          </a:p>
        </p:txBody>
      </p:sp>
      <p:sp>
        <p:nvSpPr>
          <p:cNvPr id="2055" name="灯片编号占位符 6"/>
          <p:cNvSpPr>
            <a:spLocks noGrp="1" noChangeArrowheads="1"/>
          </p:cNvSpPr>
          <p:nvPr>
            <p:ph type="sldNum" sz="quarter" idx="5"/>
          </p:nvPr>
        </p:nvSpPr>
        <p:spPr bwMode="auto">
          <a:xfrm>
            <a:off x="3884613" y="8685213"/>
            <a:ext cx="2971800"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p>
            <a:pPr lvl="0" algn="r" eaLnBrk="1" fontAlgn="base" hangingPunct="1"/>
            <a:fld id="{9A0DB2DC-4C9A-4742-B13C-FB6460FD3503}" type="slidenum">
              <a:rPr lang="zh-CN" altLang="en-US" strike="noStrike" noProof="1" dirty="0">
                <a:latin typeface="Arial" charset="0"/>
                <a:ea typeface="宋体" charset="-122"/>
                <a:cs typeface="+mn-ea"/>
              </a:rPr>
            </a:fld>
            <a:endParaRPr lang="zh-CN" altLang="en-US" sz="1200" strike="noStrike" noProof="1"/>
          </a:p>
        </p:txBody>
      </p:sp>
    </p:spTree>
  </p:cSld>
  <p:clrMap bg1="lt1" tx1="dk1" bg2="lt2" tx2="dk2" accent1="accent1" accent2="accent2" accent3="accent3" accent4="accent4" accent5="accent5" accent6="accent6" hlink="hlink" folHlink="folHlink"/>
  <p:hf sldNum="0" hdr="0" ftr="0"/>
  <p:notesStyle>
    <a:lvl1pPr algn="l" defTabSz="0" rtl="0" eaLnBrk="0" fontAlgn="base" hangingPunct="0">
      <a:spcBef>
        <a:spcPct val="30000"/>
      </a:spcBef>
      <a:spcAft>
        <a:spcPct val="0"/>
      </a:spcAft>
      <a:defRPr sz="1200" kern="1200">
        <a:solidFill>
          <a:schemeClr val="tx1"/>
        </a:solidFill>
        <a:latin typeface="Arial" charset="0"/>
        <a:ea typeface="+mn-ea"/>
        <a:cs typeface="+mn-cs"/>
      </a:defRPr>
    </a:lvl1pPr>
    <a:lvl2pPr algn="l" defTabSz="0" rtl="0" eaLnBrk="0" fontAlgn="base" hangingPunct="0">
      <a:spcBef>
        <a:spcPct val="30000"/>
      </a:spcBef>
      <a:spcAft>
        <a:spcPct val="0"/>
      </a:spcAft>
      <a:defRPr sz="1200" kern="1200">
        <a:solidFill>
          <a:schemeClr val="tx1"/>
        </a:solidFill>
        <a:latin typeface="Arial" charset="0"/>
        <a:ea typeface="+mn-ea"/>
        <a:cs typeface="+mn-cs"/>
      </a:defRPr>
    </a:lvl2pPr>
    <a:lvl3pPr algn="l" defTabSz="0" rtl="0" eaLnBrk="0" fontAlgn="base" hangingPunct="0">
      <a:spcBef>
        <a:spcPct val="30000"/>
      </a:spcBef>
      <a:spcAft>
        <a:spcPct val="0"/>
      </a:spcAft>
      <a:defRPr sz="1200" kern="1200">
        <a:solidFill>
          <a:schemeClr val="tx1"/>
        </a:solidFill>
        <a:latin typeface="Arial" charset="0"/>
        <a:ea typeface="+mn-ea"/>
        <a:cs typeface="+mn-cs"/>
      </a:defRPr>
    </a:lvl3pPr>
    <a:lvl4pPr algn="l" defTabSz="0" rtl="0" eaLnBrk="0" fontAlgn="base" hangingPunct="0">
      <a:spcBef>
        <a:spcPct val="30000"/>
      </a:spcBef>
      <a:spcAft>
        <a:spcPct val="0"/>
      </a:spcAft>
      <a:defRPr sz="1200" kern="1200">
        <a:solidFill>
          <a:schemeClr val="tx1"/>
        </a:solidFill>
        <a:latin typeface="Arial" charset="0"/>
        <a:ea typeface="+mn-ea"/>
        <a:cs typeface="+mn-cs"/>
      </a:defRPr>
    </a:lvl4pPr>
    <a:lvl5pPr algn="l" defTabSz="0"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日期占位符 2"/>
          <p:cNvSpPr>
            <a:spLocks noGrp="1"/>
          </p:cNvSpPr>
          <p:nvPr>
            <p:ph type="dt" idx="1"/>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charset="0"/>
              <a:buNone/>
              <a:defRPr/>
            </a:pPr>
            <a:fld id="{CDDFC174-4CB6-47E5-A152-A2520F9E64AF}" type="datetime1">
              <a:rPr kumimoji="0" lang="zh-CN" altLang="en-US" sz="1800" b="0" i="0" u="none" strike="noStrike" kern="1200" cap="none" spc="0" normalizeH="0" baseline="0" noProof="0" smtClean="0">
                <a:ln>
                  <a:noFill/>
                </a:ln>
                <a:solidFill>
                  <a:schemeClr val="tx1"/>
                </a:solidFill>
                <a:effectLst/>
                <a:uLnTx/>
                <a:uFillTx/>
                <a:latin typeface="Arial" charset="0"/>
                <a:ea typeface="宋体" charset="-122"/>
                <a:cs typeface="+mn-cs"/>
              </a:rPr>
            </a:fld>
            <a:endParaRPr kumimoji="0" lang="zh-CN" altLang="en-US" sz="1200" b="0" i="0" u="none" strike="noStrike" kern="1200" cap="none" spc="0" normalizeH="0" baseline="0" noProof="0" smtClean="0">
              <a:ln>
                <a:noFill/>
              </a:ln>
              <a:solidFill>
                <a:schemeClr val="tx1"/>
              </a:solidFill>
              <a:effectLst/>
              <a:uLnTx/>
              <a:uFillTx/>
              <a:latin typeface="Arial" charset="0"/>
              <a:ea typeface="宋体" charset="-122"/>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日期占位符 2"/>
          <p:cNvSpPr>
            <a:spLocks noGrp="1"/>
          </p:cNvSpPr>
          <p:nvPr>
            <p:ph type="dt" idx="1"/>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charset="0"/>
              <a:buNone/>
              <a:defRPr/>
            </a:pPr>
            <a:fld id="{CDDFC174-4CB6-47E5-A152-A2520F9E64AF}" type="datetime1">
              <a:rPr kumimoji="0" lang="zh-CN" altLang="en-US" sz="1800" b="0" i="0" u="none" strike="noStrike" kern="1200" cap="none" spc="0" normalizeH="0" baseline="0" noProof="0" smtClean="0">
                <a:ln>
                  <a:noFill/>
                </a:ln>
                <a:solidFill>
                  <a:schemeClr val="tx1"/>
                </a:solidFill>
                <a:effectLst/>
                <a:uLnTx/>
                <a:uFillTx/>
                <a:latin typeface="Arial" charset="0"/>
                <a:ea typeface="宋体" charset="-122"/>
                <a:cs typeface="+mn-cs"/>
              </a:rPr>
            </a:fld>
            <a:endParaRPr kumimoji="0" lang="zh-CN" altLang="en-US" sz="1200" b="0" i="0" u="none" strike="noStrike" kern="1200" cap="none" spc="0" normalizeH="0" baseline="0" noProof="0" smtClean="0">
              <a:ln>
                <a:noFill/>
              </a:ln>
              <a:solidFill>
                <a:schemeClr val="tx1"/>
              </a:solidFill>
              <a:effectLst/>
              <a:uLnTx/>
              <a:uFillTx/>
              <a:latin typeface="Arial" charset="0"/>
              <a:ea typeface="宋体" charset="-122"/>
              <a:cs typeface="+mn-cs"/>
            </a:endParaRPr>
          </a:p>
        </p:txBody>
      </p:sp>
      <p:sp>
        <p:nvSpPr>
          <p:cNvPr id="4" name="文本占位符 3"/>
          <p:cNvSpPr>
            <a:spLocks noGrp="1"/>
          </p:cNvSpPr>
          <p:nvPr>
            <p:ph type="body" sz="quarter"/>
          </p:nvPr>
        </p:nvSpPr>
        <p:spPr>
          <a:xfrm>
            <a:off x="662016" y="3931500"/>
            <a:ext cx="5296132" cy="3216682"/>
          </a:xfrm>
          <a:prstGeom prst="rect">
            <a:avLst/>
          </a:prstGeom>
        </p:spPr>
        <p:txBody>
          <a:bodyPr/>
          <a:lstStyle/>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日期占位符 2"/>
          <p:cNvSpPr>
            <a:spLocks noGrp="1"/>
          </p:cNvSpPr>
          <p:nvPr>
            <p:ph type="dt" idx="1"/>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charset="0"/>
              <a:buNone/>
              <a:defRPr/>
            </a:pPr>
            <a:fld id="{CDDFC174-4CB6-47E5-A152-A2520F9E64AF}" type="datetime1">
              <a:rPr kumimoji="0" lang="zh-CN" altLang="en-US" sz="1800" b="0" i="0" u="none" strike="noStrike" kern="1200" cap="none" spc="0" normalizeH="0" baseline="0" noProof="0" smtClean="0">
                <a:ln>
                  <a:noFill/>
                </a:ln>
                <a:solidFill>
                  <a:schemeClr val="tx1"/>
                </a:solidFill>
                <a:effectLst/>
                <a:uLnTx/>
                <a:uFillTx/>
                <a:latin typeface="Arial" charset="0"/>
                <a:ea typeface="宋体" charset="-122"/>
                <a:cs typeface="+mn-cs"/>
              </a:rPr>
            </a:fld>
            <a:endParaRPr kumimoji="0" lang="zh-CN" altLang="en-US" sz="1200" b="0" i="0" u="none" strike="noStrike" kern="1200" cap="none" spc="0" normalizeH="0" baseline="0" noProof="0" smtClean="0">
              <a:ln>
                <a:noFill/>
              </a:ln>
              <a:solidFill>
                <a:schemeClr val="tx1"/>
              </a:solidFill>
              <a:effectLst/>
              <a:uLnTx/>
              <a:uFillTx/>
              <a:latin typeface="Arial" charset="0"/>
              <a:ea typeface="宋体" charset="-122"/>
              <a:cs typeface="+mn-cs"/>
            </a:endParaRPr>
          </a:p>
        </p:txBody>
      </p:sp>
      <p:sp>
        <p:nvSpPr>
          <p:cNvPr id="4" name="文本占位符 3"/>
          <p:cNvSpPr>
            <a:spLocks noGrp="1"/>
          </p:cNvSpPr>
          <p:nvPr>
            <p:ph type="body" sz="quarter"/>
          </p:nvPr>
        </p:nvSpPr>
        <p:spPr>
          <a:xfrm>
            <a:off x="662016" y="3931500"/>
            <a:ext cx="5296132" cy="3216682"/>
          </a:xfrm>
          <a:prstGeom prst="rect">
            <a:avLst/>
          </a:prstGeom>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828800" y="3886200"/>
            <a:ext cx="85344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pPr fontAlgn="base"/>
            <a:r>
              <a:rPr lang="zh-CN" altLang="en-US" strike="noStrike" noProof="1" smtClean="0"/>
              <a:t>单击此处编辑母版副标题样式</a:t>
            </a:r>
            <a:endParaRPr lang="zh-CN" altLang="en-US" strike="noStrike" noProof="1"/>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609600" y="1600200"/>
            <a:ext cx="10972800" cy="4525963"/>
          </a:xfrm>
          <a:prstGeom prst="rect">
            <a:avLst/>
          </a:prstGeo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a:prstGeom prst="rect">
            <a:avLst/>
          </a:prstGeo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609600" y="274638"/>
            <a:ext cx="8077200" cy="5851525"/>
          </a:xfrm>
          <a:prstGeom prst="rect">
            <a:avLst/>
          </a:prstGeo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609600" y="1600200"/>
            <a:ext cx="10972800" cy="4525963"/>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a:prstGeom prst="rect">
            <a:avLst/>
          </a:prstGeom>
        </p:spPr>
        <p:txBody>
          <a:bodyPr anchor="t"/>
          <a:lstStyle>
            <a:lvl1pPr algn="l">
              <a:defRPr sz="4000" b="1" cap="all"/>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963613" y="2906713"/>
            <a:ext cx="103632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609600" y="1600200"/>
            <a:ext cx="54102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6172200" y="1600200"/>
            <a:ext cx="54102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lvl1pPr>
              <a:defRPr/>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09600" y="1535113"/>
            <a:ext cx="53863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609600" y="2174875"/>
            <a:ext cx="53863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6192838" y="1535113"/>
            <a:ext cx="5389562"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6192838" y="2174875"/>
            <a:ext cx="5389562"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a:prstGeom prst="rect">
            <a:avLst/>
          </a:prstGeom>
        </p:spPr>
        <p:txBody>
          <a:bodyPr anchor="b"/>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4767263" y="273050"/>
            <a:ext cx="6815137"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09600" y="1435100"/>
            <a:ext cx="40116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a:prstGeom prst="rect">
            <a:avLst/>
          </a:prstGeom>
        </p:spPr>
        <p:txBody>
          <a:bodyPr anchor="b"/>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2389188" y="612775"/>
            <a:ext cx="73152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90000"/>
              </a:lnSpc>
              <a:spcBef>
                <a:spcPts val="1000"/>
              </a:spcBef>
              <a:spcAft>
                <a:spcPct val="0"/>
              </a:spcAft>
              <a:buClrTx/>
              <a:buSzTx/>
              <a:buFont typeface="Arial" charset="0"/>
              <a:buNone/>
              <a:defRPr/>
            </a:pPr>
            <a:endParaRPr kumimoji="0" lang="zh-CN" altLang="en-US" sz="3200" b="0" i="0" u="none" strike="noStrike" kern="0" cap="none" spc="0" normalizeH="0" baseline="0" noProof="0" smtClean="0">
              <a:ln>
                <a:noFill/>
              </a:ln>
              <a:solidFill>
                <a:schemeClr val="tx1"/>
              </a:solidFill>
              <a:effectLst/>
              <a:uLnTx/>
              <a:uFillTx/>
              <a:latin typeface="+mn-lt"/>
              <a:ea typeface="+mn-ea"/>
              <a:cs typeface="+mn-cs"/>
              <a:sym typeface="Calibri" pitchFamily="34" charset="0"/>
            </a:endParaRPr>
          </a:p>
        </p:txBody>
      </p:sp>
      <p:sp>
        <p:nvSpPr>
          <p:cNvPr id="4" name="文本占位符 3"/>
          <p:cNvSpPr>
            <a:spLocks noGrp="1"/>
          </p:cNvSpPr>
          <p:nvPr>
            <p:ph type="body" sz="half" idx="2"/>
          </p:nvPr>
        </p:nvSpPr>
        <p:spPr>
          <a:xfrm>
            <a:off x="2389188" y="5367338"/>
            <a:ext cx="7315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1.pn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3" cstate="print"/>
          <a:stretch>
            <a:fillRect/>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marL="914400" indent="-914400" algn="l" rtl="0" fontAlgn="base">
        <a:lnSpc>
          <a:spcPct val="90000"/>
        </a:lnSpc>
        <a:spcBef>
          <a:spcPct val="0"/>
        </a:spcBef>
        <a:spcAft>
          <a:spcPct val="0"/>
        </a:spcAft>
        <a:defRPr sz="4400">
          <a:solidFill>
            <a:schemeClr val="tx1"/>
          </a:solidFill>
          <a:latin typeface="+mj-lt"/>
          <a:ea typeface="+mj-ea"/>
          <a:cs typeface="+mj-cs"/>
          <a:sym typeface="Calibri Light" charset="0"/>
        </a:defRPr>
      </a:lvl1pPr>
      <a:lvl2pPr marL="914400" indent="-914400" algn="l" rtl="0" fontAlgn="base">
        <a:lnSpc>
          <a:spcPct val="90000"/>
        </a:lnSpc>
        <a:spcBef>
          <a:spcPct val="0"/>
        </a:spcBef>
        <a:spcAft>
          <a:spcPct val="0"/>
        </a:spcAft>
        <a:defRPr sz="4400">
          <a:solidFill>
            <a:schemeClr val="tx1"/>
          </a:solidFill>
          <a:latin typeface="Calibri Light" charset="0"/>
          <a:ea typeface="宋体" charset="-122"/>
          <a:sym typeface="Calibri Light" charset="0"/>
        </a:defRPr>
      </a:lvl2pPr>
      <a:lvl3pPr marL="914400" indent="-914400" algn="l" rtl="0" fontAlgn="base">
        <a:lnSpc>
          <a:spcPct val="90000"/>
        </a:lnSpc>
        <a:spcBef>
          <a:spcPct val="0"/>
        </a:spcBef>
        <a:spcAft>
          <a:spcPct val="0"/>
        </a:spcAft>
        <a:defRPr sz="4400">
          <a:solidFill>
            <a:schemeClr val="tx1"/>
          </a:solidFill>
          <a:latin typeface="Calibri Light" charset="0"/>
          <a:ea typeface="宋体" charset="-122"/>
          <a:sym typeface="Calibri Light" charset="0"/>
        </a:defRPr>
      </a:lvl3pPr>
      <a:lvl4pPr marL="914400" indent="-914400" algn="l" rtl="0" fontAlgn="base">
        <a:lnSpc>
          <a:spcPct val="90000"/>
        </a:lnSpc>
        <a:spcBef>
          <a:spcPct val="0"/>
        </a:spcBef>
        <a:spcAft>
          <a:spcPct val="0"/>
        </a:spcAft>
        <a:defRPr sz="4400">
          <a:solidFill>
            <a:schemeClr val="tx1"/>
          </a:solidFill>
          <a:latin typeface="Calibri Light" charset="0"/>
          <a:ea typeface="宋体" charset="-122"/>
          <a:sym typeface="Calibri Light" charset="0"/>
        </a:defRPr>
      </a:lvl4pPr>
      <a:lvl5pPr marL="914400" indent="-914400" algn="l" rtl="0" fontAlgn="base">
        <a:lnSpc>
          <a:spcPct val="90000"/>
        </a:lnSpc>
        <a:spcBef>
          <a:spcPct val="0"/>
        </a:spcBef>
        <a:spcAft>
          <a:spcPct val="0"/>
        </a:spcAft>
        <a:defRPr sz="4400">
          <a:solidFill>
            <a:schemeClr val="tx1"/>
          </a:solidFill>
          <a:latin typeface="Calibri Light" charset="0"/>
          <a:ea typeface="宋体" charset="-122"/>
          <a:sym typeface="Calibri Light" charset="0"/>
        </a:defRPr>
      </a:lvl5pPr>
      <a:lvl6pPr marL="1371600" indent="-914400" algn="l" rtl="0" fontAlgn="base">
        <a:lnSpc>
          <a:spcPct val="90000"/>
        </a:lnSpc>
        <a:spcBef>
          <a:spcPct val="0"/>
        </a:spcBef>
        <a:spcAft>
          <a:spcPct val="0"/>
        </a:spcAft>
        <a:defRPr sz="4400">
          <a:solidFill>
            <a:schemeClr val="tx1"/>
          </a:solidFill>
          <a:latin typeface="Calibri Light" charset="0"/>
          <a:ea typeface="宋体" charset="-122"/>
          <a:sym typeface="Calibri Light" charset="0"/>
        </a:defRPr>
      </a:lvl6pPr>
      <a:lvl7pPr marL="1828800" indent="-914400" algn="l" rtl="0" fontAlgn="base">
        <a:lnSpc>
          <a:spcPct val="90000"/>
        </a:lnSpc>
        <a:spcBef>
          <a:spcPct val="0"/>
        </a:spcBef>
        <a:spcAft>
          <a:spcPct val="0"/>
        </a:spcAft>
        <a:defRPr sz="4400">
          <a:solidFill>
            <a:schemeClr val="tx1"/>
          </a:solidFill>
          <a:latin typeface="Calibri Light" charset="0"/>
          <a:ea typeface="宋体" charset="-122"/>
          <a:sym typeface="Calibri Light" charset="0"/>
        </a:defRPr>
      </a:lvl7pPr>
      <a:lvl8pPr marL="2286000" indent="-914400" algn="l" rtl="0" fontAlgn="base">
        <a:lnSpc>
          <a:spcPct val="90000"/>
        </a:lnSpc>
        <a:spcBef>
          <a:spcPct val="0"/>
        </a:spcBef>
        <a:spcAft>
          <a:spcPct val="0"/>
        </a:spcAft>
        <a:defRPr sz="4400">
          <a:solidFill>
            <a:schemeClr val="tx1"/>
          </a:solidFill>
          <a:latin typeface="Calibri Light" charset="0"/>
          <a:ea typeface="宋体" charset="-122"/>
          <a:sym typeface="Calibri Light" charset="0"/>
        </a:defRPr>
      </a:lvl8pPr>
      <a:lvl9pPr marL="2743200" indent="-914400" algn="l" rtl="0" fontAlgn="base">
        <a:lnSpc>
          <a:spcPct val="90000"/>
        </a:lnSpc>
        <a:spcBef>
          <a:spcPct val="0"/>
        </a:spcBef>
        <a:spcAft>
          <a:spcPct val="0"/>
        </a:spcAft>
        <a:defRPr sz="4400">
          <a:solidFill>
            <a:schemeClr val="tx1"/>
          </a:solidFill>
          <a:latin typeface="Calibri Light" charset="0"/>
          <a:ea typeface="宋体" charset="-122"/>
          <a:sym typeface="Calibri Light" charset="0"/>
        </a:defRPr>
      </a:lvl9pPr>
    </p:titleStyle>
    <p:bodyStyle>
      <a:lvl1pPr marL="228600" indent="-228600" algn="l" rtl="0" fontAlgn="base">
        <a:lnSpc>
          <a:spcPct val="90000"/>
        </a:lnSpc>
        <a:spcBef>
          <a:spcPts val="1000"/>
        </a:spcBef>
        <a:spcAft>
          <a:spcPct val="0"/>
        </a:spcAft>
        <a:buFont typeface="Arial" charset="0"/>
        <a:buChar char="•"/>
        <a:defRPr sz="2800">
          <a:solidFill>
            <a:schemeClr val="tx1"/>
          </a:solidFill>
          <a:latin typeface="+mn-lt"/>
          <a:ea typeface="+mn-ea"/>
          <a:cs typeface="+mn-cs"/>
          <a:sym typeface="Calibri" pitchFamily="34" charset="0"/>
        </a:defRPr>
      </a:lvl1pPr>
      <a:lvl2pPr marL="685800" indent="-228600" algn="l" rtl="0" fontAlgn="base">
        <a:lnSpc>
          <a:spcPct val="90000"/>
        </a:lnSpc>
        <a:spcBef>
          <a:spcPts val="500"/>
        </a:spcBef>
        <a:spcAft>
          <a:spcPct val="0"/>
        </a:spcAft>
        <a:buFont typeface="Arial" charset="0"/>
        <a:buChar char="•"/>
        <a:defRPr sz="2400">
          <a:solidFill>
            <a:schemeClr val="tx1"/>
          </a:solidFill>
          <a:latin typeface="+mn-lt"/>
          <a:ea typeface="+mn-ea"/>
          <a:sym typeface="Calibri" pitchFamily="34" charset="0"/>
        </a:defRPr>
      </a:lvl2pPr>
      <a:lvl3pPr marL="1143000" indent="-228600" algn="l" rtl="0" fontAlgn="base">
        <a:lnSpc>
          <a:spcPct val="90000"/>
        </a:lnSpc>
        <a:spcBef>
          <a:spcPts val="500"/>
        </a:spcBef>
        <a:spcAft>
          <a:spcPct val="0"/>
        </a:spcAft>
        <a:buFont typeface="Arial" charset="0"/>
        <a:buChar char="•"/>
        <a:defRPr sz="2000">
          <a:solidFill>
            <a:schemeClr val="tx1"/>
          </a:solidFill>
          <a:latin typeface="+mn-lt"/>
          <a:ea typeface="+mn-ea"/>
          <a:sym typeface="Calibri" pitchFamily="34" charset="0"/>
        </a:defRPr>
      </a:lvl3pPr>
      <a:lvl4pPr marL="1600200" indent="-228600" algn="l" rtl="0" fontAlgn="base">
        <a:lnSpc>
          <a:spcPct val="90000"/>
        </a:lnSpc>
        <a:spcBef>
          <a:spcPts val="500"/>
        </a:spcBef>
        <a:spcAft>
          <a:spcPct val="0"/>
        </a:spcAft>
        <a:buFont typeface="Arial" charset="0"/>
        <a:buChar char="•"/>
        <a:defRPr sz="2000">
          <a:solidFill>
            <a:schemeClr val="tx1"/>
          </a:solidFill>
          <a:latin typeface="+mn-lt"/>
          <a:ea typeface="+mn-ea"/>
          <a:sym typeface="Calibri" pitchFamily="34" charset="0"/>
        </a:defRPr>
      </a:lvl4pPr>
      <a:lvl5pPr marL="2057400" indent="-228600" algn="l" rtl="0" fontAlgn="base">
        <a:lnSpc>
          <a:spcPct val="90000"/>
        </a:lnSpc>
        <a:spcBef>
          <a:spcPts val="500"/>
        </a:spcBef>
        <a:spcAft>
          <a:spcPct val="0"/>
        </a:spcAft>
        <a:buFont typeface="Arial" charset="0"/>
        <a:buChar char="•"/>
        <a:defRPr sz="2000">
          <a:solidFill>
            <a:schemeClr val="tx1"/>
          </a:solidFill>
          <a:latin typeface="+mn-lt"/>
          <a:ea typeface="+mn-ea"/>
          <a:sym typeface="Calibri" pitchFamily="34" charset="0"/>
        </a:defRPr>
      </a:lvl5pPr>
      <a:lvl6pPr marL="2514600" indent="-228600" algn="l" rtl="0" fontAlgn="base">
        <a:lnSpc>
          <a:spcPct val="90000"/>
        </a:lnSpc>
        <a:spcBef>
          <a:spcPts val="500"/>
        </a:spcBef>
        <a:spcAft>
          <a:spcPct val="0"/>
        </a:spcAft>
        <a:buFont typeface="Arial" charset="0"/>
        <a:buChar char="•"/>
        <a:defRPr sz="2000">
          <a:solidFill>
            <a:schemeClr val="tx1"/>
          </a:solidFill>
          <a:latin typeface="+mn-lt"/>
          <a:ea typeface="+mn-ea"/>
          <a:sym typeface="Calibri" pitchFamily="34" charset="0"/>
        </a:defRPr>
      </a:lvl6pPr>
      <a:lvl7pPr marL="2971800" indent="-228600" algn="l" rtl="0" fontAlgn="base">
        <a:lnSpc>
          <a:spcPct val="90000"/>
        </a:lnSpc>
        <a:spcBef>
          <a:spcPts val="500"/>
        </a:spcBef>
        <a:spcAft>
          <a:spcPct val="0"/>
        </a:spcAft>
        <a:buFont typeface="Arial" charset="0"/>
        <a:buChar char="•"/>
        <a:defRPr sz="2000">
          <a:solidFill>
            <a:schemeClr val="tx1"/>
          </a:solidFill>
          <a:latin typeface="+mn-lt"/>
          <a:ea typeface="+mn-ea"/>
          <a:sym typeface="Calibri" pitchFamily="34" charset="0"/>
        </a:defRPr>
      </a:lvl7pPr>
      <a:lvl8pPr marL="3429000" indent="-228600" algn="l" rtl="0" fontAlgn="base">
        <a:lnSpc>
          <a:spcPct val="90000"/>
        </a:lnSpc>
        <a:spcBef>
          <a:spcPts val="500"/>
        </a:spcBef>
        <a:spcAft>
          <a:spcPct val="0"/>
        </a:spcAft>
        <a:buFont typeface="Arial" charset="0"/>
        <a:buChar char="•"/>
        <a:defRPr sz="2000">
          <a:solidFill>
            <a:schemeClr val="tx1"/>
          </a:solidFill>
          <a:latin typeface="+mn-lt"/>
          <a:ea typeface="+mn-ea"/>
          <a:sym typeface="Calibri" pitchFamily="34" charset="0"/>
        </a:defRPr>
      </a:lvl8pPr>
      <a:lvl9pPr marL="3886200" indent="-228600" algn="l" rtl="0" fontAlgn="base">
        <a:lnSpc>
          <a:spcPct val="90000"/>
        </a:lnSpc>
        <a:spcBef>
          <a:spcPts val="500"/>
        </a:spcBef>
        <a:spcAft>
          <a:spcPct val="0"/>
        </a:spcAft>
        <a:buFont typeface="Arial" charset="0"/>
        <a:buChar char="•"/>
        <a:defRPr sz="2000">
          <a:solidFill>
            <a:schemeClr val="tx1"/>
          </a:solidFill>
          <a:latin typeface="+mn-lt"/>
          <a:ea typeface="+mn-ea"/>
          <a:sym typeface="Calibri"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8" Type="http://schemas.openxmlformats.org/officeDocument/2006/relationships/slideLayout" Target="../slideLayouts/slideLayout12.xml"/><Relationship Id="rId7" Type="http://schemas.openxmlformats.org/officeDocument/2006/relationships/tags" Target="../tags/tag9.xml"/><Relationship Id="rId6" Type="http://schemas.openxmlformats.org/officeDocument/2006/relationships/tags" Target="../tags/tag8.xml"/><Relationship Id="rId5" Type="http://schemas.openxmlformats.org/officeDocument/2006/relationships/tags" Target="../tags/tag7.xml"/><Relationship Id="rId4" Type="http://schemas.openxmlformats.org/officeDocument/2006/relationships/tags" Target="../tags/tag6.xml"/><Relationship Id="rId3" Type="http://schemas.openxmlformats.org/officeDocument/2006/relationships/tags" Target="../tags/tag5.xml"/><Relationship Id="rId2" Type="http://schemas.openxmlformats.org/officeDocument/2006/relationships/tags" Target="../tags/tag4.xml"/><Relationship Id="rId1" Type="http://schemas.openxmlformats.org/officeDocument/2006/relationships/tags" Target="../tags/tag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12.xml"/><Relationship Id="rId2" Type="http://schemas.openxmlformats.org/officeDocument/2006/relationships/image" Target="../media/image4.wmf"/><Relationship Id="rId1" Type="http://schemas.openxmlformats.org/officeDocument/2006/relationships/oleObject" Target="../embeddings/oleObject1.bin"/></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5.jpe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2.xml"/><Relationship Id="rId1" Type="http://schemas.openxmlformats.org/officeDocument/2006/relationships/image" Target="../media/image2.png"/></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6.jpeg"/></Relationships>
</file>

<file path=ppt/slides/_rels/slide31.xml.rels><?xml version="1.0" encoding="UTF-8" standalone="yes"?>
<Relationships xmlns="http://schemas.openxmlformats.org/package/2006/relationships"><Relationship Id="rId5" Type="http://schemas.openxmlformats.org/officeDocument/2006/relationships/slideLayout" Target="../slideLayouts/slideLayout12.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0.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1.xml"/></Relationships>
</file>

<file path=ppt/slides/_rels/slide35.xml.rels><?xml version="1.0" encoding="UTF-8" standalone="yes"?>
<Relationships xmlns="http://schemas.openxmlformats.org/package/2006/relationships"><Relationship Id="rId9" Type="http://schemas.openxmlformats.org/officeDocument/2006/relationships/tags" Target="../tags/tag20.xml"/><Relationship Id="rId8" Type="http://schemas.openxmlformats.org/officeDocument/2006/relationships/tags" Target="../tags/tag19.xml"/><Relationship Id="rId7" Type="http://schemas.openxmlformats.org/officeDocument/2006/relationships/tags" Target="../tags/tag18.xml"/><Relationship Id="rId6" Type="http://schemas.openxmlformats.org/officeDocument/2006/relationships/tags" Target="../tags/tag17.xml"/><Relationship Id="rId5" Type="http://schemas.openxmlformats.org/officeDocument/2006/relationships/tags" Target="../tags/tag16.xml"/><Relationship Id="rId4" Type="http://schemas.openxmlformats.org/officeDocument/2006/relationships/tags" Target="../tags/tag15.xml"/><Relationship Id="rId3" Type="http://schemas.openxmlformats.org/officeDocument/2006/relationships/tags" Target="../tags/tag14.xml"/><Relationship Id="rId2" Type="http://schemas.openxmlformats.org/officeDocument/2006/relationships/tags" Target="../tags/tag13.xml"/><Relationship Id="rId11" Type="http://schemas.openxmlformats.org/officeDocument/2006/relationships/slideLayout" Target="../slideLayouts/slideLayout12.xml"/><Relationship Id="rId10" Type="http://schemas.openxmlformats.org/officeDocument/2006/relationships/tags" Target="../tags/tag21.xml"/><Relationship Id="rId1" Type="http://schemas.openxmlformats.org/officeDocument/2006/relationships/tags" Target="../tags/tag1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2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2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2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2.xml"/><Relationship Id="rId1"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3.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矩形 54"/>
          <p:cNvSpPr/>
          <p:nvPr/>
        </p:nvSpPr>
        <p:spPr>
          <a:xfrm>
            <a:off x="0" y="0"/>
            <a:ext cx="12192000" cy="793750"/>
          </a:xfrm>
          <a:prstGeom prst="rect">
            <a:avLst/>
          </a:prstGeom>
          <a:solidFill>
            <a:srgbClr val="2B3043"/>
          </a:solidFill>
          <a:ln w="12700">
            <a:noFill/>
          </a:ln>
        </p:spPr>
        <p:txBody>
          <a:bodyPr anchor="ctr"/>
          <a:lstStyle/>
          <a:p>
            <a:pPr algn="ctr"/>
            <a:endParaRPr lang="zh-CN" altLang="zh-CN" dirty="0">
              <a:solidFill>
                <a:srgbClr val="FFFFFF"/>
              </a:solidFill>
              <a:latin typeface="宋体" charset="-122"/>
              <a:ea typeface="宋体" charset="-122"/>
              <a:sym typeface="宋体" charset="-122"/>
            </a:endParaRPr>
          </a:p>
        </p:txBody>
      </p:sp>
      <p:sp>
        <p:nvSpPr>
          <p:cNvPr id="3153" name="文本框 134"/>
          <p:cNvSpPr/>
          <p:nvPr/>
        </p:nvSpPr>
        <p:spPr>
          <a:xfrm>
            <a:off x="8853488" y="111125"/>
            <a:ext cx="3059112" cy="450850"/>
          </a:xfrm>
          <a:prstGeom prst="rect">
            <a:avLst/>
          </a:prstGeom>
          <a:noFill/>
          <a:ln w="9525">
            <a:noFill/>
          </a:ln>
        </p:spPr>
        <p:txBody>
          <a:bodyPr anchor="t">
            <a:spAutoFit/>
          </a:bodyPr>
          <a:lstStyle/>
          <a:p>
            <a:pPr algn="r">
              <a:lnSpc>
                <a:spcPct val="130000"/>
              </a:lnSpc>
            </a:pPr>
            <a:endParaRPr lang="zh-CN" altLang="en-US" dirty="0">
              <a:latin typeface="Arial" charset="0"/>
              <a:ea typeface="宋体" charset="-122"/>
            </a:endParaRPr>
          </a:p>
        </p:txBody>
      </p:sp>
      <p:sp>
        <p:nvSpPr>
          <p:cNvPr id="3154" name="矩形 135"/>
          <p:cNvSpPr/>
          <p:nvPr/>
        </p:nvSpPr>
        <p:spPr>
          <a:xfrm>
            <a:off x="0" y="6427788"/>
            <a:ext cx="12192000" cy="430212"/>
          </a:xfrm>
          <a:prstGeom prst="rect">
            <a:avLst/>
          </a:prstGeom>
          <a:solidFill>
            <a:srgbClr val="16A287"/>
          </a:solidFill>
          <a:ln w="12700">
            <a:noFill/>
          </a:ln>
        </p:spPr>
        <p:txBody>
          <a:bodyPr anchor="ctr"/>
          <a:lstStyle/>
          <a:p>
            <a:pPr algn="ctr"/>
            <a:endParaRPr lang="zh-CN" altLang="zh-CN" sz="1400" dirty="0">
              <a:solidFill>
                <a:srgbClr val="FFFFFF"/>
              </a:solidFill>
              <a:latin typeface="微软雅黑" pitchFamily="34" charset="-122"/>
              <a:ea typeface="微软雅黑" pitchFamily="34" charset="-122"/>
              <a:sym typeface="微软雅黑" pitchFamily="34" charset="-122"/>
            </a:endParaRPr>
          </a:p>
        </p:txBody>
      </p:sp>
      <p:sp>
        <p:nvSpPr>
          <p:cNvPr id="3155" name="文本框 1"/>
          <p:cNvSpPr/>
          <p:nvPr/>
        </p:nvSpPr>
        <p:spPr>
          <a:xfrm>
            <a:off x="864870" y="2147570"/>
            <a:ext cx="9879965" cy="2306955"/>
          </a:xfrm>
          <a:prstGeom prst="rect">
            <a:avLst/>
          </a:prstGeom>
          <a:noFill/>
          <a:ln w="9525">
            <a:noFill/>
          </a:ln>
        </p:spPr>
        <p:txBody>
          <a:bodyPr wrap="square" anchor="t">
            <a:spAutoFit/>
          </a:bodyPr>
          <a:lstStyle/>
          <a:p>
            <a:pPr algn="ctr">
              <a:lnSpc>
                <a:spcPct val="120000"/>
              </a:lnSpc>
            </a:pPr>
            <a:r>
              <a:rPr lang="zh-CN" altLang="en-US" sz="6000" b="1" dirty="0">
                <a:solidFill>
                  <a:srgbClr val="16A287"/>
                </a:solidFill>
                <a:latin typeface="微软雅黑" pitchFamily="34" charset="-122"/>
                <a:ea typeface="微软雅黑" pitchFamily="34" charset="-122"/>
                <a:sym typeface="微软雅黑" pitchFamily="34" charset="-122"/>
              </a:rPr>
              <a:t>如何做好一篇实证研究论文</a:t>
            </a:r>
            <a:endParaRPr lang="en-US" altLang="zh-CN" sz="6000" b="1" dirty="0">
              <a:solidFill>
                <a:srgbClr val="16A287"/>
              </a:solidFill>
              <a:latin typeface="微软雅黑" pitchFamily="34" charset="-122"/>
              <a:ea typeface="微软雅黑" pitchFamily="34" charset="-122"/>
              <a:sym typeface="微软雅黑" pitchFamily="34" charset="-122"/>
            </a:endParaRPr>
          </a:p>
          <a:p>
            <a:pPr algn="ctr">
              <a:lnSpc>
                <a:spcPct val="120000"/>
              </a:lnSpc>
            </a:pPr>
            <a:endParaRPr lang="zh-CN" altLang="en-US" sz="6000" dirty="0">
              <a:latin typeface="Arial" charset="0"/>
              <a:ea typeface="宋体" charset="-122"/>
            </a:endParaRPr>
          </a:p>
        </p:txBody>
      </p:sp>
      <p:sp>
        <p:nvSpPr>
          <p:cNvPr id="3156" name="直接连接符 99"/>
          <p:cNvSpPr/>
          <p:nvPr/>
        </p:nvSpPr>
        <p:spPr>
          <a:xfrm>
            <a:off x="1887538" y="3914775"/>
            <a:ext cx="8415337" cy="0"/>
          </a:xfrm>
          <a:prstGeom prst="line">
            <a:avLst/>
          </a:prstGeom>
          <a:ln w="12700" cap="flat" cmpd="sng">
            <a:solidFill>
              <a:srgbClr val="7F7F7F"/>
            </a:solidFill>
            <a:prstDash val="solid"/>
            <a:bevel/>
            <a:headEnd type="none" w="med" len="med"/>
            <a:tailEnd type="none" w="med" len="med"/>
          </a:ln>
        </p:spPr>
      </p:sp>
      <p:sp>
        <p:nvSpPr>
          <p:cNvPr id="3157" name="文本框 100"/>
          <p:cNvSpPr/>
          <p:nvPr/>
        </p:nvSpPr>
        <p:spPr>
          <a:xfrm>
            <a:off x="4251643" y="4291965"/>
            <a:ext cx="3686175" cy="553085"/>
          </a:xfrm>
          <a:prstGeom prst="rect">
            <a:avLst/>
          </a:prstGeom>
          <a:noFill/>
          <a:ln w="9525">
            <a:noFill/>
          </a:ln>
        </p:spPr>
        <p:txBody>
          <a:bodyPr wrap="square" anchor="t">
            <a:spAutoFit/>
          </a:bodyPr>
          <a:lstStyle/>
          <a:p>
            <a:pPr algn="ctr">
              <a:lnSpc>
                <a:spcPct val="150000"/>
              </a:lnSpc>
            </a:pPr>
            <a:r>
              <a:rPr lang="zh-CN" altLang="en-US" sz="2000" dirty="0">
                <a:solidFill>
                  <a:srgbClr val="000000"/>
                </a:solidFill>
                <a:latin typeface="微软雅黑" pitchFamily="34" charset="-122"/>
                <a:ea typeface="微软雅黑" pitchFamily="34" charset="-122"/>
                <a:sym typeface="微软雅黑" pitchFamily="34" charset="-122"/>
              </a:rPr>
              <a:t>讲授人：刘西川</a:t>
            </a:r>
            <a:endParaRPr lang="en-US" altLang="zh-CN" sz="2000" dirty="0">
              <a:solidFill>
                <a:srgbClr val="000000"/>
              </a:solidFill>
              <a:latin typeface="微软雅黑" pitchFamily="34" charset="-122"/>
              <a:ea typeface="微软雅黑" pitchFamily="34" charset="-122"/>
              <a:sym typeface="微软雅黑" pitchFamily="34" charset="-122"/>
            </a:endParaRPr>
          </a:p>
        </p:txBody>
      </p:sp>
      <p:sp>
        <p:nvSpPr>
          <p:cNvPr id="16386" name="矩形 4"/>
          <p:cNvSpPr/>
          <p:nvPr/>
        </p:nvSpPr>
        <p:spPr>
          <a:xfrm>
            <a:off x="0" y="0"/>
            <a:ext cx="12192000" cy="598488"/>
          </a:xfrm>
          <a:prstGeom prst="rect">
            <a:avLst/>
          </a:prstGeom>
          <a:solidFill>
            <a:schemeClr val="tx1"/>
          </a:solidFill>
          <a:ln w="12700">
            <a:noFill/>
          </a:ln>
        </p:spPr>
        <p:txBody>
          <a:bodyPr anchor="ctr"/>
          <a:lstStyle/>
          <a:p>
            <a:pPr algn="ctr"/>
            <a:endParaRPr lang="zh-CN" altLang="zh-CN" dirty="0">
              <a:solidFill>
                <a:srgbClr val="FFFFFF"/>
              </a:solidFill>
              <a:latin typeface="宋体" charset="-122"/>
              <a:ea typeface="宋体" charset="-122"/>
              <a:sym typeface="宋体"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000" fill="hold">
                                          <p:stCondLst>
                                            <p:cond delay="0"/>
                                          </p:stCondLst>
                                        </p:cTn>
                                        <p:tgtEl>
                                          <p:spTgt spid="3157"/>
                                        </p:tgtEl>
                                        <p:attrNameLst>
                                          <p:attrName>style.visibility</p:attrName>
                                        </p:attrNameLst>
                                      </p:cBhvr>
                                      <p:to>
                                        <p:strVal val="visible"/>
                                      </p:to>
                                    </p:set>
                                    <p:anim calcmode="lin" valueType="num">
                                      <p:cBhvr additive="base">
                                        <p:cTn id="7" dur="1000" fill="hold"/>
                                        <p:tgtEl>
                                          <p:spTgt spid="3157"/>
                                        </p:tgtEl>
                                        <p:attrNameLst>
                                          <p:attrName>ppt_x</p:attrName>
                                        </p:attrNameLst>
                                      </p:cBhvr>
                                      <p:tavLst>
                                        <p:tav tm="0">
                                          <p:val>
                                            <p:strVal val="#ppt_x"/>
                                          </p:val>
                                        </p:tav>
                                        <p:tav tm="100000">
                                          <p:val>
                                            <p:strVal val="#ppt_x"/>
                                          </p:val>
                                        </p:tav>
                                      </p:tavLst>
                                    </p:anim>
                                    <p:anim calcmode="lin" valueType="num">
                                      <p:cBhvr additive="base">
                                        <p:cTn id="8" dur="1000" fill="hold"/>
                                        <p:tgtEl>
                                          <p:spTgt spid="315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5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矩形 1"/>
          <p:cNvSpPr/>
          <p:nvPr/>
        </p:nvSpPr>
        <p:spPr>
          <a:xfrm>
            <a:off x="0" y="549275"/>
            <a:ext cx="12192000" cy="598488"/>
          </a:xfrm>
          <a:prstGeom prst="rect">
            <a:avLst/>
          </a:prstGeom>
          <a:solidFill>
            <a:srgbClr val="D8D8D8"/>
          </a:solidFill>
          <a:ln w="12700">
            <a:noFill/>
          </a:ln>
        </p:spPr>
        <p:txBody>
          <a:bodyPr anchor="ctr"/>
          <a:lstStyle/>
          <a:p>
            <a:pPr algn="ctr"/>
            <a:endParaRPr lang="zh-CN" altLang="zh-CN" b="1" dirty="0">
              <a:solidFill>
                <a:srgbClr val="FFFFFF"/>
              </a:solidFill>
              <a:latin typeface="微软雅黑" pitchFamily="34" charset="-122"/>
              <a:ea typeface="微软雅黑" pitchFamily="34" charset="-122"/>
              <a:sym typeface="微软雅黑" pitchFamily="34" charset="-122"/>
            </a:endParaRPr>
          </a:p>
        </p:txBody>
      </p:sp>
      <p:sp>
        <p:nvSpPr>
          <p:cNvPr id="40962" name="矩形 4"/>
          <p:cNvSpPr/>
          <p:nvPr/>
        </p:nvSpPr>
        <p:spPr>
          <a:xfrm>
            <a:off x="0" y="0"/>
            <a:ext cx="12192000" cy="598488"/>
          </a:xfrm>
          <a:prstGeom prst="rect">
            <a:avLst/>
          </a:prstGeom>
          <a:solidFill>
            <a:schemeClr val="tx1"/>
          </a:solidFill>
          <a:ln w="12700">
            <a:noFill/>
          </a:ln>
        </p:spPr>
        <p:txBody>
          <a:bodyPr anchor="ctr"/>
          <a:lstStyle/>
          <a:p>
            <a:pPr algn="ctr"/>
            <a:endParaRPr lang="zh-CN" altLang="zh-CN" dirty="0">
              <a:solidFill>
                <a:schemeClr val="bg1"/>
              </a:solidFill>
              <a:latin typeface="宋体" charset="-122"/>
              <a:ea typeface="宋体" charset="-122"/>
              <a:sym typeface="宋体" charset="-122"/>
            </a:endParaRPr>
          </a:p>
        </p:txBody>
      </p:sp>
      <p:sp>
        <p:nvSpPr>
          <p:cNvPr id="40969" name="矩形 12"/>
          <p:cNvSpPr/>
          <p:nvPr/>
        </p:nvSpPr>
        <p:spPr>
          <a:xfrm>
            <a:off x="0" y="6367463"/>
            <a:ext cx="12192000" cy="490537"/>
          </a:xfrm>
          <a:prstGeom prst="rect">
            <a:avLst/>
          </a:prstGeom>
          <a:solidFill>
            <a:srgbClr val="16A287"/>
          </a:solidFill>
          <a:ln w="12700">
            <a:noFill/>
          </a:ln>
        </p:spPr>
        <p:txBody>
          <a:bodyPr anchor="ctr"/>
          <a:lstStyle/>
          <a:p>
            <a:pPr algn="ctr"/>
            <a:endParaRPr lang="zh-CN" altLang="zh-CN" b="1" dirty="0">
              <a:solidFill>
                <a:srgbClr val="FFFFFF"/>
              </a:solidFill>
              <a:latin typeface="微软雅黑" pitchFamily="34" charset="-122"/>
              <a:ea typeface="微软雅黑" pitchFamily="34" charset="-122"/>
              <a:sym typeface="微软雅黑" pitchFamily="34" charset="-122"/>
            </a:endParaRPr>
          </a:p>
        </p:txBody>
      </p:sp>
      <p:sp>
        <p:nvSpPr>
          <p:cNvPr id="41007" name="文本占位符 3"/>
          <p:cNvSpPr>
            <a:spLocks noGrp="1"/>
          </p:cNvSpPr>
          <p:nvPr>
            <p:ph sz="quarter" idx="4294967295"/>
          </p:nvPr>
        </p:nvSpPr>
        <p:spPr>
          <a:xfrm>
            <a:off x="655955" y="681355"/>
            <a:ext cx="5069840" cy="429895"/>
          </a:xfrm>
          <a:prstGeom prst="rect">
            <a:avLst/>
          </a:prstGeom>
          <a:noFill/>
          <a:ln w="9525">
            <a:noFill/>
          </a:ln>
        </p:spPr>
        <p:txBody>
          <a:bodyPr anchor="t"/>
          <a:lstStyle>
            <a:lvl1pPr lvl="0">
              <a:buClrTx/>
              <a:buSzTx/>
              <a:buFont typeface="Arial" charset="0"/>
              <a:defRPr sz="2400"/>
            </a:lvl1pPr>
            <a:lvl2pPr lvl="1">
              <a:buClrTx/>
              <a:buSzTx/>
              <a:buFont typeface="Arial" charset="0"/>
              <a:defRPr sz="2000"/>
            </a:lvl2pPr>
            <a:lvl3pPr lvl="2">
              <a:buClrTx/>
              <a:buSzTx/>
              <a:buFont typeface="Arial" charset="0"/>
              <a:defRPr sz="1800"/>
            </a:lvl3pPr>
            <a:lvl4pPr lvl="3">
              <a:buClrTx/>
              <a:buSzTx/>
              <a:buFont typeface="Arial" charset="0"/>
              <a:defRPr sz="1600"/>
            </a:lvl4pPr>
            <a:lvl5pPr lvl="4">
              <a:buClrTx/>
              <a:buSzTx/>
              <a:buFont typeface="Arial" charset="0"/>
              <a:defRPr sz="1600"/>
            </a:lvl5pPr>
          </a:lstStyle>
          <a:p>
            <a:pPr marL="0" lvl="0" indent="0" eaLnBrk="1" hangingPunct="1">
              <a:buNone/>
            </a:pPr>
            <a:r>
              <a:rPr lang="zh-CN" altLang="en-US" sz="2800" b="1" dirty="0">
                <a:latin typeface="微软雅黑" pitchFamily="34" charset="-122"/>
                <a:ea typeface="微软雅黑" pitchFamily="34" charset="-122"/>
              </a:rPr>
              <a:t>功能、动作与对象的“对应”</a:t>
            </a:r>
            <a:endParaRPr lang="zh-CN" altLang="en-US" sz="2800" b="1" dirty="0">
              <a:latin typeface="微软雅黑" pitchFamily="34" charset="-122"/>
              <a:ea typeface="微软雅黑" pitchFamily="34" charset="-122"/>
            </a:endParaRPr>
          </a:p>
        </p:txBody>
      </p:sp>
      <p:sp>
        <p:nvSpPr>
          <p:cNvPr id="16394" name="文本框 13"/>
          <p:cNvSpPr/>
          <p:nvPr/>
        </p:nvSpPr>
        <p:spPr>
          <a:xfrm>
            <a:off x="0" y="6413500"/>
            <a:ext cx="2021205" cy="460375"/>
          </a:xfrm>
          <a:prstGeom prst="rect">
            <a:avLst/>
          </a:prstGeom>
          <a:noFill/>
          <a:ln w="9525">
            <a:noFill/>
          </a:ln>
        </p:spPr>
        <p:txBody>
          <a:bodyPr wrap="square" anchor="t">
            <a:spAutoFit/>
          </a:bodyPr>
          <a:lstStyle/>
          <a:p>
            <a:pPr>
              <a:lnSpc>
                <a:spcPct val="120000"/>
              </a:lnSpc>
            </a:pPr>
            <a:r>
              <a:rPr lang="zh-CN" altLang="en-US" sz="2000" b="1" dirty="0">
                <a:solidFill>
                  <a:schemeClr val="bg1"/>
                </a:solidFill>
                <a:latin typeface="微软雅黑" pitchFamily="34" charset="-122"/>
                <a:ea typeface="微软雅黑" pitchFamily="34" charset="-122"/>
              </a:rPr>
              <a:t>如何写实证分析</a:t>
            </a:r>
            <a:endParaRPr lang="zh-CN" altLang="en-US" sz="2000" b="1" dirty="0">
              <a:solidFill>
                <a:schemeClr val="bg1"/>
              </a:solidFill>
              <a:latin typeface="微软雅黑" pitchFamily="34" charset="-122"/>
              <a:ea typeface="微软雅黑" pitchFamily="34" charset="-122"/>
            </a:endParaRPr>
          </a:p>
        </p:txBody>
      </p:sp>
      <p:sp>
        <p:nvSpPr>
          <p:cNvPr id="2" name="文本框 1"/>
          <p:cNvSpPr txBox="1"/>
          <p:nvPr/>
        </p:nvSpPr>
        <p:spPr>
          <a:xfrm>
            <a:off x="9549130" y="6413500"/>
            <a:ext cx="2642870" cy="398780"/>
          </a:xfrm>
          <a:prstGeom prst="rect">
            <a:avLst/>
          </a:prstGeom>
          <a:noFill/>
        </p:spPr>
        <p:txBody>
          <a:bodyPr wrap="square" rtlCol="0">
            <a:spAutoFit/>
          </a:bodyPr>
          <a:lstStyle/>
          <a:p>
            <a:r>
              <a:rPr lang="en-US" altLang="zh-CN" sz="2000">
                <a:solidFill>
                  <a:schemeClr val="bg1"/>
                </a:solidFill>
                <a:latin typeface="微软雅黑" pitchFamily="34" charset="-122"/>
                <a:ea typeface="微软雅黑" pitchFamily="34" charset="-122"/>
                <a:cs typeface="微软雅黑" pitchFamily="34" charset="-122"/>
              </a:rPr>
              <a:t>        </a:t>
            </a:r>
            <a:r>
              <a:rPr lang="en-US" altLang="zh-CN" sz="2000" b="1">
                <a:solidFill>
                  <a:schemeClr val="bg1"/>
                </a:solidFill>
                <a:latin typeface="微软雅黑" pitchFamily="34" charset="-122"/>
                <a:ea typeface="微软雅黑" pitchFamily="34" charset="-122"/>
                <a:cs typeface="微软雅黑" pitchFamily="34" charset="-122"/>
              </a:rPr>
              <a:t>  </a:t>
            </a:r>
            <a:r>
              <a:rPr lang="zh-CN" altLang="en-US" sz="2000" b="1">
                <a:solidFill>
                  <a:schemeClr val="bg1"/>
                </a:solidFill>
                <a:latin typeface="微软雅黑" pitchFamily="34" charset="-122"/>
                <a:ea typeface="微软雅黑" pitchFamily="34" charset="-122"/>
                <a:cs typeface="微软雅黑" pitchFamily="34" charset="-122"/>
              </a:rPr>
              <a:t>讲授人</a:t>
            </a:r>
            <a:r>
              <a:rPr lang="en-US" altLang="zh-CN" sz="2000" b="1">
                <a:solidFill>
                  <a:schemeClr val="bg1"/>
                </a:solidFill>
                <a:latin typeface="微软雅黑" pitchFamily="34" charset="-122"/>
                <a:ea typeface="微软雅黑" pitchFamily="34" charset="-122"/>
                <a:cs typeface="微软雅黑" pitchFamily="34" charset="-122"/>
              </a:rPr>
              <a:t>: </a:t>
            </a:r>
            <a:r>
              <a:rPr lang="zh-CN" altLang="en-US" sz="2000" b="1">
                <a:solidFill>
                  <a:schemeClr val="bg1"/>
                </a:solidFill>
                <a:latin typeface="微软雅黑" pitchFamily="34" charset="-122"/>
                <a:ea typeface="微软雅黑" pitchFamily="34" charset="-122"/>
                <a:cs typeface="微软雅黑" pitchFamily="34" charset="-122"/>
              </a:rPr>
              <a:t>刘西川</a:t>
            </a:r>
            <a:endParaRPr lang="zh-CN" altLang="en-US" sz="2000" b="1">
              <a:solidFill>
                <a:schemeClr val="bg1"/>
              </a:solidFill>
              <a:latin typeface="微软雅黑" pitchFamily="34" charset="-122"/>
              <a:ea typeface="微软雅黑" pitchFamily="34" charset="-122"/>
              <a:cs typeface="微软雅黑" pitchFamily="34" charset="-122"/>
            </a:endParaRPr>
          </a:p>
        </p:txBody>
      </p:sp>
      <p:sp>
        <p:nvSpPr>
          <p:cNvPr id="3" name="文本框 2"/>
          <p:cNvSpPr txBox="1"/>
          <p:nvPr/>
        </p:nvSpPr>
        <p:spPr>
          <a:xfrm>
            <a:off x="156845" y="1332230"/>
            <a:ext cx="11963400" cy="5169535"/>
          </a:xfrm>
          <a:prstGeom prst="rect">
            <a:avLst/>
          </a:prstGeom>
          <a:noFill/>
        </p:spPr>
        <p:txBody>
          <a:bodyPr wrap="square" rtlCol="0">
            <a:spAutoFit/>
          </a:bodyPr>
          <a:lstStyle/>
          <a:p>
            <a:pPr marL="342900" indent="-342900">
              <a:lnSpc>
                <a:spcPct val="150000"/>
              </a:lnSpc>
              <a:buFont typeface="Wingdings" charset="2"/>
              <a:buChar char="Ø"/>
            </a:pPr>
            <a:r>
              <a:rPr lang="zh-CN" altLang="en-US" sz="2000" b="1">
                <a:latin typeface="微软雅黑" pitchFamily="34" charset="-122"/>
                <a:ea typeface="微软雅黑" pitchFamily="34" charset="-122"/>
                <a:cs typeface="微软雅黑" pitchFamily="34" charset="-122"/>
              </a:rPr>
              <a:t>应在具体实施过程中将目标、动作与对象“对应”起来。表</a:t>
            </a:r>
            <a:r>
              <a:rPr lang="en-US" altLang="zh-CN" sz="2000" b="1">
                <a:latin typeface="微软雅黑" pitchFamily="34" charset="-122"/>
                <a:ea typeface="微软雅黑" pitchFamily="34" charset="-122"/>
                <a:cs typeface="微软雅黑" pitchFamily="34" charset="-122"/>
              </a:rPr>
              <a:t>6.</a:t>
            </a:r>
            <a:r>
              <a:rPr lang="zh-CN" altLang="en-US" sz="2000" b="1">
                <a:latin typeface="微软雅黑" pitchFamily="34" charset="-122"/>
                <a:ea typeface="微软雅黑" pitchFamily="34" charset="-122"/>
                <a:cs typeface="微软雅黑" pitchFamily="34" charset="-122"/>
              </a:rPr>
              <a:t>1</a:t>
            </a:r>
            <a:r>
              <a:rPr lang="zh-CN" altLang="en-US" sz="2000">
                <a:latin typeface="微软雅黑" pitchFamily="34" charset="-122"/>
                <a:ea typeface="微软雅黑" pitchFamily="34" charset="-122"/>
                <a:cs typeface="微软雅黑" pitchFamily="34" charset="-122"/>
              </a:rPr>
              <a:t>描述了动作、对象与目标之间的对应关系。</a:t>
            </a:r>
            <a:endParaRPr lang="zh-CN" altLang="en-US" sz="2000">
              <a:latin typeface="微软雅黑" pitchFamily="34" charset="-122"/>
              <a:ea typeface="微软雅黑" pitchFamily="34" charset="-122"/>
              <a:cs typeface="微软雅黑" pitchFamily="34" charset="-122"/>
            </a:endParaRPr>
          </a:p>
          <a:p>
            <a:pPr marL="342900" indent="-342900">
              <a:lnSpc>
                <a:spcPct val="150000"/>
              </a:lnSpc>
              <a:buFont typeface="Wingdings" charset="2"/>
              <a:buChar char="Ø"/>
            </a:pPr>
            <a:r>
              <a:rPr lang="zh-CN" altLang="en-US" sz="2000" b="1">
                <a:latin typeface="微软雅黑" pitchFamily="34" charset="-122"/>
                <a:ea typeface="微软雅黑" pitchFamily="34" charset="-122"/>
                <a:cs typeface="微软雅黑" pitchFamily="34" charset="-122"/>
              </a:rPr>
              <a:t>认识和把握动作。“如何做”的动作有四个</a:t>
            </a:r>
            <a:r>
              <a:rPr lang="zh-CN" altLang="en-US" sz="2000">
                <a:latin typeface="微软雅黑" pitchFamily="34" charset="-122"/>
                <a:ea typeface="微软雅黑" pitchFamily="34" charset="-122"/>
                <a:cs typeface="微软雅黑" pitchFamily="34" charset="-122"/>
              </a:rPr>
              <a:t>：检验准备、检验假说、保护假说和讨论假说。</a:t>
            </a:r>
            <a:r>
              <a:rPr lang="zh-CN" altLang="en-US" sz="2000" b="1">
                <a:latin typeface="微软雅黑" pitchFamily="34" charset="-122"/>
                <a:ea typeface="微软雅黑" pitchFamily="34" charset="-122"/>
                <a:cs typeface="微软雅黑" pitchFamily="34" charset="-122"/>
              </a:rPr>
              <a:t>“如何写”的动作有六</a:t>
            </a:r>
            <a:r>
              <a:rPr lang="zh-CN" altLang="en-US" sz="2000">
                <a:latin typeface="微软雅黑" pitchFamily="34" charset="-122"/>
                <a:ea typeface="微软雅黑" pitchFamily="34" charset="-122"/>
                <a:cs typeface="微软雅黑" pitchFamily="34" charset="-122"/>
              </a:rPr>
              <a:t>个：描述性分析、诊断性检验、基准回归、相关计量问题处理、稳健性检验和讨论。</a:t>
            </a:r>
            <a:endParaRPr lang="zh-CN" altLang="en-US" sz="2000">
              <a:latin typeface="微软雅黑" pitchFamily="34" charset="-122"/>
              <a:ea typeface="微软雅黑" pitchFamily="34" charset="-122"/>
              <a:cs typeface="微软雅黑" pitchFamily="34" charset="-122"/>
            </a:endParaRPr>
          </a:p>
          <a:p>
            <a:pPr marL="342900" indent="-342900">
              <a:lnSpc>
                <a:spcPct val="150000"/>
              </a:lnSpc>
              <a:buFont typeface="Wingdings" charset="2"/>
              <a:buChar char="Ø"/>
            </a:pPr>
            <a:r>
              <a:rPr lang="zh-CN" altLang="en-US" sz="2000" b="1">
                <a:latin typeface="微软雅黑" pitchFamily="34" charset="-122"/>
                <a:ea typeface="微软雅黑" pitchFamily="34" charset="-122"/>
                <a:cs typeface="微软雅黑" pitchFamily="34" charset="-122"/>
              </a:rPr>
              <a:t>六个动作的“对象”是不同的。</a:t>
            </a:r>
            <a:endParaRPr lang="zh-CN" altLang="en-US" sz="2000" b="1">
              <a:latin typeface="微软雅黑" pitchFamily="34" charset="-122"/>
              <a:ea typeface="微软雅黑" pitchFamily="34" charset="-122"/>
              <a:cs typeface="微软雅黑" pitchFamily="34" charset="-122"/>
            </a:endParaRPr>
          </a:p>
          <a:p>
            <a:pPr marL="457200">
              <a:lnSpc>
                <a:spcPct val="150000"/>
              </a:lnSpc>
              <a:buFont typeface="Wingdings" charset="2"/>
            </a:pPr>
            <a:r>
              <a:rPr lang="zh-CN" altLang="en-US" sz="2000">
                <a:latin typeface="微软雅黑" pitchFamily="34" charset="-122"/>
                <a:ea typeface="微软雅黑" pitchFamily="34" charset="-122"/>
                <a:cs typeface="微软雅黑" pitchFamily="34" charset="-122"/>
              </a:rPr>
              <a:t>①描述性分析的对象是</a:t>
            </a:r>
            <a:r>
              <a:rPr lang="zh-CN" altLang="en-US" sz="2000" b="1">
                <a:latin typeface="微软雅黑" pitchFamily="34" charset="-122"/>
                <a:ea typeface="微软雅黑" pitchFamily="34" charset="-122"/>
                <a:cs typeface="微软雅黑" pitchFamily="34" charset="-122"/>
              </a:rPr>
              <a:t>双变量的相关关系</a:t>
            </a:r>
            <a:r>
              <a:rPr lang="zh-CN" altLang="en-US" sz="2000">
                <a:latin typeface="微软雅黑" pitchFamily="34" charset="-122"/>
                <a:ea typeface="微软雅黑" pitchFamily="34" charset="-122"/>
                <a:cs typeface="微软雅黑" pitchFamily="34" charset="-122"/>
              </a:rPr>
              <a:t>。</a:t>
            </a:r>
            <a:endParaRPr lang="zh-CN" altLang="en-US" sz="2000">
              <a:latin typeface="微软雅黑" pitchFamily="34" charset="-122"/>
              <a:ea typeface="微软雅黑" pitchFamily="34" charset="-122"/>
              <a:cs typeface="微软雅黑" pitchFamily="34" charset="-122"/>
            </a:endParaRPr>
          </a:p>
          <a:p>
            <a:pPr marL="457200">
              <a:lnSpc>
                <a:spcPct val="150000"/>
              </a:lnSpc>
              <a:buFont typeface="Wingdings" charset="2"/>
            </a:pPr>
            <a:r>
              <a:rPr lang="zh-CN" altLang="en-US" sz="2000">
                <a:latin typeface="微软雅黑" pitchFamily="34" charset="-122"/>
                <a:ea typeface="微软雅黑" pitchFamily="34" charset="-122"/>
                <a:cs typeface="微软雅黑" pitchFamily="34" charset="-122"/>
              </a:rPr>
              <a:t>②诊断性检验的对象是</a:t>
            </a:r>
            <a:r>
              <a:rPr lang="zh-CN" altLang="en-US" sz="2000" b="1">
                <a:latin typeface="微软雅黑" pitchFamily="34" charset="-122"/>
                <a:ea typeface="微软雅黑" pitchFamily="34" charset="-122"/>
                <a:cs typeface="微软雅黑" pitchFamily="34" charset="-122"/>
              </a:rPr>
              <a:t>数据统计分布与计量模型的假定</a:t>
            </a:r>
            <a:r>
              <a:rPr lang="zh-CN" altLang="en-US" sz="2000">
                <a:latin typeface="微软雅黑" pitchFamily="34" charset="-122"/>
                <a:ea typeface="微软雅黑" pitchFamily="34" charset="-122"/>
                <a:cs typeface="微软雅黑" pitchFamily="34" charset="-122"/>
              </a:rPr>
              <a:t>。</a:t>
            </a:r>
            <a:endParaRPr lang="zh-CN" altLang="en-US" sz="2000">
              <a:latin typeface="微软雅黑" pitchFamily="34" charset="-122"/>
              <a:ea typeface="微软雅黑" pitchFamily="34" charset="-122"/>
              <a:cs typeface="微软雅黑" pitchFamily="34" charset="-122"/>
            </a:endParaRPr>
          </a:p>
          <a:p>
            <a:pPr marL="457200">
              <a:lnSpc>
                <a:spcPct val="150000"/>
              </a:lnSpc>
              <a:buFont typeface="Wingdings" charset="2"/>
            </a:pPr>
            <a:r>
              <a:rPr lang="zh-CN" altLang="en-US" sz="2000">
                <a:latin typeface="微软雅黑" pitchFamily="34" charset="-122"/>
                <a:ea typeface="微软雅黑" pitchFamily="34" charset="-122"/>
                <a:cs typeface="微软雅黑" pitchFamily="34" charset="-122"/>
              </a:rPr>
              <a:t>③基准回归的对象是</a:t>
            </a:r>
            <a:r>
              <a:rPr lang="zh-CN" altLang="en-US" sz="2000" b="1">
                <a:latin typeface="微软雅黑" pitchFamily="34" charset="-122"/>
                <a:ea typeface="微软雅黑" pitchFamily="34" charset="-122"/>
                <a:cs typeface="微软雅黑" pitchFamily="34" charset="-122"/>
              </a:rPr>
              <a:t>估计结</a:t>
            </a:r>
            <a:r>
              <a:rPr lang="zh-CN" altLang="en-US" sz="2000">
                <a:latin typeface="微软雅黑" pitchFamily="34" charset="-122"/>
                <a:ea typeface="微软雅黑" pitchFamily="34" charset="-122"/>
                <a:cs typeface="微软雅黑" pitchFamily="34" charset="-122"/>
              </a:rPr>
              <a:t>果。</a:t>
            </a:r>
            <a:endParaRPr lang="zh-CN" altLang="en-US" sz="2000">
              <a:latin typeface="微软雅黑" pitchFamily="34" charset="-122"/>
              <a:ea typeface="微软雅黑" pitchFamily="34" charset="-122"/>
              <a:cs typeface="微软雅黑" pitchFamily="34" charset="-122"/>
            </a:endParaRPr>
          </a:p>
          <a:p>
            <a:pPr marL="457200">
              <a:lnSpc>
                <a:spcPct val="150000"/>
              </a:lnSpc>
              <a:buFont typeface="Wingdings" charset="2"/>
            </a:pPr>
            <a:r>
              <a:rPr lang="zh-CN" altLang="en-US" sz="2000">
                <a:latin typeface="微软雅黑" pitchFamily="34" charset="-122"/>
                <a:ea typeface="微软雅黑" pitchFamily="34" charset="-122"/>
                <a:cs typeface="微软雅黑" pitchFamily="34" charset="-122"/>
              </a:rPr>
              <a:t>④相关计量问题处理的对象是</a:t>
            </a:r>
            <a:r>
              <a:rPr lang="zh-CN" altLang="en-US" sz="2000" b="1">
                <a:latin typeface="微软雅黑" pitchFamily="34" charset="-122"/>
                <a:ea typeface="微软雅黑" pitchFamily="34" charset="-122"/>
                <a:cs typeface="微软雅黑" pitchFamily="34" charset="-122"/>
              </a:rPr>
              <a:t>某计量问题存在的数据结果以及处理了该计量问题之后的估计结果</a:t>
            </a:r>
            <a:r>
              <a:rPr lang="zh-CN" altLang="en-US" sz="2000">
                <a:latin typeface="微软雅黑" pitchFamily="34" charset="-122"/>
                <a:ea typeface="微软雅黑" pitchFamily="34" charset="-122"/>
                <a:cs typeface="微软雅黑" pitchFamily="34" charset="-122"/>
              </a:rPr>
              <a:t>。</a:t>
            </a:r>
            <a:endParaRPr lang="zh-CN" altLang="en-US" sz="2000">
              <a:latin typeface="微软雅黑" pitchFamily="34" charset="-122"/>
              <a:ea typeface="微软雅黑" pitchFamily="34" charset="-122"/>
              <a:cs typeface="微软雅黑" pitchFamily="34" charset="-122"/>
            </a:endParaRPr>
          </a:p>
          <a:p>
            <a:pPr marL="457200">
              <a:lnSpc>
                <a:spcPct val="150000"/>
              </a:lnSpc>
              <a:buFont typeface="Wingdings" charset="2"/>
            </a:pPr>
            <a:r>
              <a:rPr lang="zh-CN" altLang="en-US" sz="2000">
                <a:latin typeface="微软雅黑" pitchFamily="34" charset="-122"/>
                <a:ea typeface="微软雅黑" pitchFamily="34" charset="-122"/>
                <a:cs typeface="微软雅黑" pitchFamily="34" charset="-122"/>
              </a:rPr>
              <a:t>⑤稳健性检验作用的对象是</a:t>
            </a:r>
            <a:r>
              <a:rPr lang="zh-CN" altLang="en-US" sz="2000" b="1">
                <a:latin typeface="微软雅黑" pitchFamily="34" charset="-122"/>
                <a:ea typeface="微软雅黑" pitchFamily="34" charset="-122"/>
                <a:cs typeface="微软雅黑" pitchFamily="34" charset="-122"/>
              </a:rPr>
              <a:t>变换情境下的估计结果</a:t>
            </a:r>
            <a:r>
              <a:rPr lang="zh-CN" altLang="en-US" sz="2000">
                <a:latin typeface="微软雅黑" pitchFamily="34" charset="-122"/>
                <a:ea typeface="微软雅黑" pitchFamily="34" charset="-122"/>
                <a:cs typeface="微软雅黑" pitchFamily="34" charset="-122"/>
              </a:rPr>
              <a:t>。</a:t>
            </a:r>
            <a:endParaRPr lang="zh-CN" altLang="en-US" sz="2000">
              <a:latin typeface="微软雅黑" pitchFamily="34" charset="-122"/>
              <a:ea typeface="微软雅黑" pitchFamily="34" charset="-122"/>
              <a:cs typeface="微软雅黑" pitchFamily="34" charset="-122"/>
            </a:endParaRPr>
          </a:p>
          <a:p>
            <a:pPr marL="457200">
              <a:lnSpc>
                <a:spcPct val="150000"/>
              </a:lnSpc>
              <a:buFont typeface="Wingdings" charset="2"/>
            </a:pPr>
            <a:r>
              <a:rPr lang="zh-CN" altLang="en-US" sz="2000">
                <a:latin typeface="微软雅黑" pitchFamily="34" charset="-122"/>
                <a:ea typeface="微软雅黑" pitchFamily="34" charset="-122"/>
                <a:cs typeface="微软雅黑" pitchFamily="34" charset="-122"/>
              </a:rPr>
              <a:t>⑥进一步讨论的对象</a:t>
            </a:r>
            <a:r>
              <a:rPr lang="zh-CN" altLang="en-US" sz="2000" b="1">
                <a:latin typeface="微软雅黑" pitchFamily="34" charset="-122"/>
                <a:ea typeface="微软雅黑" pitchFamily="34" charset="-122"/>
                <a:cs typeface="微软雅黑" pitchFamily="34" charset="-122"/>
              </a:rPr>
              <a:t>既包括估计结果，还涉及其他研究</a:t>
            </a:r>
            <a:r>
              <a:rPr lang="zh-CN" altLang="en-US" sz="2000">
                <a:latin typeface="微软雅黑" pitchFamily="34" charset="-122"/>
                <a:ea typeface="微软雅黑" pitchFamily="34" charset="-122"/>
                <a:cs typeface="微软雅黑" pitchFamily="34" charset="-122"/>
              </a:rPr>
              <a:t>。</a:t>
            </a:r>
            <a:endParaRPr lang="zh-CN" altLang="en-US" sz="2000">
              <a:latin typeface="微软雅黑" pitchFamily="34" charset="-122"/>
              <a:ea typeface="微软雅黑" pitchFamily="34" charset="-122"/>
              <a:cs typeface="微软雅黑" pitchFamily="34" charset="-122"/>
            </a:endParaRPr>
          </a:p>
        </p:txBody>
      </p:sp>
      <p:sp>
        <p:nvSpPr>
          <p:cNvPr id="4" name="矩形 5"/>
          <p:cNvSpPr/>
          <p:nvPr/>
        </p:nvSpPr>
        <p:spPr>
          <a:xfrm>
            <a:off x="4694555" y="117475"/>
            <a:ext cx="1550035" cy="431800"/>
          </a:xfrm>
          <a:prstGeom prst="rect">
            <a:avLst/>
          </a:prstGeom>
          <a:noFill/>
          <a:ln w="12700">
            <a:noFill/>
          </a:ln>
        </p:spPr>
        <p:txBody>
          <a:bodyPr anchor="ctr"/>
          <a:lstStyle/>
          <a:p>
            <a:pPr algn="ctr"/>
            <a:r>
              <a:rPr lang="zh-CN" altLang="en-US" sz="1200" b="1" dirty="0">
                <a:solidFill>
                  <a:schemeClr val="bg1"/>
                </a:solidFill>
                <a:latin typeface="微软雅黑" pitchFamily="34" charset="-122"/>
                <a:ea typeface="微软雅黑" pitchFamily="34" charset="-122"/>
                <a:sym typeface="Arial" charset="0"/>
              </a:rPr>
              <a:t>什么是实证分析</a:t>
            </a:r>
            <a:endParaRPr lang="zh-CN" altLang="en-US" sz="1200" b="1" dirty="0">
              <a:solidFill>
                <a:schemeClr val="bg1"/>
              </a:solidFill>
              <a:latin typeface="微软雅黑" pitchFamily="34" charset="-122"/>
              <a:ea typeface="微软雅黑" pitchFamily="34" charset="-122"/>
              <a:sym typeface="Arial" charset="0"/>
            </a:endParaRPr>
          </a:p>
        </p:txBody>
      </p:sp>
      <p:sp>
        <p:nvSpPr>
          <p:cNvPr id="5" name="矩形 7"/>
          <p:cNvSpPr/>
          <p:nvPr/>
        </p:nvSpPr>
        <p:spPr>
          <a:xfrm>
            <a:off x="6398260" y="154940"/>
            <a:ext cx="1498600" cy="360045"/>
          </a:xfrm>
          <a:prstGeom prst="rect">
            <a:avLst/>
          </a:prstGeom>
          <a:noFill/>
          <a:ln w="12700">
            <a:noFill/>
          </a:ln>
        </p:spPr>
        <p:txBody>
          <a:bodyPr anchor="ctr"/>
          <a:lstStyle/>
          <a:p>
            <a:pPr algn="ctr"/>
            <a:r>
              <a:rPr lang="zh-CN" altLang="en-US" sz="1200" b="1" dirty="0">
                <a:solidFill>
                  <a:schemeClr val="bg1"/>
                </a:solidFill>
                <a:latin typeface="微软雅黑" pitchFamily="34" charset="-122"/>
                <a:ea typeface="微软雅黑" pitchFamily="34" charset="-122"/>
              </a:rPr>
              <a:t>实证分析的</a:t>
            </a:r>
            <a:endParaRPr lang="zh-CN" altLang="en-US" sz="1200" b="1" dirty="0">
              <a:solidFill>
                <a:schemeClr val="bg1"/>
              </a:solidFill>
              <a:latin typeface="微软雅黑" pitchFamily="34" charset="-122"/>
              <a:ea typeface="微软雅黑" pitchFamily="34" charset="-122"/>
            </a:endParaRPr>
          </a:p>
          <a:p>
            <a:pPr algn="ctr"/>
            <a:r>
              <a:rPr lang="zh-CN" altLang="en-US" sz="1200" b="1" dirty="0">
                <a:solidFill>
                  <a:schemeClr val="bg1"/>
                </a:solidFill>
                <a:latin typeface="微软雅黑" pitchFamily="34" charset="-122"/>
                <a:ea typeface="微软雅黑" pitchFamily="34" charset="-122"/>
              </a:rPr>
              <a:t>前期准备</a:t>
            </a:r>
            <a:endParaRPr lang="zh-CN" altLang="en-US" sz="1200" b="1" dirty="0">
              <a:solidFill>
                <a:schemeClr val="bg1"/>
              </a:solidFill>
              <a:latin typeface="微软雅黑" pitchFamily="34" charset="-122"/>
              <a:ea typeface="微软雅黑" pitchFamily="34" charset="-122"/>
            </a:endParaRPr>
          </a:p>
        </p:txBody>
      </p:sp>
      <p:sp>
        <p:nvSpPr>
          <p:cNvPr id="6" name="矩形 8"/>
          <p:cNvSpPr/>
          <p:nvPr/>
        </p:nvSpPr>
        <p:spPr>
          <a:xfrm>
            <a:off x="8068945" y="133350"/>
            <a:ext cx="1148080" cy="403225"/>
          </a:xfrm>
          <a:prstGeom prst="rect">
            <a:avLst/>
          </a:prstGeom>
          <a:noFill/>
          <a:ln w="12700">
            <a:noFill/>
          </a:ln>
        </p:spPr>
        <p:txBody>
          <a:bodyPr anchor="ctr"/>
          <a:lstStyle/>
          <a:p>
            <a:pPr algn="ctr"/>
            <a:r>
              <a:rPr lang="zh-CN" altLang="en-US" sz="1200" b="1" dirty="0">
                <a:solidFill>
                  <a:schemeClr val="bg1"/>
                </a:solidFill>
                <a:latin typeface="微软雅黑" pitchFamily="34" charset="-122"/>
                <a:ea typeface="微软雅黑" pitchFamily="34" charset="-122"/>
              </a:rPr>
              <a:t>如何做实证</a:t>
            </a:r>
            <a:endParaRPr lang="zh-CN" altLang="en-US" sz="1200" b="1" dirty="0">
              <a:solidFill>
                <a:schemeClr val="bg1"/>
              </a:solidFill>
              <a:latin typeface="微软雅黑" pitchFamily="34" charset="-122"/>
              <a:ea typeface="微软雅黑" pitchFamily="34" charset="-122"/>
            </a:endParaRPr>
          </a:p>
          <a:p>
            <a:pPr algn="ctr"/>
            <a:r>
              <a:rPr lang="zh-CN" altLang="en-US" sz="1200" b="1" dirty="0">
                <a:solidFill>
                  <a:schemeClr val="bg1"/>
                </a:solidFill>
                <a:latin typeface="微软雅黑" pitchFamily="34" charset="-122"/>
                <a:ea typeface="微软雅黑" pitchFamily="34" charset="-122"/>
              </a:rPr>
              <a:t>分析</a:t>
            </a:r>
            <a:endParaRPr lang="zh-CN" altLang="en-US" sz="1200" b="1" dirty="0">
              <a:solidFill>
                <a:schemeClr val="bg1"/>
              </a:solidFill>
              <a:latin typeface="微软雅黑" pitchFamily="34" charset="-122"/>
              <a:ea typeface="微软雅黑" pitchFamily="34" charset="-122"/>
            </a:endParaRPr>
          </a:p>
        </p:txBody>
      </p:sp>
      <p:sp>
        <p:nvSpPr>
          <p:cNvPr id="7" name="矩形 9"/>
          <p:cNvSpPr/>
          <p:nvPr/>
        </p:nvSpPr>
        <p:spPr>
          <a:xfrm>
            <a:off x="9549130" y="117475"/>
            <a:ext cx="1250950" cy="431800"/>
          </a:xfrm>
          <a:prstGeom prst="rect">
            <a:avLst/>
          </a:prstGeom>
          <a:noFill/>
          <a:ln w="12700">
            <a:noFill/>
          </a:ln>
        </p:spPr>
        <p:txBody>
          <a:bodyPr anchor="ctr"/>
          <a:lstStyle/>
          <a:p>
            <a:pPr marL="0" lvl="0" indent="0" eaLnBrk="1" hangingPunct="1">
              <a:buNone/>
            </a:pPr>
            <a:r>
              <a:rPr lang="zh-CN" altLang="en-US" sz="1200" b="1" dirty="0">
                <a:solidFill>
                  <a:schemeClr val="bg1"/>
                </a:solidFill>
                <a:latin typeface="微软雅黑" pitchFamily="34" charset="-122"/>
                <a:ea typeface="微软雅黑" pitchFamily="34" charset="-122"/>
                <a:sym typeface="+mn-ea"/>
              </a:rPr>
              <a:t>实证分析写作的要点及示例</a:t>
            </a:r>
            <a:endParaRPr lang="zh-CN" altLang="en-US" sz="1200" b="1" dirty="0">
              <a:solidFill>
                <a:schemeClr val="bg1"/>
              </a:solidFill>
              <a:latin typeface="微软雅黑" pitchFamily="34" charset="-122"/>
              <a:ea typeface="微软雅黑" pitchFamily="34" charset="-122"/>
              <a:sym typeface="+mn-ea"/>
            </a:endParaRPr>
          </a:p>
        </p:txBody>
      </p:sp>
      <p:sp>
        <p:nvSpPr>
          <p:cNvPr id="8" name="矩形 10"/>
          <p:cNvSpPr/>
          <p:nvPr/>
        </p:nvSpPr>
        <p:spPr>
          <a:xfrm>
            <a:off x="11022330" y="133350"/>
            <a:ext cx="889635" cy="431800"/>
          </a:xfrm>
          <a:prstGeom prst="rect">
            <a:avLst/>
          </a:prstGeom>
          <a:noFill/>
          <a:ln w="12700">
            <a:noFill/>
          </a:ln>
        </p:spPr>
        <p:txBody>
          <a:bodyPr anchor="ctr"/>
          <a:lstStyle/>
          <a:p>
            <a:pPr algn="ctr"/>
            <a:r>
              <a:rPr lang="zh-CN" altLang="en-US" sz="1200" b="1" dirty="0">
                <a:solidFill>
                  <a:schemeClr val="bg1"/>
                </a:solidFill>
                <a:latin typeface="微软雅黑" pitchFamily="34" charset="-122"/>
                <a:ea typeface="微软雅黑" pitchFamily="34" charset="-122"/>
              </a:rPr>
              <a:t>小结</a:t>
            </a:r>
            <a:endParaRPr lang="zh-CN" altLang="en-US" sz="1200" b="1" dirty="0">
              <a:solidFill>
                <a:schemeClr val="bg1"/>
              </a:solidFill>
              <a:latin typeface="微软雅黑" pitchFamily="34" charset="-122"/>
              <a:ea typeface="微软雅黑" pitchFamily="34" charset="-122"/>
            </a:endParaRPr>
          </a:p>
        </p:txBody>
      </p:sp>
      <p:sp>
        <p:nvSpPr>
          <p:cNvPr id="9" name="任意多边形 11"/>
          <p:cNvSpPr/>
          <p:nvPr/>
        </p:nvSpPr>
        <p:spPr>
          <a:xfrm>
            <a:off x="5336540" y="0"/>
            <a:ext cx="266700" cy="228600"/>
          </a:xfrm>
          <a:custGeom>
            <a:avLst/>
            <a:gdLst>
              <a:gd name="txL" fmla="*/ 0 w 266008"/>
              <a:gd name="txT" fmla="*/ 0 h 229317"/>
              <a:gd name="txR" fmla="*/ 266008 w 266008"/>
              <a:gd name="txB" fmla="*/ 229317 h 229317"/>
            </a:gdLst>
            <a:ahLst/>
            <a:cxnLst>
              <a:cxn ang="0">
                <a:pos x="0" y="0"/>
              </a:cxn>
              <a:cxn ang="0">
                <a:pos x="266700" y="0"/>
              </a:cxn>
              <a:cxn ang="0">
                <a:pos x="133350" y="228600"/>
              </a:cxn>
              <a:cxn ang="0">
                <a:pos x="0" y="0"/>
              </a:cxn>
            </a:cxnLst>
            <a:rect l="txL" t="txT" r="txR" b="txB"/>
            <a:pathLst>
              <a:path w="266008" h="229317">
                <a:moveTo>
                  <a:pt x="0" y="0"/>
                </a:moveTo>
                <a:lnTo>
                  <a:pt x="266008" y="0"/>
                </a:lnTo>
                <a:lnTo>
                  <a:pt x="133004" y="229317"/>
                </a:lnTo>
                <a:lnTo>
                  <a:pt x="0" y="0"/>
                </a:lnTo>
                <a:close/>
              </a:path>
            </a:pathLst>
          </a:custGeom>
          <a:solidFill>
            <a:srgbClr val="16A287"/>
          </a:solidFill>
          <a:ln w="12700">
            <a:noFill/>
          </a:ln>
        </p:spPr>
        <p:txBody>
          <a:bodyPr anchor="ctr"/>
          <a:lstStyle/>
          <a:p>
            <a:pPr algn="ctr"/>
            <a:r>
              <a:rPr lang="en-US" altLang="zh-CN" sz="1000" b="1" dirty="0">
                <a:solidFill>
                  <a:schemeClr val="bg1"/>
                </a:solidFill>
                <a:latin typeface="微软雅黑" pitchFamily="34" charset="-122"/>
                <a:ea typeface="微软雅黑" pitchFamily="34" charset="-122"/>
                <a:sym typeface="Arial" charset="0"/>
              </a:rPr>
              <a:t>1</a:t>
            </a:r>
            <a:endParaRPr lang="en-US" altLang="zh-CN" sz="1000" b="1" dirty="0">
              <a:solidFill>
                <a:schemeClr val="bg1"/>
              </a:solidFill>
              <a:latin typeface="微软雅黑" pitchFamily="34" charset="-122"/>
              <a:ea typeface="微软雅黑" pitchFamily="34" charset="-122"/>
              <a:sym typeface="Arial"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矩形 1"/>
          <p:cNvSpPr/>
          <p:nvPr/>
        </p:nvSpPr>
        <p:spPr>
          <a:xfrm>
            <a:off x="0" y="549275"/>
            <a:ext cx="12192000" cy="598488"/>
          </a:xfrm>
          <a:prstGeom prst="rect">
            <a:avLst/>
          </a:prstGeom>
          <a:solidFill>
            <a:srgbClr val="D8D8D8"/>
          </a:solidFill>
          <a:ln w="12700">
            <a:noFill/>
          </a:ln>
        </p:spPr>
        <p:txBody>
          <a:bodyPr anchor="ctr"/>
          <a:lstStyle/>
          <a:p>
            <a:pPr algn="ctr"/>
            <a:endParaRPr lang="zh-CN" altLang="zh-CN" b="1" dirty="0">
              <a:solidFill>
                <a:srgbClr val="FFFFFF"/>
              </a:solidFill>
              <a:latin typeface="微软雅黑" pitchFamily="34" charset="-122"/>
              <a:ea typeface="微软雅黑" pitchFamily="34" charset="-122"/>
              <a:sym typeface="微软雅黑" pitchFamily="34" charset="-122"/>
            </a:endParaRPr>
          </a:p>
        </p:txBody>
      </p:sp>
      <p:sp>
        <p:nvSpPr>
          <p:cNvPr id="40962" name="矩形 4"/>
          <p:cNvSpPr/>
          <p:nvPr/>
        </p:nvSpPr>
        <p:spPr>
          <a:xfrm>
            <a:off x="0" y="0"/>
            <a:ext cx="12192000" cy="598488"/>
          </a:xfrm>
          <a:prstGeom prst="rect">
            <a:avLst/>
          </a:prstGeom>
          <a:solidFill>
            <a:schemeClr val="tx1"/>
          </a:solidFill>
          <a:ln w="12700">
            <a:noFill/>
          </a:ln>
        </p:spPr>
        <p:txBody>
          <a:bodyPr anchor="ctr"/>
          <a:lstStyle/>
          <a:p>
            <a:pPr algn="ctr"/>
            <a:endParaRPr lang="zh-CN" altLang="zh-CN" dirty="0">
              <a:solidFill>
                <a:schemeClr val="bg1"/>
              </a:solidFill>
              <a:latin typeface="宋体" charset="-122"/>
              <a:ea typeface="宋体" charset="-122"/>
              <a:sym typeface="宋体" charset="-122"/>
            </a:endParaRPr>
          </a:p>
        </p:txBody>
      </p:sp>
      <p:sp>
        <p:nvSpPr>
          <p:cNvPr id="40969" name="矩形 12"/>
          <p:cNvSpPr/>
          <p:nvPr/>
        </p:nvSpPr>
        <p:spPr>
          <a:xfrm>
            <a:off x="0" y="6367463"/>
            <a:ext cx="12192000" cy="490537"/>
          </a:xfrm>
          <a:prstGeom prst="rect">
            <a:avLst/>
          </a:prstGeom>
          <a:solidFill>
            <a:srgbClr val="16A287"/>
          </a:solidFill>
          <a:ln w="12700">
            <a:noFill/>
          </a:ln>
        </p:spPr>
        <p:txBody>
          <a:bodyPr anchor="ctr"/>
          <a:lstStyle/>
          <a:p>
            <a:pPr algn="ctr"/>
            <a:endParaRPr lang="zh-CN" altLang="zh-CN" b="1" dirty="0">
              <a:solidFill>
                <a:srgbClr val="FFFFFF"/>
              </a:solidFill>
              <a:latin typeface="微软雅黑" pitchFamily="34" charset="-122"/>
              <a:ea typeface="微软雅黑" pitchFamily="34" charset="-122"/>
              <a:sym typeface="微软雅黑" pitchFamily="34" charset="-122"/>
            </a:endParaRPr>
          </a:p>
        </p:txBody>
      </p:sp>
      <p:sp>
        <p:nvSpPr>
          <p:cNvPr id="41007" name="文本占位符 3"/>
          <p:cNvSpPr>
            <a:spLocks noGrp="1"/>
          </p:cNvSpPr>
          <p:nvPr>
            <p:ph sz="quarter" idx="4294967295"/>
          </p:nvPr>
        </p:nvSpPr>
        <p:spPr>
          <a:xfrm>
            <a:off x="655955" y="681355"/>
            <a:ext cx="5742305" cy="429895"/>
          </a:xfrm>
          <a:prstGeom prst="rect">
            <a:avLst/>
          </a:prstGeom>
          <a:noFill/>
          <a:ln w="9525">
            <a:noFill/>
          </a:ln>
        </p:spPr>
        <p:txBody>
          <a:bodyPr anchor="t"/>
          <a:lstStyle>
            <a:lvl1pPr lvl="0">
              <a:buClrTx/>
              <a:buSzTx/>
              <a:buFont typeface="Arial" charset="0"/>
              <a:defRPr sz="2400"/>
            </a:lvl1pPr>
            <a:lvl2pPr lvl="1">
              <a:buClrTx/>
              <a:buSzTx/>
              <a:buFont typeface="Arial" charset="0"/>
              <a:defRPr sz="2000"/>
            </a:lvl2pPr>
            <a:lvl3pPr lvl="2">
              <a:buClrTx/>
              <a:buSzTx/>
              <a:buFont typeface="Arial" charset="0"/>
              <a:defRPr sz="1800"/>
            </a:lvl3pPr>
            <a:lvl4pPr lvl="3">
              <a:buClrTx/>
              <a:buSzTx/>
              <a:buFont typeface="Arial" charset="0"/>
              <a:defRPr sz="1600"/>
            </a:lvl4pPr>
            <a:lvl5pPr lvl="4">
              <a:buClrTx/>
              <a:buSzTx/>
              <a:buFont typeface="Arial" charset="0"/>
              <a:defRPr sz="1600"/>
            </a:lvl5pPr>
          </a:lstStyle>
          <a:p>
            <a:pPr marL="0" lvl="0" indent="0" eaLnBrk="1" hangingPunct="1">
              <a:buNone/>
            </a:pPr>
            <a:r>
              <a:rPr lang="zh-CN" altLang="en-US" sz="2800" b="1" dirty="0">
                <a:latin typeface="微软雅黑" pitchFamily="34" charset="-122"/>
                <a:ea typeface="微软雅黑" pitchFamily="34" charset="-122"/>
              </a:rPr>
              <a:t>功能、动作与对象的“对应”（表）</a:t>
            </a:r>
            <a:endParaRPr lang="zh-CN" altLang="en-US" sz="2800" b="1" dirty="0">
              <a:latin typeface="微软雅黑" pitchFamily="34" charset="-122"/>
              <a:ea typeface="微软雅黑" pitchFamily="34" charset="-122"/>
            </a:endParaRPr>
          </a:p>
        </p:txBody>
      </p:sp>
      <p:sp>
        <p:nvSpPr>
          <p:cNvPr id="16394" name="文本框 13"/>
          <p:cNvSpPr/>
          <p:nvPr/>
        </p:nvSpPr>
        <p:spPr>
          <a:xfrm>
            <a:off x="0" y="6413500"/>
            <a:ext cx="2021205" cy="460375"/>
          </a:xfrm>
          <a:prstGeom prst="rect">
            <a:avLst/>
          </a:prstGeom>
          <a:noFill/>
          <a:ln w="9525">
            <a:noFill/>
          </a:ln>
        </p:spPr>
        <p:txBody>
          <a:bodyPr wrap="square" anchor="t">
            <a:spAutoFit/>
          </a:bodyPr>
          <a:lstStyle/>
          <a:p>
            <a:pPr>
              <a:lnSpc>
                <a:spcPct val="120000"/>
              </a:lnSpc>
            </a:pPr>
            <a:r>
              <a:rPr lang="zh-CN" altLang="en-US" sz="2000" b="1" dirty="0">
                <a:solidFill>
                  <a:schemeClr val="bg1"/>
                </a:solidFill>
                <a:latin typeface="微软雅黑" pitchFamily="34" charset="-122"/>
                <a:ea typeface="微软雅黑" pitchFamily="34" charset="-122"/>
              </a:rPr>
              <a:t>如何写实证分析</a:t>
            </a:r>
            <a:endParaRPr lang="zh-CN" altLang="en-US" sz="2000" b="1" dirty="0">
              <a:solidFill>
                <a:schemeClr val="bg1"/>
              </a:solidFill>
              <a:latin typeface="微软雅黑" pitchFamily="34" charset="-122"/>
              <a:ea typeface="微软雅黑" pitchFamily="34" charset="-122"/>
            </a:endParaRPr>
          </a:p>
        </p:txBody>
      </p:sp>
      <p:sp>
        <p:nvSpPr>
          <p:cNvPr id="2" name="文本框 1"/>
          <p:cNvSpPr txBox="1"/>
          <p:nvPr/>
        </p:nvSpPr>
        <p:spPr>
          <a:xfrm>
            <a:off x="9549130" y="6413500"/>
            <a:ext cx="2642870" cy="398780"/>
          </a:xfrm>
          <a:prstGeom prst="rect">
            <a:avLst/>
          </a:prstGeom>
          <a:noFill/>
        </p:spPr>
        <p:txBody>
          <a:bodyPr wrap="square" rtlCol="0">
            <a:spAutoFit/>
          </a:bodyPr>
          <a:lstStyle/>
          <a:p>
            <a:r>
              <a:rPr lang="en-US" altLang="zh-CN" sz="2000">
                <a:solidFill>
                  <a:schemeClr val="bg1"/>
                </a:solidFill>
                <a:latin typeface="微软雅黑" pitchFamily="34" charset="-122"/>
                <a:ea typeface="微软雅黑" pitchFamily="34" charset="-122"/>
                <a:cs typeface="微软雅黑" pitchFamily="34" charset="-122"/>
              </a:rPr>
              <a:t>        </a:t>
            </a:r>
            <a:r>
              <a:rPr lang="en-US" altLang="zh-CN" sz="2000" b="1">
                <a:solidFill>
                  <a:schemeClr val="bg1"/>
                </a:solidFill>
                <a:latin typeface="微软雅黑" pitchFamily="34" charset="-122"/>
                <a:ea typeface="微软雅黑" pitchFamily="34" charset="-122"/>
                <a:cs typeface="微软雅黑" pitchFamily="34" charset="-122"/>
              </a:rPr>
              <a:t>  </a:t>
            </a:r>
            <a:r>
              <a:rPr lang="zh-CN" altLang="en-US" sz="2000" b="1">
                <a:solidFill>
                  <a:schemeClr val="bg1"/>
                </a:solidFill>
                <a:latin typeface="微软雅黑" pitchFamily="34" charset="-122"/>
                <a:ea typeface="微软雅黑" pitchFamily="34" charset="-122"/>
                <a:cs typeface="微软雅黑" pitchFamily="34" charset="-122"/>
              </a:rPr>
              <a:t>讲授人</a:t>
            </a:r>
            <a:r>
              <a:rPr lang="en-US" altLang="zh-CN" sz="2000" b="1">
                <a:solidFill>
                  <a:schemeClr val="bg1"/>
                </a:solidFill>
                <a:latin typeface="微软雅黑" pitchFamily="34" charset="-122"/>
                <a:ea typeface="微软雅黑" pitchFamily="34" charset="-122"/>
                <a:cs typeface="微软雅黑" pitchFamily="34" charset="-122"/>
              </a:rPr>
              <a:t>: </a:t>
            </a:r>
            <a:r>
              <a:rPr lang="zh-CN" altLang="en-US" sz="2000" b="1">
                <a:solidFill>
                  <a:schemeClr val="bg1"/>
                </a:solidFill>
                <a:latin typeface="微软雅黑" pitchFamily="34" charset="-122"/>
                <a:ea typeface="微软雅黑" pitchFamily="34" charset="-122"/>
                <a:cs typeface="微软雅黑" pitchFamily="34" charset="-122"/>
              </a:rPr>
              <a:t>刘西川</a:t>
            </a:r>
            <a:endParaRPr lang="zh-CN" altLang="en-US" sz="2000" b="1">
              <a:solidFill>
                <a:schemeClr val="bg1"/>
              </a:solidFill>
              <a:latin typeface="微软雅黑" pitchFamily="34" charset="-122"/>
              <a:ea typeface="微软雅黑" pitchFamily="34" charset="-122"/>
              <a:cs typeface="微软雅黑" pitchFamily="34" charset="-122"/>
            </a:endParaRPr>
          </a:p>
        </p:txBody>
      </p:sp>
      <p:graphicFrame>
        <p:nvGraphicFramePr>
          <p:cNvPr id="17458" name="表格 4"/>
          <p:cNvGraphicFramePr>
            <a:graphicFrameLocks noGrp="1"/>
          </p:cNvGraphicFramePr>
          <p:nvPr>
            <p:custDataLst>
              <p:tags r:id="rId1"/>
            </p:custDataLst>
          </p:nvPr>
        </p:nvGraphicFramePr>
        <p:xfrm>
          <a:off x="946150" y="1840230"/>
          <a:ext cx="10299065" cy="5063490"/>
        </p:xfrm>
        <a:graphic>
          <a:graphicData uri="http://schemas.openxmlformats.org/drawingml/2006/table">
            <a:tbl>
              <a:tblPr/>
              <a:tblGrid>
                <a:gridCol w="1644650"/>
                <a:gridCol w="2102485"/>
                <a:gridCol w="3299460"/>
                <a:gridCol w="3252470"/>
              </a:tblGrid>
              <a:tr h="471170">
                <a:tc gridSpan="2">
                  <a:txBody>
                    <a:bodyPr/>
                    <a:lstStyle/>
                    <a:p>
                      <a:pPr indent="0" algn="ctr">
                        <a:buNone/>
                      </a:pPr>
                      <a:r>
                        <a:rPr lang="en-US" sz="2000" b="1">
                          <a:solidFill>
                            <a:schemeClr val="bg1"/>
                          </a:solidFill>
                          <a:latin typeface="微软雅黑" pitchFamily="34" charset="-122"/>
                          <a:ea typeface="微软雅黑" pitchFamily="34" charset="-122"/>
                          <a:cs typeface="宋体" charset="-122"/>
                        </a:rPr>
                        <a:t>动作</a:t>
                      </a:r>
                      <a:endParaRPr lang="en-US" altLang="en-US" sz="2000" b="1">
                        <a:solidFill>
                          <a:schemeClr val="bg1"/>
                        </a:solidFill>
                        <a:latin typeface="微软雅黑" pitchFamily="34" charset="-122"/>
                        <a:ea typeface="微软雅黑" pitchFamily="34" charset="-122"/>
                        <a:cs typeface="宋体" charset="-122"/>
                      </a:endParaRPr>
                    </a:p>
                  </a:txBody>
                  <a:tcPr marL="0" marR="0" marT="0" marB="0" vert="horz" anchor="ctr">
                    <a:lnL w="12700" cap="flat" cmpd="sng" algn="ctr">
                      <a:solidFill>
                        <a:srgbClr val="FFFFFF"/>
                      </a:solidFill>
                      <a:prstDash val="solid"/>
                      <a:bevel/>
                      <a:headEnd type="none" w="med" len="med"/>
                      <a:tailEnd type="none" w="med" len="med"/>
                    </a:lnL>
                    <a:lnR w="12700" cap="flat" cmpd="sng" algn="ctr">
                      <a:solidFill>
                        <a:srgbClr val="FFFFFF"/>
                      </a:solidFill>
                      <a:prstDash val="solid"/>
                      <a:bevel/>
                      <a:headEnd type="none" w="med" len="med"/>
                      <a:tailEnd type="none" w="med" len="med"/>
                    </a:lnR>
                    <a:lnT w="28575">
                      <a:solidFill>
                        <a:schemeClr val="tx1"/>
                      </a:solidFill>
                      <a:prstDash val="solid"/>
                    </a:lnT>
                    <a:lnB w="28575" cap="flat" cmpd="sng" algn="ctr">
                      <a:solidFill>
                        <a:schemeClr val="tx1"/>
                      </a:solidFill>
                      <a:prstDash val="solid"/>
                      <a:bevel/>
                      <a:headEnd type="none" w="med" len="med"/>
                      <a:tailEnd type="none" w="med" len="med"/>
                    </a:lnB>
                    <a:lnTlToBr>
                      <a:noFill/>
                    </a:lnTlToBr>
                    <a:lnBlToTr>
                      <a:noFill/>
                    </a:lnBlToTr>
                    <a:solidFill>
                      <a:srgbClr val="16A287"/>
                    </a:solidFill>
                  </a:tcPr>
                </a:tc>
                <a:tc hMerge="1">
                  <a:tcPr marL="68580" marR="68580" marT="0" marB="0" anchor="ctr" horzOverflow="overflow">
                    <a:lnL w="12700" cap="flat" cmpd="sng" algn="ctr">
                      <a:solidFill>
                        <a:srgbClr val="FFFFFF"/>
                      </a:solidFill>
                      <a:prstDash val="solid"/>
                      <a:bevel/>
                      <a:headEnd type="none" w="med" len="med"/>
                      <a:tailEnd type="none" w="med" len="med"/>
                    </a:lnL>
                    <a:lnR w="12700" cap="flat" cmpd="sng" algn="ctr">
                      <a:solidFill>
                        <a:srgbClr val="FFFFFF"/>
                      </a:solidFill>
                      <a:prstDash val="solid"/>
                      <a:bevel/>
                      <a:headEnd type="none" w="med" len="med"/>
                      <a:tailEnd type="none" w="med" len="med"/>
                    </a:lnR>
                    <a:lnT w="28575">
                      <a:solidFill>
                        <a:schemeClr val="tx1"/>
                      </a:solidFill>
                      <a:prstDash val="solid"/>
                    </a:lnT>
                    <a:lnB w="28575" cap="flat" cmpd="sng" algn="ctr">
                      <a:solidFill>
                        <a:schemeClr val="tx1"/>
                      </a:solidFill>
                      <a:prstDash val="solid"/>
                      <a:bevel/>
                      <a:headEnd type="none" w="med" len="med"/>
                      <a:tailEnd type="none" w="med" len="med"/>
                    </a:lnB>
                    <a:lnTlToBr>
                      <a:noFill/>
                    </a:lnTlToBr>
                    <a:lnBlToTr>
                      <a:noFill/>
                    </a:lnBlToTr>
                    <a:solidFill>
                      <a:srgbClr val="16A287"/>
                    </a:solidFill>
                  </a:tcPr>
                </a:tc>
                <a:tc rowSpan="2">
                  <a:txBody>
                    <a:bodyPr/>
                    <a:lstStyle/>
                    <a:p>
                      <a:pPr indent="0" algn="ctr">
                        <a:buNone/>
                      </a:pPr>
                      <a:r>
                        <a:rPr lang="en-US" altLang="zh-CN" sz="2000" b="0">
                          <a:solidFill>
                            <a:schemeClr val="bg1"/>
                          </a:solidFill>
                          <a:latin typeface="微软雅黑" pitchFamily="34" charset="-122"/>
                          <a:ea typeface="微软雅黑" pitchFamily="34" charset="-122"/>
                        </a:rPr>
                        <a:t> </a:t>
                      </a:r>
                      <a:r>
                        <a:rPr lang="zh-CN" altLang="en-US" sz="2000" b="1">
                          <a:solidFill>
                            <a:schemeClr val="bg1"/>
                          </a:solidFill>
                          <a:latin typeface="微软雅黑" pitchFamily="34" charset="-122"/>
                          <a:ea typeface="微软雅黑" pitchFamily="34" charset="-122"/>
                        </a:rPr>
                        <a:t>对象</a:t>
                      </a:r>
                      <a:endParaRPr lang="zh-CN" altLang="en-US" sz="2000" b="1">
                        <a:solidFill>
                          <a:schemeClr val="bg1"/>
                        </a:solidFill>
                        <a:latin typeface="微软雅黑" pitchFamily="34" charset="-122"/>
                        <a:ea typeface="微软雅黑" pitchFamily="34" charset="-122"/>
                        <a:cs typeface="宋体" charset="-122"/>
                      </a:endParaRPr>
                    </a:p>
                  </a:txBody>
                  <a:tcPr marL="0" marR="0" marT="0" marB="0" vert="horz" anchor="ctr" anchorCtr="0">
                    <a:lnL w="12700" cap="flat" cmpd="sng" algn="ctr">
                      <a:solidFill>
                        <a:srgbClr val="FFFFFF"/>
                      </a:solidFill>
                      <a:prstDash val="solid"/>
                      <a:bevel/>
                      <a:headEnd type="none" w="med" len="med"/>
                      <a:tailEnd type="none" w="med" len="med"/>
                    </a:lnL>
                    <a:lnR w="12700" cap="flat" cmpd="sng" algn="ctr">
                      <a:solidFill>
                        <a:srgbClr val="FFFFFF"/>
                      </a:solidFill>
                      <a:prstDash val="solid"/>
                      <a:bevel/>
                      <a:headEnd type="none" w="med" len="med"/>
                      <a:tailEnd type="none" w="med" len="med"/>
                    </a:lnR>
                    <a:lnT w="28575">
                      <a:solidFill>
                        <a:schemeClr val="tx1"/>
                      </a:solidFill>
                      <a:prstDash val="solid"/>
                    </a:lnT>
                    <a:lnB w="28575" cap="flat" cmpd="sng" algn="ctr">
                      <a:solidFill>
                        <a:schemeClr val="tx1"/>
                      </a:solidFill>
                      <a:prstDash val="solid"/>
                      <a:bevel/>
                      <a:headEnd type="none" w="med" len="med"/>
                      <a:tailEnd type="none" w="med" len="med"/>
                    </a:lnB>
                    <a:lnTlToBr>
                      <a:noFill/>
                    </a:lnTlToBr>
                    <a:lnBlToTr>
                      <a:noFill/>
                    </a:lnBlToTr>
                    <a:solidFill>
                      <a:srgbClr val="16A287"/>
                    </a:solidFill>
                  </a:tcPr>
                </a:tc>
                <a:tc rowSpan="2">
                  <a:txBody>
                    <a:bodyPr/>
                    <a:lstStyle/>
                    <a:p>
                      <a:pPr indent="0" algn="ctr">
                        <a:buNone/>
                      </a:pPr>
                      <a:r>
                        <a:rPr lang="en-US" sz="2000" b="1">
                          <a:solidFill>
                            <a:schemeClr val="bg1"/>
                          </a:solidFill>
                          <a:latin typeface="微软雅黑" pitchFamily="34" charset="-122"/>
                          <a:ea typeface="微软雅黑" pitchFamily="34" charset="-122"/>
                          <a:cs typeface="宋体" charset="-122"/>
                        </a:rPr>
                        <a:t>功能</a:t>
                      </a:r>
                      <a:r>
                        <a:rPr lang="en-US" altLang="zh-CN" sz="2000" b="0">
                          <a:solidFill>
                            <a:schemeClr val="bg1"/>
                          </a:solidFill>
                          <a:latin typeface="微软雅黑" pitchFamily="34" charset="-122"/>
                          <a:ea typeface="微软雅黑" pitchFamily="34" charset="-122"/>
                        </a:rPr>
                        <a:t> </a:t>
                      </a:r>
                      <a:endParaRPr lang="en-US" altLang="zh-CN" sz="2000" b="0">
                        <a:solidFill>
                          <a:schemeClr val="bg1"/>
                        </a:solidFill>
                        <a:latin typeface="微软雅黑" pitchFamily="34" charset="-122"/>
                        <a:ea typeface="微软雅黑" pitchFamily="34" charset="-122"/>
                        <a:cs typeface="宋体" charset="-122"/>
                      </a:endParaRPr>
                    </a:p>
                  </a:txBody>
                  <a:tcPr marL="0" marR="0" marT="0" marB="0" vert="horz" anchor="ctr">
                    <a:lnL w="12700" cap="flat" cmpd="sng" algn="ctr">
                      <a:solidFill>
                        <a:srgbClr val="FFFFFF"/>
                      </a:solidFill>
                      <a:prstDash val="solid"/>
                      <a:bevel/>
                      <a:headEnd type="none" w="med" len="med"/>
                      <a:tailEnd type="none" w="med" len="med"/>
                    </a:lnL>
                    <a:lnR w="12700" cap="flat" cmpd="sng" algn="ctr">
                      <a:solidFill>
                        <a:srgbClr val="FFFFFF"/>
                      </a:solidFill>
                      <a:prstDash val="solid"/>
                      <a:bevel/>
                      <a:headEnd type="none" w="med" len="med"/>
                      <a:tailEnd type="none" w="med" len="med"/>
                    </a:lnR>
                    <a:lnT w="28575">
                      <a:solidFill>
                        <a:schemeClr val="tx1"/>
                      </a:solidFill>
                      <a:prstDash val="solid"/>
                    </a:lnT>
                    <a:lnB w="28575" cap="flat" cmpd="sng" algn="ctr">
                      <a:solidFill>
                        <a:schemeClr val="tx1"/>
                      </a:solidFill>
                      <a:prstDash val="solid"/>
                      <a:bevel/>
                      <a:headEnd type="none" w="med" len="med"/>
                      <a:tailEnd type="none" w="med" len="med"/>
                    </a:lnB>
                    <a:lnTlToBr>
                      <a:noFill/>
                    </a:lnTlToBr>
                    <a:lnBlToTr>
                      <a:noFill/>
                    </a:lnBlToTr>
                    <a:solidFill>
                      <a:srgbClr val="16A287"/>
                    </a:solidFill>
                  </a:tcPr>
                </a:tc>
              </a:tr>
              <a:tr h="461010">
                <a:tc>
                  <a:txBody>
                    <a:bodyPr/>
                    <a:lstStyle/>
                    <a:p>
                      <a:pPr indent="0" algn="ctr">
                        <a:buNone/>
                      </a:pPr>
                      <a:r>
                        <a:rPr lang="en-US" sz="2000" b="1">
                          <a:solidFill>
                            <a:schemeClr val="bg1"/>
                          </a:solidFill>
                          <a:latin typeface="微软雅黑" pitchFamily="34" charset="-122"/>
                          <a:ea typeface="微软雅黑" pitchFamily="34" charset="-122"/>
                          <a:cs typeface="宋体" charset="-122"/>
                        </a:rPr>
                        <a:t>如何做</a:t>
                      </a:r>
                      <a:endParaRPr lang="en-US" altLang="en-US" sz="2000" b="1">
                        <a:solidFill>
                          <a:schemeClr val="bg1"/>
                        </a:solidFill>
                        <a:latin typeface="微软雅黑" pitchFamily="34" charset="-122"/>
                        <a:ea typeface="微软雅黑" pitchFamily="34" charset="-122"/>
                        <a:cs typeface="宋体" charset="-122"/>
                      </a:endParaRPr>
                    </a:p>
                  </a:txBody>
                  <a:tcPr marL="0" marR="0" marT="0" marB="0" vert="horz" anchor="ctr">
                    <a:lnL w="12700" cap="flat" cmpd="sng" algn="ctr">
                      <a:solidFill>
                        <a:srgbClr val="FFFFFF"/>
                      </a:solidFill>
                      <a:prstDash val="solid"/>
                      <a:bevel/>
                      <a:headEnd type="none" w="med" len="med"/>
                      <a:tailEnd type="none" w="med" len="med"/>
                    </a:lnL>
                    <a:lnR w="12700" cap="flat" cmpd="sng" algn="ctr">
                      <a:solidFill>
                        <a:srgbClr val="FFFFFF"/>
                      </a:solidFill>
                      <a:prstDash val="solid"/>
                      <a:bevel/>
                      <a:headEnd type="none" w="med" len="med"/>
                      <a:tailEnd type="none" w="med" len="med"/>
                    </a:lnR>
                    <a:lnT w="28575" cap="flat" cmpd="sng" algn="ctr">
                      <a:solidFill>
                        <a:schemeClr val="tx1"/>
                      </a:solidFill>
                      <a:prstDash val="solid"/>
                      <a:bevel/>
                      <a:headEnd type="none" w="med" len="med"/>
                      <a:tailEnd type="none" w="med" len="med"/>
                    </a:lnT>
                    <a:lnB w="28575" cap="flat" cmpd="sng" algn="ctr">
                      <a:solidFill>
                        <a:schemeClr val="tx1"/>
                      </a:solidFill>
                      <a:prstDash val="solid"/>
                      <a:bevel/>
                      <a:headEnd type="none" w="med" len="med"/>
                      <a:tailEnd type="none" w="med" len="med"/>
                    </a:lnB>
                    <a:lnTlToBr>
                      <a:noFill/>
                    </a:lnTlToBr>
                    <a:lnBlToTr>
                      <a:noFill/>
                    </a:lnBlToTr>
                    <a:solidFill>
                      <a:srgbClr val="16A287"/>
                    </a:solidFill>
                  </a:tcPr>
                </a:tc>
                <a:tc>
                  <a:txBody>
                    <a:bodyPr/>
                    <a:lstStyle/>
                    <a:p>
                      <a:pPr indent="0" algn="ctr">
                        <a:buNone/>
                      </a:pPr>
                      <a:r>
                        <a:rPr lang="en-US" sz="2000" b="1">
                          <a:solidFill>
                            <a:schemeClr val="bg1"/>
                          </a:solidFill>
                          <a:latin typeface="微软雅黑" pitchFamily="34" charset="-122"/>
                          <a:ea typeface="微软雅黑" pitchFamily="34" charset="-122"/>
                          <a:cs typeface="宋体" charset="-122"/>
                        </a:rPr>
                        <a:t>如何写</a:t>
                      </a:r>
                      <a:endParaRPr lang="en-US" altLang="en-US" sz="2000" b="1">
                        <a:solidFill>
                          <a:schemeClr val="bg1"/>
                        </a:solidFill>
                        <a:latin typeface="微软雅黑" pitchFamily="34" charset="-122"/>
                        <a:ea typeface="微软雅黑" pitchFamily="34" charset="-122"/>
                        <a:cs typeface="宋体" charset="-122"/>
                      </a:endParaRPr>
                    </a:p>
                  </a:txBody>
                  <a:tcPr marL="0" marR="0" marT="0" marB="0" vert="horz" anchor="ctr">
                    <a:lnL w="12700" cap="flat" cmpd="sng" algn="ctr">
                      <a:solidFill>
                        <a:srgbClr val="FFFFFF"/>
                      </a:solidFill>
                      <a:prstDash val="solid"/>
                      <a:bevel/>
                      <a:headEnd type="none" w="med" len="med"/>
                      <a:tailEnd type="none" w="med" len="med"/>
                    </a:lnL>
                    <a:lnR w="12700" cap="flat" cmpd="sng" algn="ctr">
                      <a:solidFill>
                        <a:srgbClr val="FFFFFF"/>
                      </a:solidFill>
                      <a:prstDash val="solid"/>
                      <a:bevel/>
                      <a:headEnd type="none" w="med" len="med"/>
                      <a:tailEnd type="none" w="med" len="med"/>
                    </a:lnR>
                    <a:lnT w="28575" cap="flat" cmpd="sng" algn="ctr">
                      <a:solidFill>
                        <a:schemeClr val="tx1"/>
                      </a:solidFill>
                      <a:prstDash val="solid"/>
                      <a:bevel/>
                      <a:headEnd type="none" w="med" len="med"/>
                      <a:tailEnd type="none" w="med" len="med"/>
                    </a:lnT>
                    <a:lnB w="28575" cap="flat" cmpd="sng" algn="ctr">
                      <a:solidFill>
                        <a:schemeClr val="tx1"/>
                      </a:solidFill>
                      <a:prstDash val="solid"/>
                      <a:bevel/>
                      <a:headEnd type="none" w="med" len="med"/>
                      <a:tailEnd type="none" w="med" len="med"/>
                    </a:lnB>
                    <a:lnTlToBr>
                      <a:noFill/>
                    </a:lnTlToBr>
                    <a:lnBlToTr>
                      <a:noFill/>
                    </a:lnBlToTr>
                    <a:solidFill>
                      <a:srgbClr val="16A287"/>
                    </a:solidFill>
                  </a:tcPr>
                </a:tc>
                <a:tc vMerge="1">
                  <a:tcPr marL="0" marR="0" marT="0" marB="0" vert="horz" anchor="ctr">
                    <a:lnL w="12700" cap="flat" cmpd="sng" algn="ctr">
                      <a:solidFill>
                        <a:srgbClr val="FFFFFF"/>
                      </a:solidFill>
                      <a:prstDash val="solid"/>
                      <a:bevel/>
                      <a:headEnd type="none" w="med" len="med"/>
                      <a:tailEnd type="none" w="med" len="med"/>
                    </a:lnL>
                    <a:lnR w="12700" cap="flat" cmpd="sng" algn="ctr">
                      <a:solidFill>
                        <a:srgbClr val="FFFFFF"/>
                      </a:solidFill>
                      <a:prstDash val="solid"/>
                      <a:bevel/>
                      <a:headEnd type="none" w="med" len="med"/>
                      <a:tailEnd type="none" w="med" len="med"/>
                    </a:lnR>
                    <a:lnT w="12700" cap="flat" cmpd="sng" algn="ctr">
                      <a:solidFill>
                        <a:srgbClr val="FFFFFF"/>
                      </a:solidFill>
                      <a:prstDash val="solid"/>
                      <a:bevel/>
                      <a:headEnd type="none" w="med" len="med"/>
                      <a:tailEnd type="none" w="med" len="med"/>
                    </a:lnT>
                    <a:lnB w="28575" cap="flat" cmpd="sng" algn="ctr">
                      <a:solidFill>
                        <a:schemeClr val="tx1"/>
                      </a:solidFill>
                      <a:prstDash val="solid"/>
                      <a:bevel/>
                      <a:headEnd type="none" w="med" len="med"/>
                      <a:tailEnd type="none" w="med" len="med"/>
                    </a:lnB>
                    <a:lnTlToBr>
                      <a:noFill/>
                    </a:lnTlToBr>
                    <a:lnBlToTr>
                      <a:noFill/>
                    </a:lnBlToTr>
                    <a:solidFill>
                      <a:srgbClr val="16A287"/>
                    </a:solidFill>
                  </a:tcPr>
                </a:tc>
                <a:tc vMerge="1">
                  <a:tcPr marL="0" marR="0" marT="0" marB="0" vert="horz" anchor="ctr">
                    <a:lnL w="12700" cap="flat" cmpd="sng" algn="ctr">
                      <a:solidFill>
                        <a:srgbClr val="FFFFFF"/>
                      </a:solidFill>
                      <a:prstDash val="solid"/>
                      <a:bevel/>
                      <a:headEnd type="none" w="med" len="med"/>
                      <a:tailEnd type="none" w="med" len="med"/>
                    </a:lnL>
                    <a:lnR w="12700" cap="flat" cmpd="sng" algn="ctr">
                      <a:solidFill>
                        <a:srgbClr val="FFFFFF"/>
                      </a:solidFill>
                      <a:prstDash val="solid"/>
                      <a:bevel/>
                      <a:headEnd type="none" w="med" len="med"/>
                      <a:tailEnd type="none" w="med" len="med"/>
                    </a:lnR>
                    <a:lnT w="12700" cap="flat" cmpd="sng" algn="ctr">
                      <a:solidFill>
                        <a:srgbClr val="FFFFFF"/>
                      </a:solidFill>
                      <a:prstDash val="solid"/>
                      <a:bevel/>
                      <a:headEnd type="none" w="med" len="med"/>
                      <a:tailEnd type="none" w="med" len="med"/>
                    </a:lnT>
                    <a:lnB w="28575" cap="flat" cmpd="sng" algn="ctr">
                      <a:solidFill>
                        <a:schemeClr val="tx1"/>
                      </a:solidFill>
                      <a:prstDash val="solid"/>
                      <a:bevel/>
                      <a:headEnd type="none" w="med" len="med"/>
                      <a:tailEnd type="none" w="med" len="med"/>
                    </a:lnB>
                    <a:lnTlToBr>
                      <a:noFill/>
                    </a:lnTlToBr>
                    <a:lnBlToTr>
                      <a:noFill/>
                    </a:lnBlToTr>
                    <a:solidFill>
                      <a:srgbClr val="16A287"/>
                    </a:solidFill>
                  </a:tcPr>
                </a:tc>
              </a:tr>
              <a:tr h="554355">
                <a:tc rowSpan="2">
                  <a:txBody>
                    <a:bodyPr/>
                    <a:lstStyle/>
                    <a:p>
                      <a:pPr indent="0" algn="ctr">
                        <a:buNone/>
                      </a:pPr>
                      <a:r>
                        <a:rPr lang="en-US" sz="2000" b="0">
                          <a:latin typeface="微软雅黑" pitchFamily="34" charset="-122"/>
                          <a:ea typeface="微软雅黑" pitchFamily="34" charset="-122"/>
                          <a:cs typeface="宋体" charset="-122"/>
                        </a:rPr>
                        <a:t>检验准备</a:t>
                      </a:r>
                      <a:endParaRPr lang="en-US" sz="2000" b="0">
                        <a:latin typeface="微软雅黑" pitchFamily="34" charset="-122"/>
                        <a:ea typeface="微软雅黑" pitchFamily="34" charset="-122"/>
                        <a:cs typeface="宋体" charset="-122"/>
                      </a:endParaRPr>
                    </a:p>
                  </a:txBody>
                  <a:tcPr marL="0" marR="0" marT="0" marB="0" vert="horz" anchor="ctr">
                    <a:lnL w="12700" cap="flat" cmpd="sng" algn="ctr">
                      <a:solidFill>
                        <a:srgbClr val="FFFFFF"/>
                      </a:solidFill>
                      <a:prstDash val="solid"/>
                      <a:bevel/>
                      <a:headEnd type="none" w="med" len="med"/>
                      <a:tailEnd type="none" w="med" len="med"/>
                    </a:lnL>
                    <a:lnR w="12700" cap="flat" cmpd="sng" algn="ctr">
                      <a:solidFill>
                        <a:srgbClr val="FFFFFF"/>
                      </a:solidFill>
                      <a:prstDash val="solid"/>
                      <a:bevel/>
                      <a:headEnd type="none" w="med" len="med"/>
                      <a:tailEnd type="none" w="med" len="med"/>
                    </a:lnR>
                    <a:lnT w="28575" cap="flat" cmpd="sng" algn="ctr">
                      <a:solidFill>
                        <a:schemeClr val="tx1"/>
                      </a:solidFill>
                      <a:prstDash val="solid"/>
                      <a:bevel/>
                      <a:headEnd type="none" w="med" len="med"/>
                      <a:tailEnd type="none" w="med" len="med"/>
                    </a:lnT>
                    <a:lnB w="28575" cap="flat" cmpd="sng" algn="ctr">
                      <a:solidFill>
                        <a:schemeClr val="tx1"/>
                      </a:solidFill>
                      <a:prstDash val="solid"/>
                      <a:bevel/>
                      <a:headEnd type="none" w="med" len="med"/>
                      <a:tailEnd type="none" w="med" len="med"/>
                    </a:lnB>
                    <a:lnTlToBr>
                      <a:noFill/>
                    </a:lnTlToBr>
                    <a:lnBlToTr>
                      <a:noFill/>
                    </a:lnBlToTr>
                    <a:noFill/>
                  </a:tcPr>
                </a:tc>
                <a:tc>
                  <a:txBody>
                    <a:bodyPr/>
                    <a:lstStyle/>
                    <a:p>
                      <a:pPr indent="0">
                        <a:buNone/>
                      </a:pPr>
                      <a:r>
                        <a:rPr lang="en-US" sz="2000" b="0">
                          <a:latin typeface="微软雅黑" pitchFamily="34" charset="-122"/>
                          <a:ea typeface="微软雅黑" pitchFamily="34" charset="-122"/>
                          <a:cs typeface="宋体" charset="-122"/>
                        </a:rPr>
                        <a:t>描述性统计</a:t>
                      </a:r>
                      <a:endParaRPr lang="en-US" altLang="en-US" sz="2000" b="0">
                        <a:latin typeface="微软雅黑" pitchFamily="34" charset="-122"/>
                        <a:ea typeface="微软雅黑" pitchFamily="34" charset="-122"/>
                        <a:cs typeface="宋体" charset="-122"/>
                      </a:endParaRPr>
                    </a:p>
                  </a:txBody>
                  <a:tcPr marL="66675" marR="66675" marT="0" marB="0" vert="horz" anchor="ctr">
                    <a:lnL w="12700" cap="flat" cmpd="sng" algn="ctr">
                      <a:solidFill>
                        <a:srgbClr val="FFFFFF"/>
                      </a:solidFill>
                      <a:prstDash val="solid"/>
                      <a:bevel/>
                      <a:headEnd type="none" w="med" len="med"/>
                      <a:tailEnd type="none" w="med" len="med"/>
                    </a:lnL>
                    <a:lnR w="12700" cap="flat" cmpd="sng" algn="ctr">
                      <a:solidFill>
                        <a:srgbClr val="FFFFFF"/>
                      </a:solidFill>
                      <a:prstDash val="solid"/>
                      <a:bevel/>
                      <a:headEnd type="none" w="med" len="med"/>
                      <a:tailEnd type="none" w="med" len="med"/>
                    </a:lnR>
                    <a:lnT w="28575" cap="flat" cmpd="sng" algn="ctr">
                      <a:solidFill>
                        <a:schemeClr val="tx1"/>
                      </a:solidFill>
                      <a:prstDash val="solid"/>
                      <a:bevel/>
                      <a:headEnd type="none" w="med" len="med"/>
                      <a:tailEnd type="none" w="med" len="med"/>
                    </a:lnT>
                    <a:lnB w="12700" cap="flat" cmpd="sng" algn="ctr">
                      <a:solidFill>
                        <a:srgbClr val="FFFFFF"/>
                      </a:solidFill>
                      <a:prstDash val="solid"/>
                      <a:bevel/>
                      <a:headEnd type="none" w="med" len="med"/>
                      <a:tailEnd type="none" w="med" len="med"/>
                    </a:lnB>
                    <a:lnTlToBr>
                      <a:noFill/>
                    </a:lnTlToBr>
                    <a:lnBlToTr>
                      <a:noFill/>
                    </a:lnBlToTr>
                    <a:noFill/>
                  </a:tcPr>
                </a:tc>
                <a:tc>
                  <a:txBody>
                    <a:bodyPr/>
                    <a:lstStyle/>
                    <a:p>
                      <a:pPr indent="0">
                        <a:buNone/>
                      </a:pPr>
                      <a:r>
                        <a:rPr lang="en-US" sz="2000" b="0">
                          <a:latin typeface="微软雅黑" pitchFamily="34" charset="-122"/>
                          <a:ea typeface="微软雅黑" pitchFamily="34" charset="-122"/>
                          <a:cs typeface="宋体" charset="-122"/>
                        </a:rPr>
                        <a:t>相关关系</a:t>
                      </a:r>
                      <a:endParaRPr lang="en-US" altLang="en-US" sz="2000" b="0">
                        <a:latin typeface="微软雅黑" pitchFamily="34" charset="-122"/>
                        <a:ea typeface="微软雅黑" pitchFamily="34" charset="-122"/>
                        <a:cs typeface="宋体" charset="-122"/>
                      </a:endParaRPr>
                    </a:p>
                  </a:txBody>
                  <a:tcPr marL="66675" marR="66675" marT="0" marB="0" vert="horz" anchor="ctr">
                    <a:lnL w="12700" cap="flat" cmpd="sng" algn="ctr">
                      <a:solidFill>
                        <a:srgbClr val="FFFFFF"/>
                      </a:solidFill>
                      <a:prstDash val="solid"/>
                      <a:bevel/>
                      <a:headEnd type="none" w="med" len="med"/>
                      <a:tailEnd type="none" w="med" len="med"/>
                    </a:lnL>
                    <a:lnR w="12700" cap="flat" cmpd="sng" algn="ctr">
                      <a:solidFill>
                        <a:srgbClr val="FFFFFF"/>
                      </a:solidFill>
                      <a:prstDash val="solid"/>
                      <a:bevel/>
                      <a:headEnd type="none" w="med" len="med"/>
                      <a:tailEnd type="none" w="med" len="med"/>
                    </a:lnR>
                    <a:lnT w="28575" cap="flat" cmpd="sng" algn="ctr">
                      <a:solidFill>
                        <a:schemeClr val="tx1"/>
                      </a:solidFill>
                      <a:prstDash val="solid"/>
                      <a:bevel/>
                      <a:headEnd type="none" w="med" len="med"/>
                      <a:tailEnd type="none" w="med" len="med"/>
                    </a:lnT>
                    <a:lnB w="12700" cap="flat" cmpd="sng" algn="ctr">
                      <a:solidFill>
                        <a:srgbClr val="FFFFFF"/>
                      </a:solidFill>
                      <a:prstDash val="solid"/>
                      <a:bevel/>
                      <a:headEnd type="none" w="med" len="med"/>
                      <a:tailEnd type="none" w="med" len="med"/>
                    </a:lnB>
                    <a:lnTlToBr>
                      <a:noFill/>
                    </a:lnTlToBr>
                    <a:lnBlToTr>
                      <a:noFill/>
                    </a:lnBlToTr>
                    <a:noFill/>
                  </a:tcPr>
                </a:tc>
                <a:tc>
                  <a:txBody>
                    <a:bodyPr/>
                    <a:lstStyle/>
                    <a:p>
                      <a:pPr indent="0">
                        <a:buNone/>
                      </a:pPr>
                      <a:r>
                        <a:rPr lang="en-US" sz="2000" b="0">
                          <a:latin typeface="微软雅黑" pitchFamily="34" charset="-122"/>
                          <a:ea typeface="微软雅黑" pitchFamily="34" charset="-122"/>
                          <a:cs typeface="宋体" charset="-122"/>
                        </a:rPr>
                        <a:t>提出尝试性猜想</a:t>
                      </a:r>
                      <a:endParaRPr lang="en-US" altLang="en-US" sz="2000" b="0">
                        <a:latin typeface="微软雅黑" pitchFamily="34" charset="-122"/>
                        <a:ea typeface="微软雅黑" pitchFamily="34" charset="-122"/>
                        <a:cs typeface="宋体" charset="-122"/>
                      </a:endParaRPr>
                    </a:p>
                  </a:txBody>
                  <a:tcPr marL="66675" marR="66675" marT="0" marB="0" vert="horz" anchor="ctr">
                    <a:lnL w="12700" cap="flat" cmpd="sng" algn="ctr">
                      <a:solidFill>
                        <a:srgbClr val="FFFFFF"/>
                      </a:solidFill>
                      <a:prstDash val="solid"/>
                      <a:bevel/>
                      <a:headEnd type="none" w="med" len="med"/>
                      <a:tailEnd type="none" w="med" len="med"/>
                    </a:lnL>
                    <a:lnR w="12700" cap="flat" cmpd="sng" algn="ctr">
                      <a:solidFill>
                        <a:srgbClr val="FFFFFF"/>
                      </a:solidFill>
                      <a:prstDash val="solid"/>
                      <a:bevel/>
                      <a:headEnd type="none" w="med" len="med"/>
                      <a:tailEnd type="none" w="med" len="med"/>
                    </a:lnR>
                    <a:lnT w="28575" cap="flat" cmpd="sng" algn="ctr">
                      <a:solidFill>
                        <a:schemeClr val="tx1"/>
                      </a:solidFill>
                      <a:prstDash val="solid"/>
                      <a:bevel/>
                      <a:headEnd type="none" w="med" len="med"/>
                      <a:tailEnd type="none" w="med" len="med"/>
                    </a:lnT>
                    <a:lnB w="12700" cap="flat" cmpd="sng" algn="ctr">
                      <a:solidFill>
                        <a:srgbClr val="FFFFFF"/>
                      </a:solidFill>
                      <a:prstDash val="solid"/>
                      <a:bevel/>
                      <a:headEnd type="none" w="med" len="med"/>
                      <a:tailEnd type="none" w="med" len="med"/>
                    </a:lnB>
                    <a:lnTlToBr>
                      <a:noFill/>
                    </a:lnTlToBr>
                    <a:lnBlToTr>
                      <a:noFill/>
                    </a:lnBlToTr>
                    <a:noFill/>
                  </a:tcPr>
                </a:tc>
              </a:tr>
              <a:tr h="609600">
                <a:tc vMerge="1">
                  <a:tcPr marL="0" marR="0" marT="0" marB="0" vert="horz" anchor="ctr">
                    <a:lnL w="12700" cap="flat" cmpd="sng" algn="ctr">
                      <a:solidFill>
                        <a:srgbClr val="FFFFFF"/>
                      </a:solidFill>
                      <a:prstDash val="solid"/>
                      <a:bevel/>
                      <a:headEnd type="none" w="med" len="med"/>
                      <a:tailEnd type="none" w="med" len="med"/>
                    </a:lnL>
                    <a:lnR w="12700" cap="flat" cmpd="sng" algn="ctr">
                      <a:solidFill>
                        <a:srgbClr val="FFFFFF"/>
                      </a:solidFill>
                      <a:prstDash val="solid"/>
                      <a:bevel/>
                      <a:headEnd type="none" w="med" len="med"/>
                      <a:tailEnd type="none" w="med" len="med"/>
                    </a:lnR>
                    <a:lnT w="12700" cap="flat" cmpd="sng" algn="ctr">
                      <a:solidFill>
                        <a:srgbClr val="FFFFFF"/>
                      </a:solidFill>
                      <a:prstDash val="solid"/>
                      <a:bevel/>
                      <a:headEnd type="none" w="med" len="med"/>
                      <a:tailEnd type="none" w="med" len="med"/>
                    </a:lnT>
                    <a:lnB w="28575" cap="flat" cmpd="sng" algn="ctr">
                      <a:solidFill>
                        <a:schemeClr val="tx1"/>
                      </a:solidFill>
                      <a:prstDash val="solid"/>
                      <a:bevel/>
                      <a:headEnd type="none" w="med" len="med"/>
                      <a:tailEnd type="none" w="med" len="med"/>
                    </a:lnB>
                    <a:lnTlToBr>
                      <a:noFill/>
                    </a:lnTlToBr>
                    <a:lnBlToTr>
                      <a:noFill/>
                    </a:lnBlToTr>
                    <a:noFill/>
                  </a:tcPr>
                </a:tc>
                <a:tc>
                  <a:txBody>
                    <a:bodyPr/>
                    <a:lstStyle/>
                    <a:p>
                      <a:pPr indent="0">
                        <a:buNone/>
                      </a:pPr>
                      <a:r>
                        <a:rPr lang="en-US" sz="2000" b="0">
                          <a:latin typeface="微软雅黑" pitchFamily="34" charset="-122"/>
                          <a:ea typeface="微软雅黑" pitchFamily="34" charset="-122"/>
                          <a:cs typeface="宋体" charset="-122"/>
                        </a:rPr>
                        <a:t>诊断性检验</a:t>
                      </a:r>
                      <a:endParaRPr lang="en-US" altLang="en-US" sz="2000" b="0">
                        <a:latin typeface="微软雅黑" pitchFamily="34" charset="-122"/>
                        <a:ea typeface="微软雅黑" pitchFamily="34" charset="-122"/>
                        <a:cs typeface="宋体" charset="-122"/>
                      </a:endParaRPr>
                    </a:p>
                  </a:txBody>
                  <a:tcPr marL="66675" marR="66675" marT="0" marB="0" vert="horz" anchor="ctr">
                    <a:lnL w="12700" cap="flat" cmpd="sng" algn="ctr">
                      <a:solidFill>
                        <a:srgbClr val="FFFFFF"/>
                      </a:solidFill>
                      <a:prstDash val="solid"/>
                      <a:bevel/>
                      <a:headEnd type="none" w="med" len="med"/>
                      <a:tailEnd type="none" w="med" len="med"/>
                    </a:lnL>
                    <a:lnR w="12700" cap="flat" cmpd="sng" algn="ctr">
                      <a:solidFill>
                        <a:srgbClr val="FFFFFF"/>
                      </a:solidFill>
                      <a:prstDash val="solid"/>
                      <a:bevel/>
                      <a:headEnd type="none" w="med" len="med"/>
                      <a:tailEnd type="none" w="med" len="med"/>
                    </a:lnR>
                    <a:lnT w="12700" cap="flat" cmpd="sng" algn="ctr">
                      <a:solidFill>
                        <a:srgbClr val="FFFFFF"/>
                      </a:solidFill>
                      <a:prstDash val="solid"/>
                      <a:bevel/>
                      <a:headEnd type="none" w="med" len="med"/>
                      <a:tailEnd type="none" w="med" len="med"/>
                    </a:lnT>
                    <a:lnB w="28575" cap="flat" cmpd="sng" algn="ctr">
                      <a:solidFill>
                        <a:schemeClr val="tx1"/>
                      </a:solidFill>
                      <a:prstDash val="solid"/>
                      <a:bevel/>
                      <a:headEnd type="none" w="med" len="med"/>
                      <a:tailEnd type="none" w="med" len="med"/>
                    </a:lnB>
                    <a:lnTlToBr>
                      <a:noFill/>
                    </a:lnTlToBr>
                    <a:lnBlToTr>
                      <a:noFill/>
                    </a:lnBlToTr>
                    <a:noFill/>
                  </a:tcPr>
                </a:tc>
                <a:tc>
                  <a:txBody>
                    <a:bodyPr/>
                    <a:lstStyle/>
                    <a:p>
                      <a:pPr indent="0">
                        <a:buNone/>
                      </a:pPr>
                      <a:r>
                        <a:rPr lang="en-US" sz="2000" b="0">
                          <a:latin typeface="微软雅黑" pitchFamily="34" charset="-122"/>
                          <a:ea typeface="微软雅黑" pitchFamily="34" charset="-122"/>
                          <a:cs typeface="宋体" charset="-122"/>
                        </a:rPr>
                        <a:t>计量模型假定与数据统计分布</a:t>
                      </a:r>
                      <a:endParaRPr lang="en-US" altLang="en-US" sz="2000" b="0">
                        <a:latin typeface="微软雅黑" pitchFamily="34" charset="-122"/>
                        <a:ea typeface="微软雅黑" pitchFamily="34" charset="-122"/>
                        <a:cs typeface="宋体" charset="-122"/>
                      </a:endParaRPr>
                    </a:p>
                  </a:txBody>
                  <a:tcPr marL="66675" marR="66675" marT="0" marB="0" vert="horz" anchor="ctr">
                    <a:lnL w="12700" cap="flat" cmpd="sng" algn="ctr">
                      <a:solidFill>
                        <a:srgbClr val="FFFFFF"/>
                      </a:solidFill>
                      <a:prstDash val="solid"/>
                      <a:bevel/>
                      <a:headEnd type="none" w="med" len="med"/>
                      <a:tailEnd type="none" w="med" len="med"/>
                    </a:lnL>
                    <a:lnR w="12700" cap="flat" cmpd="sng" algn="ctr">
                      <a:solidFill>
                        <a:srgbClr val="FFFFFF"/>
                      </a:solidFill>
                      <a:prstDash val="solid"/>
                      <a:bevel/>
                      <a:headEnd type="none" w="med" len="med"/>
                      <a:tailEnd type="none" w="med" len="med"/>
                    </a:lnR>
                    <a:lnT w="12700" cap="flat" cmpd="sng" algn="ctr">
                      <a:solidFill>
                        <a:srgbClr val="FFFFFF"/>
                      </a:solidFill>
                      <a:prstDash val="solid"/>
                      <a:bevel/>
                      <a:headEnd type="none" w="med" len="med"/>
                      <a:tailEnd type="none" w="med" len="med"/>
                    </a:lnT>
                    <a:lnB w="28575" cap="flat" cmpd="sng" algn="ctr">
                      <a:solidFill>
                        <a:schemeClr val="tx1"/>
                      </a:solidFill>
                      <a:prstDash val="solid"/>
                      <a:bevel/>
                      <a:headEnd type="none" w="med" len="med"/>
                      <a:tailEnd type="none" w="med" len="med"/>
                    </a:lnB>
                    <a:lnTlToBr>
                      <a:noFill/>
                    </a:lnTlToBr>
                    <a:lnBlToTr>
                      <a:noFill/>
                    </a:lnBlToTr>
                    <a:noFill/>
                  </a:tcPr>
                </a:tc>
                <a:tc>
                  <a:txBody>
                    <a:bodyPr/>
                    <a:lstStyle/>
                    <a:p>
                      <a:pPr indent="0">
                        <a:buNone/>
                      </a:pPr>
                      <a:r>
                        <a:rPr lang="en-US" sz="2000" b="0">
                          <a:latin typeface="微软雅黑" pitchFamily="34" charset="-122"/>
                          <a:ea typeface="微软雅黑" pitchFamily="34" charset="-122"/>
                          <a:cs typeface="宋体" charset="-122"/>
                        </a:rPr>
                        <a:t>验证所使用计量模型的合理性</a:t>
                      </a:r>
                      <a:endParaRPr lang="en-US" altLang="en-US" sz="2000" b="0">
                        <a:latin typeface="微软雅黑" pitchFamily="34" charset="-122"/>
                        <a:ea typeface="微软雅黑" pitchFamily="34" charset="-122"/>
                        <a:cs typeface="宋体" charset="-122"/>
                      </a:endParaRPr>
                    </a:p>
                  </a:txBody>
                  <a:tcPr marL="66675" marR="66675" marT="0" marB="0" vert="horz" anchor="ctr">
                    <a:lnL w="12700" cap="flat" cmpd="sng" algn="ctr">
                      <a:solidFill>
                        <a:srgbClr val="FFFFFF"/>
                      </a:solidFill>
                      <a:prstDash val="solid"/>
                      <a:bevel/>
                      <a:headEnd type="none" w="med" len="med"/>
                      <a:tailEnd type="none" w="med" len="med"/>
                    </a:lnL>
                    <a:lnR w="12700" cap="flat" cmpd="sng" algn="ctr">
                      <a:solidFill>
                        <a:srgbClr val="FFFFFF"/>
                      </a:solidFill>
                      <a:prstDash val="solid"/>
                      <a:bevel/>
                      <a:headEnd type="none" w="med" len="med"/>
                      <a:tailEnd type="none" w="med" len="med"/>
                    </a:lnR>
                    <a:lnT w="12700" cap="flat" cmpd="sng" algn="ctr">
                      <a:solidFill>
                        <a:srgbClr val="FFFFFF"/>
                      </a:solidFill>
                      <a:prstDash val="solid"/>
                      <a:bevel/>
                      <a:headEnd type="none" w="med" len="med"/>
                      <a:tailEnd type="none" w="med" len="med"/>
                    </a:lnT>
                    <a:lnB w="28575" cap="flat" cmpd="sng" algn="ctr">
                      <a:solidFill>
                        <a:schemeClr val="tx1"/>
                      </a:solidFill>
                      <a:prstDash val="solid"/>
                      <a:bevel/>
                      <a:headEnd type="none" w="med" len="med"/>
                      <a:tailEnd type="none" w="med" len="med"/>
                    </a:lnB>
                    <a:lnTlToBr>
                      <a:noFill/>
                    </a:lnTlToBr>
                    <a:lnBlToTr>
                      <a:noFill/>
                    </a:lnBlToTr>
                    <a:noFill/>
                  </a:tcPr>
                </a:tc>
              </a:tr>
              <a:tr h="514350">
                <a:tc>
                  <a:txBody>
                    <a:bodyPr/>
                    <a:lstStyle/>
                    <a:p>
                      <a:pPr indent="0" algn="ctr">
                        <a:buNone/>
                      </a:pPr>
                      <a:r>
                        <a:rPr lang="en-US" sz="2000" b="0">
                          <a:latin typeface="微软雅黑" pitchFamily="34" charset="-122"/>
                          <a:ea typeface="微软雅黑" pitchFamily="34" charset="-122"/>
                          <a:cs typeface="宋体" charset="-122"/>
                        </a:rPr>
                        <a:t>检验假说</a:t>
                      </a:r>
                      <a:endParaRPr lang="en-US" altLang="en-US" sz="2000" b="0">
                        <a:latin typeface="微软雅黑" pitchFamily="34" charset="-122"/>
                        <a:ea typeface="微软雅黑" pitchFamily="34" charset="-122"/>
                        <a:cs typeface="宋体" charset="-122"/>
                      </a:endParaRPr>
                    </a:p>
                  </a:txBody>
                  <a:tcPr marL="0" marR="0" marT="0" marB="0" vert="horz" anchor="ctr">
                    <a:lnL w="12700" cap="flat" cmpd="sng" algn="ctr">
                      <a:solidFill>
                        <a:srgbClr val="FFFFFF"/>
                      </a:solidFill>
                      <a:prstDash val="solid"/>
                      <a:bevel/>
                      <a:headEnd type="none" w="med" len="med"/>
                      <a:tailEnd type="none" w="med" len="med"/>
                    </a:lnL>
                    <a:lnR w="12700" cap="flat" cmpd="sng" algn="ctr">
                      <a:solidFill>
                        <a:srgbClr val="FFFFFF"/>
                      </a:solidFill>
                      <a:prstDash val="solid"/>
                      <a:bevel/>
                      <a:headEnd type="none" w="med" len="med"/>
                      <a:tailEnd type="none" w="med" len="med"/>
                    </a:lnR>
                    <a:lnT w="28575" cap="flat" cmpd="sng" algn="ctr">
                      <a:solidFill>
                        <a:schemeClr val="tx1"/>
                      </a:solidFill>
                      <a:prstDash val="solid"/>
                      <a:bevel/>
                      <a:headEnd type="none" w="med" len="med"/>
                      <a:tailEnd type="none" w="med" len="med"/>
                    </a:lnT>
                    <a:lnB w="28575" cap="flat" cmpd="sng" algn="ctr">
                      <a:solidFill>
                        <a:schemeClr val="tx1"/>
                      </a:solidFill>
                      <a:prstDash val="solid"/>
                      <a:bevel/>
                      <a:headEnd type="none" w="med" len="med"/>
                      <a:tailEnd type="none" w="med" len="med"/>
                    </a:lnB>
                    <a:lnTlToBr>
                      <a:noFill/>
                    </a:lnTlToBr>
                    <a:lnBlToTr>
                      <a:noFill/>
                    </a:lnBlToTr>
                    <a:noFill/>
                  </a:tcPr>
                </a:tc>
                <a:tc>
                  <a:txBody>
                    <a:bodyPr/>
                    <a:lstStyle/>
                    <a:p>
                      <a:pPr indent="0">
                        <a:buNone/>
                      </a:pPr>
                      <a:r>
                        <a:rPr lang="en-US" sz="2000" b="0">
                          <a:latin typeface="微软雅黑" pitchFamily="34" charset="-122"/>
                          <a:ea typeface="微软雅黑" pitchFamily="34" charset="-122"/>
                          <a:cs typeface="宋体" charset="-122"/>
                        </a:rPr>
                        <a:t>基准回归</a:t>
                      </a:r>
                      <a:endParaRPr lang="en-US" altLang="en-US" sz="2000" b="0">
                        <a:latin typeface="微软雅黑" pitchFamily="34" charset="-122"/>
                        <a:ea typeface="微软雅黑" pitchFamily="34" charset="-122"/>
                        <a:cs typeface="宋体" charset="-122"/>
                      </a:endParaRPr>
                    </a:p>
                  </a:txBody>
                  <a:tcPr marL="66675" marR="66675" marT="0" marB="0" vert="horz" anchor="ctr">
                    <a:lnL w="12700" cap="flat" cmpd="sng" algn="ctr">
                      <a:solidFill>
                        <a:srgbClr val="FFFFFF"/>
                      </a:solidFill>
                      <a:prstDash val="solid"/>
                      <a:bevel/>
                      <a:headEnd type="none" w="med" len="med"/>
                      <a:tailEnd type="none" w="med" len="med"/>
                    </a:lnL>
                    <a:lnR w="12700" cap="flat" cmpd="sng" algn="ctr">
                      <a:solidFill>
                        <a:srgbClr val="FFFFFF"/>
                      </a:solidFill>
                      <a:prstDash val="solid"/>
                      <a:bevel/>
                      <a:headEnd type="none" w="med" len="med"/>
                      <a:tailEnd type="none" w="med" len="med"/>
                    </a:lnR>
                    <a:lnT w="28575" cap="flat" cmpd="sng" algn="ctr">
                      <a:solidFill>
                        <a:schemeClr val="tx1"/>
                      </a:solidFill>
                      <a:prstDash val="solid"/>
                      <a:bevel/>
                      <a:headEnd type="none" w="med" len="med"/>
                      <a:tailEnd type="none" w="med" len="med"/>
                    </a:lnT>
                    <a:lnB w="28575" cap="flat" cmpd="sng" algn="ctr">
                      <a:solidFill>
                        <a:schemeClr val="tx1"/>
                      </a:solidFill>
                      <a:prstDash val="solid"/>
                      <a:bevel/>
                      <a:headEnd type="none" w="med" len="med"/>
                      <a:tailEnd type="none" w="med" len="med"/>
                    </a:lnB>
                    <a:lnTlToBr>
                      <a:noFill/>
                    </a:lnTlToBr>
                    <a:lnBlToTr>
                      <a:noFill/>
                    </a:lnBlToTr>
                    <a:noFill/>
                  </a:tcPr>
                </a:tc>
                <a:tc>
                  <a:txBody>
                    <a:bodyPr/>
                    <a:lstStyle/>
                    <a:p>
                      <a:pPr indent="0">
                        <a:buNone/>
                      </a:pPr>
                      <a:r>
                        <a:rPr lang="en-US" sz="2000" b="0">
                          <a:latin typeface="微软雅黑" pitchFamily="34" charset="-122"/>
                          <a:ea typeface="微软雅黑" pitchFamily="34" charset="-122"/>
                          <a:cs typeface="宋体" charset="-122"/>
                        </a:rPr>
                        <a:t>计量估计结果</a:t>
                      </a:r>
                      <a:endParaRPr lang="en-US" altLang="en-US" sz="2000" b="0">
                        <a:latin typeface="微软雅黑" pitchFamily="34" charset="-122"/>
                        <a:ea typeface="微软雅黑" pitchFamily="34" charset="-122"/>
                        <a:cs typeface="宋体" charset="-122"/>
                      </a:endParaRPr>
                    </a:p>
                  </a:txBody>
                  <a:tcPr marL="66675" marR="66675" marT="0" marB="0" vert="horz" anchor="ctr">
                    <a:lnL w="12700" cap="flat" cmpd="sng" algn="ctr">
                      <a:solidFill>
                        <a:srgbClr val="FFFFFF"/>
                      </a:solidFill>
                      <a:prstDash val="solid"/>
                      <a:bevel/>
                      <a:headEnd type="none" w="med" len="med"/>
                      <a:tailEnd type="none" w="med" len="med"/>
                    </a:lnL>
                    <a:lnR w="12700" cap="flat" cmpd="sng" algn="ctr">
                      <a:solidFill>
                        <a:srgbClr val="FFFFFF"/>
                      </a:solidFill>
                      <a:prstDash val="solid"/>
                      <a:bevel/>
                      <a:headEnd type="none" w="med" len="med"/>
                      <a:tailEnd type="none" w="med" len="med"/>
                    </a:lnR>
                    <a:lnT w="28575" cap="flat" cmpd="sng" algn="ctr">
                      <a:solidFill>
                        <a:schemeClr val="tx1"/>
                      </a:solidFill>
                      <a:prstDash val="solid"/>
                      <a:bevel/>
                      <a:headEnd type="none" w="med" len="med"/>
                      <a:tailEnd type="none" w="med" len="med"/>
                    </a:lnT>
                    <a:lnB w="28575" cap="flat" cmpd="sng" algn="ctr">
                      <a:solidFill>
                        <a:schemeClr val="tx1"/>
                      </a:solidFill>
                      <a:prstDash val="solid"/>
                      <a:bevel/>
                      <a:headEnd type="none" w="med" len="med"/>
                      <a:tailEnd type="none" w="med" len="med"/>
                    </a:lnB>
                    <a:lnTlToBr>
                      <a:noFill/>
                    </a:lnTlToBr>
                    <a:lnBlToTr>
                      <a:noFill/>
                    </a:lnBlToTr>
                    <a:noFill/>
                  </a:tcPr>
                </a:tc>
                <a:tc>
                  <a:txBody>
                    <a:bodyPr/>
                    <a:lstStyle/>
                    <a:p>
                      <a:pPr indent="0">
                        <a:buNone/>
                      </a:pPr>
                      <a:r>
                        <a:rPr lang="en-US" sz="2000" b="0">
                          <a:latin typeface="微软雅黑" pitchFamily="34" charset="-122"/>
                          <a:ea typeface="微软雅黑" pitchFamily="34" charset="-122"/>
                          <a:cs typeface="宋体" charset="-122"/>
                        </a:rPr>
                        <a:t>识别因果关系</a:t>
                      </a:r>
                      <a:endParaRPr lang="en-US" altLang="en-US" sz="2000" b="0">
                        <a:latin typeface="微软雅黑" pitchFamily="34" charset="-122"/>
                        <a:ea typeface="微软雅黑" pitchFamily="34" charset="-122"/>
                        <a:cs typeface="宋体" charset="-122"/>
                      </a:endParaRPr>
                    </a:p>
                  </a:txBody>
                  <a:tcPr marL="66675" marR="66675" marT="0" marB="0" vert="horz" anchor="ctr">
                    <a:lnL w="12700" cap="flat" cmpd="sng" algn="ctr">
                      <a:solidFill>
                        <a:srgbClr val="FFFFFF"/>
                      </a:solidFill>
                      <a:prstDash val="solid"/>
                      <a:bevel/>
                      <a:headEnd type="none" w="med" len="med"/>
                      <a:tailEnd type="none" w="med" len="med"/>
                    </a:lnL>
                    <a:lnR w="12700" cap="flat" cmpd="sng" algn="ctr">
                      <a:solidFill>
                        <a:srgbClr val="FFFFFF"/>
                      </a:solidFill>
                      <a:prstDash val="solid"/>
                      <a:bevel/>
                      <a:headEnd type="none" w="med" len="med"/>
                      <a:tailEnd type="none" w="med" len="med"/>
                    </a:lnR>
                    <a:lnT w="28575" cap="flat" cmpd="sng" algn="ctr">
                      <a:solidFill>
                        <a:schemeClr val="tx1"/>
                      </a:solidFill>
                      <a:prstDash val="solid"/>
                      <a:bevel/>
                      <a:headEnd type="none" w="med" len="med"/>
                      <a:tailEnd type="none" w="med" len="med"/>
                    </a:lnT>
                    <a:lnB w="28575" cap="flat" cmpd="sng" algn="ctr">
                      <a:solidFill>
                        <a:schemeClr val="tx1"/>
                      </a:solidFill>
                      <a:prstDash val="solid"/>
                      <a:bevel/>
                      <a:headEnd type="none" w="med" len="med"/>
                      <a:tailEnd type="none" w="med" len="med"/>
                    </a:lnB>
                    <a:lnTlToBr>
                      <a:noFill/>
                    </a:lnTlToBr>
                    <a:lnBlToTr>
                      <a:noFill/>
                    </a:lnBlToTr>
                    <a:noFill/>
                  </a:tcPr>
                </a:tc>
              </a:tr>
              <a:tr h="615315">
                <a:tc rowSpan="2">
                  <a:txBody>
                    <a:bodyPr/>
                    <a:lstStyle/>
                    <a:p>
                      <a:pPr indent="0" algn="ctr">
                        <a:buNone/>
                      </a:pPr>
                      <a:r>
                        <a:rPr lang="zh-CN" altLang="en-US" sz="2000" b="0">
                          <a:latin typeface="微软雅黑" pitchFamily="34" charset="-122"/>
                          <a:ea typeface="微软雅黑" pitchFamily="34" charset="-122"/>
                          <a:cs typeface="宋体" charset="-122"/>
                        </a:rPr>
                        <a:t>保护假说</a:t>
                      </a:r>
                      <a:endParaRPr lang="zh-CN" altLang="en-US" sz="2000" b="0">
                        <a:latin typeface="微软雅黑" pitchFamily="34" charset="-122"/>
                        <a:ea typeface="微软雅黑" pitchFamily="34" charset="-122"/>
                        <a:cs typeface="宋体" charset="-122"/>
                      </a:endParaRPr>
                    </a:p>
                  </a:txBody>
                  <a:tcPr marL="0" marR="0" marT="0" marB="0" vert="horz" anchor="ctr">
                    <a:lnL w="12700" cap="flat" cmpd="sng" algn="ctr">
                      <a:solidFill>
                        <a:srgbClr val="FFFFFF"/>
                      </a:solidFill>
                      <a:prstDash val="solid"/>
                      <a:bevel/>
                      <a:headEnd type="none" w="med" len="med"/>
                      <a:tailEnd type="none" w="med" len="med"/>
                    </a:lnL>
                    <a:lnR w="12700" cap="flat" cmpd="sng" algn="ctr">
                      <a:solidFill>
                        <a:srgbClr val="FFFFFF"/>
                      </a:solidFill>
                      <a:prstDash val="solid"/>
                      <a:bevel/>
                      <a:headEnd type="none" w="med" len="med"/>
                      <a:tailEnd type="none" w="med" len="med"/>
                    </a:lnR>
                    <a:lnT w="28575" cap="flat" cmpd="sng" algn="ctr">
                      <a:solidFill>
                        <a:schemeClr val="tx1"/>
                      </a:solidFill>
                      <a:prstDash val="solid"/>
                      <a:bevel/>
                      <a:headEnd type="none" w="med" len="med"/>
                      <a:tailEnd type="none" w="med" len="med"/>
                    </a:lnT>
                    <a:lnB w="28575" cap="flat" cmpd="sng" algn="ctr">
                      <a:solidFill>
                        <a:schemeClr val="tx1"/>
                      </a:solidFill>
                      <a:prstDash val="solid"/>
                      <a:bevel/>
                      <a:headEnd type="none" w="med" len="med"/>
                      <a:tailEnd type="none" w="med" len="med"/>
                    </a:lnB>
                    <a:lnTlToBr>
                      <a:noFill/>
                    </a:lnTlToBr>
                    <a:lnBlToTr>
                      <a:noFill/>
                    </a:lnBlToTr>
                    <a:noFill/>
                  </a:tcPr>
                </a:tc>
                <a:tc>
                  <a:txBody>
                    <a:bodyPr/>
                    <a:lstStyle/>
                    <a:p>
                      <a:pPr indent="0">
                        <a:buNone/>
                      </a:pPr>
                      <a:r>
                        <a:rPr lang="en-US" sz="2000" b="0">
                          <a:latin typeface="微软雅黑" pitchFamily="34" charset="-122"/>
                          <a:ea typeface="微软雅黑" pitchFamily="34" charset="-122"/>
                          <a:cs typeface="宋体" charset="-122"/>
                        </a:rPr>
                        <a:t>相关计量问题处理</a:t>
                      </a:r>
                      <a:endParaRPr lang="en-US" altLang="en-US" sz="2000" b="0">
                        <a:latin typeface="微软雅黑" pitchFamily="34" charset="-122"/>
                        <a:ea typeface="微软雅黑" pitchFamily="34" charset="-122"/>
                        <a:cs typeface="宋体" charset="-122"/>
                      </a:endParaRPr>
                    </a:p>
                  </a:txBody>
                  <a:tcPr marL="66675" marR="66675" marT="0" marB="0" vert="horz" anchor="ctr">
                    <a:lnL w="12700" cap="flat" cmpd="sng" algn="ctr">
                      <a:solidFill>
                        <a:srgbClr val="FFFFFF"/>
                      </a:solidFill>
                      <a:prstDash val="solid"/>
                      <a:bevel/>
                      <a:headEnd type="none" w="med" len="med"/>
                      <a:tailEnd type="none" w="med" len="med"/>
                    </a:lnL>
                    <a:lnR w="12700" cap="flat" cmpd="sng" algn="ctr">
                      <a:solidFill>
                        <a:srgbClr val="FFFFFF"/>
                      </a:solidFill>
                      <a:prstDash val="solid"/>
                      <a:bevel/>
                      <a:headEnd type="none" w="med" len="med"/>
                      <a:tailEnd type="none" w="med" len="med"/>
                    </a:lnR>
                    <a:lnT w="28575" cap="flat" cmpd="sng" algn="ctr">
                      <a:solidFill>
                        <a:schemeClr val="tx1"/>
                      </a:solidFill>
                      <a:prstDash val="solid"/>
                      <a:bevel/>
                      <a:headEnd type="none" w="med" len="med"/>
                      <a:tailEnd type="none" w="med" len="med"/>
                    </a:lnT>
                    <a:lnB w="12700" cap="flat" cmpd="sng" algn="ctr">
                      <a:solidFill>
                        <a:srgbClr val="FFFFFF"/>
                      </a:solidFill>
                      <a:prstDash val="solid"/>
                      <a:bevel/>
                      <a:headEnd type="none" w="med" len="med"/>
                      <a:tailEnd type="none" w="med" len="med"/>
                    </a:lnB>
                    <a:lnTlToBr>
                      <a:noFill/>
                    </a:lnTlToBr>
                    <a:lnBlToTr>
                      <a:noFill/>
                    </a:lnBlToTr>
                    <a:noFill/>
                  </a:tcPr>
                </a:tc>
                <a:tc>
                  <a:txBody>
                    <a:bodyPr/>
                    <a:lstStyle/>
                    <a:p>
                      <a:pPr indent="0">
                        <a:buNone/>
                      </a:pPr>
                      <a:r>
                        <a:rPr lang="en-US" sz="2000" b="0">
                          <a:latin typeface="微软雅黑" pitchFamily="34" charset="-122"/>
                          <a:ea typeface="微软雅黑" pitchFamily="34" charset="-122"/>
                          <a:cs typeface="宋体" charset="-122"/>
                        </a:rPr>
                        <a:t>有识别难度的估计结果与克服识别难度的再估计结果</a:t>
                      </a:r>
                      <a:endParaRPr lang="en-US" altLang="en-US" sz="2000" b="0">
                        <a:latin typeface="微软雅黑" pitchFamily="34" charset="-122"/>
                        <a:ea typeface="微软雅黑" pitchFamily="34" charset="-122"/>
                        <a:cs typeface="宋体" charset="-122"/>
                      </a:endParaRPr>
                    </a:p>
                  </a:txBody>
                  <a:tcPr marL="66675" marR="66675" marT="0" marB="0" vert="horz" anchor="ctr">
                    <a:lnL w="12700" cap="flat" cmpd="sng" algn="ctr">
                      <a:solidFill>
                        <a:srgbClr val="FFFFFF"/>
                      </a:solidFill>
                      <a:prstDash val="solid"/>
                      <a:bevel/>
                      <a:headEnd type="none" w="med" len="med"/>
                      <a:tailEnd type="none" w="med" len="med"/>
                    </a:lnL>
                    <a:lnR w="12700" cap="flat" cmpd="sng" algn="ctr">
                      <a:solidFill>
                        <a:srgbClr val="FFFFFF"/>
                      </a:solidFill>
                      <a:prstDash val="solid"/>
                      <a:bevel/>
                      <a:headEnd type="none" w="med" len="med"/>
                      <a:tailEnd type="none" w="med" len="med"/>
                    </a:lnR>
                    <a:lnT w="28575" cap="flat" cmpd="sng" algn="ctr">
                      <a:solidFill>
                        <a:schemeClr val="tx1"/>
                      </a:solidFill>
                      <a:prstDash val="solid"/>
                      <a:bevel/>
                      <a:headEnd type="none" w="med" len="med"/>
                      <a:tailEnd type="none" w="med" len="med"/>
                    </a:lnT>
                    <a:lnB w="12700" cap="flat" cmpd="sng" algn="ctr">
                      <a:solidFill>
                        <a:srgbClr val="FFFFFF"/>
                      </a:solidFill>
                      <a:prstDash val="solid"/>
                      <a:bevel/>
                      <a:headEnd type="none" w="med" len="med"/>
                      <a:tailEnd type="none" w="med" len="med"/>
                    </a:lnB>
                    <a:lnTlToBr>
                      <a:noFill/>
                    </a:lnTlToBr>
                    <a:lnBlToTr>
                      <a:noFill/>
                    </a:lnBlToTr>
                    <a:noFill/>
                  </a:tcPr>
                </a:tc>
                <a:tc>
                  <a:txBody>
                    <a:bodyPr/>
                    <a:lstStyle/>
                    <a:p>
                      <a:pPr indent="0">
                        <a:buNone/>
                      </a:pPr>
                      <a:r>
                        <a:rPr lang="en-US" sz="2000" b="0">
                          <a:latin typeface="微软雅黑" pitchFamily="34" charset="-122"/>
                          <a:ea typeface="微软雅黑" pitchFamily="34" charset="-122"/>
                          <a:cs typeface="宋体" charset="-122"/>
                        </a:rPr>
                        <a:t>排除计量问题对假说的困扰</a:t>
                      </a:r>
                      <a:endParaRPr lang="en-US" altLang="en-US" sz="2000" b="0">
                        <a:latin typeface="微软雅黑" pitchFamily="34" charset="-122"/>
                        <a:ea typeface="微软雅黑" pitchFamily="34" charset="-122"/>
                        <a:cs typeface="宋体" charset="-122"/>
                      </a:endParaRPr>
                    </a:p>
                  </a:txBody>
                  <a:tcPr marL="66675" marR="66675" marT="0" marB="0" vert="horz" anchor="ctr">
                    <a:lnL w="12700" cap="flat" cmpd="sng" algn="ctr">
                      <a:solidFill>
                        <a:srgbClr val="FFFFFF"/>
                      </a:solidFill>
                      <a:prstDash val="solid"/>
                      <a:bevel/>
                      <a:headEnd type="none" w="med" len="med"/>
                      <a:tailEnd type="none" w="med" len="med"/>
                    </a:lnL>
                    <a:lnR w="12700" cap="flat" cmpd="sng" algn="ctr">
                      <a:solidFill>
                        <a:srgbClr val="FFFFFF"/>
                      </a:solidFill>
                      <a:prstDash val="solid"/>
                      <a:bevel/>
                      <a:headEnd type="none" w="med" len="med"/>
                      <a:tailEnd type="none" w="med" len="med"/>
                    </a:lnR>
                    <a:lnT w="28575" cap="flat" cmpd="sng" algn="ctr">
                      <a:solidFill>
                        <a:schemeClr val="tx1"/>
                      </a:solidFill>
                      <a:prstDash val="solid"/>
                      <a:bevel/>
                      <a:headEnd type="none" w="med" len="med"/>
                      <a:tailEnd type="none" w="med" len="med"/>
                    </a:lnT>
                    <a:lnB w="12700" cap="flat" cmpd="sng" algn="ctr">
                      <a:solidFill>
                        <a:srgbClr val="FFFFFF"/>
                      </a:solidFill>
                      <a:prstDash val="solid"/>
                      <a:bevel/>
                      <a:headEnd type="none" w="med" len="med"/>
                      <a:tailEnd type="none" w="med" len="med"/>
                    </a:lnB>
                    <a:lnTlToBr>
                      <a:noFill/>
                    </a:lnTlToBr>
                    <a:lnBlToTr>
                      <a:noFill/>
                    </a:lnBlToTr>
                    <a:noFill/>
                  </a:tcPr>
                </a:tc>
              </a:tr>
              <a:tr h="615315">
                <a:tc vMerge="1">
                  <a:tcPr marL="0" marR="0" marT="0" marB="0" vert="horz" anchor="ctr">
                    <a:lnL w="12700" cap="flat" cmpd="sng" algn="ctr">
                      <a:solidFill>
                        <a:srgbClr val="FFFFFF"/>
                      </a:solidFill>
                      <a:prstDash val="solid"/>
                      <a:bevel/>
                      <a:headEnd type="none" w="med" len="med"/>
                      <a:tailEnd type="none" w="med" len="med"/>
                    </a:lnL>
                    <a:lnR w="12700" cap="flat" cmpd="sng" algn="ctr">
                      <a:solidFill>
                        <a:srgbClr val="FFFFFF"/>
                      </a:solidFill>
                      <a:prstDash val="solid"/>
                      <a:bevel/>
                      <a:headEnd type="none" w="med" len="med"/>
                      <a:tailEnd type="none" w="med" len="med"/>
                    </a:lnR>
                    <a:lnT w="12700" cap="flat" cmpd="sng" algn="ctr">
                      <a:solidFill>
                        <a:srgbClr val="FFFFFF"/>
                      </a:solidFill>
                      <a:prstDash val="solid"/>
                      <a:bevel/>
                      <a:headEnd type="none" w="med" len="med"/>
                      <a:tailEnd type="none" w="med" len="med"/>
                    </a:lnT>
                    <a:lnB w="28575" cap="flat" cmpd="sng" algn="ctr">
                      <a:solidFill>
                        <a:schemeClr val="tx1"/>
                      </a:solidFill>
                      <a:prstDash val="solid"/>
                      <a:bevel/>
                      <a:headEnd type="none" w="med" len="med"/>
                      <a:tailEnd type="none" w="med" len="med"/>
                    </a:lnB>
                    <a:lnTlToBr>
                      <a:noFill/>
                    </a:lnTlToBr>
                    <a:lnBlToTr>
                      <a:noFill/>
                    </a:lnBlToTr>
                    <a:noFill/>
                  </a:tcPr>
                </a:tc>
                <a:tc>
                  <a:txBody>
                    <a:bodyPr/>
                    <a:lstStyle/>
                    <a:p>
                      <a:pPr indent="0">
                        <a:buNone/>
                      </a:pPr>
                      <a:r>
                        <a:rPr lang="en-US" sz="2000" b="0">
                          <a:latin typeface="微软雅黑" pitchFamily="34" charset="-122"/>
                          <a:ea typeface="微软雅黑" pitchFamily="34" charset="-122"/>
                          <a:cs typeface="宋体" charset="-122"/>
                        </a:rPr>
                        <a:t>稳健性检验</a:t>
                      </a:r>
                      <a:endParaRPr lang="en-US" altLang="en-US" sz="2000" b="0">
                        <a:latin typeface="微软雅黑" pitchFamily="34" charset="-122"/>
                        <a:ea typeface="微软雅黑" pitchFamily="34" charset="-122"/>
                        <a:cs typeface="宋体" charset="-122"/>
                      </a:endParaRPr>
                    </a:p>
                  </a:txBody>
                  <a:tcPr marL="66675" marR="66675" marT="0" marB="0" vert="horz" anchor="ctr">
                    <a:lnL w="12700" cap="flat" cmpd="sng" algn="ctr">
                      <a:solidFill>
                        <a:srgbClr val="FFFFFF"/>
                      </a:solidFill>
                      <a:prstDash val="solid"/>
                      <a:bevel/>
                      <a:headEnd type="none" w="med" len="med"/>
                      <a:tailEnd type="none" w="med" len="med"/>
                    </a:lnL>
                    <a:lnR w="12700" cap="flat" cmpd="sng" algn="ctr">
                      <a:solidFill>
                        <a:srgbClr val="FFFFFF"/>
                      </a:solidFill>
                      <a:prstDash val="solid"/>
                      <a:bevel/>
                      <a:headEnd type="none" w="med" len="med"/>
                      <a:tailEnd type="none" w="med" len="med"/>
                    </a:lnR>
                    <a:lnT w="12700" cap="flat" cmpd="sng" algn="ctr">
                      <a:solidFill>
                        <a:srgbClr val="FFFFFF"/>
                      </a:solidFill>
                      <a:prstDash val="solid"/>
                      <a:bevel/>
                      <a:headEnd type="none" w="med" len="med"/>
                      <a:tailEnd type="none" w="med" len="med"/>
                    </a:lnT>
                    <a:lnB w="28575" cap="flat" cmpd="sng" algn="ctr">
                      <a:solidFill>
                        <a:schemeClr val="tx1"/>
                      </a:solidFill>
                      <a:prstDash val="solid"/>
                      <a:bevel/>
                      <a:headEnd type="none" w="med" len="med"/>
                      <a:tailEnd type="none" w="med" len="med"/>
                    </a:lnB>
                    <a:lnTlToBr>
                      <a:noFill/>
                    </a:lnTlToBr>
                    <a:lnBlToTr>
                      <a:noFill/>
                    </a:lnBlToTr>
                    <a:noFill/>
                  </a:tcPr>
                </a:tc>
                <a:tc>
                  <a:txBody>
                    <a:bodyPr/>
                    <a:lstStyle/>
                    <a:p>
                      <a:pPr indent="0">
                        <a:buNone/>
                      </a:pPr>
                      <a:r>
                        <a:rPr lang="en-US" sz="2000" b="0">
                          <a:latin typeface="微软雅黑" pitchFamily="34" charset="-122"/>
                          <a:ea typeface="微软雅黑" pitchFamily="34" charset="-122"/>
                          <a:cs typeface="宋体" charset="-122"/>
                        </a:rPr>
                        <a:t>变换情境下的再估计结果</a:t>
                      </a:r>
                      <a:endParaRPr lang="en-US" altLang="en-US" sz="2000" b="0">
                        <a:latin typeface="微软雅黑" pitchFamily="34" charset="-122"/>
                        <a:ea typeface="微软雅黑" pitchFamily="34" charset="-122"/>
                        <a:cs typeface="宋体" charset="-122"/>
                      </a:endParaRPr>
                    </a:p>
                  </a:txBody>
                  <a:tcPr marL="66675" marR="66675" marT="0" marB="0" vert="horz" anchor="ctr">
                    <a:lnL w="12700" cap="flat" cmpd="sng" algn="ctr">
                      <a:solidFill>
                        <a:srgbClr val="FFFFFF"/>
                      </a:solidFill>
                      <a:prstDash val="solid"/>
                      <a:bevel/>
                      <a:headEnd type="none" w="med" len="med"/>
                      <a:tailEnd type="none" w="med" len="med"/>
                    </a:lnL>
                    <a:lnR w="12700" cap="flat" cmpd="sng" algn="ctr">
                      <a:solidFill>
                        <a:srgbClr val="FFFFFF"/>
                      </a:solidFill>
                      <a:prstDash val="solid"/>
                      <a:bevel/>
                      <a:headEnd type="none" w="med" len="med"/>
                      <a:tailEnd type="none" w="med" len="med"/>
                    </a:lnR>
                    <a:lnT w="12700" cap="flat" cmpd="sng" algn="ctr">
                      <a:solidFill>
                        <a:srgbClr val="FFFFFF"/>
                      </a:solidFill>
                      <a:prstDash val="solid"/>
                      <a:bevel/>
                      <a:headEnd type="none" w="med" len="med"/>
                      <a:tailEnd type="none" w="med" len="med"/>
                    </a:lnT>
                    <a:lnB w="28575" cap="flat" cmpd="sng" algn="ctr">
                      <a:solidFill>
                        <a:schemeClr val="tx1"/>
                      </a:solidFill>
                      <a:prstDash val="solid"/>
                      <a:bevel/>
                      <a:headEnd type="none" w="med" len="med"/>
                      <a:tailEnd type="none" w="med" len="med"/>
                    </a:lnB>
                    <a:lnTlToBr>
                      <a:noFill/>
                    </a:lnTlToBr>
                    <a:lnBlToTr>
                      <a:noFill/>
                    </a:lnBlToTr>
                    <a:noFill/>
                  </a:tcPr>
                </a:tc>
                <a:tc>
                  <a:txBody>
                    <a:bodyPr/>
                    <a:lstStyle/>
                    <a:p>
                      <a:pPr indent="0">
                        <a:buNone/>
                      </a:pPr>
                      <a:r>
                        <a:rPr lang="en-US" sz="2000" b="0">
                          <a:latin typeface="微软雅黑" pitchFamily="34" charset="-122"/>
                          <a:ea typeface="微软雅黑" pitchFamily="34" charset="-122"/>
                          <a:cs typeface="宋体" charset="-122"/>
                        </a:rPr>
                        <a:t>增强假说的稳定性</a:t>
                      </a:r>
                      <a:endParaRPr lang="en-US" altLang="en-US" sz="2000" b="0">
                        <a:latin typeface="微软雅黑" pitchFamily="34" charset="-122"/>
                        <a:ea typeface="微软雅黑" pitchFamily="34" charset="-122"/>
                        <a:cs typeface="宋体" charset="-122"/>
                      </a:endParaRPr>
                    </a:p>
                  </a:txBody>
                  <a:tcPr marL="66675" marR="66675" marT="0" marB="0" vert="horz" anchor="ctr">
                    <a:lnL w="12700" cap="flat" cmpd="sng" algn="ctr">
                      <a:solidFill>
                        <a:srgbClr val="FFFFFF"/>
                      </a:solidFill>
                      <a:prstDash val="solid"/>
                      <a:bevel/>
                      <a:headEnd type="none" w="med" len="med"/>
                      <a:tailEnd type="none" w="med" len="med"/>
                    </a:lnL>
                    <a:lnR w="12700" cap="flat" cmpd="sng" algn="ctr">
                      <a:solidFill>
                        <a:srgbClr val="FFFFFF"/>
                      </a:solidFill>
                      <a:prstDash val="solid"/>
                      <a:bevel/>
                      <a:headEnd type="none" w="med" len="med"/>
                      <a:tailEnd type="none" w="med" len="med"/>
                    </a:lnR>
                    <a:lnT w="12700" cap="flat" cmpd="sng" algn="ctr">
                      <a:solidFill>
                        <a:srgbClr val="FFFFFF"/>
                      </a:solidFill>
                      <a:prstDash val="solid"/>
                      <a:bevel/>
                      <a:headEnd type="none" w="med" len="med"/>
                      <a:tailEnd type="none" w="med" len="med"/>
                    </a:lnT>
                    <a:lnB w="28575" cap="flat" cmpd="sng" algn="ctr">
                      <a:solidFill>
                        <a:schemeClr val="tx1"/>
                      </a:solidFill>
                      <a:prstDash val="solid"/>
                      <a:bevel/>
                      <a:headEnd type="none" w="med" len="med"/>
                      <a:tailEnd type="none" w="med" len="med"/>
                    </a:lnB>
                    <a:lnTlToBr>
                      <a:noFill/>
                    </a:lnTlToBr>
                    <a:lnBlToTr>
                      <a:noFill/>
                    </a:lnBlToTr>
                    <a:noFill/>
                  </a:tcPr>
                </a:tc>
              </a:tr>
              <a:tr h="615315">
                <a:tc>
                  <a:txBody>
                    <a:bodyPr/>
                    <a:lstStyle/>
                    <a:p>
                      <a:pPr indent="0" algn="ctr">
                        <a:buNone/>
                      </a:pPr>
                      <a:r>
                        <a:rPr lang="en-US" sz="2000" b="0">
                          <a:latin typeface="微软雅黑" pitchFamily="34" charset="-122"/>
                          <a:ea typeface="微软雅黑" pitchFamily="34" charset="-122"/>
                          <a:cs typeface="宋体" charset="-122"/>
                        </a:rPr>
                        <a:t>讨论假说</a:t>
                      </a:r>
                      <a:endParaRPr lang="en-US" altLang="en-US" sz="2000" b="0">
                        <a:latin typeface="微软雅黑" pitchFamily="34" charset="-122"/>
                        <a:ea typeface="微软雅黑" pitchFamily="34" charset="-122"/>
                        <a:cs typeface="宋体" charset="-122"/>
                      </a:endParaRPr>
                    </a:p>
                  </a:txBody>
                  <a:tcPr marL="0" marR="0" marT="0" marB="0" vert="horz" anchor="ctr">
                    <a:lnL w="12700" cap="flat" cmpd="sng" algn="ctr">
                      <a:solidFill>
                        <a:srgbClr val="FFFFFF"/>
                      </a:solidFill>
                      <a:prstDash val="solid"/>
                      <a:bevel/>
                      <a:headEnd type="none" w="med" len="med"/>
                      <a:tailEnd type="none" w="med" len="med"/>
                    </a:lnL>
                    <a:lnR w="12700" cap="flat" cmpd="sng" algn="ctr">
                      <a:solidFill>
                        <a:srgbClr val="FFFFFF"/>
                      </a:solidFill>
                      <a:prstDash val="solid"/>
                      <a:bevel/>
                      <a:headEnd type="none" w="med" len="med"/>
                      <a:tailEnd type="none" w="med" len="med"/>
                    </a:lnR>
                    <a:lnT w="28575" cap="flat" cmpd="sng" algn="ctr">
                      <a:solidFill>
                        <a:schemeClr val="tx1"/>
                      </a:solidFill>
                      <a:prstDash val="solid"/>
                      <a:bevel/>
                      <a:headEnd type="none" w="med" len="med"/>
                      <a:tailEnd type="none" w="med" len="med"/>
                    </a:lnT>
                    <a:lnB w="28575" cap="flat" cmpd="sng" algn="ctr">
                      <a:solidFill>
                        <a:schemeClr val="tx1"/>
                      </a:solidFill>
                      <a:prstDash val="solid"/>
                      <a:bevel/>
                      <a:headEnd type="none" w="med" len="med"/>
                      <a:tailEnd type="none" w="med" len="med"/>
                    </a:lnB>
                    <a:lnTlToBr>
                      <a:noFill/>
                    </a:lnTlToBr>
                    <a:lnBlToTr>
                      <a:noFill/>
                    </a:lnBlToTr>
                    <a:noFill/>
                  </a:tcPr>
                </a:tc>
                <a:tc>
                  <a:txBody>
                    <a:bodyPr/>
                    <a:lstStyle/>
                    <a:p>
                      <a:pPr indent="0">
                        <a:buNone/>
                      </a:pPr>
                      <a:r>
                        <a:rPr lang="en-US" sz="2000" b="0">
                          <a:latin typeface="微软雅黑" pitchFamily="34" charset="-122"/>
                          <a:ea typeface="微软雅黑" pitchFamily="34" charset="-122"/>
                          <a:cs typeface="宋体" charset="-122"/>
                        </a:rPr>
                        <a:t>进一步讨论</a:t>
                      </a:r>
                      <a:endParaRPr lang="en-US" altLang="en-US" sz="2000" b="0">
                        <a:latin typeface="微软雅黑" pitchFamily="34" charset="-122"/>
                        <a:ea typeface="微软雅黑" pitchFamily="34" charset="-122"/>
                        <a:cs typeface="宋体" charset="-122"/>
                      </a:endParaRPr>
                    </a:p>
                  </a:txBody>
                  <a:tcPr marL="66675" marR="66675" marT="0" marB="0" vert="horz" anchor="ctr">
                    <a:lnL w="12700" cap="flat" cmpd="sng" algn="ctr">
                      <a:solidFill>
                        <a:srgbClr val="FFFFFF"/>
                      </a:solidFill>
                      <a:prstDash val="solid"/>
                      <a:bevel/>
                      <a:headEnd type="none" w="med" len="med"/>
                      <a:tailEnd type="none" w="med" len="med"/>
                    </a:lnL>
                    <a:lnR w="12700" cap="flat" cmpd="sng" algn="ctr">
                      <a:solidFill>
                        <a:srgbClr val="FFFFFF"/>
                      </a:solidFill>
                      <a:prstDash val="solid"/>
                      <a:bevel/>
                      <a:headEnd type="none" w="med" len="med"/>
                      <a:tailEnd type="none" w="med" len="med"/>
                    </a:lnR>
                    <a:lnT w="28575" cap="flat" cmpd="sng" algn="ctr">
                      <a:solidFill>
                        <a:schemeClr val="tx1"/>
                      </a:solidFill>
                      <a:prstDash val="solid"/>
                      <a:bevel/>
                      <a:headEnd type="none" w="med" len="med"/>
                      <a:tailEnd type="none" w="med" len="med"/>
                    </a:lnT>
                    <a:lnB w="28575" cap="flat" cmpd="sng" algn="ctr">
                      <a:solidFill>
                        <a:schemeClr val="tx1"/>
                      </a:solidFill>
                      <a:prstDash val="solid"/>
                      <a:bevel/>
                      <a:headEnd type="none" w="med" len="med"/>
                      <a:tailEnd type="none" w="med" len="med"/>
                    </a:lnB>
                    <a:lnTlToBr>
                      <a:noFill/>
                    </a:lnTlToBr>
                    <a:lnBlToTr>
                      <a:noFill/>
                    </a:lnBlToTr>
                    <a:noFill/>
                  </a:tcPr>
                </a:tc>
                <a:tc>
                  <a:txBody>
                    <a:bodyPr/>
                    <a:lstStyle/>
                    <a:p>
                      <a:pPr indent="0">
                        <a:buNone/>
                      </a:pPr>
                      <a:r>
                        <a:rPr lang="en-US" sz="2000" b="0">
                          <a:latin typeface="微软雅黑" pitchFamily="34" charset="-122"/>
                          <a:ea typeface="微软雅黑" pitchFamily="34" charset="-122"/>
                          <a:cs typeface="宋体" charset="-122"/>
                        </a:rPr>
                        <a:t>估计结果及其他经验证据</a:t>
                      </a:r>
                      <a:endParaRPr lang="en-US" altLang="en-US" sz="2000" b="0">
                        <a:latin typeface="微软雅黑" pitchFamily="34" charset="-122"/>
                        <a:ea typeface="微软雅黑" pitchFamily="34" charset="-122"/>
                        <a:cs typeface="宋体" charset="-122"/>
                      </a:endParaRPr>
                    </a:p>
                  </a:txBody>
                  <a:tcPr marL="66675" marR="66675" marT="0" marB="0" vert="horz" anchor="ctr">
                    <a:lnL w="12700" cap="flat" cmpd="sng" algn="ctr">
                      <a:solidFill>
                        <a:srgbClr val="FFFFFF"/>
                      </a:solidFill>
                      <a:prstDash val="solid"/>
                      <a:bevel/>
                      <a:headEnd type="none" w="med" len="med"/>
                      <a:tailEnd type="none" w="med" len="med"/>
                    </a:lnL>
                    <a:lnR w="12700" cap="flat" cmpd="sng" algn="ctr">
                      <a:solidFill>
                        <a:srgbClr val="FFFFFF"/>
                      </a:solidFill>
                      <a:prstDash val="solid"/>
                      <a:bevel/>
                      <a:headEnd type="none" w="med" len="med"/>
                      <a:tailEnd type="none" w="med" len="med"/>
                    </a:lnR>
                    <a:lnT w="28575" cap="flat" cmpd="sng" algn="ctr">
                      <a:solidFill>
                        <a:schemeClr val="tx1"/>
                      </a:solidFill>
                      <a:prstDash val="solid"/>
                      <a:bevel/>
                      <a:headEnd type="none" w="med" len="med"/>
                      <a:tailEnd type="none" w="med" len="med"/>
                    </a:lnT>
                    <a:lnB w="28575" cap="flat" cmpd="sng" algn="ctr">
                      <a:solidFill>
                        <a:schemeClr val="tx1"/>
                      </a:solidFill>
                      <a:prstDash val="solid"/>
                      <a:bevel/>
                      <a:headEnd type="none" w="med" len="med"/>
                      <a:tailEnd type="none" w="med" len="med"/>
                    </a:lnB>
                    <a:lnTlToBr>
                      <a:noFill/>
                    </a:lnTlToBr>
                    <a:lnBlToTr>
                      <a:noFill/>
                    </a:lnBlToTr>
                    <a:noFill/>
                  </a:tcPr>
                </a:tc>
                <a:tc>
                  <a:txBody>
                    <a:bodyPr/>
                    <a:lstStyle/>
                    <a:p>
                      <a:pPr indent="0">
                        <a:buNone/>
                      </a:pPr>
                      <a:r>
                        <a:rPr lang="en-US" sz="2000" b="0">
                          <a:latin typeface="微软雅黑" pitchFamily="34" charset="-122"/>
                          <a:ea typeface="微软雅黑" pitchFamily="34" charset="-122"/>
                          <a:cs typeface="宋体" charset="-122"/>
                        </a:rPr>
                        <a:t>引入其他支撑</a:t>
                      </a:r>
                      <a:endParaRPr lang="en-US" altLang="en-US" sz="2000" b="0">
                        <a:latin typeface="微软雅黑" pitchFamily="34" charset="-122"/>
                        <a:ea typeface="微软雅黑" pitchFamily="34" charset="-122"/>
                        <a:cs typeface="宋体" charset="-122"/>
                      </a:endParaRPr>
                    </a:p>
                  </a:txBody>
                  <a:tcPr marL="66675" marR="66675" marT="0" marB="0" vert="horz" anchor="ctr">
                    <a:lnL w="12700" cap="flat" cmpd="sng" algn="ctr">
                      <a:solidFill>
                        <a:srgbClr val="FFFFFF"/>
                      </a:solidFill>
                      <a:prstDash val="solid"/>
                      <a:bevel/>
                      <a:headEnd type="none" w="med" len="med"/>
                      <a:tailEnd type="none" w="med" len="med"/>
                    </a:lnL>
                    <a:lnR w="12700" cap="flat" cmpd="sng" algn="ctr">
                      <a:solidFill>
                        <a:srgbClr val="FFFFFF"/>
                      </a:solidFill>
                      <a:prstDash val="solid"/>
                      <a:bevel/>
                      <a:headEnd type="none" w="med" len="med"/>
                      <a:tailEnd type="none" w="med" len="med"/>
                    </a:lnR>
                    <a:lnT w="28575" cap="flat" cmpd="sng" algn="ctr">
                      <a:solidFill>
                        <a:schemeClr val="tx1"/>
                      </a:solidFill>
                      <a:prstDash val="solid"/>
                      <a:bevel/>
                      <a:headEnd type="none" w="med" len="med"/>
                      <a:tailEnd type="none" w="med" len="med"/>
                    </a:lnT>
                    <a:lnB w="28575" cap="flat" cmpd="sng" algn="ctr">
                      <a:solidFill>
                        <a:schemeClr val="tx1"/>
                      </a:solidFill>
                      <a:prstDash val="solid"/>
                      <a:bevel/>
                      <a:headEnd type="none" w="med" len="med"/>
                      <a:tailEnd type="none" w="med" len="med"/>
                    </a:lnB>
                    <a:lnTlToBr>
                      <a:noFill/>
                    </a:lnTlToBr>
                    <a:lnBlToTr>
                      <a:noFill/>
                    </a:lnBlToTr>
                    <a:noFill/>
                  </a:tcPr>
                </a:tc>
              </a:tr>
            </a:tbl>
          </a:graphicData>
        </a:graphic>
      </p:graphicFrame>
      <p:sp>
        <p:nvSpPr>
          <p:cNvPr id="8" name="文本框 7"/>
          <p:cNvSpPr txBox="1"/>
          <p:nvPr/>
        </p:nvSpPr>
        <p:spPr>
          <a:xfrm>
            <a:off x="2907665" y="1263650"/>
            <a:ext cx="7892415" cy="460375"/>
          </a:xfrm>
          <a:prstGeom prst="rect">
            <a:avLst/>
          </a:prstGeom>
          <a:noFill/>
        </p:spPr>
        <p:txBody>
          <a:bodyPr wrap="square" rtlCol="0">
            <a:spAutoFit/>
          </a:bodyPr>
          <a:lstStyle/>
          <a:p>
            <a:pPr algn="ctr"/>
            <a:r>
              <a:rPr sz="2400" b="1">
                <a:latin typeface="微软雅黑" pitchFamily="34" charset="-122"/>
                <a:ea typeface="微软雅黑" pitchFamily="34" charset="-122"/>
              </a:rPr>
              <a:t>表6.1　</a:t>
            </a:r>
            <a:r>
              <a:rPr sz="2400">
                <a:latin typeface="微软雅黑" pitchFamily="34" charset="-122"/>
                <a:ea typeface="微软雅黑" pitchFamily="34" charset="-122"/>
              </a:rPr>
              <a:t>实证分析中动作、对象与功能的具体内容</a:t>
            </a:r>
            <a:endParaRPr sz="2400">
              <a:latin typeface="微软雅黑" pitchFamily="34" charset="-122"/>
              <a:ea typeface="微软雅黑" pitchFamily="34" charset="-122"/>
            </a:endParaRPr>
          </a:p>
        </p:txBody>
      </p:sp>
      <p:sp>
        <p:nvSpPr>
          <p:cNvPr id="5" name="矩形 5"/>
          <p:cNvSpPr/>
          <p:nvPr/>
        </p:nvSpPr>
        <p:spPr>
          <a:xfrm>
            <a:off x="4694555" y="117475"/>
            <a:ext cx="1550035" cy="431800"/>
          </a:xfrm>
          <a:prstGeom prst="rect">
            <a:avLst/>
          </a:prstGeom>
          <a:noFill/>
          <a:ln w="12700">
            <a:noFill/>
          </a:ln>
        </p:spPr>
        <p:txBody>
          <a:bodyPr anchor="ctr"/>
          <a:lstStyle/>
          <a:p>
            <a:pPr algn="ctr"/>
            <a:r>
              <a:rPr lang="zh-CN" altLang="en-US" sz="1200" b="1" dirty="0">
                <a:solidFill>
                  <a:schemeClr val="bg1"/>
                </a:solidFill>
                <a:latin typeface="微软雅黑" pitchFamily="34" charset="-122"/>
                <a:ea typeface="微软雅黑" pitchFamily="34" charset="-122"/>
                <a:sym typeface="Arial" charset="0"/>
              </a:rPr>
              <a:t>什么是实证分析</a:t>
            </a:r>
            <a:endParaRPr lang="zh-CN" altLang="en-US" sz="1200" b="1" dirty="0">
              <a:solidFill>
                <a:schemeClr val="bg1"/>
              </a:solidFill>
              <a:latin typeface="微软雅黑" pitchFamily="34" charset="-122"/>
              <a:ea typeface="微软雅黑" pitchFamily="34" charset="-122"/>
              <a:sym typeface="Arial" charset="0"/>
            </a:endParaRPr>
          </a:p>
        </p:txBody>
      </p:sp>
      <p:sp>
        <p:nvSpPr>
          <p:cNvPr id="6" name="矩形 7"/>
          <p:cNvSpPr/>
          <p:nvPr/>
        </p:nvSpPr>
        <p:spPr>
          <a:xfrm>
            <a:off x="6398260" y="154940"/>
            <a:ext cx="1498600" cy="360045"/>
          </a:xfrm>
          <a:prstGeom prst="rect">
            <a:avLst/>
          </a:prstGeom>
          <a:noFill/>
          <a:ln w="12700">
            <a:noFill/>
          </a:ln>
        </p:spPr>
        <p:txBody>
          <a:bodyPr anchor="ctr"/>
          <a:lstStyle/>
          <a:p>
            <a:pPr algn="ctr"/>
            <a:r>
              <a:rPr lang="zh-CN" altLang="en-US" sz="1200" b="1" dirty="0">
                <a:solidFill>
                  <a:schemeClr val="bg1"/>
                </a:solidFill>
                <a:latin typeface="微软雅黑" pitchFamily="34" charset="-122"/>
                <a:ea typeface="微软雅黑" pitchFamily="34" charset="-122"/>
              </a:rPr>
              <a:t>实证分析的</a:t>
            </a:r>
            <a:endParaRPr lang="zh-CN" altLang="en-US" sz="1200" b="1" dirty="0">
              <a:solidFill>
                <a:schemeClr val="bg1"/>
              </a:solidFill>
              <a:latin typeface="微软雅黑" pitchFamily="34" charset="-122"/>
              <a:ea typeface="微软雅黑" pitchFamily="34" charset="-122"/>
            </a:endParaRPr>
          </a:p>
          <a:p>
            <a:pPr algn="ctr"/>
            <a:r>
              <a:rPr lang="zh-CN" altLang="en-US" sz="1200" b="1" dirty="0">
                <a:solidFill>
                  <a:schemeClr val="bg1"/>
                </a:solidFill>
                <a:latin typeface="微软雅黑" pitchFamily="34" charset="-122"/>
                <a:ea typeface="微软雅黑" pitchFamily="34" charset="-122"/>
              </a:rPr>
              <a:t>前期准备</a:t>
            </a:r>
            <a:endParaRPr lang="zh-CN" altLang="en-US" sz="1200" b="1" dirty="0">
              <a:solidFill>
                <a:schemeClr val="bg1"/>
              </a:solidFill>
              <a:latin typeface="微软雅黑" pitchFamily="34" charset="-122"/>
              <a:ea typeface="微软雅黑" pitchFamily="34" charset="-122"/>
            </a:endParaRPr>
          </a:p>
        </p:txBody>
      </p:sp>
      <p:sp>
        <p:nvSpPr>
          <p:cNvPr id="7" name="矩形 8"/>
          <p:cNvSpPr/>
          <p:nvPr/>
        </p:nvSpPr>
        <p:spPr>
          <a:xfrm>
            <a:off x="8068945" y="133350"/>
            <a:ext cx="1148080" cy="403225"/>
          </a:xfrm>
          <a:prstGeom prst="rect">
            <a:avLst/>
          </a:prstGeom>
          <a:noFill/>
          <a:ln w="12700">
            <a:noFill/>
          </a:ln>
        </p:spPr>
        <p:txBody>
          <a:bodyPr anchor="ctr"/>
          <a:lstStyle/>
          <a:p>
            <a:pPr algn="ctr"/>
            <a:r>
              <a:rPr lang="zh-CN" altLang="en-US" sz="1200" b="1" dirty="0">
                <a:solidFill>
                  <a:schemeClr val="bg1"/>
                </a:solidFill>
                <a:latin typeface="微软雅黑" pitchFamily="34" charset="-122"/>
                <a:ea typeface="微软雅黑" pitchFamily="34" charset="-122"/>
              </a:rPr>
              <a:t>如何做实证</a:t>
            </a:r>
            <a:endParaRPr lang="zh-CN" altLang="en-US" sz="1200" b="1" dirty="0">
              <a:solidFill>
                <a:schemeClr val="bg1"/>
              </a:solidFill>
              <a:latin typeface="微软雅黑" pitchFamily="34" charset="-122"/>
              <a:ea typeface="微软雅黑" pitchFamily="34" charset="-122"/>
            </a:endParaRPr>
          </a:p>
          <a:p>
            <a:pPr algn="ctr"/>
            <a:r>
              <a:rPr lang="zh-CN" altLang="en-US" sz="1200" b="1" dirty="0">
                <a:solidFill>
                  <a:schemeClr val="bg1"/>
                </a:solidFill>
                <a:latin typeface="微软雅黑" pitchFamily="34" charset="-122"/>
                <a:ea typeface="微软雅黑" pitchFamily="34" charset="-122"/>
              </a:rPr>
              <a:t>分析</a:t>
            </a:r>
            <a:endParaRPr lang="zh-CN" altLang="en-US" sz="1200" b="1" dirty="0">
              <a:solidFill>
                <a:schemeClr val="bg1"/>
              </a:solidFill>
              <a:latin typeface="微软雅黑" pitchFamily="34" charset="-122"/>
              <a:ea typeface="微软雅黑" pitchFamily="34" charset="-122"/>
            </a:endParaRPr>
          </a:p>
        </p:txBody>
      </p:sp>
      <p:sp>
        <p:nvSpPr>
          <p:cNvPr id="9" name="矩形 9"/>
          <p:cNvSpPr/>
          <p:nvPr/>
        </p:nvSpPr>
        <p:spPr>
          <a:xfrm>
            <a:off x="9549130" y="117475"/>
            <a:ext cx="1250950" cy="431800"/>
          </a:xfrm>
          <a:prstGeom prst="rect">
            <a:avLst/>
          </a:prstGeom>
          <a:noFill/>
          <a:ln w="12700">
            <a:noFill/>
          </a:ln>
        </p:spPr>
        <p:txBody>
          <a:bodyPr anchor="ctr"/>
          <a:lstStyle/>
          <a:p>
            <a:pPr marL="0" lvl="0" indent="0" eaLnBrk="1" hangingPunct="1">
              <a:buNone/>
            </a:pPr>
            <a:r>
              <a:rPr lang="zh-CN" altLang="en-US" sz="1200" b="1" dirty="0">
                <a:solidFill>
                  <a:schemeClr val="bg1"/>
                </a:solidFill>
                <a:latin typeface="微软雅黑" pitchFamily="34" charset="-122"/>
                <a:ea typeface="微软雅黑" pitchFamily="34" charset="-122"/>
                <a:sym typeface="+mn-ea"/>
              </a:rPr>
              <a:t>实证分析写作的要点及示例</a:t>
            </a:r>
            <a:endParaRPr lang="zh-CN" altLang="en-US" sz="1200" b="1" dirty="0">
              <a:solidFill>
                <a:schemeClr val="bg1"/>
              </a:solidFill>
              <a:latin typeface="微软雅黑" pitchFamily="34" charset="-122"/>
              <a:ea typeface="微软雅黑" pitchFamily="34" charset="-122"/>
              <a:sym typeface="+mn-ea"/>
            </a:endParaRPr>
          </a:p>
        </p:txBody>
      </p:sp>
      <p:sp>
        <p:nvSpPr>
          <p:cNvPr id="10" name="矩形 10"/>
          <p:cNvSpPr/>
          <p:nvPr/>
        </p:nvSpPr>
        <p:spPr>
          <a:xfrm>
            <a:off x="11022330" y="133350"/>
            <a:ext cx="889635" cy="431800"/>
          </a:xfrm>
          <a:prstGeom prst="rect">
            <a:avLst/>
          </a:prstGeom>
          <a:noFill/>
          <a:ln w="12700">
            <a:noFill/>
          </a:ln>
        </p:spPr>
        <p:txBody>
          <a:bodyPr anchor="ctr"/>
          <a:lstStyle/>
          <a:p>
            <a:pPr algn="ctr"/>
            <a:r>
              <a:rPr lang="zh-CN" altLang="en-US" sz="1200" b="1" dirty="0">
                <a:solidFill>
                  <a:schemeClr val="bg1"/>
                </a:solidFill>
                <a:latin typeface="微软雅黑" pitchFamily="34" charset="-122"/>
                <a:ea typeface="微软雅黑" pitchFamily="34" charset="-122"/>
              </a:rPr>
              <a:t>小结</a:t>
            </a:r>
            <a:endParaRPr lang="zh-CN" altLang="en-US" sz="1200" b="1" dirty="0">
              <a:solidFill>
                <a:schemeClr val="bg1"/>
              </a:solidFill>
              <a:latin typeface="微软雅黑" pitchFamily="34" charset="-122"/>
              <a:ea typeface="微软雅黑" pitchFamily="34" charset="-122"/>
            </a:endParaRPr>
          </a:p>
        </p:txBody>
      </p:sp>
      <p:sp>
        <p:nvSpPr>
          <p:cNvPr id="11" name="任意多边形 11"/>
          <p:cNvSpPr/>
          <p:nvPr/>
        </p:nvSpPr>
        <p:spPr>
          <a:xfrm>
            <a:off x="5336540" y="0"/>
            <a:ext cx="266700" cy="228600"/>
          </a:xfrm>
          <a:custGeom>
            <a:avLst/>
            <a:gdLst>
              <a:gd name="txL" fmla="*/ 0 w 266008"/>
              <a:gd name="txT" fmla="*/ 0 h 229317"/>
              <a:gd name="txR" fmla="*/ 266008 w 266008"/>
              <a:gd name="txB" fmla="*/ 229317 h 229317"/>
            </a:gdLst>
            <a:ahLst/>
            <a:cxnLst>
              <a:cxn ang="0">
                <a:pos x="0" y="0"/>
              </a:cxn>
              <a:cxn ang="0">
                <a:pos x="266700" y="0"/>
              </a:cxn>
              <a:cxn ang="0">
                <a:pos x="133350" y="228600"/>
              </a:cxn>
              <a:cxn ang="0">
                <a:pos x="0" y="0"/>
              </a:cxn>
            </a:cxnLst>
            <a:rect l="txL" t="txT" r="txR" b="txB"/>
            <a:pathLst>
              <a:path w="266008" h="229317">
                <a:moveTo>
                  <a:pt x="0" y="0"/>
                </a:moveTo>
                <a:lnTo>
                  <a:pt x="266008" y="0"/>
                </a:lnTo>
                <a:lnTo>
                  <a:pt x="133004" y="229317"/>
                </a:lnTo>
                <a:lnTo>
                  <a:pt x="0" y="0"/>
                </a:lnTo>
                <a:close/>
              </a:path>
            </a:pathLst>
          </a:custGeom>
          <a:solidFill>
            <a:srgbClr val="16A287"/>
          </a:solidFill>
          <a:ln w="12700">
            <a:noFill/>
          </a:ln>
        </p:spPr>
        <p:txBody>
          <a:bodyPr anchor="ctr"/>
          <a:lstStyle/>
          <a:p>
            <a:pPr algn="ctr"/>
            <a:r>
              <a:rPr lang="en-US" altLang="zh-CN" sz="1000" b="1" dirty="0">
                <a:solidFill>
                  <a:schemeClr val="bg1"/>
                </a:solidFill>
                <a:latin typeface="微软雅黑" pitchFamily="34" charset="-122"/>
                <a:ea typeface="微软雅黑" pitchFamily="34" charset="-122"/>
                <a:sym typeface="Arial" charset="0"/>
              </a:rPr>
              <a:t>1</a:t>
            </a:r>
            <a:endParaRPr lang="en-US" altLang="zh-CN" sz="1000" b="1" dirty="0">
              <a:solidFill>
                <a:schemeClr val="bg1"/>
              </a:solidFill>
              <a:latin typeface="微软雅黑" pitchFamily="34" charset="-122"/>
              <a:ea typeface="微软雅黑" pitchFamily="34" charset="-122"/>
              <a:sym typeface="Arial"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矩形 1"/>
          <p:cNvSpPr/>
          <p:nvPr/>
        </p:nvSpPr>
        <p:spPr>
          <a:xfrm>
            <a:off x="0" y="549275"/>
            <a:ext cx="12192000" cy="598488"/>
          </a:xfrm>
          <a:prstGeom prst="rect">
            <a:avLst/>
          </a:prstGeom>
          <a:solidFill>
            <a:srgbClr val="D8D8D8"/>
          </a:solidFill>
          <a:ln w="12700">
            <a:noFill/>
          </a:ln>
        </p:spPr>
        <p:txBody>
          <a:bodyPr anchor="ctr"/>
          <a:lstStyle/>
          <a:p>
            <a:pPr algn="ctr"/>
            <a:endParaRPr lang="zh-CN" altLang="zh-CN" b="1" dirty="0">
              <a:solidFill>
                <a:srgbClr val="FFFFFF"/>
              </a:solidFill>
              <a:latin typeface="微软雅黑" pitchFamily="34" charset="-122"/>
              <a:ea typeface="微软雅黑" pitchFamily="34" charset="-122"/>
              <a:sym typeface="微软雅黑" pitchFamily="34" charset="-122"/>
            </a:endParaRPr>
          </a:p>
        </p:txBody>
      </p:sp>
      <p:sp>
        <p:nvSpPr>
          <p:cNvPr id="40962" name="矩形 4"/>
          <p:cNvSpPr/>
          <p:nvPr/>
        </p:nvSpPr>
        <p:spPr>
          <a:xfrm>
            <a:off x="0" y="0"/>
            <a:ext cx="12192000" cy="598488"/>
          </a:xfrm>
          <a:prstGeom prst="rect">
            <a:avLst/>
          </a:prstGeom>
          <a:solidFill>
            <a:schemeClr val="tx1"/>
          </a:solidFill>
          <a:ln w="12700">
            <a:noFill/>
          </a:ln>
        </p:spPr>
        <p:txBody>
          <a:bodyPr anchor="ctr"/>
          <a:lstStyle/>
          <a:p>
            <a:pPr algn="ctr"/>
            <a:endParaRPr lang="zh-CN" altLang="zh-CN" dirty="0">
              <a:solidFill>
                <a:schemeClr val="bg1"/>
              </a:solidFill>
              <a:latin typeface="宋体" charset="-122"/>
              <a:ea typeface="宋体" charset="-122"/>
              <a:sym typeface="宋体" charset="-122"/>
            </a:endParaRPr>
          </a:p>
        </p:txBody>
      </p:sp>
      <p:sp>
        <p:nvSpPr>
          <p:cNvPr id="40969" name="矩形 12"/>
          <p:cNvSpPr/>
          <p:nvPr/>
        </p:nvSpPr>
        <p:spPr>
          <a:xfrm>
            <a:off x="0" y="6367463"/>
            <a:ext cx="12192000" cy="490537"/>
          </a:xfrm>
          <a:prstGeom prst="rect">
            <a:avLst/>
          </a:prstGeom>
          <a:solidFill>
            <a:srgbClr val="16A287"/>
          </a:solidFill>
          <a:ln w="12700">
            <a:noFill/>
          </a:ln>
        </p:spPr>
        <p:txBody>
          <a:bodyPr anchor="ctr"/>
          <a:lstStyle/>
          <a:p>
            <a:pPr algn="ctr"/>
            <a:endParaRPr lang="zh-CN" altLang="zh-CN" b="1" dirty="0">
              <a:solidFill>
                <a:srgbClr val="FFFFFF"/>
              </a:solidFill>
              <a:latin typeface="微软雅黑" pitchFamily="34" charset="-122"/>
              <a:ea typeface="微软雅黑" pitchFamily="34" charset="-122"/>
              <a:sym typeface="微软雅黑" pitchFamily="34" charset="-122"/>
            </a:endParaRPr>
          </a:p>
        </p:txBody>
      </p:sp>
      <p:sp>
        <p:nvSpPr>
          <p:cNvPr id="41007" name="文本占位符 3"/>
          <p:cNvSpPr>
            <a:spLocks noGrp="1"/>
          </p:cNvSpPr>
          <p:nvPr>
            <p:ph sz="quarter" idx="4294967295"/>
          </p:nvPr>
        </p:nvSpPr>
        <p:spPr>
          <a:xfrm>
            <a:off x="655955" y="681355"/>
            <a:ext cx="5588635" cy="429895"/>
          </a:xfrm>
          <a:prstGeom prst="rect">
            <a:avLst/>
          </a:prstGeom>
          <a:noFill/>
          <a:ln w="9525">
            <a:noFill/>
          </a:ln>
        </p:spPr>
        <p:txBody>
          <a:bodyPr anchor="t"/>
          <a:lstStyle>
            <a:lvl1pPr lvl="0">
              <a:buClrTx/>
              <a:buSzTx/>
              <a:buFont typeface="Arial" charset="0"/>
              <a:defRPr sz="2400"/>
            </a:lvl1pPr>
            <a:lvl2pPr lvl="1">
              <a:buClrTx/>
              <a:buSzTx/>
              <a:buFont typeface="Arial" charset="0"/>
              <a:defRPr sz="2000"/>
            </a:lvl2pPr>
            <a:lvl3pPr lvl="2">
              <a:buClrTx/>
              <a:buSzTx/>
              <a:buFont typeface="Arial" charset="0"/>
              <a:defRPr sz="1800"/>
            </a:lvl3pPr>
            <a:lvl4pPr lvl="3">
              <a:buClrTx/>
              <a:buSzTx/>
              <a:buFont typeface="Arial" charset="0"/>
              <a:defRPr sz="1600"/>
            </a:lvl4pPr>
            <a:lvl5pPr lvl="4">
              <a:buClrTx/>
              <a:buSzTx/>
              <a:buFont typeface="Arial" charset="0"/>
              <a:defRPr sz="1600"/>
            </a:lvl5pPr>
          </a:lstStyle>
          <a:p>
            <a:pPr marL="0" lvl="0" indent="0" eaLnBrk="1" hangingPunct="1">
              <a:buNone/>
            </a:pPr>
            <a:r>
              <a:rPr lang="zh-CN" altLang="en-US" sz="2800" b="1" dirty="0">
                <a:latin typeface="微软雅黑" pitchFamily="34" charset="-122"/>
                <a:ea typeface="微软雅黑" pitchFamily="34" charset="-122"/>
              </a:rPr>
              <a:t>功能、动作与对象的“对应”</a:t>
            </a:r>
            <a:endParaRPr lang="zh-CN" altLang="en-US" sz="2800" b="1" dirty="0">
              <a:latin typeface="微软雅黑" pitchFamily="34" charset="-122"/>
              <a:ea typeface="微软雅黑" pitchFamily="34" charset="-122"/>
            </a:endParaRPr>
          </a:p>
        </p:txBody>
      </p:sp>
      <p:sp>
        <p:nvSpPr>
          <p:cNvPr id="16394" name="文本框 13"/>
          <p:cNvSpPr/>
          <p:nvPr/>
        </p:nvSpPr>
        <p:spPr>
          <a:xfrm>
            <a:off x="0" y="6413500"/>
            <a:ext cx="2021205" cy="460375"/>
          </a:xfrm>
          <a:prstGeom prst="rect">
            <a:avLst/>
          </a:prstGeom>
          <a:noFill/>
          <a:ln w="9525">
            <a:noFill/>
          </a:ln>
        </p:spPr>
        <p:txBody>
          <a:bodyPr wrap="square" anchor="t">
            <a:spAutoFit/>
          </a:bodyPr>
          <a:lstStyle/>
          <a:p>
            <a:pPr>
              <a:lnSpc>
                <a:spcPct val="120000"/>
              </a:lnSpc>
            </a:pPr>
            <a:r>
              <a:rPr lang="zh-CN" altLang="en-US" sz="2000" b="1" dirty="0">
                <a:solidFill>
                  <a:schemeClr val="bg1"/>
                </a:solidFill>
                <a:latin typeface="微软雅黑" pitchFamily="34" charset="-122"/>
                <a:ea typeface="微软雅黑" pitchFamily="34" charset="-122"/>
              </a:rPr>
              <a:t>如何写实证分析</a:t>
            </a:r>
            <a:endParaRPr lang="zh-CN" altLang="en-US" sz="2000" b="1" dirty="0">
              <a:solidFill>
                <a:schemeClr val="bg1"/>
              </a:solidFill>
              <a:latin typeface="微软雅黑" pitchFamily="34" charset="-122"/>
              <a:ea typeface="微软雅黑" pitchFamily="34" charset="-122"/>
            </a:endParaRPr>
          </a:p>
        </p:txBody>
      </p:sp>
      <p:sp>
        <p:nvSpPr>
          <p:cNvPr id="2" name="文本框 1"/>
          <p:cNvSpPr txBox="1"/>
          <p:nvPr/>
        </p:nvSpPr>
        <p:spPr>
          <a:xfrm>
            <a:off x="9549130" y="6413500"/>
            <a:ext cx="2642870" cy="398780"/>
          </a:xfrm>
          <a:prstGeom prst="rect">
            <a:avLst/>
          </a:prstGeom>
          <a:noFill/>
        </p:spPr>
        <p:txBody>
          <a:bodyPr wrap="square" rtlCol="0">
            <a:spAutoFit/>
          </a:bodyPr>
          <a:lstStyle/>
          <a:p>
            <a:r>
              <a:rPr lang="en-US" altLang="zh-CN" sz="2000">
                <a:solidFill>
                  <a:schemeClr val="bg1"/>
                </a:solidFill>
                <a:latin typeface="微软雅黑" pitchFamily="34" charset="-122"/>
                <a:ea typeface="微软雅黑" pitchFamily="34" charset="-122"/>
                <a:cs typeface="微软雅黑" pitchFamily="34" charset="-122"/>
              </a:rPr>
              <a:t>        </a:t>
            </a:r>
            <a:r>
              <a:rPr lang="en-US" altLang="zh-CN" sz="2000" b="1">
                <a:solidFill>
                  <a:schemeClr val="bg1"/>
                </a:solidFill>
                <a:latin typeface="微软雅黑" pitchFamily="34" charset="-122"/>
                <a:ea typeface="微软雅黑" pitchFamily="34" charset="-122"/>
                <a:cs typeface="微软雅黑" pitchFamily="34" charset="-122"/>
              </a:rPr>
              <a:t>  </a:t>
            </a:r>
            <a:r>
              <a:rPr lang="zh-CN" altLang="en-US" sz="2000" b="1">
                <a:solidFill>
                  <a:schemeClr val="bg1"/>
                </a:solidFill>
                <a:latin typeface="微软雅黑" pitchFamily="34" charset="-122"/>
                <a:ea typeface="微软雅黑" pitchFamily="34" charset="-122"/>
                <a:cs typeface="微软雅黑" pitchFamily="34" charset="-122"/>
              </a:rPr>
              <a:t>讲授人</a:t>
            </a:r>
            <a:r>
              <a:rPr lang="en-US" altLang="zh-CN" sz="2000" b="1">
                <a:solidFill>
                  <a:schemeClr val="bg1"/>
                </a:solidFill>
                <a:latin typeface="微软雅黑" pitchFamily="34" charset="-122"/>
                <a:ea typeface="微软雅黑" pitchFamily="34" charset="-122"/>
                <a:cs typeface="微软雅黑" pitchFamily="34" charset="-122"/>
              </a:rPr>
              <a:t>: </a:t>
            </a:r>
            <a:r>
              <a:rPr lang="zh-CN" altLang="en-US" sz="2000" b="1">
                <a:solidFill>
                  <a:schemeClr val="bg1"/>
                </a:solidFill>
                <a:latin typeface="微软雅黑" pitchFamily="34" charset="-122"/>
                <a:ea typeface="微软雅黑" pitchFamily="34" charset="-122"/>
                <a:cs typeface="微软雅黑" pitchFamily="34" charset="-122"/>
              </a:rPr>
              <a:t>刘西川</a:t>
            </a:r>
            <a:endParaRPr lang="zh-CN" altLang="en-US" sz="2000" b="1">
              <a:solidFill>
                <a:schemeClr val="bg1"/>
              </a:solidFill>
              <a:latin typeface="微软雅黑" pitchFamily="34" charset="-122"/>
              <a:ea typeface="微软雅黑" pitchFamily="34" charset="-122"/>
              <a:cs typeface="微软雅黑" pitchFamily="34" charset="-122"/>
            </a:endParaRPr>
          </a:p>
        </p:txBody>
      </p:sp>
      <p:sp>
        <p:nvSpPr>
          <p:cNvPr id="4" name="文本框 3"/>
          <p:cNvSpPr txBox="1"/>
          <p:nvPr/>
        </p:nvSpPr>
        <p:spPr>
          <a:xfrm>
            <a:off x="471805" y="1428750"/>
            <a:ext cx="11096625" cy="4399915"/>
          </a:xfrm>
          <a:prstGeom prst="rect">
            <a:avLst/>
          </a:prstGeom>
          <a:noFill/>
        </p:spPr>
        <p:txBody>
          <a:bodyPr wrap="square" rtlCol="0">
            <a:spAutoFit/>
          </a:bodyPr>
          <a:lstStyle/>
          <a:p>
            <a:pPr>
              <a:lnSpc>
                <a:spcPct val="150000"/>
              </a:lnSpc>
              <a:spcBef>
                <a:spcPts val="600"/>
              </a:spcBef>
              <a:spcAft>
                <a:spcPts val="600"/>
              </a:spcAft>
              <a:buFont typeface="Wingdings" charset="2"/>
            </a:pPr>
            <a:r>
              <a:rPr sz="2000" b="1">
                <a:latin typeface="微软雅黑" pitchFamily="34" charset="-122"/>
                <a:ea typeface="微软雅黑" pitchFamily="34" charset="-122"/>
                <a:cs typeface="微软雅黑" pitchFamily="34" charset="-122"/>
              </a:rPr>
              <a:t>如何“用”</a:t>
            </a:r>
            <a:endParaRPr sz="2000" b="1">
              <a:latin typeface="微软雅黑" pitchFamily="34" charset="-122"/>
              <a:ea typeface="微软雅黑" pitchFamily="34" charset="-122"/>
              <a:cs typeface="微软雅黑" pitchFamily="34" charset="-122"/>
            </a:endParaRPr>
          </a:p>
          <a:p>
            <a:pPr marL="457200">
              <a:lnSpc>
                <a:spcPct val="150000"/>
              </a:lnSpc>
              <a:spcBef>
                <a:spcPts val="600"/>
              </a:spcBef>
              <a:spcAft>
                <a:spcPts val="600"/>
              </a:spcAft>
              <a:buFont typeface="Wingdings" charset="2"/>
              <a:buChar char="n"/>
            </a:pPr>
            <a:r>
              <a:rPr sz="2000">
                <a:latin typeface="微软雅黑" pitchFamily="34" charset="-122"/>
                <a:ea typeface="微软雅黑" pitchFamily="34" charset="-122"/>
                <a:cs typeface="微软雅黑" pitchFamily="34" charset="-122"/>
              </a:rPr>
              <a:t>动作分步走、有先后。无论是“如何做”的4个动作，还是“如何写”的6个动作，都要按照表6.1所列的顺序按部就班来。</a:t>
            </a:r>
            <a:endParaRPr sz="2000">
              <a:latin typeface="微软雅黑" pitchFamily="34" charset="-122"/>
              <a:ea typeface="微软雅黑" pitchFamily="34" charset="-122"/>
              <a:cs typeface="微软雅黑" pitchFamily="34" charset="-122"/>
            </a:endParaRPr>
          </a:p>
          <a:p>
            <a:pPr marL="457200">
              <a:lnSpc>
                <a:spcPct val="150000"/>
              </a:lnSpc>
              <a:spcBef>
                <a:spcPts val="600"/>
              </a:spcBef>
              <a:spcAft>
                <a:spcPts val="600"/>
              </a:spcAft>
              <a:buFont typeface="Wingdings" charset="2"/>
              <a:buChar char="n"/>
            </a:pPr>
            <a:r>
              <a:rPr sz="2000">
                <a:latin typeface="微软雅黑" pitchFamily="34" charset="-122"/>
                <a:ea typeface="微软雅黑" pitchFamily="34" charset="-122"/>
                <a:cs typeface="微软雅黑" pitchFamily="34" charset="-122"/>
              </a:rPr>
              <a:t>对象有不同，要细分，对每一个动作所针对的对象都要明确。</a:t>
            </a:r>
            <a:endParaRPr sz="2000">
              <a:latin typeface="微软雅黑" pitchFamily="34" charset="-122"/>
              <a:ea typeface="微软雅黑" pitchFamily="34" charset="-122"/>
              <a:cs typeface="微软雅黑" pitchFamily="34" charset="-122"/>
            </a:endParaRPr>
          </a:p>
          <a:p>
            <a:pPr marL="457200">
              <a:lnSpc>
                <a:spcPct val="150000"/>
              </a:lnSpc>
              <a:spcBef>
                <a:spcPts val="600"/>
              </a:spcBef>
              <a:spcAft>
                <a:spcPts val="600"/>
              </a:spcAft>
              <a:buFont typeface="Wingdings" charset="2"/>
              <a:buChar char="n"/>
            </a:pPr>
            <a:r>
              <a:rPr sz="2000">
                <a:latin typeface="微软雅黑" pitchFamily="34" charset="-122"/>
                <a:ea typeface="微软雅黑" pitchFamily="34" charset="-122"/>
                <a:cs typeface="微软雅黑" pitchFamily="34" charset="-122"/>
              </a:rPr>
              <a:t>目标宜分解，要具体。每一个动作都要和其作用的对象结合起来，要达到一个子目标。</a:t>
            </a:r>
            <a:endParaRPr sz="2000">
              <a:latin typeface="微软雅黑" pitchFamily="34" charset="-122"/>
              <a:ea typeface="微软雅黑" pitchFamily="34" charset="-122"/>
              <a:cs typeface="微软雅黑" pitchFamily="34" charset="-122"/>
            </a:endParaRPr>
          </a:p>
          <a:p>
            <a:pPr>
              <a:lnSpc>
                <a:spcPct val="150000"/>
              </a:lnSpc>
              <a:spcBef>
                <a:spcPts val="600"/>
              </a:spcBef>
              <a:spcAft>
                <a:spcPts val="600"/>
              </a:spcAft>
              <a:buFont typeface="Wingdings" charset="2"/>
            </a:pPr>
            <a:r>
              <a:rPr sz="2000" b="1">
                <a:latin typeface="微软雅黑" pitchFamily="34" charset="-122"/>
                <a:ea typeface="微软雅黑" pitchFamily="34" charset="-122"/>
                <a:cs typeface="微软雅黑" pitchFamily="34" charset="-122"/>
              </a:rPr>
              <a:t>帮助初学者扫清障碍。</a:t>
            </a:r>
            <a:r>
              <a:rPr sz="2000">
                <a:latin typeface="微软雅黑" pitchFamily="34" charset="-122"/>
                <a:ea typeface="微软雅黑" pitchFamily="34" charset="-122"/>
                <a:cs typeface="微软雅黑" pitchFamily="34" charset="-122"/>
              </a:rPr>
              <a:t>初学者面临的</a:t>
            </a:r>
            <a:r>
              <a:rPr sz="2000" b="1">
                <a:latin typeface="微软雅黑" pitchFamily="34" charset="-122"/>
                <a:ea typeface="微软雅黑" pitchFamily="34" charset="-122"/>
                <a:cs typeface="微软雅黑" pitchFamily="34" charset="-122"/>
              </a:rPr>
              <a:t>两个“拦路虎”——方法技术与作用对象</a:t>
            </a:r>
            <a:r>
              <a:rPr sz="2000">
                <a:latin typeface="微软雅黑" pitchFamily="34" charset="-122"/>
                <a:ea typeface="微软雅黑" pitchFamily="34" charset="-122"/>
                <a:cs typeface="微软雅黑" pitchFamily="34" charset="-122"/>
              </a:rPr>
              <a:t>。将实证分析这一“庞然大物”进行了“庖丁解牛”，使每一部分、每一环节的动作、对象和功能都是清晰而具体的。如此这般，初学者就可以通过训练逐步掌握实证分析的基本功。</a:t>
            </a:r>
            <a:endParaRPr sz="2000">
              <a:latin typeface="微软雅黑" pitchFamily="34" charset="-122"/>
              <a:ea typeface="微软雅黑" pitchFamily="34" charset="-122"/>
              <a:cs typeface="微软雅黑" pitchFamily="34" charset="-122"/>
            </a:endParaRPr>
          </a:p>
        </p:txBody>
      </p:sp>
      <p:sp>
        <p:nvSpPr>
          <p:cNvPr id="3" name="矩形 5"/>
          <p:cNvSpPr/>
          <p:nvPr/>
        </p:nvSpPr>
        <p:spPr>
          <a:xfrm>
            <a:off x="4694555" y="117475"/>
            <a:ext cx="1550035" cy="431800"/>
          </a:xfrm>
          <a:prstGeom prst="rect">
            <a:avLst/>
          </a:prstGeom>
          <a:noFill/>
          <a:ln w="12700">
            <a:noFill/>
          </a:ln>
        </p:spPr>
        <p:txBody>
          <a:bodyPr anchor="ctr"/>
          <a:lstStyle/>
          <a:p>
            <a:pPr algn="ctr"/>
            <a:r>
              <a:rPr lang="zh-CN" altLang="en-US" sz="1200" b="1" dirty="0">
                <a:solidFill>
                  <a:schemeClr val="bg1"/>
                </a:solidFill>
                <a:latin typeface="微软雅黑" pitchFamily="34" charset="-122"/>
                <a:ea typeface="微软雅黑" pitchFamily="34" charset="-122"/>
                <a:sym typeface="Arial" charset="0"/>
              </a:rPr>
              <a:t>什么是实证分析</a:t>
            </a:r>
            <a:endParaRPr lang="zh-CN" altLang="en-US" sz="1200" b="1" dirty="0">
              <a:solidFill>
                <a:schemeClr val="bg1"/>
              </a:solidFill>
              <a:latin typeface="微软雅黑" pitchFamily="34" charset="-122"/>
              <a:ea typeface="微软雅黑" pitchFamily="34" charset="-122"/>
              <a:sym typeface="Arial" charset="0"/>
            </a:endParaRPr>
          </a:p>
        </p:txBody>
      </p:sp>
      <p:sp>
        <p:nvSpPr>
          <p:cNvPr id="5" name="矩形 7"/>
          <p:cNvSpPr/>
          <p:nvPr/>
        </p:nvSpPr>
        <p:spPr>
          <a:xfrm>
            <a:off x="6398260" y="154940"/>
            <a:ext cx="1498600" cy="360045"/>
          </a:xfrm>
          <a:prstGeom prst="rect">
            <a:avLst/>
          </a:prstGeom>
          <a:noFill/>
          <a:ln w="12700">
            <a:noFill/>
          </a:ln>
        </p:spPr>
        <p:txBody>
          <a:bodyPr anchor="ctr"/>
          <a:lstStyle/>
          <a:p>
            <a:pPr algn="ctr"/>
            <a:r>
              <a:rPr lang="zh-CN" altLang="en-US" sz="1200" b="1" dirty="0">
                <a:solidFill>
                  <a:schemeClr val="bg1"/>
                </a:solidFill>
                <a:latin typeface="微软雅黑" pitchFamily="34" charset="-122"/>
                <a:ea typeface="微软雅黑" pitchFamily="34" charset="-122"/>
              </a:rPr>
              <a:t>实证分析的</a:t>
            </a:r>
            <a:endParaRPr lang="zh-CN" altLang="en-US" sz="1200" b="1" dirty="0">
              <a:solidFill>
                <a:schemeClr val="bg1"/>
              </a:solidFill>
              <a:latin typeface="微软雅黑" pitchFamily="34" charset="-122"/>
              <a:ea typeface="微软雅黑" pitchFamily="34" charset="-122"/>
            </a:endParaRPr>
          </a:p>
          <a:p>
            <a:pPr algn="ctr"/>
            <a:r>
              <a:rPr lang="zh-CN" altLang="en-US" sz="1200" b="1" dirty="0">
                <a:solidFill>
                  <a:schemeClr val="bg1"/>
                </a:solidFill>
                <a:latin typeface="微软雅黑" pitchFamily="34" charset="-122"/>
                <a:ea typeface="微软雅黑" pitchFamily="34" charset="-122"/>
              </a:rPr>
              <a:t>前期准备</a:t>
            </a:r>
            <a:endParaRPr lang="zh-CN" altLang="en-US" sz="1200" b="1" dirty="0">
              <a:solidFill>
                <a:schemeClr val="bg1"/>
              </a:solidFill>
              <a:latin typeface="微软雅黑" pitchFamily="34" charset="-122"/>
              <a:ea typeface="微软雅黑" pitchFamily="34" charset="-122"/>
            </a:endParaRPr>
          </a:p>
        </p:txBody>
      </p:sp>
      <p:sp>
        <p:nvSpPr>
          <p:cNvPr id="6" name="矩形 8"/>
          <p:cNvSpPr/>
          <p:nvPr/>
        </p:nvSpPr>
        <p:spPr>
          <a:xfrm>
            <a:off x="8068945" y="133350"/>
            <a:ext cx="1148080" cy="403225"/>
          </a:xfrm>
          <a:prstGeom prst="rect">
            <a:avLst/>
          </a:prstGeom>
          <a:noFill/>
          <a:ln w="12700">
            <a:noFill/>
          </a:ln>
        </p:spPr>
        <p:txBody>
          <a:bodyPr anchor="ctr"/>
          <a:lstStyle/>
          <a:p>
            <a:pPr algn="ctr"/>
            <a:r>
              <a:rPr lang="zh-CN" altLang="en-US" sz="1200" b="1" dirty="0">
                <a:solidFill>
                  <a:schemeClr val="bg1"/>
                </a:solidFill>
                <a:latin typeface="微软雅黑" pitchFamily="34" charset="-122"/>
                <a:ea typeface="微软雅黑" pitchFamily="34" charset="-122"/>
              </a:rPr>
              <a:t>如何做实证</a:t>
            </a:r>
            <a:endParaRPr lang="zh-CN" altLang="en-US" sz="1200" b="1" dirty="0">
              <a:solidFill>
                <a:schemeClr val="bg1"/>
              </a:solidFill>
              <a:latin typeface="微软雅黑" pitchFamily="34" charset="-122"/>
              <a:ea typeface="微软雅黑" pitchFamily="34" charset="-122"/>
            </a:endParaRPr>
          </a:p>
          <a:p>
            <a:pPr algn="ctr"/>
            <a:r>
              <a:rPr lang="zh-CN" altLang="en-US" sz="1200" b="1" dirty="0">
                <a:solidFill>
                  <a:schemeClr val="bg1"/>
                </a:solidFill>
                <a:latin typeface="微软雅黑" pitchFamily="34" charset="-122"/>
                <a:ea typeface="微软雅黑" pitchFamily="34" charset="-122"/>
              </a:rPr>
              <a:t>分析</a:t>
            </a:r>
            <a:endParaRPr lang="zh-CN" altLang="en-US" sz="1200" b="1" dirty="0">
              <a:solidFill>
                <a:schemeClr val="bg1"/>
              </a:solidFill>
              <a:latin typeface="微软雅黑" pitchFamily="34" charset="-122"/>
              <a:ea typeface="微软雅黑" pitchFamily="34" charset="-122"/>
            </a:endParaRPr>
          </a:p>
        </p:txBody>
      </p:sp>
      <p:sp>
        <p:nvSpPr>
          <p:cNvPr id="7" name="矩形 9"/>
          <p:cNvSpPr/>
          <p:nvPr/>
        </p:nvSpPr>
        <p:spPr>
          <a:xfrm>
            <a:off x="9549130" y="117475"/>
            <a:ext cx="1250950" cy="431800"/>
          </a:xfrm>
          <a:prstGeom prst="rect">
            <a:avLst/>
          </a:prstGeom>
          <a:noFill/>
          <a:ln w="12700">
            <a:noFill/>
          </a:ln>
        </p:spPr>
        <p:txBody>
          <a:bodyPr anchor="ctr"/>
          <a:lstStyle/>
          <a:p>
            <a:pPr marL="0" lvl="0" indent="0" eaLnBrk="1" hangingPunct="1">
              <a:buNone/>
            </a:pPr>
            <a:r>
              <a:rPr lang="zh-CN" altLang="en-US" sz="1200" b="1" dirty="0">
                <a:solidFill>
                  <a:schemeClr val="bg1"/>
                </a:solidFill>
                <a:latin typeface="微软雅黑" pitchFamily="34" charset="-122"/>
                <a:ea typeface="微软雅黑" pitchFamily="34" charset="-122"/>
                <a:sym typeface="+mn-ea"/>
              </a:rPr>
              <a:t>实证分析写作的要点及示例</a:t>
            </a:r>
            <a:endParaRPr lang="zh-CN" altLang="en-US" sz="1200" b="1" dirty="0">
              <a:solidFill>
                <a:schemeClr val="bg1"/>
              </a:solidFill>
              <a:latin typeface="微软雅黑" pitchFamily="34" charset="-122"/>
              <a:ea typeface="微软雅黑" pitchFamily="34" charset="-122"/>
              <a:sym typeface="+mn-ea"/>
            </a:endParaRPr>
          </a:p>
        </p:txBody>
      </p:sp>
      <p:sp>
        <p:nvSpPr>
          <p:cNvPr id="8" name="矩形 10"/>
          <p:cNvSpPr/>
          <p:nvPr/>
        </p:nvSpPr>
        <p:spPr>
          <a:xfrm>
            <a:off x="11022330" y="133350"/>
            <a:ext cx="889635" cy="431800"/>
          </a:xfrm>
          <a:prstGeom prst="rect">
            <a:avLst/>
          </a:prstGeom>
          <a:noFill/>
          <a:ln w="12700">
            <a:noFill/>
          </a:ln>
        </p:spPr>
        <p:txBody>
          <a:bodyPr anchor="ctr"/>
          <a:lstStyle/>
          <a:p>
            <a:pPr algn="ctr"/>
            <a:r>
              <a:rPr lang="zh-CN" altLang="en-US" sz="1200" b="1" dirty="0">
                <a:solidFill>
                  <a:schemeClr val="bg1"/>
                </a:solidFill>
                <a:latin typeface="微软雅黑" pitchFamily="34" charset="-122"/>
                <a:ea typeface="微软雅黑" pitchFamily="34" charset="-122"/>
              </a:rPr>
              <a:t>小结</a:t>
            </a:r>
            <a:endParaRPr lang="zh-CN" altLang="en-US" sz="1200" b="1" dirty="0">
              <a:solidFill>
                <a:schemeClr val="bg1"/>
              </a:solidFill>
              <a:latin typeface="微软雅黑" pitchFamily="34" charset="-122"/>
              <a:ea typeface="微软雅黑" pitchFamily="34" charset="-122"/>
            </a:endParaRPr>
          </a:p>
        </p:txBody>
      </p:sp>
      <p:sp>
        <p:nvSpPr>
          <p:cNvPr id="9" name="任意多边形 11"/>
          <p:cNvSpPr/>
          <p:nvPr/>
        </p:nvSpPr>
        <p:spPr>
          <a:xfrm>
            <a:off x="5336540" y="0"/>
            <a:ext cx="266700" cy="228600"/>
          </a:xfrm>
          <a:custGeom>
            <a:avLst/>
            <a:gdLst>
              <a:gd name="txL" fmla="*/ 0 w 266008"/>
              <a:gd name="txT" fmla="*/ 0 h 229317"/>
              <a:gd name="txR" fmla="*/ 266008 w 266008"/>
              <a:gd name="txB" fmla="*/ 229317 h 229317"/>
            </a:gdLst>
            <a:ahLst/>
            <a:cxnLst>
              <a:cxn ang="0">
                <a:pos x="0" y="0"/>
              </a:cxn>
              <a:cxn ang="0">
                <a:pos x="266700" y="0"/>
              </a:cxn>
              <a:cxn ang="0">
                <a:pos x="133350" y="228600"/>
              </a:cxn>
              <a:cxn ang="0">
                <a:pos x="0" y="0"/>
              </a:cxn>
            </a:cxnLst>
            <a:rect l="txL" t="txT" r="txR" b="txB"/>
            <a:pathLst>
              <a:path w="266008" h="229317">
                <a:moveTo>
                  <a:pt x="0" y="0"/>
                </a:moveTo>
                <a:lnTo>
                  <a:pt x="266008" y="0"/>
                </a:lnTo>
                <a:lnTo>
                  <a:pt x="133004" y="229317"/>
                </a:lnTo>
                <a:lnTo>
                  <a:pt x="0" y="0"/>
                </a:lnTo>
                <a:close/>
              </a:path>
            </a:pathLst>
          </a:custGeom>
          <a:solidFill>
            <a:srgbClr val="16A287"/>
          </a:solidFill>
          <a:ln w="12700">
            <a:noFill/>
          </a:ln>
        </p:spPr>
        <p:txBody>
          <a:bodyPr anchor="ctr"/>
          <a:lstStyle/>
          <a:p>
            <a:pPr algn="ctr"/>
            <a:r>
              <a:rPr lang="en-US" altLang="zh-CN" sz="1000" b="1" dirty="0">
                <a:solidFill>
                  <a:schemeClr val="bg1"/>
                </a:solidFill>
                <a:latin typeface="微软雅黑" pitchFamily="34" charset="-122"/>
                <a:ea typeface="微软雅黑" pitchFamily="34" charset="-122"/>
                <a:sym typeface="Arial" charset="0"/>
              </a:rPr>
              <a:t>1</a:t>
            </a:r>
            <a:endParaRPr lang="en-US" altLang="zh-CN" sz="1000" b="1" dirty="0">
              <a:solidFill>
                <a:schemeClr val="bg1"/>
              </a:solidFill>
              <a:latin typeface="微软雅黑" pitchFamily="34" charset="-122"/>
              <a:ea typeface="微软雅黑" pitchFamily="34" charset="-122"/>
              <a:sym typeface="Arial"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矩形 1"/>
          <p:cNvSpPr/>
          <p:nvPr/>
        </p:nvSpPr>
        <p:spPr>
          <a:xfrm>
            <a:off x="0" y="549275"/>
            <a:ext cx="12192000" cy="598488"/>
          </a:xfrm>
          <a:prstGeom prst="rect">
            <a:avLst/>
          </a:prstGeom>
          <a:solidFill>
            <a:srgbClr val="D8D8D8"/>
          </a:solidFill>
          <a:ln w="12700">
            <a:noFill/>
          </a:ln>
        </p:spPr>
        <p:txBody>
          <a:bodyPr anchor="ctr"/>
          <a:lstStyle/>
          <a:p>
            <a:pPr algn="ctr"/>
            <a:endParaRPr lang="zh-CN" altLang="zh-CN" b="1" dirty="0">
              <a:solidFill>
                <a:srgbClr val="FFFFFF"/>
              </a:solidFill>
              <a:latin typeface="微软雅黑" pitchFamily="34" charset="-122"/>
              <a:ea typeface="微软雅黑" pitchFamily="34" charset="-122"/>
              <a:sym typeface="微软雅黑" pitchFamily="34" charset="-122"/>
            </a:endParaRPr>
          </a:p>
        </p:txBody>
      </p:sp>
      <p:sp>
        <p:nvSpPr>
          <p:cNvPr id="40962" name="矩形 4"/>
          <p:cNvSpPr/>
          <p:nvPr/>
        </p:nvSpPr>
        <p:spPr>
          <a:xfrm>
            <a:off x="0" y="0"/>
            <a:ext cx="12192000" cy="598488"/>
          </a:xfrm>
          <a:prstGeom prst="rect">
            <a:avLst/>
          </a:prstGeom>
          <a:solidFill>
            <a:schemeClr val="tx1"/>
          </a:solidFill>
          <a:ln w="12700">
            <a:noFill/>
          </a:ln>
        </p:spPr>
        <p:txBody>
          <a:bodyPr anchor="ctr"/>
          <a:lstStyle/>
          <a:p>
            <a:pPr algn="ctr"/>
            <a:endParaRPr lang="zh-CN" altLang="zh-CN" dirty="0">
              <a:solidFill>
                <a:schemeClr val="bg1"/>
              </a:solidFill>
              <a:latin typeface="宋体" charset="-122"/>
              <a:ea typeface="宋体" charset="-122"/>
              <a:sym typeface="宋体" charset="-122"/>
            </a:endParaRPr>
          </a:p>
        </p:txBody>
      </p:sp>
      <p:sp>
        <p:nvSpPr>
          <p:cNvPr id="40969" name="矩形 12"/>
          <p:cNvSpPr/>
          <p:nvPr/>
        </p:nvSpPr>
        <p:spPr>
          <a:xfrm>
            <a:off x="0" y="6367463"/>
            <a:ext cx="12192000" cy="490537"/>
          </a:xfrm>
          <a:prstGeom prst="rect">
            <a:avLst/>
          </a:prstGeom>
          <a:solidFill>
            <a:srgbClr val="16A287"/>
          </a:solidFill>
          <a:ln w="12700">
            <a:noFill/>
          </a:ln>
        </p:spPr>
        <p:txBody>
          <a:bodyPr anchor="ctr"/>
          <a:lstStyle/>
          <a:p>
            <a:pPr algn="ctr"/>
            <a:endParaRPr lang="zh-CN" altLang="zh-CN" b="1" dirty="0">
              <a:solidFill>
                <a:srgbClr val="FFFFFF"/>
              </a:solidFill>
              <a:latin typeface="微软雅黑" pitchFamily="34" charset="-122"/>
              <a:ea typeface="微软雅黑" pitchFamily="34" charset="-122"/>
              <a:sym typeface="微软雅黑" pitchFamily="34" charset="-122"/>
            </a:endParaRPr>
          </a:p>
        </p:txBody>
      </p:sp>
      <p:sp>
        <p:nvSpPr>
          <p:cNvPr id="16394" name="文本框 13"/>
          <p:cNvSpPr/>
          <p:nvPr/>
        </p:nvSpPr>
        <p:spPr>
          <a:xfrm>
            <a:off x="0" y="6413500"/>
            <a:ext cx="2021205" cy="460375"/>
          </a:xfrm>
          <a:prstGeom prst="rect">
            <a:avLst/>
          </a:prstGeom>
          <a:noFill/>
          <a:ln w="9525">
            <a:noFill/>
          </a:ln>
        </p:spPr>
        <p:txBody>
          <a:bodyPr wrap="square" anchor="t">
            <a:spAutoFit/>
          </a:bodyPr>
          <a:lstStyle/>
          <a:p>
            <a:pPr>
              <a:lnSpc>
                <a:spcPct val="120000"/>
              </a:lnSpc>
            </a:pPr>
            <a:r>
              <a:rPr lang="zh-CN" altLang="en-US" sz="2000" b="1" dirty="0">
                <a:solidFill>
                  <a:schemeClr val="bg1"/>
                </a:solidFill>
                <a:latin typeface="微软雅黑" pitchFamily="34" charset="-122"/>
                <a:ea typeface="微软雅黑" pitchFamily="34" charset="-122"/>
              </a:rPr>
              <a:t>如何写实证分析</a:t>
            </a:r>
            <a:endParaRPr lang="zh-CN" altLang="en-US" sz="2000" b="1" dirty="0">
              <a:solidFill>
                <a:schemeClr val="bg1"/>
              </a:solidFill>
              <a:latin typeface="微软雅黑" pitchFamily="34" charset="-122"/>
              <a:ea typeface="微软雅黑" pitchFamily="34" charset="-122"/>
            </a:endParaRPr>
          </a:p>
        </p:txBody>
      </p:sp>
      <p:sp>
        <p:nvSpPr>
          <p:cNvPr id="2" name="文本框 1"/>
          <p:cNvSpPr txBox="1"/>
          <p:nvPr/>
        </p:nvSpPr>
        <p:spPr>
          <a:xfrm>
            <a:off x="9549130" y="6413500"/>
            <a:ext cx="2642870" cy="398780"/>
          </a:xfrm>
          <a:prstGeom prst="rect">
            <a:avLst/>
          </a:prstGeom>
          <a:noFill/>
        </p:spPr>
        <p:txBody>
          <a:bodyPr wrap="square" rtlCol="0">
            <a:spAutoFit/>
          </a:bodyPr>
          <a:lstStyle/>
          <a:p>
            <a:r>
              <a:rPr lang="en-US" altLang="zh-CN" sz="2000">
                <a:solidFill>
                  <a:schemeClr val="bg1"/>
                </a:solidFill>
                <a:latin typeface="微软雅黑" pitchFamily="34" charset="-122"/>
                <a:ea typeface="微软雅黑" pitchFamily="34" charset="-122"/>
                <a:cs typeface="微软雅黑" pitchFamily="34" charset="-122"/>
              </a:rPr>
              <a:t>        </a:t>
            </a:r>
            <a:r>
              <a:rPr lang="en-US" altLang="zh-CN" sz="2000" b="1">
                <a:solidFill>
                  <a:schemeClr val="bg1"/>
                </a:solidFill>
                <a:latin typeface="微软雅黑" pitchFamily="34" charset="-122"/>
                <a:ea typeface="微软雅黑" pitchFamily="34" charset="-122"/>
                <a:cs typeface="微软雅黑" pitchFamily="34" charset="-122"/>
              </a:rPr>
              <a:t>  </a:t>
            </a:r>
            <a:r>
              <a:rPr lang="zh-CN" altLang="en-US" sz="2000" b="1">
                <a:solidFill>
                  <a:schemeClr val="bg1"/>
                </a:solidFill>
                <a:latin typeface="微软雅黑" pitchFamily="34" charset="-122"/>
                <a:ea typeface="微软雅黑" pitchFamily="34" charset="-122"/>
                <a:cs typeface="微软雅黑" pitchFamily="34" charset="-122"/>
              </a:rPr>
              <a:t>讲授人</a:t>
            </a:r>
            <a:r>
              <a:rPr lang="en-US" altLang="zh-CN" sz="2000" b="1">
                <a:solidFill>
                  <a:schemeClr val="bg1"/>
                </a:solidFill>
                <a:latin typeface="微软雅黑" pitchFamily="34" charset="-122"/>
                <a:ea typeface="微软雅黑" pitchFamily="34" charset="-122"/>
                <a:cs typeface="微软雅黑" pitchFamily="34" charset="-122"/>
              </a:rPr>
              <a:t>: </a:t>
            </a:r>
            <a:r>
              <a:rPr lang="zh-CN" altLang="en-US" sz="2000" b="1">
                <a:solidFill>
                  <a:schemeClr val="bg1"/>
                </a:solidFill>
                <a:latin typeface="微软雅黑" pitchFamily="34" charset="-122"/>
                <a:ea typeface="微软雅黑" pitchFamily="34" charset="-122"/>
                <a:cs typeface="微软雅黑" pitchFamily="34" charset="-122"/>
              </a:rPr>
              <a:t>刘西川</a:t>
            </a:r>
            <a:endParaRPr lang="zh-CN" altLang="en-US" sz="2000" b="1">
              <a:solidFill>
                <a:schemeClr val="bg1"/>
              </a:solidFill>
              <a:latin typeface="微软雅黑" pitchFamily="34" charset="-122"/>
              <a:ea typeface="微软雅黑" pitchFamily="34" charset="-122"/>
              <a:cs typeface="微软雅黑" pitchFamily="34" charset="-122"/>
            </a:endParaRPr>
          </a:p>
        </p:txBody>
      </p:sp>
      <p:sp>
        <p:nvSpPr>
          <p:cNvPr id="41007" name="文本占位符 3"/>
          <p:cNvSpPr>
            <a:spLocks noGrp="1"/>
          </p:cNvSpPr>
          <p:nvPr/>
        </p:nvSpPr>
        <p:spPr>
          <a:xfrm>
            <a:off x="655955" y="681355"/>
            <a:ext cx="4138295" cy="429895"/>
          </a:xfrm>
          <a:prstGeom prst="rect">
            <a:avLst/>
          </a:prstGeom>
          <a:noFill/>
          <a:ln w="9525">
            <a:noFill/>
          </a:ln>
        </p:spPr>
        <p:txBody>
          <a:bodyPr anchor="t"/>
          <a:lstStyle>
            <a:lvl1pPr lvl="0">
              <a:buClrTx/>
              <a:buSzTx/>
              <a:buFont typeface="Arial" charset="0"/>
              <a:defRPr sz="2400"/>
            </a:lvl1pPr>
            <a:lvl2pPr lvl="1">
              <a:buClrTx/>
              <a:buSzTx/>
              <a:buFont typeface="Arial" charset="0"/>
              <a:defRPr sz="2000"/>
            </a:lvl2pPr>
            <a:lvl3pPr lvl="2">
              <a:buClrTx/>
              <a:buSzTx/>
              <a:buFont typeface="Arial" charset="0"/>
              <a:defRPr sz="1800"/>
            </a:lvl3pPr>
            <a:lvl4pPr lvl="3">
              <a:buClrTx/>
              <a:buSzTx/>
              <a:buFont typeface="Arial" charset="0"/>
              <a:defRPr sz="1600"/>
            </a:lvl4pPr>
            <a:lvl5pPr lvl="4">
              <a:buClrTx/>
              <a:buSzTx/>
              <a:buFont typeface="Arial" charset="0"/>
              <a:defRPr sz="1600"/>
            </a:lvl5pPr>
          </a:lstStyle>
          <a:p>
            <a:pPr marL="0" lvl="0" indent="0" eaLnBrk="1" hangingPunct="1">
              <a:buNone/>
            </a:pPr>
            <a:r>
              <a:rPr lang="zh-CN" altLang="en-US" sz="2800" b="1" dirty="0">
                <a:latin typeface="微软雅黑" pitchFamily="34" charset="-122"/>
                <a:ea typeface="微软雅黑" pitchFamily="34" charset="-122"/>
              </a:rPr>
              <a:t> 实证分析的前期准备</a:t>
            </a:r>
            <a:endParaRPr lang="zh-CN" altLang="en-US" sz="2800" b="1" dirty="0">
              <a:latin typeface="微软雅黑" pitchFamily="34" charset="-122"/>
              <a:ea typeface="微软雅黑" pitchFamily="34" charset="-122"/>
            </a:endParaRPr>
          </a:p>
        </p:txBody>
      </p:sp>
      <p:sp>
        <p:nvSpPr>
          <p:cNvPr id="3" name="矩形 5"/>
          <p:cNvSpPr/>
          <p:nvPr/>
        </p:nvSpPr>
        <p:spPr>
          <a:xfrm>
            <a:off x="4694555" y="117475"/>
            <a:ext cx="1550035" cy="431800"/>
          </a:xfrm>
          <a:prstGeom prst="rect">
            <a:avLst/>
          </a:prstGeom>
          <a:noFill/>
          <a:ln w="12700">
            <a:noFill/>
          </a:ln>
        </p:spPr>
        <p:txBody>
          <a:bodyPr anchor="ctr"/>
          <a:lstStyle/>
          <a:p>
            <a:pPr algn="ctr"/>
            <a:r>
              <a:rPr lang="zh-CN" altLang="en-US" sz="1200" b="1" dirty="0">
                <a:solidFill>
                  <a:schemeClr val="bg1"/>
                </a:solidFill>
                <a:latin typeface="微软雅黑" pitchFamily="34" charset="-122"/>
                <a:ea typeface="微软雅黑" pitchFamily="34" charset="-122"/>
                <a:sym typeface="Arial" charset="0"/>
              </a:rPr>
              <a:t>什么是实证分析</a:t>
            </a:r>
            <a:endParaRPr lang="zh-CN" altLang="en-US" sz="1200" b="1" dirty="0">
              <a:solidFill>
                <a:schemeClr val="bg1"/>
              </a:solidFill>
              <a:latin typeface="微软雅黑" pitchFamily="34" charset="-122"/>
              <a:ea typeface="微软雅黑" pitchFamily="34" charset="-122"/>
              <a:sym typeface="Arial" charset="0"/>
            </a:endParaRPr>
          </a:p>
        </p:txBody>
      </p:sp>
      <p:sp>
        <p:nvSpPr>
          <p:cNvPr id="4" name="矩形 7"/>
          <p:cNvSpPr/>
          <p:nvPr/>
        </p:nvSpPr>
        <p:spPr>
          <a:xfrm>
            <a:off x="6398260" y="154940"/>
            <a:ext cx="1498600" cy="360045"/>
          </a:xfrm>
          <a:prstGeom prst="rect">
            <a:avLst/>
          </a:prstGeom>
          <a:noFill/>
          <a:ln w="12700">
            <a:noFill/>
          </a:ln>
        </p:spPr>
        <p:txBody>
          <a:bodyPr anchor="ctr"/>
          <a:lstStyle/>
          <a:p>
            <a:pPr algn="ctr"/>
            <a:r>
              <a:rPr lang="zh-CN" altLang="en-US" sz="1200" b="1" dirty="0">
                <a:solidFill>
                  <a:schemeClr val="bg1"/>
                </a:solidFill>
                <a:latin typeface="微软雅黑" pitchFamily="34" charset="-122"/>
                <a:ea typeface="微软雅黑" pitchFamily="34" charset="-122"/>
              </a:rPr>
              <a:t>实证分析的</a:t>
            </a:r>
            <a:endParaRPr lang="zh-CN" altLang="en-US" sz="1200" b="1" dirty="0">
              <a:solidFill>
                <a:schemeClr val="bg1"/>
              </a:solidFill>
              <a:latin typeface="微软雅黑" pitchFamily="34" charset="-122"/>
              <a:ea typeface="微软雅黑" pitchFamily="34" charset="-122"/>
            </a:endParaRPr>
          </a:p>
          <a:p>
            <a:pPr algn="ctr"/>
            <a:r>
              <a:rPr lang="zh-CN" altLang="en-US" sz="1200" b="1" dirty="0">
                <a:solidFill>
                  <a:schemeClr val="bg1"/>
                </a:solidFill>
                <a:latin typeface="微软雅黑" pitchFamily="34" charset="-122"/>
                <a:ea typeface="微软雅黑" pitchFamily="34" charset="-122"/>
              </a:rPr>
              <a:t>前期准备</a:t>
            </a:r>
            <a:endParaRPr lang="zh-CN" altLang="en-US" sz="1200" b="1" dirty="0">
              <a:solidFill>
                <a:schemeClr val="bg1"/>
              </a:solidFill>
              <a:latin typeface="微软雅黑" pitchFamily="34" charset="-122"/>
              <a:ea typeface="微软雅黑" pitchFamily="34" charset="-122"/>
            </a:endParaRPr>
          </a:p>
        </p:txBody>
      </p:sp>
      <p:sp>
        <p:nvSpPr>
          <p:cNvPr id="11" name="矩形 8"/>
          <p:cNvSpPr/>
          <p:nvPr/>
        </p:nvSpPr>
        <p:spPr>
          <a:xfrm>
            <a:off x="8068945" y="133350"/>
            <a:ext cx="1148080" cy="403225"/>
          </a:xfrm>
          <a:prstGeom prst="rect">
            <a:avLst/>
          </a:prstGeom>
          <a:noFill/>
          <a:ln w="12700">
            <a:noFill/>
          </a:ln>
        </p:spPr>
        <p:txBody>
          <a:bodyPr anchor="ctr"/>
          <a:lstStyle/>
          <a:p>
            <a:pPr algn="ctr"/>
            <a:r>
              <a:rPr lang="zh-CN" altLang="en-US" sz="1200" b="1" dirty="0">
                <a:solidFill>
                  <a:schemeClr val="bg1"/>
                </a:solidFill>
                <a:latin typeface="微软雅黑" pitchFamily="34" charset="-122"/>
                <a:ea typeface="微软雅黑" pitchFamily="34" charset="-122"/>
              </a:rPr>
              <a:t>如何做实证</a:t>
            </a:r>
            <a:endParaRPr lang="zh-CN" altLang="en-US" sz="1200" b="1" dirty="0">
              <a:solidFill>
                <a:schemeClr val="bg1"/>
              </a:solidFill>
              <a:latin typeface="微软雅黑" pitchFamily="34" charset="-122"/>
              <a:ea typeface="微软雅黑" pitchFamily="34" charset="-122"/>
            </a:endParaRPr>
          </a:p>
          <a:p>
            <a:pPr algn="ctr"/>
            <a:r>
              <a:rPr lang="zh-CN" altLang="en-US" sz="1200" b="1" dirty="0">
                <a:solidFill>
                  <a:schemeClr val="bg1"/>
                </a:solidFill>
                <a:latin typeface="微软雅黑" pitchFamily="34" charset="-122"/>
                <a:ea typeface="微软雅黑" pitchFamily="34" charset="-122"/>
              </a:rPr>
              <a:t>分析</a:t>
            </a:r>
            <a:endParaRPr lang="zh-CN" altLang="en-US" sz="1200" b="1" dirty="0">
              <a:solidFill>
                <a:schemeClr val="bg1"/>
              </a:solidFill>
              <a:latin typeface="微软雅黑" pitchFamily="34" charset="-122"/>
              <a:ea typeface="微软雅黑" pitchFamily="34" charset="-122"/>
            </a:endParaRPr>
          </a:p>
        </p:txBody>
      </p:sp>
      <p:sp>
        <p:nvSpPr>
          <p:cNvPr id="12" name="矩形 9"/>
          <p:cNvSpPr/>
          <p:nvPr/>
        </p:nvSpPr>
        <p:spPr>
          <a:xfrm>
            <a:off x="9549130" y="117475"/>
            <a:ext cx="1250950" cy="431800"/>
          </a:xfrm>
          <a:prstGeom prst="rect">
            <a:avLst/>
          </a:prstGeom>
          <a:noFill/>
          <a:ln w="12700">
            <a:noFill/>
          </a:ln>
        </p:spPr>
        <p:txBody>
          <a:bodyPr anchor="ctr"/>
          <a:lstStyle/>
          <a:p>
            <a:pPr marL="0" lvl="0" indent="0" eaLnBrk="1" hangingPunct="1">
              <a:buNone/>
            </a:pPr>
            <a:r>
              <a:rPr lang="zh-CN" altLang="en-US" sz="1200" b="1" dirty="0">
                <a:solidFill>
                  <a:schemeClr val="bg1"/>
                </a:solidFill>
                <a:latin typeface="微软雅黑" pitchFamily="34" charset="-122"/>
                <a:ea typeface="微软雅黑" pitchFamily="34" charset="-122"/>
                <a:sym typeface="+mn-ea"/>
              </a:rPr>
              <a:t>实证分析写作的要点及示例</a:t>
            </a:r>
            <a:endParaRPr lang="zh-CN" altLang="en-US" sz="1200" b="1" dirty="0">
              <a:solidFill>
                <a:schemeClr val="bg1"/>
              </a:solidFill>
              <a:latin typeface="微软雅黑" pitchFamily="34" charset="-122"/>
              <a:ea typeface="微软雅黑" pitchFamily="34" charset="-122"/>
              <a:sym typeface="+mn-ea"/>
            </a:endParaRPr>
          </a:p>
        </p:txBody>
      </p:sp>
      <p:sp>
        <p:nvSpPr>
          <p:cNvPr id="13" name="矩形 10"/>
          <p:cNvSpPr/>
          <p:nvPr/>
        </p:nvSpPr>
        <p:spPr>
          <a:xfrm>
            <a:off x="11022330" y="133350"/>
            <a:ext cx="889635" cy="431800"/>
          </a:xfrm>
          <a:prstGeom prst="rect">
            <a:avLst/>
          </a:prstGeom>
          <a:noFill/>
          <a:ln w="12700">
            <a:noFill/>
          </a:ln>
        </p:spPr>
        <p:txBody>
          <a:bodyPr anchor="ctr"/>
          <a:lstStyle/>
          <a:p>
            <a:pPr algn="ctr"/>
            <a:r>
              <a:rPr lang="zh-CN" altLang="en-US" sz="1200" b="1" dirty="0">
                <a:solidFill>
                  <a:schemeClr val="bg1"/>
                </a:solidFill>
                <a:latin typeface="微软雅黑" pitchFamily="34" charset="-122"/>
                <a:ea typeface="微软雅黑" pitchFamily="34" charset="-122"/>
              </a:rPr>
              <a:t>小结</a:t>
            </a:r>
            <a:endParaRPr lang="zh-CN" altLang="en-US" sz="1200" b="1" dirty="0">
              <a:solidFill>
                <a:schemeClr val="bg1"/>
              </a:solidFill>
              <a:latin typeface="微软雅黑" pitchFamily="34" charset="-122"/>
              <a:ea typeface="微软雅黑" pitchFamily="34" charset="-122"/>
            </a:endParaRPr>
          </a:p>
        </p:txBody>
      </p:sp>
      <p:sp>
        <p:nvSpPr>
          <p:cNvPr id="14" name="任意多边形 11"/>
          <p:cNvSpPr/>
          <p:nvPr/>
        </p:nvSpPr>
        <p:spPr>
          <a:xfrm>
            <a:off x="6986905" y="0"/>
            <a:ext cx="266700" cy="228600"/>
          </a:xfrm>
          <a:custGeom>
            <a:avLst/>
            <a:gdLst>
              <a:gd name="txL" fmla="*/ 0 w 266008"/>
              <a:gd name="txT" fmla="*/ 0 h 229317"/>
              <a:gd name="txR" fmla="*/ 266008 w 266008"/>
              <a:gd name="txB" fmla="*/ 229317 h 229317"/>
            </a:gdLst>
            <a:ahLst/>
            <a:cxnLst>
              <a:cxn ang="0">
                <a:pos x="0" y="0"/>
              </a:cxn>
              <a:cxn ang="0">
                <a:pos x="266700" y="0"/>
              </a:cxn>
              <a:cxn ang="0">
                <a:pos x="133350" y="228600"/>
              </a:cxn>
              <a:cxn ang="0">
                <a:pos x="0" y="0"/>
              </a:cxn>
            </a:cxnLst>
            <a:rect l="txL" t="txT" r="txR" b="txB"/>
            <a:pathLst>
              <a:path w="266008" h="229317">
                <a:moveTo>
                  <a:pt x="0" y="0"/>
                </a:moveTo>
                <a:lnTo>
                  <a:pt x="266008" y="0"/>
                </a:lnTo>
                <a:lnTo>
                  <a:pt x="133004" y="229317"/>
                </a:lnTo>
                <a:lnTo>
                  <a:pt x="0" y="0"/>
                </a:lnTo>
                <a:close/>
              </a:path>
            </a:pathLst>
          </a:custGeom>
          <a:solidFill>
            <a:srgbClr val="16A287"/>
          </a:solidFill>
          <a:ln w="12700">
            <a:noFill/>
          </a:ln>
        </p:spPr>
        <p:txBody>
          <a:bodyPr anchor="ctr"/>
          <a:lstStyle/>
          <a:p>
            <a:pPr algn="ctr"/>
            <a:r>
              <a:rPr lang="en-US" altLang="zh-CN" sz="1000" b="1" dirty="0">
                <a:solidFill>
                  <a:schemeClr val="bg1"/>
                </a:solidFill>
                <a:latin typeface="微软雅黑" pitchFamily="34" charset="-122"/>
                <a:ea typeface="微软雅黑" pitchFamily="34" charset="-122"/>
                <a:sym typeface="Arial" charset="0"/>
              </a:rPr>
              <a:t>2</a:t>
            </a:r>
            <a:endParaRPr lang="en-US" altLang="zh-CN" sz="1000" b="1" dirty="0">
              <a:solidFill>
                <a:schemeClr val="bg1"/>
              </a:solidFill>
              <a:latin typeface="微软雅黑" pitchFamily="34" charset="-122"/>
              <a:ea typeface="微软雅黑" pitchFamily="34" charset="-122"/>
              <a:sym typeface="Arial" charset="0"/>
            </a:endParaRPr>
          </a:p>
        </p:txBody>
      </p:sp>
      <p:sp>
        <p:nvSpPr>
          <p:cNvPr id="21" name="任意多边形 20"/>
          <p:cNvSpPr/>
          <p:nvPr>
            <p:custDataLst>
              <p:tags r:id="rId1"/>
            </p:custDataLst>
          </p:nvPr>
        </p:nvSpPr>
        <p:spPr>
          <a:xfrm rot="14400000">
            <a:off x="4406557" y="4031935"/>
            <a:ext cx="1789888" cy="1525127"/>
          </a:xfrm>
          <a:custGeom>
            <a:avLst/>
            <a:gdLst>
              <a:gd name="connsiteX0" fmla="*/ 259946 w 1789888"/>
              <a:gd name="connsiteY0" fmla="*/ 0 h 1525126"/>
              <a:gd name="connsiteX1" fmla="*/ 628882 w 1789888"/>
              <a:gd name="connsiteY1" fmla="*/ 375037 h 1525126"/>
              <a:gd name="connsiteX2" fmla="*/ 588723 w 1789888"/>
              <a:gd name="connsiteY2" fmla="*/ 423709 h 1525126"/>
              <a:gd name="connsiteX3" fmla="*/ 525654 w 1789888"/>
              <a:gd name="connsiteY3" fmla="*/ 630182 h 1525126"/>
              <a:gd name="connsiteX4" fmla="*/ 894944 w 1789888"/>
              <a:gd name="connsiteY4" fmla="*/ 999472 h 1525126"/>
              <a:gd name="connsiteX5" fmla="*/ 1264234 w 1789888"/>
              <a:gd name="connsiteY5" fmla="*/ 630182 h 1525126"/>
              <a:gd name="connsiteX6" fmla="*/ 1201165 w 1789888"/>
              <a:gd name="connsiteY6" fmla="*/ 423709 h 1525126"/>
              <a:gd name="connsiteX7" fmla="*/ 1161007 w 1789888"/>
              <a:gd name="connsiteY7" fmla="*/ 375037 h 1525126"/>
              <a:gd name="connsiteX8" fmla="*/ 1529942 w 1789888"/>
              <a:gd name="connsiteY8" fmla="*/ 0 h 1525126"/>
              <a:gd name="connsiteX9" fmla="*/ 1637046 w 1789888"/>
              <a:gd name="connsiteY9" fmla="*/ 129810 h 1525126"/>
              <a:gd name="connsiteX10" fmla="*/ 1789888 w 1789888"/>
              <a:gd name="connsiteY10" fmla="*/ 630182 h 1525126"/>
              <a:gd name="connsiteX11" fmla="*/ 894944 w 1789888"/>
              <a:gd name="connsiteY11" fmla="*/ 1525126 h 1525126"/>
              <a:gd name="connsiteX12" fmla="*/ 0 w 1789888"/>
              <a:gd name="connsiteY12" fmla="*/ 630182 h 1525126"/>
              <a:gd name="connsiteX13" fmla="*/ 152842 w 1789888"/>
              <a:gd name="connsiteY13" fmla="*/ 129810 h 1525126"/>
              <a:gd name="connsiteX14" fmla="*/ 259946 w 1789888"/>
              <a:gd name="connsiteY14" fmla="*/ 0 h 1525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789888" h="1525126">
                <a:moveTo>
                  <a:pt x="259946" y="0"/>
                </a:moveTo>
                <a:lnTo>
                  <a:pt x="628882" y="375037"/>
                </a:lnTo>
                <a:lnTo>
                  <a:pt x="588723" y="423709"/>
                </a:lnTo>
                <a:cubicBezTo>
                  <a:pt x="548905" y="482648"/>
                  <a:pt x="525654" y="553700"/>
                  <a:pt x="525654" y="630182"/>
                </a:cubicBezTo>
                <a:cubicBezTo>
                  <a:pt x="525654" y="834135"/>
                  <a:pt x="690991" y="999472"/>
                  <a:pt x="894944" y="999472"/>
                </a:cubicBezTo>
                <a:cubicBezTo>
                  <a:pt x="1098897" y="999472"/>
                  <a:pt x="1264234" y="834135"/>
                  <a:pt x="1264234" y="630182"/>
                </a:cubicBezTo>
                <a:cubicBezTo>
                  <a:pt x="1264234" y="553700"/>
                  <a:pt x="1240984" y="482648"/>
                  <a:pt x="1201165" y="423709"/>
                </a:cubicBezTo>
                <a:lnTo>
                  <a:pt x="1161007" y="375037"/>
                </a:lnTo>
                <a:lnTo>
                  <a:pt x="1529942" y="0"/>
                </a:lnTo>
                <a:lnTo>
                  <a:pt x="1637046" y="129810"/>
                </a:lnTo>
                <a:cubicBezTo>
                  <a:pt x="1733543" y="272644"/>
                  <a:pt x="1789888" y="444833"/>
                  <a:pt x="1789888" y="630182"/>
                </a:cubicBezTo>
                <a:cubicBezTo>
                  <a:pt x="1789888" y="1124446"/>
                  <a:pt x="1389208" y="1525126"/>
                  <a:pt x="894944" y="1525126"/>
                </a:cubicBezTo>
                <a:cubicBezTo>
                  <a:pt x="400680" y="1525126"/>
                  <a:pt x="0" y="1124446"/>
                  <a:pt x="0" y="630182"/>
                </a:cubicBezTo>
                <a:cubicBezTo>
                  <a:pt x="0" y="444833"/>
                  <a:pt x="56346" y="272644"/>
                  <a:pt x="152842" y="129810"/>
                </a:cubicBezTo>
                <a:lnTo>
                  <a:pt x="259946" y="0"/>
                </a:lnTo>
                <a:close/>
              </a:path>
            </a:pathLst>
          </a:custGeom>
          <a:solidFill>
            <a:srgbClr val="1AA3AA"/>
          </a:solidFill>
          <a:ln w="12700" cap="flat" cmpd="sng" algn="ctr">
            <a:noFill/>
            <a:prstDash val="solid"/>
            <a:miter lim="800000"/>
          </a:ln>
          <a:effectLst/>
        </p:spPr>
        <p:txBody>
          <a:bodyPr anchor="ctr"/>
          <a:p>
            <a:pPr algn="ctr" fontAlgn="auto">
              <a:lnSpc>
                <a:spcPct val="120000"/>
              </a:lnSpc>
            </a:pPr>
            <a:endParaRPr>
              <a:latin typeface="微软雅黑" pitchFamily="34" charset="-122"/>
              <a:ea typeface="微软雅黑" pitchFamily="34" charset="-122"/>
            </a:endParaRPr>
          </a:p>
        </p:txBody>
      </p:sp>
      <p:sp>
        <p:nvSpPr>
          <p:cNvPr id="22" name="任意多边形 21"/>
          <p:cNvSpPr/>
          <p:nvPr>
            <p:custDataLst>
              <p:tags r:id="rId2"/>
            </p:custDataLst>
          </p:nvPr>
        </p:nvSpPr>
        <p:spPr>
          <a:xfrm flipH="1">
            <a:off x="5167962" y="3179885"/>
            <a:ext cx="1789888" cy="1525127"/>
          </a:xfrm>
          <a:custGeom>
            <a:avLst/>
            <a:gdLst>
              <a:gd name="connsiteX0" fmla="*/ 259946 w 1789888"/>
              <a:gd name="connsiteY0" fmla="*/ 0 h 1525126"/>
              <a:gd name="connsiteX1" fmla="*/ 628882 w 1789888"/>
              <a:gd name="connsiteY1" fmla="*/ 375037 h 1525126"/>
              <a:gd name="connsiteX2" fmla="*/ 588723 w 1789888"/>
              <a:gd name="connsiteY2" fmla="*/ 423709 h 1525126"/>
              <a:gd name="connsiteX3" fmla="*/ 525654 w 1789888"/>
              <a:gd name="connsiteY3" fmla="*/ 630182 h 1525126"/>
              <a:gd name="connsiteX4" fmla="*/ 894944 w 1789888"/>
              <a:gd name="connsiteY4" fmla="*/ 999472 h 1525126"/>
              <a:gd name="connsiteX5" fmla="*/ 1264234 w 1789888"/>
              <a:gd name="connsiteY5" fmla="*/ 630182 h 1525126"/>
              <a:gd name="connsiteX6" fmla="*/ 1201165 w 1789888"/>
              <a:gd name="connsiteY6" fmla="*/ 423709 h 1525126"/>
              <a:gd name="connsiteX7" fmla="*/ 1161007 w 1789888"/>
              <a:gd name="connsiteY7" fmla="*/ 375037 h 1525126"/>
              <a:gd name="connsiteX8" fmla="*/ 1529942 w 1789888"/>
              <a:gd name="connsiteY8" fmla="*/ 0 h 1525126"/>
              <a:gd name="connsiteX9" fmla="*/ 1637046 w 1789888"/>
              <a:gd name="connsiteY9" fmla="*/ 129810 h 1525126"/>
              <a:gd name="connsiteX10" fmla="*/ 1789888 w 1789888"/>
              <a:gd name="connsiteY10" fmla="*/ 630182 h 1525126"/>
              <a:gd name="connsiteX11" fmla="*/ 894944 w 1789888"/>
              <a:gd name="connsiteY11" fmla="*/ 1525126 h 1525126"/>
              <a:gd name="connsiteX12" fmla="*/ 0 w 1789888"/>
              <a:gd name="connsiteY12" fmla="*/ 630182 h 1525126"/>
              <a:gd name="connsiteX13" fmla="*/ 152842 w 1789888"/>
              <a:gd name="connsiteY13" fmla="*/ 129810 h 1525126"/>
              <a:gd name="connsiteX14" fmla="*/ 259946 w 1789888"/>
              <a:gd name="connsiteY14" fmla="*/ 0 h 1525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789888" h="1525126">
                <a:moveTo>
                  <a:pt x="259946" y="0"/>
                </a:moveTo>
                <a:lnTo>
                  <a:pt x="628882" y="375037"/>
                </a:lnTo>
                <a:lnTo>
                  <a:pt x="588723" y="423709"/>
                </a:lnTo>
                <a:cubicBezTo>
                  <a:pt x="548905" y="482648"/>
                  <a:pt x="525654" y="553700"/>
                  <a:pt x="525654" y="630182"/>
                </a:cubicBezTo>
                <a:cubicBezTo>
                  <a:pt x="525654" y="834135"/>
                  <a:pt x="690991" y="999472"/>
                  <a:pt x="894944" y="999472"/>
                </a:cubicBezTo>
                <a:cubicBezTo>
                  <a:pt x="1098897" y="999472"/>
                  <a:pt x="1264234" y="834135"/>
                  <a:pt x="1264234" y="630182"/>
                </a:cubicBezTo>
                <a:cubicBezTo>
                  <a:pt x="1264234" y="553700"/>
                  <a:pt x="1240984" y="482648"/>
                  <a:pt x="1201165" y="423709"/>
                </a:cubicBezTo>
                <a:lnTo>
                  <a:pt x="1161007" y="375037"/>
                </a:lnTo>
                <a:lnTo>
                  <a:pt x="1529942" y="0"/>
                </a:lnTo>
                <a:lnTo>
                  <a:pt x="1637046" y="129810"/>
                </a:lnTo>
                <a:cubicBezTo>
                  <a:pt x="1733543" y="272644"/>
                  <a:pt x="1789888" y="444833"/>
                  <a:pt x="1789888" y="630182"/>
                </a:cubicBezTo>
                <a:cubicBezTo>
                  <a:pt x="1789888" y="1124446"/>
                  <a:pt x="1389208" y="1525126"/>
                  <a:pt x="894944" y="1525126"/>
                </a:cubicBezTo>
                <a:cubicBezTo>
                  <a:pt x="400680" y="1525126"/>
                  <a:pt x="0" y="1124446"/>
                  <a:pt x="0" y="630182"/>
                </a:cubicBezTo>
                <a:cubicBezTo>
                  <a:pt x="0" y="444833"/>
                  <a:pt x="56346" y="272644"/>
                  <a:pt x="152842" y="129810"/>
                </a:cubicBezTo>
                <a:lnTo>
                  <a:pt x="259946" y="0"/>
                </a:lnTo>
                <a:close/>
              </a:path>
            </a:pathLst>
          </a:custGeom>
          <a:solidFill>
            <a:srgbClr val="1F74AD"/>
          </a:solidFill>
          <a:ln w="12700" cap="flat" cmpd="sng" algn="ctr">
            <a:noFill/>
            <a:prstDash val="solid"/>
            <a:miter lim="800000"/>
          </a:ln>
          <a:effectLst/>
        </p:spPr>
        <p:txBody>
          <a:bodyPr anchor="ctr"/>
          <a:p>
            <a:pPr algn="ctr" fontAlgn="auto">
              <a:lnSpc>
                <a:spcPct val="120000"/>
              </a:lnSpc>
            </a:pPr>
            <a:endParaRPr dirty="0">
              <a:latin typeface="微软雅黑" pitchFamily="34" charset="-122"/>
              <a:ea typeface="微软雅黑" pitchFamily="34" charset="-122"/>
            </a:endParaRPr>
          </a:p>
        </p:txBody>
      </p:sp>
      <p:sp>
        <p:nvSpPr>
          <p:cNvPr id="23" name="任意多边形 22"/>
          <p:cNvSpPr/>
          <p:nvPr>
            <p:custDataLst>
              <p:tags r:id="rId3"/>
            </p:custDataLst>
          </p:nvPr>
        </p:nvSpPr>
        <p:spPr bwMode="auto">
          <a:xfrm rot="3600000">
            <a:off x="4954407" y="4626171"/>
            <a:ext cx="461104" cy="461104"/>
          </a:xfrm>
          <a:custGeom>
            <a:avLst/>
            <a:gdLst>
              <a:gd name="T0" fmla="*/ 118 w 236"/>
              <a:gd name="T1" fmla="*/ 0 h 236"/>
              <a:gd name="T2" fmla="*/ 0 w 236"/>
              <a:gd name="T3" fmla="*/ 118 h 236"/>
              <a:gd name="T4" fmla="*/ 118 w 236"/>
              <a:gd name="T5" fmla="*/ 236 h 236"/>
              <a:gd name="T6" fmla="*/ 236 w 236"/>
              <a:gd name="T7" fmla="*/ 118 h 236"/>
              <a:gd name="T8" fmla="*/ 118 w 236"/>
              <a:gd name="T9" fmla="*/ 0 h 236"/>
              <a:gd name="T10" fmla="*/ 106 w 236"/>
              <a:gd name="T11" fmla="*/ 171 h 236"/>
              <a:gd name="T12" fmla="*/ 54 w 236"/>
              <a:gd name="T13" fmla="*/ 163 h 236"/>
              <a:gd name="T14" fmla="*/ 54 w 236"/>
              <a:gd name="T15" fmla="*/ 121 h 236"/>
              <a:gd name="T16" fmla="*/ 106 w 236"/>
              <a:gd name="T17" fmla="*/ 121 h 236"/>
              <a:gd name="T18" fmla="*/ 106 w 236"/>
              <a:gd name="T19" fmla="*/ 171 h 236"/>
              <a:gd name="T20" fmla="*/ 106 w 236"/>
              <a:gd name="T21" fmla="*/ 114 h 236"/>
              <a:gd name="T22" fmla="*/ 54 w 236"/>
              <a:gd name="T23" fmla="*/ 114 h 236"/>
              <a:gd name="T24" fmla="*/ 54 w 236"/>
              <a:gd name="T25" fmla="*/ 72 h 236"/>
              <a:gd name="T26" fmla="*/ 106 w 236"/>
              <a:gd name="T27" fmla="*/ 64 h 236"/>
              <a:gd name="T28" fmla="*/ 106 w 236"/>
              <a:gd name="T29" fmla="*/ 114 h 236"/>
              <a:gd name="T30" fmla="*/ 182 w 236"/>
              <a:gd name="T31" fmla="*/ 182 h 236"/>
              <a:gd name="T32" fmla="*/ 113 w 236"/>
              <a:gd name="T33" fmla="*/ 172 h 236"/>
              <a:gd name="T34" fmla="*/ 113 w 236"/>
              <a:gd name="T35" fmla="*/ 121 h 236"/>
              <a:gd name="T36" fmla="*/ 182 w 236"/>
              <a:gd name="T37" fmla="*/ 121 h 236"/>
              <a:gd name="T38" fmla="*/ 182 w 236"/>
              <a:gd name="T39" fmla="*/ 182 h 236"/>
              <a:gd name="T40" fmla="*/ 182 w 236"/>
              <a:gd name="T41" fmla="*/ 114 h 236"/>
              <a:gd name="T42" fmla="*/ 113 w 236"/>
              <a:gd name="T43" fmla="*/ 114 h 236"/>
              <a:gd name="T44" fmla="*/ 113 w 236"/>
              <a:gd name="T45" fmla="*/ 63 h 236"/>
              <a:gd name="T46" fmla="*/ 182 w 236"/>
              <a:gd name="T47" fmla="*/ 53 h 236"/>
              <a:gd name="T48" fmla="*/ 182 w 236"/>
              <a:gd name="T49" fmla="*/ 114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36" h="236">
                <a:moveTo>
                  <a:pt x="118" y="0"/>
                </a:moveTo>
                <a:cubicBezTo>
                  <a:pt x="53" y="0"/>
                  <a:pt x="0" y="53"/>
                  <a:pt x="0" y="118"/>
                </a:cubicBezTo>
                <a:cubicBezTo>
                  <a:pt x="0" y="183"/>
                  <a:pt x="53" y="236"/>
                  <a:pt x="118" y="236"/>
                </a:cubicBezTo>
                <a:cubicBezTo>
                  <a:pt x="183" y="236"/>
                  <a:pt x="236" y="183"/>
                  <a:pt x="236" y="118"/>
                </a:cubicBezTo>
                <a:cubicBezTo>
                  <a:pt x="236" y="53"/>
                  <a:pt x="183" y="0"/>
                  <a:pt x="118" y="0"/>
                </a:cubicBezTo>
                <a:close/>
                <a:moveTo>
                  <a:pt x="106" y="171"/>
                </a:moveTo>
                <a:cubicBezTo>
                  <a:pt x="54" y="163"/>
                  <a:pt x="54" y="163"/>
                  <a:pt x="54" y="163"/>
                </a:cubicBezTo>
                <a:cubicBezTo>
                  <a:pt x="54" y="121"/>
                  <a:pt x="54" y="121"/>
                  <a:pt x="54" y="121"/>
                </a:cubicBezTo>
                <a:cubicBezTo>
                  <a:pt x="106" y="121"/>
                  <a:pt x="106" y="121"/>
                  <a:pt x="106" y="121"/>
                </a:cubicBezTo>
                <a:lnTo>
                  <a:pt x="106" y="171"/>
                </a:lnTo>
                <a:close/>
                <a:moveTo>
                  <a:pt x="106" y="114"/>
                </a:moveTo>
                <a:cubicBezTo>
                  <a:pt x="54" y="114"/>
                  <a:pt x="54" y="114"/>
                  <a:pt x="54" y="114"/>
                </a:cubicBezTo>
                <a:cubicBezTo>
                  <a:pt x="54" y="72"/>
                  <a:pt x="54" y="72"/>
                  <a:pt x="54" y="72"/>
                </a:cubicBezTo>
                <a:cubicBezTo>
                  <a:pt x="106" y="64"/>
                  <a:pt x="106" y="64"/>
                  <a:pt x="106" y="64"/>
                </a:cubicBezTo>
                <a:lnTo>
                  <a:pt x="106" y="114"/>
                </a:lnTo>
                <a:close/>
                <a:moveTo>
                  <a:pt x="182" y="182"/>
                </a:moveTo>
                <a:cubicBezTo>
                  <a:pt x="113" y="172"/>
                  <a:pt x="113" y="172"/>
                  <a:pt x="113" y="172"/>
                </a:cubicBezTo>
                <a:cubicBezTo>
                  <a:pt x="113" y="121"/>
                  <a:pt x="113" y="121"/>
                  <a:pt x="113" y="121"/>
                </a:cubicBezTo>
                <a:cubicBezTo>
                  <a:pt x="182" y="121"/>
                  <a:pt x="182" y="121"/>
                  <a:pt x="182" y="121"/>
                </a:cubicBezTo>
                <a:lnTo>
                  <a:pt x="182" y="182"/>
                </a:lnTo>
                <a:close/>
                <a:moveTo>
                  <a:pt x="182" y="114"/>
                </a:moveTo>
                <a:cubicBezTo>
                  <a:pt x="113" y="114"/>
                  <a:pt x="113" y="114"/>
                  <a:pt x="113" y="114"/>
                </a:cubicBezTo>
                <a:cubicBezTo>
                  <a:pt x="113" y="63"/>
                  <a:pt x="113" y="63"/>
                  <a:pt x="113" y="63"/>
                </a:cubicBezTo>
                <a:cubicBezTo>
                  <a:pt x="182" y="53"/>
                  <a:pt x="182" y="53"/>
                  <a:pt x="182" y="53"/>
                </a:cubicBezTo>
                <a:lnTo>
                  <a:pt x="182" y="114"/>
                </a:lnTo>
                <a:close/>
              </a:path>
            </a:pathLst>
          </a:custGeom>
          <a:solidFill>
            <a:srgbClr val="1AA3AA"/>
          </a:solidFill>
          <a:ln>
            <a:noFill/>
          </a:ln>
        </p:spPr>
        <p:txBody>
          <a:bodyPr anchor="ctr"/>
          <a:p>
            <a:pPr algn="ctr" fontAlgn="auto">
              <a:lnSpc>
                <a:spcPct val="120000"/>
              </a:lnSpc>
            </a:pPr>
            <a:endParaRPr>
              <a:latin typeface="微软雅黑" pitchFamily="34" charset="-122"/>
              <a:ea typeface="微软雅黑" pitchFamily="34" charset="-122"/>
            </a:endParaRPr>
          </a:p>
        </p:txBody>
      </p:sp>
      <p:sp>
        <p:nvSpPr>
          <p:cNvPr id="24" name="任意多边形 23"/>
          <p:cNvSpPr/>
          <p:nvPr>
            <p:custDataLst>
              <p:tags r:id="rId4"/>
            </p:custDataLst>
          </p:nvPr>
        </p:nvSpPr>
        <p:spPr bwMode="auto">
          <a:xfrm rot="5400000">
            <a:off x="5827971" y="3599529"/>
            <a:ext cx="461104" cy="461104"/>
          </a:xfrm>
          <a:custGeom>
            <a:avLst/>
            <a:gdLst>
              <a:gd name="T0" fmla="*/ 223 w 228"/>
              <a:gd name="T1" fmla="*/ 95 h 228"/>
              <a:gd name="T2" fmla="*/ 196 w 228"/>
              <a:gd name="T3" fmla="*/ 90 h 228"/>
              <a:gd name="T4" fmla="*/ 189 w 228"/>
              <a:gd name="T5" fmla="*/ 74 h 228"/>
              <a:gd name="T6" fmla="*/ 205 w 228"/>
              <a:gd name="T7" fmla="*/ 50 h 228"/>
              <a:gd name="T8" fmla="*/ 205 w 228"/>
              <a:gd name="T9" fmla="*/ 43 h 228"/>
              <a:gd name="T10" fmla="*/ 185 w 228"/>
              <a:gd name="T11" fmla="*/ 24 h 228"/>
              <a:gd name="T12" fmla="*/ 178 w 228"/>
              <a:gd name="T13" fmla="*/ 23 h 228"/>
              <a:gd name="T14" fmla="*/ 155 w 228"/>
              <a:gd name="T15" fmla="*/ 39 h 228"/>
              <a:gd name="T16" fmla="*/ 138 w 228"/>
              <a:gd name="T17" fmla="*/ 32 h 228"/>
              <a:gd name="T18" fmla="*/ 133 w 228"/>
              <a:gd name="T19" fmla="*/ 5 h 228"/>
              <a:gd name="T20" fmla="*/ 127 w 228"/>
              <a:gd name="T21" fmla="*/ 0 h 228"/>
              <a:gd name="T22" fmla="*/ 100 w 228"/>
              <a:gd name="T23" fmla="*/ 0 h 228"/>
              <a:gd name="T24" fmla="*/ 94 w 228"/>
              <a:gd name="T25" fmla="*/ 5 h 228"/>
              <a:gd name="T26" fmla="*/ 89 w 228"/>
              <a:gd name="T27" fmla="*/ 32 h 228"/>
              <a:gd name="T28" fmla="*/ 73 w 228"/>
              <a:gd name="T29" fmla="*/ 39 h 228"/>
              <a:gd name="T30" fmla="*/ 50 w 228"/>
              <a:gd name="T31" fmla="*/ 23 h 228"/>
              <a:gd name="T32" fmla="*/ 43 w 228"/>
              <a:gd name="T33" fmla="*/ 24 h 228"/>
              <a:gd name="T34" fmla="*/ 23 w 228"/>
              <a:gd name="T35" fmla="*/ 43 h 228"/>
              <a:gd name="T36" fmla="*/ 23 w 228"/>
              <a:gd name="T37" fmla="*/ 51 h 228"/>
              <a:gd name="T38" fmla="*/ 39 w 228"/>
              <a:gd name="T39" fmla="*/ 74 h 228"/>
              <a:gd name="T40" fmla="*/ 32 w 228"/>
              <a:gd name="T41" fmla="*/ 90 h 228"/>
              <a:gd name="T42" fmla="*/ 5 w 228"/>
              <a:gd name="T43" fmla="*/ 95 h 228"/>
              <a:gd name="T44" fmla="*/ 0 w 228"/>
              <a:gd name="T45" fmla="*/ 100 h 228"/>
              <a:gd name="T46" fmla="*/ 0 w 228"/>
              <a:gd name="T47" fmla="*/ 128 h 228"/>
              <a:gd name="T48" fmla="*/ 5 w 228"/>
              <a:gd name="T49" fmla="*/ 134 h 228"/>
              <a:gd name="T50" fmla="*/ 32 w 228"/>
              <a:gd name="T51" fmla="*/ 139 h 228"/>
              <a:gd name="T52" fmla="*/ 39 w 228"/>
              <a:gd name="T53" fmla="*/ 155 h 228"/>
              <a:gd name="T54" fmla="*/ 23 w 228"/>
              <a:gd name="T55" fmla="*/ 178 h 228"/>
              <a:gd name="T56" fmla="*/ 24 w 228"/>
              <a:gd name="T57" fmla="*/ 185 h 228"/>
              <a:gd name="T58" fmla="*/ 43 w 228"/>
              <a:gd name="T59" fmla="*/ 204 h 228"/>
              <a:gd name="T60" fmla="*/ 51 w 228"/>
              <a:gd name="T61" fmla="*/ 205 h 228"/>
              <a:gd name="T62" fmla="*/ 73 w 228"/>
              <a:gd name="T63" fmla="*/ 189 h 228"/>
              <a:gd name="T64" fmla="*/ 89 w 228"/>
              <a:gd name="T65" fmla="*/ 196 h 228"/>
              <a:gd name="T66" fmla="*/ 94 w 228"/>
              <a:gd name="T67" fmla="*/ 223 h 228"/>
              <a:gd name="T68" fmla="*/ 100 w 228"/>
              <a:gd name="T69" fmla="*/ 228 h 228"/>
              <a:gd name="T70" fmla="*/ 127 w 228"/>
              <a:gd name="T71" fmla="*/ 228 h 228"/>
              <a:gd name="T72" fmla="*/ 133 w 228"/>
              <a:gd name="T73" fmla="*/ 223 h 228"/>
              <a:gd name="T74" fmla="*/ 138 w 228"/>
              <a:gd name="T75" fmla="*/ 196 h 228"/>
              <a:gd name="T76" fmla="*/ 154 w 228"/>
              <a:gd name="T77" fmla="*/ 190 h 228"/>
              <a:gd name="T78" fmla="*/ 177 w 228"/>
              <a:gd name="T79" fmla="*/ 205 h 228"/>
              <a:gd name="T80" fmla="*/ 185 w 228"/>
              <a:gd name="T81" fmla="*/ 205 h 228"/>
              <a:gd name="T82" fmla="*/ 204 w 228"/>
              <a:gd name="T83" fmla="*/ 185 h 228"/>
              <a:gd name="T84" fmla="*/ 205 w 228"/>
              <a:gd name="T85" fmla="*/ 178 h 228"/>
              <a:gd name="T86" fmla="*/ 189 w 228"/>
              <a:gd name="T87" fmla="*/ 155 h 228"/>
              <a:gd name="T88" fmla="*/ 196 w 228"/>
              <a:gd name="T89" fmla="*/ 139 h 228"/>
              <a:gd name="T90" fmla="*/ 223 w 228"/>
              <a:gd name="T91" fmla="*/ 134 h 228"/>
              <a:gd name="T92" fmla="*/ 228 w 228"/>
              <a:gd name="T93" fmla="*/ 128 h 228"/>
              <a:gd name="T94" fmla="*/ 228 w 228"/>
              <a:gd name="T95" fmla="*/ 100 h 228"/>
              <a:gd name="T96" fmla="*/ 223 w 228"/>
              <a:gd name="T97" fmla="*/ 95 h 228"/>
              <a:gd name="T98" fmla="*/ 114 w 228"/>
              <a:gd name="T99" fmla="*/ 149 h 228"/>
              <a:gd name="T100" fmla="*/ 79 w 228"/>
              <a:gd name="T101" fmla="*/ 114 h 228"/>
              <a:gd name="T102" fmla="*/ 114 w 228"/>
              <a:gd name="T103" fmla="*/ 79 h 228"/>
              <a:gd name="T104" fmla="*/ 149 w 228"/>
              <a:gd name="T105" fmla="*/ 114 h 228"/>
              <a:gd name="T106" fmla="*/ 114 w 228"/>
              <a:gd name="T107" fmla="*/ 149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28" h="228">
                <a:moveTo>
                  <a:pt x="223" y="95"/>
                </a:moveTo>
                <a:cubicBezTo>
                  <a:pt x="196" y="90"/>
                  <a:pt x="196" y="90"/>
                  <a:pt x="196" y="90"/>
                </a:cubicBezTo>
                <a:cubicBezTo>
                  <a:pt x="194" y="84"/>
                  <a:pt x="192" y="79"/>
                  <a:pt x="189" y="74"/>
                </a:cubicBezTo>
                <a:cubicBezTo>
                  <a:pt x="205" y="50"/>
                  <a:pt x="205" y="50"/>
                  <a:pt x="205" y="50"/>
                </a:cubicBezTo>
                <a:cubicBezTo>
                  <a:pt x="207" y="48"/>
                  <a:pt x="206" y="45"/>
                  <a:pt x="205" y="43"/>
                </a:cubicBezTo>
                <a:cubicBezTo>
                  <a:pt x="185" y="24"/>
                  <a:pt x="185" y="24"/>
                  <a:pt x="185" y="24"/>
                </a:cubicBezTo>
                <a:cubicBezTo>
                  <a:pt x="183" y="22"/>
                  <a:pt x="180" y="21"/>
                  <a:pt x="178" y="23"/>
                </a:cubicBezTo>
                <a:cubicBezTo>
                  <a:pt x="155" y="39"/>
                  <a:pt x="155" y="39"/>
                  <a:pt x="155" y="39"/>
                </a:cubicBezTo>
                <a:cubicBezTo>
                  <a:pt x="149" y="36"/>
                  <a:pt x="144" y="34"/>
                  <a:pt x="138" y="32"/>
                </a:cubicBezTo>
                <a:cubicBezTo>
                  <a:pt x="133" y="5"/>
                  <a:pt x="133" y="5"/>
                  <a:pt x="133" y="5"/>
                </a:cubicBezTo>
                <a:cubicBezTo>
                  <a:pt x="133" y="2"/>
                  <a:pt x="130" y="0"/>
                  <a:pt x="127" y="0"/>
                </a:cubicBezTo>
                <a:cubicBezTo>
                  <a:pt x="100" y="0"/>
                  <a:pt x="100" y="0"/>
                  <a:pt x="100" y="0"/>
                </a:cubicBezTo>
                <a:cubicBezTo>
                  <a:pt x="97" y="0"/>
                  <a:pt x="95" y="2"/>
                  <a:pt x="94" y="5"/>
                </a:cubicBezTo>
                <a:cubicBezTo>
                  <a:pt x="89" y="32"/>
                  <a:pt x="89" y="32"/>
                  <a:pt x="89" y="32"/>
                </a:cubicBezTo>
                <a:cubicBezTo>
                  <a:pt x="83" y="34"/>
                  <a:pt x="78" y="36"/>
                  <a:pt x="73" y="39"/>
                </a:cubicBezTo>
                <a:cubicBezTo>
                  <a:pt x="50" y="23"/>
                  <a:pt x="50" y="23"/>
                  <a:pt x="50" y="23"/>
                </a:cubicBezTo>
                <a:cubicBezTo>
                  <a:pt x="48" y="22"/>
                  <a:pt x="45" y="22"/>
                  <a:pt x="43" y="24"/>
                </a:cubicBezTo>
                <a:cubicBezTo>
                  <a:pt x="23" y="43"/>
                  <a:pt x="23" y="43"/>
                  <a:pt x="23" y="43"/>
                </a:cubicBezTo>
                <a:cubicBezTo>
                  <a:pt x="22" y="45"/>
                  <a:pt x="21" y="49"/>
                  <a:pt x="23" y="51"/>
                </a:cubicBezTo>
                <a:cubicBezTo>
                  <a:pt x="39" y="74"/>
                  <a:pt x="39" y="74"/>
                  <a:pt x="39" y="74"/>
                </a:cubicBezTo>
                <a:cubicBezTo>
                  <a:pt x="36" y="79"/>
                  <a:pt x="34" y="84"/>
                  <a:pt x="32" y="90"/>
                </a:cubicBezTo>
                <a:cubicBezTo>
                  <a:pt x="5" y="95"/>
                  <a:pt x="5" y="95"/>
                  <a:pt x="5" y="95"/>
                </a:cubicBezTo>
                <a:cubicBezTo>
                  <a:pt x="2" y="95"/>
                  <a:pt x="0" y="98"/>
                  <a:pt x="0" y="100"/>
                </a:cubicBezTo>
                <a:cubicBezTo>
                  <a:pt x="0" y="128"/>
                  <a:pt x="0" y="128"/>
                  <a:pt x="0" y="128"/>
                </a:cubicBezTo>
                <a:cubicBezTo>
                  <a:pt x="0" y="131"/>
                  <a:pt x="2" y="133"/>
                  <a:pt x="5" y="134"/>
                </a:cubicBezTo>
                <a:cubicBezTo>
                  <a:pt x="32" y="139"/>
                  <a:pt x="32" y="139"/>
                  <a:pt x="32" y="139"/>
                </a:cubicBezTo>
                <a:cubicBezTo>
                  <a:pt x="34" y="144"/>
                  <a:pt x="36" y="150"/>
                  <a:pt x="39" y="155"/>
                </a:cubicBezTo>
                <a:cubicBezTo>
                  <a:pt x="23" y="178"/>
                  <a:pt x="23" y="178"/>
                  <a:pt x="23" y="178"/>
                </a:cubicBezTo>
                <a:cubicBezTo>
                  <a:pt x="22" y="180"/>
                  <a:pt x="22" y="183"/>
                  <a:pt x="24" y="185"/>
                </a:cubicBezTo>
                <a:cubicBezTo>
                  <a:pt x="43" y="204"/>
                  <a:pt x="43" y="204"/>
                  <a:pt x="43" y="204"/>
                </a:cubicBezTo>
                <a:cubicBezTo>
                  <a:pt x="45" y="206"/>
                  <a:pt x="48" y="207"/>
                  <a:pt x="51" y="205"/>
                </a:cubicBezTo>
                <a:cubicBezTo>
                  <a:pt x="73" y="189"/>
                  <a:pt x="73" y="189"/>
                  <a:pt x="73" y="189"/>
                </a:cubicBezTo>
                <a:cubicBezTo>
                  <a:pt x="78" y="192"/>
                  <a:pt x="84" y="194"/>
                  <a:pt x="89" y="196"/>
                </a:cubicBezTo>
                <a:cubicBezTo>
                  <a:pt x="94" y="223"/>
                  <a:pt x="94" y="223"/>
                  <a:pt x="94" y="223"/>
                </a:cubicBezTo>
                <a:cubicBezTo>
                  <a:pt x="95" y="226"/>
                  <a:pt x="97" y="228"/>
                  <a:pt x="100" y="228"/>
                </a:cubicBezTo>
                <a:cubicBezTo>
                  <a:pt x="127" y="228"/>
                  <a:pt x="127" y="228"/>
                  <a:pt x="127" y="228"/>
                </a:cubicBezTo>
                <a:cubicBezTo>
                  <a:pt x="130" y="228"/>
                  <a:pt x="133" y="226"/>
                  <a:pt x="133" y="223"/>
                </a:cubicBezTo>
                <a:cubicBezTo>
                  <a:pt x="138" y="196"/>
                  <a:pt x="138" y="196"/>
                  <a:pt x="138" y="196"/>
                </a:cubicBezTo>
                <a:cubicBezTo>
                  <a:pt x="144" y="194"/>
                  <a:pt x="149" y="192"/>
                  <a:pt x="154" y="190"/>
                </a:cubicBezTo>
                <a:cubicBezTo>
                  <a:pt x="177" y="205"/>
                  <a:pt x="177" y="205"/>
                  <a:pt x="177" y="205"/>
                </a:cubicBezTo>
                <a:cubicBezTo>
                  <a:pt x="180" y="207"/>
                  <a:pt x="183" y="207"/>
                  <a:pt x="185" y="205"/>
                </a:cubicBezTo>
                <a:cubicBezTo>
                  <a:pt x="204" y="185"/>
                  <a:pt x="204" y="185"/>
                  <a:pt x="204" y="185"/>
                </a:cubicBezTo>
                <a:cubicBezTo>
                  <a:pt x="206" y="183"/>
                  <a:pt x="206" y="180"/>
                  <a:pt x="205" y="178"/>
                </a:cubicBezTo>
                <a:cubicBezTo>
                  <a:pt x="189" y="155"/>
                  <a:pt x="189" y="155"/>
                  <a:pt x="189" y="155"/>
                </a:cubicBezTo>
                <a:cubicBezTo>
                  <a:pt x="192" y="150"/>
                  <a:pt x="194" y="144"/>
                  <a:pt x="196" y="139"/>
                </a:cubicBezTo>
                <a:cubicBezTo>
                  <a:pt x="223" y="134"/>
                  <a:pt x="223" y="134"/>
                  <a:pt x="223" y="134"/>
                </a:cubicBezTo>
                <a:cubicBezTo>
                  <a:pt x="226" y="133"/>
                  <a:pt x="228" y="131"/>
                  <a:pt x="228" y="128"/>
                </a:cubicBezTo>
                <a:cubicBezTo>
                  <a:pt x="228" y="100"/>
                  <a:pt x="228" y="100"/>
                  <a:pt x="228" y="100"/>
                </a:cubicBezTo>
                <a:cubicBezTo>
                  <a:pt x="228" y="98"/>
                  <a:pt x="226" y="95"/>
                  <a:pt x="223" y="95"/>
                </a:cubicBezTo>
                <a:close/>
                <a:moveTo>
                  <a:pt x="114" y="149"/>
                </a:moveTo>
                <a:cubicBezTo>
                  <a:pt x="95" y="149"/>
                  <a:pt x="79" y="133"/>
                  <a:pt x="79" y="114"/>
                </a:cubicBezTo>
                <a:cubicBezTo>
                  <a:pt x="79" y="95"/>
                  <a:pt x="95" y="79"/>
                  <a:pt x="114" y="79"/>
                </a:cubicBezTo>
                <a:cubicBezTo>
                  <a:pt x="133" y="79"/>
                  <a:pt x="149" y="95"/>
                  <a:pt x="149" y="114"/>
                </a:cubicBezTo>
                <a:cubicBezTo>
                  <a:pt x="149" y="133"/>
                  <a:pt x="133" y="149"/>
                  <a:pt x="114" y="149"/>
                </a:cubicBezTo>
                <a:close/>
              </a:path>
            </a:pathLst>
          </a:custGeom>
          <a:solidFill>
            <a:srgbClr val="1F74AD"/>
          </a:solidFill>
          <a:ln>
            <a:noFill/>
          </a:ln>
        </p:spPr>
        <p:txBody>
          <a:bodyPr anchor="ctr"/>
          <a:p>
            <a:pPr algn="ctr" fontAlgn="auto">
              <a:lnSpc>
                <a:spcPct val="120000"/>
              </a:lnSpc>
            </a:pPr>
            <a:endParaRPr>
              <a:latin typeface="微软雅黑" pitchFamily="34" charset="-122"/>
              <a:ea typeface="微软雅黑" pitchFamily="34" charset="-122"/>
            </a:endParaRPr>
          </a:p>
        </p:txBody>
      </p:sp>
      <p:sp>
        <p:nvSpPr>
          <p:cNvPr id="25" name="任意多边形 14"/>
          <p:cNvSpPr/>
          <p:nvPr>
            <p:custDataLst>
              <p:tags r:id="rId5"/>
            </p:custDataLst>
          </p:nvPr>
        </p:nvSpPr>
        <p:spPr bwMode="auto">
          <a:xfrm rot="3594430">
            <a:off x="6709087" y="4631642"/>
            <a:ext cx="461104" cy="461104"/>
          </a:xfrm>
          <a:custGeom>
            <a:avLst/>
            <a:gdLst>
              <a:gd name="T0" fmla="*/ 130 w 236"/>
              <a:gd name="T1" fmla="*/ 1 h 236"/>
              <a:gd name="T2" fmla="*/ 118 w 236"/>
              <a:gd name="T3" fmla="*/ 0 h 236"/>
              <a:gd name="T4" fmla="*/ 30 w 236"/>
              <a:gd name="T5" fmla="*/ 40 h 236"/>
              <a:gd name="T6" fmla="*/ 68 w 236"/>
              <a:gd name="T7" fmla="*/ 105 h 236"/>
              <a:gd name="T8" fmla="*/ 130 w 236"/>
              <a:gd name="T9" fmla="*/ 1 h 236"/>
              <a:gd name="T10" fmla="*/ 20 w 236"/>
              <a:gd name="T11" fmla="*/ 52 h 236"/>
              <a:gd name="T12" fmla="*/ 0 w 236"/>
              <a:gd name="T13" fmla="*/ 118 h 236"/>
              <a:gd name="T14" fmla="*/ 5 w 236"/>
              <a:gd name="T15" fmla="*/ 153 h 236"/>
              <a:gd name="T16" fmla="*/ 81 w 236"/>
              <a:gd name="T17" fmla="*/ 153 h 236"/>
              <a:gd name="T18" fmla="*/ 20 w 236"/>
              <a:gd name="T19" fmla="*/ 52 h 236"/>
              <a:gd name="T20" fmla="*/ 225 w 236"/>
              <a:gd name="T21" fmla="*/ 68 h 236"/>
              <a:gd name="T22" fmla="*/ 145 w 236"/>
              <a:gd name="T23" fmla="*/ 3 h 236"/>
              <a:gd name="T24" fmla="*/ 106 w 236"/>
              <a:gd name="T25" fmla="*/ 68 h 236"/>
              <a:gd name="T26" fmla="*/ 225 w 236"/>
              <a:gd name="T27" fmla="*/ 68 h 236"/>
              <a:gd name="T28" fmla="*/ 130 w 236"/>
              <a:gd name="T29" fmla="*/ 167 h 236"/>
              <a:gd name="T30" fmla="*/ 11 w 236"/>
              <a:gd name="T31" fmla="*/ 167 h 236"/>
              <a:gd name="T32" fmla="*/ 96 w 236"/>
              <a:gd name="T33" fmla="*/ 234 h 236"/>
              <a:gd name="T34" fmla="*/ 93 w 236"/>
              <a:gd name="T35" fmla="*/ 232 h 236"/>
              <a:gd name="T36" fmla="*/ 130 w 236"/>
              <a:gd name="T37" fmla="*/ 167 h 236"/>
              <a:gd name="T38" fmla="*/ 230 w 236"/>
              <a:gd name="T39" fmla="*/ 82 h 236"/>
              <a:gd name="T40" fmla="*/ 155 w 236"/>
              <a:gd name="T41" fmla="*/ 82 h 236"/>
              <a:gd name="T42" fmla="*/ 215 w 236"/>
              <a:gd name="T43" fmla="*/ 186 h 236"/>
              <a:gd name="T44" fmla="*/ 236 w 236"/>
              <a:gd name="T45" fmla="*/ 118 h 236"/>
              <a:gd name="T46" fmla="*/ 230 w 236"/>
              <a:gd name="T47" fmla="*/ 82 h 236"/>
              <a:gd name="T48" fmla="*/ 108 w 236"/>
              <a:gd name="T49" fmla="*/ 236 h 236"/>
              <a:gd name="T50" fmla="*/ 118 w 236"/>
              <a:gd name="T51" fmla="*/ 236 h 236"/>
              <a:gd name="T52" fmla="*/ 205 w 236"/>
              <a:gd name="T53" fmla="*/ 198 h 236"/>
              <a:gd name="T54" fmla="*/ 167 w 236"/>
              <a:gd name="T55" fmla="*/ 132 h 236"/>
              <a:gd name="T56" fmla="*/ 108 w 236"/>
              <a:gd name="T57" fmla="*/ 236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36" h="236">
                <a:moveTo>
                  <a:pt x="130" y="1"/>
                </a:moveTo>
                <a:cubicBezTo>
                  <a:pt x="126" y="0"/>
                  <a:pt x="122" y="0"/>
                  <a:pt x="118" y="0"/>
                </a:cubicBezTo>
                <a:cubicBezTo>
                  <a:pt x="83" y="0"/>
                  <a:pt x="51" y="16"/>
                  <a:pt x="30" y="40"/>
                </a:cubicBezTo>
                <a:cubicBezTo>
                  <a:pt x="68" y="105"/>
                  <a:pt x="68" y="105"/>
                  <a:pt x="68" y="105"/>
                </a:cubicBezTo>
                <a:lnTo>
                  <a:pt x="130" y="1"/>
                </a:lnTo>
                <a:close/>
                <a:moveTo>
                  <a:pt x="20" y="52"/>
                </a:moveTo>
                <a:cubicBezTo>
                  <a:pt x="7" y="71"/>
                  <a:pt x="0" y="94"/>
                  <a:pt x="0" y="118"/>
                </a:cubicBezTo>
                <a:cubicBezTo>
                  <a:pt x="0" y="130"/>
                  <a:pt x="2" y="142"/>
                  <a:pt x="5" y="153"/>
                </a:cubicBezTo>
                <a:cubicBezTo>
                  <a:pt x="81" y="153"/>
                  <a:pt x="81" y="153"/>
                  <a:pt x="81" y="153"/>
                </a:cubicBezTo>
                <a:lnTo>
                  <a:pt x="20" y="52"/>
                </a:lnTo>
                <a:close/>
                <a:moveTo>
                  <a:pt x="225" y="68"/>
                </a:moveTo>
                <a:cubicBezTo>
                  <a:pt x="210" y="36"/>
                  <a:pt x="180" y="11"/>
                  <a:pt x="145" y="3"/>
                </a:cubicBezTo>
                <a:cubicBezTo>
                  <a:pt x="106" y="68"/>
                  <a:pt x="106" y="68"/>
                  <a:pt x="106" y="68"/>
                </a:cubicBezTo>
                <a:lnTo>
                  <a:pt x="225" y="68"/>
                </a:lnTo>
                <a:close/>
                <a:moveTo>
                  <a:pt x="130" y="167"/>
                </a:moveTo>
                <a:cubicBezTo>
                  <a:pt x="11" y="167"/>
                  <a:pt x="11" y="167"/>
                  <a:pt x="11" y="167"/>
                </a:cubicBezTo>
                <a:cubicBezTo>
                  <a:pt x="26" y="201"/>
                  <a:pt x="58" y="227"/>
                  <a:pt x="96" y="234"/>
                </a:cubicBezTo>
                <a:cubicBezTo>
                  <a:pt x="93" y="232"/>
                  <a:pt x="93" y="232"/>
                  <a:pt x="93" y="232"/>
                </a:cubicBezTo>
                <a:lnTo>
                  <a:pt x="130" y="167"/>
                </a:lnTo>
                <a:close/>
                <a:moveTo>
                  <a:pt x="230" y="82"/>
                </a:moveTo>
                <a:cubicBezTo>
                  <a:pt x="155" y="82"/>
                  <a:pt x="155" y="82"/>
                  <a:pt x="155" y="82"/>
                </a:cubicBezTo>
                <a:cubicBezTo>
                  <a:pt x="215" y="186"/>
                  <a:pt x="215" y="186"/>
                  <a:pt x="215" y="186"/>
                </a:cubicBezTo>
                <a:cubicBezTo>
                  <a:pt x="228" y="167"/>
                  <a:pt x="236" y="143"/>
                  <a:pt x="236" y="118"/>
                </a:cubicBezTo>
                <a:cubicBezTo>
                  <a:pt x="236" y="106"/>
                  <a:pt x="234" y="94"/>
                  <a:pt x="230" y="82"/>
                </a:cubicBezTo>
                <a:close/>
                <a:moveTo>
                  <a:pt x="108" y="236"/>
                </a:moveTo>
                <a:cubicBezTo>
                  <a:pt x="111" y="236"/>
                  <a:pt x="115" y="236"/>
                  <a:pt x="118" y="236"/>
                </a:cubicBezTo>
                <a:cubicBezTo>
                  <a:pt x="152" y="236"/>
                  <a:pt x="183" y="221"/>
                  <a:pt x="205" y="198"/>
                </a:cubicBezTo>
                <a:cubicBezTo>
                  <a:pt x="167" y="132"/>
                  <a:pt x="167" y="132"/>
                  <a:pt x="167" y="132"/>
                </a:cubicBezTo>
                <a:lnTo>
                  <a:pt x="108" y="236"/>
                </a:lnTo>
                <a:close/>
              </a:path>
            </a:pathLst>
          </a:custGeom>
          <a:solidFill>
            <a:srgbClr val="3498DB"/>
          </a:solidFill>
          <a:ln>
            <a:noFill/>
          </a:ln>
        </p:spPr>
        <p:txBody>
          <a:bodyPr anchor="ctr"/>
          <a:p>
            <a:pPr algn="ctr" fontAlgn="auto">
              <a:lnSpc>
                <a:spcPct val="120000"/>
              </a:lnSpc>
            </a:pPr>
            <a:endParaRPr>
              <a:latin typeface="微软雅黑" pitchFamily="34" charset="-122"/>
              <a:ea typeface="微软雅黑" pitchFamily="34" charset="-122"/>
            </a:endParaRPr>
          </a:p>
        </p:txBody>
      </p:sp>
      <p:sp>
        <p:nvSpPr>
          <p:cNvPr id="47" name="任意多边形 6"/>
          <p:cNvSpPr/>
          <p:nvPr>
            <p:custDataLst>
              <p:tags r:id="rId6"/>
            </p:custDataLst>
          </p:nvPr>
        </p:nvSpPr>
        <p:spPr>
          <a:xfrm rot="13140956" flipH="1">
            <a:off x="5063001" y="3950696"/>
            <a:ext cx="1269996" cy="639799"/>
          </a:xfrm>
          <a:custGeom>
            <a:avLst/>
            <a:gdLst>
              <a:gd name="connsiteX0" fmla="*/ 634998 w 1269996"/>
              <a:gd name="connsiteY0" fmla="*/ 0 h 639799"/>
              <a:gd name="connsiteX1" fmla="*/ 1267819 w 1269996"/>
              <a:gd name="connsiteY1" fmla="*/ 262123 h 639799"/>
              <a:gd name="connsiteX2" fmla="*/ 1269996 w 1269996"/>
              <a:gd name="connsiteY2" fmla="*/ 264762 h 639799"/>
              <a:gd name="connsiteX3" fmla="*/ 901061 w 1269996"/>
              <a:gd name="connsiteY3" fmla="*/ 639799 h 639799"/>
              <a:gd name="connsiteX4" fmla="*/ 896125 w 1269996"/>
              <a:gd name="connsiteY4" fmla="*/ 633817 h 639799"/>
              <a:gd name="connsiteX5" fmla="*/ 634998 w 1269996"/>
              <a:gd name="connsiteY5" fmla="*/ 525654 h 639799"/>
              <a:gd name="connsiteX6" fmla="*/ 373871 w 1269996"/>
              <a:gd name="connsiteY6" fmla="*/ 633817 h 639799"/>
              <a:gd name="connsiteX7" fmla="*/ 368936 w 1269996"/>
              <a:gd name="connsiteY7" fmla="*/ 639799 h 639799"/>
              <a:gd name="connsiteX8" fmla="*/ 0 w 1269996"/>
              <a:gd name="connsiteY8" fmla="*/ 264762 h 639799"/>
              <a:gd name="connsiteX9" fmla="*/ 2177 w 1269996"/>
              <a:gd name="connsiteY9" fmla="*/ 262123 h 639799"/>
              <a:gd name="connsiteX10" fmla="*/ 634998 w 1269996"/>
              <a:gd name="connsiteY10" fmla="*/ 0 h 6397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9996" h="639799">
                <a:moveTo>
                  <a:pt x="634998" y="0"/>
                </a:moveTo>
                <a:cubicBezTo>
                  <a:pt x="882130" y="0"/>
                  <a:pt x="1105866" y="100170"/>
                  <a:pt x="1267819" y="262123"/>
                </a:cubicBezTo>
                <a:lnTo>
                  <a:pt x="1269996" y="264762"/>
                </a:lnTo>
                <a:lnTo>
                  <a:pt x="901061" y="639799"/>
                </a:lnTo>
                <a:lnTo>
                  <a:pt x="896125" y="633817"/>
                </a:lnTo>
                <a:cubicBezTo>
                  <a:pt x="829297" y="566988"/>
                  <a:pt x="736975" y="525654"/>
                  <a:pt x="634998" y="525654"/>
                </a:cubicBezTo>
                <a:cubicBezTo>
                  <a:pt x="533022" y="525654"/>
                  <a:pt x="440699" y="566988"/>
                  <a:pt x="373871" y="633817"/>
                </a:cubicBezTo>
                <a:lnTo>
                  <a:pt x="368936" y="639799"/>
                </a:lnTo>
                <a:lnTo>
                  <a:pt x="0" y="264762"/>
                </a:lnTo>
                <a:lnTo>
                  <a:pt x="2177" y="262123"/>
                </a:lnTo>
                <a:cubicBezTo>
                  <a:pt x="164130" y="100170"/>
                  <a:pt x="387866" y="0"/>
                  <a:pt x="634998" y="0"/>
                </a:cubicBezTo>
                <a:close/>
              </a:path>
            </a:pathLst>
          </a:custGeom>
          <a:solidFill>
            <a:srgbClr val="1F74AD"/>
          </a:solidFill>
          <a:ln w="12700" cap="flat" cmpd="sng" algn="ctr">
            <a:noFill/>
            <a:prstDash val="solid"/>
            <a:miter lim="800000"/>
          </a:ln>
          <a:effectLst/>
        </p:spPr>
        <p:txBody>
          <a:bodyPr anchor="ctr"/>
          <a:p>
            <a:pPr algn="ctr" fontAlgn="auto">
              <a:lnSpc>
                <a:spcPct val="120000"/>
              </a:lnSpc>
            </a:pPr>
            <a:endParaRPr>
              <a:latin typeface="微软雅黑" pitchFamily="34" charset="-122"/>
              <a:ea typeface="微软雅黑" pitchFamily="34" charset="-122"/>
            </a:endParaRPr>
          </a:p>
        </p:txBody>
      </p:sp>
      <p:sp>
        <p:nvSpPr>
          <p:cNvPr id="26" name="任意多边形 3"/>
          <p:cNvSpPr/>
          <p:nvPr>
            <p:custDataLst>
              <p:tags r:id="rId7"/>
            </p:custDataLst>
          </p:nvPr>
        </p:nvSpPr>
        <p:spPr>
          <a:xfrm rot="7200000" flipH="1">
            <a:off x="5940286" y="4036443"/>
            <a:ext cx="1789888" cy="1525127"/>
          </a:xfrm>
          <a:custGeom>
            <a:avLst/>
            <a:gdLst>
              <a:gd name="connsiteX0" fmla="*/ 259946 w 1789888"/>
              <a:gd name="connsiteY0" fmla="*/ 0 h 1525126"/>
              <a:gd name="connsiteX1" fmla="*/ 628882 w 1789888"/>
              <a:gd name="connsiteY1" fmla="*/ 375037 h 1525126"/>
              <a:gd name="connsiteX2" fmla="*/ 588723 w 1789888"/>
              <a:gd name="connsiteY2" fmla="*/ 423709 h 1525126"/>
              <a:gd name="connsiteX3" fmla="*/ 525654 w 1789888"/>
              <a:gd name="connsiteY3" fmla="*/ 630182 h 1525126"/>
              <a:gd name="connsiteX4" fmla="*/ 894944 w 1789888"/>
              <a:gd name="connsiteY4" fmla="*/ 999472 h 1525126"/>
              <a:gd name="connsiteX5" fmla="*/ 1264234 w 1789888"/>
              <a:gd name="connsiteY5" fmla="*/ 630182 h 1525126"/>
              <a:gd name="connsiteX6" fmla="*/ 1201165 w 1789888"/>
              <a:gd name="connsiteY6" fmla="*/ 423709 h 1525126"/>
              <a:gd name="connsiteX7" fmla="*/ 1161007 w 1789888"/>
              <a:gd name="connsiteY7" fmla="*/ 375037 h 1525126"/>
              <a:gd name="connsiteX8" fmla="*/ 1529942 w 1789888"/>
              <a:gd name="connsiteY8" fmla="*/ 0 h 1525126"/>
              <a:gd name="connsiteX9" fmla="*/ 1637046 w 1789888"/>
              <a:gd name="connsiteY9" fmla="*/ 129810 h 1525126"/>
              <a:gd name="connsiteX10" fmla="*/ 1789888 w 1789888"/>
              <a:gd name="connsiteY10" fmla="*/ 630182 h 1525126"/>
              <a:gd name="connsiteX11" fmla="*/ 894944 w 1789888"/>
              <a:gd name="connsiteY11" fmla="*/ 1525126 h 1525126"/>
              <a:gd name="connsiteX12" fmla="*/ 0 w 1789888"/>
              <a:gd name="connsiteY12" fmla="*/ 630182 h 1525126"/>
              <a:gd name="connsiteX13" fmla="*/ 152842 w 1789888"/>
              <a:gd name="connsiteY13" fmla="*/ 129810 h 1525126"/>
              <a:gd name="connsiteX14" fmla="*/ 259946 w 1789888"/>
              <a:gd name="connsiteY14" fmla="*/ 0 h 1525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789888" h="1525126">
                <a:moveTo>
                  <a:pt x="259946" y="0"/>
                </a:moveTo>
                <a:lnTo>
                  <a:pt x="628882" y="375037"/>
                </a:lnTo>
                <a:lnTo>
                  <a:pt x="588723" y="423709"/>
                </a:lnTo>
                <a:cubicBezTo>
                  <a:pt x="548905" y="482648"/>
                  <a:pt x="525654" y="553700"/>
                  <a:pt x="525654" y="630182"/>
                </a:cubicBezTo>
                <a:cubicBezTo>
                  <a:pt x="525654" y="834135"/>
                  <a:pt x="690991" y="999472"/>
                  <a:pt x="894944" y="999472"/>
                </a:cubicBezTo>
                <a:cubicBezTo>
                  <a:pt x="1098897" y="999472"/>
                  <a:pt x="1264234" y="834135"/>
                  <a:pt x="1264234" y="630182"/>
                </a:cubicBezTo>
                <a:cubicBezTo>
                  <a:pt x="1264234" y="553700"/>
                  <a:pt x="1240984" y="482648"/>
                  <a:pt x="1201165" y="423709"/>
                </a:cubicBezTo>
                <a:lnTo>
                  <a:pt x="1161007" y="375037"/>
                </a:lnTo>
                <a:lnTo>
                  <a:pt x="1529942" y="0"/>
                </a:lnTo>
                <a:lnTo>
                  <a:pt x="1637046" y="129810"/>
                </a:lnTo>
                <a:cubicBezTo>
                  <a:pt x="1733543" y="272644"/>
                  <a:pt x="1789888" y="444833"/>
                  <a:pt x="1789888" y="630182"/>
                </a:cubicBezTo>
                <a:cubicBezTo>
                  <a:pt x="1789888" y="1124446"/>
                  <a:pt x="1389208" y="1525126"/>
                  <a:pt x="894944" y="1525126"/>
                </a:cubicBezTo>
                <a:cubicBezTo>
                  <a:pt x="400680" y="1525126"/>
                  <a:pt x="0" y="1124446"/>
                  <a:pt x="0" y="630182"/>
                </a:cubicBezTo>
                <a:cubicBezTo>
                  <a:pt x="0" y="444833"/>
                  <a:pt x="56346" y="272644"/>
                  <a:pt x="152842" y="129810"/>
                </a:cubicBezTo>
                <a:lnTo>
                  <a:pt x="259946" y="0"/>
                </a:lnTo>
                <a:close/>
              </a:path>
            </a:pathLst>
          </a:custGeom>
          <a:solidFill>
            <a:srgbClr val="3498DB"/>
          </a:solidFill>
          <a:ln w="12700" cap="flat" cmpd="sng" algn="ctr">
            <a:noFill/>
            <a:prstDash val="solid"/>
            <a:miter lim="800000"/>
          </a:ln>
          <a:effectLst/>
        </p:spPr>
        <p:txBody>
          <a:bodyPr anchor="ctr"/>
          <a:p>
            <a:pPr algn="ctr" fontAlgn="auto">
              <a:lnSpc>
                <a:spcPct val="120000"/>
              </a:lnSpc>
            </a:pPr>
            <a:endParaRPr>
              <a:latin typeface="微软雅黑" pitchFamily="34" charset="-122"/>
              <a:ea typeface="微软雅黑" pitchFamily="34" charset="-122"/>
            </a:endParaRPr>
          </a:p>
        </p:txBody>
      </p:sp>
      <p:sp>
        <p:nvSpPr>
          <p:cNvPr id="52" name="文本框 51"/>
          <p:cNvSpPr txBox="1"/>
          <p:nvPr/>
        </p:nvSpPr>
        <p:spPr>
          <a:xfrm>
            <a:off x="184785" y="3887470"/>
            <a:ext cx="4171950" cy="2245360"/>
          </a:xfrm>
          <a:prstGeom prst="rect">
            <a:avLst/>
          </a:prstGeom>
          <a:noFill/>
        </p:spPr>
        <p:txBody>
          <a:bodyPr wrap="square" rtlCol="0">
            <a:spAutoFit/>
          </a:bodyPr>
          <a:p>
            <a:pPr marL="342900" indent="-342900">
              <a:buFont typeface="Wingdings" charset="2"/>
              <a:buChar char="n"/>
            </a:pPr>
            <a:r>
              <a:rPr lang="zh-CN" altLang="en-US" sz="2000">
                <a:latin typeface="微软雅黑" pitchFamily="34" charset="-122"/>
                <a:ea typeface="微软雅黑" pitchFamily="34" charset="-122"/>
                <a:cs typeface="微软雅黑" pitchFamily="34" charset="-122"/>
              </a:rPr>
              <a:t>应该掌握的方法和技术没有掌握好，或者说是不够熟练，导致真正用到的时候稍有困难或阻力就举步维艰。</a:t>
            </a:r>
            <a:endParaRPr lang="zh-CN" altLang="en-US" sz="2000">
              <a:latin typeface="微软雅黑" pitchFamily="34" charset="-122"/>
              <a:ea typeface="微软雅黑" pitchFamily="34" charset="-122"/>
              <a:cs typeface="微软雅黑" pitchFamily="34" charset="-122"/>
            </a:endParaRPr>
          </a:p>
          <a:p>
            <a:pPr marL="342900" indent="-342900">
              <a:buFont typeface="Wingdings" charset="2"/>
              <a:buChar char="n"/>
            </a:pPr>
            <a:r>
              <a:rPr lang="zh-CN" altLang="en-US" sz="2000">
                <a:latin typeface="微软雅黑" pitchFamily="34" charset="-122"/>
                <a:ea typeface="微软雅黑" pitchFamily="34" charset="-122"/>
                <a:cs typeface="微软雅黑" pitchFamily="34" charset="-122"/>
              </a:rPr>
              <a:t>不能将各个部分集成为一个整体，即每一部分都可以搞定，但整个“故事”仍讲不圆满。</a:t>
            </a:r>
            <a:endParaRPr lang="zh-CN" altLang="en-US" sz="2000">
              <a:latin typeface="微软雅黑" pitchFamily="34" charset="-122"/>
              <a:ea typeface="微软雅黑" pitchFamily="34" charset="-122"/>
              <a:cs typeface="微软雅黑" pitchFamily="34" charset="-122"/>
            </a:endParaRPr>
          </a:p>
        </p:txBody>
      </p:sp>
      <p:sp>
        <p:nvSpPr>
          <p:cNvPr id="53" name="文本框 52"/>
          <p:cNvSpPr txBox="1"/>
          <p:nvPr/>
        </p:nvSpPr>
        <p:spPr>
          <a:xfrm>
            <a:off x="4869815" y="1677035"/>
            <a:ext cx="3459480" cy="1322070"/>
          </a:xfrm>
          <a:prstGeom prst="rect">
            <a:avLst/>
          </a:prstGeom>
          <a:noFill/>
        </p:spPr>
        <p:txBody>
          <a:bodyPr wrap="square" rtlCol="0">
            <a:spAutoFit/>
          </a:bodyPr>
          <a:p>
            <a:pPr marL="342900" indent="-342900">
              <a:buFont typeface="Wingdings" charset="2"/>
              <a:buChar char="n"/>
            </a:pPr>
            <a:r>
              <a:rPr lang="zh-CN" altLang="en-US" sz="2000">
                <a:latin typeface="微软雅黑" pitchFamily="34" charset="-122"/>
                <a:ea typeface="微软雅黑" pitchFamily="34" charset="-122"/>
              </a:rPr>
              <a:t>理论</a:t>
            </a:r>
            <a:endParaRPr lang="zh-CN" altLang="en-US" sz="2000">
              <a:latin typeface="微软雅黑" pitchFamily="34" charset="-122"/>
              <a:ea typeface="微软雅黑" pitchFamily="34" charset="-122"/>
            </a:endParaRPr>
          </a:p>
          <a:p>
            <a:pPr marL="342900" indent="-342900">
              <a:buFont typeface="Wingdings" charset="2"/>
              <a:buChar char="n"/>
            </a:pPr>
            <a:r>
              <a:rPr lang="zh-CN" altLang="en-US" sz="2000">
                <a:latin typeface="微软雅黑" pitchFamily="34" charset="-122"/>
                <a:ea typeface="微软雅黑" pitchFamily="34" charset="-122"/>
              </a:rPr>
              <a:t>计量分析方法与技术</a:t>
            </a:r>
            <a:endParaRPr lang="zh-CN" altLang="en-US" sz="2000">
              <a:latin typeface="微软雅黑" pitchFamily="34" charset="-122"/>
              <a:ea typeface="微软雅黑" pitchFamily="34" charset="-122"/>
            </a:endParaRPr>
          </a:p>
          <a:p>
            <a:pPr marL="342900" indent="-342900">
              <a:buFont typeface="Wingdings" charset="2"/>
              <a:buChar char="n"/>
            </a:pPr>
            <a:r>
              <a:rPr lang="zh-CN" altLang="en-US" sz="2000">
                <a:latin typeface="微软雅黑" pitchFamily="34" charset="-122"/>
                <a:ea typeface="微软雅黑" pitchFamily="34" charset="-122"/>
              </a:rPr>
              <a:t>软件操作</a:t>
            </a:r>
            <a:endParaRPr lang="zh-CN" altLang="en-US" sz="2000">
              <a:latin typeface="微软雅黑" pitchFamily="34" charset="-122"/>
              <a:ea typeface="微软雅黑" pitchFamily="34" charset="-122"/>
            </a:endParaRPr>
          </a:p>
          <a:p>
            <a:pPr marL="342900" indent="-342900">
              <a:buFont typeface="Wingdings" charset="2"/>
              <a:buChar char="n"/>
            </a:pPr>
            <a:r>
              <a:rPr lang="zh-CN" altLang="en-US" sz="2000">
                <a:latin typeface="微软雅黑" pitchFamily="34" charset="-122"/>
                <a:ea typeface="微软雅黑" pitchFamily="34" charset="-122"/>
              </a:rPr>
              <a:t>数据清理</a:t>
            </a:r>
            <a:endParaRPr lang="zh-CN" altLang="en-US" sz="2000">
              <a:latin typeface="微软雅黑" pitchFamily="34" charset="-122"/>
              <a:ea typeface="微软雅黑" pitchFamily="34" charset="-122"/>
            </a:endParaRPr>
          </a:p>
        </p:txBody>
      </p:sp>
      <p:sp>
        <p:nvSpPr>
          <p:cNvPr id="54" name="文本框 53"/>
          <p:cNvSpPr txBox="1"/>
          <p:nvPr/>
        </p:nvSpPr>
        <p:spPr>
          <a:xfrm>
            <a:off x="7548880" y="3887470"/>
            <a:ext cx="4363085" cy="2245360"/>
          </a:xfrm>
          <a:prstGeom prst="rect">
            <a:avLst/>
          </a:prstGeom>
          <a:noFill/>
        </p:spPr>
        <p:txBody>
          <a:bodyPr wrap="square" rtlCol="0">
            <a:spAutoFit/>
          </a:bodyPr>
          <a:p>
            <a:pPr marL="342900" indent="-342900">
              <a:buFont typeface="Wingdings" charset="2"/>
              <a:buChar char="n"/>
            </a:pPr>
            <a:r>
              <a:rPr lang="zh-CN" altLang="en-US" sz="2000" b="1">
                <a:latin typeface="微软雅黑" pitchFamily="34" charset="-122"/>
                <a:ea typeface="微软雅黑" pitchFamily="34" charset="-122"/>
              </a:rPr>
              <a:t>揣摩，</a:t>
            </a:r>
            <a:r>
              <a:rPr lang="zh-CN" altLang="en-US" sz="2000">
                <a:latin typeface="微软雅黑" pitchFamily="34" charset="-122"/>
                <a:ea typeface="微软雅黑" pitchFamily="34" charset="-122"/>
              </a:rPr>
              <a:t>是指找一篇自己感兴趣的实证论文，对其实证分析部分的内容进行分解和研读，体会作者如何处理一些问题。</a:t>
            </a:r>
            <a:endParaRPr lang="zh-CN" altLang="en-US" sz="2000">
              <a:latin typeface="微软雅黑" pitchFamily="34" charset="-122"/>
              <a:ea typeface="微软雅黑" pitchFamily="34" charset="-122"/>
            </a:endParaRPr>
          </a:p>
          <a:p>
            <a:pPr marL="342900" indent="-342900">
              <a:buFont typeface="Wingdings" charset="2"/>
              <a:buChar char="n"/>
            </a:pPr>
            <a:r>
              <a:rPr lang="zh-CN" altLang="en-US" sz="2000" b="1">
                <a:latin typeface="微软雅黑" pitchFamily="34" charset="-122"/>
                <a:ea typeface="微软雅黑" pitchFamily="34" charset="-122"/>
              </a:rPr>
              <a:t>直接参与，</a:t>
            </a:r>
            <a:r>
              <a:rPr lang="zh-CN" altLang="en-US" sz="2000">
                <a:latin typeface="微软雅黑" pitchFamily="34" charset="-122"/>
                <a:ea typeface="微软雅黑" pitchFamily="34" charset="-122"/>
              </a:rPr>
              <a:t>是指参与到别人如老师的研究工作中，在实际操作的过程中体会学习。</a:t>
            </a:r>
            <a:endParaRPr lang="zh-CN" altLang="en-US" sz="2000">
              <a:latin typeface="微软雅黑" pitchFamily="34" charset="-122"/>
              <a:ea typeface="微软雅黑" pitchFamily="34" charset="-122"/>
            </a:endParaRPr>
          </a:p>
        </p:txBody>
      </p:sp>
      <p:sp>
        <p:nvSpPr>
          <p:cNvPr id="55" name="Rectangle 19"/>
          <p:cNvSpPr/>
          <p:nvPr/>
        </p:nvSpPr>
        <p:spPr>
          <a:xfrm>
            <a:off x="452755" y="3395345"/>
            <a:ext cx="3401060" cy="467995"/>
          </a:xfrm>
          <a:prstGeom prst="rect">
            <a:avLst/>
          </a:prstGeom>
          <a:noFill/>
          <a:ln w="12700">
            <a:noFill/>
          </a:ln>
          <a:extLst>
            <a:ext uri="{909E8E84-426E-40DD-AFC4-6F175D3DCCD1}">
              <a14:hiddenFill xmlns:a14="http://schemas.microsoft.com/office/drawing/2010/main">
                <a:solidFill>
                  <a:srgbClr val="16A287"/>
                </a:solidFill>
              </a14:hiddenFill>
            </a:ext>
          </a:extLst>
        </p:spPr>
        <p:txBody>
          <a:bodyPr lIns="108000" tIns="72000" rIns="108000" bIns="72000" anchor="ctr"/>
          <a:p>
            <a:pPr algn="ctr" eaLnBrk="0" hangingPunct="0">
              <a:lnSpc>
                <a:spcPct val="85000"/>
              </a:lnSpc>
            </a:pPr>
            <a:r>
              <a:rPr sz="2000" b="1" dirty="0">
                <a:solidFill>
                  <a:srgbClr val="1AA3AA"/>
                </a:solidFill>
                <a:latin typeface="微软雅黑" pitchFamily="34" charset="-122"/>
                <a:ea typeface="微软雅黑" pitchFamily="34" charset="-122"/>
                <a:sym typeface="Arial" charset="0"/>
              </a:rPr>
              <a:t>1.初学者做不好实证分析的原因有二：</a:t>
            </a:r>
            <a:endParaRPr sz="2000" b="1" dirty="0">
              <a:solidFill>
                <a:srgbClr val="1AA3AA"/>
              </a:solidFill>
              <a:latin typeface="微软雅黑" pitchFamily="34" charset="-122"/>
              <a:ea typeface="微软雅黑" pitchFamily="34" charset="-122"/>
              <a:sym typeface="Arial" charset="0"/>
            </a:endParaRPr>
          </a:p>
        </p:txBody>
      </p:sp>
      <p:sp>
        <p:nvSpPr>
          <p:cNvPr id="56" name="Rectangle 19"/>
          <p:cNvSpPr/>
          <p:nvPr/>
        </p:nvSpPr>
        <p:spPr>
          <a:xfrm>
            <a:off x="4865370" y="1352550"/>
            <a:ext cx="3401060" cy="467995"/>
          </a:xfrm>
          <a:prstGeom prst="rect">
            <a:avLst/>
          </a:prstGeom>
          <a:noFill/>
          <a:ln w="12700">
            <a:noFill/>
          </a:ln>
          <a:extLst>
            <a:ext uri="{909E8E84-426E-40DD-AFC4-6F175D3DCCD1}">
              <a14:hiddenFill xmlns:a14="http://schemas.microsoft.com/office/drawing/2010/main">
                <a:solidFill>
                  <a:srgbClr val="16A287"/>
                </a:solidFill>
              </a14:hiddenFill>
            </a:ext>
          </a:extLst>
        </p:spPr>
        <p:txBody>
          <a:bodyPr lIns="108000" tIns="72000" rIns="108000" bIns="72000" anchor="ctr"/>
          <a:p>
            <a:pPr eaLnBrk="0" hangingPunct="0">
              <a:lnSpc>
                <a:spcPct val="85000"/>
              </a:lnSpc>
            </a:pPr>
            <a:r>
              <a:rPr sz="2000" b="1" dirty="0">
                <a:solidFill>
                  <a:srgbClr val="1F74AD"/>
                </a:solidFill>
                <a:latin typeface="微软雅黑" pitchFamily="34" charset="-122"/>
                <a:ea typeface="微软雅黑" pitchFamily="34" charset="-122"/>
                <a:sym typeface="Arial" charset="0"/>
              </a:rPr>
              <a:t>2.前期准备包括四个方面：</a:t>
            </a:r>
            <a:endParaRPr sz="2000" b="1" dirty="0">
              <a:solidFill>
                <a:srgbClr val="1F74AD"/>
              </a:solidFill>
              <a:latin typeface="微软雅黑" pitchFamily="34" charset="-122"/>
              <a:ea typeface="微软雅黑" pitchFamily="34" charset="-122"/>
              <a:sym typeface="Arial" charset="0"/>
            </a:endParaRPr>
          </a:p>
        </p:txBody>
      </p:sp>
      <p:sp>
        <p:nvSpPr>
          <p:cNvPr id="57" name="Rectangle 19"/>
          <p:cNvSpPr/>
          <p:nvPr/>
        </p:nvSpPr>
        <p:spPr>
          <a:xfrm>
            <a:off x="8068945" y="3395345"/>
            <a:ext cx="3401060" cy="467995"/>
          </a:xfrm>
          <a:prstGeom prst="rect">
            <a:avLst/>
          </a:prstGeom>
          <a:noFill/>
          <a:ln w="12700">
            <a:noFill/>
          </a:ln>
          <a:extLst>
            <a:ext uri="{909E8E84-426E-40DD-AFC4-6F175D3DCCD1}">
              <a14:hiddenFill xmlns:a14="http://schemas.microsoft.com/office/drawing/2010/main">
                <a:solidFill>
                  <a:srgbClr val="16A287"/>
                </a:solidFill>
              </a14:hiddenFill>
            </a:ext>
          </a:extLst>
        </p:spPr>
        <p:txBody>
          <a:bodyPr lIns="108000" tIns="72000" rIns="108000" bIns="72000" anchor="ctr"/>
          <a:p>
            <a:pPr algn="ctr" eaLnBrk="0" hangingPunct="0">
              <a:lnSpc>
                <a:spcPct val="85000"/>
              </a:lnSpc>
            </a:pPr>
            <a:r>
              <a:rPr sz="2000" b="1">
                <a:solidFill>
                  <a:srgbClr val="3498DB"/>
                </a:solidFill>
                <a:latin typeface="微软雅黑" pitchFamily="34" charset="-122"/>
                <a:ea typeface="微软雅黑" pitchFamily="34" charset="-122"/>
                <a:sym typeface="+mn-ea"/>
              </a:rPr>
              <a:t>3.前期准备还包括揣摩和直接参与。</a:t>
            </a:r>
            <a:endParaRPr sz="2000" b="1" dirty="0">
              <a:solidFill>
                <a:srgbClr val="3498DB"/>
              </a:solidFill>
              <a:latin typeface="微软雅黑" pitchFamily="34" charset="-122"/>
              <a:ea typeface="微软雅黑" pitchFamily="34" charset="-122"/>
              <a:sym typeface="+mn-ea"/>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矩形 1"/>
          <p:cNvSpPr/>
          <p:nvPr/>
        </p:nvSpPr>
        <p:spPr>
          <a:xfrm>
            <a:off x="0" y="549275"/>
            <a:ext cx="12192000" cy="598488"/>
          </a:xfrm>
          <a:prstGeom prst="rect">
            <a:avLst/>
          </a:prstGeom>
          <a:solidFill>
            <a:srgbClr val="D8D8D8"/>
          </a:solidFill>
          <a:ln w="12700">
            <a:noFill/>
          </a:ln>
        </p:spPr>
        <p:txBody>
          <a:bodyPr anchor="ctr"/>
          <a:lstStyle/>
          <a:p>
            <a:pPr algn="ctr"/>
            <a:endParaRPr lang="zh-CN" altLang="zh-CN" b="1" dirty="0">
              <a:solidFill>
                <a:srgbClr val="FFFFFF"/>
              </a:solidFill>
              <a:latin typeface="微软雅黑" pitchFamily="34" charset="-122"/>
              <a:ea typeface="微软雅黑" pitchFamily="34" charset="-122"/>
              <a:sym typeface="微软雅黑" pitchFamily="34" charset="-122"/>
            </a:endParaRPr>
          </a:p>
        </p:txBody>
      </p:sp>
      <p:sp>
        <p:nvSpPr>
          <p:cNvPr id="40962" name="矩形 4"/>
          <p:cNvSpPr/>
          <p:nvPr/>
        </p:nvSpPr>
        <p:spPr>
          <a:xfrm>
            <a:off x="0" y="0"/>
            <a:ext cx="12192000" cy="598488"/>
          </a:xfrm>
          <a:prstGeom prst="rect">
            <a:avLst/>
          </a:prstGeom>
          <a:solidFill>
            <a:schemeClr val="tx1"/>
          </a:solidFill>
          <a:ln w="12700">
            <a:noFill/>
          </a:ln>
        </p:spPr>
        <p:txBody>
          <a:bodyPr anchor="ctr"/>
          <a:lstStyle/>
          <a:p>
            <a:pPr algn="ctr"/>
            <a:endParaRPr lang="zh-CN" altLang="zh-CN" dirty="0">
              <a:solidFill>
                <a:schemeClr val="bg1"/>
              </a:solidFill>
              <a:latin typeface="宋体" charset="-122"/>
              <a:ea typeface="宋体" charset="-122"/>
              <a:sym typeface="宋体" charset="-122"/>
            </a:endParaRPr>
          </a:p>
        </p:txBody>
      </p:sp>
      <p:sp>
        <p:nvSpPr>
          <p:cNvPr id="40969" name="矩形 12"/>
          <p:cNvSpPr/>
          <p:nvPr/>
        </p:nvSpPr>
        <p:spPr>
          <a:xfrm>
            <a:off x="0" y="6367463"/>
            <a:ext cx="12192000" cy="490537"/>
          </a:xfrm>
          <a:prstGeom prst="rect">
            <a:avLst/>
          </a:prstGeom>
          <a:solidFill>
            <a:srgbClr val="16A287"/>
          </a:solidFill>
          <a:ln w="12700">
            <a:noFill/>
          </a:ln>
        </p:spPr>
        <p:txBody>
          <a:bodyPr anchor="ctr"/>
          <a:lstStyle/>
          <a:p>
            <a:pPr algn="ctr"/>
            <a:endParaRPr lang="zh-CN" altLang="zh-CN" b="1" dirty="0">
              <a:solidFill>
                <a:srgbClr val="FFFFFF"/>
              </a:solidFill>
              <a:latin typeface="微软雅黑" pitchFamily="34" charset="-122"/>
              <a:ea typeface="微软雅黑" pitchFamily="34" charset="-122"/>
              <a:sym typeface="微软雅黑" pitchFamily="34" charset="-122"/>
            </a:endParaRPr>
          </a:p>
        </p:txBody>
      </p:sp>
      <p:sp>
        <p:nvSpPr>
          <p:cNvPr id="41007" name="文本占位符 3"/>
          <p:cNvSpPr>
            <a:spLocks noGrp="1"/>
          </p:cNvSpPr>
          <p:nvPr>
            <p:ph sz="quarter" idx="4294967295"/>
          </p:nvPr>
        </p:nvSpPr>
        <p:spPr>
          <a:xfrm>
            <a:off x="655638" y="681038"/>
            <a:ext cx="3886200" cy="430212"/>
          </a:xfrm>
          <a:prstGeom prst="rect">
            <a:avLst/>
          </a:prstGeom>
          <a:noFill/>
          <a:ln w="9525">
            <a:noFill/>
          </a:ln>
        </p:spPr>
        <p:txBody>
          <a:bodyPr anchor="t"/>
          <a:lstStyle>
            <a:lvl1pPr lvl="0">
              <a:buClrTx/>
              <a:buSzTx/>
              <a:buFont typeface="Arial" charset="0"/>
              <a:defRPr sz="2400"/>
            </a:lvl1pPr>
            <a:lvl2pPr lvl="1">
              <a:buClrTx/>
              <a:buSzTx/>
              <a:buFont typeface="Arial" charset="0"/>
              <a:defRPr sz="2000"/>
            </a:lvl2pPr>
            <a:lvl3pPr lvl="2">
              <a:buClrTx/>
              <a:buSzTx/>
              <a:buFont typeface="Arial" charset="0"/>
              <a:defRPr sz="1800"/>
            </a:lvl3pPr>
            <a:lvl4pPr lvl="3">
              <a:buClrTx/>
              <a:buSzTx/>
              <a:buFont typeface="Arial" charset="0"/>
              <a:defRPr sz="1600"/>
            </a:lvl4pPr>
            <a:lvl5pPr lvl="4">
              <a:buClrTx/>
              <a:buSzTx/>
              <a:buFont typeface="Arial" charset="0"/>
              <a:defRPr sz="1600"/>
            </a:lvl5pPr>
          </a:lstStyle>
          <a:p>
            <a:pPr marL="0" lvl="0" indent="0" eaLnBrk="1" hangingPunct="1">
              <a:buNone/>
            </a:pPr>
            <a:r>
              <a:rPr lang="zh-CN" altLang="en-US" sz="2800" b="1" dirty="0">
                <a:latin typeface="微软雅黑" pitchFamily="34" charset="-122"/>
                <a:ea typeface="微软雅黑" pitchFamily="34" charset="-122"/>
              </a:rPr>
              <a:t>如何做实证分析</a:t>
            </a:r>
            <a:endParaRPr lang="zh-CN" altLang="en-US" sz="2800" b="1" dirty="0">
              <a:latin typeface="微软雅黑" pitchFamily="34" charset="-122"/>
              <a:ea typeface="微软雅黑" pitchFamily="34" charset="-122"/>
            </a:endParaRPr>
          </a:p>
        </p:txBody>
      </p:sp>
      <p:sp>
        <p:nvSpPr>
          <p:cNvPr id="16394" name="文本框 13"/>
          <p:cNvSpPr/>
          <p:nvPr/>
        </p:nvSpPr>
        <p:spPr>
          <a:xfrm>
            <a:off x="0" y="6413500"/>
            <a:ext cx="2021205" cy="460375"/>
          </a:xfrm>
          <a:prstGeom prst="rect">
            <a:avLst/>
          </a:prstGeom>
          <a:noFill/>
          <a:ln w="9525">
            <a:noFill/>
          </a:ln>
        </p:spPr>
        <p:txBody>
          <a:bodyPr wrap="square" anchor="t">
            <a:spAutoFit/>
          </a:bodyPr>
          <a:lstStyle/>
          <a:p>
            <a:pPr>
              <a:lnSpc>
                <a:spcPct val="120000"/>
              </a:lnSpc>
            </a:pPr>
            <a:r>
              <a:rPr lang="zh-CN" altLang="en-US" sz="2000" b="1" dirty="0">
                <a:solidFill>
                  <a:schemeClr val="bg1"/>
                </a:solidFill>
                <a:latin typeface="微软雅黑" pitchFamily="34" charset="-122"/>
                <a:ea typeface="微软雅黑" pitchFamily="34" charset="-122"/>
              </a:rPr>
              <a:t>如何写实证分析</a:t>
            </a:r>
            <a:endParaRPr lang="zh-CN" altLang="en-US" sz="2000" b="1" dirty="0">
              <a:solidFill>
                <a:schemeClr val="bg1"/>
              </a:solidFill>
              <a:latin typeface="微软雅黑" pitchFamily="34" charset="-122"/>
              <a:ea typeface="微软雅黑" pitchFamily="34" charset="-122"/>
            </a:endParaRPr>
          </a:p>
        </p:txBody>
      </p:sp>
      <p:sp>
        <p:nvSpPr>
          <p:cNvPr id="2" name="文本框 1"/>
          <p:cNvSpPr txBox="1"/>
          <p:nvPr/>
        </p:nvSpPr>
        <p:spPr>
          <a:xfrm>
            <a:off x="9549130" y="6413500"/>
            <a:ext cx="2642870" cy="398780"/>
          </a:xfrm>
          <a:prstGeom prst="rect">
            <a:avLst/>
          </a:prstGeom>
          <a:noFill/>
        </p:spPr>
        <p:txBody>
          <a:bodyPr wrap="square" rtlCol="0">
            <a:spAutoFit/>
          </a:bodyPr>
          <a:lstStyle/>
          <a:p>
            <a:r>
              <a:rPr lang="en-US" altLang="zh-CN" sz="2000">
                <a:solidFill>
                  <a:schemeClr val="bg1"/>
                </a:solidFill>
                <a:latin typeface="微软雅黑" pitchFamily="34" charset="-122"/>
                <a:ea typeface="微软雅黑" pitchFamily="34" charset="-122"/>
                <a:cs typeface="微软雅黑" pitchFamily="34" charset="-122"/>
              </a:rPr>
              <a:t>        </a:t>
            </a:r>
            <a:r>
              <a:rPr lang="en-US" altLang="zh-CN" sz="2000" b="1">
                <a:solidFill>
                  <a:schemeClr val="bg1"/>
                </a:solidFill>
                <a:latin typeface="微软雅黑" pitchFamily="34" charset="-122"/>
                <a:ea typeface="微软雅黑" pitchFamily="34" charset="-122"/>
                <a:cs typeface="微软雅黑" pitchFamily="34" charset="-122"/>
              </a:rPr>
              <a:t>  </a:t>
            </a:r>
            <a:r>
              <a:rPr lang="zh-CN" altLang="en-US" sz="2000" b="1">
                <a:solidFill>
                  <a:schemeClr val="bg1"/>
                </a:solidFill>
                <a:latin typeface="微软雅黑" pitchFamily="34" charset="-122"/>
                <a:ea typeface="微软雅黑" pitchFamily="34" charset="-122"/>
                <a:cs typeface="微软雅黑" pitchFamily="34" charset="-122"/>
              </a:rPr>
              <a:t>讲授人</a:t>
            </a:r>
            <a:r>
              <a:rPr lang="en-US" altLang="zh-CN" sz="2000" b="1">
                <a:solidFill>
                  <a:schemeClr val="bg1"/>
                </a:solidFill>
                <a:latin typeface="微软雅黑" pitchFamily="34" charset="-122"/>
                <a:ea typeface="微软雅黑" pitchFamily="34" charset="-122"/>
                <a:cs typeface="微软雅黑" pitchFamily="34" charset="-122"/>
              </a:rPr>
              <a:t>: </a:t>
            </a:r>
            <a:r>
              <a:rPr lang="zh-CN" altLang="en-US" sz="2000" b="1">
                <a:solidFill>
                  <a:schemeClr val="bg1"/>
                </a:solidFill>
                <a:latin typeface="微软雅黑" pitchFamily="34" charset="-122"/>
                <a:ea typeface="微软雅黑" pitchFamily="34" charset="-122"/>
                <a:cs typeface="微软雅黑" pitchFamily="34" charset="-122"/>
              </a:rPr>
              <a:t>刘西川</a:t>
            </a:r>
            <a:endParaRPr lang="zh-CN" altLang="en-US" sz="2000" b="1">
              <a:solidFill>
                <a:schemeClr val="bg1"/>
              </a:solidFill>
              <a:latin typeface="微软雅黑" pitchFamily="34" charset="-122"/>
              <a:ea typeface="微软雅黑" pitchFamily="34" charset="-122"/>
              <a:cs typeface="微软雅黑" pitchFamily="34" charset="-122"/>
            </a:endParaRPr>
          </a:p>
        </p:txBody>
      </p:sp>
      <p:sp>
        <p:nvSpPr>
          <p:cNvPr id="3" name="文本框 2"/>
          <p:cNvSpPr txBox="1"/>
          <p:nvPr/>
        </p:nvSpPr>
        <p:spPr>
          <a:xfrm>
            <a:off x="655955" y="1670685"/>
            <a:ext cx="11143615" cy="3784600"/>
          </a:xfrm>
          <a:prstGeom prst="rect">
            <a:avLst/>
          </a:prstGeom>
          <a:noFill/>
        </p:spPr>
        <p:txBody>
          <a:bodyPr wrap="square" rtlCol="0">
            <a:spAutoFit/>
          </a:bodyPr>
          <a:lstStyle/>
          <a:p>
            <a:pPr marL="342900" indent="-342900">
              <a:lnSpc>
                <a:spcPct val="150000"/>
              </a:lnSpc>
              <a:buFont typeface="Wingdings" charset="2"/>
              <a:buChar char="Ø"/>
            </a:pPr>
            <a:r>
              <a:rPr lang="zh-CN" altLang="en-US" sz="2000">
                <a:latin typeface="微软雅黑" pitchFamily="34" charset="-122"/>
                <a:ea typeface="微软雅黑" pitchFamily="34" charset="-122"/>
                <a:cs typeface="微软雅黑" pitchFamily="34" charset="-122"/>
              </a:rPr>
              <a:t>通过计量模型和数据，实证分析希望完成对解释变量和被解释变量之间因果关系的识别与推断，这个因果关系也可被称为待检验的假说。</a:t>
            </a:r>
            <a:endParaRPr lang="zh-CN" altLang="en-US" sz="2000">
              <a:latin typeface="微软雅黑" pitchFamily="34" charset="-122"/>
              <a:ea typeface="微软雅黑" pitchFamily="34" charset="-122"/>
              <a:cs typeface="微软雅黑" pitchFamily="34" charset="-122"/>
            </a:endParaRPr>
          </a:p>
          <a:p>
            <a:pPr marL="342900" indent="-342900">
              <a:lnSpc>
                <a:spcPct val="150000"/>
              </a:lnSpc>
              <a:buFont typeface="Wingdings" charset="2"/>
              <a:buChar char="Ø"/>
            </a:pPr>
            <a:r>
              <a:rPr lang="zh-CN" altLang="en-US" sz="2000" b="1">
                <a:latin typeface="微软雅黑" pitchFamily="34" charset="-122"/>
                <a:ea typeface="微软雅黑" pitchFamily="34" charset="-122"/>
                <a:cs typeface="微软雅黑" pitchFamily="34" charset="-122"/>
              </a:rPr>
              <a:t>实证研究的四个阶段</a:t>
            </a:r>
            <a:endParaRPr lang="zh-CN" altLang="en-US" sz="2000" b="1">
              <a:latin typeface="微软雅黑" pitchFamily="34" charset="-122"/>
              <a:ea typeface="微软雅黑" pitchFamily="34" charset="-122"/>
              <a:cs typeface="微软雅黑" pitchFamily="34" charset="-122"/>
            </a:endParaRPr>
          </a:p>
          <a:p>
            <a:pPr indent="508000">
              <a:lnSpc>
                <a:spcPct val="150000"/>
              </a:lnSpc>
              <a:buFont typeface="Wingdings" charset="2"/>
            </a:pPr>
            <a:r>
              <a:rPr lang="zh-CN" altLang="en-US" sz="2000" b="1">
                <a:latin typeface="微软雅黑" pitchFamily="34" charset="-122"/>
                <a:ea typeface="微软雅黑" pitchFamily="34" charset="-122"/>
                <a:cs typeface="微软雅黑" pitchFamily="34" charset="-122"/>
              </a:rPr>
              <a:t>第1阶段：检验准备。</a:t>
            </a:r>
            <a:r>
              <a:rPr lang="zh-CN" altLang="en-US" sz="2000">
                <a:latin typeface="微软雅黑" pitchFamily="34" charset="-122"/>
                <a:ea typeface="微软雅黑" pitchFamily="34" charset="-122"/>
                <a:cs typeface="微软雅黑" pitchFamily="34" charset="-122"/>
              </a:rPr>
              <a:t>这个准备工作主要包括：描述性统计与诊断性检验。</a:t>
            </a:r>
            <a:endParaRPr lang="zh-CN" altLang="en-US" sz="2000">
              <a:latin typeface="微软雅黑" pitchFamily="34" charset="-122"/>
              <a:ea typeface="微软雅黑" pitchFamily="34" charset="-122"/>
              <a:cs typeface="微软雅黑" pitchFamily="34" charset="-122"/>
            </a:endParaRPr>
          </a:p>
          <a:p>
            <a:pPr indent="508000">
              <a:lnSpc>
                <a:spcPct val="150000"/>
              </a:lnSpc>
              <a:buFont typeface="Wingdings" charset="2"/>
            </a:pPr>
            <a:r>
              <a:rPr lang="zh-CN" altLang="en-US" sz="2000" b="1">
                <a:latin typeface="微软雅黑" pitchFamily="34" charset="-122"/>
                <a:ea typeface="微软雅黑" pitchFamily="34" charset="-122"/>
                <a:cs typeface="微软雅黑" pitchFamily="34" charset="-122"/>
              </a:rPr>
              <a:t>第2阶段：检验假说。</a:t>
            </a:r>
            <a:r>
              <a:rPr lang="zh-CN" altLang="en-US" sz="2000">
                <a:latin typeface="微软雅黑" pitchFamily="34" charset="-122"/>
                <a:ea typeface="微软雅黑" pitchFamily="34" charset="-122"/>
                <a:cs typeface="微软雅黑" pitchFamily="34" charset="-122"/>
              </a:rPr>
              <a:t>这也就是通常所讲的基准回归部分。</a:t>
            </a:r>
            <a:endParaRPr lang="zh-CN" altLang="en-US" sz="2000">
              <a:latin typeface="微软雅黑" pitchFamily="34" charset="-122"/>
              <a:ea typeface="微软雅黑" pitchFamily="34" charset="-122"/>
              <a:cs typeface="微软雅黑" pitchFamily="34" charset="-122"/>
            </a:endParaRPr>
          </a:p>
          <a:p>
            <a:pPr indent="508000">
              <a:lnSpc>
                <a:spcPct val="150000"/>
              </a:lnSpc>
              <a:buFont typeface="Wingdings" charset="2"/>
            </a:pPr>
            <a:r>
              <a:rPr lang="zh-CN" altLang="en-US" sz="2000" b="1">
                <a:latin typeface="微软雅黑" pitchFamily="34" charset="-122"/>
                <a:ea typeface="微软雅黑" pitchFamily="34" charset="-122"/>
                <a:cs typeface="微软雅黑" pitchFamily="34" charset="-122"/>
              </a:rPr>
              <a:t>第3阶段：保护假说。</a:t>
            </a:r>
            <a:r>
              <a:rPr lang="zh-CN" altLang="en-US" sz="2000">
                <a:latin typeface="微软雅黑" pitchFamily="34" charset="-122"/>
                <a:ea typeface="微软雅黑" pitchFamily="34" charset="-122"/>
                <a:cs typeface="微软雅黑" pitchFamily="34" charset="-122"/>
              </a:rPr>
              <a:t>这个保护针对的是有可能困扰第2阶段检验假说的问题，主要工作有：①处理一些复杂的计量问题，如内生性问题等。②稳健性检验。</a:t>
            </a:r>
            <a:endParaRPr lang="zh-CN" altLang="en-US" sz="2000">
              <a:latin typeface="微软雅黑" pitchFamily="34" charset="-122"/>
              <a:ea typeface="微软雅黑" pitchFamily="34" charset="-122"/>
              <a:cs typeface="微软雅黑" pitchFamily="34" charset="-122"/>
            </a:endParaRPr>
          </a:p>
          <a:p>
            <a:pPr indent="508000">
              <a:lnSpc>
                <a:spcPct val="150000"/>
              </a:lnSpc>
              <a:buFont typeface="Wingdings" charset="2"/>
            </a:pPr>
            <a:r>
              <a:rPr lang="zh-CN" altLang="en-US" sz="2000" b="1">
                <a:latin typeface="微软雅黑" pitchFamily="34" charset="-122"/>
                <a:ea typeface="微软雅黑" pitchFamily="34" charset="-122"/>
                <a:cs typeface="微软雅黑" pitchFamily="34" charset="-122"/>
              </a:rPr>
              <a:t>第4阶段：进一步讨论。</a:t>
            </a:r>
            <a:r>
              <a:rPr lang="zh-CN" altLang="en-US" sz="2000">
                <a:latin typeface="微软雅黑" pitchFamily="34" charset="-122"/>
                <a:ea typeface="微软雅黑" pitchFamily="34" charset="-122"/>
                <a:cs typeface="微软雅黑" pitchFamily="34" charset="-122"/>
              </a:rPr>
              <a:t>针对估计结果，结合相关文献排除其他竞争性理论性解释。</a:t>
            </a:r>
            <a:endParaRPr lang="zh-CN" altLang="en-US" sz="2000">
              <a:latin typeface="微软雅黑" pitchFamily="34" charset="-122"/>
              <a:ea typeface="微软雅黑" pitchFamily="34" charset="-122"/>
              <a:cs typeface="微软雅黑" pitchFamily="34" charset="-122"/>
            </a:endParaRPr>
          </a:p>
        </p:txBody>
      </p:sp>
      <p:sp>
        <p:nvSpPr>
          <p:cNvPr id="4" name="矩形 5"/>
          <p:cNvSpPr/>
          <p:nvPr/>
        </p:nvSpPr>
        <p:spPr>
          <a:xfrm>
            <a:off x="4694555" y="117475"/>
            <a:ext cx="1550035" cy="431800"/>
          </a:xfrm>
          <a:prstGeom prst="rect">
            <a:avLst/>
          </a:prstGeom>
          <a:noFill/>
          <a:ln w="12700">
            <a:noFill/>
          </a:ln>
        </p:spPr>
        <p:txBody>
          <a:bodyPr anchor="ctr"/>
          <a:p>
            <a:pPr algn="ctr"/>
            <a:r>
              <a:rPr lang="zh-CN" altLang="en-US" sz="1200" b="1" dirty="0">
                <a:solidFill>
                  <a:schemeClr val="bg1"/>
                </a:solidFill>
                <a:latin typeface="微软雅黑" pitchFamily="34" charset="-122"/>
                <a:ea typeface="微软雅黑" pitchFamily="34" charset="-122"/>
                <a:sym typeface="Arial" charset="0"/>
              </a:rPr>
              <a:t>什么是实证分析</a:t>
            </a:r>
            <a:endParaRPr lang="zh-CN" altLang="en-US" sz="1200" b="1" dirty="0">
              <a:solidFill>
                <a:schemeClr val="bg1"/>
              </a:solidFill>
              <a:latin typeface="微软雅黑" pitchFamily="34" charset="-122"/>
              <a:ea typeface="微软雅黑" pitchFamily="34" charset="-122"/>
              <a:sym typeface="Arial" charset="0"/>
            </a:endParaRPr>
          </a:p>
        </p:txBody>
      </p:sp>
      <p:sp>
        <p:nvSpPr>
          <p:cNvPr id="5" name="矩形 7"/>
          <p:cNvSpPr/>
          <p:nvPr/>
        </p:nvSpPr>
        <p:spPr>
          <a:xfrm>
            <a:off x="6398260" y="154940"/>
            <a:ext cx="1498600" cy="360045"/>
          </a:xfrm>
          <a:prstGeom prst="rect">
            <a:avLst/>
          </a:prstGeom>
          <a:noFill/>
          <a:ln w="12700">
            <a:noFill/>
          </a:ln>
        </p:spPr>
        <p:txBody>
          <a:bodyPr anchor="ctr"/>
          <a:p>
            <a:pPr algn="ctr"/>
            <a:r>
              <a:rPr lang="zh-CN" altLang="en-US" sz="1200" b="1" dirty="0">
                <a:solidFill>
                  <a:schemeClr val="bg1"/>
                </a:solidFill>
                <a:latin typeface="微软雅黑" pitchFamily="34" charset="-122"/>
                <a:ea typeface="微软雅黑" pitchFamily="34" charset="-122"/>
              </a:rPr>
              <a:t>实证分析的</a:t>
            </a:r>
            <a:endParaRPr lang="zh-CN" altLang="en-US" sz="1200" b="1" dirty="0">
              <a:solidFill>
                <a:schemeClr val="bg1"/>
              </a:solidFill>
              <a:latin typeface="微软雅黑" pitchFamily="34" charset="-122"/>
              <a:ea typeface="微软雅黑" pitchFamily="34" charset="-122"/>
            </a:endParaRPr>
          </a:p>
          <a:p>
            <a:pPr algn="ctr"/>
            <a:r>
              <a:rPr lang="zh-CN" altLang="en-US" sz="1200" b="1" dirty="0">
                <a:solidFill>
                  <a:schemeClr val="bg1"/>
                </a:solidFill>
                <a:latin typeface="微软雅黑" pitchFamily="34" charset="-122"/>
                <a:ea typeface="微软雅黑" pitchFamily="34" charset="-122"/>
              </a:rPr>
              <a:t>前期准备</a:t>
            </a:r>
            <a:endParaRPr lang="zh-CN" altLang="en-US" sz="1200" b="1" dirty="0">
              <a:solidFill>
                <a:schemeClr val="bg1"/>
              </a:solidFill>
              <a:latin typeface="微软雅黑" pitchFamily="34" charset="-122"/>
              <a:ea typeface="微软雅黑" pitchFamily="34" charset="-122"/>
            </a:endParaRPr>
          </a:p>
        </p:txBody>
      </p:sp>
      <p:sp>
        <p:nvSpPr>
          <p:cNvPr id="11" name="矩形 8"/>
          <p:cNvSpPr/>
          <p:nvPr/>
        </p:nvSpPr>
        <p:spPr>
          <a:xfrm>
            <a:off x="8068945" y="133350"/>
            <a:ext cx="1148080" cy="403225"/>
          </a:xfrm>
          <a:prstGeom prst="rect">
            <a:avLst/>
          </a:prstGeom>
          <a:noFill/>
          <a:ln w="12700">
            <a:noFill/>
          </a:ln>
        </p:spPr>
        <p:txBody>
          <a:bodyPr anchor="ctr"/>
          <a:p>
            <a:pPr algn="ctr"/>
            <a:r>
              <a:rPr lang="zh-CN" altLang="en-US" sz="1200" b="1" dirty="0">
                <a:solidFill>
                  <a:schemeClr val="bg1"/>
                </a:solidFill>
                <a:latin typeface="微软雅黑" pitchFamily="34" charset="-122"/>
                <a:ea typeface="微软雅黑" pitchFamily="34" charset="-122"/>
              </a:rPr>
              <a:t>如何做实证</a:t>
            </a:r>
            <a:endParaRPr lang="zh-CN" altLang="en-US" sz="1200" b="1" dirty="0">
              <a:solidFill>
                <a:schemeClr val="bg1"/>
              </a:solidFill>
              <a:latin typeface="微软雅黑" pitchFamily="34" charset="-122"/>
              <a:ea typeface="微软雅黑" pitchFamily="34" charset="-122"/>
            </a:endParaRPr>
          </a:p>
          <a:p>
            <a:pPr algn="ctr"/>
            <a:r>
              <a:rPr lang="zh-CN" altLang="en-US" sz="1200" b="1" dirty="0">
                <a:solidFill>
                  <a:schemeClr val="bg1"/>
                </a:solidFill>
                <a:latin typeface="微软雅黑" pitchFamily="34" charset="-122"/>
                <a:ea typeface="微软雅黑" pitchFamily="34" charset="-122"/>
              </a:rPr>
              <a:t>分析</a:t>
            </a:r>
            <a:endParaRPr lang="zh-CN" altLang="en-US" sz="1200" b="1" dirty="0">
              <a:solidFill>
                <a:schemeClr val="bg1"/>
              </a:solidFill>
              <a:latin typeface="微软雅黑" pitchFamily="34" charset="-122"/>
              <a:ea typeface="微软雅黑" pitchFamily="34" charset="-122"/>
            </a:endParaRPr>
          </a:p>
        </p:txBody>
      </p:sp>
      <p:sp>
        <p:nvSpPr>
          <p:cNvPr id="12" name="矩形 9"/>
          <p:cNvSpPr/>
          <p:nvPr/>
        </p:nvSpPr>
        <p:spPr>
          <a:xfrm>
            <a:off x="9549130" y="117475"/>
            <a:ext cx="1250950" cy="431800"/>
          </a:xfrm>
          <a:prstGeom prst="rect">
            <a:avLst/>
          </a:prstGeom>
          <a:noFill/>
          <a:ln w="12700">
            <a:noFill/>
          </a:ln>
        </p:spPr>
        <p:txBody>
          <a:bodyPr anchor="ctr"/>
          <a:p>
            <a:pPr marL="0" lvl="0" indent="0" eaLnBrk="1" hangingPunct="1">
              <a:buNone/>
            </a:pPr>
            <a:r>
              <a:rPr lang="zh-CN" altLang="en-US" sz="1200" b="1" dirty="0">
                <a:solidFill>
                  <a:schemeClr val="bg1"/>
                </a:solidFill>
                <a:latin typeface="微软雅黑" pitchFamily="34" charset="-122"/>
                <a:ea typeface="微软雅黑" pitchFamily="34" charset="-122"/>
                <a:sym typeface="+mn-ea"/>
              </a:rPr>
              <a:t>实证分析写作的要点及示例</a:t>
            </a:r>
            <a:endParaRPr lang="zh-CN" altLang="en-US" sz="1200" b="1" dirty="0">
              <a:solidFill>
                <a:schemeClr val="bg1"/>
              </a:solidFill>
              <a:latin typeface="微软雅黑" pitchFamily="34" charset="-122"/>
              <a:ea typeface="微软雅黑" pitchFamily="34" charset="-122"/>
              <a:sym typeface="+mn-ea"/>
            </a:endParaRPr>
          </a:p>
        </p:txBody>
      </p:sp>
      <p:sp>
        <p:nvSpPr>
          <p:cNvPr id="13" name="矩形 10"/>
          <p:cNvSpPr/>
          <p:nvPr/>
        </p:nvSpPr>
        <p:spPr>
          <a:xfrm>
            <a:off x="11022330" y="133350"/>
            <a:ext cx="889635" cy="431800"/>
          </a:xfrm>
          <a:prstGeom prst="rect">
            <a:avLst/>
          </a:prstGeom>
          <a:noFill/>
          <a:ln w="12700">
            <a:noFill/>
          </a:ln>
        </p:spPr>
        <p:txBody>
          <a:bodyPr anchor="ctr"/>
          <a:p>
            <a:pPr algn="ctr"/>
            <a:r>
              <a:rPr lang="zh-CN" altLang="en-US" sz="1200" b="1" dirty="0">
                <a:solidFill>
                  <a:schemeClr val="bg1"/>
                </a:solidFill>
                <a:latin typeface="微软雅黑" pitchFamily="34" charset="-122"/>
                <a:ea typeface="微软雅黑" pitchFamily="34" charset="-122"/>
              </a:rPr>
              <a:t>小结</a:t>
            </a:r>
            <a:endParaRPr lang="zh-CN" altLang="en-US" sz="1200" b="1" dirty="0">
              <a:solidFill>
                <a:schemeClr val="bg1"/>
              </a:solidFill>
              <a:latin typeface="微软雅黑" pitchFamily="34" charset="-122"/>
              <a:ea typeface="微软雅黑" pitchFamily="34" charset="-122"/>
            </a:endParaRPr>
          </a:p>
        </p:txBody>
      </p:sp>
      <p:sp>
        <p:nvSpPr>
          <p:cNvPr id="14" name="任意多边形 11"/>
          <p:cNvSpPr/>
          <p:nvPr/>
        </p:nvSpPr>
        <p:spPr>
          <a:xfrm>
            <a:off x="8493760" y="0"/>
            <a:ext cx="266700" cy="228600"/>
          </a:xfrm>
          <a:custGeom>
            <a:avLst/>
            <a:gdLst>
              <a:gd name="txL" fmla="*/ 0 w 266008"/>
              <a:gd name="txT" fmla="*/ 0 h 229317"/>
              <a:gd name="txR" fmla="*/ 266008 w 266008"/>
              <a:gd name="txB" fmla="*/ 229317 h 229317"/>
            </a:gdLst>
            <a:ahLst/>
            <a:cxnLst>
              <a:cxn ang="0">
                <a:pos x="0" y="0"/>
              </a:cxn>
              <a:cxn ang="0">
                <a:pos x="266700" y="0"/>
              </a:cxn>
              <a:cxn ang="0">
                <a:pos x="133350" y="228600"/>
              </a:cxn>
              <a:cxn ang="0">
                <a:pos x="0" y="0"/>
              </a:cxn>
            </a:cxnLst>
            <a:rect l="txL" t="txT" r="txR" b="txB"/>
            <a:pathLst>
              <a:path w="266008" h="229317">
                <a:moveTo>
                  <a:pt x="0" y="0"/>
                </a:moveTo>
                <a:lnTo>
                  <a:pt x="266008" y="0"/>
                </a:lnTo>
                <a:lnTo>
                  <a:pt x="133004" y="229317"/>
                </a:lnTo>
                <a:lnTo>
                  <a:pt x="0" y="0"/>
                </a:lnTo>
                <a:close/>
              </a:path>
            </a:pathLst>
          </a:custGeom>
          <a:solidFill>
            <a:srgbClr val="16A287"/>
          </a:solidFill>
          <a:ln w="12700">
            <a:noFill/>
          </a:ln>
        </p:spPr>
        <p:txBody>
          <a:bodyPr anchor="ctr"/>
          <a:p>
            <a:pPr algn="ctr"/>
            <a:r>
              <a:rPr lang="en-US" altLang="zh-CN" sz="1000" b="1" dirty="0">
                <a:solidFill>
                  <a:schemeClr val="bg1"/>
                </a:solidFill>
                <a:latin typeface="微软雅黑" pitchFamily="34" charset="-122"/>
                <a:ea typeface="微软雅黑" pitchFamily="34" charset="-122"/>
                <a:sym typeface="Arial" charset="0"/>
              </a:rPr>
              <a:t>3</a:t>
            </a:r>
            <a:endParaRPr lang="en-US" altLang="zh-CN" sz="1000" b="1" dirty="0">
              <a:solidFill>
                <a:schemeClr val="bg1"/>
              </a:solidFill>
              <a:latin typeface="微软雅黑" pitchFamily="34" charset="-122"/>
              <a:ea typeface="微软雅黑" pitchFamily="34" charset="-122"/>
              <a:sym typeface="Arial"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矩形 1"/>
          <p:cNvSpPr/>
          <p:nvPr/>
        </p:nvSpPr>
        <p:spPr>
          <a:xfrm>
            <a:off x="0" y="549275"/>
            <a:ext cx="12192000" cy="598488"/>
          </a:xfrm>
          <a:prstGeom prst="rect">
            <a:avLst/>
          </a:prstGeom>
          <a:solidFill>
            <a:srgbClr val="D8D8D8"/>
          </a:solidFill>
          <a:ln w="12700">
            <a:noFill/>
          </a:ln>
        </p:spPr>
        <p:txBody>
          <a:bodyPr anchor="ctr"/>
          <a:lstStyle/>
          <a:p>
            <a:pPr algn="ctr"/>
            <a:endParaRPr lang="zh-CN" altLang="zh-CN" b="1" dirty="0">
              <a:solidFill>
                <a:srgbClr val="FFFFFF"/>
              </a:solidFill>
              <a:latin typeface="微软雅黑" pitchFamily="34" charset="-122"/>
              <a:ea typeface="微软雅黑" pitchFamily="34" charset="-122"/>
              <a:sym typeface="微软雅黑" pitchFamily="34" charset="-122"/>
            </a:endParaRPr>
          </a:p>
        </p:txBody>
      </p:sp>
      <p:sp>
        <p:nvSpPr>
          <p:cNvPr id="40962" name="矩形 4"/>
          <p:cNvSpPr/>
          <p:nvPr/>
        </p:nvSpPr>
        <p:spPr>
          <a:xfrm>
            <a:off x="0" y="0"/>
            <a:ext cx="12192000" cy="598488"/>
          </a:xfrm>
          <a:prstGeom prst="rect">
            <a:avLst/>
          </a:prstGeom>
          <a:solidFill>
            <a:schemeClr val="tx1"/>
          </a:solidFill>
          <a:ln w="12700">
            <a:noFill/>
          </a:ln>
        </p:spPr>
        <p:txBody>
          <a:bodyPr anchor="ctr"/>
          <a:lstStyle/>
          <a:p>
            <a:pPr algn="ctr"/>
            <a:endParaRPr lang="zh-CN" altLang="zh-CN" dirty="0">
              <a:solidFill>
                <a:schemeClr val="bg1"/>
              </a:solidFill>
              <a:latin typeface="宋体" charset="-122"/>
              <a:ea typeface="宋体" charset="-122"/>
              <a:sym typeface="宋体" charset="-122"/>
            </a:endParaRPr>
          </a:p>
        </p:txBody>
      </p:sp>
      <p:sp>
        <p:nvSpPr>
          <p:cNvPr id="40969" name="矩形 12"/>
          <p:cNvSpPr/>
          <p:nvPr/>
        </p:nvSpPr>
        <p:spPr>
          <a:xfrm>
            <a:off x="0" y="6367463"/>
            <a:ext cx="12192000" cy="490537"/>
          </a:xfrm>
          <a:prstGeom prst="rect">
            <a:avLst/>
          </a:prstGeom>
          <a:solidFill>
            <a:srgbClr val="16A287"/>
          </a:solidFill>
          <a:ln w="12700">
            <a:noFill/>
          </a:ln>
        </p:spPr>
        <p:txBody>
          <a:bodyPr anchor="ctr"/>
          <a:lstStyle/>
          <a:p>
            <a:pPr algn="ctr"/>
            <a:endParaRPr lang="zh-CN" altLang="zh-CN" b="1" dirty="0">
              <a:solidFill>
                <a:srgbClr val="FFFFFF"/>
              </a:solidFill>
              <a:latin typeface="微软雅黑" pitchFamily="34" charset="-122"/>
              <a:ea typeface="微软雅黑" pitchFamily="34" charset="-122"/>
              <a:sym typeface="微软雅黑" pitchFamily="34" charset="-122"/>
            </a:endParaRPr>
          </a:p>
        </p:txBody>
      </p:sp>
      <p:sp>
        <p:nvSpPr>
          <p:cNvPr id="41007" name="文本占位符 3"/>
          <p:cNvSpPr>
            <a:spLocks noGrp="1"/>
          </p:cNvSpPr>
          <p:nvPr>
            <p:ph sz="quarter" idx="4294967295"/>
          </p:nvPr>
        </p:nvSpPr>
        <p:spPr>
          <a:xfrm>
            <a:off x="655955" y="681355"/>
            <a:ext cx="5742305" cy="429895"/>
          </a:xfrm>
          <a:prstGeom prst="rect">
            <a:avLst/>
          </a:prstGeom>
          <a:noFill/>
          <a:ln w="9525">
            <a:noFill/>
          </a:ln>
        </p:spPr>
        <p:txBody>
          <a:bodyPr anchor="t"/>
          <a:lstStyle>
            <a:lvl1pPr lvl="0">
              <a:buClrTx/>
              <a:buSzTx/>
              <a:buFont typeface="Arial" charset="0"/>
              <a:defRPr sz="2400"/>
            </a:lvl1pPr>
            <a:lvl2pPr lvl="1">
              <a:buClrTx/>
              <a:buSzTx/>
              <a:buFont typeface="Arial" charset="0"/>
              <a:defRPr sz="2000"/>
            </a:lvl2pPr>
            <a:lvl3pPr lvl="2">
              <a:buClrTx/>
              <a:buSzTx/>
              <a:buFont typeface="Arial" charset="0"/>
              <a:defRPr sz="1800"/>
            </a:lvl3pPr>
            <a:lvl4pPr lvl="3">
              <a:buClrTx/>
              <a:buSzTx/>
              <a:buFont typeface="Arial" charset="0"/>
              <a:defRPr sz="1600"/>
            </a:lvl4pPr>
            <a:lvl5pPr lvl="4">
              <a:buClrTx/>
              <a:buSzTx/>
              <a:buFont typeface="Arial" charset="0"/>
              <a:defRPr sz="1600"/>
            </a:lvl5pPr>
          </a:lstStyle>
          <a:p>
            <a:pPr marL="0" lvl="0" indent="0" eaLnBrk="1" hangingPunct="1">
              <a:buNone/>
            </a:pPr>
            <a:r>
              <a:rPr lang="zh-CN" altLang="en-US" sz="2800" b="1" dirty="0">
                <a:latin typeface="微软雅黑" pitchFamily="34" charset="-122"/>
                <a:ea typeface="微软雅黑" pitchFamily="34" charset="-122"/>
              </a:rPr>
              <a:t>如何做实证分析：检验准备</a:t>
            </a:r>
            <a:endParaRPr lang="zh-CN" altLang="en-US" sz="2800" b="1" dirty="0">
              <a:latin typeface="微软雅黑" pitchFamily="34" charset="-122"/>
              <a:ea typeface="微软雅黑" pitchFamily="34" charset="-122"/>
            </a:endParaRPr>
          </a:p>
        </p:txBody>
      </p:sp>
      <p:sp>
        <p:nvSpPr>
          <p:cNvPr id="16394" name="文本框 13"/>
          <p:cNvSpPr/>
          <p:nvPr/>
        </p:nvSpPr>
        <p:spPr>
          <a:xfrm>
            <a:off x="0" y="6413500"/>
            <a:ext cx="2021205" cy="460375"/>
          </a:xfrm>
          <a:prstGeom prst="rect">
            <a:avLst/>
          </a:prstGeom>
          <a:noFill/>
          <a:ln w="9525">
            <a:noFill/>
          </a:ln>
        </p:spPr>
        <p:txBody>
          <a:bodyPr wrap="square" anchor="t">
            <a:spAutoFit/>
          </a:bodyPr>
          <a:lstStyle/>
          <a:p>
            <a:pPr>
              <a:lnSpc>
                <a:spcPct val="120000"/>
              </a:lnSpc>
            </a:pPr>
            <a:r>
              <a:rPr lang="zh-CN" altLang="en-US" sz="2000" b="1" dirty="0">
                <a:solidFill>
                  <a:schemeClr val="bg1"/>
                </a:solidFill>
                <a:latin typeface="微软雅黑" pitchFamily="34" charset="-122"/>
                <a:ea typeface="微软雅黑" pitchFamily="34" charset="-122"/>
              </a:rPr>
              <a:t>如何写实证分析</a:t>
            </a:r>
            <a:endParaRPr lang="zh-CN" altLang="en-US" sz="2000" b="1" dirty="0">
              <a:solidFill>
                <a:schemeClr val="bg1"/>
              </a:solidFill>
              <a:latin typeface="微软雅黑" pitchFamily="34" charset="-122"/>
              <a:ea typeface="微软雅黑" pitchFamily="34" charset="-122"/>
            </a:endParaRPr>
          </a:p>
        </p:txBody>
      </p:sp>
      <p:sp>
        <p:nvSpPr>
          <p:cNvPr id="2" name="文本框 1"/>
          <p:cNvSpPr txBox="1"/>
          <p:nvPr/>
        </p:nvSpPr>
        <p:spPr>
          <a:xfrm>
            <a:off x="9549130" y="6413500"/>
            <a:ext cx="2642870" cy="398780"/>
          </a:xfrm>
          <a:prstGeom prst="rect">
            <a:avLst/>
          </a:prstGeom>
          <a:noFill/>
        </p:spPr>
        <p:txBody>
          <a:bodyPr wrap="square" rtlCol="0">
            <a:spAutoFit/>
          </a:bodyPr>
          <a:lstStyle/>
          <a:p>
            <a:r>
              <a:rPr lang="en-US" altLang="zh-CN" sz="2000">
                <a:solidFill>
                  <a:schemeClr val="bg1"/>
                </a:solidFill>
                <a:latin typeface="微软雅黑" pitchFamily="34" charset="-122"/>
                <a:ea typeface="微软雅黑" pitchFamily="34" charset="-122"/>
                <a:cs typeface="微软雅黑" pitchFamily="34" charset="-122"/>
              </a:rPr>
              <a:t>        </a:t>
            </a:r>
            <a:r>
              <a:rPr lang="en-US" altLang="zh-CN" sz="2000" b="1">
                <a:solidFill>
                  <a:schemeClr val="bg1"/>
                </a:solidFill>
                <a:latin typeface="微软雅黑" pitchFamily="34" charset="-122"/>
                <a:ea typeface="微软雅黑" pitchFamily="34" charset="-122"/>
                <a:cs typeface="微软雅黑" pitchFamily="34" charset="-122"/>
              </a:rPr>
              <a:t>  </a:t>
            </a:r>
            <a:r>
              <a:rPr lang="zh-CN" altLang="en-US" sz="2000" b="1">
                <a:solidFill>
                  <a:schemeClr val="bg1"/>
                </a:solidFill>
                <a:latin typeface="微软雅黑" pitchFamily="34" charset="-122"/>
                <a:ea typeface="微软雅黑" pitchFamily="34" charset="-122"/>
                <a:cs typeface="微软雅黑" pitchFamily="34" charset="-122"/>
              </a:rPr>
              <a:t>讲授人</a:t>
            </a:r>
            <a:r>
              <a:rPr lang="en-US" altLang="zh-CN" sz="2000" b="1">
                <a:solidFill>
                  <a:schemeClr val="bg1"/>
                </a:solidFill>
                <a:latin typeface="微软雅黑" pitchFamily="34" charset="-122"/>
                <a:ea typeface="微软雅黑" pitchFamily="34" charset="-122"/>
                <a:cs typeface="微软雅黑" pitchFamily="34" charset="-122"/>
              </a:rPr>
              <a:t>: </a:t>
            </a:r>
            <a:r>
              <a:rPr lang="zh-CN" altLang="en-US" sz="2000" b="1">
                <a:solidFill>
                  <a:schemeClr val="bg1"/>
                </a:solidFill>
                <a:latin typeface="微软雅黑" pitchFamily="34" charset="-122"/>
                <a:ea typeface="微软雅黑" pitchFamily="34" charset="-122"/>
                <a:cs typeface="微软雅黑" pitchFamily="34" charset="-122"/>
              </a:rPr>
              <a:t>刘西川</a:t>
            </a:r>
            <a:endParaRPr lang="zh-CN" altLang="en-US" sz="2000" b="1">
              <a:solidFill>
                <a:schemeClr val="bg1"/>
              </a:solidFill>
              <a:latin typeface="微软雅黑" pitchFamily="34" charset="-122"/>
              <a:ea typeface="微软雅黑" pitchFamily="34" charset="-122"/>
              <a:cs typeface="微软雅黑" pitchFamily="34" charset="-122"/>
            </a:endParaRPr>
          </a:p>
        </p:txBody>
      </p:sp>
      <p:grpSp>
        <p:nvGrpSpPr>
          <p:cNvPr id="32818" name="组合 7"/>
          <p:cNvGrpSpPr/>
          <p:nvPr/>
        </p:nvGrpSpPr>
        <p:grpSpPr>
          <a:xfrm>
            <a:off x="655955" y="1672590"/>
            <a:ext cx="3208655" cy="534670"/>
            <a:chOff x="0" y="0"/>
            <a:chExt cx="11358516" cy="2324927"/>
          </a:xfrm>
        </p:grpSpPr>
        <p:sp>
          <p:nvSpPr>
            <p:cNvPr id="32819" name="矩形 8"/>
            <p:cNvSpPr/>
            <p:nvPr/>
          </p:nvSpPr>
          <p:spPr>
            <a:xfrm>
              <a:off x="125269" y="292936"/>
              <a:ext cx="11233247" cy="2031991"/>
            </a:xfrm>
            <a:prstGeom prst="rect">
              <a:avLst/>
            </a:prstGeom>
            <a:solidFill>
              <a:srgbClr val="D8D8D8"/>
            </a:solidFill>
            <a:ln w="12700">
              <a:noFill/>
            </a:ln>
          </p:spPr>
          <p:txBody>
            <a:bodyPr anchor="ctr"/>
            <a:lstStyle/>
            <a:p>
              <a:pPr algn="ctr"/>
              <a:endParaRPr lang="zh-CN" altLang="zh-CN" dirty="0">
                <a:solidFill>
                  <a:srgbClr val="FFFFFF"/>
                </a:solidFill>
                <a:latin typeface="宋体" charset="-122"/>
                <a:ea typeface="宋体" charset="-122"/>
                <a:sym typeface="宋体" charset="-122"/>
              </a:endParaRPr>
            </a:p>
          </p:txBody>
        </p:sp>
        <p:sp>
          <p:nvSpPr>
            <p:cNvPr id="32820" name="矩形 10"/>
            <p:cNvSpPr/>
            <p:nvPr/>
          </p:nvSpPr>
          <p:spPr>
            <a:xfrm>
              <a:off x="0" y="0"/>
              <a:ext cx="11233249" cy="2031991"/>
            </a:xfrm>
            <a:prstGeom prst="rect">
              <a:avLst/>
            </a:prstGeom>
            <a:solidFill>
              <a:srgbClr val="16A287"/>
            </a:solidFill>
            <a:ln w="12700">
              <a:noFill/>
            </a:ln>
          </p:spPr>
          <p:txBody>
            <a:bodyPr anchor="ctr"/>
            <a:lstStyle/>
            <a:p>
              <a:r>
                <a:rPr lang="en-US" altLang="zh-CN" sz="2000" b="1" dirty="0">
                  <a:solidFill>
                    <a:schemeClr val="bg1"/>
                  </a:solidFill>
                  <a:latin typeface="微软雅黑" pitchFamily="34" charset="-122"/>
                  <a:ea typeface="微软雅黑" pitchFamily="34" charset="-122"/>
                  <a:cs typeface="微软雅黑" pitchFamily="34" charset="-122"/>
                </a:rPr>
                <a:t>1.</a:t>
              </a:r>
              <a:r>
                <a:rPr lang="zh-CN" altLang="en-US" sz="2000" b="1" dirty="0">
                  <a:solidFill>
                    <a:schemeClr val="bg1"/>
                  </a:solidFill>
                  <a:latin typeface="微软雅黑" pitchFamily="34" charset="-122"/>
                  <a:ea typeface="微软雅黑" pitchFamily="34" charset="-122"/>
                  <a:cs typeface="微软雅黑" pitchFamily="34" charset="-122"/>
                </a:rPr>
                <a:t>描述性分析</a:t>
              </a:r>
              <a:endParaRPr lang="zh-CN" altLang="en-US" sz="2000" b="1" dirty="0">
                <a:solidFill>
                  <a:schemeClr val="bg1"/>
                </a:solidFill>
                <a:latin typeface="微软雅黑" pitchFamily="34" charset="-122"/>
                <a:ea typeface="微软雅黑" pitchFamily="34" charset="-122"/>
                <a:cs typeface="微软雅黑" pitchFamily="34" charset="-122"/>
              </a:endParaRPr>
            </a:p>
          </p:txBody>
        </p:sp>
      </p:grpSp>
      <p:sp>
        <p:nvSpPr>
          <p:cNvPr id="3" name="文本框 2"/>
          <p:cNvSpPr txBox="1"/>
          <p:nvPr/>
        </p:nvSpPr>
        <p:spPr>
          <a:xfrm>
            <a:off x="770255" y="2207260"/>
            <a:ext cx="11082020" cy="2861310"/>
          </a:xfrm>
          <a:prstGeom prst="rect">
            <a:avLst/>
          </a:prstGeom>
          <a:noFill/>
        </p:spPr>
        <p:txBody>
          <a:bodyPr wrap="square" rtlCol="0">
            <a:spAutoFit/>
          </a:bodyPr>
          <a:lstStyle/>
          <a:p>
            <a:pPr marL="342900" indent="-342900">
              <a:lnSpc>
                <a:spcPct val="150000"/>
              </a:lnSpc>
              <a:buFont typeface="Wingdings" charset="2"/>
              <a:buChar char="n"/>
            </a:pPr>
            <a:r>
              <a:rPr lang="zh-CN" altLang="en-US" sz="2000" b="1">
                <a:latin typeface="微软雅黑" pitchFamily="34" charset="-122"/>
                <a:ea typeface="微软雅黑" pitchFamily="34" charset="-122"/>
                <a:cs typeface="微软雅黑" pitchFamily="34" charset="-122"/>
              </a:rPr>
              <a:t>什么是描述性统计？</a:t>
            </a:r>
            <a:r>
              <a:rPr lang="zh-CN" altLang="en-US" sz="2000">
                <a:latin typeface="微软雅黑" pitchFamily="34" charset="-122"/>
                <a:ea typeface="微软雅黑" pitchFamily="34" charset="-122"/>
                <a:cs typeface="微软雅黑" pitchFamily="34" charset="-122"/>
              </a:rPr>
              <a:t>描述性统计就是对样本做一些整理，计算变量的基本统计量(平均值、百分比等)、制作变量交互列表、做一些初步图解分析等。</a:t>
            </a:r>
            <a:endParaRPr lang="zh-CN" altLang="en-US" sz="2000">
              <a:latin typeface="微软雅黑" pitchFamily="34" charset="-122"/>
              <a:ea typeface="微软雅黑" pitchFamily="34" charset="-122"/>
              <a:cs typeface="微软雅黑" pitchFamily="34" charset="-122"/>
            </a:endParaRPr>
          </a:p>
          <a:p>
            <a:pPr marL="342900" indent="-342900">
              <a:lnSpc>
                <a:spcPct val="150000"/>
              </a:lnSpc>
              <a:buFont typeface="Wingdings" charset="2"/>
              <a:buChar char="n"/>
            </a:pPr>
            <a:r>
              <a:rPr lang="zh-CN" altLang="en-US" sz="2000" b="1">
                <a:latin typeface="微软雅黑" pitchFamily="34" charset="-122"/>
                <a:ea typeface="微软雅黑" pitchFamily="34" charset="-122"/>
                <a:cs typeface="微软雅黑" pitchFamily="34" charset="-122"/>
              </a:rPr>
              <a:t>描述性统计的两个基本功能</a:t>
            </a:r>
            <a:endParaRPr lang="zh-CN" altLang="en-US" sz="2000" b="1">
              <a:latin typeface="微软雅黑" pitchFamily="34" charset="-122"/>
              <a:ea typeface="微软雅黑" pitchFamily="34" charset="-122"/>
              <a:cs typeface="微软雅黑" pitchFamily="34" charset="-122"/>
            </a:endParaRPr>
          </a:p>
          <a:p>
            <a:pPr>
              <a:lnSpc>
                <a:spcPct val="150000"/>
              </a:lnSpc>
              <a:buFont typeface="Wingdings" charset="2"/>
            </a:pPr>
            <a:r>
              <a:rPr lang="zh-CN" altLang="en-US" sz="2000">
                <a:latin typeface="微软雅黑" pitchFamily="34" charset="-122"/>
                <a:ea typeface="微软雅黑" pitchFamily="34" charset="-122"/>
                <a:cs typeface="微软雅黑" pitchFamily="34" charset="-122"/>
              </a:rPr>
              <a:t>    ①介绍样本数据的基本情况，提供实证分析的基本事实背景，为待检验的因果关系做前期铺垫。</a:t>
            </a:r>
            <a:endParaRPr lang="zh-CN" altLang="en-US" sz="2000">
              <a:latin typeface="微软雅黑" pitchFamily="34" charset="-122"/>
              <a:ea typeface="微软雅黑" pitchFamily="34" charset="-122"/>
              <a:cs typeface="微软雅黑" pitchFamily="34" charset="-122"/>
            </a:endParaRPr>
          </a:p>
          <a:p>
            <a:pPr>
              <a:lnSpc>
                <a:spcPct val="150000"/>
              </a:lnSpc>
              <a:buFont typeface="Wingdings" charset="2"/>
            </a:pPr>
            <a:r>
              <a:rPr lang="zh-CN" altLang="en-US" sz="2000">
                <a:latin typeface="微软雅黑" pitchFamily="34" charset="-122"/>
                <a:ea typeface="微软雅黑" pitchFamily="34" charset="-122"/>
                <a:cs typeface="微软雅黑" pitchFamily="34" charset="-122"/>
              </a:rPr>
              <a:t>    ②利用分组、列联表、散点图、相关系数表等分析工具，初步考察待检验假说的“雏形”，即核心自变量与因变量之间的相关性。</a:t>
            </a:r>
            <a:endParaRPr lang="zh-CN" altLang="en-US" sz="2000">
              <a:latin typeface="微软雅黑" pitchFamily="34" charset="-122"/>
              <a:ea typeface="微软雅黑" pitchFamily="34" charset="-122"/>
              <a:cs typeface="微软雅黑" pitchFamily="34" charset="-122"/>
            </a:endParaRPr>
          </a:p>
        </p:txBody>
      </p:sp>
      <p:sp>
        <p:nvSpPr>
          <p:cNvPr id="4" name="矩形 5"/>
          <p:cNvSpPr/>
          <p:nvPr/>
        </p:nvSpPr>
        <p:spPr>
          <a:xfrm>
            <a:off x="4694555" y="117475"/>
            <a:ext cx="1550035" cy="431800"/>
          </a:xfrm>
          <a:prstGeom prst="rect">
            <a:avLst/>
          </a:prstGeom>
          <a:noFill/>
          <a:ln w="12700">
            <a:noFill/>
          </a:ln>
        </p:spPr>
        <p:txBody>
          <a:bodyPr anchor="ctr"/>
          <a:p>
            <a:pPr algn="ctr"/>
            <a:r>
              <a:rPr lang="zh-CN" altLang="en-US" sz="1200" b="1" dirty="0">
                <a:solidFill>
                  <a:schemeClr val="bg1"/>
                </a:solidFill>
                <a:latin typeface="微软雅黑" pitchFamily="34" charset="-122"/>
                <a:ea typeface="微软雅黑" pitchFamily="34" charset="-122"/>
                <a:sym typeface="Arial" charset="0"/>
              </a:rPr>
              <a:t>什么是实证分析</a:t>
            </a:r>
            <a:endParaRPr lang="zh-CN" altLang="en-US" sz="1200" b="1" dirty="0">
              <a:solidFill>
                <a:schemeClr val="bg1"/>
              </a:solidFill>
              <a:latin typeface="微软雅黑" pitchFamily="34" charset="-122"/>
              <a:ea typeface="微软雅黑" pitchFamily="34" charset="-122"/>
              <a:sym typeface="Arial" charset="0"/>
            </a:endParaRPr>
          </a:p>
        </p:txBody>
      </p:sp>
      <p:sp>
        <p:nvSpPr>
          <p:cNvPr id="5" name="矩形 7"/>
          <p:cNvSpPr/>
          <p:nvPr/>
        </p:nvSpPr>
        <p:spPr>
          <a:xfrm>
            <a:off x="6398260" y="154940"/>
            <a:ext cx="1498600" cy="360045"/>
          </a:xfrm>
          <a:prstGeom prst="rect">
            <a:avLst/>
          </a:prstGeom>
          <a:noFill/>
          <a:ln w="12700">
            <a:noFill/>
          </a:ln>
        </p:spPr>
        <p:txBody>
          <a:bodyPr anchor="ctr"/>
          <a:p>
            <a:pPr algn="ctr"/>
            <a:r>
              <a:rPr lang="zh-CN" altLang="en-US" sz="1200" b="1" dirty="0">
                <a:solidFill>
                  <a:schemeClr val="bg1"/>
                </a:solidFill>
                <a:latin typeface="微软雅黑" pitchFamily="34" charset="-122"/>
                <a:ea typeface="微软雅黑" pitchFamily="34" charset="-122"/>
              </a:rPr>
              <a:t>实证分析的</a:t>
            </a:r>
            <a:endParaRPr lang="zh-CN" altLang="en-US" sz="1200" b="1" dirty="0">
              <a:solidFill>
                <a:schemeClr val="bg1"/>
              </a:solidFill>
              <a:latin typeface="微软雅黑" pitchFamily="34" charset="-122"/>
              <a:ea typeface="微软雅黑" pitchFamily="34" charset="-122"/>
            </a:endParaRPr>
          </a:p>
          <a:p>
            <a:pPr algn="ctr"/>
            <a:r>
              <a:rPr lang="zh-CN" altLang="en-US" sz="1200" b="1" dirty="0">
                <a:solidFill>
                  <a:schemeClr val="bg1"/>
                </a:solidFill>
                <a:latin typeface="微软雅黑" pitchFamily="34" charset="-122"/>
                <a:ea typeface="微软雅黑" pitchFamily="34" charset="-122"/>
              </a:rPr>
              <a:t>前期准备</a:t>
            </a:r>
            <a:endParaRPr lang="zh-CN" altLang="en-US" sz="1200" b="1" dirty="0">
              <a:solidFill>
                <a:schemeClr val="bg1"/>
              </a:solidFill>
              <a:latin typeface="微软雅黑" pitchFamily="34" charset="-122"/>
              <a:ea typeface="微软雅黑" pitchFamily="34" charset="-122"/>
            </a:endParaRPr>
          </a:p>
        </p:txBody>
      </p:sp>
      <p:sp>
        <p:nvSpPr>
          <p:cNvPr id="8" name="矩形 8"/>
          <p:cNvSpPr/>
          <p:nvPr/>
        </p:nvSpPr>
        <p:spPr>
          <a:xfrm>
            <a:off x="8068945" y="133350"/>
            <a:ext cx="1148080" cy="403225"/>
          </a:xfrm>
          <a:prstGeom prst="rect">
            <a:avLst/>
          </a:prstGeom>
          <a:noFill/>
          <a:ln w="12700">
            <a:noFill/>
          </a:ln>
        </p:spPr>
        <p:txBody>
          <a:bodyPr anchor="ctr"/>
          <a:p>
            <a:pPr algn="ctr"/>
            <a:r>
              <a:rPr lang="zh-CN" altLang="en-US" sz="1200" b="1" dirty="0">
                <a:solidFill>
                  <a:schemeClr val="bg1"/>
                </a:solidFill>
                <a:latin typeface="微软雅黑" pitchFamily="34" charset="-122"/>
                <a:ea typeface="微软雅黑" pitchFamily="34" charset="-122"/>
              </a:rPr>
              <a:t>如何做实证</a:t>
            </a:r>
            <a:endParaRPr lang="zh-CN" altLang="en-US" sz="1200" b="1" dirty="0">
              <a:solidFill>
                <a:schemeClr val="bg1"/>
              </a:solidFill>
              <a:latin typeface="微软雅黑" pitchFamily="34" charset="-122"/>
              <a:ea typeface="微软雅黑" pitchFamily="34" charset="-122"/>
            </a:endParaRPr>
          </a:p>
          <a:p>
            <a:pPr algn="ctr"/>
            <a:r>
              <a:rPr lang="zh-CN" altLang="en-US" sz="1200" b="1" dirty="0">
                <a:solidFill>
                  <a:schemeClr val="bg1"/>
                </a:solidFill>
                <a:latin typeface="微软雅黑" pitchFamily="34" charset="-122"/>
                <a:ea typeface="微软雅黑" pitchFamily="34" charset="-122"/>
              </a:rPr>
              <a:t>分析</a:t>
            </a:r>
            <a:endParaRPr lang="zh-CN" altLang="en-US" sz="1200" b="1" dirty="0">
              <a:solidFill>
                <a:schemeClr val="bg1"/>
              </a:solidFill>
              <a:latin typeface="微软雅黑" pitchFamily="34" charset="-122"/>
              <a:ea typeface="微软雅黑" pitchFamily="34" charset="-122"/>
            </a:endParaRPr>
          </a:p>
        </p:txBody>
      </p:sp>
      <p:sp>
        <p:nvSpPr>
          <p:cNvPr id="12" name="矩形 9"/>
          <p:cNvSpPr/>
          <p:nvPr/>
        </p:nvSpPr>
        <p:spPr>
          <a:xfrm>
            <a:off x="9549130" y="117475"/>
            <a:ext cx="1250950" cy="431800"/>
          </a:xfrm>
          <a:prstGeom prst="rect">
            <a:avLst/>
          </a:prstGeom>
          <a:noFill/>
          <a:ln w="12700">
            <a:noFill/>
          </a:ln>
        </p:spPr>
        <p:txBody>
          <a:bodyPr anchor="ctr"/>
          <a:p>
            <a:pPr marL="0" lvl="0" indent="0" eaLnBrk="1" hangingPunct="1">
              <a:buNone/>
            </a:pPr>
            <a:r>
              <a:rPr lang="zh-CN" altLang="en-US" sz="1200" b="1" dirty="0">
                <a:solidFill>
                  <a:schemeClr val="bg1"/>
                </a:solidFill>
                <a:latin typeface="微软雅黑" pitchFamily="34" charset="-122"/>
                <a:ea typeface="微软雅黑" pitchFamily="34" charset="-122"/>
                <a:sym typeface="+mn-ea"/>
              </a:rPr>
              <a:t>实证分析写作的要点及示例</a:t>
            </a:r>
            <a:endParaRPr lang="zh-CN" altLang="en-US" sz="1200" b="1" dirty="0">
              <a:solidFill>
                <a:schemeClr val="bg1"/>
              </a:solidFill>
              <a:latin typeface="微软雅黑" pitchFamily="34" charset="-122"/>
              <a:ea typeface="微软雅黑" pitchFamily="34" charset="-122"/>
              <a:sym typeface="+mn-ea"/>
            </a:endParaRPr>
          </a:p>
        </p:txBody>
      </p:sp>
      <p:sp>
        <p:nvSpPr>
          <p:cNvPr id="13" name="矩形 10"/>
          <p:cNvSpPr/>
          <p:nvPr/>
        </p:nvSpPr>
        <p:spPr>
          <a:xfrm>
            <a:off x="11022330" y="133350"/>
            <a:ext cx="889635" cy="431800"/>
          </a:xfrm>
          <a:prstGeom prst="rect">
            <a:avLst/>
          </a:prstGeom>
          <a:noFill/>
          <a:ln w="12700">
            <a:noFill/>
          </a:ln>
        </p:spPr>
        <p:txBody>
          <a:bodyPr anchor="ctr"/>
          <a:p>
            <a:pPr algn="ctr"/>
            <a:r>
              <a:rPr lang="zh-CN" altLang="en-US" sz="1200" b="1" dirty="0">
                <a:solidFill>
                  <a:schemeClr val="bg1"/>
                </a:solidFill>
                <a:latin typeface="微软雅黑" pitchFamily="34" charset="-122"/>
                <a:ea typeface="微软雅黑" pitchFamily="34" charset="-122"/>
              </a:rPr>
              <a:t>小结</a:t>
            </a:r>
            <a:endParaRPr lang="zh-CN" altLang="en-US" sz="1200" b="1" dirty="0">
              <a:solidFill>
                <a:schemeClr val="bg1"/>
              </a:solidFill>
              <a:latin typeface="微软雅黑" pitchFamily="34" charset="-122"/>
              <a:ea typeface="微软雅黑" pitchFamily="34" charset="-122"/>
            </a:endParaRPr>
          </a:p>
        </p:txBody>
      </p:sp>
      <p:sp>
        <p:nvSpPr>
          <p:cNvPr id="14" name="任意多边形 11"/>
          <p:cNvSpPr/>
          <p:nvPr/>
        </p:nvSpPr>
        <p:spPr>
          <a:xfrm>
            <a:off x="8493760" y="0"/>
            <a:ext cx="266700" cy="228600"/>
          </a:xfrm>
          <a:custGeom>
            <a:avLst/>
            <a:gdLst>
              <a:gd name="txL" fmla="*/ 0 w 266008"/>
              <a:gd name="txT" fmla="*/ 0 h 229317"/>
              <a:gd name="txR" fmla="*/ 266008 w 266008"/>
              <a:gd name="txB" fmla="*/ 229317 h 229317"/>
            </a:gdLst>
            <a:ahLst/>
            <a:cxnLst>
              <a:cxn ang="0">
                <a:pos x="0" y="0"/>
              </a:cxn>
              <a:cxn ang="0">
                <a:pos x="266700" y="0"/>
              </a:cxn>
              <a:cxn ang="0">
                <a:pos x="133350" y="228600"/>
              </a:cxn>
              <a:cxn ang="0">
                <a:pos x="0" y="0"/>
              </a:cxn>
            </a:cxnLst>
            <a:rect l="txL" t="txT" r="txR" b="txB"/>
            <a:pathLst>
              <a:path w="266008" h="229317">
                <a:moveTo>
                  <a:pt x="0" y="0"/>
                </a:moveTo>
                <a:lnTo>
                  <a:pt x="266008" y="0"/>
                </a:lnTo>
                <a:lnTo>
                  <a:pt x="133004" y="229317"/>
                </a:lnTo>
                <a:lnTo>
                  <a:pt x="0" y="0"/>
                </a:lnTo>
                <a:close/>
              </a:path>
            </a:pathLst>
          </a:custGeom>
          <a:solidFill>
            <a:srgbClr val="16A287"/>
          </a:solidFill>
          <a:ln w="12700">
            <a:noFill/>
          </a:ln>
        </p:spPr>
        <p:txBody>
          <a:bodyPr anchor="ctr"/>
          <a:p>
            <a:pPr algn="ctr"/>
            <a:r>
              <a:rPr lang="en-US" altLang="zh-CN" sz="1000" b="1" dirty="0">
                <a:solidFill>
                  <a:schemeClr val="bg1"/>
                </a:solidFill>
                <a:latin typeface="微软雅黑" pitchFamily="34" charset="-122"/>
                <a:ea typeface="微软雅黑" pitchFamily="34" charset="-122"/>
                <a:sym typeface="Arial" charset="0"/>
              </a:rPr>
              <a:t>3</a:t>
            </a:r>
            <a:endParaRPr lang="en-US" altLang="zh-CN" sz="1000" b="1" dirty="0">
              <a:solidFill>
                <a:schemeClr val="bg1"/>
              </a:solidFill>
              <a:latin typeface="微软雅黑" pitchFamily="34" charset="-122"/>
              <a:ea typeface="微软雅黑" pitchFamily="34" charset="-122"/>
              <a:sym typeface="Arial"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矩形 1"/>
          <p:cNvSpPr/>
          <p:nvPr/>
        </p:nvSpPr>
        <p:spPr>
          <a:xfrm>
            <a:off x="0" y="549275"/>
            <a:ext cx="12192000" cy="598488"/>
          </a:xfrm>
          <a:prstGeom prst="rect">
            <a:avLst/>
          </a:prstGeom>
          <a:solidFill>
            <a:srgbClr val="D8D8D8"/>
          </a:solidFill>
          <a:ln w="12700">
            <a:noFill/>
          </a:ln>
        </p:spPr>
        <p:txBody>
          <a:bodyPr anchor="ctr"/>
          <a:lstStyle/>
          <a:p>
            <a:pPr algn="ctr"/>
            <a:endParaRPr lang="zh-CN" altLang="zh-CN" b="1" dirty="0">
              <a:solidFill>
                <a:srgbClr val="FFFFFF"/>
              </a:solidFill>
              <a:latin typeface="微软雅黑" pitchFamily="34" charset="-122"/>
              <a:ea typeface="微软雅黑" pitchFamily="34" charset="-122"/>
              <a:sym typeface="微软雅黑" pitchFamily="34" charset="-122"/>
            </a:endParaRPr>
          </a:p>
        </p:txBody>
      </p:sp>
      <p:sp>
        <p:nvSpPr>
          <p:cNvPr id="40962" name="矩形 4"/>
          <p:cNvSpPr/>
          <p:nvPr/>
        </p:nvSpPr>
        <p:spPr>
          <a:xfrm>
            <a:off x="0" y="0"/>
            <a:ext cx="12192000" cy="598488"/>
          </a:xfrm>
          <a:prstGeom prst="rect">
            <a:avLst/>
          </a:prstGeom>
          <a:solidFill>
            <a:schemeClr val="tx1"/>
          </a:solidFill>
          <a:ln w="12700">
            <a:noFill/>
          </a:ln>
        </p:spPr>
        <p:txBody>
          <a:bodyPr anchor="ctr"/>
          <a:lstStyle/>
          <a:p>
            <a:pPr algn="ctr"/>
            <a:endParaRPr lang="zh-CN" altLang="zh-CN" dirty="0">
              <a:solidFill>
                <a:schemeClr val="bg1"/>
              </a:solidFill>
              <a:latin typeface="宋体" charset="-122"/>
              <a:ea typeface="宋体" charset="-122"/>
              <a:sym typeface="宋体" charset="-122"/>
            </a:endParaRPr>
          </a:p>
        </p:txBody>
      </p:sp>
      <p:sp>
        <p:nvSpPr>
          <p:cNvPr id="40969" name="矩形 12"/>
          <p:cNvSpPr/>
          <p:nvPr/>
        </p:nvSpPr>
        <p:spPr>
          <a:xfrm>
            <a:off x="0" y="6367463"/>
            <a:ext cx="12192000" cy="490537"/>
          </a:xfrm>
          <a:prstGeom prst="rect">
            <a:avLst/>
          </a:prstGeom>
          <a:solidFill>
            <a:srgbClr val="16A287"/>
          </a:solidFill>
          <a:ln w="12700">
            <a:noFill/>
          </a:ln>
        </p:spPr>
        <p:txBody>
          <a:bodyPr anchor="ctr"/>
          <a:lstStyle/>
          <a:p>
            <a:pPr algn="ctr"/>
            <a:endParaRPr lang="zh-CN" altLang="zh-CN" b="1" dirty="0">
              <a:solidFill>
                <a:srgbClr val="FFFFFF"/>
              </a:solidFill>
              <a:latin typeface="微软雅黑" pitchFamily="34" charset="-122"/>
              <a:ea typeface="微软雅黑" pitchFamily="34" charset="-122"/>
              <a:sym typeface="微软雅黑" pitchFamily="34" charset="-122"/>
            </a:endParaRPr>
          </a:p>
        </p:txBody>
      </p:sp>
      <p:sp>
        <p:nvSpPr>
          <p:cNvPr id="41007" name="文本占位符 3"/>
          <p:cNvSpPr>
            <a:spLocks noGrp="1"/>
          </p:cNvSpPr>
          <p:nvPr>
            <p:ph sz="quarter" idx="4294967295"/>
          </p:nvPr>
        </p:nvSpPr>
        <p:spPr>
          <a:xfrm>
            <a:off x="655955" y="681355"/>
            <a:ext cx="5742305" cy="429895"/>
          </a:xfrm>
          <a:prstGeom prst="rect">
            <a:avLst/>
          </a:prstGeom>
          <a:noFill/>
          <a:ln w="9525">
            <a:noFill/>
          </a:ln>
        </p:spPr>
        <p:txBody>
          <a:bodyPr anchor="t"/>
          <a:lstStyle>
            <a:lvl1pPr lvl="0">
              <a:buClrTx/>
              <a:buSzTx/>
              <a:buFont typeface="Arial" charset="0"/>
              <a:defRPr sz="2400"/>
            </a:lvl1pPr>
            <a:lvl2pPr lvl="1">
              <a:buClrTx/>
              <a:buSzTx/>
              <a:buFont typeface="Arial" charset="0"/>
              <a:defRPr sz="2000"/>
            </a:lvl2pPr>
            <a:lvl3pPr lvl="2">
              <a:buClrTx/>
              <a:buSzTx/>
              <a:buFont typeface="Arial" charset="0"/>
              <a:defRPr sz="1800"/>
            </a:lvl3pPr>
            <a:lvl4pPr lvl="3">
              <a:buClrTx/>
              <a:buSzTx/>
              <a:buFont typeface="Arial" charset="0"/>
              <a:defRPr sz="1600"/>
            </a:lvl4pPr>
            <a:lvl5pPr lvl="4">
              <a:buClrTx/>
              <a:buSzTx/>
              <a:buFont typeface="Arial" charset="0"/>
              <a:defRPr sz="1600"/>
            </a:lvl5pPr>
          </a:lstStyle>
          <a:p>
            <a:pPr marL="0" lvl="0" indent="0" eaLnBrk="1" hangingPunct="1">
              <a:buNone/>
            </a:pPr>
            <a:r>
              <a:rPr lang="zh-CN" altLang="en-US" sz="2800" b="1" dirty="0">
                <a:latin typeface="微软雅黑" pitchFamily="34" charset="-122"/>
                <a:ea typeface="微软雅黑" pitchFamily="34" charset="-122"/>
              </a:rPr>
              <a:t>如何做实证分析：检验准备</a:t>
            </a:r>
            <a:endParaRPr lang="zh-CN" altLang="en-US" sz="2800" b="1" dirty="0">
              <a:latin typeface="微软雅黑" pitchFamily="34" charset="-122"/>
              <a:ea typeface="微软雅黑" pitchFamily="34" charset="-122"/>
            </a:endParaRPr>
          </a:p>
        </p:txBody>
      </p:sp>
      <p:sp>
        <p:nvSpPr>
          <p:cNvPr id="16394" name="文本框 13"/>
          <p:cNvSpPr/>
          <p:nvPr/>
        </p:nvSpPr>
        <p:spPr>
          <a:xfrm>
            <a:off x="0" y="6413500"/>
            <a:ext cx="2021205" cy="460375"/>
          </a:xfrm>
          <a:prstGeom prst="rect">
            <a:avLst/>
          </a:prstGeom>
          <a:noFill/>
          <a:ln w="9525">
            <a:noFill/>
          </a:ln>
        </p:spPr>
        <p:txBody>
          <a:bodyPr wrap="square" anchor="t">
            <a:spAutoFit/>
          </a:bodyPr>
          <a:lstStyle/>
          <a:p>
            <a:pPr>
              <a:lnSpc>
                <a:spcPct val="120000"/>
              </a:lnSpc>
            </a:pPr>
            <a:r>
              <a:rPr lang="zh-CN" altLang="en-US" sz="2000" b="1" dirty="0">
                <a:solidFill>
                  <a:schemeClr val="bg1"/>
                </a:solidFill>
                <a:latin typeface="微软雅黑" pitchFamily="34" charset="-122"/>
                <a:ea typeface="微软雅黑" pitchFamily="34" charset="-122"/>
              </a:rPr>
              <a:t>如何写实证分析</a:t>
            </a:r>
            <a:endParaRPr lang="zh-CN" altLang="en-US" sz="2000" b="1" dirty="0">
              <a:solidFill>
                <a:schemeClr val="bg1"/>
              </a:solidFill>
              <a:latin typeface="微软雅黑" pitchFamily="34" charset="-122"/>
              <a:ea typeface="微软雅黑" pitchFamily="34" charset="-122"/>
            </a:endParaRPr>
          </a:p>
        </p:txBody>
      </p:sp>
      <p:sp>
        <p:nvSpPr>
          <p:cNvPr id="2" name="文本框 1"/>
          <p:cNvSpPr txBox="1"/>
          <p:nvPr/>
        </p:nvSpPr>
        <p:spPr>
          <a:xfrm>
            <a:off x="9549130" y="6413500"/>
            <a:ext cx="2642870" cy="398780"/>
          </a:xfrm>
          <a:prstGeom prst="rect">
            <a:avLst/>
          </a:prstGeom>
          <a:noFill/>
        </p:spPr>
        <p:txBody>
          <a:bodyPr wrap="square" rtlCol="0">
            <a:spAutoFit/>
          </a:bodyPr>
          <a:lstStyle/>
          <a:p>
            <a:r>
              <a:rPr lang="en-US" altLang="zh-CN" sz="2000">
                <a:solidFill>
                  <a:schemeClr val="bg1"/>
                </a:solidFill>
                <a:latin typeface="微软雅黑" pitchFamily="34" charset="-122"/>
                <a:ea typeface="微软雅黑" pitchFamily="34" charset="-122"/>
                <a:cs typeface="微软雅黑" pitchFamily="34" charset="-122"/>
              </a:rPr>
              <a:t>        </a:t>
            </a:r>
            <a:r>
              <a:rPr lang="en-US" altLang="zh-CN" sz="2000" b="1">
                <a:solidFill>
                  <a:schemeClr val="bg1"/>
                </a:solidFill>
                <a:latin typeface="微软雅黑" pitchFamily="34" charset="-122"/>
                <a:ea typeface="微软雅黑" pitchFamily="34" charset="-122"/>
                <a:cs typeface="微软雅黑" pitchFamily="34" charset="-122"/>
              </a:rPr>
              <a:t>  </a:t>
            </a:r>
            <a:r>
              <a:rPr lang="zh-CN" altLang="en-US" sz="2000" b="1">
                <a:solidFill>
                  <a:schemeClr val="bg1"/>
                </a:solidFill>
                <a:latin typeface="微软雅黑" pitchFamily="34" charset="-122"/>
                <a:ea typeface="微软雅黑" pitchFamily="34" charset="-122"/>
                <a:cs typeface="微软雅黑" pitchFamily="34" charset="-122"/>
              </a:rPr>
              <a:t>讲授人</a:t>
            </a:r>
            <a:r>
              <a:rPr lang="en-US" altLang="zh-CN" sz="2000" b="1">
                <a:solidFill>
                  <a:schemeClr val="bg1"/>
                </a:solidFill>
                <a:latin typeface="微软雅黑" pitchFamily="34" charset="-122"/>
                <a:ea typeface="微软雅黑" pitchFamily="34" charset="-122"/>
                <a:cs typeface="微软雅黑" pitchFamily="34" charset="-122"/>
              </a:rPr>
              <a:t>: </a:t>
            </a:r>
            <a:r>
              <a:rPr lang="zh-CN" altLang="en-US" sz="2000" b="1">
                <a:solidFill>
                  <a:schemeClr val="bg1"/>
                </a:solidFill>
                <a:latin typeface="微软雅黑" pitchFamily="34" charset="-122"/>
                <a:ea typeface="微软雅黑" pitchFamily="34" charset="-122"/>
                <a:cs typeface="微软雅黑" pitchFamily="34" charset="-122"/>
              </a:rPr>
              <a:t>刘西川</a:t>
            </a:r>
            <a:endParaRPr lang="zh-CN" altLang="en-US" sz="2000" b="1">
              <a:solidFill>
                <a:schemeClr val="bg1"/>
              </a:solidFill>
              <a:latin typeface="微软雅黑" pitchFamily="34" charset="-122"/>
              <a:ea typeface="微软雅黑" pitchFamily="34" charset="-122"/>
              <a:cs typeface="微软雅黑" pitchFamily="34" charset="-122"/>
            </a:endParaRPr>
          </a:p>
        </p:txBody>
      </p:sp>
      <p:grpSp>
        <p:nvGrpSpPr>
          <p:cNvPr id="32818" name="组合 7"/>
          <p:cNvGrpSpPr/>
          <p:nvPr/>
        </p:nvGrpSpPr>
        <p:grpSpPr>
          <a:xfrm>
            <a:off x="655955" y="1672590"/>
            <a:ext cx="3208655" cy="534670"/>
            <a:chOff x="0" y="0"/>
            <a:chExt cx="11358516" cy="2324927"/>
          </a:xfrm>
        </p:grpSpPr>
        <p:sp>
          <p:nvSpPr>
            <p:cNvPr id="32819" name="矩形 8"/>
            <p:cNvSpPr/>
            <p:nvPr/>
          </p:nvSpPr>
          <p:spPr>
            <a:xfrm>
              <a:off x="125269" y="292936"/>
              <a:ext cx="11233247" cy="2031991"/>
            </a:xfrm>
            <a:prstGeom prst="rect">
              <a:avLst/>
            </a:prstGeom>
            <a:solidFill>
              <a:srgbClr val="D8D8D8"/>
            </a:solidFill>
            <a:ln w="12700">
              <a:noFill/>
            </a:ln>
          </p:spPr>
          <p:txBody>
            <a:bodyPr anchor="ctr"/>
            <a:lstStyle/>
            <a:p>
              <a:pPr algn="ctr"/>
              <a:endParaRPr lang="zh-CN" altLang="zh-CN" dirty="0">
                <a:solidFill>
                  <a:srgbClr val="FFFFFF"/>
                </a:solidFill>
                <a:latin typeface="宋体" charset="-122"/>
                <a:ea typeface="宋体" charset="-122"/>
                <a:sym typeface="宋体" charset="-122"/>
              </a:endParaRPr>
            </a:p>
          </p:txBody>
        </p:sp>
        <p:sp>
          <p:nvSpPr>
            <p:cNvPr id="32820" name="矩形 10"/>
            <p:cNvSpPr/>
            <p:nvPr/>
          </p:nvSpPr>
          <p:spPr>
            <a:xfrm>
              <a:off x="0" y="0"/>
              <a:ext cx="11233249" cy="2031991"/>
            </a:xfrm>
            <a:prstGeom prst="rect">
              <a:avLst/>
            </a:prstGeom>
            <a:solidFill>
              <a:srgbClr val="16A287"/>
            </a:solidFill>
            <a:ln w="12700">
              <a:noFill/>
            </a:ln>
          </p:spPr>
          <p:txBody>
            <a:bodyPr anchor="ctr"/>
            <a:lstStyle/>
            <a:p>
              <a:r>
                <a:rPr sz="2000" b="1" dirty="0">
                  <a:solidFill>
                    <a:schemeClr val="bg1"/>
                  </a:solidFill>
                  <a:latin typeface="微软雅黑" pitchFamily="34" charset="-122"/>
                  <a:ea typeface="微软雅黑" pitchFamily="34" charset="-122"/>
                  <a:cs typeface="微软雅黑" pitchFamily="34" charset="-122"/>
                </a:rPr>
                <a:t>2.诊断性检验</a:t>
              </a:r>
              <a:endParaRPr sz="2000" b="1" dirty="0">
                <a:solidFill>
                  <a:schemeClr val="bg1"/>
                </a:solidFill>
                <a:latin typeface="微软雅黑" pitchFamily="34" charset="-122"/>
                <a:ea typeface="微软雅黑" pitchFamily="34" charset="-122"/>
                <a:cs typeface="微软雅黑" pitchFamily="34" charset="-122"/>
              </a:endParaRPr>
            </a:p>
          </p:txBody>
        </p:sp>
      </p:grpSp>
      <p:sp>
        <p:nvSpPr>
          <p:cNvPr id="3" name="文本框 2"/>
          <p:cNvSpPr txBox="1"/>
          <p:nvPr/>
        </p:nvSpPr>
        <p:spPr>
          <a:xfrm>
            <a:off x="770255" y="2207260"/>
            <a:ext cx="11082020" cy="2861310"/>
          </a:xfrm>
          <a:prstGeom prst="rect">
            <a:avLst/>
          </a:prstGeom>
          <a:noFill/>
        </p:spPr>
        <p:txBody>
          <a:bodyPr wrap="square" rtlCol="0">
            <a:spAutoFit/>
          </a:bodyPr>
          <a:lstStyle/>
          <a:p>
            <a:pPr marL="342900" indent="-342900">
              <a:lnSpc>
                <a:spcPct val="150000"/>
              </a:lnSpc>
              <a:buFont typeface="Wingdings" charset="2"/>
              <a:buChar char="n"/>
            </a:pPr>
            <a:r>
              <a:rPr lang="zh-CN" altLang="en-US" sz="2000">
                <a:latin typeface="微软雅黑" pitchFamily="34" charset="-122"/>
                <a:ea typeface="微软雅黑" pitchFamily="34" charset="-122"/>
                <a:cs typeface="微软雅黑" pitchFamily="34" charset="-122"/>
              </a:rPr>
              <a:t>诊断性检验主要是为了证明选择某计量模型来估计某个样本数据是合理的，至少从数据统计分布来看是合理的。</a:t>
            </a:r>
            <a:endParaRPr lang="zh-CN" altLang="en-US" sz="2000">
              <a:latin typeface="微软雅黑" pitchFamily="34" charset="-122"/>
              <a:ea typeface="微软雅黑" pitchFamily="34" charset="-122"/>
              <a:cs typeface="微软雅黑" pitchFamily="34" charset="-122"/>
            </a:endParaRPr>
          </a:p>
          <a:p>
            <a:pPr marL="342900" indent="-342900">
              <a:lnSpc>
                <a:spcPct val="150000"/>
              </a:lnSpc>
              <a:buFont typeface="Wingdings" charset="2"/>
              <a:buChar char="n"/>
            </a:pPr>
            <a:r>
              <a:rPr lang="zh-CN" altLang="en-US" sz="2000">
                <a:latin typeface="微软雅黑" pitchFamily="34" charset="-122"/>
                <a:ea typeface="微软雅黑" pitchFamily="34" charset="-122"/>
                <a:cs typeface="微软雅黑" pitchFamily="34" charset="-122"/>
              </a:rPr>
              <a:t>任何计量方法都有其适用的前提条件，例如，我们平常使用的OLS模型就要求数据符合正态分布。如果前提条件不成立，则无法使用此计量方法，否则可能导致不一致的估计结果。</a:t>
            </a:r>
            <a:endParaRPr lang="zh-CN" altLang="en-US" sz="2000">
              <a:latin typeface="微软雅黑" pitchFamily="34" charset="-122"/>
              <a:ea typeface="微软雅黑" pitchFamily="34" charset="-122"/>
              <a:cs typeface="微软雅黑" pitchFamily="34" charset="-122"/>
            </a:endParaRPr>
          </a:p>
          <a:p>
            <a:pPr marL="342900" indent="-342900">
              <a:lnSpc>
                <a:spcPct val="150000"/>
              </a:lnSpc>
              <a:buFont typeface="Wingdings" charset="2"/>
              <a:buChar char="n"/>
            </a:pPr>
            <a:r>
              <a:rPr lang="zh-CN" altLang="en-US" sz="2000">
                <a:latin typeface="微软雅黑" pitchFamily="34" charset="-122"/>
                <a:ea typeface="微软雅黑" pitchFamily="34" charset="-122"/>
                <a:cs typeface="微软雅黑" pitchFamily="34" charset="-122"/>
              </a:rPr>
              <a:t>在运用模型进行估计之前，应对计量方法的前提条件进行诊断性检验。比如，使用工具变量法估计后，应进行弱工具变量检验、过度识别检验、解释变量内生性检验等。</a:t>
            </a:r>
            <a:endParaRPr lang="zh-CN" altLang="en-US" sz="2000">
              <a:latin typeface="微软雅黑" pitchFamily="34" charset="-122"/>
              <a:ea typeface="微软雅黑" pitchFamily="34" charset="-122"/>
              <a:cs typeface="微软雅黑" pitchFamily="34" charset="-122"/>
            </a:endParaRPr>
          </a:p>
        </p:txBody>
      </p:sp>
      <p:sp>
        <p:nvSpPr>
          <p:cNvPr id="4" name="矩形 5"/>
          <p:cNvSpPr/>
          <p:nvPr/>
        </p:nvSpPr>
        <p:spPr>
          <a:xfrm>
            <a:off x="4694555" y="117475"/>
            <a:ext cx="1550035" cy="431800"/>
          </a:xfrm>
          <a:prstGeom prst="rect">
            <a:avLst/>
          </a:prstGeom>
          <a:noFill/>
          <a:ln w="12700">
            <a:noFill/>
          </a:ln>
        </p:spPr>
        <p:txBody>
          <a:bodyPr anchor="ctr"/>
          <a:p>
            <a:pPr algn="ctr"/>
            <a:r>
              <a:rPr lang="zh-CN" altLang="en-US" sz="1200" b="1" dirty="0">
                <a:solidFill>
                  <a:schemeClr val="bg1"/>
                </a:solidFill>
                <a:latin typeface="微软雅黑" pitchFamily="34" charset="-122"/>
                <a:ea typeface="微软雅黑" pitchFamily="34" charset="-122"/>
                <a:sym typeface="Arial" charset="0"/>
              </a:rPr>
              <a:t>什么是实证分析</a:t>
            </a:r>
            <a:endParaRPr lang="zh-CN" altLang="en-US" sz="1200" b="1" dirty="0">
              <a:solidFill>
                <a:schemeClr val="bg1"/>
              </a:solidFill>
              <a:latin typeface="微软雅黑" pitchFamily="34" charset="-122"/>
              <a:ea typeface="微软雅黑" pitchFamily="34" charset="-122"/>
              <a:sym typeface="Arial" charset="0"/>
            </a:endParaRPr>
          </a:p>
        </p:txBody>
      </p:sp>
      <p:sp>
        <p:nvSpPr>
          <p:cNvPr id="5" name="矩形 7"/>
          <p:cNvSpPr/>
          <p:nvPr/>
        </p:nvSpPr>
        <p:spPr>
          <a:xfrm>
            <a:off x="6398260" y="154940"/>
            <a:ext cx="1498600" cy="360045"/>
          </a:xfrm>
          <a:prstGeom prst="rect">
            <a:avLst/>
          </a:prstGeom>
          <a:noFill/>
          <a:ln w="12700">
            <a:noFill/>
          </a:ln>
        </p:spPr>
        <p:txBody>
          <a:bodyPr anchor="ctr"/>
          <a:p>
            <a:pPr algn="ctr"/>
            <a:r>
              <a:rPr lang="zh-CN" altLang="en-US" sz="1200" b="1" dirty="0">
                <a:solidFill>
                  <a:schemeClr val="bg1"/>
                </a:solidFill>
                <a:latin typeface="微软雅黑" pitchFamily="34" charset="-122"/>
                <a:ea typeface="微软雅黑" pitchFamily="34" charset="-122"/>
              </a:rPr>
              <a:t>实证分析的</a:t>
            </a:r>
            <a:endParaRPr lang="zh-CN" altLang="en-US" sz="1200" b="1" dirty="0">
              <a:solidFill>
                <a:schemeClr val="bg1"/>
              </a:solidFill>
              <a:latin typeface="微软雅黑" pitchFamily="34" charset="-122"/>
              <a:ea typeface="微软雅黑" pitchFamily="34" charset="-122"/>
            </a:endParaRPr>
          </a:p>
          <a:p>
            <a:pPr algn="ctr"/>
            <a:r>
              <a:rPr lang="zh-CN" altLang="en-US" sz="1200" b="1" dirty="0">
                <a:solidFill>
                  <a:schemeClr val="bg1"/>
                </a:solidFill>
                <a:latin typeface="微软雅黑" pitchFamily="34" charset="-122"/>
                <a:ea typeface="微软雅黑" pitchFamily="34" charset="-122"/>
              </a:rPr>
              <a:t>前期准备</a:t>
            </a:r>
            <a:endParaRPr lang="zh-CN" altLang="en-US" sz="1200" b="1" dirty="0">
              <a:solidFill>
                <a:schemeClr val="bg1"/>
              </a:solidFill>
              <a:latin typeface="微软雅黑" pitchFamily="34" charset="-122"/>
              <a:ea typeface="微软雅黑" pitchFamily="34" charset="-122"/>
            </a:endParaRPr>
          </a:p>
        </p:txBody>
      </p:sp>
      <p:sp>
        <p:nvSpPr>
          <p:cNvPr id="11" name="矩形 8"/>
          <p:cNvSpPr/>
          <p:nvPr/>
        </p:nvSpPr>
        <p:spPr>
          <a:xfrm>
            <a:off x="8068945" y="133350"/>
            <a:ext cx="1148080" cy="403225"/>
          </a:xfrm>
          <a:prstGeom prst="rect">
            <a:avLst/>
          </a:prstGeom>
          <a:noFill/>
          <a:ln w="12700">
            <a:noFill/>
          </a:ln>
        </p:spPr>
        <p:txBody>
          <a:bodyPr anchor="ctr"/>
          <a:p>
            <a:pPr algn="ctr"/>
            <a:r>
              <a:rPr lang="zh-CN" altLang="en-US" sz="1200" b="1" dirty="0">
                <a:solidFill>
                  <a:schemeClr val="bg1"/>
                </a:solidFill>
                <a:latin typeface="微软雅黑" pitchFamily="34" charset="-122"/>
                <a:ea typeface="微软雅黑" pitchFamily="34" charset="-122"/>
              </a:rPr>
              <a:t>如何做实证</a:t>
            </a:r>
            <a:endParaRPr lang="zh-CN" altLang="en-US" sz="1200" b="1" dirty="0">
              <a:solidFill>
                <a:schemeClr val="bg1"/>
              </a:solidFill>
              <a:latin typeface="微软雅黑" pitchFamily="34" charset="-122"/>
              <a:ea typeface="微软雅黑" pitchFamily="34" charset="-122"/>
            </a:endParaRPr>
          </a:p>
          <a:p>
            <a:pPr algn="ctr"/>
            <a:r>
              <a:rPr lang="zh-CN" altLang="en-US" sz="1200" b="1" dirty="0">
                <a:solidFill>
                  <a:schemeClr val="bg1"/>
                </a:solidFill>
                <a:latin typeface="微软雅黑" pitchFamily="34" charset="-122"/>
                <a:ea typeface="微软雅黑" pitchFamily="34" charset="-122"/>
              </a:rPr>
              <a:t>分析</a:t>
            </a:r>
            <a:endParaRPr lang="zh-CN" altLang="en-US" sz="1200" b="1" dirty="0">
              <a:solidFill>
                <a:schemeClr val="bg1"/>
              </a:solidFill>
              <a:latin typeface="微软雅黑" pitchFamily="34" charset="-122"/>
              <a:ea typeface="微软雅黑" pitchFamily="34" charset="-122"/>
            </a:endParaRPr>
          </a:p>
        </p:txBody>
      </p:sp>
      <p:sp>
        <p:nvSpPr>
          <p:cNvPr id="12" name="矩形 9"/>
          <p:cNvSpPr/>
          <p:nvPr/>
        </p:nvSpPr>
        <p:spPr>
          <a:xfrm>
            <a:off x="9549130" y="117475"/>
            <a:ext cx="1250950" cy="431800"/>
          </a:xfrm>
          <a:prstGeom prst="rect">
            <a:avLst/>
          </a:prstGeom>
          <a:noFill/>
          <a:ln w="12700">
            <a:noFill/>
          </a:ln>
        </p:spPr>
        <p:txBody>
          <a:bodyPr anchor="ctr"/>
          <a:p>
            <a:pPr marL="0" lvl="0" indent="0" eaLnBrk="1" hangingPunct="1">
              <a:buNone/>
            </a:pPr>
            <a:r>
              <a:rPr lang="zh-CN" altLang="en-US" sz="1200" b="1" dirty="0">
                <a:solidFill>
                  <a:schemeClr val="bg1"/>
                </a:solidFill>
                <a:latin typeface="微软雅黑" pitchFamily="34" charset="-122"/>
                <a:ea typeface="微软雅黑" pitchFamily="34" charset="-122"/>
                <a:sym typeface="+mn-ea"/>
              </a:rPr>
              <a:t>实证分析写作的要点及示例</a:t>
            </a:r>
            <a:endParaRPr lang="zh-CN" altLang="en-US" sz="1200" b="1" dirty="0">
              <a:solidFill>
                <a:schemeClr val="bg1"/>
              </a:solidFill>
              <a:latin typeface="微软雅黑" pitchFamily="34" charset="-122"/>
              <a:ea typeface="微软雅黑" pitchFamily="34" charset="-122"/>
              <a:sym typeface="+mn-ea"/>
            </a:endParaRPr>
          </a:p>
        </p:txBody>
      </p:sp>
      <p:sp>
        <p:nvSpPr>
          <p:cNvPr id="13" name="矩形 10"/>
          <p:cNvSpPr/>
          <p:nvPr/>
        </p:nvSpPr>
        <p:spPr>
          <a:xfrm>
            <a:off x="11022330" y="133350"/>
            <a:ext cx="889635" cy="431800"/>
          </a:xfrm>
          <a:prstGeom prst="rect">
            <a:avLst/>
          </a:prstGeom>
          <a:noFill/>
          <a:ln w="12700">
            <a:noFill/>
          </a:ln>
        </p:spPr>
        <p:txBody>
          <a:bodyPr anchor="ctr"/>
          <a:p>
            <a:pPr algn="ctr"/>
            <a:r>
              <a:rPr lang="zh-CN" altLang="en-US" sz="1200" b="1" dirty="0">
                <a:solidFill>
                  <a:schemeClr val="bg1"/>
                </a:solidFill>
                <a:latin typeface="微软雅黑" pitchFamily="34" charset="-122"/>
                <a:ea typeface="微软雅黑" pitchFamily="34" charset="-122"/>
              </a:rPr>
              <a:t>小结</a:t>
            </a:r>
            <a:endParaRPr lang="zh-CN" altLang="en-US" sz="1200" b="1" dirty="0">
              <a:solidFill>
                <a:schemeClr val="bg1"/>
              </a:solidFill>
              <a:latin typeface="微软雅黑" pitchFamily="34" charset="-122"/>
              <a:ea typeface="微软雅黑" pitchFamily="34" charset="-122"/>
            </a:endParaRPr>
          </a:p>
        </p:txBody>
      </p:sp>
      <p:sp>
        <p:nvSpPr>
          <p:cNvPr id="14" name="任意多边形 11"/>
          <p:cNvSpPr/>
          <p:nvPr/>
        </p:nvSpPr>
        <p:spPr>
          <a:xfrm>
            <a:off x="8493760" y="0"/>
            <a:ext cx="266700" cy="228600"/>
          </a:xfrm>
          <a:custGeom>
            <a:avLst/>
            <a:gdLst>
              <a:gd name="txL" fmla="*/ 0 w 266008"/>
              <a:gd name="txT" fmla="*/ 0 h 229317"/>
              <a:gd name="txR" fmla="*/ 266008 w 266008"/>
              <a:gd name="txB" fmla="*/ 229317 h 229317"/>
            </a:gdLst>
            <a:ahLst/>
            <a:cxnLst>
              <a:cxn ang="0">
                <a:pos x="0" y="0"/>
              </a:cxn>
              <a:cxn ang="0">
                <a:pos x="266700" y="0"/>
              </a:cxn>
              <a:cxn ang="0">
                <a:pos x="133350" y="228600"/>
              </a:cxn>
              <a:cxn ang="0">
                <a:pos x="0" y="0"/>
              </a:cxn>
            </a:cxnLst>
            <a:rect l="txL" t="txT" r="txR" b="txB"/>
            <a:pathLst>
              <a:path w="266008" h="229317">
                <a:moveTo>
                  <a:pt x="0" y="0"/>
                </a:moveTo>
                <a:lnTo>
                  <a:pt x="266008" y="0"/>
                </a:lnTo>
                <a:lnTo>
                  <a:pt x="133004" y="229317"/>
                </a:lnTo>
                <a:lnTo>
                  <a:pt x="0" y="0"/>
                </a:lnTo>
                <a:close/>
              </a:path>
            </a:pathLst>
          </a:custGeom>
          <a:solidFill>
            <a:srgbClr val="16A287"/>
          </a:solidFill>
          <a:ln w="12700">
            <a:noFill/>
          </a:ln>
        </p:spPr>
        <p:txBody>
          <a:bodyPr anchor="ctr"/>
          <a:p>
            <a:pPr algn="ctr"/>
            <a:r>
              <a:rPr lang="en-US" altLang="zh-CN" sz="1000" b="1" dirty="0">
                <a:solidFill>
                  <a:schemeClr val="bg1"/>
                </a:solidFill>
                <a:latin typeface="微软雅黑" pitchFamily="34" charset="-122"/>
                <a:ea typeface="微软雅黑" pitchFamily="34" charset="-122"/>
                <a:sym typeface="Arial" charset="0"/>
              </a:rPr>
              <a:t>3</a:t>
            </a:r>
            <a:endParaRPr lang="en-US" altLang="zh-CN" sz="1000" b="1" dirty="0">
              <a:solidFill>
                <a:schemeClr val="bg1"/>
              </a:solidFill>
              <a:latin typeface="微软雅黑" pitchFamily="34" charset="-122"/>
              <a:ea typeface="微软雅黑" pitchFamily="34" charset="-122"/>
              <a:sym typeface="Arial"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矩形 1"/>
          <p:cNvSpPr/>
          <p:nvPr/>
        </p:nvSpPr>
        <p:spPr>
          <a:xfrm>
            <a:off x="0" y="549275"/>
            <a:ext cx="12192000" cy="598488"/>
          </a:xfrm>
          <a:prstGeom prst="rect">
            <a:avLst/>
          </a:prstGeom>
          <a:solidFill>
            <a:srgbClr val="D8D8D8"/>
          </a:solidFill>
          <a:ln w="12700">
            <a:noFill/>
          </a:ln>
        </p:spPr>
        <p:txBody>
          <a:bodyPr anchor="ctr"/>
          <a:lstStyle/>
          <a:p>
            <a:pPr algn="ctr"/>
            <a:endParaRPr lang="zh-CN" altLang="zh-CN" b="1" dirty="0">
              <a:solidFill>
                <a:srgbClr val="FFFFFF"/>
              </a:solidFill>
              <a:latin typeface="微软雅黑" pitchFamily="34" charset="-122"/>
              <a:ea typeface="微软雅黑" pitchFamily="34" charset="-122"/>
              <a:sym typeface="微软雅黑" pitchFamily="34" charset="-122"/>
            </a:endParaRPr>
          </a:p>
        </p:txBody>
      </p:sp>
      <p:sp>
        <p:nvSpPr>
          <p:cNvPr id="40962" name="矩形 4"/>
          <p:cNvSpPr/>
          <p:nvPr/>
        </p:nvSpPr>
        <p:spPr>
          <a:xfrm>
            <a:off x="0" y="0"/>
            <a:ext cx="12192000" cy="598488"/>
          </a:xfrm>
          <a:prstGeom prst="rect">
            <a:avLst/>
          </a:prstGeom>
          <a:solidFill>
            <a:schemeClr val="tx1"/>
          </a:solidFill>
          <a:ln w="12700">
            <a:noFill/>
          </a:ln>
        </p:spPr>
        <p:txBody>
          <a:bodyPr anchor="ctr"/>
          <a:lstStyle/>
          <a:p>
            <a:pPr algn="ctr"/>
            <a:endParaRPr lang="zh-CN" altLang="zh-CN" dirty="0">
              <a:solidFill>
                <a:schemeClr val="bg1"/>
              </a:solidFill>
              <a:latin typeface="宋体" charset="-122"/>
              <a:ea typeface="宋体" charset="-122"/>
              <a:sym typeface="宋体" charset="-122"/>
            </a:endParaRPr>
          </a:p>
        </p:txBody>
      </p:sp>
      <p:sp>
        <p:nvSpPr>
          <p:cNvPr id="40969" name="矩形 12"/>
          <p:cNvSpPr/>
          <p:nvPr/>
        </p:nvSpPr>
        <p:spPr>
          <a:xfrm>
            <a:off x="0" y="6367463"/>
            <a:ext cx="12192000" cy="490537"/>
          </a:xfrm>
          <a:prstGeom prst="rect">
            <a:avLst/>
          </a:prstGeom>
          <a:solidFill>
            <a:srgbClr val="16A287"/>
          </a:solidFill>
          <a:ln w="12700">
            <a:noFill/>
          </a:ln>
        </p:spPr>
        <p:txBody>
          <a:bodyPr anchor="ctr"/>
          <a:lstStyle/>
          <a:p>
            <a:pPr algn="ctr"/>
            <a:endParaRPr lang="zh-CN" altLang="zh-CN" b="1" dirty="0">
              <a:solidFill>
                <a:srgbClr val="FFFFFF"/>
              </a:solidFill>
              <a:latin typeface="微软雅黑" pitchFamily="34" charset="-122"/>
              <a:ea typeface="微软雅黑" pitchFamily="34" charset="-122"/>
              <a:sym typeface="微软雅黑" pitchFamily="34" charset="-122"/>
            </a:endParaRPr>
          </a:p>
        </p:txBody>
      </p:sp>
      <p:sp>
        <p:nvSpPr>
          <p:cNvPr id="41007" name="文本占位符 3"/>
          <p:cNvSpPr>
            <a:spLocks noGrp="1"/>
          </p:cNvSpPr>
          <p:nvPr>
            <p:ph sz="quarter" idx="4294967295"/>
          </p:nvPr>
        </p:nvSpPr>
        <p:spPr>
          <a:xfrm>
            <a:off x="655955" y="681355"/>
            <a:ext cx="4947285" cy="429895"/>
          </a:xfrm>
          <a:prstGeom prst="rect">
            <a:avLst/>
          </a:prstGeom>
          <a:noFill/>
          <a:ln w="9525">
            <a:noFill/>
          </a:ln>
        </p:spPr>
        <p:txBody>
          <a:bodyPr anchor="t"/>
          <a:lstStyle>
            <a:lvl1pPr lvl="0">
              <a:buClrTx/>
              <a:buSzTx/>
              <a:buFont typeface="Arial" charset="0"/>
              <a:defRPr sz="2400"/>
            </a:lvl1pPr>
            <a:lvl2pPr lvl="1">
              <a:buClrTx/>
              <a:buSzTx/>
              <a:buFont typeface="Arial" charset="0"/>
              <a:defRPr sz="2000"/>
            </a:lvl2pPr>
            <a:lvl3pPr lvl="2">
              <a:buClrTx/>
              <a:buSzTx/>
              <a:buFont typeface="Arial" charset="0"/>
              <a:defRPr sz="1800"/>
            </a:lvl3pPr>
            <a:lvl4pPr lvl="3">
              <a:buClrTx/>
              <a:buSzTx/>
              <a:buFont typeface="Arial" charset="0"/>
              <a:defRPr sz="1600"/>
            </a:lvl4pPr>
            <a:lvl5pPr lvl="4">
              <a:buClrTx/>
              <a:buSzTx/>
              <a:buFont typeface="Arial" charset="0"/>
              <a:defRPr sz="1600"/>
            </a:lvl5pPr>
          </a:lstStyle>
          <a:p>
            <a:pPr marL="0" lvl="0" indent="0" eaLnBrk="1" hangingPunct="1">
              <a:buNone/>
            </a:pPr>
            <a:r>
              <a:rPr lang="zh-CN" altLang="en-US" sz="2800" b="1" dirty="0">
                <a:latin typeface="微软雅黑" pitchFamily="34" charset="-122"/>
                <a:ea typeface="微软雅黑" pitchFamily="34" charset="-122"/>
              </a:rPr>
              <a:t>如何做实证分析：检验假说</a:t>
            </a:r>
            <a:endParaRPr lang="zh-CN" altLang="en-US" sz="2800" b="1" dirty="0">
              <a:latin typeface="微软雅黑" pitchFamily="34" charset="-122"/>
              <a:ea typeface="微软雅黑" pitchFamily="34" charset="-122"/>
            </a:endParaRPr>
          </a:p>
        </p:txBody>
      </p:sp>
      <p:sp>
        <p:nvSpPr>
          <p:cNvPr id="16394" name="文本框 13"/>
          <p:cNvSpPr/>
          <p:nvPr/>
        </p:nvSpPr>
        <p:spPr>
          <a:xfrm>
            <a:off x="0" y="6413500"/>
            <a:ext cx="2021205" cy="460375"/>
          </a:xfrm>
          <a:prstGeom prst="rect">
            <a:avLst/>
          </a:prstGeom>
          <a:noFill/>
          <a:ln w="9525">
            <a:noFill/>
          </a:ln>
        </p:spPr>
        <p:txBody>
          <a:bodyPr wrap="square" anchor="t">
            <a:spAutoFit/>
          </a:bodyPr>
          <a:lstStyle/>
          <a:p>
            <a:pPr>
              <a:lnSpc>
                <a:spcPct val="120000"/>
              </a:lnSpc>
            </a:pPr>
            <a:r>
              <a:rPr lang="zh-CN" altLang="en-US" sz="2000" b="1" dirty="0">
                <a:solidFill>
                  <a:schemeClr val="bg1"/>
                </a:solidFill>
                <a:latin typeface="微软雅黑" pitchFamily="34" charset="-122"/>
                <a:ea typeface="微软雅黑" pitchFamily="34" charset="-122"/>
              </a:rPr>
              <a:t>如何写实证分析</a:t>
            </a:r>
            <a:endParaRPr lang="zh-CN" altLang="en-US" sz="2000" b="1" dirty="0">
              <a:solidFill>
                <a:schemeClr val="bg1"/>
              </a:solidFill>
              <a:latin typeface="微软雅黑" pitchFamily="34" charset="-122"/>
              <a:ea typeface="微软雅黑" pitchFamily="34" charset="-122"/>
            </a:endParaRPr>
          </a:p>
        </p:txBody>
      </p:sp>
      <p:sp>
        <p:nvSpPr>
          <p:cNvPr id="2" name="文本框 1"/>
          <p:cNvSpPr txBox="1"/>
          <p:nvPr/>
        </p:nvSpPr>
        <p:spPr>
          <a:xfrm>
            <a:off x="9549130" y="6413500"/>
            <a:ext cx="2642870" cy="398780"/>
          </a:xfrm>
          <a:prstGeom prst="rect">
            <a:avLst/>
          </a:prstGeom>
          <a:noFill/>
        </p:spPr>
        <p:txBody>
          <a:bodyPr wrap="square" rtlCol="0">
            <a:spAutoFit/>
          </a:bodyPr>
          <a:lstStyle/>
          <a:p>
            <a:r>
              <a:rPr lang="en-US" altLang="zh-CN" sz="2000">
                <a:solidFill>
                  <a:schemeClr val="bg1"/>
                </a:solidFill>
                <a:latin typeface="微软雅黑" pitchFamily="34" charset="-122"/>
                <a:ea typeface="微软雅黑" pitchFamily="34" charset="-122"/>
                <a:cs typeface="微软雅黑" pitchFamily="34" charset="-122"/>
              </a:rPr>
              <a:t>        </a:t>
            </a:r>
            <a:r>
              <a:rPr lang="en-US" altLang="zh-CN" sz="2000" b="1">
                <a:solidFill>
                  <a:schemeClr val="bg1"/>
                </a:solidFill>
                <a:latin typeface="微软雅黑" pitchFamily="34" charset="-122"/>
                <a:ea typeface="微软雅黑" pitchFamily="34" charset="-122"/>
                <a:cs typeface="微软雅黑" pitchFamily="34" charset="-122"/>
              </a:rPr>
              <a:t>  </a:t>
            </a:r>
            <a:r>
              <a:rPr lang="zh-CN" altLang="en-US" sz="2000" b="1">
                <a:solidFill>
                  <a:schemeClr val="bg1"/>
                </a:solidFill>
                <a:latin typeface="微软雅黑" pitchFamily="34" charset="-122"/>
                <a:ea typeface="微软雅黑" pitchFamily="34" charset="-122"/>
                <a:cs typeface="微软雅黑" pitchFamily="34" charset="-122"/>
              </a:rPr>
              <a:t>讲授人</a:t>
            </a:r>
            <a:r>
              <a:rPr lang="en-US" altLang="zh-CN" sz="2000" b="1">
                <a:solidFill>
                  <a:schemeClr val="bg1"/>
                </a:solidFill>
                <a:latin typeface="微软雅黑" pitchFamily="34" charset="-122"/>
                <a:ea typeface="微软雅黑" pitchFamily="34" charset="-122"/>
                <a:cs typeface="微软雅黑" pitchFamily="34" charset="-122"/>
              </a:rPr>
              <a:t>: </a:t>
            </a:r>
            <a:r>
              <a:rPr lang="zh-CN" altLang="en-US" sz="2000" b="1">
                <a:solidFill>
                  <a:schemeClr val="bg1"/>
                </a:solidFill>
                <a:latin typeface="微软雅黑" pitchFamily="34" charset="-122"/>
                <a:ea typeface="微软雅黑" pitchFamily="34" charset="-122"/>
                <a:cs typeface="微软雅黑" pitchFamily="34" charset="-122"/>
              </a:rPr>
              <a:t>刘西川</a:t>
            </a:r>
            <a:endParaRPr lang="zh-CN" altLang="en-US" sz="2000" b="1">
              <a:solidFill>
                <a:schemeClr val="bg1"/>
              </a:solidFill>
              <a:latin typeface="微软雅黑" pitchFamily="34" charset="-122"/>
              <a:ea typeface="微软雅黑" pitchFamily="34" charset="-122"/>
              <a:cs typeface="微软雅黑" pitchFamily="34" charset="-122"/>
            </a:endParaRPr>
          </a:p>
        </p:txBody>
      </p:sp>
      <p:sp>
        <p:nvSpPr>
          <p:cNvPr id="3" name="文本框 2"/>
          <p:cNvSpPr txBox="1"/>
          <p:nvPr/>
        </p:nvSpPr>
        <p:spPr>
          <a:xfrm>
            <a:off x="484505" y="1243965"/>
            <a:ext cx="11427460" cy="4399915"/>
          </a:xfrm>
          <a:prstGeom prst="rect">
            <a:avLst/>
          </a:prstGeom>
          <a:noFill/>
        </p:spPr>
        <p:txBody>
          <a:bodyPr wrap="square" rtlCol="0">
            <a:spAutoFit/>
          </a:bodyPr>
          <a:lstStyle/>
          <a:p>
            <a:pPr marL="342900" indent="-342900">
              <a:lnSpc>
                <a:spcPct val="200000"/>
              </a:lnSpc>
              <a:buFont typeface="Wingdings" charset="2"/>
              <a:buChar char="ü"/>
            </a:pPr>
            <a:r>
              <a:rPr lang="zh-CN" altLang="en-US" sz="2000">
                <a:latin typeface="微软雅黑" pitchFamily="34" charset="-122"/>
                <a:ea typeface="微软雅黑" pitchFamily="34" charset="-122"/>
                <a:cs typeface="微软雅黑" pitchFamily="34" charset="-122"/>
              </a:rPr>
              <a:t>在诊断性检验给出检验结果并为计量模型提供选择依据之后，就进入了检验假说的正式阶段。在这个环节，主要是根据基准回归结果检验假说是否成立。</a:t>
            </a:r>
            <a:endParaRPr lang="zh-CN" altLang="en-US" sz="2000">
              <a:latin typeface="微软雅黑" pitchFamily="34" charset="-122"/>
              <a:ea typeface="微软雅黑" pitchFamily="34" charset="-122"/>
              <a:cs typeface="微软雅黑" pitchFamily="34" charset="-122"/>
            </a:endParaRPr>
          </a:p>
          <a:p>
            <a:pPr marL="342900" indent="-342900">
              <a:lnSpc>
                <a:spcPct val="200000"/>
              </a:lnSpc>
              <a:buFont typeface="Wingdings" charset="2"/>
              <a:buChar char="ü"/>
            </a:pPr>
            <a:r>
              <a:rPr lang="zh-CN" altLang="en-US" sz="2000">
                <a:latin typeface="微软雅黑" pitchFamily="34" charset="-122"/>
                <a:ea typeface="微软雅黑" pitchFamily="34" charset="-122"/>
                <a:cs typeface="微软雅黑" pitchFamily="34" charset="-122"/>
              </a:rPr>
              <a:t>关于假说是否通过检验的判断标准，在研究设计中已经给出了明确说明。</a:t>
            </a:r>
            <a:endParaRPr lang="zh-CN" altLang="en-US" sz="2000">
              <a:latin typeface="微软雅黑" pitchFamily="34" charset="-122"/>
              <a:ea typeface="微软雅黑" pitchFamily="34" charset="-122"/>
              <a:cs typeface="微软雅黑" pitchFamily="34" charset="-122"/>
            </a:endParaRPr>
          </a:p>
          <a:p>
            <a:pPr marL="342900" indent="-342900">
              <a:lnSpc>
                <a:spcPct val="200000"/>
              </a:lnSpc>
              <a:buFont typeface="Wingdings" charset="2"/>
              <a:buChar char="ü"/>
            </a:pPr>
            <a:r>
              <a:rPr lang="zh-CN" altLang="en-US" sz="2000">
                <a:latin typeface="微软雅黑" pitchFamily="34" charset="-122"/>
                <a:ea typeface="微软雅黑" pitchFamily="34" charset="-122"/>
                <a:cs typeface="微软雅黑" pitchFamily="34" charset="-122"/>
              </a:rPr>
              <a:t>假说是否能够通过，首先关注模型对数据的整体拟合度，这是模型估计整体表现的统计量，诸如 R</a:t>
            </a:r>
            <a:r>
              <a:rPr lang="zh-CN" altLang="en-US" sz="2000" baseline="30000">
                <a:latin typeface="微软雅黑" pitchFamily="34" charset="-122"/>
                <a:ea typeface="微软雅黑" pitchFamily="34" charset="-122"/>
                <a:cs typeface="微软雅黑" pitchFamily="34" charset="-122"/>
              </a:rPr>
              <a:t>2</a:t>
            </a:r>
            <a:r>
              <a:rPr lang="zh-CN" altLang="en-US" sz="2000">
                <a:latin typeface="微软雅黑" pitchFamily="34" charset="-122"/>
                <a:ea typeface="微软雅黑" pitchFamily="34" charset="-122"/>
                <a:cs typeface="微软雅黑" pitchFamily="34" charset="-122"/>
              </a:rPr>
              <a:t>、F 检验统计量、Durbin-Watson 检验统计量等。</a:t>
            </a:r>
            <a:endParaRPr lang="zh-CN" altLang="en-US" sz="2000">
              <a:latin typeface="微软雅黑" pitchFamily="34" charset="-122"/>
              <a:ea typeface="微软雅黑" pitchFamily="34" charset="-122"/>
              <a:cs typeface="微软雅黑" pitchFamily="34" charset="-122"/>
            </a:endParaRPr>
          </a:p>
          <a:p>
            <a:pPr marL="342900" indent="-342900">
              <a:lnSpc>
                <a:spcPct val="200000"/>
              </a:lnSpc>
              <a:buFont typeface="Wingdings" charset="2"/>
              <a:buChar char="ü"/>
            </a:pPr>
            <a:r>
              <a:rPr lang="zh-CN" altLang="en-US" sz="2000">
                <a:latin typeface="微软雅黑" pitchFamily="34" charset="-122"/>
                <a:ea typeface="微软雅黑" pitchFamily="34" charset="-122"/>
                <a:cs typeface="微软雅黑" pitchFamily="34" charset="-122"/>
              </a:rPr>
              <a:t>关注并考察核心自变量的估计结果。①显著性是关注的焦点，包括统计显著性和经济显著性。②对主要回归系数(或由回归系数所导出的弹性、乘数等)估计值的大小和符号详加讨论。</a:t>
            </a:r>
            <a:endParaRPr lang="zh-CN" altLang="en-US" sz="2000">
              <a:latin typeface="微软雅黑" pitchFamily="34" charset="-122"/>
              <a:ea typeface="微软雅黑" pitchFamily="34" charset="-122"/>
              <a:cs typeface="微软雅黑" pitchFamily="34" charset="-122"/>
            </a:endParaRPr>
          </a:p>
        </p:txBody>
      </p:sp>
      <p:sp>
        <p:nvSpPr>
          <p:cNvPr id="5" name="矩形 5"/>
          <p:cNvSpPr/>
          <p:nvPr/>
        </p:nvSpPr>
        <p:spPr>
          <a:xfrm>
            <a:off x="4694555" y="117475"/>
            <a:ext cx="1550035" cy="431800"/>
          </a:xfrm>
          <a:prstGeom prst="rect">
            <a:avLst/>
          </a:prstGeom>
          <a:noFill/>
          <a:ln w="12700">
            <a:noFill/>
          </a:ln>
        </p:spPr>
        <p:txBody>
          <a:bodyPr anchor="ctr"/>
          <a:p>
            <a:pPr algn="ctr"/>
            <a:r>
              <a:rPr lang="zh-CN" altLang="en-US" sz="1200" b="1" dirty="0">
                <a:solidFill>
                  <a:schemeClr val="bg1"/>
                </a:solidFill>
                <a:latin typeface="微软雅黑" pitchFamily="34" charset="-122"/>
                <a:ea typeface="微软雅黑" pitchFamily="34" charset="-122"/>
                <a:sym typeface="Arial" charset="0"/>
              </a:rPr>
              <a:t>什么是实证分析</a:t>
            </a:r>
            <a:endParaRPr lang="zh-CN" altLang="en-US" sz="1200" b="1" dirty="0">
              <a:solidFill>
                <a:schemeClr val="bg1"/>
              </a:solidFill>
              <a:latin typeface="微软雅黑" pitchFamily="34" charset="-122"/>
              <a:ea typeface="微软雅黑" pitchFamily="34" charset="-122"/>
              <a:sym typeface="Arial" charset="0"/>
            </a:endParaRPr>
          </a:p>
        </p:txBody>
      </p:sp>
      <p:sp>
        <p:nvSpPr>
          <p:cNvPr id="6" name="矩形 7"/>
          <p:cNvSpPr/>
          <p:nvPr/>
        </p:nvSpPr>
        <p:spPr>
          <a:xfrm>
            <a:off x="6398260" y="154940"/>
            <a:ext cx="1498600" cy="360045"/>
          </a:xfrm>
          <a:prstGeom prst="rect">
            <a:avLst/>
          </a:prstGeom>
          <a:noFill/>
          <a:ln w="12700">
            <a:noFill/>
          </a:ln>
        </p:spPr>
        <p:txBody>
          <a:bodyPr anchor="ctr"/>
          <a:p>
            <a:pPr algn="ctr"/>
            <a:r>
              <a:rPr lang="zh-CN" altLang="en-US" sz="1200" b="1" dirty="0">
                <a:solidFill>
                  <a:schemeClr val="bg1"/>
                </a:solidFill>
                <a:latin typeface="微软雅黑" pitchFamily="34" charset="-122"/>
                <a:ea typeface="微软雅黑" pitchFamily="34" charset="-122"/>
              </a:rPr>
              <a:t>实证分析的</a:t>
            </a:r>
            <a:endParaRPr lang="zh-CN" altLang="en-US" sz="1200" b="1" dirty="0">
              <a:solidFill>
                <a:schemeClr val="bg1"/>
              </a:solidFill>
              <a:latin typeface="微软雅黑" pitchFamily="34" charset="-122"/>
              <a:ea typeface="微软雅黑" pitchFamily="34" charset="-122"/>
            </a:endParaRPr>
          </a:p>
          <a:p>
            <a:pPr algn="ctr"/>
            <a:r>
              <a:rPr lang="zh-CN" altLang="en-US" sz="1200" b="1" dirty="0">
                <a:solidFill>
                  <a:schemeClr val="bg1"/>
                </a:solidFill>
                <a:latin typeface="微软雅黑" pitchFamily="34" charset="-122"/>
                <a:ea typeface="微软雅黑" pitchFamily="34" charset="-122"/>
              </a:rPr>
              <a:t>前期准备</a:t>
            </a:r>
            <a:endParaRPr lang="zh-CN" altLang="en-US" sz="1200" b="1" dirty="0">
              <a:solidFill>
                <a:schemeClr val="bg1"/>
              </a:solidFill>
              <a:latin typeface="微软雅黑" pitchFamily="34" charset="-122"/>
              <a:ea typeface="微软雅黑" pitchFamily="34" charset="-122"/>
            </a:endParaRPr>
          </a:p>
        </p:txBody>
      </p:sp>
      <p:sp>
        <p:nvSpPr>
          <p:cNvPr id="11" name="矩形 8"/>
          <p:cNvSpPr/>
          <p:nvPr/>
        </p:nvSpPr>
        <p:spPr>
          <a:xfrm>
            <a:off x="8068945" y="133350"/>
            <a:ext cx="1148080" cy="403225"/>
          </a:xfrm>
          <a:prstGeom prst="rect">
            <a:avLst/>
          </a:prstGeom>
          <a:noFill/>
          <a:ln w="12700">
            <a:noFill/>
          </a:ln>
        </p:spPr>
        <p:txBody>
          <a:bodyPr anchor="ctr"/>
          <a:p>
            <a:pPr algn="ctr"/>
            <a:r>
              <a:rPr lang="zh-CN" altLang="en-US" sz="1200" b="1" dirty="0">
                <a:solidFill>
                  <a:schemeClr val="bg1"/>
                </a:solidFill>
                <a:latin typeface="微软雅黑" pitchFamily="34" charset="-122"/>
                <a:ea typeface="微软雅黑" pitchFamily="34" charset="-122"/>
              </a:rPr>
              <a:t>如何做实证</a:t>
            </a:r>
            <a:endParaRPr lang="zh-CN" altLang="en-US" sz="1200" b="1" dirty="0">
              <a:solidFill>
                <a:schemeClr val="bg1"/>
              </a:solidFill>
              <a:latin typeface="微软雅黑" pitchFamily="34" charset="-122"/>
              <a:ea typeface="微软雅黑" pitchFamily="34" charset="-122"/>
            </a:endParaRPr>
          </a:p>
          <a:p>
            <a:pPr algn="ctr"/>
            <a:r>
              <a:rPr lang="zh-CN" altLang="en-US" sz="1200" b="1" dirty="0">
                <a:solidFill>
                  <a:schemeClr val="bg1"/>
                </a:solidFill>
                <a:latin typeface="微软雅黑" pitchFamily="34" charset="-122"/>
                <a:ea typeface="微软雅黑" pitchFamily="34" charset="-122"/>
              </a:rPr>
              <a:t>分析</a:t>
            </a:r>
            <a:endParaRPr lang="zh-CN" altLang="en-US" sz="1200" b="1" dirty="0">
              <a:solidFill>
                <a:schemeClr val="bg1"/>
              </a:solidFill>
              <a:latin typeface="微软雅黑" pitchFamily="34" charset="-122"/>
              <a:ea typeface="微软雅黑" pitchFamily="34" charset="-122"/>
            </a:endParaRPr>
          </a:p>
        </p:txBody>
      </p:sp>
      <p:sp>
        <p:nvSpPr>
          <p:cNvPr id="12" name="矩形 9"/>
          <p:cNvSpPr/>
          <p:nvPr/>
        </p:nvSpPr>
        <p:spPr>
          <a:xfrm>
            <a:off x="9549130" y="117475"/>
            <a:ext cx="1250950" cy="431800"/>
          </a:xfrm>
          <a:prstGeom prst="rect">
            <a:avLst/>
          </a:prstGeom>
          <a:noFill/>
          <a:ln w="12700">
            <a:noFill/>
          </a:ln>
        </p:spPr>
        <p:txBody>
          <a:bodyPr anchor="ctr"/>
          <a:p>
            <a:pPr marL="0" lvl="0" indent="0" eaLnBrk="1" hangingPunct="1">
              <a:buNone/>
            </a:pPr>
            <a:r>
              <a:rPr lang="zh-CN" altLang="en-US" sz="1200" b="1" dirty="0">
                <a:solidFill>
                  <a:schemeClr val="bg1"/>
                </a:solidFill>
                <a:latin typeface="微软雅黑" pitchFamily="34" charset="-122"/>
                <a:ea typeface="微软雅黑" pitchFamily="34" charset="-122"/>
                <a:sym typeface="+mn-ea"/>
              </a:rPr>
              <a:t>实证分析写作的要点及示例</a:t>
            </a:r>
            <a:endParaRPr lang="zh-CN" altLang="en-US" sz="1200" b="1" dirty="0">
              <a:solidFill>
                <a:schemeClr val="bg1"/>
              </a:solidFill>
              <a:latin typeface="微软雅黑" pitchFamily="34" charset="-122"/>
              <a:ea typeface="微软雅黑" pitchFamily="34" charset="-122"/>
              <a:sym typeface="+mn-ea"/>
            </a:endParaRPr>
          </a:p>
        </p:txBody>
      </p:sp>
      <p:sp>
        <p:nvSpPr>
          <p:cNvPr id="13" name="矩形 10"/>
          <p:cNvSpPr/>
          <p:nvPr/>
        </p:nvSpPr>
        <p:spPr>
          <a:xfrm>
            <a:off x="11022330" y="133350"/>
            <a:ext cx="889635" cy="431800"/>
          </a:xfrm>
          <a:prstGeom prst="rect">
            <a:avLst/>
          </a:prstGeom>
          <a:noFill/>
          <a:ln w="12700">
            <a:noFill/>
          </a:ln>
        </p:spPr>
        <p:txBody>
          <a:bodyPr anchor="ctr"/>
          <a:p>
            <a:pPr algn="ctr"/>
            <a:r>
              <a:rPr lang="zh-CN" altLang="en-US" sz="1200" b="1" dirty="0">
                <a:solidFill>
                  <a:schemeClr val="bg1"/>
                </a:solidFill>
                <a:latin typeface="微软雅黑" pitchFamily="34" charset="-122"/>
                <a:ea typeface="微软雅黑" pitchFamily="34" charset="-122"/>
              </a:rPr>
              <a:t>小结</a:t>
            </a:r>
            <a:endParaRPr lang="zh-CN" altLang="en-US" sz="1200" b="1" dirty="0">
              <a:solidFill>
                <a:schemeClr val="bg1"/>
              </a:solidFill>
              <a:latin typeface="微软雅黑" pitchFamily="34" charset="-122"/>
              <a:ea typeface="微软雅黑" pitchFamily="34" charset="-122"/>
            </a:endParaRPr>
          </a:p>
        </p:txBody>
      </p:sp>
      <p:sp>
        <p:nvSpPr>
          <p:cNvPr id="14" name="任意多边形 11"/>
          <p:cNvSpPr/>
          <p:nvPr/>
        </p:nvSpPr>
        <p:spPr>
          <a:xfrm>
            <a:off x="8493760" y="0"/>
            <a:ext cx="266700" cy="228600"/>
          </a:xfrm>
          <a:custGeom>
            <a:avLst/>
            <a:gdLst>
              <a:gd name="txL" fmla="*/ 0 w 266008"/>
              <a:gd name="txT" fmla="*/ 0 h 229317"/>
              <a:gd name="txR" fmla="*/ 266008 w 266008"/>
              <a:gd name="txB" fmla="*/ 229317 h 229317"/>
            </a:gdLst>
            <a:ahLst/>
            <a:cxnLst>
              <a:cxn ang="0">
                <a:pos x="0" y="0"/>
              </a:cxn>
              <a:cxn ang="0">
                <a:pos x="266700" y="0"/>
              </a:cxn>
              <a:cxn ang="0">
                <a:pos x="133350" y="228600"/>
              </a:cxn>
              <a:cxn ang="0">
                <a:pos x="0" y="0"/>
              </a:cxn>
            </a:cxnLst>
            <a:rect l="txL" t="txT" r="txR" b="txB"/>
            <a:pathLst>
              <a:path w="266008" h="229317">
                <a:moveTo>
                  <a:pt x="0" y="0"/>
                </a:moveTo>
                <a:lnTo>
                  <a:pt x="266008" y="0"/>
                </a:lnTo>
                <a:lnTo>
                  <a:pt x="133004" y="229317"/>
                </a:lnTo>
                <a:lnTo>
                  <a:pt x="0" y="0"/>
                </a:lnTo>
                <a:close/>
              </a:path>
            </a:pathLst>
          </a:custGeom>
          <a:solidFill>
            <a:srgbClr val="16A287"/>
          </a:solidFill>
          <a:ln w="12700">
            <a:noFill/>
          </a:ln>
        </p:spPr>
        <p:txBody>
          <a:bodyPr anchor="ctr"/>
          <a:p>
            <a:pPr algn="ctr"/>
            <a:r>
              <a:rPr lang="en-US" altLang="zh-CN" sz="1000" b="1" dirty="0">
                <a:solidFill>
                  <a:schemeClr val="bg1"/>
                </a:solidFill>
                <a:latin typeface="微软雅黑" pitchFamily="34" charset="-122"/>
                <a:ea typeface="微软雅黑" pitchFamily="34" charset="-122"/>
                <a:sym typeface="Arial" charset="0"/>
              </a:rPr>
              <a:t>3</a:t>
            </a:r>
            <a:endParaRPr lang="en-US" altLang="zh-CN" sz="1000" b="1" dirty="0">
              <a:solidFill>
                <a:schemeClr val="bg1"/>
              </a:solidFill>
              <a:latin typeface="微软雅黑" pitchFamily="34" charset="-122"/>
              <a:ea typeface="微软雅黑" pitchFamily="34" charset="-122"/>
              <a:sym typeface="Arial"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矩形 1"/>
          <p:cNvSpPr/>
          <p:nvPr/>
        </p:nvSpPr>
        <p:spPr>
          <a:xfrm>
            <a:off x="0" y="549275"/>
            <a:ext cx="12192000" cy="598488"/>
          </a:xfrm>
          <a:prstGeom prst="rect">
            <a:avLst/>
          </a:prstGeom>
          <a:solidFill>
            <a:srgbClr val="D8D8D8"/>
          </a:solidFill>
          <a:ln w="12700">
            <a:noFill/>
          </a:ln>
        </p:spPr>
        <p:txBody>
          <a:bodyPr anchor="ctr"/>
          <a:lstStyle/>
          <a:p>
            <a:pPr algn="ctr"/>
            <a:endParaRPr lang="zh-CN" altLang="zh-CN" b="1" dirty="0">
              <a:solidFill>
                <a:srgbClr val="FFFFFF"/>
              </a:solidFill>
              <a:latin typeface="微软雅黑" pitchFamily="34" charset="-122"/>
              <a:ea typeface="微软雅黑" pitchFamily="34" charset="-122"/>
              <a:sym typeface="微软雅黑" pitchFamily="34" charset="-122"/>
            </a:endParaRPr>
          </a:p>
        </p:txBody>
      </p:sp>
      <p:sp>
        <p:nvSpPr>
          <p:cNvPr id="40962" name="矩形 4"/>
          <p:cNvSpPr/>
          <p:nvPr/>
        </p:nvSpPr>
        <p:spPr>
          <a:xfrm>
            <a:off x="0" y="0"/>
            <a:ext cx="12192000" cy="598488"/>
          </a:xfrm>
          <a:prstGeom prst="rect">
            <a:avLst/>
          </a:prstGeom>
          <a:solidFill>
            <a:schemeClr val="tx1"/>
          </a:solidFill>
          <a:ln w="12700">
            <a:noFill/>
          </a:ln>
        </p:spPr>
        <p:txBody>
          <a:bodyPr anchor="ctr"/>
          <a:lstStyle/>
          <a:p>
            <a:pPr algn="ctr"/>
            <a:endParaRPr lang="zh-CN" altLang="zh-CN" dirty="0">
              <a:solidFill>
                <a:schemeClr val="bg1"/>
              </a:solidFill>
              <a:latin typeface="宋体" charset="-122"/>
              <a:ea typeface="宋体" charset="-122"/>
              <a:sym typeface="宋体" charset="-122"/>
            </a:endParaRPr>
          </a:p>
        </p:txBody>
      </p:sp>
      <p:sp>
        <p:nvSpPr>
          <p:cNvPr id="40969" name="矩形 12"/>
          <p:cNvSpPr/>
          <p:nvPr/>
        </p:nvSpPr>
        <p:spPr>
          <a:xfrm>
            <a:off x="0" y="6367463"/>
            <a:ext cx="12192000" cy="490537"/>
          </a:xfrm>
          <a:prstGeom prst="rect">
            <a:avLst/>
          </a:prstGeom>
          <a:solidFill>
            <a:srgbClr val="16A287"/>
          </a:solidFill>
          <a:ln w="12700">
            <a:noFill/>
          </a:ln>
        </p:spPr>
        <p:txBody>
          <a:bodyPr anchor="ctr"/>
          <a:lstStyle/>
          <a:p>
            <a:pPr algn="ctr"/>
            <a:endParaRPr lang="zh-CN" altLang="zh-CN" b="1" dirty="0">
              <a:solidFill>
                <a:srgbClr val="FFFFFF"/>
              </a:solidFill>
              <a:latin typeface="微软雅黑" pitchFamily="34" charset="-122"/>
              <a:ea typeface="微软雅黑" pitchFamily="34" charset="-122"/>
              <a:sym typeface="微软雅黑" pitchFamily="34" charset="-122"/>
            </a:endParaRPr>
          </a:p>
        </p:txBody>
      </p:sp>
      <p:sp>
        <p:nvSpPr>
          <p:cNvPr id="41007" name="文本占位符 3"/>
          <p:cNvSpPr>
            <a:spLocks noGrp="1"/>
          </p:cNvSpPr>
          <p:nvPr>
            <p:ph sz="quarter" idx="4294967295"/>
          </p:nvPr>
        </p:nvSpPr>
        <p:spPr>
          <a:xfrm>
            <a:off x="655955" y="681355"/>
            <a:ext cx="5439410" cy="429895"/>
          </a:xfrm>
          <a:prstGeom prst="rect">
            <a:avLst/>
          </a:prstGeom>
          <a:noFill/>
          <a:ln w="9525">
            <a:noFill/>
          </a:ln>
        </p:spPr>
        <p:txBody>
          <a:bodyPr anchor="t"/>
          <a:lstStyle>
            <a:lvl1pPr lvl="0">
              <a:buClrTx/>
              <a:buSzTx/>
              <a:buFont typeface="Arial" charset="0"/>
              <a:defRPr sz="2400"/>
            </a:lvl1pPr>
            <a:lvl2pPr lvl="1">
              <a:buClrTx/>
              <a:buSzTx/>
              <a:buFont typeface="Arial" charset="0"/>
              <a:defRPr sz="2000"/>
            </a:lvl2pPr>
            <a:lvl3pPr lvl="2">
              <a:buClrTx/>
              <a:buSzTx/>
              <a:buFont typeface="Arial" charset="0"/>
              <a:defRPr sz="1800"/>
            </a:lvl3pPr>
            <a:lvl4pPr lvl="3">
              <a:buClrTx/>
              <a:buSzTx/>
              <a:buFont typeface="Arial" charset="0"/>
              <a:defRPr sz="1600"/>
            </a:lvl4pPr>
            <a:lvl5pPr lvl="4">
              <a:buClrTx/>
              <a:buSzTx/>
              <a:buFont typeface="Arial" charset="0"/>
              <a:defRPr sz="1600"/>
            </a:lvl5pPr>
          </a:lstStyle>
          <a:p>
            <a:pPr marL="0" lvl="0" indent="0" eaLnBrk="1" hangingPunct="1">
              <a:buNone/>
            </a:pPr>
            <a:r>
              <a:rPr lang="zh-CN" altLang="en-US" sz="2800" b="1" dirty="0">
                <a:latin typeface="微软雅黑" pitchFamily="34" charset="-122"/>
                <a:ea typeface="微软雅黑" pitchFamily="34" charset="-122"/>
              </a:rPr>
              <a:t>如何做实证分析：检验假说</a:t>
            </a:r>
            <a:endParaRPr lang="zh-CN" altLang="en-US" sz="2800" b="1" dirty="0">
              <a:latin typeface="微软雅黑" pitchFamily="34" charset="-122"/>
              <a:ea typeface="微软雅黑" pitchFamily="34" charset="-122"/>
            </a:endParaRPr>
          </a:p>
        </p:txBody>
      </p:sp>
      <p:sp>
        <p:nvSpPr>
          <p:cNvPr id="16394" name="文本框 13"/>
          <p:cNvSpPr/>
          <p:nvPr/>
        </p:nvSpPr>
        <p:spPr>
          <a:xfrm>
            <a:off x="0" y="6413500"/>
            <a:ext cx="2021205" cy="460375"/>
          </a:xfrm>
          <a:prstGeom prst="rect">
            <a:avLst/>
          </a:prstGeom>
          <a:noFill/>
          <a:ln w="9525">
            <a:noFill/>
          </a:ln>
        </p:spPr>
        <p:txBody>
          <a:bodyPr wrap="square" anchor="t">
            <a:spAutoFit/>
          </a:bodyPr>
          <a:lstStyle/>
          <a:p>
            <a:pPr>
              <a:lnSpc>
                <a:spcPct val="120000"/>
              </a:lnSpc>
            </a:pPr>
            <a:r>
              <a:rPr lang="zh-CN" altLang="en-US" sz="2000" b="1" dirty="0">
                <a:solidFill>
                  <a:schemeClr val="bg1"/>
                </a:solidFill>
                <a:latin typeface="微软雅黑" pitchFamily="34" charset="-122"/>
                <a:ea typeface="微软雅黑" pitchFamily="34" charset="-122"/>
              </a:rPr>
              <a:t>如何写实证分析</a:t>
            </a:r>
            <a:endParaRPr lang="zh-CN" altLang="en-US" sz="2000" b="1" dirty="0">
              <a:solidFill>
                <a:schemeClr val="bg1"/>
              </a:solidFill>
              <a:latin typeface="微软雅黑" pitchFamily="34" charset="-122"/>
              <a:ea typeface="微软雅黑" pitchFamily="34" charset="-122"/>
            </a:endParaRPr>
          </a:p>
        </p:txBody>
      </p:sp>
      <p:sp>
        <p:nvSpPr>
          <p:cNvPr id="2" name="文本框 1"/>
          <p:cNvSpPr txBox="1"/>
          <p:nvPr/>
        </p:nvSpPr>
        <p:spPr>
          <a:xfrm>
            <a:off x="9549130" y="6413500"/>
            <a:ext cx="2642870" cy="398780"/>
          </a:xfrm>
          <a:prstGeom prst="rect">
            <a:avLst/>
          </a:prstGeom>
          <a:noFill/>
        </p:spPr>
        <p:txBody>
          <a:bodyPr wrap="square" rtlCol="0">
            <a:spAutoFit/>
          </a:bodyPr>
          <a:lstStyle/>
          <a:p>
            <a:r>
              <a:rPr lang="en-US" altLang="zh-CN" sz="2000">
                <a:solidFill>
                  <a:schemeClr val="bg1"/>
                </a:solidFill>
                <a:latin typeface="微软雅黑" pitchFamily="34" charset="-122"/>
                <a:ea typeface="微软雅黑" pitchFamily="34" charset="-122"/>
                <a:cs typeface="微软雅黑" pitchFamily="34" charset="-122"/>
              </a:rPr>
              <a:t>        </a:t>
            </a:r>
            <a:r>
              <a:rPr lang="en-US" altLang="zh-CN" sz="2000" b="1">
                <a:solidFill>
                  <a:schemeClr val="bg1"/>
                </a:solidFill>
                <a:latin typeface="微软雅黑" pitchFamily="34" charset="-122"/>
                <a:ea typeface="微软雅黑" pitchFamily="34" charset="-122"/>
                <a:cs typeface="微软雅黑" pitchFamily="34" charset="-122"/>
              </a:rPr>
              <a:t>  </a:t>
            </a:r>
            <a:r>
              <a:rPr lang="zh-CN" altLang="en-US" sz="2000" b="1">
                <a:solidFill>
                  <a:schemeClr val="bg1"/>
                </a:solidFill>
                <a:latin typeface="微软雅黑" pitchFamily="34" charset="-122"/>
                <a:ea typeface="微软雅黑" pitchFamily="34" charset="-122"/>
                <a:cs typeface="微软雅黑" pitchFamily="34" charset="-122"/>
              </a:rPr>
              <a:t>讲授人</a:t>
            </a:r>
            <a:r>
              <a:rPr lang="en-US" altLang="zh-CN" sz="2000" b="1">
                <a:solidFill>
                  <a:schemeClr val="bg1"/>
                </a:solidFill>
                <a:latin typeface="微软雅黑" pitchFamily="34" charset="-122"/>
                <a:ea typeface="微软雅黑" pitchFamily="34" charset="-122"/>
                <a:cs typeface="微软雅黑" pitchFamily="34" charset="-122"/>
              </a:rPr>
              <a:t>: </a:t>
            </a:r>
            <a:r>
              <a:rPr lang="zh-CN" altLang="en-US" sz="2000" b="1">
                <a:solidFill>
                  <a:schemeClr val="bg1"/>
                </a:solidFill>
                <a:latin typeface="微软雅黑" pitchFamily="34" charset="-122"/>
                <a:ea typeface="微软雅黑" pitchFamily="34" charset="-122"/>
                <a:cs typeface="微软雅黑" pitchFamily="34" charset="-122"/>
              </a:rPr>
              <a:t>刘西川</a:t>
            </a:r>
            <a:endParaRPr lang="zh-CN" altLang="en-US" sz="2000" b="1">
              <a:solidFill>
                <a:schemeClr val="bg1"/>
              </a:solidFill>
              <a:latin typeface="微软雅黑" pitchFamily="34" charset="-122"/>
              <a:ea typeface="微软雅黑" pitchFamily="34" charset="-122"/>
              <a:cs typeface="微软雅黑" pitchFamily="34" charset="-122"/>
            </a:endParaRPr>
          </a:p>
        </p:txBody>
      </p:sp>
      <p:sp>
        <p:nvSpPr>
          <p:cNvPr id="3" name="文本框 2"/>
          <p:cNvSpPr txBox="1"/>
          <p:nvPr/>
        </p:nvSpPr>
        <p:spPr>
          <a:xfrm>
            <a:off x="262890" y="1438275"/>
            <a:ext cx="10760075" cy="3302635"/>
          </a:xfrm>
          <a:prstGeom prst="rect">
            <a:avLst/>
          </a:prstGeom>
          <a:noFill/>
        </p:spPr>
        <p:txBody>
          <a:bodyPr wrap="square" rtlCol="0">
            <a:spAutoFit/>
          </a:bodyPr>
          <a:lstStyle/>
          <a:p>
            <a:pPr marL="685800" indent="-342900">
              <a:lnSpc>
                <a:spcPct val="120000"/>
              </a:lnSpc>
              <a:spcBef>
                <a:spcPts val="500"/>
              </a:spcBef>
              <a:spcAft>
                <a:spcPts val="500"/>
              </a:spcAft>
              <a:buFont typeface="Wingdings" charset="2"/>
              <a:buChar char="ü"/>
            </a:pPr>
            <a:r>
              <a:rPr lang="zh-CN" altLang="en-US" sz="2000" b="1">
                <a:latin typeface="微软雅黑" pitchFamily="34" charset="-122"/>
                <a:ea typeface="微软雅黑" pitchFamily="34" charset="-122"/>
                <a:cs typeface="微软雅黑" pitchFamily="34" charset="-122"/>
              </a:rPr>
              <a:t>应注意</a:t>
            </a:r>
            <a:r>
              <a:rPr lang="zh-CN" altLang="en-US" sz="2000">
                <a:latin typeface="微软雅黑" pitchFamily="34" charset="-122"/>
                <a:ea typeface="微软雅黑" pitchFamily="34" charset="-122"/>
                <a:cs typeface="微软雅黑" pitchFamily="34" charset="-122"/>
              </a:rPr>
              <a:t>：对于核心变量回归系数不显著，正确做法是保持谨慎的态度并积极探讨其中的原因。</a:t>
            </a:r>
            <a:endParaRPr lang="zh-CN" altLang="en-US" sz="2000">
              <a:latin typeface="微软雅黑" pitchFamily="34" charset="-122"/>
              <a:ea typeface="微软雅黑" pitchFamily="34" charset="-122"/>
              <a:cs typeface="微软雅黑" pitchFamily="34" charset="-122"/>
            </a:endParaRPr>
          </a:p>
          <a:p>
            <a:pPr marL="685800" indent="-342900">
              <a:lnSpc>
                <a:spcPct val="120000"/>
              </a:lnSpc>
              <a:spcBef>
                <a:spcPts val="500"/>
              </a:spcBef>
              <a:spcAft>
                <a:spcPts val="500"/>
              </a:spcAft>
              <a:buFont typeface="Wingdings" charset="2"/>
              <a:buChar char="ü"/>
            </a:pPr>
            <a:r>
              <a:rPr lang="zh-CN" altLang="en-US" sz="2000">
                <a:latin typeface="微软雅黑" pitchFamily="34" charset="-122"/>
                <a:ea typeface="微软雅黑" pitchFamily="34" charset="-122"/>
                <a:cs typeface="微软雅黑" pitchFamily="34" charset="-122"/>
              </a:rPr>
              <a:t>绝不能对不显著的估计值做出过度的解释，尤其不能宣称不显著的估计值支持或不支持某些特定结论。我们应该知道，估计值不显著意味着所使用的数据不能提供足够的信息，若是没有足够的信息，那么就不能够、也不应该做出任何确切的结论。</a:t>
            </a:r>
            <a:endParaRPr lang="zh-CN" altLang="en-US" sz="2000">
              <a:latin typeface="微软雅黑" pitchFamily="34" charset="-122"/>
              <a:ea typeface="微软雅黑" pitchFamily="34" charset="-122"/>
              <a:cs typeface="微软雅黑" pitchFamily="34" charset="-122"/>
            </a:endParaRPr>
          </a:p>
          <a:p>
            <a:pPr marL="685800" indent="-342900">
              <a:lnSpc>
                <a:spcPct val="120000"/>
              </a:lnSpc>
              <a:spcBef>
                <a:spcPts val="500"/>
              </a:spcBef>
              <a:spcAft>
                <a:spcPts val="500"/>
              </a:spcAft>
              <a:buFont typeface="Wingdings" charset="2"/>
              <a:buChar char="ü"/>
            </a:pPr>
            <a:r>
              <a:rPr lang="zh-CN" altLang="en-US" sz="2000">
                <a:latin typeface="微软雅黑" pitchFamily="34" charset="-122"/>
                <a:ea typeface="微软雅黑" pitchFamily="34" charset="-122"/>
                <a:cs typeface="微软雅黑" pitchFamily="34" charset="-122"/>
              </a:rPr>
              <a:t>对于核心自变量不显著，甚至符号与预期相反的情形具体该怎么办?可以从以下</a:t>
            </a:r>
            <a:r>
              <a:rPr lang="zh-CN" altLang="en-US" sz="2000" b="1">
                <a:latin typeface="微软雅黑" pitchFamily="34" charset="-122"/>
                <a:ea typeface="微软雅黑" pitchFamily="34" charset="-122"/>
                <a:cs typeface="微软雅黑" pitchFamily="34" charset="-122"/>
              </a:rPr>
              <a:t>三个方面</a:t>
            </a:r>
            <a:r>
              <a:rPr lang="zh-CN" altLang="en-US" sz="2000">
                <a:latin typeface="微软雅黑" pitchFamily="34" charset="-122"/>
                <a:ea typeface="微软雅黑" pitchFamily="34" charset="-122"/>
                <a:cs typeface="微软雅黑" pitchFamily="34" charset="-122"/>
              </a:rPr>
              <a:t>入手做进一步的检查：①检查采用的计量方法是否合理。②检查数据质量是否有问题。③检查经济理论方面是否有问题。</a:t>
            </a:r>
            <a:endParaRPr lang="zh-CN" altLang="en-US" sz="2000">
              <a:latin typeface="微软雅黑" pitchFamily="34" charset="-122"/>
              <a:ea typeface="微软雅黑" pitchFamily="34" charset="-122"/>
              <a:cs typeface="微软雅黑" pitchFamily="34" charset="-122"/>
            </a:endParaRPr>
          </a:p>
        </p:txBody>
      </p:sp>
      <p:sp>
        <p:nvSpPr>
          <p:cNvPr id="4" name="矩形 5"/>
          <p:cNvSpPr/>
          <p:nvPr/>
        </p:nvSpPr>
        <p:spPr>
          <a:xfrm>
            <a:off x="4694555" y="117475"/>
            <a:ext cx="1550035" cy="431800"/>
          </a:xfrm>
          <a:prstGeom prst="rect">
            <a:avLst/>
          </a:prstGeom>
          <a:noFill/>
          <a:ln w="12700">
            <a:noFill/>
          </a:ln>
        </p:spPr>
        <p:txBody>
          <a:bodyPr anchor="ctr"/>
          <a:p>
            <a:pPr algn="ctr"/>
            <a:r>
              <a:rPr lang="zh-CN" altLang="en-US" sz="1200" b="1" dirty="0">
                <a:solidFill>
                  <a:schemeClr val="bg1"/>
                </a:solidFill>
                <a:latin typeface="微软雅黑" pitchFamily="34" charset="-122"/>
                <a:ea typeface="微软雅黑" pitchFamily="34" charset="-122"/>
                <a:sym typeface="Arial" charset="0"/>
              </a:rPr>
              <a:t>什么是实证分析</a:t>
            </a:r>
            <a:endParaRPr lang="zh-CN" altLang="en-US" sz="1200" b="1" dirty="0">
              <a:solidFill>
                <a:schemeClr val="bg1"/>
              </a:solidFill>
              <a:latin typeface="微软雅黑" pitchFamily="34" charset="-122"/>
              <a:ea typeface="微软雅黑" pitchFamily="34" charset="-122"/>
              <a:sym typeface="Arial" charset="0"/>
            </a:endParaRPr>
          </a:p>
        </p:txBody>
      </p:sp>
      <p:sp>
        <p:nvSpPr>
          <p:cNvPr id="7" name="矩形 7"/>
          <p:cNvSpPr/>
          <p:nvPr/>
        </p:nvSpPr>
        <p:spPr>
          <a:xfrm>
            <a:off x="6398260" y="154940"/>
            <a:ext cx="1498600" cy="360045"/>
          </a:xfrm>
          <a:prstGeom prst="rect">
            <a:avLst/>
          </a:prstGeom>
          <a:noFill/>
          <a:ln w="12700">
            <a:noFill/>
          </a:ln>
        </p:spPr>
        <p:txBody>
          <a:bodyPr anchor="ctr"/>
          <a:p>
            <a:pPr algn="ctr"/>
            <a:r>
              <a:rPr lang="zh-CN" altLang="en-US" sz="1200" b="1" dirty="0">
                <a:solidFill>
                  <a:schemeClr val="bg1"/>
                </a:solidFill>
                <a:latin typeface="微软雅黑" pitchFamily="34" charset="-122"/>
                <a:ea typeface="微软雅黑" pitchFamily="34" charset="-122"/>
              </a:rPr>
              <a:t>实证分析的</a:t>
            </a:r>
            <a:endParaRPr lang="zh-CN" altLang="en-US" sz="1200" b="1" dirty="0">
              <a:solidFill>
                <a:schemeClr val="bg1"/>
              </a:solidFill>
              <a:latin typeface="微软雅黑" pitchFamily="34" charset="-122"/>
              <a:ea typeface="微软雅黑" pitchFamily="34" charset="-122"/>
            </a:endParaRPr>
          </a:p>
          <a:p>
            <a:pPr algn="ctr"/>
            <a:r>
              <a:rPr lang="zh-CN" altLang="en-US" sz="1200" b="1" dirty="0">
                <a:solidFill>
                  <a:schemeClr val="bg1"/>
                </a:solidFill>
                <a:latin typeface="微软雅黑" pitchFamily="34" charset="-122"/>
                <a:ea typeface="微软雅黑" pitchFamily="34" charset="-122"/>
              </a:rPr>
              <a:t>前期准备</a:t>
            </a:r>
            <a:endParaRPr lang="zh-CN" altLang="en-US" sz="1200" b="1" dirty="0">
              <a:solidFill>
                <a:schemeClr val="bg1"/>
              </a:solidFill>
              <a:latin typeface="微软雅黑" pitchFamily="34" charset="-122"/>
              <a:ea typeface="微软雅黑" pitchFamily="34" charset="-122"/>
            </a:endParaRPr>
          </a:p>
        </p:txBody>
      </p:sp>
      <p:sp>
        <p:nvSpPr>
          <p:cNvPr id="11" name="矩形 8"/>
          <p:cNvSpPr/>
          <p:nvPr/>
        </p:nvSpPr>
        <p:spPr>
          <a:xfrm>
            <a:off x="8068945" y="133350"/>
            <a:ext cx="1148080" cy="403225"/>
          </a:xfrm>
          <a:prstGeom prst="rect">
            <a:avLst/>
          </a:prstGeom>
          <a:noFill/>
          <a:ln w="12700">
            <a:noFill/>
          </a:ln>
        </p:spPr>
        <p:txBody>
          <a:bodyPr anchor="ctr"/>
          <a:p>
            <a:pPr algn="ctr"/>
            <a:r>
              <a:rPr lang="zh-CN" altLang="en-US" sz="1200" b="1" dirty="0">
                <a:solidFill>
                  <a:schemeClr val="bg1"/>
                </a:solidFill>
                <a:latin typeface="微软雅黑" pitchFamily="34" charset="-122"/>
                <a:ea typeface="微软雅黑" pitchFamily="34" charset="-122"/>
              </a:rPr>
              <a:t>如何做实证</a:t>
            </a:r>
            <a:endParaRPr lang="zh-CN" altLang="en-US" sz="1200" b="1" dirty="0">
              <a:solidFill>
                <a:schemeClr val="bg1"/>
              </a:solidFill>
              <a:latin typeface="微软雅黑" pitchFamily="34" charset="-122"/>
              <a:ea typeface="微软雅黑" pitchFamily="34" charset="-122"/>
            </a:endParaRPr>
          </a:p>
          <a:p>
            <a:pPr algn="ctr"/>
            <a:r>
              <a:rPr lang="zh-CN" altLang="en-US" sz="1200" b="1" dirty="0">
                <a:solidFill>
                  <a:schemeClr val="bg1"/>
                </a:solidFill>
                <a:latin typeface="微软雅黑" pitchFamily="34" charset="-122"/>
                <a:ea typeface="微软雅黑" pitchFamily="34" charset="-122"/>
              </a:rPr>
              <a:t>分析</a:t>
            </a:r>
            <a:endParaRPr lang="zh-CN" altLang="en-US" sz="1200" b="1" dirty="0">
              <a:solidFill>
                <a:schemeClr val="bg1"/>
              </a:solidFill>
              <a:latin typeface="微软雅黑" pitchFamily="34" charset="-122"/>
              <a:ea typeface="微软雅黑" pitchFamily="34" charset="-122"/>
            </a:endParaRPr>
          </a:p>
        </p:txBody>
      </p:sp>
      <p:sp>
        <p:nvSpPr>
          <p:cNvPr id="12" name="矩形 9"/>
          <p:cNvSpPr/>
          <p:nvPr/>
        </p:nvSpPr>
        <p:spPr>
          <a:xfrm>
            <a:off x="9549130" y="117475"/>
            <a:ext cx="1250950" cy="431800"/>
          </a:xfrm>
          <a:prstGeom prst="rect">
            <a:avLst/>
          </a:prstGeom>
          <a:noFill/>
          <a:ln w="12700">
            <a:noFill/>
          </a:ln>
        </p:spPr>
        <p:txBody>
          <a:bodyPr anchor="ctr"/>
          <a:p>
            <a:pPr marL="0" lvl="0" indent="0" eaLnBrk="1" hangingPunct="1">
              <a:buNone/>
            </a:pPr>
            <a:r>
              <a:rPr lang="zh-CN" altLang="en-US" sz="1200" b="1" dirty="0">
                <a:solidFill>
                  <a:schemeClr val="bg1"/>
                </a:solidFill>
                <a:latin typeface="微软雅黑" pitchFamily="34" charset="-122"/>
                <a:ea typeface="微软雅黑" pitchFamily="34" charset="-122"/>
                <a:sym typeface="+mn-ea"/>
              </a:rPr>
              <a:t>实证分析写作的要点及示例</a:t>
            </a:r>
            <a:endParaRPr lang="zh-CN" altLang="en-US" sz="1200" b="1" dirty="0">
              <a:solidFill>
                <a:schemeClr val="bg1"/>
              </a:solidFill>
              <a:latin typeface="微软雅黑" pitchFamily="34" charset="-122"/>
              <a:ea typeface="微软雅黑" pitchFamily="34" charset="-122"/>
              <a:sym typeface="+mn-ea"/>
            </a:endParaRPr>
          </a:p>
        </p:txBody>
      </p:sp>
      <p:sp>
        <p:nvSpPr>
          <p:cNvPr id="13" name="矩形 10"/>
          <p:cNvSpPr/>
          <p:nvPr/>
        </p:nvSpPr>
        <p:spPr>
          <a:xfrm>
            <a:off x="11022330" y="133350"/>
            <a:ext cx="889635" cy="431800"/>
          </a:xfrm>
          <a:prstGeom prst="rect">
            <a:avLst/>
          </a:prstGeom>
          <a:noFill/>
          <a:ln w="12700">
            <a:noFill/>
          </a:ln>
        </p:spPr>
        <p:txBody>
          <a:bodyPr anchor="ctr"/>
          <a:p>
            <a:pPr algn="ctr"/>
            <a:r>
              <a:rPr lang="zh-CN" altLang="en-US" sz="1200" b="1" dirty="0">
                <a:solidFill>
                  <a:schemeClr val="bg1"/>
                </a:solidFill>
                <a:latin typeface="微软雅黑" pitchFamily="34" charset="-122"/>
                <a:ea typeface="微软雅黑" pitchFamily="34" charset="-122"/>
              </a:rPr>
              <a:t>小结</a:t>
            </a:r>
            <a:endParaRPr lang="zh-CN" altLang="en-US" sz="1200" b="1" dirty="0">
              <a:solidFill>
                <a:schemeClr val="bg1"/>
              </a:solidFill>
              <a:latin typeface="微软雅黑" pitchFamily="34" charset="-122"/>
              <a:ea typeface="微软雅黑" pitchFamily="34" charset="-122"/>
            </a:endParaRPr>
          </a:p>
        </p:txBody>
      </p:sp>
      <p:sp>
        <p:nvSpPr>
          <p:cNvPr id="14" name="任意多边形 11"/>
          <p:cNvSpPr/>
          <p:nvPr/>
        </p:nvSpPr>
        <p:spPr>
          <a:xfrm>
            <a:off x="8493760" y="0"/>
            <a:ext cx="266700" cy="228600"/>
          </a:xfrm>
          <a:custGeom>
            <a:avLst/>
            <a:gdLst>
              <a:gd name="txL" fmla="*/ 0 w 266008"/>
              <a:gd name="txT" fmla="*/ 0 h 229317"/>
              <a:gd name="txR" fmla="*/ 266008 w 266008"/>
              <a:gd name="txB" fmla="*/ 229317 h 229317"/>
            </a:gdLst>
            <a:ahLst/>
            <a:cxnLst>
              <a:cxn ang="0">
                <a:pos x="0" y="0"/>
              </a:cxn>
              <a:cxn ang="0">
                <a:pos x="266700" y="0"/>
              </a:cxn>
              <a:cxn ang="0">
                <a:pos x="133350" y="228600"/>
              </a:cxn>
              <a:cxn ang="0">
                <a:pos x="0" y="0"/>
              </a:cxn>
            </a:cxnLst>
            <a:rect l="txL" t="txT" r="txR" b="txB"/>
            <a:pathLst>
              <a:path w="266008" h="229317">
                <a:moveTo>
                  <a:pt x="0" y="0"/>
                </a:moveTo>
                <a:lnTo>
                  <a:pt x="266008" y="0"/>
                </a:lnTo>
                <a:lnTo>
                  <a:pt x="133004" y="229317"/>
                </a:lnTo>
                <a:lnTo>
                  <a:pt x="0" y="0"/>
                </a:lnTo>
                <a:close/>
              </a:path>
            </a:pathLst>
          </a:custGeom>
          <a:solidFill>
            <a:srgbClr val="16A287"/>
          </a:solidFill>
          <a:ln w="12700">
            <a:noFill/>
          </a:ln>
        </p:spPr>
        <p:txBody>
          <a:bodyPr anchor="ctr"/>
          <a:p>
            <a:pPr algn="ctr"/>
            <a:r>
              <a:rPr lang="en-US" altLang="zh-CN" sz="1000" b="1" dirty="0">
                <a:solidFill>
                  <a:schemeClr val="bg1"/>
                </a:solidFill>
                <a:latin typeface="微软雅黑" pitchFamily="34" charset="-122"/>
                <a:ea typeface="微软雅黑" pitchFamily="34" charset="-122"/>
                <a:sym typeface="Arial" charset="0"/>
              </a:rPr>
              <a:t>3</a:t>
            </a:r>
            <a:endParaRPr lang="en-US" altLang="zh-CN" sz="1000" b="1" dirty="0">
              <a:solidFill>
                <a:schemeClr val="bg1"/>
              </a:solidFill>
              <a:latin typeface="微软雅黑" pitchFamily="34" charset="-122"/>
              <a:ea typeface="微软雅黑" pitchFamily="34" charset="-122"/>
              <a:sym typeface="Arial"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矩形 1"/>
          <p:cNvSpPr/>
          <p:nvPr/>
        </p:nvSpPr>
        <p:spPr>
          <a:xfrm>
            <a:off x="0" y="549275"/>
            <a:ext cx="12192000" cy="598488"/>
          </a:xfrm>
          <a:prstGeom prst="rect">
            <a:avLst/>
          </a:prstGeom>
          <a:solidFill>
            <a:srgbClr val="D8D8D8"/>
          </a:solidFill>
          <a:ln w="12700">
            <a:noFill/>
          </a:ln>
        </p:spPr>
        <p:txBody>
          <a:bodyPr anchor="ctr"/>
          <a:lstStyle/>
          <a:p>
            <a:pPr algn="ctr"/>
            <a:endParaRPr lang="zh-CN" altLang="zh-CN" b="1" dirty="0">
              <a:solidFill>
                <a:srgbClr val="FFFFFF"/>
              </a:solidFill>
              <a:latin typeface="微软雅黑" pitchFamily="34" charset="-122"/>
              <a:ea typeface="微软雅黑" pitchFamily="34" charset="-122"/>
              <a:sym typeface="微软雅黑" pitchFamily="34" charset="-122"/>
            </a:endParaRPr>
          </a:p>
        </p:txBody>
      </p:sp>
      <p:sp>
        <p:nvSpPr>
          <p:cNvPr id="40962" name="矩形 4"/>
          <p:cNvSpPr/>
          <p:nvPr/>
        </p:nvSpPr>
        <p:spPr>
          <a:xfrm>
            <a:off x="0" y="0"/>
            <a:ext cx="12192000" cy="598488"/>
          </a:xfrm>
          <a:prstGeom prst="rect">
            <a:avLst/>
          </a:prstGeom>
          <a:solidFill>
            <a:schemeClr val="tx1"/>
          </a:solidFill>
          <a:ln w="12700">
            <a:noFill/>
          </a:ln>
        </p:spPr>
        <p:txBody>
          <a:bodyPr anchor="ctr"/>
          <a:lstStyle/>
          <a:p>
            <a:pPr algn="ctr"/>
            <a:endParaRPr lang="zh-CN" altLang="zh-CN" dirty="0">
              <a:solidFill>
                <a:schemeClr val="bg1"/>
              </a:solidFill>
              <a:latin typeface="宋体" charset="-122"/>
              <a:ea typeface="宋体" charset="-122"/>
              <a:sym typeface="宋体" charset="-122"/>
            </a:endParaRPr>
          </a:p>
        </p:txBody>
      </p:sp>
      <p:sp>
        <p:nvSpPr>
          <p:cNvPr id="40969" name="矩形 12"/>
          <p:cNvSpPr/>
          <p:nvPr/>
        </p:nvSpPr>
        <p:spPr>
          <a:xfrm>
            <a:off x="0" y="6367463"/>
            <a:ext cx="12192000" cy="490537"/>
          </a:xfrm>
          <a:prstGeom prst="rect">
            <a:avLst/>
          </a:prstGeom>
          <a:solidFill>
            <a:srgbClr val="16A287"/>
          </a:solidFill>
          <a:ln w="12700">
            <a:noFill/>
          </a:ln>
        </p:spPr>
        <p:txBody>
          <a:bodyPr anchor="ctr"/>
          <a:lstStyle/>
          <a:p>
            <a:pPr algn="ctr"/>
            <a:endParaRPr lang="zh-CN" altLang="zh-CN" b="1" dirty="0">
              <a:solidFill>
                <a:srgbClr val="FFFFFF"/>
              </a:solidFill>
              <a:latin typeface="微软雅黑" pitchFamily="34" charset="-122"/>
              <a:ea typeface="微软雅黑" pitchFamily="34" charset="-122"/>
              <a:sym typeface="微软雅黑" pitchFamily="34" charset="-122"/>
            </a:endParaRPr>
          </a:p>
        </p:txBody>
      </p:sp>
      <p:sp>
        <p:nvSpPr>
          <p:cNvPr id="41007" name="文本占位符 3"/>
          <p:cNvSpPr>
            <a:spLocks noGrp="1"/>
          </p:cNvSpPr>
          <p:nvPr>
            <p:ph sz="quarter" idx="4294967295"/>
          </p:nvPr>
        </p:nvSpPr>
        <p:spPr>
          <a:xfrm>
            <a:off x="655955" y="681355"/>
            <a:ext cx="5439410" cy="429895"/>
          </a:xfrm>
          <a:prstGeom prst="rect">
            <a:avLst/>
          </a:prstGeom>
          <a:noFill/>
          <a:ln w="9525">
            <a:noFill/>
          </a:ln>
        </p:spPr>
        <p:txBody>
          <a:bodyPr anchor="t"/>
          <a:lstStyle>
            <a:lvl1pPr lvl="0">
              <a:buClrTx/>
              <a:buSzTx/>
              <a:buFont typeface="Arial" charset="0"/>
              <a:defRPr sz="2400"/>
            </a:lvl1pPr>
            <a:lvl2pPr lvl="1">
              <a:buClrTx/>
              <a:buSzTx/>
              <a:buFont typeface="Arial" charset="0"/>
              <a:defRPr sz="2000"/>
            </a:lvl2pPr>
            <a:lvl3pPr lvl="2">
              <a:buClrTx/>
              <a:buSzTx/>
              <a:buFont typeface="Arial" charset="0"/>
              <a:defRPr sz="1800"/>
            </a:lvl3pPr>
            <a:lvl4pPr lvl="3">
              <a:buClrTx/>
              <a:buSzTx/>
              <a:buFont typeface="Arial" charset="0"/>
              <a:defRPr sz="1600"/>
            </a:lvl4pPr>
            <a:lvl5pPr lvl="4">
              <a:buClrTx/>
              <a:buSzTx/>
              <a:buFont typeface="Arial" charset="0"/>
              <a:defRPr sz="1600"/>
            </a:lvl5pPr>
          </a:lstStyle>
          <a:p>
            <a:pPr marL="0" lvl="0" indent="0" eaLnBrk="1" hangingPunct="1">
              <a:buNone/>
            </a:pPr>
            <a:r>
              <a:rPr lang="zh-CN" altLang="en-US" sz="2800" b="1" dirty="0">
                <a:latin typeface="微软雅黑" pitchFamily="34" charset="-122"/>
                <a:ea typeface="微软雅黑" pitchFamily="34" charset="-122"/>
              </a:rPr>
              <a:t>如何做实证分析：保护假说</a:t>
            </a:r>
            <a:endParaRPr lang="zh-CN" altLang="en-US" sz="2800" b="1" dirty="0">
              <a:latin typeface="微软雅黑" pitchFamily="34" charset="-122"/>
              <a:ea typeface="微软雅黑" pitchFamily="34" charset="-122"/>
            </a:endParaRPr>
          </a:p>
        </p:txBody>
      </p:sp>
      <p:sp>
        <p:nvSpPr>
          <p:cNvPr id="16394" name="文本框 13"/>
          <p:cNvSpPr/>
          <p:nvPr/>
        </p:nvSpPr>
        <p:spPr>
          <a:xfrm>
            <a:off x="0" y="6413500"/>
            <a:ext cx="2021205" cy="460375"/>
          </a:xfrm>
          <a:prstGeom prst="rect">
            <a:avLst/>
          </a:prstGeom>
          <a:noFill/>
          <a:ln w="9525">
            <a:noFill/>
          </a:ln>
        </p:spPr>
        <p:txBody>
          <a:bodyPr wrap="square" anchor="t">
            <a:spAutoFit/>
          </a:bodyPr>
          <a:lstStyle/>
          <a:p>
            <a:pPr>
              <a:lnSpc>
                <a:spcPct val="120000"/>
              </a:lnSpc>
            </a:pPr>
            <a:r>
              <a:rPr lang="zh-CN" altLang="en-US" sz="2000" b="1" dirty="0">
                <a:solidFill>
                  <a:schemeClr val="bg1"/>
                </a:solidFill>
                <a:latin typeface="微软雅黑" pitchFamily="34" charset="-122"/>
                <a:ea typeface="微软雅黑" pitchFamily="34" charset="-122"/>
              </a:rPr>
              <a:t>如何写实证分析</a:t>
            </a:r>
            <a:endParaRPr lang="zh-CN" altLang="en-US" sz="2000" b="1" dirty="0">
              <a:solidFill>
                <a:schemeClr val="bg1"/>
              </a:solidFill>
              <a:latin typeface="微软雅黑" pitchFamily="34" charset="-122"/>
              <a:ea typeface="微软雅黑" pitchFamily="34" charset="-122"/>
            </a:endParaRPr>
          </a:p>
        </p:txBody>
      </p:sp>
      <p:sp>
        <p:nvSpPr>
          <p:cNvPr id="2" name="文本框 1"/>
          <p:cNvSpPr txBox="1"/>
          <p:nvPr/>
        </p:nvSpPr>
        <p:spPr>
          <a:xfrm>
            <a:off x="9549130" y="6413500"/>
            <a:ext cx="2642870" cy="398780"/>
          </a:xfrm>
          <a:prstGeom prst="rect">
            <a:avLst/>
          </a:prstGeom>
          <a:noFill/>
        </p:spPr>
        <p:txBody>
          <a:bodyPr wrap="square" rtlCol="0">
            <a:spAutoFit/>
          </a:bodyPr>
          <a:lstStyle/>
          <a:p>
            <a:r>
              <a:rPr lang="en-US" altLang="zh-CN" sz="2000">
                <a:solidFill>
                  <a:schemeClr val="bg1"/>
                </a:solidFill>
                <a:latin typeface="微软雅黑" pitchFamily="34" charset="-122"/>
                <a:ea typeface="微软雅黑" pitchFamily="34" charset="-122"/>
                <a:cs typeface="微软雅黑" pitchFamily="34" charset="-122"/>
              </a:rPr>
              <a:t>        </a:t>
            </a:r>
            <a:r>
              <a:rPr lang="en-US" altLang="zh-CN" sz="2000" b="1">
                <a:solidFill>
                  <a:schemeClr val="bg1"/>
                </a:solidFill>
                <a:latin typeface="微软雅黑" pitchFamily="34" charset="-122"/>
                <a:ea typeface="微软雅黑" pitchFamily="34" charset="-122"/>
                <a:cs typeface="微软雅黑" pitchFamily="34" charset="-122"/>
              </a:rPr>
              <a:t>  </a:t>
            </a:r>
            <a:r>
              <a:rPr lang="zh-CN" altLang="en-US" sz="2000" b="1">
                <a:solidFill>
                  <a:schemeClr val="bg1"/>
                </a:solidFill>
                <a:latin typeface="微软雅黑" pitchFamily="34" charset="-122"/>
                <a:ea typeface="微软雅黑" pitchFamily="34" charset="-122"/>
                <a:cs typeface="微软雅黑" pitchFamily="34" charset="-122"/>
              </a:rPr>
              <a:t>讲授人</a:t>
            </a:r>
            <a:r>
              <a:rPr lang="en-US" altLang="zh-CN" sz="2000" b="1">
                <a:solidFill>
                  <a:schemeClr val="bg1"/>
                </a:solidFill>
                <a:latin typeface="微软雅黑" pitchFamily="34" charset="-122"/>
                <a:ea typeface="微软雅黑" pitchFamily="34" charset="-122"/>
                <a:cs typeface="微软雅黑" pitchFamily="34" charset="-122"/>
              </a:rPr>
              <a:t>: </a:t>
            </a:r>
            <a:r>
              <a:rPr lang="zh-CN" altLang="en-US" sz="2000" b="1">
                <a:solidFill>
                  <a:schemeClr val="bg1"/>
                </a:solidFill>
                <a:latin typeface="微软雅黑" pitchFamily="34" charset="-122"/>
                <a:ea typeface="微软雅黑" pitchFamily="34" charset="-122"/>
                <a:cs typeface="微软雅黑" pitchFamily="34" charset="-122"/>
              </a:rPr>
              <a:t>刘西川</a:t>
            </a:r>
            <a:endParaRPr lang="zh-CN" altLang="en-US" sz="2000" b="1">
              <a:solidFill>
                <a:schemeClr val="bg1"/>
              </a:solidFill>
              <a:latin typeface="微软雅黑" pitchFamily="34" charset="-122"/>
              <a:ea typeface="微软雅黑" pitchFamily="34" charset="-122"/>
              <a:cs typeface="微软雅黑" pitchFamily="34" charset="-122"/>
            </a:endParaRPr>
          </a:p>
        </p:txBody>
      </p:sp>
      <p:sp>
        <p:nvSpPr>
          <p:cNvPr id="3" name="文本框 2"/>
          <p:cNvSpPr txBox="1"/>
          <p:nvPr/>
        </p:nvSpPr>
        <p:spPr>
          <a:xfrm>
            <a:off x="262890" y="1653540"/>
            <a:ext cx="11055985" cy="3836035"/>
          </a:xfrm>
          <a:prstGeom prst="rect">
            <a:avLst/>
          </a:prstGeom>
          <a:noFill/>
        </p:spPr>
        <p:txBody>
          <a:bodyPr wrap="square" rtlCol="0">
            <a:spAutoFit/>
          </a:bodyPr>
          <a:lstStyle/>
          <a:p>
            <a:pPr marL="685800" indent="-342900">
              <a:lnSpc>
                <a:spcPct val="150000"/>
              </a:lnSpc>
              <a:spcBef>
                <a:spcPts val="500"/>
              </a:spcBef>
              <a:spcAft>
                <a:spcPts val="500"/>
              </a:spcAft>
              <a:buFont typeface="Wingdings" charset="2"/>
              <a:buChar char="Ø"/>
            </a:pPr>
            <a:r>
              <a:rPr lang="zh-CN" altLang="en-US" sz="2000">
                <a:latin typeface="微软雅黑" pitchFamily="34" charset="-122"/>
                <a:ea typeface="微软雅黑" pitchFamily="34" charset="-122"/>
                <a:cs typeface="微软雅黑" pitchFamily="34" charset="-122"/>
              </a:rPr>
              <a:t>保护假说中的</a:t>
            </a:r>
            <a:r>
              <a:rPr lang="zh-CN" altLang="en-US" sz="2000" b="1">
                <a:latin typeface="微软雅黑" pitchFamily="34" charset="-122"/>
                <a:ea typeface="微软雅黑" pitchFamily="34" charset="-122"/>
                <a:cs typeface="微软雅黑" pitchFamily="34" charset="-122"/>
              </a:rPr>
              <a:t>“保护”</a:t>
            </a:r>
            <a:r>
              <a:rPr lang="zh-CN" altLang="en-US" sz="2000">
                <a:latin typeface="微软雅黑" pitchFamily="34" charset="-122"/>
                <a:ea typeface="微软雅黑" pitchFamily="34" charset="-122"/>
                <a:cs typeface="微软雅黑" pitchFamily="34" charset="-122"/>
              </a:rPr>
              <a:t>是指将干扰假说使其难以通过计量检验而无法成立的潜在威胁解除。</a:t>
            </a:r>
            <a:endParaRPr lang="zh-CN" altLang="en-US" sz="2000">
              <a:latin typeface="微软雅黑" pitchFamily="34" charset="-122"/>
              <a:ea typeface="微软雅黑" pitchFamily="34" charset="-122"/>
              <a:cs typeface="微软雅黑" pitchFamily="34" charset="-122"/>
            </a:endParaRPr>
          </a:p>
          <a:p>
            <a:pPr marL="685800" indent="-342900">
              <a:lnSpc>
                <a:spcPct val="150000"/>
              </a:lnSpc>
              <a:spcBef>
                <a:spcPts val="500"/>
              </a:spcBef>
              <a:spcAft>
                <a:spcPts val="500"/>
              </a:spcAft>
              <a:buFont typeface="Wingdings" charset="2"/>
              <a:buChar char="Ø"/>
            </a:pPr>
            <a:r>
              <a:rPr lang="zh-CN" altLang="en-US" sz="2000">
                <a:latin typeface="微软雅黑" pitchFamily="34" charset="-122"/>
                <a:ea typeface="微软雅黑" pitchFamily="34" charset="-122"/>
                <a:cs typeface="微软雅黑" pitchFamily="34" charset="-122"/>
              </a:rPr>
              <a:t>保护假说有</a:t>
            </a:r>
            <a:r>
              <a:rPr lang="zh-CN" altLang="en-US" sz="2000" b="1">
                <a:latin typeface="微软雅黑" pitchFamily="34" charset="-122"/>
                <a:ea typeface="微软雅黑" pitchFamily="34" charset="-122"/>
                <a:cs typeface="微软雅黑" pitchFamily="34" charset="-122"/>
              </a:rPr>
              <a:t>两道防线</a:t>
            </a:r>
            <a:r>
              <a:rPr lang="zh-CN" altLang="en-US" sz="2000">
                <a:latin typeface="微软雅黑" pitchFamily="34" charset="-122"/>
                <a:ea typeface="微软雅黑" pitchFamily="34" charset="-122"/>
                <a:cs typeface="微软雅黑" pitchFamily="34" charset="-122"/>
              </a:rPr>
              <a:t>：第一道防线是考虑并处理相关计量问题，第二道防线是稳健性检验。</a:t>
            </a:r>
            <a:endParaRPr lang="zh-CN" altLang="en-US" sz="2000">
              <a:latin typeface="微软雅黑" pitchFamily="34" charset="-122"/>
              <a:ea typeface="微软雅黑" pitchFamily="34" charset="-122"/>
              <a:cs typeface="微软雅黑" pitchFamily="34" charset="-122"/>
            </a:endParaRPr>
          </a:p>
          <a:p>
            <a:pPr marL="685800" indent="-342900">
              <a:lnSpc>
                <a:spcPct val="150000"/>
              </a:lnSpc>
              <a:spcBef>
                <a:spcPts val="500"/>
              </a:spcBef>
              <a:spcAft>
                <a:spcPts val="500"/>
              </a:spcAft>
              <a:buFont typeface="Wingdings" charset="2"/>
              <a:buChar char="Ø"/>
            </a:pPr>
            <a:r>
              <a:rPr lang="zh-CN" altLang="en-US" sz="2000">
                <a:latin typeface="微软雅黑" pitchFamily="34" charset="-122"/>
                <a:ea typeface="微软雅黑" pitchFamily="34" charset="-122"/>
                <a:cs typeface="微软雅黑" pitchFamily="34" charset="-122"/>
              </a:rPr>
              <a:t>实证分析中常常因为数据、研究设计和估计方法等原因难以实现有效识别与推断，上述两道防线就是为打消识别与推断以及假说检验等方面的疑虑而设置的。</a:t>
            </a:r>
            <a:endParaRPr lang="zh-CN" altLang="en-US" sz="2000">
              <a:latin typeface="微软雅黑" pitchFamily="34" charset="-122"/>
              <a:ea typeface="微软雅黑" pitchFamily="34" charset="-122"/>
              <a:cs typeface="微软雅黑" pitchFamily="34" charset="-122"/>
            </a:endParaRPr>
          </a:p>
          <a:p>
            <a:pPr marL="685800" indent="-342900">
              <a:lnSpc>
                <a:spcPct val="150000"/>
              </a:lnSpc>
              <a:spcBef>
                <a:spcPts val="500"/>
              </a:spcBef>
              <a:spcAft>
                <a:spcPts val="500"/>
              </a:spcAft>
              <a:buFont typeface="Wingdings" charset="2"/>
              <a:buChar char="Ø"/>
            </a:pPr>
            <a:r>
              <a:rPr lang="zh-CN" altLang="en-US" sz="2000" b="1">
                <a:latin typeface="微软雅黑" pitchFamily="34" charset="-122"/>
                <a:ea typeface="微软雅黑" pitchFamily="34" charset="-122"/>
                <a:cs typeface="微软雅黑" pitchFamily="34" charset="-122"/>
              </a:rPr>
              <a:t>第一道防线</a:t>
            </a:r>
            <a:r>
              <a:rPr lang="zh-CN" altLang="en-US" sz="2000">
                <a:latin typeface="微软雅黑" pitchFamily="34" charset="-122"/>
                <a:ea typeface="微软雅黑" pitchFamily="34" charset="-122"/>
                <a:cs typeface="微软雅黑" pitchFamily="34" charset="-122"/>
              </a:rPr>
              <a:t>是将未考虑的相关计量问题重新纳入分析框架，并参照处理后的估计结果重新审视假说检验工作。</a:t>
            </a:r>
            <a:endParaRPr lang="zh-CN" altLang="en-US" sz="2000">
              <a:latin typeface="微软雅黑" pitchFamily="34" charset="-122"/>
              <a:ea typeface="微软雅黑" pitchFamily="34" charset="-122"/>
              <a:cs typeface="微软雅黑" pitchFamily="34" charset="-122"/>
            </a:endParaRPr>
          </a:p>
          <a:p>
            <a:pPr marL="685800" indent="-342900">
              <a:lnSpc>
                <a:spcPct val="150000"/>
              </a:lnSpc>
              <a:spcBef>
                <a:spcPts val="500"/>
              </a:spcBef>
              <a:spcAft>
                <a:spcPts val="500"/>
              </a:spcAft>
              <a:buFont typeface="Wingdings" charset="2"/>
              <a:buChar char="Ø"/>
            </a:pPr>
            <a:r>
              <a:rPr lang="zh-CN" altLang="en-US" sz="2000" b="1">
                <a:latin typeface="微软雅黑" pitchFamily="34" charset="-122"/>
                <a:ea typeface="微软雅黑" pitchFamily="34" charset="-122"/>
                <a:cs typeface="微软雅黑" pitchFamily="34" charset="-122"/>
              </a:rPr>
              <a:t>第二道防线</a:t>
            </a:r>
            <a:r>
              <a:rPr lang="zh-CN" altLang="en-US" sz="2000">
                <a:latin typeface="微软雅黑" pitchFamily="34" charset="-122"/>
                <a:ea typeface="微软雅黑" pitchFamily="34" charset="-122"/>
                <a:cs typeface="微软雅黑" pitchFamily="34" charset="-122"/>
              </a:rPr>
              <a:t>是通过变换情境来重新审视所检验的假说。</a:t>
            </a:r>
            <a:endParaRPr lang="zh-CN" altLang="en-US" sz="2000">
              <a:latin typeface="微软雅黑" pitchFamily="34" charset="-122"/>
              <a:ea typeface="微软雅黑" pitchFamily="34" charset="-122"/>
              <a:cs typeface="微软雅黑" pitchFamily="34" charset="-122"/>
            </a:endParaRPr>
          </a:p>
        </p:txBody>
      </p:sp>
      <p:sp>
        <p:nvSpPr>
          <p:cNvPr id="4" name="矩形 5"/>
          <p:cNvSpPr/>
          <p:nvPr/>
        </p:nvSpPr>
        <p:spPr>
          <a:xfrm>
            <a:off x="4694555" y="117475"/>
            <a:ext cx="1550035" cy="431800"/>
          </a:xfrm>
          <a:prstGeom prst="rect">
            <a:avLst/>
          </a:prstGeom>
          <a:noFill/>
          <a:ln w="12700">
            <a:noFill/>
          </a:ln>
        </p:spPr>
        <p:txBody>
          <a:bodyPr anchor="ctr"/>
          <a:p>
            <a:pPr algn="ctr"/>
            <a:r>
              <a:rPr lang="zh-CN" altLang="en-US" sz="1200" b="1" dirty="0">
                <a:solidFill>
                  <a:schemeClr val="bg1"/>
                </a:solidFill>
                <a:latin typeface="微软雅黑" pitchFamily="34" charset="-122"/>
                <a:ea typeface="微软雅黑" pitchFamily="34" charset="-122"/>
                <a:sym typeface="Arial" charset="0"/>
              </a:rPr>
              <a:t>什么是实证分析</a:t>
            </a:r>
            <a:endParaRPr lang="zh-CN" altLang="en-US" sz="1200" b="1" dirty="0">
              <a:solidFill>
                <a:schemeClr val="bg1"/>
              </a:solidFill>
              <a:latin typeface="微软雅黑" pitchFamily="34" charset="-122"/>
              <a:ea typeface="微软雅黑" pitchFamily="34" charset="-122"/>
              <a:sym typeface="Arial" charset="0"/>
            </a:endParaRPr>
          </a:p>
        </p:txBody>
      </p:sp>
      <p:sp>
        <p:nvSpPr>
          <p:cNvPr id="5" name="矩形 7"/>
          <p:cNvSpPr/>
          <p:nvPr/>
        </p:nvSpPr>
        <p:spPr>
          <a:xfrm>
            <a:off x="6398260" y="154940"/>
            <a:ext cx="1498600" cy="360045"/>
          </a:xfrm>
          <a:prstGeom prst="rect">
            <a:avLst/>
          </a:prstGeom>
          <a:noFill/>
          <a:ln w="12700">
            <a:noFill/>
          </a:ln>
        </p:spPr>
        <p:txBody>
          <a:bodyPr anchor="ctr"/>
          <a:p>
            <a:pPr algn="ctr"/>
            <a:r>
              <a:rPr lang="zh-CN" altLang="en-US" sz="1200" b="1" dirty="0">
                <a:solidFill>
                  <a:schemeClr val="bg1"/>
                </a:solidFill>
                <a:latin typeface="微软雅黑" pitchFamily="34" charset="-122"/>
                <a:ea typeface="微软雅黑" pitchFamily="34" charset="-122"/>
              </a:rPr>
              <a:t>实证分析的</a:t>
            </a:r>
            <a:endParaRPr lang="zh-CN" altLang="en-US" sz="1200" b="1" dirty="0">
              <a:solidFill>
                <a:schemeClr val="bg1"/>
              </a:solidFill>
              <a:latin typeface="微软雅黑" pitchFamily="34" charset="-122"/>
              <a:ea typeface="微软雅黑" pitchFamily="34" charset="-122"/>
            </a:endParaRPr>
          </a:p>
          <a:p>
            <a:pPr algn="ctr"/>
            <a:r>
              <a:rPr lang="zh-CN" altLang="en-US" sz="1200" b="1" dirty="0">
                <a:solidFill>
                  <a:schemeClr val="bg1"/>
                </a:solidFill>
                <a:latin typeface="微软雅黑" pitchFamily="34" charset="-122"/>
                <a:ea typeface="微软雅黑" pitchFamily="34" charset="-122"/>
              </a:rPr>
              <a:t>前期准备</a:t>
            </a:r>
            <a:endParaRPr lang="zh-CN" altLang="en-US" sz="1200" b="1" dirty="0">
              <a:solidFill>
                <a:schemeClr val="bg1"/>
              </a:solidFill>
              <a:latin typeface="微软雅黑" pitchFamily="34" charset="-122"/>
              <a:ea typeface="微软雅黑" pitchFamily="34" charset="-122"/>
            </a:endParaRPr>
          </a:p>
        </p:txBody>
      </p:sp>
      <p:sp>
        <p:nvSpPr>
          <p:cNvPr id="11" name="矩形 8"/>
          <p:cNvSpPr/>
          <p:nvPr/>
        </p:nvSpPr>
        <p:spPr>
          <a:xfrm>
            <a:off x="8068945" y="133350"/>
            <a:ext cx="1148080" cy="403225"/>
          </a:xfrm>
          <a:prstGeom prst="rect">
            <a:avLst/>
          </a:prstGeom>
          <a:noFill/>
          <a:ln w="12700">
            <a:noFill/>
          </a:ln>
        </p:spPr>
        <p:txBody>
          <a:bodyPr anchor="ctr"/>
          <a:p>
            <a:pPr algn="ctr"/>
            <a:r>
              <a:rPr lang="zh-CN" altLang="en-US" sz="1200" b="1" dirty="0">
                <a:solidFill>
                  <a:schemeClr val="bg1"/>
                </a:solidFill>
                <a:latin typeface="微软雅黑" pitchFamily="34" charset="-122"/>
                <a:ea typeface="微软雅黑" pitchFamily="34" charset="-122"/>
              </a:rPr>
              <a:t>如何做实证</a:t>
            </a:r>
            <a:endParaRPr lang="zh-CN" altLang="en-US" sz="1200" b="1" dirty="0">
              <a:solidFill>
                <a:schemeClr val="bg1"/>
              </a:solidFill>
              <a:latin typeface="微软雅黑" pitchFamily="34" charset="-122"/>
              <a:ea typeface="微软雅黑" pitchFamily="34" charset="-122"/>
            </a:endParaRPr>
          </a:p>
          <a:p>
            <a:pPr algn="ctr"/>
            <a:r>
              <a:rPr lang="zh-CN" altLang="en-US" sz="1200" b="1" dirty="0">
                <a:solidFill>
                  <a:schemeClr val="bg1"/>
                </a:solidFill>
                <a:latin typeface="微软雅黑" pitchFamily="34" charset="-122"/>
                <a:ea typeface="微软雅黑" pitchFamily="34" charset="-122"/>
              </a:rPr>
              <a:t>分析</a:t>
            </a:r>
            <a:endParaRPr lang="zh-CN" altLang="en-US" sz="1200" b="1" dirty="0">
              <a:solidFill>
                <a:schemeClr val="bg1"/>
              </a:solidFill>
              <a:latin typeface="微软雅黑" pitchFamily="34" charset="-122"/>
              <a:ea typeface="微软雅黑" pitchFamily="34" charset="-122"/>
            </a:endParaRPr>
          </a:p>
        </p:txBody>
      </p:sp>
      <p:sp>
        <p:nvSpPr>
          <p:cNvPr id="12" name="矩形 9"/>
          <p:cNvSpPr/>
          <p:nvPr/>
        </p:nvSpPr>
        <p:spPr>
          <a:xfrm>
            <a:off x="9549130" y="117475"/>
            <a:ext cx="1250950" cy="431800"/>
          </a:xfrm>
          <a:prstGeom prst="rect">
            <a:avLst/>
          </a:prstGeom>
          <a:noFill/>
          <a:ln w="12700">
            <a:noFill/>
          </a:ln>
        </p:spPr>
        <p:txBody>
          <a:bodyPr anchor="ctr"/>
          <a:p>
            <a:pPr marL="0" lvl="0" indent="0" eaLnBrk="1" hangingPunct="1">
              <a:buNone/>
            </a:pPr>
            <a:r>
              <a:rPr lang="zh-CN" altLang="en-US" sz="1200" b="1" dirty="0">
                <a:solidFill>
                  <a:schemeClr val="bg1"/>
                </a:solidFill>
                <a:latin typeface="微软雅黑" pitchFamily="34" charset="-122"/>
                <a:ea typeface="微软雅黑" pitchFamily="34" charset="-122"/>
                <a:sym typeface="+mn-ea"/>
              </a:rPr>
              <a:t>实证分析写作的要点及示例</a:t>
            </a:r>
            <a:endParaRPr lang="zh-CN" altLang="en-US" sz="1200" b="1" dirty="0">
              <a:solidFill>
                <a:schemeClr val="bg1"/>
              </a:solidFill>
              <a:latin typeface="微软雅黑" pitchFamily="34" charset="-122"/>
              <a:ea typeface="微软雅黑" pitchFamily="34" charset="-122"/>
              <a:sym typeface="+mn-ea"/>
            </a:endParaRPr>
          </a:p>
        </p:txBody>
      </p:sp>
      <p:sp>
        <p:nvSpPr>
          <p:cNvPr id="13" name="矩形 10"/>
          <p:cNvSpPr/>
          <p:nvPr/>
        </p:nvSpPr>
        <p:spPr>
          <a:xfrm>
            <a:off x="11022330" y="133350"/>
            <a:ext cx="889635" cy="431800"/>
          </a:xfrm>
          <a:prstGeom prst="rect">
            <a:avLst/>
          </a:prstGeom>
          <a:noFill/>
          <a:ln w="12700">
            <a:noFill/>
          </a:ln>
        </p:spPr>
        <p:txBody>
          <a:bodyPr anchor="ctr"/>
          <a:p>
            <a:pPr algn="ctr"/>
            <a:r>
              <a:rPr lang="zh-CN" altLang="en-US" sz="1200" b="1" dirty="0">
                <a:solidFill>
                  <a:schemeClr val="bg1"/>
                </a:solidFill>
                <a:latin typeface="微软雅黑" pitchFamily="34" charset="-122"/>
                <a:ea typeface="微软雅黑" pitchFamily="34" charset="-122"/>
              </a:rPr>
              <a:t>小结</a:t>
            </a:r>
            <a:endParaRPr lang="zh-CN" altLang="en-US" sz="1200" b="1" dirty="0">
              <a:solidFill>
                <a:schemeClr val="bg1"/>
              </a:solidFill>
              <a:latin typeface="微软雅黑" pitchFamily="34" charset="-122"/>
              <a:ea typeface="微软雅黑" pitchFamily="34" charset="-122"/>
            </a:endParaRPr>
          </a:p>
        </p:txBody>
      </p:sp>
      <p:sp>
        <p:nvSpPr>
          <p:cNvPr id="14" name="任意多边形 11"/>
          <p:cNvSpPr/>
          <p:nvPr/>
        </p:nvSpPr>
        <p:spPr>
          <a:xfrm>
            <a:off x="8493760" y="0"/>
            <a:ext cx="266700" cy="228600"/>
          </a:xfrm>
          <a:custGeom>
            <a:avLst/>
            <a:gdLst>
              <a:gd name="txL" fmla="*/ 0 w 266008"/>
              <a:gd name="txT" fmla="*/ 0 h 229317"/>
              <a:gd name="txR" fmla="*/ 266008 w 266008"/>
              <a:gd name="txB" fmla="*/ 229317 h 229317"/>
            </a:gdLst>
            <a:ahLst/>
            <a:cxnLst>
              <a:cxn ang="0">
                <a:pos x="0" y="0"/>
              </a:cxn>
              <a:cxn ang="0">
                <a:pos x="266700" y="0"/>
              </a:cxn>
              <a:cxn ang="0">
                <a:pos x="133350" y="228600"/>
              </a:cxn>
              <a:cxn ang="0">
                <a:pos x="0" y="0"/>
              </a:cxn>
            </a:cxnLst>
            <a:rect l="txL" t="txT" r="txR" b="txB"/>
            <a:pathLst>
              <a:path w="266008" h="229317">
                <a:moveTo>
                  <a:pt x="0" y="0"/>
                </a:moveTo>
                <a:lnTo>
                  <a:pt x="266008" y="0"/>
                </a:lnTo>
                <a:lnTo>
                  <a:pt x="133004" y="229317"/>
                </a:lnTo>
                <a:lnTo>
                  <a:pt x="0" y="0"/>
                </a:lnTo>
                <a:close/>
              </a:path>
            </a:pathLst>
          </a:custGeom>
          <a:solidFill>
            <a:srgbClr val="16A287"/>
          </a:solidFill>
          <a:ln w="12700">
            <a:noFill/>
          </a:ln>
        </p:spPr>
        <p:txBody>
          <a:bodyPr anchor="ctr"/>
          <a:p>
            <a:pPr algn="ctr"/>
            <a:r>
              <a:rPr lang="en-US" altLang="zh-CN" sz="1000" b="1" dirty="0">
                <a:solidFill>
                  <a:schemeClr val="bg1"/>
                </a:solidFill>
                <a:latin typeface="微软雅黑" pitchFamily="34" charset="-122"/>
                <a:ea typeface="微软雅黑" pitchFamily="34" charset="-122"/>
                <a:sym typeface="Arial" charset="0"/>
              </a:rPr>
              <a:t>3</a:t>
            </a:r>
            <a:endParaRPr lang="en-US" altLang="zh-CN" sz="1000" b="1" dirty="0">
              <a:solidFill>
                <a:schemeClr val="bg1"/>
              </a:solidFill>
              <a:latin typeface="微软雅黑" pitchFamily="34" charset="-122"/>
              <a:ea typeface="微软雅黑" pitchFamily="34" charset="-122"/>
              <a:sym typeface="Arial"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矩形 1"/>
          <p:cNvSpPr/>
          <p:nvPr/>
        </p:nvSpPr>
        <p:spPr>
          <a:xfrm>
            <a:off x="0" y="549275"/>
            <a:ext cx="12192000" cy="598488"/>
          </a:xfrm>
          <a:prstGeom prst="rect">
            <a:avLst/>
          </a:prstGeom>
          <a:solidFill>
            <a:srgbClr val="D8D8D8"/>
          </a:solidFill>
          <a:ln w="12700">
            <a:noFill/>
          </a:ln>
        </p:spPr>
        <p:txBody>
          <a:bodyPr anchor="ctr"/>
          <a:lstStyle/>
          <a:p>
            <a:pPr algn="ctr"/>
            <a:endParaRPr lang="zh-CN" altLang="zh-CN" b="1" dirty="0">
              <a:solidFill>
                <a:srgbClr val="FFFFFF"/>
              </a:solidFill>
              <a:latin typeface="微软雅黑" pitchFamily="34" charset="-122"/>
              <a:ea typeface="微软雅黑" pitchFamily="34" charset="-122"/>
              <a:sym typeface="微软雅黑" pitchFamily="34" charset="-122"/>
            </a:endParaRPr>
          </a:p>
        </p:txBody>
      </p:sp>
      <p:sp>
        <p:nvSpPr>
          <p:cNvPr id="40962" name="矩形 4"/>
          <p:cNvSpPr/>
          <p:nvPr/>
        </p:nvSpPr>
        <p:spPr>
          <a:xfrm>
            <a:off x="0" y="0"/>
            <a:ext cx="12192000" cy="598488"/>
          </a:xfrm>
          <a:prstGeom prst="rect">
            <a:avLst/>
          </a:prstGeom>
          <a:solidFill>
            <a:schemeClr val="tx1"/>
          </a:solidFill>
          <a:ln w="12700">
            <a:noFill/>
          </a:ln>
        </p:spPr>
        <p:txBody>
          <a:bodyPr anchor="ctr"/>
          <a:lstStyle/>
          <a:p>
            <a:pPr algn="ctr"/>
            <a:endParaRPr lang="zh-CN" altLang="zh-CN" dirty="0">
              <a:solidFill>
                <a:schemeClr val="bg1"/>
              </a:solidFill>
              <a:latin typeface="宋体" charset="-122"/>
              <a:ea typeface="宋体" charset="-122"/>
              <a:sym typeface="宋体" charset="-122"/>
            </a:endParaRPr>
          </a:p>
        </p:txBody>
      </p:sp>
      <p:sp>
        <p:nvSpPr>
          <p:cNvPr id="40969" name="矩形 12"/>
          <p:cNvSpPr/>
          <p:nvPr/>
        </p:nvSpPr>
        <p:spPr>
          <a:xfrm>
            <a:off x="0" y="6367463"/>
            <a:ext cx="12192000" cy="490537"/>
          </a:xfrm>
          <a:prstGeom prst="rect">
            <a:avLst/>
          </a:prstGeom>
          <a:solidFill>
            <a:srgbClr val="16A287"/>
          </a:solidFill>
          <a:ln w="12700">
            <a:noFill/>
          </a:ln>
        </p:spPr>
        <p:txBody>
          <a:bodyPr anchor="ctr"/>
          <a:lstStyle/>
          <a:p>
            <a:pPr algn="ctr"/>
            <a:endParaRPr lang="zh-CN" altLang="zh-CN" b="1" dirty="0">
              <a:solidFill>
                <a:srgbClr val="FFFFFF"/>
              </a:solidFill>
              <a:latin typeface="微软雅黑" pitchFamily="34" charset="-122"/>
              <a:ea typeface="微软雅黑" pitchFamily="34" charset="-122"/>
              <a:sym typeface="微软雅黑" pitchFamily="34" charset="-122"/>
            </a:endParaRPr>
          </a:p>
        </p:txBody>
      </p:sp>
      <p:sp>
        <p:nvSpPr>
          <p:cNvPr id="2" name="文本框 1"/>
          <p:cNvSpPr txBox="1"/>
          <p:nvPr/>
        </p:nvSpPr>
        <p:spPr>
          <a:xfrm>
            <a:off x="9549130" y="6413500"/>
            <a:ext cx="2642870" cy="398780"/>
          </a:xfrm>
          <a:prstGeom prst="rect">
            <a:avLst/>
          </a:prstGeom>
          <a:noFill/>
        </p:spPr>
        <p:txBody>
          <a:bodyPr wrap="square" rtlCol="0">
            <a:spAutoFit/>
          </a:bodyPr>
          <a:lstStyle/>
          <a:p>
            <a:r>
              <a:rPr lang="en-US" altLang="zh-CN" sz="2000">
                <a:solidFill>
                  <a:schemeClr val="bg1"/>
                </a:solidFill>
                <a:latin typeface="微软雅黑" pitchFamily="34" charset="-122"/>
                <a:ea typeface="微软雅黑" pitchFamily="34" charset="-122"/>
                <a:cs typeface="微软雅黑" pitchFamily="34" charset="-122"/>
              </a:rPr>
              <a:t>        </a:t>
            </a:r>
            <a:r>
              <a:rPr lang="en-US" altLang="zh-CN" sz="2000" b="1">
                <a:solidFill>
                  <a:schemeClr val="bg1"/>
                </a:solidFill>
                <a:latin typeface="微软雅黑" pitchFamily="34" charset="-122"/>
                <a:ea typeface="微软雅黑" pitchFamily="34" charset="-122"/>
                <a:cs typeface="微软雅黑" pitchFamily="34" charset="-122"/>
              </a:rPr>
              <a:t>  </a:t>
            </a:r>
            <a:r>
              <a:rPr lang="zh-CN" altLang="en-US" sz="2000" b="1">
                <a:solidFill>
                  <a:schemeClr val="bg1"/>
                </a:solidFill>
                <a:latin typeface="微软雅黑" pitchFamily="34" charset="-122"/>
                <a:ea typeface="微软雅黑" pitchFamily="34" charset="-122"/>
                <a:cs typeface="微软雅黑" pitchFamily="34" charset="-122"/>
              </a:rPr>
              <a:t>讲授人</a:t>
            </a:r>
            <a:r>
              <a:rPr lang="en-US" altLang="zh-CN" sz="2000" b="1">
                <a:solidFill>
                  <a:schemeClr val="bg1"/>
                </a:solidFill>
                <a:latin typeface="微软雅黑" pitchFamily="34" charset="-122"/>
                <a:ea typeface="微软雅黑" pitchFamily="34" charset="-122"/>
                <a:cs typeface="微软雅黑" pitchFamily="34" charset="-122"/>
              </a:rPr>
              <a:t>: </a:t>
            </a:r>
            <a:r>
              <a:rPr lang="zh-CN" altLang="en-US" sz="2000" b="1">
                <a:solidFill>
                  <a:schemeClr val="bg1"/>
                </a:solidFill>
                <a:latin typeface="微软雅黑" pitchFamily="34" charset="-122"/>
                <a:ea typeface="微软雅黑" pitchFamily="34" charset="-122"/>
                <a:cs typeface="微软雅黑" pitchFamily="34" charset="-122"/>
              </a:rPr>
              <a:t>刘西川</a:t>
            </a:r>
            <a:endParaRPr lang="zh-CN" altLang="en-US" sz="2000" b="1">
              <a:solidFill>
                <a:schemeClr val="bg1"/>
              </a:solidFill>
              <a:latin typeface="微软雅黑" pitchFamily="34" charset="-122"/>
              <a:ea typeface="微软雅黑" pitchFamily="34" charset="-122"/>
              <a:cs typeface="微软雅黑" pitchFamily="34" charset="-122"/>
            </a:endParaRPr>
          </a:p>
        </p:txBody>
      </p:sp>
      <p:sp>
        <p:nvSpPr>
          <p:cNvPr id="5" name="文本框 4"/>
          <p:cNvSpPr txBox="1"/>
          <p:nvPr/>
        </p:nvSpPr>
        <p:spPr>
          <a:xfrm>
            <a:off x="207645" y="3528695"/>
            <a:ext cx="7936865" cy="2599690"/>
          </a:xfrm>
          <a:prstGeom prst="rect">
            <a:avLst/>
          </a:prstGeom>
          <a:noFill/>
        </p:spPr>
        <p:txBody>
          <a:bodyPr wrap="square" rtlCol="0">
            <a:spAutoFit/>
          </a:bodyPr>
          <a:p>
            <a:pPr indent="0" algn="just" fontAlgn="auto">
              <a:lnSpc>
                <a:spcPct val="100000"/>
              </a:lnSpc>
              <a:spcBef>
                <a:spcPts val="600"/>
              </a:spcBef>
              <a:spcAft>
                <a:spcPts val="600"/>
              </a:spcAft>
              <a:buFont typeface="Wingdings" charset="2"/>
              <a:buNone/>
            </a:pPr>
            <a:r>
              <a:rPr lang="en-US" altLang="zh-CN" sz="1900" b="1">
                <a:latin typeface="微软雅黑" pitchFamily="34" charset="-122"/>
                <a:ea typeface="微软雅黑" pitchFamily="34" charset="-122"/>
                <a:cs typeface="微软雅黑" pitchFamily="34" charset="-122"/>
              </a:rPr>
              <a:t>    </a:t>
            </a:r>
            <a:r>
              <a:rPr lang="zh-CN" altLang="en-US" sz="1900" b="1">
                <a:latin typeface="微软雅黑" pitchFamily="34" charset="-122"/>
                <a:ea typeface="微软雅黑" pitchFamily="34" charset="-122"/>
                <a:cs typeface="微软雅黑" pitchFamily="34" charset="-122"/>
              </a:rPr>
              <a:t>学习应以问题为中心，写作亦是如此。</a:t>
            </a:r>
            <a:endParaRPr lang="zh-CN" altLang="en-US" sz="1900" b="1">
              <a:latin typeface="微软雅黑" pitchFamily="34" charset="-122"/>
              <a:ea typeface="微软雅黑" pitchFamily="34" charset="-122"/>
              <a:cs typeface="微软雅黑" pitchFamily="34" charset="-122"/>
            </a:endParaRPr>
          </a:p>
          <a:p>
            <a:pPr marL="342900" indent="-342900" algn="just" fontAlgn="auto">
              <a:lnSpc>
                <a:spcPct val="100000"/>
              </a:lnSpc>
              <a:spcBef>
                <a:spcPts val="600"/>
              </a:spcBef>
              <a:spcAft>
                <a:spcPts val="600"/>
              </a:spcAft>
              <a:buFont typeface="Wingdings" charset="2"/>
              <a:buChar char="l"/>
            </a:pPr>
            <a:r>
              <a:rPr lang="zh-CN" altLang="en-US" sz="1900">
                <a:latin typeface="微软雅黑" pitchFamily="34" charset="-122"/>
                <a:ea typeface="微软雅黑" pitchFamily="34" charset="-122"/>
                <a:cs typeface="微软雅黑" pitchFamily="34" charset="-122"/>
              </a:rPr>
              <a:t>什么是问题？问题是理论与实践之间的差距或认识分歧点。提出问题的背后是理论上的PK，提出问题和解决问题都是因为有了新理论。</a:t>
            </a:r>
            <a:endParaRPr lang="zh-CN" altLang="en-US" sz="1900">
              <a:latin typeface="微软雅黑" pitchFamily="34" charset="-122"/>
              <a:ea typeface="微软雅黑" pitchFamily="34" charset="-122"/>
              <a:cs typeface="微软雅黑" pitchFamily="34" charset="-122"/>
            </a:endParaRPr>
          </a:p>
          <a:p>
            <a:pPr marL="342900" indent="-342900" algn="just" fontAlgn="auto">
              <a:lnSpc>
                <a:spcPct val="100000"/>
              </a:lnSpc>
              <a:spcBef>
                <a:spcPts val="600"/>
              </a:spcBef>
              <a:spcAft>
                <a:spcPts val="600"/>
              </a:spcAft>
              <a:buFont typeface="Wingdings" charset="2"/>
              <a:buChar char="l"/>
            </a:pPr>
            <a:r>
              <a:rPr lang="zh-CN" altLang="en-US" sz="1900">
                <a:latin typeface="微软雅黑" pitchFamily="34" charset="-122"/>
                <a:ea typeface="微软雅黑" pitchFamily="34" charset="-122"/>
                <a:cs typeface="微软雅黑" pitchFamily="34" charset="-122"/>
              </a:rPr>
              <a:t>问题本身就是一个预设或假说，它是有待检验的。怀疑和猜想是必须的，而这不仅需要勇气，还需要实力和积累。</a:t>
            </a:r>
            <a:endParaRPr lang="zh-CN" altLang="en-US" sz="1900">
              <a:latin typeface="微软雅黑" pitchFamily="34" charset="-122"/>
              <a:ea typeface="微软雅黑" pitchFamily="34" charset="-122"/>
              <a:cs typeface="微软雅黑" pitchFamily="34" charset="-122"/>
            </a:endParaRPr>
          </a:p>
          <a:p>
            <a:pPr marL="342900" indent="-342900" algn="just" fontAlgn="auto">
              <a:lnSpc>
                <a:spcPct val="100000"/>
              </a:lnSpc>
              <a:spcBef>
                <a:spcPts val="600"/>
              </a:spcBef>
              <a:spcAft>
                <a:spcPts val="600"/>
              </a:spcAft>
              <a:buFont typeface="Wingdings" charset="2"/>
              <a:buChar char="l"/>
            </a:pPr>
            <a:r>
              <a:rPr lang="zh-CN" altLang="en-US" sz="1900">
                <a:latin typeface="微软雅黑" pitchFamily="34" charset="-122"/>
                <a:ea typeface="微软雅黑" pitchFamily="34" charset="-122"/>
                <a:cs typeface="微软雅黑" pitchFamily="34" charset="-122"/>
              </a:rPr>
              <a:t>实证论文写作其实就是提出问题并回答问题的过程，只不过这个回答过程是通过验证假说完成的。</a:t>
            </a:r>
            <a:endParaRPr lang="zh-CN" altLang="en-US" sz="1900">
              <a:solidFill>
                <a:srgbClr val="FF0000"/>
              </a:solidFill>
              <a:latin typeface="微软雅黑" pitchFamily="34" charset="-122"/>
              <a:ea typeface="微软雅黑" pitchFamily="34" charset="-122"/>
              <a:cs typeface="微软雅黑" pitchFamily="34" charset="-122"/>
            </a:endParaRPr>
          </a:p>
        </p:txBody>
      </p:sp>
      <p:sp>
        <p:nvSpPr>
          <p:cNvPr id="16434" name="五边形 6"/>
          <p:cNvSpPr/>
          <p:nvPr/>
        </p:nvSpPr>
        <p:spPr>
          <a:xfrm flipH="1">
            <a:off x="295910" y="1201420"/>
            <a:ext cx="3016250" cy="544830"/>
          </a:xfrm>
          <a:prstGeom prst="homePlate">
            <a:avLst>
              <a:gd name="adj" fmla="val 0"/>
            </a:avLst>
          </a:prstGeom>
          <a:solidFill>
            <a:srgbClr val="16A287"/>
          </a:solidFill>
          <a:ln w="12700">
            <a:noFill/>
          </a:ln>
        </p:spPr>
        <p:txBody>
          <a:bodyPr anchor="ctr"/>
          <a:p>
            <a:pPr algn="ctr"/>
            <a:r>
              <a:rPr lang="zh-CN" altLang="en-US" sz="2200" b="1" dirty="0">
                <a:solidFill>
                  <a:schemeClr val="bg1"/>
                </a:solidFill>
                <a:latin typeface="微软雅黑" pitchFamily="34" charset="-122"/>
                <a:ea typeface="微软雅黑" pitchFamily="34" charset="-122"/>
              </a:rPr>
              <a:t>实证写作的意义之一</a:t>
            </a:r>
            <a:endParaRPr lang="zh-CN" altLang="en-US" sz="2200" b="1" dirty="0">
              <a:solidFill>
                <a:schemeClr val="bg1"/>
              </a:solidFill>
              <a:latin typeface="微软雅黑" pitchFamily="34" charset="-122"/>
              <a:ea typeface="微软雅黑" pitchFamily="34" charset="-122"/>
            </a:endParaRPr>
          </a:p>
        </p:txBody>
      </p:sp>
      <p:sp>
        <p:nvSpPr>
          <p:cNvPr id="6" name="五边形 6"/>
          <p:cNvSpPr/>
          <p:nvPr/>
        </p:nvSpPr>
        <p:spPr>
          <a:xfrm flipH="1">
            <a:off x="295910" y="2914015"/>
            <a:ext cx="1946910" cy="530860"/>
          </a:xfrm>
          <a:prstGeom prst="homePlate">
            <a:avLst>
              <a:gd name="adj" fmla="val 0"/>
            </a:avLst>
          </a:prstGeom>
          <a:solidFill>
            <a:srgbClr val="16A287"/>
          </a:solidFill>
          <a:ln w="12700">
            <a:noFill/>
          </a:ln>
        </p:spPr>
        <p:txBody>
          <a:bodyPr anchor="ctr"/>
          <a:p>
            <a:pPr algn="ctr"/>
            <a:r>
              <a:rPr lang="zh-CN" altLang="en-US" sz="2200" b="1" dirty="0">
                <a:solidFill>
                  <a:schemeClr val="bg1"/>
                </a:solidFill>
                <a:latin typeface="微软雅黑" pitchFamily="34" charset="-122"/>
                <a:ea typeface="微软雅黑" pitchFamily="34" charset="-122"/>
              </a:rPr>
              <a:t>问题导向</a:t>
            </a:r>
            <a:endParaRPr lang="zh-CN" altLang="en-US" sz="2200" b="1" dirty="0">
              <a:solidFill>
                <a:schemeClr val="bg1"/>
              </a:solidFill>
              <a:latin typeface="微软雅黑" pitchFamily="34" charset="-122"/>
              <a:ea typeface="微软雅黑" pitchFamily="34" charset="-122"/>
            </a:endParaRPr>
          </a:p>
        </p:txBody>
      </p:sp>
      <p:sp>
        <p:nvSpPr>
          <p:cNvPr id="8" name="文本框 7"/>
          <p:cNvSpPr txBox="1"/>
          <p:nvPr/>
        </p:nvSpPr>
        <p:spPr>
          <a:xfrm>
            <a:off x="295910" y="1746885"/>
            <a:ext cx="7724140" cy="706755"/>
          </a:xfrm>
          <a:prstGeom prst="rect">
            <a:avLst/>
          </a:prstGeom>
          <a:noFill/>
        </p:spPr>
        <p:txBody>
          <a:bodyPr wrap="square" rtlCol="0">
            <a:spAutoFit/>
          </a:bodyPr>
          <a:p>
            <a:r>
              <a:rPr lang="zh-CN" altLang="en-US" sz="2000">
                <a:latin typeface="微软雅黑" pitchFamily="34" charset="-122"/>
                <a:ea typeface="微软雅黑" pitchFamily="34" charset="-122"/>
                <a:cs typeface="微软雅黑" pitchFamily="34" charset="-122"/>
                <a:sym typeface="+mn-ea"/>
              </a:rPr>
              <a:t>意义之一就是</a:t>
            </a:r>
            <a:r>
              <a:rPr lang="en-US" altLang="zh-CN" sz="2000">
                <a:latin typeface="微软雅黑" pitchFamily="34" charset="-122"/>
                <a:ea typeface="微软雅黑" pitchFamily="34" charset="-122"/>
                <a:cs typeface="微软雅黑" pitchFamily="34" charset="-122"/>
                <a:sym typeface="+mn-ea"/>
              </a:rPr>
              <a:t>“</a:t>
            </a:r>
            <a:r>
              <a:rPr lang="zh-CN" altLang="en-US" sz="2000">
                <a:latin typeface="微软雅黑" pitchFamily="34" charset="-122"/>
                <a:ea typeface="微软雅黑" pitchFamily="34" charset="-122"/>
                <a:cs typeface="微软雅黑" pitchFamily="34" charset="-122"/>
                <a:sym typeface="+mn-ea"/>
              </a:rPr>
              <a:t>解决问题</a:t>
            </a:r>
            <a:r>
              <a:rPr lang="en-US" altLang="zh-CN" sz="2000">
                <a:latin typeface="微软雅黑" pitchFamily="34" charset="-122"/>
                <a:ea typeface="微软雅黑" pitchFamily="34" charset="-122"/>
                <a:cs typeface="微软雅黑" pitchFamily="34" charset="-122"/>
                <a:sym typeface="+mn-ea"/>
              </a:rPr>
              <a:t>”</a:t>
            </a:r>
            <a:r>
              <a:rPr lang="zh-CN" altLang="en-US" sz="2000">
                <a:latin typeface="微软雅黑" pitchFamily="34" charset="-122"/>
                <a:ea typeface="微软雅黑" pitchFamily="34" charset="-122"/>
                <a:cs typeface="微软雅黑" pitchFamily="34" charset="-122"/>
                <a:sym typeface="+mn-ea"/>
              </a:rPr>
              <a:t>，强调逻辑写作，即提出问题和假说进而检验假说。生活、学习和工作中都离不开</a:t>
            </a:r>
            <a:r>
              <a:rPr lang="en-US" altLang="zh-CN" sz="2000">
                <a:latin typeface="微软雅黑" pitchFamily="34" charset="-122"/>
                <a:ea typeface="微软雅黑" pitchFamily="34" charset="-122"/>
                <a:cs typeface="微软雅黑" pitchFamily="34" charset="-122"/>
                <a:sym typeface="+mn-ea"/>
              </a:rPr>
              <a:t>“</a:t>
            </a:r>
            <a:r>
              <a:rPr lang="zh-CN" altLang="en-US" sz="2000">
                <a:latin typeface="微软雅黑" pitchFamily="34" charset="-122"/>
                <a:ea typeface="微软雅黑" pitchFamily="34" charset="-122"/>
                <a:cs typeface="微软雅黑" pitchFamily="34" charset="-122"/>
                <a:sym typeface="+mn-ea"/>
              </a:rPr>
              <a:t>问题</a:t>
            </a:r>
            <a:r>
              <a:rPr lang="en-US" altLang="zh-CN" sz="2000">
                <a:latin typeface="微软雅黑" pitchFamily="34" charset="-122"/>
                <a:ea typeface="微软雅黑" pitchFamily="34" charset="-122"/>
                <a:cs typeface="微软雅黑" pitchFamily="34" charset="-122"/>
                <a:sym typeface="+mn-ea"/>
              </a:rPr>
              <a:t>”</a:t>
            </a:r>
            <a:r>
              <a:rPr lang="zh-CN" altLang="en-US" sz="2000">
                <a:latin typeface="微软雅黑" pitchFamily="34" charset="-122"/>
                <a:ea typeface="微软雅黑" pitchFamily="34" charset="-122"/>
                <a:cs typeface="微软雅黑" pitchFamily="34" charset="-122"/>
                <a:sym typeface="+mn-ea"/>
              </a:rPr>
              <a:t>。</a:t>
            </a:r>
            <a:endParaRPr lang="zh-CN" altLang="en-US" sz="2000">
              <a:latin typeface="微软雅黑" pitchFamily="34" charset="-122"/>
              <a:ea typeface="微软雅黑" pitchFamily="34" charset="-122"/>
              <a:cs typeface="微软雅黑" pitchFamily="34" charset="-122"/>
              <a:sym typeface="+mn-ea"/>
            </a:endParaRPr>
          </a:p>
        </p:txBody>
      </p:sp>
      <p:sp>
        <p:nvSpPr>
          <p:cNvPr id="26" name="立方体 25"/>
          <p:cNvSpPr/>
          <p:nvPr/>
        </p:nvSpPr>
        <p:spPr>
          <a:xfrm>
            <a:off x="8855710" y="2221230"/>
            <a:ext cx="720000" cy="4151630"/>
          </a:xfrm>
          <a:prstGeom prst="cube">
            <a:avLst/>
          </a:prstGeom>
          <a:solidFill>
            <a:srgbClr val="628EE3"/>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7" name="立方体 26"/>
          <p:cNvSpPr/>
          <p:nvPr/>
        </p:nvSpPr>
        <p:spPr>
          <a:xfrm>
            <a:off x="9957435" y="4427220"/>
            <a:ext cx="720000" cy="1945640"/>
          </a:xfrm>
          <a:prstGeom prst="cube">
            <a:avLst/>
          </a:prstGeom>
          <a:solidFill>
            <a:srgbClr val="628EE3"/>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9" name="文本框 38"/>
          <p:cNvSpPr txBox="1"/>
          <p:nvPr/>
        </p:nvSpPr>
        <p:spPr>
          <a:xfrm>
            <a:off x="8899525" y="3209290"/>
            <a:ext cx="285750" cy="1291590"/>
          </a:xfrm>
          <a:prstGeom prst="rect">
            <a:avLst/>
          </a:prstGeom>
          <a:noFill/>
        </p:spPr>
        <p:txBody>
          <a:bodyPr wrap="square" rtlCol="0">
            <a:spAutoFit/>
          </a:bodyPr>
          <a:p>
            <a:r>
              <a:rPr lang="zh-CN" altLang="en-US" sz="2600" b="1">
                <a:solidFill>
                  <a:schemeClr val="bg1"/>
                </a:solidFill>
              </a:rPr>
              <a:t>实</a:t>
            </a:r>
            <a:endParaRPr lang="zh-CN" altLang="en-US" sz="2600" b="1">
              <a:solidFill>
                <a:schemeClr val="bg1"/>
              </a:solidFill>
            </a:endParaRPr>
          </a:p>
          <a:p>
            <a:endParaRPr lang="zh-CN" altLang="en-US" sz="2600" b="1">
              <a:solidFill>
                <a:schemeClr val="bg1"/>
              </a:solidFill>
            </a:endParaRPr>
          </a:p>
          <a:p>
            <a:r>
              <a:rPr lang="zh-CN" altLang="en-US" sz="2600" b="1">
                <a:solidFill>
                  <a:schemeClr val="bg1"/>
                </a:solidFill>
              </a:rPr>
              <a:t>践</a:t>
            </a:r>
            <a:endParaRPr lang="zh-CN" altLang="en-US" sz="2600" b="1">
              <a:solidFill>
                <a:schemeClr val="bg1"/>
              </a:solidFill>
            </a:endParaRPr>
          </a:p>
        </p:txBody>
      </p:sp>
      <p:sp>
        <p:nvSpPr>
          <p:cNvPr id="40" name="文本框 39"/>
          <p:cNvSpPr txBox="1"/>
          <p:nvPr/>
        </p:nvSpPr>
        <p:spPr>
          <a:xfrm>
            <a:off x="9975850" y="5048250"/>
            <a:ext cx="299720" cy="891540"/>
          </a:xfrm>
          <a:prstGeom prst="rect">
            <a:avLst/>
          </a:prstGeom>
          <a:noFill/>
        </p:spPr>
        <p:txBody>
          <a:bodyPr wrap="square" rtlCol="0">
            <a:spAutoFit/>
          </a:bodyPr>
          <a:p>
            <a:r>
              <a:rPr lang="zh-CN" altLang="en-US" sz="2600" b="1">
                <a:solidFill>
                  <a:schemeClr val="bg1"/>
                </a:solidFill>
              </a:rPr>
              <a:t>理</a:t>
            </a:r>
            <a:endParaRPr lang="zh-CN" altLang="en-US" sz="2600" b="1">
              <a:solidFill>
                <a:schemeClr val="bg1"/>
              </a:solidFill>
            </a:endParaRPr>
          </a:p>
          <a:p>
            <a:r>
              <a:rPr lang="zh-CN" altLang="en-US" sz="2600" b="1">
                <a:solidFill>
                  <a:schemeClr val="bg1"/>
                </a:solidFill>
              </a:rPr>
              <a:t>论</a:t>
            </a:r>
            <a:endParaRPr lang="zh-CN" altLang="en-US" sz="2600" b="1">
              <a:solidFill>
                <a:schemeClr val="bg1"/>
              </a:solidFill>
            </a:endParaRPr>
          </a:p>
        </p:txBody>
      </p:sp>
      <p:sp>
        <p:nvSpPr>
          <p:cNvPr id="41" name="右大括号 40"/>
          <p:cNvSpPr/>
          <p:nvPr/>
        </p:nvSpPr>
        <p:spPr>
          <a:xfrm>
            <a:off x="9972675" y="2222500"/>
            <a:ext cx="626110" cy="2081530"/>
          </a:xfrm>
          <a:prstGeom prst="rightBrace">
            <a:avLst/>
          </a:prstGeom>
        </p:spPr>
        <p:style>
          <a:lnRef idx="3">
            <a:schemeClr val="dk1"/>
          </a:lnRef>
          <a:fillRef idx="0">
            <a:schemeClr val="dk1"/>
          </a:fillRef>
          <a:effectRef idx="2">
            <a:schemeClr val="dk1"/>
          </a:effectRef>
          <a:fontRef idx="minor">
            <a:schemeClr val="tx1"/>
          </a:fontRef>
        </p:style>
        <p:txBody>
          <a:bodyPr rtlCol="0" anchor="ctr"/>
          <a:p>
            <a:pPr algn="ctr"/>
            <a:endParaRPr lang="zh-CN" altLang="en-US"/>
          </a:p>
        </p:txBody>
      </p:sp>
      <p:sp>
        <p:nvSpPr>
          <p:cNvPr id="42" name="文本框 41"/>
          <p:cNvSpPr txBox="1"/>
          <p:nvPr/>
        </p:nvSpPr>
        <p:spPr>
          <a:xfrm>
            <a:off x="10802620" y="3017520"/>
            <a:ext cx="1020445" cy="491490"/>
          </a:xfrm>
          <a:prstGeom prst="rect">
            <a:avLst/>
          </a:prstGeom>
          <a:noFill/>
        </p:spPr>
        <p:txBody>
          <a:bodyPr wrap="square" rtlCol="0">
            <a:spAutoFit/>
          </a:bodyPr>
          <a:p>
            <a:r>
              <a:rPr lang="zh-CN" altLang="en-US" sz="2600" b="1">
                <a:solidFill>
                  <a:srgbClr val="FF0000"/>
                </a:solidFill>
              </a:rPr>
              <a:t>差距</a:t>
            </a:r>
            <a:endParaRPr lang="zh-CN" altLang="en-US" sz="2600" b="1">
              <a:solidFill>
                <a:srgbClr val="FF0000"/>
              </a:solidFill>
            </a:endParaRPr>
          </a:p>
        </p:txBody>
      </p:sp>
      <p:sp>
        <p:nvSpPr>
          <p:cNvPr id="45" name="立方体 44"/>
          <p:cNvSpPr/>
          <p:nvPr/>
        </p:nvSpPr>
        <p:spPr>
          <a:xfrm>
            <a:off x="8829040" y="3261995"/>
            <a:ext cx="720090" cy="3100705"/>
          </a:xfrm>
          <a:prstGeom prst="cube">
            <a:avLst/>
          </a:prstGeom>
          <a:solidFill>
            <a:srgbClr val="628EE3"/>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7" name="右大括号 46"/>
          <p:cNvSpPr/>
          <p:nvPr/>
        </p:nvSpPr>
        <p:spPr>
          <a:xfrm rot="16200000">
            <a:off x="9542780" y="1901825"/>
            <a:ext cx="626110" cy="1893570"/>
          </a:xfrm>
          <a:prstGeom prst="rightBrace">
            <a:avLst/>
          </a:prstGeom>
        </p:spPr>
        <p:style>
          <a:lnRef idx="3">
            <a:schemeClr val="dk1"/>
          </a:lnRef>
          <a:fillRef idx="0">
            <a:schemeClr val="dk1"/>
          </a:fillRef>
          <a:effectRef idx="2">
            <a:schemeClr val="dk1"/>
          </a:effectRef>
          <a:fontRef idx="minor">
            <a:schemeClr val="tx1"/>
          </a:fontRef>
        </p:style>
        <p:txBody>
          <a:bodyPr rtlCol="0" anchor="ctr"/>
          <a:p>
            <a:pPr algn="ctr"/>
            <a:endParaRPr lang="zh-CN" altLang="en-US"/>
          </a:p>
        </p:txBody>
      </p:sp>
      <p:sp>
        <p:nvSpPr>
          <p:cNvPr id="48" name="文本框 47"/>
          <p:cNvSpPr txBox="1"/>
          <p:nvPr/>
        </p:nvSpPr>
        <p:spPr>
          <a:xfrm>
            <a:off x="9089390" y="2008505"/>
            <a:ext cx="1720215" cy="491490"/>
          </a:xfrm>
          <a:prstGeom prst="rect">
            <a:avLst/>
          </a:prstGeom>
          <a:noFill/>
        </p:spPr>
        <p:txBody>
          <a:bodyPr wrap="square" rtlCol="0">
            <a:spAutoFit/>
          </a:bodyPr>
          <a:p>
            <a:r>
              <a:rPr lang="zh-CN" altLang="en-US" sz="2600" b="1">
                <a:solidFill>
                  <a:srgbClr val="FF0000"/>
                </a:solidFill>
              </a:rPr>
              <a:t>认识不同</a:t>
            </a:r>
            <a:endParaRPr lang="zh-CN" altLang="en-US" sz="2600" b="1">
              <a:solidFill>
                <a:srgbClr val="FF0000"/>
              </a:solidFill>
            </a:endParaRPr>
          </a:p>
        </p:txBody>
      </p:sp>
      <p:sp>
        <p:nvSpPr>
          <p:cNvPr id="49" name="文本框 48"/>
          <p:cNvSpPr txBox="1"/>
          <p:nvPr/>
        </p:nvSpPr>
        <p:spPr>
          <a:xfrm>
            <a:off x="8878570" y="3789045"/>
            <a:ext cx="217170" cy="2091690"/>
          </a:xfrm>
          <a:prstGeom prst="rect">
            <a:avLst/>
          </a:prstGeom>
          <a:noFill/>
        </p:spPr>
        <p:txBody>
          <a:bodyPr wrap="square" rtlCol="0">
            <a:spAutoFit/>
          </a:bodyPr>
          <a:p>
            <a:r>
              <a:rPr lang="zh-CN" altLang="en-US" sz="2600" b="1">
                <a:solidFill>
                  <a:schemeClr val="bg1"/>
                </a:solidFill>
              </a:rPr>
              <a:t>认</a:t>
            </a:r>
            <a:endParaRPr lang="zh-CN" altLang="en-US" sz="2600" b="1">
              <a:solidFill>
                <a:schemeClr val="bg1"/>
              </a:solidFill>
            </a:endParaRPr>
          </a:p>
          <a:p>
            <a:endParaRPr lang="zh-CN" altLang="en-US" sz="2600" b="1">
              <a:solidFill>
                <a:schemeClr val="bg1"/>
              </a:solidFill>
            </a:endParaRPr>
          </a:p>
          <a:p>
            <a:r>
              <a:rPr lang="zh-CN" altLang="en-US" sz="2600" b="1">
                <a:solidFill>
                  <a:schemeClr val="bg1"/>
                </a:solidFill>
              </a:rPr>
              <a:t>识</a:t>
            </a:r>
            <a:endParaRPr lang="zh-CN" altLang="en-US" sz="2600" b="1">
              <a:solidFill>
                <a:schemeClr val="bg1"/>
              </a:solidFill>
            </a:endParaRPr>
          </a:p>
          <a:p>
            <a:endParaRPr lang="zh-CN" altLang="en-US" sz="2600" b="1">
              <a:solidFill>
                <a:schemeClr val="bg1"/>
              </a:solidFill>
            </a:endParaRPr>
          </a:p>
          <a:p>
            <a:r>
              <a:rPr lang="zh-CN" altLang="en-US" sz="2600" b="1">
                <a:solidFill>
                  <a:schemeClr val="bg1"/>
                </a:solidFill>
              </a:rPr>
              <a:t>一</a:t>
            </a:r>
            <a:endParaRPr lang="zh-CN" altLang="en-US" sz="2600" b="1">
              <a:solidFill>
                <a:schemeClr val="bg1"/>
              </a:solidFill>
            </a:endParaRPr>
          </a:p>
        </p:txBody>
      </p:sp>
      <p:sp>
        <p:nvSpPr>
          <p:cNvPr id="51" name="圆柱形 50"/>
          <p:cNvSpPr/>
          <p:nvPr/>
        </p:nvSpPr>
        <p:spPr>
          <a:xfrm>
            <a:off x="10089515" y="4020185"/>
            <a:ext cx="720090" cy="2342515"/>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2" name="文本框 51"/>
          <p:cNvSpPr txBox="1"/>
          <p:nvPr/>
        </p:nvSpPr>
        <p:spPr>
          <a:xfrm>
            <a:off x="10199370" y="4527550"/>
            <a:ext cx="367030" cy="1291590"/>
          </a:xfrm>
          <a:prstGeom prst="rect">
            <a:avLst/>
          </a:prstGeom>
          <a:noFill/>
        </p:spPr>
        <p:txBody>
          <a:bodyPr wrap="square" rtlCol="0">
            <a:spAutoFit/>
          </a:bodyPr>
          <a:p>
            <a:r>
              <a:rPr lang="zh-CN" altLang="en-US" sz="2600" b="1">
                <a:solidFill>
                  <a:schemeClr val="bg1"/>
                </a:solidFill>
              </a:rPr>
              <a:t>认</a:t>
            </a:r>
            <a:endParaRPr lang="zh-CN" altLang="en-US" sz="2600" b="1">
              <a:solidFill>
                <a:schemeClr val="bg1"/>
              </a:solidFill>
            </a:endParaRPr>
          </a:p>
          <a:p>
            <a:r>
              <a:rPr lang="zh-CN" altLang="en-US" sz="2600" b="1">
                <a:solidFill>
                  <a:schemeClr val="bg1"/>
                </a:solidFill>
              </a:rPr>
              <a:t>识</a:t>
            </a:r>
            <a:endParaRPr lang="zh-CN" altLang="en-US" sz="2600" b="1">
              <a:solidFill>
                <a:schemeClr val="bg1"/>
              </a:solidFill>
            </a:endParaRPr>
          </a:p>
          <a:p>
            <a:r>
              <a:rPr lang="zh-CN" altLang="en-US" sz="2600" b="1">
                <a:solidFill>
                  <a:schemeClr val="bg1"/>
                </a:solidFill>
              </a:rPr>
              <a:t>二</a:t>
            </a:r>
            <a:endParaRPr lang="zh-CN" altLang="en-US" sz="2600" b="1">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grpId="0" nodeType="clickEffect">
                                  <p:stCondLst>
                                    <p:cond delay="0"/>
                                  </p:stCondLst>
                                  <p:childTnLst>
                                    <p:anim calcmode="lin" valueType="num">
                                      <p:cBhvr additive="base">
                                        <p:cTn id="6" dur="500"/>
                                        <p:tgtEl>
                                          <p:spTgt spid="26"/>
                                        </p:tgtEl>
                                        <p:attrNameLst>
                                          <p:attrName>ppt_x</p:attrName>
                                        </p:attrNameLst>
                                      </p:cBhvr>
                                      <p:tavLst>
                                        <p:tav tm="0">
                                          <p:val>
                                            <p:strVal val="ppt_x"/>
                                          </p:val>
                                        </p:tav>
                                        <p:tav tm="100000">
                                          <p:val>
                                            <p:strVal val="ppt_x"/>
                                          </p:val>
                                        </p:tav>
                                      </p:tavLst>
                                    </p:anim>
                                    <p:anim calcmode="lin" valueType="num">
                                      <p:cBhvr additive="base">
                                        <p:cTn id="7" dur="500"/>
                                        <p:tgtEl>
                                          <p:spTgt spid="26"/>
                                        </p:tgtEl>
                                        <p:attrNameLst>
                                          <p:attrName>ppt_y</p:attrName>
                                        </p:attrNameLst>
                                      </p:cBhvr>
                                      <p:tavLst>
                                        <p:tav tm="0">
                                          <p:val>
                                            <p:strVal val="ppt_y"/>
                                          </p:val>
                                        </p:tav>
                                        <p:tav tm="100000">
                                          <p:val>
                                            <p:strVal val="1+ppt_h/2"/>
                                          </p:val>
                                        </p:tav>
                                      </p:tavLst>
                                    </p:anim>
                                    <p:set>
                                      <p:cBhvr>
                                        <p:cTn id="8" dur="1" fill="hold">
                                          <p:stCondLst>
                                            <p:cond delay="499"/>
                                          </p:stCondLst>
                                        </p:cTn>
                                        <p:tgtEl>
                                          <p:spTgt spid="26"/>
                                        </p:tgtEl>
                                        <p:attrNameLst>
                                          <p:attrName>style.visibility</p:attrName>
                                        </p:attrNameLst>
                                      </p:cBhvr>
                                      <p:to>
                                        <p:strVal val="hidden"/>
                                      </p:to>
                                    </p:set>
                                  </p:childTnLst>
                                </p:cTn>
                              </p:par>
                              <p:par>
                                <p:cTn id="9" presetID="2" presetClass="exit" presetSubtype="4" fill="hold" grpId="0" nodeType="withEffect">
                                  <p:stCondLst>
                                    <p:cond delay="0"/>
                                  </p:stCondLst>
                                  <p:childTnLst>
                                    <p:anim calcmode="lin" valueType="num">
                                      <p:cBhvr additive="base">
                                        <p:cTn id="10" dur="500"/>
                                        <p:tgtEl>
                                          <p:spTgt spid="27"/>
                                        </p:tgtEl>
                                        <p:attrNameLst>
                                          <p:attrName>ppt_x</p:attrName>
                                        </p:attrNameLst>
                                      </p:cBhvr>
                                      <p:tavLst>
                                        <p:tav tm="0">
                                          <p:val>
                                            <p:strVal val="ppt_x"/>
                                          </p:val>
                                        </p:tav>
                                        <p:tav tm="100000">
                                          <p:val>
                                            <p:strVal val="ppt_x"/>
                                          </p:val>
                                        </p:tav>
                                      </p:tavLst>
                                    </p:anim>
                                    <p:anim calcmode="lin" valueType="num">
                                      <p:cBhvr additive="base">
                                        <p:cTn id="11" dur="500"/>
                                        <p:tgtEl>
                                          <p:spTgt spid="27"/>
                                        </p:tgtEl>
                                        <p:attrNameLst>
                                          <p:attrName>ppt_y</p:attrName>
                                        </p:attrNameLst>
                                      </p:cBhvr>
                                      <p:tavLst>
                                        <p:tav tm="0">
                                          <p:val>
                                            <p:strVal val="ppt_y"/>
                                          </p:val>
                                        </p:tav>
                                        <p:tav tm="100000">
                                          <p:val>
                                            <p:strVal val="1+ppt_h/2"/>
                                          </p:val>
                                        </p:tav>
                                      </p:tavLst>
                                    </p:anim>
                                    <p:set>
                                      <p:cBhvr>
                                        <p:cTn id="12" dur="1" fill="hold">
                                          <p:stCondLst>
                                            <p:cond delay="499"/>
                                          </p:stCondLst>
                                        </p:cTn>
                                        <p:tgtEl>
                                          <p:spTgt spid="27"/>
                                        </p:tgtEl>
                                        <p:attrNameLst>
                                          <p:attrName>style.visibility</p:attrName>
                                        </p:attrNameLst>
                                      </p:cBhvr>
                                      <p:to>
                                        <p:strVal val="hidden"/>
                                      </p:to>
                                    </p:set>
                                  </p:childTnLst>
                                </p:cTn>
                              </p:par>
                              <p:par>
                                <p:cTn id="13" presetID="2" presetClass="exit" presetSubtype="4" fill="hold" grpId="0" nodeType="withEffect">
                                  <p:stCondLst>
                                    <p:cond delay="0"/>
                                  </p:stCondLst>
                                  <p:childTnLst>
                                    <p:anim calcmode="lin" valueType="num">
                                      <p:cBhvr additive="base">
                                        <p:cTn id="14" dur="500"/>
                                        <p:tgtEl>
                                          <p:spTgt spid="39"/>
                                        </p:tgtEl>
                                        <p:attrNameLst>
                                          <p:attrName>ppt_x</p:attrName>
                                        </p:attrNameLst>
                                      </p:cBhvr>
                                      <p:tavLst>
                                        <p:tav tm="0">
                                          <p:val>
                                            <p:strVal val="ppt_x"/>
                                          </p:val>
                                        </p:tav>
                                        <p:tav tm="100000">
                                          <p:val>
                                            <p:strVal val="ppt_x"/>
                                          </p:val>
                                        </p:tav>
                                      </p:tavLst>
                                    </p:anim>
                                    <p:anim calcmode="lin" valueType="num">
                                      <p:cBhvr additive="base">
                                        <p:cTn id="15" dur="500"/>
                                        <p:tgtEl>
                                          <p:spTgt spid="39"/>
                                        </p:tgtEl>
                                        <p:attrNameLst>
                                          <p:attrName>ppt_y</p:attrName>
                                        </p:attrNameLst>
                                      </p:cBhvr>
                                      <p:tavLst>
                                        <p:tav tm="0">
                                          <p:val>
                                            <p:strVal val="ppt_y"/>
                                          </p:val>
                                        </p:tav>
                                        <p:tav tm="100000">
                                          <p:val>
                                            <p:strVal val="1+ppt_h/2"/>
                                          </p:val>
                                        </p:tav>
                                      </p:tavLst>
                                    </p:anim>
                                    <p:set>
                                      <p:cBhvr>
                                        <p:cTn id="16" dur="1" fill="hold">
                                          <p:stCondLst>
                                            <p:cond delay="499"/>
                                          </p:stCondLst>
                                        </p:cTn>
                                        <p:tgtEl>
                                          <p:spTgt spid="39"/>
                                        </p:tgtEl>
                                        <p:attrNameLst>
                                          <p:attrName>style.visibility</p:attrName>
                                        </p:attrNameLst>
                                      </p:cBhvr>
                                      <p:to>
                                        <p:strVal val="hidden"/>
                                      </p:to>
                                    </p:set>
                                  </p:childTnLst>
                                </p:cTn>
                              </p:par>
                              <p:par>
                                <p:cTn id="17" presetID="2" presetClass="exit" presetSubtype="4" fill="hold" grpId="0" nodeType="withEffect">
                                  <p:stCondLst>
                                    <p:cond delay="0"/>
                                  </p:stCondLst>
                                  <p:childTnLst>
                                    <p:anim calcmode="lin" valueType="num">
                                      <p:cBhvr additive="base">
                                        <p:cTn id="18" dur="500"/>
                                        <p:tgtEl>
                                          <p:spTgt spid="40"/>
                                        </p:tgtEl>
                                        <p:attrNameLst>
                                          <p:attrName>ppt_x</p:attrName>
                                        </p:attrNameLst>
                                      </p:cBhvr>
                                      <p:tavLst>
                                        <p:tav tm="0">
                                          <p:val>
                                            <p:strVal val="ppt_x"/>
                                          </p:val>
                                        </p:tav>
                                        <p:tav tm="100000">
                                          <p:val>
                                            <p:strVal val="ppt_x"/>
                                          </p:val>
                                        </p:tav>
                                      </p:tavLst>
                                    </p:anim>
                                    <p:anim calcmode="lin" valueType="num">
                                      <p:cBhvr additive="base">
                                        <p:cTn id="19" dur="500"/>
                                        <p:tgtEl>
                                          <p:spTgt spid="40"/>
                                        </p:tgtEl>
                                        <p:attrNameLst>
                                          <p:attrName>ppt_y</p:attrName>
                                        </p:attrNameLst>
                                      </p:cBhvr>
                                      <p:tavLst>
                                        <p:tav tm="0">
                                          <p:val>
                                            <p:strVal val="ppt_y"/>
                                          </p:val>
                                        </p:tav>
                                        <p:tav tm="100000">
                                          <p:val>
                                            <p:strVal val="1+ppt_h/2"/>
                                          </p:val>
                                        </p:tav>
                                      </p:tavLst>
                                    </p:anim>
                                    <p:set>
                                      <p:cBhvr>
                                        <p:cTn id="20" dur="1" fill="hold">
                                          <p:stCondLst>
                                            <p:cond delay="499"/>
                                          </p:stCondLst>
                                        </p:cTn>
                                        <p:tgtEl>
                                          <p:spTgt spid="40"/>
                                        </p:tgtEl>
                                        <p:attrNameLst>
                                          <p:attrName>style.visibility</p:attrName>
                                        </p:attrNameLst>
                                      </p:cBhvr>
                                      <p:to>
                                        <p:strVal val="hidden"/>
                                      </p:to>
                                    </p:set>
                                  </p:childTnLst>
                                </p:cTn>
                              </p:par>
                              <p:par>
                                <p:cTn id="21" presetID="2" presetClass="exit" presetSubtype="4" fill="hold" grpId="0" nodeType="withEffect">
                                  <p:stCondLst>
                                    <p:cond delay="0"/>
                                  </p:stCondLst>
                                  <p:childTnLst>
                                    <p:anim calcmode="lin" valueType="num">
                                      <p:cBhvr additive="base">
                                        <p:cTn id="22" dur="500"/>
                                        <p:tgtEl>
                                          <p:spTgt spid="41"/>
                                        </p:tgtEl>
                                        <p:attrNameLst>
                                          <p:attrName>ppt_x</p:attrName>
                                        </p:attrNameLst>
                                      </p:cBhvr>
                                      <p:tavLst>
                                        <p:tav tm="0">
                                          <p:val>
                                            <p:strVal val="ppt_x"/>
                                          </p:val>
                                        </p:tav>
                                        <p:tav tm="100000">
                                          <p:val>
                                            <p:strVal val="ppt_x"/>
                                          </p:val>
                                        </p:tav>
                                      </p:tavLst>
                                    </p:anim>
                                    <p:anim calcmode="lin" valueType="num">
                                      <p:cBhvr additive="base">
                                        <p:cTn id="23" dur="500"/>
                                        <p:tgtEl>
                                          <p:spTgt spid="41"/>
                                        </p:tgtEl>
                                        <p:attrNameLst>
                                          <p:attrName>ppt_y</p:attrName>
                                        </p:attrNameLst>
                                      </p:cBhvr>
                                      <p:tavLst>
                                        <p:tav tm="0">
                                          <p:val>
                                            <p:strVal val="ppt_y"/>
                                          </p:val>
                                        </p:tav>
                                        <p:tav tm="100000">
                                          <p:val>
                                            <p:strVal val="1+ppt_h/2"/>
                                          </p:val>
                                        </p:tav>
                                      </p:tavLst>
                                    </p:anim>
                                    <p:set>
                                      <p:cBhvr>
                                        <p:cTn id="24" dur="1" fill="hold">
                                          <p:stCondLst>
                                            <p:cond delay="499"/>
                                          </p:stCondLst>
                                        </p:cTn>
                                        <p:tgtEl>
                                          <p:spTgt spid="41"/>
                                        </p:tgtEl>
                                        <p:attrNameLst>
                                          <p:attrName>style.visibility</p:attrName>
                                        </p:attrNameLst>
                                      </p:cBhvr>
                                      <p:to>
                                        <p:strVal val="hidden"/>
                                      </p:to>
                                    </p:set>
                                  </p:childTnLst>
                                </p:cTn>
                              </p:par>
                              <p:par>
                                <p:cTn id="25" presetID="2" presetClass="exit" presetSubtype="4" fill="hold" grpId="0" nodeType="withEffect">
                                  <p:stCondLst>
                                    <p:cond delay="0"/>
                                  </p:stCondLst>
                                  <p:childTnLst>
                                    <p:anim calcmode="lin" valueType="num">
                                      <p:cBhvr additive="base">
                                        <p:cTn id="26" dur="500"/>
                                        <p:tgtEl>
                                          <p:spTgt spid="42"/>
                                        </p:tgtEl>
                                        <p:attrNameLst>
                                          <p:attrName>ppt_x</p:attrName>
                                        </p:attrNameLst>
                                      </p:cBhvr>
                                      <p:tavLst>
                                        <p:tav tm="0">
                                          <p:val>
                                            <p:strVal val="ppt_x"/>
                                          </p:val>
                                        </p:tav>
                                        <p:tav tm="100000">
                                          <p:val>
                                            <p:strVal val="ppt_x"/>
                                          </p:val>
                                        </p:tav>
                                      </p:tavLst>
                                    </p:anim>
                                    <p:anim calcmode="lin" valueType="num">
                                      <p:cBhvr additive="base">
                                        <p:cTn id="27" dur="500"/>
                                        <p:tgtEl>
                                          <p:spTgt spid="42"/>
                                        </p:tgtEl>
                                        <p:attrNameLst>
                                          <p:attrName>ppt_y</p:attrName>
                                        </p:attrNameLst>
                                      </p:cBhvr>
                                      <p:tavLst>
                                        <p:tav tm="0">
                                          <p:val>
                                            <p:strVal val="ppt_y"/>
                                          </p:val>
                                        </p:tav>
                                        <p:tav tm="100000">
                                          <p:val>
                                            <p:strVal val="1+ppt_h/2"/>
                                          </p:val>
                                        </p:tav>
                                      </p:tavLst>
                                    </p:anim>
                                    <p:set>
                                      <p:cBhvr>
                                        <p:cTn id="28" dur="1" fill="hold">
                                          <p:stCondLst>
                                            <p:cond delay="499"/>
                                          </p:stCondLst>
                                        </p:cTn>
                                        <p:tgtEl>
                                          <p:spTgt spid="42"/>
                                        </p:tgtEl>
                                        <p:attrNameLst>
                                          <p:attrName>style.visibility</p:attrName>
                                        </p:attrNameLst>
                                      </p:cBhvr>
                                      <p:to>
                                        <p:strVal val="hidden"/>
                                      </p:to>
                                    </p:set>
                                  </p:childTnLst>
                                </p:cTn>
                              </p:par>
                            </p:childTnLst>
                          </p:cTn>
                        </p:par>
                        <p:par>
                          <p:cTn id="29" fill="hold">
                            <p:stCondLst>
                              <p:cond delay="500"/>
                            </p:stCondLst>
                            <p:childTnLst>
                              <p:par>
                                <p:cTn id="30" presetID="2" presetClass="entr" presetSubtype="4" fill="hold" grpId="1" nodeType="afterEffect">
                                  <p:stCondLst>
                                    <p:cond delay="0"/>
                                  </p:stCondLst>
                                  <p:childTnLst>
                                    <p:set>
                                      <p:cBhvr>
                                        <p:cTn id="31" dur="1" fill="hold">
                                          <p:stCondLst>
                                            <p:cond delay="0"/>
                                          </p:stCondLst>
                                        </p:cTn>
                                        <p:tgtEl>
                                          <p:spTgt spid="47"/>
                                        </p:tgtEl>
                                        <p:attrNameLst>
                                          <p:attrName>style.visibility</p:attrName>
                                        </p:attrNameLst>
                                      </p:cBhvr>
                                      <p:to>
                                        <p:strVal val="visible"/>
                                      </p:to>
                                    </p:set>
                                    <p:anim calcmode="lin" valueType="num">
                                      <p:cBhvr additive="base">
                                        <p:cTn id="32" dur="500" fill="hold"/>
                                        <p:tgtEl>
                                          <p:spTgt spid="47"/>
                                        </p:tgtEl>
                                        <p:attrNameLst>
                                          <p:attrName>ppt_x</p:attrName>
                                        </p:attrNameLst>
                                      </p:cBhvr>
                                      <p:tavLst>
                                        <p:tav tm="0">
                                          <p:val>
                                            <p:strVal val="#ppt_x"/>
                                          </p:val>
                                        </p:tav>
                                        <p:tav tm="100000">
                                          <p:val>
                                            <p:strVal val="#ppt_x"/>
                                          </p:val>
                                        </p:tav>
                                      </p:tavLst>
                                    </p:anim>
                                    <p:anim calcmode="lin" valueType="num">
                                      <p:cBhvr additive="base">
                                        <p:cTn id="33" dur="500" fill="hold"/>
                                        <p:tgtEl>
                                          <p:spTgt spid="47"/>
                                        </p:tgtEl>
                                        <p:attrNameLst>
                                          <p:attrName>ppt_y</p:attrName>
                                        </p:attrNameLst>
                                      </p:cBhvr>
                                      <p:tavLst>
                                        <p:tav tm="0">
                                          <p:val>
                                            <p:strVal val="1+#ppt_h/2"/>
                                          </p:val>
                                        </p:tav>
                                        <p:tav tm="100000">
                                          <p:val>
                                            <p:strVal val="#ppt_y"/>
                                          </p:val>
                                        </p:tav>
                                      </p:tavLst>
                                    </p:anim>
                                  </p:childTnLst>
                                </p:cTn>
                              </p:par>
                              <p:par>
                                <p:cTn id="34" presetID="2" presetClass="entr" presetSubtype="4" fill="hold" grpId="1" nodeType="withEffect">
                                  <p:stCondLst>
                                    <p:cond delay="0"/>
                                  </p:stCondLst>
                                  <p:childTnLst>
                                    <p:set>
                                      <p:cBhvr>
                                        <p:cTn id="35" dur="1" fill="hold">
                                          <p:stCondLst>
                                            <p:cond delay="0"/>
                                          </p:stCondLst>
                                        </p:cTn>
                                        <p:tgtEl>
                                          <p:spTgt spid="48"/>
                                        </p:tgtEl>
                                        <p:attrNameLst>
                                          <p:attrName>style.visibility</p:attrName>
                                        </p:attrNameLst>
                                      </p:cBhvr>
                                      <p:to>
                                        <p:strVal val="visible"/>
                                      </p:to>
                                    </p:set>
                                    <p:anim calcmode="lin" valueType="num">
                                      <p:cBhvr additive="base">
                                        <p:cTn id="36" dur="500" fill="hold"/>
                                        <p:tgtEl>
                                          <p:spTgt spid="48"/>
                                        </p:tgtEl>
                                        <p:attrNameLst>
                                          <p:attrName>ppt_x</p:attrName>
                                        </p:attrNameLst>
                                      </p:cBhvr>
                                      <p:tavLst>
                                        <p:tav tm="0">
                                          <p:val>
                                            <p:strVal val="#ppt_x"/>
                                          </p:val>
                                        </p:tav>
                                        <p:tav tm="100000">
                                          <p:val>
                                            <p:strVal val="#ppt_x"/>
                                          </p:val>
                                        </p:tav>
                                      </p:tavLst>
                                    </p:anim>
                                    <p:anim calcmode="lin" valueType="num">
                                      <p:cBhvr additive="base">
                                        <p:cTn id="37" dur="500" fill="hold"/>
                                        <p:tgtEl>
                                          <p:spTgt spid="48"/>
                                        </p:tgtEl>
                                        <p:attrNameLst>
                                          <p:attrName>ppt_y</p:attrName>
                                        </p:attrNameLst>
                                      </p:cBhvr>
                                      <p:tavLst>
                                        <p:tav tm="0">
                                          <p:val>
                                            <p:strVal val="1+#ppt_h/2"/>
                                          </p:val>
                                        </p:tav>
                                        <p:tav tm="100000">
                                          <p:val>
                                            <p:strVal val="#ppt_y"/>
                                          </p:val>
                                        </p:tav>
                                      </p:tavLst>
                                    </p:anim>
                                  </p:childTnLst>
                                </p:cTn>
                              </p:par>
                              <p:par>
                                <p:cTn id="38" presetID="2" presetClass="entr" presetSubtype="4" fill="hold" grpId="0" nodeType="withEffect">
                                  <p:stCondLst>
                                    <p:cond delay="0"/>
                                  </p:stCondLst>
                                  <p:childTnLst>
                                    <p:set>
                                      <p:cBhvr>
                                        <p:cTn id="39" dur="1" fill="hold">
                                          <p:stCondLst>
                                            <p:cond delay="0"/>
                                          </p:stCondLst>
                                        </p:cTn>
                                        <p:tgtEl>
                                          <p:spTgt spid="49"/>
                                        </p:tgtEl>
                                        <p:attrNameLst>
                                          <p:attrName>style.visibility</p:attrName>
                                        </p:attrNameLst>
                                      </p:cBhvr>
                                      <p:to>
                                        <p:strVal val="visible"/>
                                      </p:to>
                                    </p:set>
                                    <p:anim calcmode="lin" valueType="num">
                                      <p:cBhvr additive="base">
                                        <p:cTn id="40" dur="500" fill="hold"/>
                                        <p:tgtEl>
                                          <p:spTgt spid="49"/>
                                        </p:tgtEl>
                                        <p:attrNameLst>
                                          <p:attrName>ppt_x</p:attrName>
                                        </p:attrNameLst>
                                      </p:cBhvr>
                                      <p:tavLst>
                                        <p:tav tm="0">
                                          <p:val>
                                            <p:strVal val="#ppt_x"/>
                                          </p:val>
                                        </p:tav>
                                        <p:tav tm="100000">
                                          <p:val>
                                            <p:strVal val="#ppt_x"/>
                                          </p:val>
                                        </p:tav>
                                      </p:tavLst>
                                    </p:anim>
                                    <p:anim calcmode="lin" valueType="num">
                                      <p:cBhvr additive="base">
                                        <p:cTn id="41" dur="500" fill="hold"/>
                                        <p:tgtEl>
                                          <p:spTgt spid="49"/>
                                        </p:tgtEl>
                                        <p:attrNameLst>
                                          <p:attrName>ppt_y</p:attrName>
                                        </p:attrNameLst>
                                      </p:cBhvr>
                                      <p:tavLst>
                                        <p:tav tm="0">
                                          <p:val>
                                            <p:strVal val="1+#ppt_h/2"/>
                                          </p:val>
                                        </p:tav>
                                        <p:tav tm="100000">
                                          <p:val>
                                            <p:strVal val="#ppt_y"/>
                                          </p:val>
                                        </p:tav>
                                      </p:tavLst>
                                    </p:anim>
                                  </p:childTnLst>
                                </p:cTn>
                              </p:par>
                              <p:par>
                                <p:cTn id="42" presetID="2" presetClass="entr" presetSubtype="4" fill="hold" grpId="0" nodeType="withEffect">
                                  <p:stCondLst>
                                    <p:cond delay="0"/>
                                  </p:stCondLst>
                                  <p:childTnLst>
                                    <p:set>
                                      <p:cBhvr>
                                        <p:cTn id="43" dur="1" fill="hold">
                                          <p:stCondLst>
                                            <p:cond delay="0"/>
                                          </p:stCondLst>
                                        </p:cTn>
                                        <p:tgtEl>
                                          <p:spTgt spid="52"/>
                                        </p:tgtEl>
                                        <p:attrNameLst>
                                          <p:attrName>style.visibility</p:attrName>
                                        </p:attrNameLst>
                                      </p:cBhvr>
                                      <p:to>
                                        <p:strVal val="visible"/>
                                      </p:to>
                                    </p:set>
                                    <p:anim calcmode="lin" valueType="num">
                                      <p:cBhvr additive="base">
                                        <p:cTn id="44" dur="500" fill="hold"/>
                                        <p:tgtEl>
                                          <p:spTgt spid="52"/>
                                        </p:tgtEl>
                                        <p:attrNameLst>
                                          <p:attrName>ppt_x</p:attrName>
                                        </p:attrNameLst>
                                      </p:cBhvr>
                                      <p:tavLst>
                                        <p:tav tm="0">
                                          <p:val>
                                            <p:strVal val="#ppt_x"/>
                                          </p:val>
                                        </p:tav>
                                        <p:tav tm="100000">
                                          <p:val>
                                            <p:strVal val="#ppt_x"/>
                                          </p:val>
                                        </p:tav>
                                      </p:tavLst>
                                    </p:anim>
                                    <p:anim calcmode="lin" valueType="num">
                                      <p:cBhvr additive="base">
                                        <p:cTn id="45" dur="500" fill="hold"/>
                                        <p:tgtEl>
                                          <p:spTgt spid="52"/>
                                        </p:tgtEl>
                                        <p:attrNameLst>
                                          <p:attrName>ppt_y</p:attrName>
                                        </p:attrNameLst>
                                      </p:cBhvr>
                                      <p:tavLst>
                                        <p:tav tm="0">
                                          <p:val>
                                            <p:strVal val="1+#ppt_h/2"/>
                                          </p:val>
                                        </p:tav>
                                        <p:tav tm="100000">
                                          <p:val>
                                            <p:strVal val="#ppt_y"/>
                                          </p:val>
                                        </p:tav>
                                      </p:tavLst>
                                    </p:anim>
                                  </p:childTnLst>
                                </p:cTn>
                              </p:par>
                              <p:par>
                                <p:cTn id="46" presetID="2" presetClass="entr" presetSubtype="4" fill="hold" grpId="0" nodeType="withEffect">
                                  <p:stCondLst>
                                    <p:cond delay="0"/>
                                  </p:stCondLst>
                                  <p:childTnLst>
                                    <p:set>
                                      <p:cBhvr>
                                        <p:cTn id="47" dur="1" fill="hold">
                                          <p:stCondLst>
                                            <p:cond delay="0"/>
                                          </p:stCondLst>
                                        </p:cTn>
                                        <p:tgtEl>
                                          <p:spTgt spid="45"/>
                                        </p:tgtEl>
                                        <p:attrNameLst>
                                          <p:attrName>style.visibility</p:attrName>
                                        </p:attrNameLst>
                                      </p:cBhvr>
                                      <p:to>
                                        <p:strVal val="visible"/>
                                      </p:to>
                                    </p:set>
                                    <p:anim calcmode="lin" valueType="num">
                                      <p:cBhvr additive="base">
                                        <p:cTn id="48" dur="500" fill="hold"/>
                                        <p:tgtEl>
                                          <p:spTgt spid="45"/>
                                        </p:tgtEl>
                                        <p:attrNameLst>
                                          <p:attrName>ppt_x</p:attrName>
                                        </p:attrNameLst>
                                      </p:cBhvr>
                                      <p:tavLst>
                                        <p:tav tm="0">
                                          <p:val>
                                            <p:strVal val="#ppt_x"/>
                                          </p:val>
                                        </p:tav>
                                        <p:tav tm="100000">
                                          <p:val>
                                            <p:strVal val="#ppt_x"/>
                                          </p:val>
                                        </p:tav>
                                      </p:tavLst>
                                    </p:anim>
                                    <p:anim calcmode="lin" valueType="num">
                                      <p:cBhvr additive="base">
                                        <p:cTn id="49" dur="500" fill="hold"/>
                                        <p:tgtEl>
                                          <p:spTgt spid="45"/>
                                        </p:tgtEl>
                                        <p:attrNameLst>
                                          <p:attrName>ppt_y</p:attrName>
                                        </p:attrNameLst>
                                      </p:cBhvr>
                                      <p:tavLst>
                                        <p:tav tm="0">
                                          <p:val>
                                            <p:strVal val="1+#ppt_h/2"/>
                                          </p:val>
                                        </p:tav>
                                        <p:tav tm="100000">
                                          <p:val>
                                            <p:strVal val="#ppt_y"/>
                                          </p:val>
                                        </p:tav>
                                      </p:tavLst>
                                    </p:anim>
                                  </p:childTnLst>
                                </p:cTn>
                              </p:par>
                              <p:par>
                                <p:cTn id="50" presetID="2" presetClass="entr" presetSubtype="4" fill="hold" grpId="0" nodeType="withEffect">
                                  <p:stCondLst>
                                    <p:cond delay="0"/>
                                  </p:stCondLst>
                                  <p:childTnLst>
                                    <p:set>
                                      <p:cBhvr>
                                        <p:cTn id="51" dur="1" fill="hold">
                                          <p:stCondLst>
                                            <p:cond delay="0"/>
                                          </p:stCondLst>
                                        </p:cTn>
                                        <p:tgtEl>
                                          <p:spTgt spid="51"/>
                                        </p:tgtEl>
                                        <p:attrNameLst>
                                          <p:attrName>style.visibility</p:attrName>
                                        </p:attrNameLst>
                                      </p:cBhvr>
                                      <p:to>
                                        <p:strVal val="visible"/>
                                      </p:to>
                                    </p:set>
                                    <p:anim calcmode="lin" valueType="num">
                                      <p:cBhvr additive="base">
                                        <p:cTn id="52" dur="500" fill="hold"/>
                                        <p:tgtEl>
                                          <p:spTgt spid="51"/>
                                        </p:tgtEl>
                                        <p:attrNameLst>
                                          <p:attrName>ppt_x</p:attrName>
                                        </p:attrNameLst>
                                      </p:cBhvr>
                                      <p:tavLst>
                                        <p:tav tm="0">
                                          <p:val>
                                            <p:strVal val="#ppt_x"/>
                                          </p:val>
                                        </p:tav>
                                        <p:tav tm="100000">
                                          <p:val>
                                            <p:strVal val="#ppt_x"/>
                                          </p:val>
                                        </p:tav>
                                      </p:tavLst>
                                    </p:anim>
                                    <p:anim calcmode="lin" valueType="num">
                                      <p:cBhvr additive="base">
                                        <p:cTn id="53" dur="500" fill="hold"/>
                                        <p:tgtEl>
                                          <p:spTgt spid="5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bldLvl="0" animBg="1"/>
      <p:bldP spid="27" grpId="0" bldLvl="0" animBg="1"/>
      <p:bldP spid="39" grpId="0"/>
      <p:bldP spid="40" grpId="0"/>
      <p:bldP spid="41" grpId="0" bldLvl="0" animBg="1"/>
      <p:bldP spid="42" grpId="0"/>
      <p:bldP spid="47" grpId="1" bldLvl="0" animBg="1"/>
      <p:bldP spid="48" grpId="1"/>
      <p:bldP spid="49" grpId="0"/>
      <p:bldP spid="52" grpId="0"/>
      <p:bldP spid="45" grpId="0" bldLvl="0" animBg="1"/>
      <p:bldP spid="51" grpId="0" bldLvl="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矩形 1"/>
          <p:cNvSpPr/>
          <p:nvPr/>
        </p:nvSpPr>
        <p:spPr>
          <a:xfrm>
            <a:off x="0" y="549275"/>
            <a:ext cx="12192000" cy="598488"/>
          </a:xfrm>
          <a:prstGeom prst="rect">
            <a:avLst/>
          </a:prstGeom>
          <a:solidFill>
            <a:srgbClr val="D8D8D8"/>
          </a:solidFill>
          <a:ln w="12700">
            <a:noFill/>
          </a:ln>
        </p:spPr>
        <p:txBody>
          <a:bodyPr anchor="ctr"/>
          <a:lstStyle/>
          <a:p>
            <a:pPr algn="ctr"/>
            <a:endParaRPr lang="zh-CN" altLang="zh-CN" b="1" dirty="0">
              <a:solidFill>
                <a:srgbClr val="FFFFFF"/>
              </a:solidFill>
              <a:latin typeface="微软雅黑" pitchFamily="34" charset="-122"/>
              <a:ea typeface="微软雅黑" pitchFamily="34" charset="-122"/>
              <a:sym typeface="微软雅黑" pitchFamily="34" charset="-122"/>
            </a:endParaRPr>
          </a:p>
        </p:txBody>
      </p:sp>
      <p:sp>
        <p:nvSpPr>
          <p:cNvPr id="40962" name="矩形 4"/>
          <p:cNvSpPr/>
          <p:nvPr/>
        </p:nvSpPr>
        <p:spPr>
          <a:xfrm>
            <a:off x="0" y="0"/>
            <a:ext cx="12192000" cy="598488"/>
          </a:xfrm>
          <a:prstGeom prst="rect">
            <a:avLst/>
          </a:prstGeom>
          <a:solidFill>
            <a:schemeClr val="tx1"/>
          </a:solidFill>
          <a:ln w="12700">
            <a:noFill/>
          </a:ln>
        </p:spPr>
        <p:txBody>
          <a:bodyPr anchor="ctr"/>
          <a:lstStyle/>
          <a:p>
            <a:pPr algn="ctr"/>
            <a:endParaRPr lang="zh-CN" altLang="zh-CN" dirty="0">
              <a:solidFill>
                <a:schemeClr val="bg1"/>
              </a:solidFill>
              <a:latin typeface="宋体" charset="-122"/>
              <a:ea typeface="宋体" charset="-122"/>
              <a:sym typeface="宋体" charset="-122"/>
            </a:endParaRPr>
          </a:p>
        </p:txBody>
      </p:sp>
      <p:sp>
        <p:nvSpPr>
          <p:cNvPr id="40969" name="矩形 12"/>
          <p:cNvSpPr/>
          <p:nvPr/>
        </p:nvSpPr>
        <p:spPr>
          <a:xfrm>
            <a:off x="0" y="6367463"/>
            <a:ext cx="12192000" cy="490537"/>
          </a:xfrm>
          <a:prstGeom prst="rect">
            <a:avLst/>
          </a:prstGeom>
          <a:solidFill>
            <a:srgbClr val="16A287"/>
          </a:solidFill>
          <a:ln w="12700">
            <a:noFill/>
          </a:ln>
        </p:spPr>
        <p:txBody>
          <a:bodyPr anchor="ctr"/>
          <a:lstStyle/>
          <a:p>
            <a:pPr algn="ctr"/>
            <a:endParaRPr lang="zh-CN" altLang="zh-CN" b="1" dirty="0">
              <a:solidFill>
                <a:srgbClr val="FFFFFF"/>
              </a:solidFill>
              <a:latin typeface="微软雅黑" pitchFamily="34" charset="-122"/>
              <a:ea typeface="微软雅黑" pitchFamily="34" charset="-122"/>
              <a:sym typeface="微软雅黑" pitchFamily="34" charset="-122"/>
            </a:endParaRPr>
          </a:p>
        </p:txBody>
      </p:sp>
      <p:sp>
        <p:nvSpPr>
          <p:cNvPr id="41007" name="文本占位符 3"/>
          <p:cNvSpPr>
            <a:spLocks noGrp="1"/>
          </p:cNvSpPr>
          <p:nvPr>
            <p:ph sz="quarter" idx="4294967295"/>
          </p:nvPr>
        </p:nvSpPr>
        <p:spPr>
          <a:xfrm>
            <a:off x="655955" y="681355"/>
            <a:ext cx="5439410" cy="429895"/>
          </a:xfrm>
          <a:prstGeom prst="rect">
            <a:avLst/>
          </a:prstGeom>
          <a:noFill/>
          <a:ln w="9525">
            <a:noFill/>
          </a:ln>
        </p:spPr>
        <p:txBody>
          <a:bodyPr anchor="t"/>
          <a:lstStyle>
            <a:lvl1pPr lvl="0">
              <a:buClrTx/>
              <a:buSzTx/>
              <a:buFont typeface="Arial" charset="0"/>
              <a:defRPr sz="2400"/>
            </a:lvl1pPr>
            <a:lvl2pPr lvl="1">
              <a:buClrTx/>
              <a:buSzTx/>
              <a:buFont typeface="Arial" charset="0"/>
              <a:defRPr sz="2000"/>
            </a:lvl2pPr>
            <a:lvl3pPr lvl="2">
              <a:buClrTx/>
              <a:buSzTx/>
              <a:buFont typeface="Arial" charset="0"/>
              <a:defRPr sz="1800"/>
            </a:lvl3pPr>
            <a:lvl4pPr lvl="3">
              <a:buClrTx/>
              <a:buSzTx/>
              <a:buFont typeface="Arial" charset="0"/>
              <a:defRPr sz="1600"/>
            </a:lvl4pPr>
            <a:lvl5pPr lvl="4">
              <a:buClrTx/>
              <a:buSzTx/>
              <a:buFont typeface="Arial" charset="0"/>
              <a:defRPr sz="1600"/>
            </a:lvl5pPr>
          </a:lstStyle>
          <a:p>
            <a:pPr marL="0" lvl="0" indent="0" eaLnBrk="1" hangingPunct="1">
              <a:buNone/>
            </a:pPr>
            <a:r>
              <a:rPr lang="zh-CN" altLang="en-US" sz="2800" b="1" dirty="0">
                <a:latin typeface="微软雅黑" pitchFamily="34" charset="-122"/>
                <a:ea typeface="微软雅黑" pitchFamily="34" charset="-122"/>
              </a:rPr>
              <a:t>如何做实证分析：保护假说</a:t>
            </a:r>
            <a:endParaRPr lang="zh-CN" altLang="en-US" sz="2800" b="1" dirty="0">
              <a:latin typeface="微软雅黑" pitchFamily="34" charset="-122"/>
              <a:ea typeface="微软雅黑" pitchFamily="34" charset="-122"/>
            </a:endParaRPr>
          </a:p>
        </p:txBody>
      </p:sp>
      <p:sp>
        <p:nvSpPr>
          <p:cNvPr id="16394" name="文本框 13"/>
          <p:cNvSpPr/>
          <p:nvPr/>
        </p:nvSpPr>
        <p:spPr>
          <a:xfrm>
            <a:off x="0" y="6413500"/>
            <a:ext cx="2021205" cy="460375"/>
          </a:xfrm>
          <a:prstGeom prst="rect">
            <a:avLst/>
          </a:prstGeom>
          <a:noFill/>
          <a:ln w="9525">
            <a:noFill/>
          </a:ln>
        </p:spPr>
        <p:txBody>
          <a:bodyPr wrap="square" anchor="t">
            <a:spAutoFit/>
          </a:bodyPr>
          <a:lstStyle/>
          <a:p>
            <a:pPr>
              <a:lnSpc>
                <a:spcPct val="120000"/>
              </a:lnSpc>
            </a:pPr>
            <a:r>
              <a:rPr lang="zh-CN" altLang="en-US" sz="2000" b="1" dirty="0">
                <a:solidFill>
                  <a:schemeClr val="bg1"/>
                </a:solidFill>
                <a:latin typeface="微软雅黑" pitchFamily="34" charset="-122"/>
                <a:ea typeface="微软雅黑" pitchFamily="34" charset="-122"/>
              </a:rPr>
              <a:t>如何写实证分析</a:t>
            </a:r>
            <a:endParaRPr lang="zh-CN" altLang="en-US" sz="2000" b="1" dirty="0">
              <a:solidFill>
                <a:schemeClr val="bg1"/>
              </a:solidFill>
              <a:latin typeface="微软雅黑" pitchFamily="34" charset="-122"/>
              <a:ea typeface="微软雅黑" pitchFamily="34" charset="-122"/>
            </a:endParaRPr>
          </a:p>
        </p:txBody>
      </p:sp>
      <p:sp>
        <p:nvSpPr>
          <p:cNvPr id="2" name="文本框 1"/>
          <p:cNvSpPr txBox="1"/>
          <p:nvPr/>
        </p:nvSpPr>
        <p:spPr>
          <a:xfrm>
            <a:off x="9549130" y="6413500"/>
            <a:ext cx="2642870" cy="398780"/>
          </a:xfrm>
          <a:prstGeom prst="rect">
            <a:avLst/>
          </a:prstGeom>
          <a:noFill/>
        </p:spPr>
        <p:txBody>
          <a:bodyPr wrap="square" rtlCol="0">
            <a:spAutoFit/>
          </a:bodyPr>
          <a:lstStyle/>
          <a:p>
            <a:r>
              <a:rPr lang="en-US" altLang="zh-CN" sz="2000">
                <a:solidFill>
                  <a:schemeClr val="bg1"/>
                </a:solidFill>
                <a:latin typeface="微软雅黑" pitchFamily="34" charset="-122"/>
                <a:ea typeface="微软雅黑" pitchFamily="34" charset="-122"/>
                <a:cs typeface="微软雅黑" pitchFamily="34" charset="-122"/>
              </a:rPr>
              <a:t>        </a:t>
            </a:r>
            <a:r>
              <a:rPr lang="en-US" altLang="zh-CN" sz="2000" b="1">
                <a:solidFill>
                  <a:schemeClr val="bg1"/>
                </a:solidFill>
                <a:latin typeface="微软雅黑" pitchFamily="34" charset="-122"/>
                <a:ea typeface="微软雅黑" pitchFamily="34" charset="-122"/>
                <a:cs typeface="微软雅黑" pitchFamily="34" charset="-122"/>
              </a:rPr>
              <a:t>  </a:t>
            </a:r>
            <a:r>
              <a:rPr lang="zh-CN" altLang="en-US" sz="2000" b="1">
                <a:solidFill>
                  <a:schemeClr val="bg1"/>
                </a:solidFill>
                <a:latin typeface="微软雅黑" pitchFamily="34" charset="-122"/>
                <a:ea typeface="微软雅黑" pitchFamily="34" charset="-122"/>
                <a:cs typeface="微软雅黑" pitchFamily="34" charset="-122"/>
              </a:rPr>
              <a:t>讲授人</a:t>
            </a:r>
            <a:r>
              <a:rPr lang="en-US" altLang="zh-CN" sz="2000" b="1">
                <a:solidFill>
                  <a:schemeClr val="bg1"/>
                </a:solidFill>
                <a:latin typeface="微软雅黑" pitchFamily="34" charset="-122"/>
                <a:ea typeface="微软雅黑" pitchFamily="34" charset="-122"/>
                <a:cs typeface="微软雅黑" pitchFamily="34" charset="-122"/>
              </a:rPr>
              <a:t>: </a:t>
            </a:r>
            <a:r>
              <a:rPr lang="zh-CN" altLang="en-US" sz="2000" b="1">
                <a:solidFill>
                  <a:schemeClr val="bg1"/>
                </a:solidFill>
                <a:latin typeface="微软雅黑" pitchFamily="34" charset="-122"/>
                <a:ea typeface="微软雅黑" pitchFamily="34" charset="-122"/>
                <a:cs typeface="微软雅黑" pitchFamily="34" charset="-122"/>
              </a:rPr>
              <a:t>刘西川</a:t>
            </a:r>
            <a:endParaRPr lang="zh-CN" altLang="en-US" sz="2000" b="1">
              <a:solidFill>
                <a:schemeClr val="bg1"/>
              </a:solidFill>
              <a:latin typeface="微软雅黑" pitchFamily="34" charset="-122"/>
              <a:ea typeface="微软雅黑" pitchFamily="34" charset="-122"/>
              <a:cs typeface="微软雅黑" pitchFamily="34" charset="-122"/>
            </a:endParaRPr>
          </a:p>
        </p:txBody>
      </p:sp>
      <p:sp>
        <p:nvSpPr>
          <p:cNvPr id="3" name="文本框 2"/>
          <p:cNvSpPr txBox="1"/>
          <p:nvPr/>
        </p:nvSpPr>
        <p:spPr>
          <a:xfrm>
            <a:off x="262890" y="1868805"/>
            <a:ext cx="11055985" cy="4502785"/>
          </a:xfrm>
          <a:prstGeom prst="rect">
            <a:avLst/>
          </a:prstGeom>
          <a:noFill/>
        </p:spPr>
        <p:txBody>
          <a:bodyPr wrap="square" rtlCol="0">
            <a:spAutoFit/>
          </a:bodyPr>
          <a:lstStyle/>
          <a:p>
            <a:pPr marL="685800" indent="-342900">
              <a:lnSpc>
                <a:spcPct val="150000"/>
              </a:lnSpc>
              <a:spcBef>
                <a:spcPts val="500"/>
              </a:spcBef>
              <a:spcAft>
                <a:spcPts val="500"/>
              </a:spcAft>
              <a:buFont typeface="Wingdings" charset="2"/>
              <a:buChar char="Ø"/>
            </a:pPr>
            <a:r>
              <a:rPr lang="zh-CN" altLang="en-US" sz="2000">
                <a:latin typeface="微软雅黑" pitchFamily="34" charset="-122"/>
                <a:ea typeface="微软雅黑" pitchFamily="34" charset="-122"/>
                <a:cs typeface="微软雅黑" pitchFamily="34" charset="-122"/>
              </a:rPr>
              <a:t>处理相关计量问题，需要：①认真了解数据的生成过程。②探寻该计量问题产生的原因，这样才有可能研判所采用的改进方法是否奏效。③将自己处理该问题的思路和做法与同类研究进行比较，思考自己这样做是否有竞争力。</a:t>
            </a:r>
            <a:endParaRPr lang="zh-CN" altLang="en-US" sz="2000">
              <a:latin typeface="微软雅黑" pitchFamily="34" charset="-122"/>
              <a:ea typeface="微软雅黑" pitchFamily="34" charset="-122"/>
              <a:cs typeface="微软雅黑" pitchFamily="34" charset="-122"/>
            </a:endParaRPr>
          </a:p>
          <a:p>
            <a:pPr marL="685800" indent="-342900">
              <a:lnSpc>
                <a:spcPct val="150000"/>
              </a:lnSpc>
              <a:spcBef>
                <a:spcPts val="500"/>
              </a:spcBef>
              <a:spcAft>
                <a:spcPts val="500"/>
              </a:spcAft>
              <a:buFont typeface="Wingdings" charset="2"/>
              <a:buChar char="Ø"/>
            </a:pPr>
            <a:r>
              <a:rPr lang="zh-CN" altLang="en-US" sz="2000">
                <a:latin typeface="微软雅黑" pitchFamily="34" charset="-122"/>
                <a:ea typeface="微软雅黑" pitchFamily="34" charset="-122"/>
                <a:cs typeface="微软雅黑" pitchFamily="34" charset="-122"/>
              </a:rPr>
              <a:t>相关计量问题的产生一般都是源于数据与估计方法以及二者之间的矛盾。从根本上讲，平常所遇到的计量问题都可以归结于遗漏变量问题。</a:t>
            </a:r>
            <a:endParaRPr lang="zh-CN" altLang="en-US" sz="2000">
              <a:latin typeface="微软雅黑" pitchFamily="34" charset="-122"/>
              <a:ea typeface="微软雅黑" pitchFamily="34" charset="-122"/>
              <a:cs typeface="微软雅黑" pitchFamily="34" charset="-122"/>
            </a:endParaRPr>
          </a:p>
          <a:p>
            <a:pPr marL="685800" indent="-342900">
              <a:lnSpc>
                <a:spcPct val="150000"/>
              </a:lnSpc>
              <a:spcBef>
                <a:spcPts val="500"/>
              </a:spcBef>
              <a:spcAft>
                <a:spcPts val="500"/>
              </a:spcAft>
              <a:buFont typeface="Wingdings" charset="2"/>
              <a:buChar char="Ø"/>
            </a:pPr>
            <a:r>
              <a:rPr lang="zh-CN" altLang="en-US" sz="2000">
                <a:latin typeface="微软雅黑" pitchFamily="34" charset="-122"/>
                <a:ea typeface="微软雅黑" pitchFamily="34" charset="-122"/>
                <a:cs typeface="微软雅黑" pitchFamily="34" charset="-122"/>
              </a:rPr>
              <a:t>在非实验数据中，遗漏变量问题几乎不可避免。</a:t>
            </a:r>
            <a:r>
              <a:rPr lang="zh-CN" altLang="en-US" sz="2000" b="1">
                <a:latin typeface="微软雅黑" pitchFamily="34" charset="-122"/>
                <a:ea typeface="微软雅黑" pitchFamily="34" charset="-122"/>
                <a:cs typeface="微软雅黑" pitchFamily="34" charset="-122"/>
              </a:rPr>
              <a:t>它主要包括以下两种情况</a:t>
            </a:r>
            <a:r>
              <a:rPr lang="zh-CN" altLang="en-US" sz="2000">
                <a:latin typeface="微软雅黑" pitchFamily="34" charset="-122"/>
                <a:ea typeface="微软雅黑" pitchFamily="34" charset="-122"/>
                <a:cs typeface="微软雅黑" pitchFamily="34" charset="-122"/>
              </a:rPr>
              <a:t>：①存在遗漏变量，但与解释变量不相关，这时只需要说明为什么不相关，可以不做处理。②存在遗漏变量，且与解释变量相关，这时则必须进行处理，具体方法包括增加控制变量、寻找代理变量、使用工具变量、使用面板数据等。</a:t>
            </a:r>
            <a:endParaRPr lang="zh-CN" altLang="en-US" sz="2000">
              <a:latin typeface="微软雅黑" pitchFamily="34" charset="-122"/>
              <a:ea typeface="微软雅黑" pitchFamily="34" charset="-122"/>
              <a:cs typeface="微软雅黑" pitchFamily="34" charset="-122"/>
            </a:endParaRPr>
          </a:p>
        </p:txBody>
      </p:sp>
      <p:grpSp>
        <p:nvGrpSpPr>
          <p:cNvPr id="32818" name="组合 7"/>
          <p:cNvGrpSpPr/>
          <p:nvPr/>
        </p:nvGrpSpPr>
        <p:grpSpPr>
          <a:xfrm>
            <a:off x="655955" y="1385570"/>
            <a:ext cx="3208655" cy="534670"/>
            <a:chOff x="0" y="0"/>
            <a:chExt cx="11358516" cy="2324927"/>
          </a:xfrm>
        </p:grpSpPr>
        <p:sp>
          <p:nvSpPr>
            <p:cNvPr id="32819" name="矩形 8"/>
            <p:cNvSpPr/>
            <p:nvPr/>
          </p:nvSpPr>
          <p:spPr>
            <a:xfrm>
              <a:off x="125269" y="292936"/>
              <a:ext cx="11233247" cy="2031991"/>
            </a:xfrm>
            <a:prstGeom prst="rect">
              <a:avLst/>
            </a:prstGeom>
            <a:solidFill>
              <a:srgbClr val="D8D8D8"/>
            </a:solidFill>
            <a:ln w="12700">
              <a:noFill/>
            </a:ln>
          </p:spPr>
          <p:txBody>
            <a:bodyPr anchor="ctr"/>
            <a:p>
              <a:pPr algn="ctr"/>
              <a:endParaRPr lang="zh-CN" altLang="zh-CN" dirty="0">
                <a:solidFill>
                  <a:srgbClr val="FFFFFF"/>
                </a:solidFill>
                <a:latin typeface="宋体" charset="-122"/>
                <a:ea typeface="宋体" charset="-122"/>
                <a:sym typeface="宋体" charset="-122"/>
              </a:endParaRPr>
            </a:p>
          </p:txBody>
        </p:sp>
        <p:sp>
          <p:nvSpPr>
            <p:cNvPr id="32820" name="矩形 10"/>
            <p:cNvSpPr/>
            <p:nvPr/>
          </p:nvSpPr>
          <p:spPr>
            <a:xfrm>
              <a:off x="0" y="0"/>
              <a:ext cx="11233249" cy="2031991"/>
            </a:xfrm>
            <a:prstGeom prst="rect">
              <a:avLst/>
            </a:prstGeom>
            <a:solidFill>
              <a:srgbClr val="16A287"/>
            </a:solidFill>
            <a:ln w="12700">
              <a:noFill/>
            </a:ln>
          </p:spPr>
          <p:txBody>
            <a:bodyPr anchor="ctr"/>
            <a:p>
              <a:r>
                <a:rPr sz="2000" b="1" dirty="0">
                  <a:solidFill>
                    <a:schemeClr val="bg1"/>
                  </a:solidFill>
                  <a:latin typeface="微软雅黑" pitchFamily="34" charset="-122"/>
                  <a:ea typeface="微软雅黑" pitchFamily="34" charset="-122"/>
                  <a:cs typeface="微软雅黑" pitchFamily="34" charset="-122"/>
                </a:rPr>
                <a:t>1.相关计量问题处理</a:t>
              </a:r>
              <a:endParaRPr sz="2000" b="1" dirty="0">
                <a:solidFill>
                  <a:schemeClr val="bg1"/>
                </a:solidFill>
                <a:latin typeface="微软雅黑" pitchFamily="34" charset="-122"/>
                <a:ea typeface="微软雅黑" pitchFamily="34" charset="-122"/>
                <a:cs typeface="微软雅黑" pitchFamily="34" charset="-122"/>
              </a:endParaRPr>
            </a:p>
          </p:txBody>
        </p:sp>
      </p:grpSp>
      <p:sp>
        <p:nvSpPr>
          <p:cNvPr id="4" name="矩形 5"/>
          <p:cNvSpPr/>
          <p:nvPr/>
        </p:nvSpPr>
        <p:spPr>
          <a:xfrm>
            <a:off x="4694555" y="117475"/>
            <a:ext cx="1550035" cy="431800"/>
          </a:xfrm>
          <a:prstGeom prst="rect">
            <a:avLst/>
          </a:prstGeom>
          <a:noFill/>
          <a:ln w="12700">
            <a:noFill/>
          </a:ln>
        </p:spPr>
        <p:txBody>
          <a:bodyPr anchor="ctr"/>
          <a:p>
            <a:pPr algn="ctr"/>
            <a:r>
              <a:rPr lang="zh-CN" altLang="en-US" sz="1200" b="1" dirty="0">
                <a:solidFill>
                  <a:schemeClr val="bg1"/>
                </a:solidFill>
                <a:latin typeface="微软雅黑" pitchFamily="34" charset="-122"/>
                <a:ea typeface="微软雅黑" pitchFamily="34" charset="-122"/>
                <a:sym typeface="Arial" charset="0"/>
              </a:rPr>
              <a:t>什么是实证分析</a:t>
            </a:r>
            <a:endParaRPr lang="zh-CN" altLang="en-US" sz="1200" b="1" dirty="0">
              <a:solidFill>
                <a:schemeClr val="bg1"/>
              </a:solidFill>
              <a:latin typeface="微软雅黑" pitchFamily="34" charset="-122"/>
              <a:ea typeface="微软雅黑" pitchFamily="34" charset="-122"/>
              <a:sym typeface="Arial" charset="0"/>
            </a:endParaRPr>
          </a:p>
        </p:txBody>
      </p:sp>
      <p:sp>
        <p:nvSpPr>
          <p:cNvPr id="5" name="矩形 7"/>
          <p:cNvSpPr/>
          <p:nvPr/>
        </p:nvSpPr>
        <p:spPr>
          <a:xfrm>
            <a:off x="6398260" y="154940"/>
            <a:ext cx="1498600" cy="360045"/>
          </a:xfrm>
          <a:prstGeom prst="rect">
            <a:avLst/>
          </a:prstGeom>
          <a:noFill/>
          <a:ln w="12700">
            <a:noFill/>
          </a:ln>
        </p:spPr>
        <p:txBody>
          <a:bodyPr anchor="ctr"/>
          <a:p>
            <a:pPr algn="ctr"/>
            <a:r>
              <a:rPr lang="zh-CN" altLang="en-US" sz="1200" b="1" dirty="0">
                <a:solidFill>
                  <a:schemeClr val="bg1"/>
                </a:solidFill>
                <a:latin typeface="微软雅黑" pitchFamily="34" charset="-122"/>
                <a:ea typeface="微软雅黑" pitchFamily="34" charset="-122"/>
              </a:rPr>
              <a:t>实证分析的</a:t>
            </a:r>
            <a:endParaRPr lang="zh-CN" altLang="en-US" sz="1200" b="1" dirty="0">
              <a:solidFill>
                <a:schemeClr val="bg1"/>
              </a:solidFill>
              <a:latin typeface="微软雅黑" pitchFamily="34" charset="-122"/>
              <a:ea typeface="微软雅黑" pitchFamily="34" charset="-122"/>
            </a:endParaRPr>
          </a:p>
          <a:p>
            <a:pPr algn="ctr"/>
            <a:r>
              <a:rPr lang="zh-CN" altLang="en-US" sz="1200" b="1" dirty="0">
                <a:solidFill>
                  <a:schemeClr val="bg1"/>
                </a:solidFill>
                <a:latin typeface="微软雅黑" pitchFamily="34" charset="-122"/>
                <a:ea typeface="微软雅黑" pitchFamily="34" charset="-122"/>
              </a:rPr>
              <a:t>前期准备</a:t>
            </a:r>
            <a:endParaRPr lang="zh-CN" altLang="en-US" sz="1200" b="1" dirty="0">
              <a:solidFill>
                <a:schemeClr val="bg1"/>
              </a:solidFill>
              <a:latin typeface="微软雅黑" pitchFamily="34" charset="-122"/>
              <a:ea typeface="微软雅黑" pitchFamily="34" charset="-122"/>
            </a:endParaRPr>
          </a:p>
        </p:txBody>
      </p:sp>
      <p:sp>
        <p:nvSpPr>
          <p:cNvPr id="11" name="矩形 8"/>
          <p:cNvSpPr/>
          <p:nvPr/>
        </p:nvSpPr>
        <p:spPr>
          <a:xfrm>
            <a:off x="8068945" y="133350"/>
            <a:ext cx="1148080" cy="403225"/>
          </a:xfrm>
          <a:prstGeom prst="rect">
            <a:avLst/>
          </a:prstGeom>
          <a:noFill/>
          <a:ln w="12700">
            <a:noFill/>
          </a:ln>
        </p:spPr>
        <p:txBody>
          <a:bodyPr anchor="ctr"/>
          <a:p>
            <a:pPr algn="ctr"/>
            <a:r>
              <a:rPr lang="zh-CN" altLang="en-US" sz="1200" b="1" dirty="0">
                <a:solidFill>
                  <a:schemeClr val="bg1"/>
                </a:solidFill>
                <a:latin typeface="微软雅黑" pitchFamily="34" charset="-122"/>
                <a:ea typeface="微软雅黑" pitchFamily="34" charset="-122"/>
              </a:rPr>
              <a:t>如何做实证</a:t>
            </a:r>
            <a:endParaRPr lang="zh-CN" altLang="en-US" sz="1200" b="1" dirty="0">
              <a:solidFill>
                <a:schemeClr val="bg1"/>
              </a:solidFill>
              <a:latin typeface="微软雅黑" pitchFamily="34" charset="-122"/>
              <a:ea typeface="微软雅黑" pitchFamily="34" charset="-122"/>
            </a:endParaRPr>
          </a:p>
          <a:p>
            <a:pPr algn="ctr"/>
            <a:r>
              <a:rPr lang="zh-CN" altLang="en-US" sz="1200" b="1" dirty="0">
                <a:solidFill>
                  <a:schemeClr val="bg1"/>
                </a:solidFill>
                <a:latin typeface="微软雅黑" pitchFamily="34" charset="-122"/>
                <a:ea typeface="微软雅黑" pitchFamily="34" charset="-122"/>
              </a:rPr>
              <a:t>分析</a:t>
            </a:r>
            <a:endParaRPr lang="zh-CN" altLang="en-US" sz="1200" b="1" dirty="0">
              <a:solidFill>
                <a:schemeClr val="bg1"/>
              </a:solidFill>
              <a:latin typeface="微软雅黑" pitchFamily="34" charset="-122"/>
              <a:ea typeface="微软雅黑" pitchFamily="34" charset="-122"/>
            </a:endParaRPr>
          </a:p>
        </p:txBody>
      </p:sp>
      <p:sp>
        <p:nvSpPr>
          <p:cNvPr id="12" name="矩形 9"/>
          <p:cNvSpPr/>
          <p:nvPr/>
        </p:nvSpPr>
        <p:spPr>
          <a:xfrm>
            <a:off x="9549130" y="117475"/>
            <a:ext cx="1250950" cy="431800"/>
          </a:xfrm>
          <a:prstGeom prst="rect">
            <a:avLst/>
          </a:prstGeom>
          <a:noFill/>
          <a:ln w="12700">
            <a:noFill/>
          </a:ln>
        </p:spPr>
        <p:txBody>
          <a:bodyPr anchor="ctr"/>
          <a:p>
            <a:pPr marL="0" lvl="0" indent="0" eaLnBrk="1" hangingPunct="1">
              <a:buNone/>
            </a:pPr>
            <a:r>
              <a:rPr lang="zh-CN" altLang="en-US" sz="1200" b="1" dirty="0">
                <a:solidFill>
                  <a:schemeClr val="bg1"/>
                </a:solidFill>
                <a:latin typeface="微软雅黑" pitchFamily="34" charset="-122"/>
                <a:ea typeface="微软雅黑" pitchFamily="34" charset="-122"/>
                <a:sym typeface="+mn-ea"/>
              </a:rPr>
              <a:t>实证分析写作的要点及示例</a:t>
            </a:r>
            <a:endParaRPr lang="zh-CN" altLang="en-US" sz="1200" b="1" dirty="0">
              <a:solidFill>
                <a:schemeClr val="bg1"/>
              </a:solidFill>
              <a:latin typeface="微软雅黑" pitchFamily="34" charset="-122"/>
              <a:ea typeface="微软雅黑" pitchFamily="34" charset="-122"/>
              <a:sym typeface="+mn-ea"/>
            </a:endParaRPr>
          </a:p>
        </p:txBody>
      </p:sp>
      <p:sp>
        <p:nvSpPr>
          <p:cNvPr id="13" name="矩形 10"/>
          <p:cNvSpPr/>
          <p:nvPr/>
        </p:nvSpPr>
        <p:spPr>
          <a:xfrm>
            <a:off x="11022330" y="133350"/>
            <a:ext cx="889635" cy="431800"/>
          </a:xfrm>
          <a:prstGeom prst="rect">
            <a:avLst/>
          </a:prstGeom>
          <a:noFill/>
          <a:ln w="12700">
            <a:noFill/>
          </a:ln>
        </p:spPr>
        <p:txBody>
          <a:bodyPr anchor="ctr"/>
          <a:p>
            <a:pPr algn="ctr"/>
            <a:r>
              <a:rPr lang="zh-CN" altLang="en-US" sz="1200" b="1" dirty="0">
                <a:solidFill>
                  <a:schemeClr val="bg1"/>
                </a:solidFill>
                <a:latin typeface="微软雅黑" pitchFamily="34" charset="-122"/>
                <a:ea typeface="微软雅黑" pitchFamily="34" charset="-122"/>
              </a:rPr>
              <a:t>小结</a:t>
            </a:r>
            <a:endParaRPr lang="zh-CN" altLang="en-US" sz="1200" b="1" dirty="0">
              <a:solidFill>
                <a:schemeClr val="bg1"/>
              </a:solidFill>
              <a:latin typeface="微软雅黑" pitchFamily="34" charset="-122"/>
              <a:ea typeface="微软雅黑" pitchFamily="34" charset="-122"/>
            </a:endParaRPr>
          </a:p>
        </p:txBody>
      </p:sp>
      <p:sp>
        <p:nvSpPr>
          <p:cNvPr id="14" name="任意多边形 11"/>
          <p:cNvSpPr/>
          <p:nvPr/>
        </p:nvSpPr>
        <p:spPr>
          <a:xfrm>
            <a:off x="8493760" y="0"/>
            <a:ext cx="266700" cy="228600"/>
          </a:xfrm>
          <a:custGeom>
            <a:avLst/>
            <a:gdLst>
              <a:gd name="txL" fmla="*/ 0 w 266008"/>
              <a:gd name="txT" fmla="*/ 0 h 229317"/>
              <a:gd name="txR" fmla="*/ 266008 w 266008"/>
              <a:gd name="txB" fmla="*/ 229317 h 229317"/>
            </a:gdLst>
            <a:ahLst/>
            <a:cxnLst>
              <a:cxn ang="0">
                <a:pos x="0" y="0"/>
              </a:cxn>
              <a:cxn ang="0">
                <a:pos x="266700" y="0"/>
              </a:cxn>
              <a:cxn ang="0">
                <a:pos x="133350" y="228600"/>
              </a:cxn>
              <a:cxn ang="0">
                <a:pos x="0" y="0"/>
              </a:cxn>
            </a:cxnLst>
            <a:rect l="txL" t="txT" r="txR" b="txB"/>
            <a:pathLst>
              <a:path w="266008" h="229317">
                <a:moveTo>
                  <a:pt x="0" y="0"/>
                </a:moveTo>
                <a:lnTo>
                  <a:pt x="266008" y="0"/>
                </a:lnTo>
                <a:lnTo>
                  <a:pt x="133004" y="229317"/>
                </a:lnTo>
                <a:lnTo>
                  <a:pt x="0" y="0"/>
                </a:lnTo>
                <a:close/>
              </a:path>
            </a:pathLst>
          </a:custGeom>
          <a:solidFill>
            <a:srgbClr val="16A287"/>
          </a:solidFill>
          <a:ln w="12700">
            <a:noFill/>
          </a:ln>
        </p:spPr>
        <p:txBody>
          <a:bodyPr anchor="ctr"/>
          <a:p>
            <a:pPr algn="ctr"/>
            <a:r>
              <a:rPr lang="en-US" altLang="zh-CN" sz="1000" b="1" dirty="0">
                <a:solidFill>
                  <a:schemeClr val="bg1"/>
                </a:solidFill>
                <a:latin typeface="微软雅黑" pitchFamily="34" charset="-122"/>
                <a:ea typeface="微软雅黑" pitchFamily="34" charset="-122"/>
                <a:sym typeface="Arial" charset="0"/>
              </a:rPr>
              <a:t>3</a:t>
            </a:r>
            <a:endParaRPr lang="en-US" altLang="zh-CN" sz="1000" b="1" dirty="0">
              <a:solidFill>
                <a:schemeClr val="bg1"/>
              </a:solidFill>
              <a:latin typeface="微软雅黑" pitchFamily="34" charset="-122"/>
              <a:ea typeface="微软雅黑" pitchFamily="34" charset="-122"/>
              <a:sym typeface="Arial"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矩形 1"/>
          <p:cNvSpPr/>
          <p:nvPr/>
        </p:nvSpPr>
        <p:spPr>
          <a:xfrm>
            <a:off x="0" y="549275"/>
            <a:ext cx="12192000" cy="598488"/>
          </a:xfrm>
          <a:prstGeom prst="rect">
            <a:avLst/>
          </a:prstGeom>
          <a:solidFill>
            <a:srgbClr val="D8D8D8"/>
          </a:solidFill>
          <a:ln w="12700">
            <a:noFill/>
          </a:ln>
        </p:spPr>
        <p:txBody>
          <a:bodyPr anchor="ctr"/>
          <a:lstStyle/>
          <a:p>
            <a:pPr algn="ctr"/>
            <a:endParaRPr lang="zh-CN" altLang="zh-CN" b="1" dirty="0">
              <a:solidFill>
                <a:srgbClr val="FFFFFF"/>
              </a:solidFill>
              <a:latin typeface="微软雅黑" pitchFamily="34" charset="-122"/>
              <a:ea typeface="微软雅黑" pitchFamily="34" charset="-122"/>
              <a:sym typeface="微软雅黑" pitchFamily="34" charset="-122"/>
            </a:endParaRPr>
          </a:p>
        </p:txBody>
      </p:sp>
      <p:sp>
        <p:nvSpPr>
          <p:cNvPr id="40962" name="矩形 4"/>
          <p:cNvSpPr/>
          <p:nvPr/>
        </p:nvSpPr>
        <p:spPr>
          <a:xfrm>
            <a:off x="0" y="0"/>
            <a:ext cx="12192000" cy="598488"/>
          </a:xfrm>
          <a:prstGeom prst="rect">
            <a:avLst/>
          </a:prstGeom>
          <a:solidFill>
            <a:schemeClr val="tx1"/>
          </a:solidFill>
          <a:ln w="12700">
            <a:noFill/>
          </a:ln>
        </p:spPr>
        <p:txBody>
          <a:bodyPr anchor="ctr"/>
          <a:lstStyle/>
          <a:p>
            <a:pPr algn="ctr"/>
            <a:endParaRPr lang="zh-CN" altLang="zh-CN" dirty="0">
              <a:solidFill>
                <a:schemeClr val="bg1"/>
              </a:solidFill>
              <a:latin typeface="宋体" charset="-122"/>
              <a:ea typeface="宋体" charset="-122"/>
              <a:sym typeface="宋体" charset="-122"/>
            </a:endParaRPr>
          </a:p>
        </p:txBody>
      </p:sp>
      <p:sp>
        <p:nvSpPr>
          <p:cNvPr id="40969" name="矩形 12"/>
          <p:cNvSpPr/>
          <p:nvPr/>
        </p:nvSpPr>
        <p:spPr>
          <a:xfrm>
            <a:off x="0" y="6367463"/>
            <a:ext cx="12192000" cy="490537"/>
          </a:xfrm>
          <a:prstGeom prst="rect">
            <a:avLst/>
          </a:prstGeom>
          <a:solidFill>
            <a:srgbClr val="16A287"/>
          </a:solidFill>
          <a:ln w="12700">
            <a:noFill/>
          </a:ln>
        </p:spPr>
        <p:txBody>
          <a:bodyPr anchor="ctr"/>
          <a:lstStyle/>
          <a:p>
            <a:pPr algn="ctr"/>
            <a:endParaRPr lang="zh-CN" altLang="zh-CN" b="1" dirty="0">
              <a:solidFill>
                <a:srgbClr val="FFFFFF"/>
              </a:solidFill>
              <a:latin typeface="微软雅黑" pitchFamily="34" charset="-122"/>
              <a:ea typeface="微软雅黑" pitchFamily="34" charset="-122"/>
              <a:sym typeface="微软雅黑" pitchFamily="34" charset="-122"/>
            </a:endParaRPr>
          </a:p>
        </p:txBody>
      </p:sp>
      <p:sp>
        <p:nvSpPr>
          <p:cNvPr id="41007" name="文本占位符 3"/>
          <p:cNvSpPr>
            <a:spLocks noGrp="1"/>
          </p:cNvSpPr>
          <p:nvPr>
            <p:ph sz="quarter" idx="4294967295"/>
          </p:nvPr>
        </p:nvSpPr>
        <p:spPr>
          <a:xfrm>
            <a:off x="655955" y="681355"/>
            <a:ext cx="5439410" cy="429895"/>
          </a:xfrm>
          <a:prstGeom prst="rect">
            <a:avLst/>
          </a:prstGeom>
          <a:noFill/>
          <a:ln w="9525">
            <a:noFill/>
          </a:ln>
        </p:spPr>
        <p:txBody>
          <a:bodyPr anchor="t"/>
          <a:lstStyle>
            <a:lvl1pPr lvl="0">
              <a:buClrTx/>
              <a:buSzTx/>
              <a:buFont typeface="Arial" charset="0"/>
              <a:defRPr sz="2400"/>
            </a:lvl1pPr>
            <a:lvl2pPr lvl="1">
              <a:buClrTx/>
              <a:buSzTx/>
              <a:buFont typeface="Arial" charset="0"/>
              <a:defRPr sz="2000"/>
            </a:lvl2pPr>
            <a:lvl3pPr lvl="2">
              <a:buClrTx/>
              <a:buSzTx/>
              <a:buFont typeface="Arial" charset="0"/>
              <a:defRPr sz="1800"/>
            </a:lvl3pPr>
            <a:lvl4pPr lvl="3">
              <a:buClrTx/>
              <a:buSzTx/>
              <a:buFont typeface="Arial" charset="0"/>
              <a:defRPr sz="1600"/>
            </a:lvl4pPr>
            <a:lvl5pPr lvl="4">
              <a:buClrTx/>
              <a:buSzTx/>
              <a:buFont typeface="Arial" charset="0"/>
              <a:defRPr sz="1600"/>
            </a:lvl5pPr>
          </a:lstStyle>
          <a:p>
            <a:pPr marL="0" lvl="0" indent="0" eaLnBrk="1" hangingPunct="1">
              <a:buNone/>
            </a:pPr>
            <a:r>
              <a:rPr lang="zh-CN" altLang="en-US" sz="2800" b="1" dirty="0">
                <a:latin typeface="微软雅黑" pitchFamily="34" charset="-122"/>
                <a:ea typeface="微软雅黑" pitchFamily="34" charset="-122"/>
              </a:rPr>
              <a:t>如何做实证分析：保护假说</a:t>
            </a:r>
            <a:endParaRPr lang="zh-CN" altLang="en-US" sz="2800" b="1" dirty="0">
              <a:latin typeface="微软雅黑" pitchFamily="34" charset="-122"/>
              <a:ea typeface="微软雅黑" pitchFamily="34" charset="-122"/>
            </a:endParaRPr>
          </a:p>
        </p:txBody>
      </p:sp>
      <p:sp>
        <p:nvSpPr>
          <p:cNvPr id="16394" name="文本框 13"/>
          <p:cNvSpPr/>
          <p:nvPr/>
        </p:nvSpPr>
        <p:spPr>
          <a:xfrm>
            <a:off x="0" y="6413500"/>
            <a:ext cx="2021205" cy="460375"/>
          </a:xfrm>
          <a:prstGeom prst="rect">
            <a:avLst/>
          </a:prstGeom>
          <a:noFill/>
          <a:ln w="9525">
            <a:noFill/>
          </a:ln>
        </p:spPr>
        <p:txBody>
          <a:bodyPr wrap="square" anchor="t">
            <a:spAutoFit/>
          </a:bodyPr>
          <a:lstStyle/>
          <a:p>
            <a:pPr>
              <a:lnSpc>
                <a:spcPct val="120000"/>
              </a:lnSpc>
            </a:pPr>
            <a:r>
              <a:rPr lang="zh-CN" altLang="en-US" sz="2000" b="1" dirty="0">
                <a:solidFill>
                  <a:schemeClr val="bg1"/>
                </a:solidFill>
                <a:latin typeface="微软雅黑" pitchFamily="34" charset="-122"/>
                <a:ea typeface="微软雅黑" pitchFamily="34" charset="-122"/>
              </a:rPr>
              <a:t>如何写实证分析</a:t>
            </a:r>
            <a:endParaRPr lang="zh-CN" altLang="en-US" sz="2000" b="1" dirty="0">
              <a:solidFill>
                <a:schemeClr val="bg1"/>
              </a:solidFill>
              <a:latin typeface="微软雅黑" pitchFamily="34" charset="-122"/>
              <a:ea typeface="微软雅黑" pitchFamily="34" charset="-122"/>
            </a:endParaRPr>
          </a:p>
        </p:txBody>
      </p:sp>
      <p:sp>
        <p:nvSpPr>
          <p:cNvPr id="2" name="文本框 1"/>
          <p:cNvSpPr txBox="1"/>
          <p:nvPr/>
        </p:nvSpPr>
        <p:spPr>
          <a:xfrm>
            <a:off x="9549130" y="6413500"/>
            <a:ext cx="2642870" cy="398780"/>
          </a:xfrm>
          <a:prstGeom prst="rect">
            <a:avLst/>
          </a:prstGeom>
          <a:noFill/>
        </p:spPr>
        <p:txBody>
          <a:bodyPr wrap="square" rtlCol="0">
            <a:spAutoFit/>
          </a:bodyPr>
          <a:lstStyle/>
          <a:p>
            <a:r>
              <a:rPr lang="en-US" altLang="zh-CN" sz="2000">
                <a:solidFill>
                  <a:schemeClr val="bg1"/>
                </a:solidFill>
                <a:latin typeface="微软雅黑" pitchFamily="34" charset="-122"/>
                <a:ea typeface="微软雅黑" pitchFamily="34" charset="-122"/>
                <a:cs typeface="微软雅黑" pitchFamily="34" charset="-122"/>
              </a:rPr>
              <a:t>        </a:t>
            </a:r>
            <a:r>
              <a:rPr lang="en-US" altLang="zh-CN" sz="2000" b="1">
                <a:solidFill>
                  <a:schemeClr val="bg1"/>
                </a:solidFill>
                <a:latin typeface="微软雅黑" pitchFamily="34" charset="-122"/>
                <a:ea typeface="微软雅黑" pitchFamily="34" charset="-122"/>
                <a:cs typeface="微软雅黑" pitchFamily="34" charset="-122"/>
              </a:rPr>
              <a:t>  </a:t>
            </a:r>
            <a:r>
              <a:rPr lang="zh-CN" altLang="en-US" sz="2000" b="1">
                <a:solidFill>
                  <a:schemeClr val="bg1"/>
                </a:solidFill>
                <a:latin typeface="微软雅黑" pitchFamily="34" charset="-122"/>
                <a:ea typeface="微软雅黑" pitchFamily="34" charset="-122"/>
                <a:cs typeface="微软雅黑" pitchFamily="34" charset="-122"/>
              </a:rPr>
              <a:t>讲授人</a:t>
            </a:r>
            <a:r>
              <a:rPr lang="en-US" altLang="zh-CN" sz="2000" b="1">
                <a:solidFill>
                  <a:schemeClr val="bg1"/>
                </a:solidFill>
                <a:latin typeface="微软雅黑" pitchFamily="34" charset="-122"/>
                <a:ea typeface="微软雅黑" pitchFamily="34" charset="-122"/>
                <a:cs typeface="微软雅黑" pitchFamily="34" charset="-122"/>
              </a:rPr>
              <a:t>: </a:t>
            </a:r>
            <a:r>
              <a:rPr lang="zh-CN" altLang="en-US" sz="2000" b="1">
                <a:solidFill>
                  <a:schemeClr val="bg1"/>
                </a:solidFill>
                <a:latin typeface="微软雅黑" pitchFamily="34" charset="-122"/>
                <a:ea typeface="微软雅黑" pitchFamily="34" charset="-122"/>
                <a:cs typeface="微软雅黑" pitchFamily="34" charset="-122"/>
              </a:rPr>
              <a:t>刘西川</a:t>
            </a:r>
            <a:endParaRPr lang="zh-CN" altLang="en-US" sz="2000" b="1">
              <a:solidFill>
                <a:schemeClr val="bg1"/>
              </a:solidFill>
              <a:latin typeface="微软雅黑" pitchFamily="34" charset="-122"/>
              <a:ea typeface="微软雅黑" pitchFamily="34" charset="-122"/>
              <a:cs typeface="微软雅黑" pitchFamily="34" charset="-122"/>
            </a:endParaRPr>
          </a:p>
        </p:txBody>
      </p:sp>
      <p:sp>
        <p:nvSpPr>
          <p:cNvPr id="3" name="文本框 2"/>
          <p:cNvSpPr txBox="1"/>
          <p:nvPr/>
        </p:nvSpPr>
        <p:spPr>
          <a:xfrm>
            <a:off x="108585" y="1797050"/>
            <a:ext cx="11903075" cy="4631055"/>
          </a:xfrm>
          <a:prstGeom prst="rect">
            <a:avLst/>
          </a:prstGeom>
          <a:noFill/>
        </p:spPr>
        <p:txBody>
          <a:bodyPr wrap="square" rtlCol="0">
            <a:spAutoFit/>
          </a:bodyPr>
          <a:lstStyle/>
          <a:p>
            <a:pPr marL="342900">
              <a:lnSpc>
                <a:spcPct val="150000"/>
              </a:lnSpc>
              <a:spcBef>
                <a:spcPts val="500"/>
              </a:spcBef>
              <a:spcAft>
                <a:spcPts val="500"/>
              </a:spcAft>
              <a:buFont typeface="Wingdings" charset="2"/>
            </a:pPr>
            <a:r>
              <a:rPr lang="zh-CN" altLang="en-US" sz="2000">
                <a:latin typeface="微软雅黑" pitchFamily="34" charset="-122"/>
                <a:ea typeface="微软雅黑" pitchFamily="34" charset="-122"/>
                <a:cs typeface="微软雅黑" pitchFamily="34" charset="-122"/>
              </a:rPr>
              <a:t>为什么要进行稳健性检验?平常训练过程中，初学者经常跑数据、反复跑。一定程度的数据挖掘是不可避免的，但一定要注意数据挖掘可能带来的偏差。</a:t>
            </a:r>
            <a:endParaRPr lang="zh-CN" altLang="en-US" sz="2000">
              <a:latin typeface="微软雅黑" pitchFamily="34" charset="-122"/>
              <a:ea typeface="微软雅黑" pitchFamily="34" charset="-122"/>
              <a:cs typeface="微软雅黑" pitchFamily="34" charset="-122"/>
            </a:endParaRPr>
          </a:p>
          <a:p>
            <a:pPr marL="685800" indent="-342900">
              <a:lnSpc>
                <a:spcPct val="150000"/>
              </a:lnSpc>
              <a:spcBef>
                <a:spcPts val="500"/>
              </a:spcBef>
              <a:spcAft>
                <a:spcPts val="500"/>
              </a:spcAft>
              <a:buFont typeface="Wingdings" charset="2"/>
              <a:buChar char="u"/>
            </a:pPr>
            <a:r>
              <a:rPr lang="zh-CN" altLang="en-US" sz="2000" b="1">
                <a:latin typeface="微软雅黑" pitchFamily="34" charset="-122"/>
                <a:ea typeface="微软雅黑" pitchFamily="34" charset="-122"/>
                <a:cs typeface="微软雅黑" pitchFamily="34" charset="-122"/>
              </a:rPr>
              <a:t>跑数据的正确态度。</a:t>
            </a:r>
            <a:r>
              <a:rPr lang="zh-CN" altLang="en-US" sz="2000">
                <a:latin typeface="微软雅黑" pitchFamily="34" charset="-122"/>
                <a:ea typeface="微软雅黑" pitchFamily="34" charset="-122"/>
                <a:cs typeface="微软雅黑" pitchFamily="34" charset="-122"/>
              </a:rPr>
              <a:t>不能将数据挖掘视为唯一，不应排除识别隐患的其他可能；同时也需要将数据导入计量软件中，尝试不同的研究思路，在反复尝试和比较分析多种思路及相应数据回归结果的过程中反思理论。</a:t>
            </a:r>
            <a:endParaRPr lang="zh-CN" altLang="en-US" sz="2000">
              <a:latin typeface="微软雅黑" pitchFamily="34" charset="-122"/>
              <a:ea typeface="微软雅黑" pitchFamily="34" charset="-122"/>
              <a:cs typeface="微软雅黑" pitchFamily="34" charset="-122"/>
            </a:endParaRPr>
          </a:p>
          <a:p>
            <a:pPr marL="685800" indent="-342900">
              <a:lnSpc>
                <a:spcPct val="150000"/>
              </a:lnSpc>
              <a:spcBef>
                <a:spcPts val="500"/>
              </a:spcBef>
              <a:spcAft>
                <a:spcPts val="500"/>
              </a:spcAft>
              <a:buFont typeface="Wingdings" charset="2"/>
              <a:buChar char="u"/>
            </a:pPr>
            <a:r>
              <a:rPr lang="zh-CN" altLang="en-US" sz="2000" b="1">
                <a:latin typeface="微软雅黑" pitchFamily="34" charset="-122"/>
                <a:ea typeface="微软雅黑" pitchFamily="34" charset="-122"/>
                <a:cs typeface="微软雅黑" pitchFamily="34" charset="-122"/>
              </a:rPr>
              <a:t>什么是稳健性检验?</a:t>
            </a:r>
            <a:r>
              <a:rPr lang="zh-CN" altLang="en-US" sz="2000">
                <a:latin typeface="微软雅黑" pitchFamily="34" charset="-122"/>
                <a:ea typeface="微软雅黑" pitchFamily="34" charset="-122"/>
                <a:cs typeface="微软雅黑" pitchFamily="34" charset="-122"/>
              </a:rPr>
              <a:t>稳健性检验是通过改变样本区间(或去掉极端值)、函数形式、计量方法、控制变量、变量定义、数据来源等，来考察主要估计结果的变化与稳定性。</a:t>
            </a:r>
            <a:endParaRPr lang="zh-CN" altLang="en-US" sz="2000">
              <a:latin typeface="微软雅黑" pitchFamily="34" charset="-122"/>
              <a:ea typeface="微软雅黑" pitchFamily="34" charset="-122"/>
              <a:cs typeface="微软雅黑" pitchFamily="34" charset="-122"/>
            </a:endParaRPr>
          </a:p>
          <a:p>
            <a:pPr marL="685800" indent="-342900">
              <a:lnSpc>
                <a:spcPct val="150000"/>
              </a:lnSpc>
              <a:spcBef>
                <a:spcPts val="500"/>
              </a:spcBef>
              <a:spcAft>
                <a:spcPts val="500"/>
              </a:spcAft>
              <a:buFont typeface="Wingdings" charset="2"/>
              <a:buChar char="u"/>
            </a:pPr>
            <a:r>
              <a:rPr lang="zh-CN" altLang="en-US" sz="2000" b="1">
                <a:latin typeface="微软雅黑" pitchFamily="34" charset="-122"/>
                <a:ea typeface="微软雅黑" pitchFamily="34" charset="-122"/>
                <a:cs typeface="微软雅黑" pitchFamily="34" charset="-122"/>
              </a:rPr>
              <a:t>稳健性检验与敏感性检验存在区别。</a:t>
            </a:r>
            <a:r>
              <a:rPr lang="zh-CN" altLang="en-US" sz="2000">
                <a:latin typeface="微软雅黑" pitchFamily="34" charset="-122"/>
                <a:ea typeface="微软雅黑" pitchFamily="34" charset="-122"/>
                <a:cs typeface="微软雅黑" pitchFamily="34" charset="-122"/>
              </a:rPr>
              <a:t>前者强调对作用机制的再检验，作用方向及其显著性是关注的重点；而后者强调核心变量对因变量作用大小的稳定性考量，估计系数大小及其变化是关注的重点。</a:t>
            </a:r>
            <a:endParaRPr lang="zh-CN" altLang="en-US" sz="2000">
              <a:latin typeface="微软雅黑" pitchFamily="34" charset="-122"/>
              <a:ea typeface="微软雅黑" pitchFamily="34" charset="-122"/>
              <a:cs typeface="微软雅黑" pitchFamily="34" charset="-122"/>
            </a:endParaRPr>
          </a:p>
        </p:txBody>
      </p:sp>
      <p:grpSp>
        <p:nvGrpSpPr>
          <p:cNvPr id="32818" name="组合 7"/>
          <p:cNvGrpSpPr/>
          <p:nvPr/>
        </p:nvGrpSpPr>
        <p:grpSpPr>
          <a:xfrm>
            <a:off x="655955" y="1313815"/>
            <a:ext cx="3208655" cy="534670"/>
            <a:chOff x="0" y="0"/>
            <a:chExt cx="11358516" cy="2324927"/>
          </a:xfrm>
        </p:grpSpPr>
        <p:sp>
          <p:nvSpPr>
            <p:cNvPr id="32819" name="矩形 8"/>
            <p:cNvSpPr/>
            <p:nvPr/>
          </p:nvSpPr>
          <p:spPr>
            <a:xfrm>
              <a:off x="125269" y="292936"/>
              <a:ext cx="11233247" cy="2031991"/>
            </a:xfrm>
            <a:prstGeom prst="rect">
              <a:avLst/>
            </a:prstGeom>
            <a:solidFill>
              <a:srgbClr val="D8D8D8"/>
            </a:solidFill>
            <a:ln w="12700">
              <a:noFill/>
            </a:ln>
          </p:spPr>
          <p:txBody>
            <a:bodyPr anchor="ctr"/>
            <a:p>
              <a:pPr algn="ctr"/>
              <a:endParaRPr lang="zh-CN" altLang="zh-CN" dirty="0">
                <a:solidFill>
                  <a:srgbClr val="FFFFFF"/>
                </a:solidFill>
                <a:latin typeface="宋体" charset="-122"/>
                <a:ea typeface="宋体" charset="-122"/>
                <a:sym typeface="宋体" charset="-122"/>
              </a:endParaRPr>
            </a:p>
          </p:txBody>
        </p:sp>
        <p:sp>
          <p:nvSpPr>
            <p:cNvPr id="32820" name="矩形 10"/>
            <p:cNvSpPr/>
            <p:nvPr/>
          </p:nvSpPr>
          <p:spPr>
            <a:xfrm>
              <a:off x="0" y="0"/>
              <a:ext cx="11233249" cy="2031991"/>
            </a:xfrm>
            <a:prstGeom prst="rect">
              <a:avLst/>
            </a:prstGeom>
            <a:solidFill>
              <a:srgbClr val="16A287"/>
            </a:solidFill>
            <a:ln w="12700">
              <a:noFill/>
            </a:ln>
          </p:spPr>
          <p:txBody>
            <a:bodyPr anchor="ctr"/>
            <a:p>
              <a:r>
                <a:rPr sz="2000" b="1" dirty="0">
                  <a:solidFill>
                    <a:schemeClr val="bg1"/>
                  </a:solidFill>
                  <a:latin typeface="微软雅黑" pitchFamily="34" charset="-122"/>
                  <a:ea typeface="微软雅黑" pitchFamily="34" charset="-122"/>
                  <a:cs typeface="微软雅黑" pitchFamily="34" charset="-122"/>
                </a:rPr>
                <a:t>2.稳健性检验</a:t>
              </a:r>
              <a:endParaRPr sz="2000" b="1" dirty="0">
                <a:solidFill>
                  <a:schemeClr val="bg1"/>
                </a:solidFill>
                <a:latin typeface="微软雅黑" pitchFamily="34" charset="-122"/>
                <a:ea typeface="微软雅黑" pitchFamily="34" charset="-122"/>
                <a:cs typeface="微软雅黑" pitchFamily="34" charset="-122"/>
              </a:endParaRPr>
            </a:p>
          </p:txBody>
        </p:sp>
      </p:grpSp>
      <p:sp>
        <p:nvSpPr>
          <p:cNvPr id="4" name="矩形 5"/>
          <p:cNvSpPr/>
          <p:nvPr/>
        </p:nvSpPr>
        <p:spPr>
          <a:xfrm>
            <a:off x="4694555" y="117475"/>
            <a:ext cx="1550035" cy="431800"/>
          </a:xfrm>
          <a:prstGeom prst="rect">
            <a:avLst/>
          </a:prstGeom>
          <a:noFill/>
          <a:ln w="12700">
            <a:noFill/>
          </a:ln>
        </p:spPr>
        <p:txBody>
          <a:bodyPr anchor="ctr"/>
          <a:p>
            <a:pPr algn="ctr"/>
            <a:r>
              <a:rPr lang="zh-CN" altLang="en-US" sz="1200" b="1" dirty="0">
                <a:solidFill>
                  <a:schemeClr val="bg1"/>
                </a:solidFill>
                <a:latin typeface="微软雅黑" pitchFamily="34" charset="-122"/>
                <a:ea typeface="微软雅黑" pitchFamily="34" charset="-122"/>
                <a:sym typeface="Arial" charset="0"/>
              </a:rPr>
              <a:t>什么是实证分析</a:t>
            </a:r>
            <a:endParaRPr lang="zh-CN" altLang="en-US" sz="1200" b="1" dirty="0">
              <a:solidFill>
                <a:schemeClr val="bg1"/>
              </a:solidFill>
              <a:latin typeface="微软雅黑" pitchFamily="34" charset="-122"/>
              <a:ea typeface="微软雅黑" pitchFamily="34" charset="-122"/>
              <a:sym typeface="Arial" charset="0"/>
            </a:endParaRPr>
          </a:p>
        </p:txBody>
      </p:sp>
      <p:sp>
        <p:nvSpPr>
          <p:cNvPr id="5" name="矩形 7"/>
          <p:cNvSpPr/>
          <p:nvPr/>
        </p:nvSpPr>
        <p:spPr>
          <a:xfrm>
            <a:off x="6398260" y="154940"/>
            <a:ext cx="1498600" cy="360045"/>
          </a:xfrm>
          <a:prstGeom prst="rect">
            <a:avLst/>
          </a:prstGeom>
          <a:noFill/>
          <a:ln w="12700">
            <a:noFill/>
          </a:ln>
        </p:spPr>
        <p:txBody>
          <a:bodyPr anchor="ctr"/>
          <a:p>
            <a:pPr algn="ctr"/>
            <a:r>
              <a:rPr lang="zh-CN" altLang="en-US" sz="1200" b="1" dirty="0">
                <a:solidFill>
                  <a:schemeClr val="bg1"/>
                </a:solidFill>
                <a:latin typeface="微软雅黑" pitchFamily="34" charset="-122"/>
                <a:ea typeface="微软雅黑" pitchFamily="34" charset="-122"/>
              </a:rPr>
              <a:t>实证分析的</a:t>
            </a:r>
            <a:endParaRPr lang="zh-CN" altLang="en-US" sz="1200" b="1" dirty="0">
              <a:solidFill>
                <a:schemeClr val="bg1"/>
              </a:solidFill>
              <a:latin typeface="微软雅黑" pitchFamily="34" charset="-122"/>
              <a:ea typeface="微软雅黑" pitchFamily="34" charset="-122"/>
            </a:endParaRPr>
          </a:p>
          <a:p>
            <a:pPr algn="ctr"/>
            <a:r>
              <a:rPr lang="zh-CN" altLang="en-US" sz="1200" b="1" dirty="0">
                <a:solidFill>
                  <a:schemeClr val="bg1"/>
                </a:solidFill>
                <a:latin typeface="微软雅黑" pitchFamily="34" charset="-122"/>
                <a:ea typeface="微软雅黑" pitchFamily="34" charset="-122"/>
              </a:rPr>
              <a:t>前期准备</a:t>
            </a:r>
            <a:endParaRPr lang="zh-CN" altLang="en-US" sz="1200" b="1" dirty="0">
              <a:solidFill>
                <a:schemeClr val="bg1"/>
              </a:solidFill>
              <a:latin typeface="微软雅黑" pitchFamily="34" charset="-122"/>
              <a:ea typeface="微软雅黑" pitchFamily="34" charset="-122"/>
            </a:endParaRPr>
          </a:p>
        </p:txBody>
      </p:sp>
      <p:sp>
        <p:nvSpPr>
          <p:cNvPr id="11" name="矩形 8"/>
          <p:cNvSpPr/>
          <p:nvPr/>
        </p:nvSpPr>
        <p:spPr>
          <a:xfrm>
            <a:off x="8068945" y="133350"/>
            <a:ext cx="1148080" cy="403225"/>
          </a:xfrm>
          <a:prstGeom prst="rect">
            <a:avLst/>
          </a:prstGeom>
          <a:noFill/>
          <a:ln w="12700">
            <a:noFill/>
          </a:ln>
        </p:spPr>
        <p:txBody>
          <a:bodyPr anchor="ctr"/>
          <a:p>
            <a:pPr algn="ctr"/>
            <a:r>
              <a:rPr lang="zh-CN" altLang="en-US" sz="1200" b="1" dirty="0">
                <a:solidFill>
                  <a:schemeClr val="bg1"/>
                </a:solidFill>
                <a:latin typeface="微软雅黑" pitchFamily="34" charset="-122"/>
                <a:ea typeface="微软雅黑" pitchFamily="34" charset="-122"/>
              </a:rPr>
              <a:t>如何做实证</a:t>
            </a:r>
            <a:endParaRPr lang="zh-CN" altLang="en-US" sz="1200" b="1" dirty="0">
              <a:solidFill>
                <a:schemeClr val="bg1"/>
              </a:solidFill>
              <a:latin typeface="微软雅黑" pitchFamily="34" charset="-122"/>
              <a:ea typeface="微软雅黑" pitchFamily="34" charset="-122"/>
            </a:endParaRPr>
          </a:p>
          <a:p>
            <a:pPr algn="ctr"/>
            <a:r>
              <a:rPr lang="zh-CN" altLang="en-US" sz="1200" b="1" dirty="0">
                <a:solidFill>
                  <a:schemeClr val="bg1"/>
                </a:solidFill>
                <a:latin typeface="微软雅黑" pitchFamily="34" charset="-122"/>
                <a:ea typeface="微软雅黑" pitchFamily="34" charset="-122"/>
              </a:rPr>
              <a:t>分析</a:t>
            </a:r>
            <a:endParaRPr lang="zh-CN" altLang="en-US" sz="1200" b="1" dirty="0">
              <a:solidFill>
                <a:schemeClr val="bg1"/>
              </a:solidFill>
              <a:latin typeface="微软雅黑" pitchFamily="34" charset="-122"/>
              <a:ea typeface="微软雅黑" pitchFamily="34" charset="-122"/>
            </a:endParaRPr>
          </a:p>
        </p:txBody>
      </p:sp>
      <p:sp>
        <p:nvSpPr>
          <p:cNvPr id="12" name="矩形 9"/>
          <p:cNvSpPr/>
          <p:nvPr/>
        </p:nvSpPr>
        <p:spPr>
          <a:xfrm>
            <a:off x="9549130" y="117475"/>
            <a:ext cx="1250950" cy="431800"/>
          </a:xfrm>
          <a:prstGeom prst="rect">
            <a:avLst/>
          </a:prstGeom>
          <a:noFill/>
          <a:ln w="12700">
            <a:noFill/>
          </a:ln>
        </p:spPr>
        <p:txBody>
          <a:bodyPr anchor="ctr"/>
          <a:p>
            <a:pPr marL="0" lvl="0" indent="0" eaLnBrk="1" hangingPunct="1">
              <a:buNone/>
            </a:pPr>
            <a:r>
              <a:rPr lang="zh-CN" altLang="en-US" sz="1200" b="1" dirty="0">
                <a:solidFill>
                  <a:schemeClr val="bg1"/>
                </a:solidFill>
                <a:latin typeface="微软雅黑" pitchFamily="34" charset="-122"/>
                <a:ea typeface="微软雅黑" pitchFamily="34" charset="-122"/>
                <a:sym typeface="+mn-ea"/>
              </a:rPr>
              <a:t>实证分析写作的要点及示例</a:t>
            </a:r>
            <a:endParaRPr lang="zh-CN" altLang="en-US" sz="1200" b="1" dirty="0">
              <a:solidFill>
                <a:schemeClr val="bg1"/>
              </a:solidFill>
              <a:latin typeface="微软雅黑" pitchFamily="34" charset="-122"/>
              <a:ea typeface="微软雅黑" pitchFamily="34" charset="-122"/>
              <a:sym typeface="+mn-ea"/>
            </a:endParaRPr>
          </a:p>
        </p:txBody>
      </p:sp>
      <p:sp>
        <p:nvSpPr>
          <p:cNvPr id="13" name="矩形 10"/>
          <p:cNvSpPr/>
          <p:nvPr/>
        </p:nvSpPr>
        <p:spPr>
          <a:xfrm>
            <a:off x="11022330" y="133350"/>
            <a:ext cx="889635" cy="431800"/>
          </a:xfrm>
          <a:prstGeom prst="rect">
            <a:avLst/>
          </a:prstGeom>
          <a:noFill/>
          <a:ln w="12700">
            <a:noFill/>
          </a:ln>
        </p:spPr>
        <p:txBody>
          <a:bodyPr anchor="ctr"/>
          <a:p>
            <a:pPr algn="ctr"/>
            <a:r>
              <a:rPr lang="zh-CN" altLang="en-US" sz="1200" b="1" dirty="0">
                <a:solidFill>
                  <a:schemeClr val="bg1"/>
                </a:solidFill>
                <a:latin typeface="微软雅黑" pitchFamily="34" charset="-122"/>
                <a:ea typeface="微软雅黑" pitchFamily="34" charset="-122"/>
              </a:rPr>
              <a:t>小结</a:t>
            </a:r>
            <a:endParaRPr lang="zh-CN" altLang="en-US" sz="1200" b="1" dirty="0">
              <a:solidFill>
                <a:schemeClr val="bg1"/>
              </a:solidFill>
              <a:latin typeface="微软雅黑" pitchFamily="34" charset="-122"/>
              <a:ea typeface="微软雅黑" pitchFamily="34" charset="-122"/>
            </a:endParaRPr>
          </a:p>
        </p:txBody>
      </p:sp>
      <p:sp>
        <p:nvSpPr>
          <p:cNvPr id="14" name="任意多边形 11"/>
          <p:cNvSpPr/>
          <p:nvPr/>
        </p:nvSpPr>
        <p:spPr>
          <a:xfrm>
            <a:off x="8493760" y="0"/>
            <a:ext cx="266700" cy="228600"/>
          </a:xfrm>
          <a:custGeom>
            <a:avLst/>
            <a:gdLst>
              <a:gd name="txL" fmla="*/ 0 w 266008"/>
              <a:gd name="txT" fmla="*/ 0 h 229317"/>
              <a:gd name="txR" fmla="*/ 266008 w 266008"/>
              <a:gd name="txB" fmla="*/ 229317 h 229317"/>
            </a:gdLst>
            <a:ahLst/>
            <a:cxnLst>
              <a:cxn ang="0">
                <a:pos x="0" y="0"/>
              </a:cxn>
              <a:cxn ang="0">
                <a:pos x="266700" y="0"/>
              </a:cxn>
              <a:cxn ang="0">
                <a:pos x="133350" y="228600"/>
              </a:cxn>
              <a:cxn ang="0">
                <a:pos x="0" y="0"/>
              </a:cxn>
            </a:cxnLst>
            <a:rect l="txL" t="txT" r="txR" b="txB"/>
            <a:pathLst>
              <a:path w="266008" h="229317">
                <a:moveTo>
                  <a:pt x="0" y="0"/>
                </a:moveTo>
                <a:lnTo>
                  <a:pt x="266008" y="0"/>
                </a:lnTo>
                <a:lnTo>
                  <a:pt x="133004" y="229317"/>
                </a:lnTo>
                <a:lnTo>
                  <a:pt x="0" y="0"/>
                </a:lnTo>
                <a:close/>
              </a:path>
            </a:pathLst>
          </a:custGeom>
          <a:solidFill>
            <a:srgbClr val="16A287"/>
          </a:solidFill>
          <a:ln w="12700">
            <a:noFill/>
          </a:ln>
        </p:spPr>
        <p:txBody>
          <a:bodyPr anchor="ctr"/>
          <a:p>
            <a:pPr algn="ctr"/>
            <a:r>
              <a:rPr lang="en-US" altLang="zh-CN" sz="1000" b="1" dirty="0">
                <a:solidFill>
                  <a:schemeClr val="bg1"/>
                </a:solidFill>
                <a:latin typeface="微软雅黑" pitchFamily="34" charset="-122"/>
                <a:ea typeface="微软雅黑" pitchFamily="34" charset="-122"/>
                <a:sym typeface="Arial" charset="0"/>
              </a:rPr>
              <a:t>3</a:t>
            </a:r>
            <a:endParaRPr lang="en-US" altLang="zh-CN" sz="1000" b="1" dirty="0">
              <a:solidFill>
                <a:schemeClr val="bg1"/>
              </a:solidFill>
              <a:latin typeface="微软雅黑" pitchFamily="34" charset="-122"/>
              <a:ea typeface="微软雅黑" pitchFamily="34" charset="-122"/>
              <a:sym typeface="Arial"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矩形 1"/>
          <p:cNvSpPr/>
          <p:nvPr/>
        </p:nvSpPr>
        <p:spPr>
          <a:xfrm>
            <a:off x="0" y="549275"/>
            <a:ext cx="12192000" cy="598488"/>
          </a:xfrm>
          <a:prstGeom prst="rect">
            <a:avLst/>
          </a:prstGeom>
          <a:solidFill>
            <a:srgbClr val="D8D8D8"/>
          </a:solidFill>
          <a:ln w="12700">
            <a:noFill/>
          </a:ln>
        </p:spPr>
        <p:txBody>
          <a:bodyPr anchor="ctr"/>
          <a:lstStyle/>
          <a:p>
            <a:pPr algn="ctr"/>
            <a:endParaRPr lang="zh-CN" altLang="zh-CN" b="1" dirty="0">
              <a:solidFill>
                <a:srgbClr val="FFFFFF"/>
              </a:solidFill>
              <a:latin typeface="微软雅黑" pitchFamily="34" charset="-122"/>
              <a:ea typeface="微软雅黑" pitchFamily="34" charset="-122"/>
              <a:sym typeface="微软雅黑" pitchFamily="34" charset="-122"/>
            </a:endParaRPr>
          </a:p>
        </p:txBody>
      </p:sp>
      <p:sp>
        <p:nvSpPr>
          <p:cNvPr id="40962" name="矩形 4"/>
          <p:cNvSpPr/>
          <p:nvPr/>
        </p:nvSpPr>
        <p:spPr>
          <a:xfrm>
            <a:off x="0" y="0"/>
            <a:ext cx="12192000" cy="598488"/>
          </a:xfrm>
          <a:prstGeom prst="rect">
            <a:avLst/>
          </a:prstGeom>
          <a:solidFill>
            <a:schemeClr val="tx1"/>
          </a:solidFill>
          <a:ln w="12700">
            <a:noFill/>
          </a:ln>
        </p:spPr>
        <p:txBody>
          <a:bodyPr anchor="ctr"/>
          <a:lstStyle/>
          <a:p>
            <a:pPr algn="ctr"/>
            <a:endParaRPr lang="zh-CN" altLang="zh-CN" dirty="0">
              <a:solidFill>
                <a:schemeClr val="bg1"/>
              </a:solidFill>
              <a:latin typeface="宋体" charset="-122"/>
              <a:ea typeface="宋体" charset="-122"/>
              <a:sym typeface="宋体" charset="-122"/>
            </a:endParaRPr>
          </a:p>
        </p:txBody>
      </p:sp>
      <p:sp>
        <p:nvSpPr>
          <p:cNvPr id="40969" name="矩形 12"/>
          <p:cNvSpPr/>
          <p:nvPr/>
        </p:nvSpPr>
        <p:spPr>
          <a:xfrm>
            <a:off x="0" y="6367463"/>
            <a:ext cx="12192000" cy="490537"/>
          </a:xfrm>
          <a:prstGeom prst="rect">
            <a:avLst/>
          </a:prstGeom>
          <a:solidFill>
            <a:srgbClr val="16A287"/>
          </a:solidFill>
          <a:ln w="12700">
            <a:noFill/>
          </a:ln>
        </p:spPr>
        <p:txBody>
          <a:bodyPr anchor="ctr"/>
          <a:lstStyle/>
          <a:p>
            <a:pPr algn="ctr"/>
            <a:endParaRPr lang="zh-CN" altLang="zh-CN" b="1" dirty="0">
              <a:solidFill>
                <a:srgbClr val="FFFFFF"/>
              </a:solidFill>
              <a:latin typeface="微软雅黑" pitchFamily="34" charset="-122"/>
              <a:ea typeface="微软雅黑" pitchFamily="34" charset="-122"/>
              <a:sym typeface="微软雅黑" pitchFamily="34" charset="-122"/>
            </a:endParaRPr>
          </a:p>
        </p:txBody>
      </p:sp>
      <p:sp>
        <p:nvSpPr>
          <p:cNvPr id="41007" name="文本占位符 3"/>
          <p:cNvSpPr>
            <a:spLocks noGrp="1"/>
          </p:cNvSpPr>
          <p:nvPr>
            <p:ph sz="quarter" idx="4294967295"/>
          </p:nvPr>
        </p:nvSpPr>
        <p:spPr>
          <a:xfrm>
            <a:off x="655955" y="681355"/>
            <a:ext cx="4679950" cy="429895"/>
          </a:xfrm>
          <a:prstGeom prst="rect">
            <a:avLst/>
          </a:prstGeom>
          <a:noFill/>
          <a:ln w="9525">
            <a:noFill/>
          </a:ln>
        </p:spPr>
        <p:txBody>
          <a:bodyPr anchor="t"/>
          <a:lstStyle>
            <a:lvl1pPr lvl="0">
              <a:buClrTx/>
              <a:buSzTx/>
              <a:buFont typeface="Arial" charset="0"/>
              <a:defRPr sz="2400"/>
            </a:lvl1pPr>
            <a:lvl2pPr lvl="1">
              <a:buClrTx/>
              <a:buSzTx/>
              <a:buFont typeface="Arial" charset="0"/>
              <a:defRPr sz="2000"/>
            </a:lvl2pPr>
            <a:lvl3pPr lvl="2">
              <a:buClrTx/>
              <a:buSzTx/>
              <a:buFont typeface="Arial" charset="0"/>
              <a:defRPr sz="1800"/>
            </a:lvl3pPr>
            <a:lvl4pPr lvl="3">
              <a:buClrTx/>
              <a:buSzTx/>
              <a:buFont typeface="Arial" charset="0"/>
              <a:defRPr sz="1600"/>
            </a:lvl4pPr>
            <a:lvl5pPr lvl="4">
              <a:buClrTx/>
              <a:buSzTx/>
              <a:buFont typeface="Arial" charset="0"/>
              <a:defRPr sz="1600"/>
            </a:lvl5pPr>
          </a:lstStyle>
          <a:p>
            <a:pPr marL="0" lvl="0" indent="0" eaLnBrk="1" hangingPunct="1">
              <a:buNone/>
            </a:pPr>
            <a:r>
              <a:rPr lang="zh-CN" altLang="en-US" sz="2800" b="1" dirty="0">
                <a:latin typeface="微软雅黑" pitchFamily="34" charset="-122"/>
                <a:ea typeface="微软雅黑" pitchFamily="34" charset="-122"/>
              </a:rPr>
              <a:t>如何做实证分析：讨论假说</a:t>
            </a:r>
            <a:endParaRPr lang="zh-CN" altLang="en-US" sz="2800" b="1" dirty="0">
              <a:latin typeface="微软雅黑" pitchFamily="34" charset="-122"/>
              <a:ea typeface="微软雅黑" pitchFamily="34" charset="-122"/>
            </a:endParaRPr>
          </a:p>
        </p:txBody>
      </p:sp>
      <p:sp>
        <p:nvSpPr>
          <p:cNvPr id="16394" name="文本框 13"/>
          <p:cNvSpPr/>
          <p:nvPr/>
        </p:nvSpPr>
        <p:spPr>
          <a:xfrm>
            <a:off x="0" y="6413500"/>
            <a:ext cx="2021205" cy="460375"/>
          </a:xfrm>
          <a:prstGeom prst="rect">
            <a:avLst/>
          </a:prstGeom>
          <a:noFill/>
          <a:ln w="9525">
            <a:noFill/>
          </a:ln>
        </p:spPr>
        <p:txBody>
          <a:bodyPr wrap="square" anchor="t">
            <a:spAutoFit/>
          </a:bodyPr>
          <a:lstStyle/>
          <a:p>
            <a:pPr>
              <a:lnSpc>
                <a:spcPct val="120000"/>
              </a:lnSpc>
            </a:pPr>
            <a:r>
              <a:rPr lang="zh-CN" altLang="en-US" sz="2000" b="1" dirty="0">
                <a:solidFill>
                  <a:schemeClr val="bg1"/>
                </a:solidFill>
                <a:latin typeface="微软雅黑" pitchFamily="34" charset="-122"/>
                <a:ea typeface="微软雅黑" pitchFamily="34" charset="-122"/>
              </a:rPr>
              <a:t>如何写研究设计</a:t>
            </a:r>
            <a:endParaRPr lang="zh-CN" altLang="en-US" sz="2000" b="1" dirty="0">
              <a:solidFill>
                <a:schemeClr val="bg1"/>
              </a:solidFill>
              <a:latin typeface="微软雅黑" pitchFamily="34" charset="-122"/>
              <a:ea typeface="微软雅黑" pitchFamily="34" charset="-122"/>
            </a:endParaRPr>
          </a:p>
        </p:txBody>
      </p:sp>
      <p:sp>
        <p:nvSpPr>
          <p:cNvPr id="2" name="文本框 1"/>
          <p:cNvSpPr txBox="1"/>
          <p:nvPr/>
        </p:nvSpPr>
        <p:spPr>
          <a:xfrm>
            <a:off x="9549130" y="6413500"/>
            <a:ext cx="2642870" cy="398780"/>
          </a:xfrm>
          <a:prstGeom prst="rect">
            <a:avLst/>
          </a:prstGeom>
          <a:noFill/>
        </p:spPr>
        <p:txBody>
          <a:bodyPr wrap="square" rtlCol="0">
            <a:spAutoFit/>
          </a:bodyPr>
          <a:lstStyle/>
          <a:p>
            <a:r>
              <a:rPr lang="en-US" altLang="zh-CN" sz="2000">
                <a:solidFill>
                  <a:schemeClr val="bg1"/>
                </a:solidFill>
                <a:latin typeface="微软雅黑" pitchFamily="34" charset="-122"/>
                <a:ea typeface="微软雅黑" pitchFamily="34" charset="-122"/>
                <a:cs typeface="微软雅黑" pitchFamily="34" charset="-122"/>
              </a:rPr>
              <a:t>        </a:t>
            </a:r>
            <a:r>
              <a:rPr lang="en-US" altLang="zh-CN" sz="2000" b="1">
                <a:solidFill>
                  <a:schemeClr val="bg1"/>
                </a:solidFill>
                <a:latin typeface="微软雅黑" pitchFamily="34" charset="-122"/>
                <a:ea typeface="微软雅黑" pitchFamily="34" charset="-122"/>
                <a:cs typeface="微软雅黑" pitchFamily="34" charset="-122"/>
              </a:rPr>
              <a:t>  </a:t>
            </a:r>
            <a:r>
              <a:rPr lang="zh-CN" altLang="en-US" sz="2000" b="1">
                <a:solidFill>
                  <a:schemeClr val="bg1"/>
                </a:solidFill>
                <a:latin typeface="微软雅黑" pitchFamily="34" charset="-122"/>
                <a:ea typeface="微软雅黑" pitchFamily="34" charset="-122"/>
                <a:cs typeface="微软雅黑" pitchFamily="34" charset="-122"/>
              </a:rPr>
              <a:t>讲授人</a:t>
            </a:r>
            <a:r>
              <a:rPr lang="en-US" altLang="zh-CN" sz="2000" b="1">
                <a:solidFill>
                  <a:schemeClr val="bg1"/>
                </a:solidFill>
                <a:latin typeface="微软雅黑" pitchFamily="34" charset="-122"/>
                <a:ea typeface="微软雅黑" pitchFamily="34" charset="-122"/>
                <a:cs typeface="微软雅黑" pitchFamily="34" charset="-122"/>
              </a:rPr>
              <a:t>: </a:t>
            </a:r>
            <a:r>
              <a:rPr lang="zh-CN" altLang="en-US" sz="2000" b="1">
                <a:solidFill>
                  <a:schemeClr val="bg1"/>
                </a:solidFill>
                <a:latin typeface="微软雅黑" pitchFamily="34" charset="-122"/>
                <a:ea typeface="微软雅黑" pitchFamily="34" charset="-122"/>
                <a:cs typeface="微软雅黑" pitchFamily="34" charset="-122"/>
              </a:rPr>
              <a:t>刘西川</a:t>
            </a:r>
            <a:endParaRPr lang="zh-CN" altLang="en-US" sz="2000" b="1">
              <a:solidFill>
                <a:schemeClr val="bg1"/>
              </a:solidFill>
              <a:latin typeface="微软雅黑" pitchFamily="34" charset="-122"/>
              <a:ea typeface="微软雅黑" pitchFamily="34" charset="-122"/>
              <a:cs typeface="微软雅黑" pitchFamily="34" charset="-122"/>
            </a:endParaRPr>
          </a:p>
        </p:txBody>
      </p:sp>
      <p:sp>
        <p:nvSpPr>
          <p:cNvPr id="8243" name="任意多边形 9"/>
          <p:cNvSpPr/>
          <p:nvPr/>
        </p:nvSpPr>
        <p:spPr>
          <a:xfrm>
            <a:off x="1801495" y="1448435"/>
            <a:ext cx="9793605" cy="912495"/>
          </a:xfrm>
          <a:custGeom>
            <a:avLst/>
            <a:gdLst>
              <a:gd name="txL" fmla="*/ 0 w 957312"/>
              <a:gd name="txT" fmla="*/ 0 h 9554224"/>
              <a:gd name="txR" fmla="*/ 957312 w 957312"/>
              <a:gd name="txB" fmla="*/ 9554224 h 9554224"/>
            </a:gdLst>
            <a:ahLst/>
            <a:cxnLst>
              <a:cxn ang="0">
                <a:pos x="1400466" y="0"/>
              </a:cxn>
              <a:cxn ang="0">
                <a:pos x="7002171" y="0"/>
              </a:cxn>
              <a:cxn ang="0">
                <a:pos x="8402637" y="16013"/>
              </a:cxn>
              <a:cxn ang="0">
                <a:pos x="8402637" y="958850"/>
              </a:cxn>
              <a:cxn ang="0">
                <a:pos x="8402637" y="958850"/>
              </a:cxn>
              <a:cxn ang="0">
                <a:pos x="0" y="958850"/>
              </a:cxn>
              <a:cxn ang="0">
                <a:pos x="0" y="958850"/>
              </a:cxn>
              <a:cxn ang="0">
                <a:pos x="0" y="16013"/>
              </a:cxn>
              <a:cxn ang="0">
                <a:pos x="1400466" y="0"/>
              </a:cxn>
            </a:cxnLst>
            <a:rect l="txL" t="txT" r="txR" b="txB"/>
            <a:pathLst>
              <a:path w="957312" h="9554224">
                <a:moveTo>
                  <a:pt x="957312" y="1592404"/>
                </a:moveTo>
                <a:lnTo>
                  <a:pt x="957312" y="7961820"/>
                </a:lnTo>
                <a:cubicBezTo>
                  <a:pt x="957312" y="8841280"/>
                  <a:pt x="950154" y="9554219"/>
                  <a:pt x="941325" y="9554219"/>
                </a:cubicBezTo>
                <a:lnTo>
                  <a:pt x="0" y="9554219"/>
                </a:lnTo>
                <a:lnTo>
                  <a:pt x="0" y="9554219"/>
                </a:lnTo>
                <a:lnTo>
                  <a:pt x="0" y="5"/>
                </a:lnTo>
                <a:lnTo>
                  <a:pt x="0" y="5"/>
                </a:lnTo>
                <a:lnTo>
                  <a:pt x="941325" y="5"/>
                </a:lnTo>
                <a:cubicBezTo>
                  <a:pt x="950154" y="5"/>
                  <a:pt x="957312" y="712944"/>
                  <a:pt x="957312" y="1592404"/>
                </a:cubicBezTo>
                <a:close/>
              </a:path>
            </a:pathLst>
          </a:custGeom>
          <a:noFill/>
          <a:ln w="12700" cap="flat" cmpd="sng">
            <a:solidFill>
              <a:srgbClr val="16A287"/>
            </a:solidFill>
            <a:prstDash val="solid"/>
            <a:bevel/>
            <a:headEnd type="none" w="med" len="med"/>
            <a:tailEnd type="none" w="med" len="med"/>
          </a:ln>
        </p:spPr>
        <p:txBody>
          <a:bodyPr lIns="128016" tIns="58162" rIns="58162" bIns="58162" anchor="ctr"/>
          <a:lstStyle/>
          <a:p>
            <a:pPr marL="0" lvl="1" indent="0" eaLnBrk="1" hangingPunct="1">
              <a:lnSpc>
                <a:spcPct val="120000"/>
              </a:lnSpc>
              <a:spcAft>
                <a:spcPct val="15000"/>
              </a:spcAft>
            </a:pPr>
            <a:endParaRPr lang="zh-CN" altLang="en-US" sz="2000" dirty="0">
              <a:latin typeface="微软雅黑" pitchFamily="34" charset="-122"/>
              <a:ea typeface="微软雅黑" pitchFamily="34" charset="-122"/>
              <a:sym typeface="微软雅黑" pitchFamily="34" charset="-122"/>
            </a:endParaRPr>
          </a:p>
        </p:txBody>
      </p:sp>
      <p:sp>
        <p:nvSpPr>
          <p:cNvPr id="8244" name="任意多边形 11"/>
          <p:cNvSpPr/>
          <p:nvPr/>
        </p:nvSpPr>
        <p:spPr>
          <a:xfrm>
            <a:off x="1802130" y="2622550"/>
            <a:ext cx="9794240" cy="1116965"/>
          </a:xfrm>
          <a:custGeom>
            <a:avLst/>
            <a:gdLst>
              <a:gd name="txL" fmla="*/ 0 w 957312"/>
              <a:gd name="txT" fmla="*/ 0 h 9554224"/>
              <a:gd name="txR" fmla="*/ 957312 w 957312"/>
              <a:gd name="txB" fmla="*/ 9554224 h 9554224"/>
            </a:gdLst>
            <a:ahLst/>
            <a:cxnLst>
              <a:cxn ang="0">
                <a:pos x="1400466" y="0"/>
              </a:cxn>
              <a:cxn ang="0">
                <a:pos x="7002171" y="0"/>
              </a:cxn>
              <a:cxn ang="0">
                <a:pos x="8402637" y="16013"/>
              </a:cxn>
              <a:cxn ang="0">
                <a:pos x="8402637" y="958850"/>
              </a:cxn>
              <a:cxn ang="0">
                <a:pos x="8402637" y="958850"/>
              </a:cxn>
              <a:cxn ang="0">
                <a:pos x="0" y="958850"/>
              </a:cxn>
              <a:cxn ang="0">
                <a:pos x="0" y="958850"/>
              </a:cxn>
              <a:cxn ang="0">
                <a:pos x="0" y="16013"/>
              </a:cxn>
              <a:cxn ang="0">
                <a:pos x="1400466" y="0"/>
              </a:cxn>
            </a:cxnLst>
            <a:rect l="txL" t="txT" r="txR" b="txB"/>
            <a:pathLst>
              <a:path w="957312" h="9554224">
                <a:moveTo>
                  <a:pt x="957312" y="1592404"/>
                </a:moveTo>
                <a:lnTo>
                  <a:pt x="957312" y="7961820"/>
                </a:lnTo>
                <a:cubicBezTo>
                  <a:pt x="957312" y="8841280"/>
                  <a:pt x="950154" y="9554219"/>
                  <a:pt x="941325" y="9554219"/>
                </a:cubicBezTo>
                <a:lnTo>
                  <a:pt x="0" y="9554219"/>
                </a:lnTo>
                <a:lnTo>
                  <a:pt x="0" y="9554219"/>
                </a:lnTo>
                <a:lnTo>
                  <a:pt x="0" y="5"/>
                </a:lnTo>
                <a:lnTo>
                  <a:pt x="0" y="5"/>
                </a:lnTo>
                <a:lnTo>
                  <a:pt x="941325" y="5"/>
                </a:lnTo>
                <a:cubicBezTo>
                  <a:pt x="950154" y="5"/>
                  <a:pt x="957312" y="712944"/>
                  <a:pt x="957312" y="1592404"/>
                </a:cubicBezTo>
                <a:close/>
              </a:path>
            </a:pathLst>
          </a:custGeom>
          <a:noFill/>
          <a:ln w="12700" cap="flat" cmpd="sng">
            <a:solidFill>
              <a:srgbClr val="16A287"/>
            </a:solidFill>
            <a:prstDash val="solid"/>
            <a:bevel/>
            <a:headEnd type="none" w="med" len="med"/>
            <a:tailEnd type="none" w="med" len="med"/>
          </a:ln>
        </p:spPr>
        <p:txBody>
          <a:bodyPr lIns="128016" tIns="58162" rIns="58162" bIns="58162" anchor="ctr"/>
          <a:lstStyle/>
          <a:p>
            <a:pPr marL="0" lvl="1" indent="0" eaLnBrk="1" hangingPunct="1">
              <a:lnSpc>
                <a:spcPct val="100000"/>
              </a:lnSpc>
              <a:spcAft>
                <a:spcPct val="15000"/>
              </a:spcAft>
            </a:pPr>
            <a:r>
              <a:rPr sz="2000" dirty="0">
                <a:latin typeface="微软雅黑" pitchFamily="34" charset="-122"/>
                <a:ea typeface="微软雅黑" pitchFamily="34" charset="-122"/>
                <a:sym typeface="微软雅黑" pitchFamily="34" charset="-122"/>
              </a:rPr>
              <a:t>回归分析一般只能证实变量之间的相关性，要对变量之间的因果关系做出判断，常常需要依赖于经济理论，讨论假说就是试图从假说、数据、估计结果、经验解释以及理论等方面综合审视所检验的假说。</a:t>
            </a:r>
            <a:endParaRPr sz="2000" dirty="0">
              <a:latin typeface="微软雅黑" pitchFamily="34" charset="-122"/>
              <a:ea typeface="微软雅黑" pitchFamily="34" charset="-122"/>
              <a:sym typeface="微软雅黑" pitchFamily="34" charset="-122"/>
            </a:endParaRPr>
          </a:p>
        </p:txBody>
      </p:sp>
      <p:sp>
        <p:nvSpPr>
          <p:cNvPr id="8245" name="任意多边形 13"/>
          <p:cNvSpPr/>
          <p:nvPr/>
        </p:nvSpPr>
        <p:spPr>
          <a:xfrm>
            <a:off x="1802130" y="4023995"/>
            <a:ext cx="9794875" cy="925195"/>
          </a:xfrm>
          <a:custGeom>
            <a:avLst/>
            <a:gdLst>
              <a:gd name="txL" fmla="*/ 0 w 957312"/>
              <a:gd name="txT" fmla="*/ 0 h 9554224"/>
              <a:gd name="txR" fmla="*/ 957312 w 957312"/>
              <a:gd name="txB" fmla="*/ 9554224 h 9554224"/>
            </a:gdLst>
            <a:ahLst/>
            <a:cxnLst>
              <a:cxn ang="0">
                <a:pos x="1400466" y="0"/>
              </a:cxn>
              <a:cxn ang="0">
                <a:pos x="7002171" y="0"/>
              </a:cxn>
              <a:cxn ang="0">
                <a:pos x="8402637" y="16013"/>
              </a:cxn>
              <a:cxn ang="0">
                <a:pos x="8402637" y="958850"/>
              </a:cxn>
              <a:cxn ang="0">
                <a:pos x="8402637" y="958850"/>
              </a:cxn>
              <a:cxn ang="0">
                <a:pos x="0" y="958850"/>
              </a:cxn>
              <a:cxn ang="0">
                <a:pos x="0" y="958850"/>
              </a:cxn>
              <a:cxn ang="0">
                <a:pos x="0" y="16013"/>
              </a:cxn>
              <a:cxn ang="0">
                <a:pos x="1400466" y="0"/>
              </a:cxn>
            </a:cxnLst>
            <a:rect l="txL" t="txT" r="txR" b="txB"/>
            <a:pathLst>
              <a:path w="957312" h="9554224">
                <a:moveTo>
                  <a:pt x="957312" y="1592404"/>
                </a:moveTo>
                <a:lnTo>
                  <a:pt x="957312" y="7961820"/>
                </a:lnTo>
                <a:cubicBezTo>
                  <a:pt x="957312" y="8841280"/>
                  <a:pt x="950154" y="9554219"/>
                  <a:pt x="941325" y="9554219"/>
                </a:cubicBezTo>
                <a:lnTo>
                  <a:pt x="0" y="9554219"/>
                </a:lnTo>
                <a:lnTo>
                  <a:pt x="0" y="9554219"/>
                </a:lnTo>
                <a:lnTo>
                  <a:pt x="0" y="5"/>
                </a:lnTo>
                <a:lnTo>
                  <a:pt x="0" y="5"/>
                </a:lnTo>
                <a:lnTo>
                  <a:pt x="941325" y="5"/>
                </a:lnTo>
                <a:cubicBezTo>
                  <a:pt x="950154" y="5"/>
                  <a:pt x="957312" y="712944"/>
                  <a:pt x="957312" y="1592404"/>
                </a:cubicBezTo>
                <a:close/>
              </a:path>
            </a:pathLst>
          </a:custGeom>
          <a:noFill/>
          <a:ln w="12700" cap="flat" cmpd="sng">
            <a:solidFill>
              <a:srgbClr val="16A287"/>
            </a:solidFill>
            <a:prstDash val="solid"/>
            <a:bevel/>
            <a:headEnd type="none" w="med" len="med"/>
            <a:tailEnd type="none" w="med" len="med"/>
          </a:ln>
        </p:spPr>
        <p:txBody>
          <a:bodyPr lIns="128016" tIns="58162" rIns="58162" bIns="58162" anchor="ctr"/>
          <a:lstStyle/>
          <a:p>
            <a:pPr marL="0" lvl="1" indent="0" eaLnBrk="1" hangingPunct="1">
              <a:lnSpc>
                <a:spcPct val="100000"/>
              </a:lnSpc>
              <a:spcAft>
                <a:spcPct val="15000"/>
              </a:spcAft>
            </a:pPr>
            <a:r>
              <a:rPr sz="2000" dirty="0">
                <a:latin typeface="微软雅黑" pitchFamily="34" charset="-122"/>
                <a:ea typeface="微软雅黑" pitchFamily="34" charset="-122"/>
                <a:sym typeface="微软雅黑" pitchFamily="34" charset="-122"/>
              </a:rPr>
              <a:t>讨论需要进一步解决两个问题：①计量估计出现无法统一、模棱两可，甚至自相矛盾的估计结果</a:t>
            </a:r>
            <a:r>
              <a:rPr lang="zh-CN" sz="2000" dirty="0">
                <a:latin typeface="微软雅黑" pitchFamily="34" charset="-122"/>
                <a:ea typeface="微软雅黑" pitchFamily="34" charset="-122"/>
                <a:sym typeface="微软雅黑" pitchFamily="34" charset="-122"/>
              </a:rPr>
              <a:t>。</a:t>
            </a:r>
            <a:r>
              <a:rPr sz="2000" dirty="0">
                <a:latin typeface="微软雅黑" pitchFamily="34" charset="-122"/>
                <a:ea typeface="微软雅黑" pitchFamily="34" charset="-122"/>
                <a:sym typeface="微软雅黑" pitchFamily="34" charset="-122"/>
              </a:rPr>
              <a:t>②基于相关的估计结果，可能存在多种竞争性理论解释。</a:t>
            </a:r>
            <a:endParaRPr sz="2000" dirty="0">
              <a:latin typeface="微软雅黑" pitchFamily="34" charset="-122"/>
              <a:ea typeface="微软雅黑" pitchFamily="34" charset="-122"/>
              <a:sym typeface="微软雅黑" pitchFamily="34" charset="-122"/>
            </a:endParaRPr>
          </a:p>
        </p:txBody>
      </p:sp>
      <p:sp>
        <p:nvSpPr>
          <p:cNvPr id="41010" name="矩形 6"/>
          <p:cNvSpPr/>
          <p:nvPr/>
        </p:nvSpPr>
        <p:spPr>
          <a:xfrm>
            <a:off x="450850" y="1447800"/>
            <a:ext cx="1351280" cy="913130"/>
          </a:xfrm>
          <a:prstGeom prst="rect">
            <a:avLst/>
          </a:prstGeom>
          <a:solidFill>
            <a:srgbClr val="16A287"/>
          </a:solidFill>
          <a:ln w="12700">
            <a:noFill/>
          </a:ln>
        </p:spPr>
        <p:txBody>
          <a:bodyPr anchor="ctr"/>
          <a:lstStyle/>
          <a:p>
            <a:pPr algn="ctr">
              <a:lnSpc>
                <a:spcPct val="120000"/>
              </a:lnSpc>
            </a:pPr>
            <a:r>
              <a:rPr lang="en-US" altLang="zh-CN" sz="3200" b="1" dirty="0">
                <a:solidFill>
                  <a:schemeClr val="bg1"/>
                </a:solidFill>
                <a:latin typeface="微软雅黑" pitchFamily="34" charset="-122"/>
                <a:ea typeface="微软雅黑" pitchFamily="34" charset="-122"/>
              </a:rPr>
              <a:t>1</a:t>
            </a:r>
            <a:endParaRPr lang="en-US" altLang="zh-CN" sz="3200" b="1" dirty="0">
              <a:solidFill>
                <a:schemeClr val="bg1"/>
              </a:solidFill>
              <a:latin typeface="微软雅黑" pitchFamily="34" charset="-122"/>
              <a:ea typeface="微软雅黑" pitchFamily="34" charset="-122"/>
            </a:endParaRPr>
          </a:p>
        </p:txBody>
      </p:sp>
      <p:sp>
        <p:nvSpPr>
          <p:cNvPr id="3" name="矩形 6"/>
          <p:cNvSpPr/>
          <p:nvPr/>
        </p:nvSpPr>
        <p:spPr>
          <a:xfrm>
            <a:off x="450215" y="2623185"/>
            <a:ext cx="1351915" cy="1116330"/>
          </a:xfrm>
          <a:prstGeom prst="rect">
            <a:avLst/>
          </a:prstGeom>
          <a:solidFill>
            <a:srgbClr val="16A287"/>
          </a:solidFill>
          <a:ln w="12700">
            <a:noFill/>
          </a:ln>
        </p:spPr>
        <p:txBody>
          <a:bodyPr anchor="ctr"/>
          <a:lstStyle/>
          <a:p>
            <a:pPr algn="ctr">
              <a:lnSpc>
                <a:spcPct val="120000"/>
              </a:lnSpc>
            </a:pPr>
            <a:r>
              <a:rPr lang="en-US" altLang="zh-CN" sz="3200" b="1" dirty="0">
                <a:solidFill>
                  <a:schemeClr val="bg1"/>
                </a:solidFill>
                <a:latin typeface="微软雅黑" pitchFamily="34" charset="-122"/>
                <a:ea typeface="微软雅黑" pitchFamily="34" charset="-122"/>
              </a:rPr>
              <a:t>2</a:t>
            </a:r>
            <a:endParaRPr lang="en-US" altLang="zh-CN" sz="3200" b="1" dirty="0">
              <a:solidFill>
                <a:schemeClr val="bg1"/>
              </a:solidFill>
              <a:latin typeface="微软雅黑" pitchFamily="34" charset="-122"/>
              <a:ea typeface="微软雅黑" pitchFamily="34" charset="-122"/>
            </a:endParaRPr>
          </a:p>
        </p:txBody>
      </p:sp>
      <p:sp>
        <p:nvSpPr>
          <p:cNvPr id="4" name="矩形 6"/>
          <p:cNvSpPr/>
          <p:nvPr/>
        </p:nvSpPr>
        <p:spPr>
          <a:xfrm>
            <a:off x="450215" y="4023995"/>
            <a:ext cx="1351915" cy="925195"/>
          </a:xfrm>
          <a:prstGeom prst="rect">
            <a:avLst/>
          </a:prstGeom>
          <a:solidFill>
            <a:srgbClr val="16A287"/>
          </a:solidFill>
          <a:ln w="12700">
            <a:noFill/>
          </a:ln>
        </p:spPr>
        <p:txBody>
          <a:bodyPr anchor="ctr"/>
          <a:lstStyle/>
          <a:p>
            <a:pPr algn="ctr">
              <a:lnSpc>
                <a:spcPct val="120000"/>
              </a:lnSpc>
            </a:pPr>
            <a:r>
              <a:rPr lang="en-US" altLang="zh-CN" sz="3200" b="1" dirty="0">
                <a:solidFill>
                  <a:schemeClr val="bg1"/>
                </a:solidFill>
                <a:latin typeface="微软雅黑" pitchFamily="34" charset="-122"/>
                <a:ea typeface="微软雅黑" pitchFamily="34" charset="-122"/>
              </a:rPr>
              <a:t>3</a:t>
            </a:r>
            <a:endParaRPr lang="en-US" altLang="zh-CN" sz="3200" b="1" dirty="0">
              <a:solidFill>
                <a:schemeClr val="bg1"/>
              </a:solidFill>
              <a:latin typeface="微软雅黑" pitchFamily="34" charset="-122"/>
              <a:ea typeface="微软雅黑" pitchFamily="34" charset="-122"/>
            </a:endParaRPr>
          </a:p>
        </p:txBody>
      </p:sp>
      <p:sp>
        <p:nvSpPr>
          <p:cNvPr id="5" name="文本框 4"/>
          <p:cNvSpPr txBox="1"/>
          <p:nvPr/>
        </p:nvSpPr>
        <p:spPr>
          <a:xfrm>
            <a:off x="1859280" y="1533525"/>
            <a:ext cx="9680575" cy="706755"/>
          </a:xfrm>
          <a:prstGeom prst="rect">
            <a:avLst/>
          </a:prstGeom>
          <a:noFill/>
        </p:spPr>
        <p:txBody>
          <a:bodyPr wrap="square" rtlCol="0">
            <a:spAutoFit/>
          </a:bodyPr>
          <a:lstStyle/>
          <a:p>
            <a:pPr>
              <a:lnSpc>
                <a:spcPct val="100000"/>
              </a:lnSpc>
            </a:pPr>
            <a:r>
              <a:rPr lang="zh-CN" altLang="en-US" sz="2000">
                <a:latin typeface="微软雅黑" pitchFamily="34" charset="-122"/>
                <a:ea typeface="微软雅黑" pitchFamily="34" charset="-122"/>
                <a:cs typeface="微软雅黑" pitchFamily="34" charset="-122"/>
              </a:rPr>
              <a:t>大多数实证研究都希望揭示x对y的因果作用，而从回归分析的相关关系升华到因果关系是很大的飞跃，这也是识别与推断的真谛所在。</a:t>
            </a:r>
            <a:endParaRPr lang="zh-CN" altLang="en-US" sz="2000">
              <a:latin typeface="微软雅黑" pitchFamily="34" charset="-122"/>
              <a:ea typeface="微软雅黑" pitchFamily="34" charset="-122"/>
              <a:cs typeface="微软雅黑" pitchFamily="34" charset="-122"/>
            </a:endParaRPr>
          </a:p>
        </p:txBody>
      </p:sp>
      <p:sp>
        <p:nvSpPr>
          <p:cNvPr id="7" name="任意多边形 13"/>
          <p:cNvSpPr/>
          <p:nvPr/>
        </p:nvSpPr>
        <p:spPr>
          <a:xfrm>
            <a:off x="1800225" y="5240655"/>
            <a:ext cx="9794875" cy="848995"/>
          </a:xfrm>
          <a:custGeom>
            <a:avLst/>
            <a:gdLst>
              <a:gd name="txL" fmla="*/ 0 w 957312"/>
              <a:gd name="txT" fmla="*/ 0 h 9554224"/>
              <a:gd name="txR" fmla="*/ 957312 w 957312"/>
              <a:gd name="txB" fmla="*/ 9554224 h 9554224"/>
            </a:gdLst>
            <a:ahLst/>
            <a:cxnLst>
              <a:cxn ang="0">
                <a:pos x="1400466" y="0"/>
              </a:cxn>
              <a:cxn ang="0">
                <a:pos x="7002171" y="0"/>
              </a:cxn>
              <a:cxn ang="0">
                <a:pos x="8402637" y="16013"/>
              </a:cxn>
              <a:cxn ang="0">
                <a:pos x="8402637" y="958850"/>
              </a:cxn>
              <a:cxn ang="0">
                <a:pos x="8402637" y="958850"/>
              </a:cxn>
              <a:cxn ang="0">
                <a:pos x="0" y="958850"/>
              </a:cxn>
              <a:cxn ang="0">
                <a:pos x="0" y="958850"/>
              </a:cxn>
              <a:cxn ang="0">
                <a:pos x="0" y="16013"/>
              </a:cxn>
              <a:cxn ang="0">
                <a:pos x="1400466" y="0"/>
              </a:cxn>
            </a:cxnLst>
            <a:rect l="txL" t="txT" r="txR" b="txB"/>
            <a:pathLst>
              <a:path w="957312" h="9554224">
                <a:moveTo>
                  <a:pt x="957312" y="1592404"/>
                </a:moveTo>
                <a:lnTo>
                  <a:pt x="957312" y="7961820"/>
                </a:lnTo>
                <a:cubicBezTo>
                  <a:pt x="957312" y="8841280"/>
                  <a:pt x="950154" y="9554219"/>
                  <a:pt x="941325" y="9554219"/>
                </a:cubicBezTo>
                <a:lnTo>
                  <a:pt x="0" y="9554219"/>
                </a:lnTo>
                <a:lnTo>
                  <a:pt x="0" y="9554219"/>
                </a:lnTo>
                <a:lnTo>
                  <a:pt x="0" y="5"/>
                </a:lnTo>
                <a:lnTo>
                  <a:pt x="0" y="5"/>
                </a:lnTo>
                <a:lnTo>
                  <a:pt x="941325" y="5"/>
                </a:lnTo>
                <a:cubicBezTo>
                  <a:pt x="950154" y="5"/>
                  <a:pt x="957312" y="712944"/>
                  <a:pt x="957312" y="1592404"/>
                </a:cubicBezTo>
                <a:close/>
              </a:path>
            </a:pathLst>
          </a:custGeom>
          <a:noFill/>
          <a:ln w="12700" cap="flat" cmpd="sng">
            <a:solidFill>
              <a:srgbClr val="16A287"/>
            </a:solidFill>
            <a:prstDash val="solid"/>
            <a:bevel/>
            <a:headEnd type="none" w="med" len="med"/>
            <a:tailEnd type="none" w="med" len="med"/>
          </a:ln>
        </p:spPr>
        <p:txBody>
          <a:bodyPr lIns="128016" tIns="58162" rIns="58162" bIns="58162" anchor="ctr"/>
          <a:p>
            <a:pPr marL="0" lvl="1" indent="0" eaLnBrk="1" hangingPunct="1">
              <a:lnSpc>
                <a:spcPct val="100000"/>
              </a:lnSpc>
              <a:spcAft>
                <a:spcPct val="15000"/>
              </a:spcAft>
            </a:pPr>
            <a:r>
              <a:rPr sz="2000" dirty="0">
                <a:latin typeface="微软雅黑" pitchFamily="34" charset="-122"/>
                <a:ea typeface="微软雅黑" pitchFamily="34" charset="-122"/>
                <a:sym typeface="微软雅黑" pitchFamily="34" charset="-122"/>
              </a:rPr>
              <a:t>相对而言，因数据导致的计量问题在保护假说这一部分已经得到解决，所以理论方面的分析是讨论假说的关键所在。</a:t>
            </a:r>
            <a:endParaRPr sz="2000" dirty="0">
              <a:latin typeface="微软雅黑" pitchFamily="34" charset="-122"/>
              <a:ea typeface="微软雅黑" pitchFamily="34" charset="-122"/>
              <a:sym typeface="微软雅黑" pitchFamily="34" charset="-122"/>
            </a:endParaRPr>
          </a:p>
        </p:txBody>
      </p:sp>
      <p:sp>
        <p:nvSpPr>
          <p:cNvPr id="9" name="矩形 6"/>
          <p:cNvSpPr/>
          <p:nvPr/>
        </p:nvSpPr>
        <p:spPr>
          <a:xfrm>
            <a:off x="448310" y="5240020"/>
            <a:ext cx="1351915" cy="850265"/>
          </a:xfrm>
          <a:prstGeom prst="rect">
            <a:avLst/>
          </a:prstGeom>
          <a:solidFill>
            <a:srgbClr val="16A287"/>
          </a:solidFill>
          <a:ln w="12700">
            <a:noFill/>
          </a:ln>
        </p:spPr>
        <p:txBody>
          <a:bodyPr anchor="ctr"/>
          <a:p>
            <a:pPr algn="ctr">
              <a:lnSpc>
                <a:spcPct val="120000"/>
              </a:lnSpc>
            </a:pPr>
            <a:r>
              <a:rPr lang="en-US" altLang="zh-CN" sz="3200" b="1" dirty="0">
                <a:solidFill>
                  <a:schemeClr val="bg1"/>
                </a:solidFill>
                <a:latin typeface="微软雅黑" pitchFamily="34" charset="-122"/>
                <a:ea typeface="微软雅黑" pitchFamily="34" charset="-122"/>
              </a:rPr>
              <a:t>4</a:t>
            </a:r>
            <a:endParaRPr lang="en-US" altLang="zh-CN" sz="3200" b="1" dirty="0">
              <a:solidFill>
                <a:schemeClr val="bg1"/>
              </a:solidFill>
              <a:latin typeface="微软雅黑" pitchFamily="34" charset="-122"/>
              <a:ea typeface="微软雅黑" pitchFamily="34" charset="-122"/>
            </a:endParaRPr>
          </a:p>
        </p:txBody>
      </p:sp>
      <p:sp>
        <p:nvSpPr>
          <p:cNvPr id="10" name="矩形 5"/>
          <p:cNvSpPr/>
          <p:nvPr/>
        </p:nvSpPr>
        <p:spPr>
          <a:xfrm>
            <a:off x="4694555" y="117475"/>
            <a:ext cx="1550035" cy="431800"/>
          </a:xfrm>
          <a:prstGeom prst="rect">
            <a:avLst/>
          </a:prstGeom>
          <a:noFill/>
          <a:ln w="12700">
            <a:noFill/>
          </a:ln>
        </p:spPr>
        <p:txBody>
          <a:bodyPr anchor="ctr"/>
          <a:p>
            <a:pPr algn="ctr"/>
            <a:r>
              <a:rPr lang="zh-CN" altLang="en-US" sz="1200" b="1" dirty="0">
                <a:solidFill>
                  <a:schemeClr val="bg1"/>
                </a:solidFill>
                <a:latin typeface="微软雅黑" pitchFamily="34" charset="-122"/>
                <a:ea typeface="微软雅黑" pitchFamily="34" charset="-122"/>
                <a:sym typeface="Arial" charset="0"/>
              </a:rPr>
              <a:t>什么是实证分析</a:t>
            </a:r>
            <a:endParaRPr lang="zh-CN" altLang="en-US" sz="1200" b="1" dirty="0">
              <a:solidFill>
                <a:schemeClr val="bg1"/>
              </a:solidFill>
              <a:latin typeface="微软雅黑" pitchFamily="34" charset="-122"/>
              <a:ea typeface="微软雅黑" pitchFamily="34" charset="-122"/>
              <a:sym typeface="Arial" charset="0"/>
            </a:endParaRPr>
          </a:p>
        </p:txBody>
      </p:sp>
      <p:sp>
        <p:nvSpPr>
          <p:cNvPr id="11" name="矩形 7"/>
          <p:cNvSpPr/>
          <p:nvPr/>
        </p:nvSpPr>
        <p:spPr>
          <a:xfrm>
            <a:off x="6398260" y="154940"/>
            <a:ext cx="1498600" cy="360045"/>
          </a:xfrm>
          <a:prstGeom prst="rect">
            <a:avLst/>
          </a:prstGeom>
          <a:noFill/>
          <a:ln w="12700">
            <a:noFill/>
          </a:ln>
        </p:spPr>
        <p:txBody>
          <a:bodyPr anchor="ctr"/>
          <a:p>
            <a:pPr algn="ctr"/>
            <a:r>
              <a:rPr lang="zh-CN" altLang="en-US" sz="1200" b="1" dirty="0">
                <a:solidFill>
                  <a:schemeClr val="bg1"/>
                </a:solidFill>
                <a:latin typeface="微软雅黑" pitchFamily="34" charset="-122"/>
                <a:ea typeface="微软雅黑" pitchFamily="34" charset="-122"/>
              </a:rPr>
              <a:t>实证分析的</a:t>
            </a:r>
            <a:endParaRPr lang="zh-CN" altLang="en-US" sz="1200" b="1" dirty="0">
              <a:solidFill>
                <a:schemeClr val="bg1"/>
              </a:solidFill>
              <a:latin typeface="微软雅黑" pitchFamily="34" charset="-122"/>
              <a:ea typeface="微软雅黑" pitchFamily="34" charset="-122"/>
            </a:endParaRPr>
          </a:p>
          <a:p>
            <a:pPr algn="ctr"/>
            <a:r>
              <a:rPr lang="zh-CN" altLang="en-US" sz="1200" b="1" dirty="0">
                <a:solidFill>
                  <a:schemeClr val="bg1"/>
                </a:solidFill>
                <a:latin typeface="微软雅黑" pitchFamily="34" charset="-122"/>
                <a:ea typeface="微软雅黑" pitchFamily="34" charset="-122"/>
              </a:rPr>
              <a:t>前期准备</a:t>
            </a:r>
            <a:endParaRPr lang="zh-CN" altLang="en-US" sz="1200" b="1" dirty="0">
              <a:solidFill>
                <a:schemeClr val="bg1"/>
              </a:solidFill>
              <a:latin typeface="微软雅黑" pitchFamily="34" charset="-122"/>
              <a:ea typeface="微软雅黑" pitchFamily="34" charset="-122"/>
            </a:endParaRPr>
          </a:p>
        </p:txBody>
      </p:sp>
      <p:sp>
        <p:nvSpPr>
          <p:cNvPr id="12" name="矩形 8"/>
          <p:cNvSpPr/>
          <p:nvPr/>
        </p:nvSpPr>
        <p:spPr>
          <a:xfrm>
            <a:off x="8068945" y="133350"/>
            <a:ext cx="1148080" cy="403225"/>
          </a:xfrm>
          <a:prstGeom prst="rect">
            <a:avLst/>
          </a:prstGeom>
          <a:noFill/>
          <a:ln w="12700">
            <a:noFill/>
          </a:ln>
        </p:spPr>
        <p:txBody>
          <a:bodyPr anchor="ctr"/>
          <a:p>
            <a:pPr algn="ctr"/>
            <a:r>
              <a:rPr lang="zh-CN" altLang="en-US" sz="1200" b="1" dirty="0">
                <a:solidFill>
                  <a:schemeClr val="bg1"/>
                </a:solidFill>
                <a:latin typeface="微软雅黑" pitchFamily="34" charset="-122"/>
                <a:ea typeface="微软雅黑" pitchFamily="34" charset="-122"/>
              </a:rPr>
              <a:t>如何做实证</a:t>
            </a:r>
            <a:endParaRPr lang="zh-CN" altLang="en-US" sz="1200" b="1" dirty="0">
              <a:solidFill>
                <a:schemeClr val="bg1"/>
              </a:solidFill>
              <a:latin typeface="微软雅黑" pitchFamily="34" charset="-122"/>
              <a:ea typeface="微软雅黑" pitchFamily="34" charset="-122"/>
            </a:endParaRPr>
          </a:p>
          <a:p>
            <a:pPr algn="ctr"/>
            <a:r>
              <a:rPr lang="zh-CN" altLang="en-US" sz="1200" b="1" dirty="0">
                <a:solidFill>
                  <a:schemeClr val="bg1"/>
                </a:solidFill>
                <a:latin typeface="微软雅黑" pitchFamily="34" charset="-122"/>
                <a:ea typeface="微软雅黑" pitchFamily="34" charset="-122"/>
              </a:rPr>
              <a:t>分析</a:t>
            </a:r>
            <a:endParaRPr lang="zh-CN" altLang="en-US" sz="1200" b="1" dirty="0">
              <a:solidFill>
                <a:schemeClr val="bg1"/>
              </a:solidFill>
              <a:latin typeface="微软雅黑" pitchFamily="34" charset="-122"/>
              <a:ea typeface="微软雅黑" pitchFamily="34" charset="-122"/>
            </a:endParaRPr>
          </a:p>
        </p:txBody>
      </p:sp>
      <p:sp>
        <p:nvSpPr>
          <p:cNvPr id="13" name="矩形 9"/>
          <p:cNvSpPr/>
          <p:nvPr/>
        </p:nvSpPr>
        <p:spPr>
          <a:xfrm>
            <a:off x="9549130" y="117475"/>
            <a:ext cx="1250950" cy="431800"/>
          </a:xfrm>
          <a:prstGeom prst="rect">
            <a:avLst/>
          </a:prstGeom>
          <a:noFill/>
          <a:ln w="12700">
            <a:noFill/>
          </a:ln>
        </p:spPr>
        <p:txBody>
          <a:bodyPr anchor="ctr"/>
          <a:p>
            <a:pPr marL="0" lvl="0" indent="0" eaLnBrk="1" hangingPunct="1">
              <a:buNone/>
            </a:pPr>
            <a:r>
              <a:rPr lang="zh-CN" altLang="en-US" sz="1200" b="1" dirty="0">
                <a:solidFill>
                  <a:schemeClr val="bg1"/>
                </a:solidFill>
                <a:latin typeface="微软雅黑" pitchFamily="34" charset="-122"/>
                <a:ea typeface="微软雅黑" pitchFamily="34" charset="-122"/>
                <a:sym typeface="+mn-ea"/>
              </a:rPr>
              <a:t>实证分析写作的要点及示例</a:t>
            </a:r>
            <a:endParaRPr lang="zh-CN" altLang="en-US" sz="1200" b="1" dirty="0">
              <a:solidFill>
                <a:schemeClr val="bg1"/>
              </a:solidFill>
              <a:latin typeface="微软雅黑" pitchFamily="34" charset="-122"/>
              <a:ea typeface="微软雅黑" pitchFamily="34" charset="-122"/>
              <a:sym typeface="+mn-ea"/>
            </a:endParaRPr>
          </a:p>
        </p:txBody>
      </p:sp>
      <p:sp>
        <p:nvSpPr>
          <p:cNvPr id="14" name="矩形 10"/>
          <p:cNvSpPr/>
          <p:nvPr/>
        </p:nvSpPr>
        <p:spPr>
          <a:xfrm>
            <a:off x="11022330" y="133350"/>
            <a:ext cx="889635" cy="431800"/>
          </a:xfrm>
          <a:prstGeom prst="rect">
            <a:avLst/>
          </a:prstGeom>
          <a:noFill/>
          <a:ln w="12700">
            <a:noFill/>
          </a:ln>
        </p:spPr>
        <p:txBody>
          <a:bodyPr anchor="ctr"/>
          <a:p>
            <a:pPr algn="ctr"/>
            <a:r>
              <a:rPr lang="zh-CN" altLang="en-US" sz="1200" b="1" dirty="0">
                <a:solidFill>
                  <a:schemeClr val="bg1"/>
                </a:solidFill>
                <a:latin typeface="微软雅黑" pitchFamily="34" charset="-122"/>
                <a:ea typeface="微软雅黑" pitchFamily="34" charset="-122"/>
              </a:rPr>
              <a:t>小结</a:t>
            </a:r>
            <a:endParaRPr lang="zh-CN" altLang="en-US" sz="1200" b="1" dirty="0">
              <a:solidFill>
                <a:schemeClr val="bg1"/>
              </a:solidFill>
              <a:latin typeface="微软雅黑" pitchFamily="34" charset="-122"/>
              <a:ea typeface="微软雅黑" pitchFamily="34" charset="-122"/>
            </a:endParaRPr>
          </a:p>
        </p:txBody>
      </p:sp>
      <p:sp>
        <p:nvSpPr>
          <p:cNvPr id="15" name="任意多边形 11"/>
          <p:cNvSpPr/>
          <p:nvPr/>
        </p:nvSpPr>
        <p:spPr>
          <a:xfrm>
            <a:off x="8493760" y="0"/>
            <a:ext cx="266700" cy="228600"/>
          </a:xfrm>
          <a:custGeom>
            <a:avLst/>
            <a:gdLst>
              <a:gd name="txL" fmla="*/ 0 w 266008"/>
              <a:gd name="txT" fmla="*/ 0 h 229317"/>
              <a:gd name="txR" fmla="*/ 266008 w 266008"/>
              <a:gd name="txB" fmla="*/ 229317 h 229317"/>
            </a:gdLst>
            <a:ahLst/>
            <a:cxnLst>
              <a:cxn ang="0">
                <a:pos x="0" y="0"/>
              </a:cxn>
              <a:cxn ang="0">
                <a:pos x="266700" y="0"/>
              </a:cxn>
              <a:cxn ang="0">
                <a:pos x="133350" y="228600"/>
              </a:cxn>
              <a:cxn ang="0">
                <a:pos x="0" y="0"/>
              </a:cxn>
            </a:cxnLst>
            <a:rect l="txL" t="txT" r="txR" b="txB"/>
            <a:pathLst>
              <a:path w="266008" h="229317">
                <a:moveTo>
                  <a:pt x="0" y="0"/>
                </a:moveTo>
                <a:lnTo>
                  <a:pt x="266008" y="0"/>
                </a:lnTo>
                <a:lnTo>
                  <a:pt x="133004" y="229317"/>
                </a:lnTo>
                <a:lnTo>
                  <a:pt x="0" y="0"/>
                </a:lnTo>
                <a:close/>
              </a:path>
            </a:pathLst>
          </a:custGeom>
          <a:solidFill>
            <a:srgbClr val="16A287"/>
          </a:solidFill>
          <a:ln w="12700">
            <a:noFill/>
          </a:ln>
        </p:spPr>
        <p:txBody>
          <a:bodyPr anchor="ctr"/>
          <a:p>
            <a:pPr algn="ctr"/>
            <a:r>
              <a:rPr lang="en-US" altLang="zh-CN" sz="1000" b="1" dirty="0">
                <a:solidFill>
                  <a:schemeClr val="bg1"/>
                </a:solidFill>
                <a:latin typeface="微软雅黑" pitchFamily="34" charset="-122"/>
                <a:ea typeface="微软雅黑" pitchFamily="34" charset="-122"/>
                <a:sym typeface="Arial" charset="0"/>
              </a:rPr>
              <a:t>3</a:t>
            </a:r>
            <a:endParaRPr lang="en-US" altLang="zh-CN" sz="1000" b="1" dirty="0">
              <a:solidFill>
                <a:schemeClr val="bg1"/>
              </a:solidFill>
              <a:latin typeface="微软雅黑" pitchFamily="34" charset="-122"/>
              <a:ea typeface="微软雅黑" pitchFamily="34" charset="-122"/>
              <a:sym typeface="Arial"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矩形 1"/>
          <p:cNvSpPr/>
          <p:nvPr/>
        </p:nvSpPr>
        <p:spPr>
          <a:xfrm>
            <a:off x="0" y="549275"/>
            <a:ext cx="12192000" cy="598488"/>
          </a:xfrm>
          <a:prstGeom prst="rect">
            <a:avLst/>
          </a:prstGeom>
          <a:solidFill>
            <a:srgbClr val="D8D8D8"/>
          </a:solidFill>
          <a:ln w="12700">
            <a:noFill/>
          </a:ln>
        </p:spPr>
        <p:txBody>
          <a:bodyPr anchor="ctr"/>
          <a:lstStyle/>
          <a:p>
            <a:pPr algn="ctr"/>
            <a:endParaRPr lang="zh-CN" altLang="zh-CN" b="1" dirty="0">
              <a:solidFill>
                <a:srgbClr val="FFFFFF"/>
              </a:solidFill>
              <a:latin typeface="微软雅黑" pitchFamily="34" charset="-122"/>
              <a:ea typeface="微软雅黑" pitchFamily="34" charset="-122"/>
              <a:sym typeface="微软雅黑" pitchFamily="34" charset="-122"/>
            </a:endParaRPr>
          </a:p>
        </p:txBody>
      </p:sp>
      <p:sp>
        <p:nvSpPr>
          <p:cNvPr id="40962" name="矩形 4"/>
          <p:cNvSpPr/>
          <p:nvPr/>
        </p:nvSpPr>
        <p:spPr>
          <a:xfrm>
            <a:off x="0" y="0"/>
            <a:ext cx="12192000" cy="598488"/>
          </a:xfrm>
          <a:prstGeom prst="rect">
            <a:avLst/>
          </a:prstGeom>
          <a:solidFill>
            <a:schemeClr val="tx1"/>
          </a:solidFill>
          <a:ln w="12700">
            <a:noFill/>
          </a:ln>
        </p:spPr>
        <p:txBody>
          <a:bodyPr anchor="ctr"/>
          <a:lstStyle/>
          <a:p>
            <a:pPr algn="ctr"/>
            <a:endParaRPr lang="zh-CN" altLang="zh-CN" dirty="0">
              <a:solidFill>
                <a:schemeClr val="bg1"/>
              </a:solidFill>
              <a:latin typeface="宋体" charset="-122"/>
              <a:ea typeface="宋体" charset="-122"/>
              <a:sym typeface="宋体" charset="-122"/>
            </a:endParaRPr>
          </a:p>
        </p:txBody>
      </p:sp>
      <p:sp>
        <p:nvSpPr>
          <p:cNvPr id="40969" name="矩形 12"/>
          <p:cNvSpPr/>
          <p:nvPr/>
        </p:nvSpPr>
        <p:spPr>
          <a:xfrm>
            <a:off x="0" y="6367463"/>
            <a:ext cx="12192000" cy="490537"/>
          </a:xfrm>
          <a:prstGeom prst="rect">
            <a:avLst/>
          </a:prstGeom>
          <a:solidFill>
            <a:srgbClr val="16A287"/>
          </a:solidFill>
          <a:ln w="12700">
            <a:noFill/>
          </a:ln>
        </p:spPr>
        <p:txBody>
          <a:bodyPr anchor="ctr"/>
          <a:lstStyle/>
          <a:p>
            <a:pPr algn="ctr"/>
            <a:endParaRPr lang="zh-CN" altLang="zh-CN" b="1" dirty="0">
              <a:solidFill>
                <a:srgbClr val="FFFFFF"/>
              </a:solidFill>
              <a:latin typeface="微软雅黑" pitchFamily="34" charset="-122"/>
              <a:ea typeface="微软雅黑" pitchFamily="34" charset="-122"/>
              <a:sym typeface="微软雅黑" pitchFamily="34" charset="-122"/>
            </a:endParaRPr>
          </a:p>
        </p:txBody>
      </p:sp>
      <p:sp>
        <p:nvSpPr>
          <p:cNvPr id="41007" name="文本占位符 3"/>
          <p:cNvSpPr>
            <a:spLocks noGrp="1"/>
          </p:cNvSpPr>
          <p:nvPr>
            <p:ph sz="quarter" idx="4294967295"/>
          </p:nvPr>
        </p:nvSpPr>
        <p:spPr>
          <a:xfrm>
            <a:off x="655638" y="681038"/>
            <a:ext cx="3886200" cy="430212"/>
          </a:xfrm>
          <a:prstGeom prst="rect">
            <a:avLst/>
          </a:prstGeom>
          <a:noFill/>
          <a:ln w="9525">
            <a:noFill/>
          </a:ln>
        </p:spPr>
        <p:txBody>
          <a:bodyPr anchor="t"/>
          <a:lstStyle>
            <a:lvl1pPr lvl="0">
              <a:buClrTx/>
              <a:buSzTx/>
              <a:buFont typeface="Arial" charset="0"/>
              <a:defRPr sz="2400"/>
            </a:lvl1pPr>
            <a:lvl2pPr lvl="1">
              <a:buClrTx/>
              <a:buSzTx/>
              <a:buFont typeface="Arial" charset="0"/>
              <a:defRPr sz="2000"/>
            </a:lvl2pPr>
            <a:lvl3pPr lvl="2">
              <a:buClrTx/>
              <a:buSzTx/>
              <a:buFont typeface="Arial" charset="0"/>
              <a:defRPr sz="1800"/>
            </a:lvl3pPr>
            <a:lvl4pPr lvl="3">
              <a:buClrTx/>
              <a:buSzTx/>
              <a:buFont typeface="Arial" charset="0"/>
              <a:defRPr sz="1600"/>
            </a:lvl4pPr>
            <a:lvl5pPr lvl="4">
              <a:buClrTx/>
              <a:buSzTx/>
              <a:buFont typeface="Arial" charset="0"/>
              <a:defRPr sz="1600"/>
            </a:lvl5pPr>
          </a:lstStyle>
          <a:p>
            <a:pPr marL="0" lvl="0" indent="0" eaLnBrk="1" hangingPunct="1">
              <a:buNone/>
            </a:pPr>
            <a:r>
              <a:rPr lang="zh-CN" altLang="en-US" sz="2800" b="1" dirty="0">
                <a:latin typeface="微软雅黑" pitchFamily="34" charset="-122"/>
                <a:ea typeface="微软雅黑" pitchFamily="34" charset="-122"/>
              </a:rPr>
              <a:t>实证分析写作的要点</a:t>
            </a:r>
            <a:endParaRPr lang="zh-CN" altLang="en-US" sz="2800" b="1" dirty="0">
              <a:latin typeface="微软雅黑" pitchFamily="34" charset="-122"/>
              <a:ea typeface="微软雅黑" pitchFamily="34" charset="-122"/>
            </a:endParaRPr>
          </a:p>
        </p:txBody>
      </p:sp>
      <p:sp>
        <p:nvSpPr>
          <p:cNvPr id="16394" name="文本框 13"/>
          <p:cNvSpPr/>
          <p:nvPr/>
        </p:nvSpPr>
        <p:spPr>
          <a:xfrm>
            <a:off x="0" y="6413500"/>
            <a:ext cx="2021205" cy="460375"/>
          </a:xfrm>
          <a:prstGeom prst="rect">
            <a:avLst/>
          </a:prstGeom>
          <a:noFill/>
          <a:ln w="9525">
            <a:noFill/>
          </a:ln>
        </p:spPr>
        <p:txBody>
          <a:bodyPr wrap="square" anchor="t">
            <a:spAutoFit/>
          </a:bodyPr>
          <a:lstStyle/>
          <a:p>
            <a:pPr>
              <a:lnSpc>
                <a:spcPct val="120000"/>
              </a:lnSpc>
            </a:pPr>
            <a:r>
              <a:rPr lang="zh-CN" altLang="en-US" sz="2000" b="1" dirty="0">
                <a:solidFill>
                  <a:schemeClr val="bg1"/>
                </a:solidFill>
                <a:latin typeface="微软雅黑" pitchFamily="34" charset="-122"/>
                <a:ea typeface="微软雅黑" pitchFamily="34" charset="-122"/>
              </a:rPr>
              <a:t>如何写实证分析</a:t>
            </a:r>
            <a:endParaRPr lang="zh-CN" altLang="en-US" sz="2000" b="1" dirty="0">
              <a:solidFill>
                <a:schemeClr val="bg1"/>
              </a:solidFill>
              <a:latin typeface="微软雅黑" pitchFamily="34" charset="-122"/>
              <a:ea typeface="微软雅黑" pitchFamily="34" charset="-122"/>
            </a:endParaRPr>
          </a:p>
        </p:txBody>
      </p:sp>
      <p:sp>
        <p:nvSpPr>
          <p:cNvPr id="2" name="文本框 1"/>
          <p:cNvSpPr txBox="1"/>
          <p:nvPr/>
        </p:nvSpPr>
        <p:spPr>
          <a:xfrm>
            <a:off x="9549130" y="6413500"/>
            <a:ext cx="2642870" cy="398780"/>
          </a:xfrm>
          <a:prstGeom prst="rect">
            <a:avLst/>
          </a:prstGeom>
          <a:noFill/>
        </p:spPr>
        <p:txBody>
          <a:bodyPr wrap="square" rtlCol="0">
            <a:spAutoFit/>
          </a:bodyPr>
          <a:lstStyle/>
          <a:p>
            <a:r>
              <a:rPr lang="en-US" altLang="zh-CN" sz="2000">
                <a:solidFill>
                  <a:schemeClr val="bg1"/>
                </a:solidFill>
                <a:latin typeface="微软雅黑" pitchFamily="34" charset="-122"/>
                <a:ea typeface="微软雅黑" pitchFamily="34" charset="-122"/>
                <a:cs typeface="微软雅黑" pitchFamily="34" charset="-122"/>
              </a:rPr>
              <a:t>        </a:t>
            </a:r>
            <a:r>
              <a:rPr lang="en-US" altLang="zh-CN" sz="2000" b="1">
                <a:solidFill>
                  <a:schemeClr val="bg1"/>
                </a:solidFill>
                <a:latin typeface="微软雅黑" pitchFamily="34" charset="-122"/>
                <a:ea typeface="微软雅黑" pitchFamily="34" charset="-122"/>
                <a:cs typeface="微软雅黑" pitchFamily="34" charset="-122"/>
              </a:rPr>
              <a:t>  </a:t>
            </a:r>
            <a:r>
              <a:rPr lang="zh-CN" altLang="en-US" sz="2000" b="1">
                <a:solidFill>
                  <a:schemeClr val="bg1"/>
                </a:solidFill>
                <a:latin typeface="微软雅黑" pitchFamily="34" charset="-122"/>
                <a:ea typeface="微软雅黑" pitchFamily="34" charset="-122"/>
                <a:cs typeface="微软雅黑" pitchFamily="34" charset="-122"/>
              </a:rPr>
              <a:t>讲授人</a:t>
            </a:r>
            <a:r>
              <a:rPr lang="en-US" altLang="zh-CN" sz="2000" b="1">
                <a:solidFill>
                  <a:schemeClr val="bg1"/>
                </a:solidFill>
                <a:latin typeface="微软雅黑" pitchFamily="34" charset="-122"/>
                <a:ea typeface="微软雅黑" pitchFamily="34" charset="-122"/>
                <a:cs typeface="微软雅黑" pitchFamily="34" charset="-122"/>
              </a:rPr>
              <a:t>: </a:t>
            </a:r>
            <a:r>
              <a:rPr lang="zh-CN" altLang="en-US" sz="2000" b="1">
                <a:solidFill>
                  <a:schemeClr val="bg1"/>
                </a:solidFill>
                <a:latin typeface="微软雅黑" pitchFamily="34" charset="-122"/>
                <a:ea typeface="微软雅黑" pitchFamily="34" charset="-122"/>
                <a:cs typeface="微软雅黑" pitchFamily="34" charset="-122"/>
              </a:rPr>
              <a:t>刘西川</a:t>
            </a:r>
            <a:endParaRPr lang="zh-CN" altLang="en-US" sz="2000" b="1">
              <a:solidFill>
                <a:schemeClr val="bg1"/>
              </a:solidFill>
              <a:latin typeface="微软雅黑" pitchFamily="34" charset="-122"/>
              <a:ea typeface="微软雅黑" pitchFamily="34" charset="-122"/>
              <a:cs typeface="微软雅黑" pitchFamily="34" charset="-122"/>
            </a:endParaRPr>
          </a:p>
        </p:txBody>
      </p:sp>
      <p:sp>
        <p:nvSpPr>
          <p:cNvPr id="4" name="文本框 3"/>
          <p:cNvSpPr txBox="1"/>
          <p:nvPr/>
        </p:nvSpPr>
        <p:spPr>
          <a:xfrm>
            <a:off x="426720" y="1602105"/>
            <a:ext cx="11485245" cy="3938270"/>
          </a:xfrm>
          <a:prstGeom prst="rect">
            <a:avLst/>
          </a:prstGeom>
          <a:noFill/>
        </p:spPr>
        <p:txBody>
          <a:bodyPr wrap="square" rtlCol="0">
            <a:spAutoFit/>
          </a:bodyPr>
          <a:lstStyle/>
          <a:p>
            <a:pPr marL="342900" indent="-342900">
              <a:lnSpc>
                <a:spcPct val="100000"/>
              </a:lnSpc>
              <a:spcBef>
                <a:spcPts val="600"/>
              </a:spcBef>
              <a:spcAft>
                <a:spcPts val="600"/>
              </a:spcAft>
              <a:buFont typeface="Wingdings" charset="2"/>
              <a:buChar char="Ø"/>
            </a:pPr>
            <a:r>
              <a:rPr lang="zh-CN" altLang="en-US" sz="2000" b="1">
                <a:latin typeface="微软雅黑" pitchFamily="34" charset="-122"/>
                <a:ea typeface="微软雅黑" pitchFamily="34" charset="-122"/>
                <a:cs typeface="微软雅黑" pitchFamily="34" charset="-122"/>
              </a:rPr>
              <a:t>写清楚实证分析要把握住以下三点：</a:t>
            </a:r>
            <a:endParaRPr lang="zh-CN" altLang="en-US" sz="2000" b="1">
              <a:latin typeface="微软雅黑" pitchFamily="34" charset="-122"/>
              <a:ea typeface="微软雅黑" pitchFamily="34" charset="-122"/>
              <a:cs typeface="微软雅黑" pitchFamily="34" charset="-122"/>
            </a:endParaRPr>
          </a:p>
          <a:p>
            <a:pPr>
              <a:lnSpc>
                <a:spcPct val="100000"/>
              </a:lnSpc>
              <a:spcBef>
                <a:spcPts val="600"/>
              </a:spcBef>
              <a:spcAft>
                <a:spcPts val="600"/>
              </a:spcAft>
              <a:buFont typeface="Wingdings" charset="2"/>
            </a:pPr>
            <a:r>
              <a:rPr lang="zh-CN" altLang="en-US" sz="2000">
                <a:latin typeface="微软雅黑" pitchFamily="34" charset="-122"/>
                <a:ea typeface="微软雅黑" pitchFamily="34" charset="-122"/>
                <a:cs typeface="微软雅黑" pitchFamily="34" charset="-122"/>
              </a:rPr>
              <a:t>    ①要明白实证分析的焦点是检验假说，一切内容都要紧紧围绕假说展开。</a:t>
            </a:r>
            <a:endParaRPr lang="zh-CN" altLang="en-US" sz="2000">
              <a:latin typeface="微软雅黑" pitchFamily="34" charset="-122"/>
              <a:ea typeface="微软雅黑" pitchFamily="34" charset="-122"/>
              <a:cs typeface="微软雅黑" pitchFamily="34" charset="-122"/>
            </a:endParaRPr>
          </a:p>
          <a:p>
            <a:pPr>
              <a:lnSpc>
                <a:spcPct val="100000"/>
              </a:lnSpc>
              <a:spcBef>
                <a:spcPts val="600"/>
              </a:spcBef>
              <a:spcAft>
                <a:spcPts val="600"/>
              </a:spcAft>
              <a:buFont typeface="Wingdings" charset="2"/>
            </a:pPr>
            <a:r>
              <a:rPr lang="zh-CN" altLang="en-US" sz="2000">
                <a:latin typeface="微软雅黑" pitchFamily="34" charset="-122"/>
                <a:ea typeface="微软雅黑" pitchFamily="34" charset="-122"/>
                <a:cs typeface="微软雅黑" pitchFamily="34" charset="-122"/>
              </a:rPr>
              <a:t>    ②要注意规范，回归结果、检验结果等都要遵守一定的格式和规范。</a:t>
            </a:r>
            <a:endParaRPr lang="zh-CN" altLang="en-US" sz="2000">
              <a:latin typeface="微软雅黑" pitchFamily="34" charset="-122"/>
              <a:ea typeface="微软雅黑" pitchFamily="34" charset="-122"/>
              <a:cs typeface="微软雅黑" pitchFamily="34" charset="-122"/>
            </a:endParaRPr>
          </a:p>
          <a:p>
            <a:pPr>
              <a:lnSpc>
                <a:spcPct val="100000"/>
              </a:lnSpc>
              <a:spcBef>
                <a:spcPts val="600"/>
              </a:spcBef>
              <a:spcAft>
                <a:spcPts val="600"/>
              </a:spcAft>
              <a:buFont typeface="Wingdings" charset="2"/>
            </a:pPr>
            <a:r>
              <a:rPr lang="zh-CN" altLang="en-US" sz="2000">
                <a:latin typeface="微软雅黑" pitchFamily="34" charset="-122"/>
                <a:ea typeface="微软雅黑" pitchFamily="34" charset="-122"/>
                <a:cs typeface="微软雅黑" pitchFamily="34" charset="-122"/>
              </a:rPr>
              <a:t>    ③要注意实证分析中的“估计结果”应该是原创的，是区别于已有研究的，而实证论文就是对新估计及其分析结果的汇报。</a:t>
            </a:r>
            <a:endParaRPr lang="zh-CN" altLang="en-US" sz="2000">
              <a:latin typeface="微软雅黑" pitchFamily="34" charset="-122"/>
              <a:ea typeface="微软雅黑" pitchFamily="34" charset="-122"/>
              <a:cs typeface="微软雅黑" pitchFamily="34" charset="-122"/>
            </a:endParaRPr>
          </a:p>
          <a:p>
            <a:pPr marL="342900" indent="-342900">
              <a:lnSpc>
                <a:spcPct val="100000"/>
              </a:lnSpc>
              <a:spcBef>
                <a:spcPts val="600"/>
              </a:spcBef>
              <a:spcAft>
                <a:spcPts val="600"/>
              </a:spcAft>
              <a:buFont typeface="Wingdings" charset="2"/>
              <a:buChar char="Ø"/>
            </a:pPr>
            <a:r>
              <a:rPr lang="zh-CN" altLang="en-US" sz="2000" b="1">
                <a:latin typeface="微软雅黑" pitchFamily="34" charset="-122"/>
                <a:ea typeface="微软雅黑" pitchFamily="34" charset="-122"/>
                <a:cs typeface="微软雅黑" pitchFamily="34" charset="-122"/>
              </a:rPr>
              <a:t>具体到一篇论文，就是要将实证分析六个动作的过程及结果写清楚。</a:t>
            </a:r>
            <a:r>
              <a:rPr lang="zh-CN" altLang="en-US" sz="2000">
                <a:latin typeface="微软雅黑" pitchFamily="34" charset="-122"/>
                <a:ea typeface="微软雅黑" pitchFamily="34" charset="-122"/>
                <a:cs typeface="微软雅黑" pitchFamily="34" charset="-122"/>
              </a:rPr>
              <a:t>这六个动作分别是：①描述性统计，②诊断性检验，③基准回归，④相关计量问题处理，⑤稳健性检验，⑥进一步讨论。</a:t>
            </a:r>
            <a:endParaRPr lang="zh-CN" altLang="en-US" sz="2000">
              <a:latin typeface="微软雅黑" pitchFamily="34" charset="-122"/>
              <a:ea typeface="微软雅黑" pitchFamily="34" charset="-122"/>
              <a:cs typeface="微软雅黑" pitchFamily="34" charset="-122"/>
            </a:endParaRPr>
          </a:p>
          <a:p>
            <a:pPr marL="342900" indent="-342900">
              <a:lnSpc>
                <a:spcPct val="100000"/>
              </a:lnSpc>
              <a:spcBef>
                <a:spcPts val="600"/>
              </a:spcBef>
              <a:spcAft>
                <a:spcPts val="600"/>
              </a:spcAft>
              <a:buFont typeface="Wingdings" charset="2"/>
              <a:buChar char="Ø"/>
            </a:pPr>
            <a:r>
              <a:rPr lang="zh-CN" altLang="en-US" sz="2000" b="1">
                <a:latin typeface="微软雅黑" pitchFamily="34" charset="-122"/>
                <a:ea typeface="微软雅黑" pitchFamily="34" charset="-122"/>
                <a:cs typeface="微软雅黑" pitchFamily="34" charset="-122"/>
              </a:rPr>
              <a:t>所谓把实证分析写清楚，通常可以理解为汇报回归和检验结果。</a:t>
            </a:r>
            <a:r>
              <a:rPr lang="zh-CN" altLang="en-US" sz="2000">
                <a:latin typeface="微软雅黑" pitchFamily="34" charset="-122"/>
                <a:ea typeface="微软雅黑" pitchFamily="34" charset="-122"/>
                <a:cs typeface="微软雅黑" pitchFamily="34" charset="-122"/>
              </a:rPr>
              <a:t>汇报结果</a:t>
            </a:r>
            <a:r>
              <a:rPr lang="zh-CN" altLang="en-US" sz="2000" b="1">
                <a:latin typeface="微软雅黑" pitchFamily="34" charset="-122"/>
                <a:ea typeface="微软雅黑" pitchFamily="34" charset="-122"/>
                <a:cs typeface="微软雅黑" pitchFamily="34" charset="-122"/>
              </a:rPr>
              <a:t>有两个步骤</a:t>
            </a:r>
            <a:r>
              <a:rPr lang="zh-CN" altLang="en-US" sz="2000">
                <a:latin typeface="微软雅黑" pitchFamily="34" charset="-122"/>
                <a:ea typeface="微软雅黑" pitchFamily="34" charset="-122"/>
                <a:cs typeface="微软雅黑" pitchFamily="34" charset="-122"/>
              </a:rPr>
              <a:t>：</a:t>
            </a:r>
            <a:r>
              <a:rPr lang="zh-CN" altLang="en-US" sz="2000" b="1">
                <a:latin typeface="微软雅黑" pitchFamily="34" charset="-122"/>
                <a:ea typeface="微软雅黑" pitchFamily="34" charset="-122"/>
                <a:cs typeface="微软雅黑" pitchFamily="34" charset="-122"/>
              </a:rPr>
              <a:t>第1步</a:t>
            </a:r>
            <a:r>
              <a:rPr lang="zh-CN" altLang="en-US" sz="2000">
                <a:latin typeface="微软雅黑" pitchFamily="34" charset="-122"/>
                <a:ea typeface="微软雅黑" pitchFamily="34" charset="-122"/>
                <a:cs typeface="微软雅黑" pitchFamily="34" charset="-122"/>
              </a:rPr>
              <a:t>是将数据结果汇总、制作成表格；</a:t>
            </a:r>
            <a:r>
              <a:rPr lang="zh-CN" altLang="en-US" sz="2000" b="1">
                <a:latin typeface="微软雅黑" pitchFamily="34" charset="-122"/>
                <a:ea typeface="微软雅黑" pitchFamily="34" charset="-122"/>
                <a:cs typeface="微软雅黑" pitchFamily="34" charset="-122"/>
              </a:rPr>
              <a:t>第2步</a:t>
            </a:r>
            <a:r>
              <a:rPr lang="zh-CN" altLang="en-US" sz="2000">
                <a:latin typeface="微软雅黑" pitchFamily="34" charset="-122"/>
                <a:ea typeface="微软雅黑" pitchFamily="34" charset="-122"/>
                <a:cs typeface="微软雅黑" pitchFamily="34" charset="-122"/>
              </a:rPr>
              <a:t>是围绕假说检验解读表格数据。这就要求表格里的信息是“挑选”出来的，与检验假说紧密相关，而正文文字则需要与回归结果保持对应。</a:t>
            </a:r>
            <a:endParaRPr lang="zh-CN" altLang="en-US" sz="2000">
              <a:latin typeface="微软雅黑" pitchFamily="34" charset="-122"/>
              <a:ea typeface="微软雅黑" pitchFamily="34" charset="-122"/>
              <a:cs typeface="微软雅黑" pitchFamily="34" charset="-122"/>
            </a:endParaRPr>
          </a:p>
        </p:txBody>
      </p:sp>
      <p:sp>
        <p:nvSpPr>
          <p:cNvPr id="10" name="矩形 5"/>
          <p:cNvSpPr/>
          <p:nvPr/>
        </p:nvSpPr>
        <p:spPr>
          <a:xfrm>
            <a:off x="4694555" y="117475"/>
            <a:ext cx="1550035" cy="431800"/>
          </a:xfrm>
          <a:prstGeom prst="rect">
            <a:avLst/>
          </a:prstGeom>
          <a:noFill/>
          <a:ln w="12700">
            <a:noFill/>
          </a:ln>
        </p:spPr>
        <p:txBody>
          <a:bodyPr anchor="ctr"/>
          <a:p>
            <a:pPr algn="ctr"/>
            <a:r>
              <a:rPr lang="zh-CN" altLang="en-US" sz="1200" b="1" dirty="0">
                <a:solidFill>
                  <a:schemeClr val="bg1"/>
                </a:solidFill>
                <a:latin typeface="微软雅黑" pitchFamily="34" charset="-122"/>
                <a:ea typeface="微软雅黑" pitchFamily="34" charset="-122"/>
                <a:sym typeface="Arial" charset="0"/>
              </a:rPr>
              <a:t>什么是实证分析</a:t>
            </a:r>
            <a:endParaRPr lang="zh-CN" altLang="en-US" sz="1200" b="1" dirty="0">
              <a:solidFill>
                <a:schemeClr val="bg1"/>
              </a:solidFill>
              <a:latin typeface="微软雅黑" pitchFamily="34" charset="-122"/>
              <a:ea typeface="微软雅黑" pitchFamily="34" charset="-122"/>
              <a:sym typeface="Arial" charset="0"/>
            </a:endParaRPr>
          </a:p>
        </p:txBody>
      </p:sp>
      <p:sp>
        <p:nvSpPr>
          <p:cNvPr id="11" name="矩形 7"/>
          <p:cNvSpPr/>
          <p:nvPr/>
        </p:nvSpPr>
        <p:spPr>
          <a:xfrm>
            <a:off x="6398260" y="154940"/>
            <a:ext cx="1498600" cy="360045"/>
          </a:xfrm>
          <a:prstGeom prst="rect">
            <a:avLst/>
          </a:prstGeom>
          <a:noFill/>
          <a:ln w="12700">
            <a:noFill/>
          </a:ln>
        </p:spPr>
        <p:txBody>
          <a:bodyPr anchor="ctr"/>
          <a:p>
            <a:pPr algn="ctr"/>
            <a:r>
              <a:rPr lang="zh-CN" altLang="en-US" sz="1200" b="1" dirty="0">
                <a:solidFill>
                  <a:schemeClr val="bg1"/>
                </a:solidFill>
                <a:latin typeface="微软雅黑" pitchFamily="34" charset="-122"/>
                <a:ea typeface="微软雅黑" pitchFamily="34" charset="-122"/>
              </a:rPr>
              <a:t>实证分析的</a:t>
            </a:r>
            <a:endParaRPr lang="zh-CN" altLang="en-US" sz="1200" b="1" dirty="0">
              <a:solidFill>
                <a:schemeClr val="bg1"/>
              </a:solidFill>
              <a:latin typeface="微软雅黑" pitchFamily="34" charset="-122"/>
              <a:ea typeface="微软雅黑" pitchFamily="34" charset="-122"/>
            </a:endParaRPr>
          </a:p>
          <a:p>
            <a:pPr algn="ctr"/>
            <a:r>
              <a:rPr lang="zh-CN" altLang="en-US" sz="1200" b="1" dirty="0">
                <a:solidFill>
                  <a:schemeClr val="bg1"/>
                </a:solidFill>
                <a:latin typeface="微软雅黑" pitchFamily="34" charset="-122"/>
                <a:ea typeface="微软雅黑" pitchFamily="34" charset="-122"/>
              </a:rPr>
              <a:t>前期准备</a:t>
            </a:r>
            <a:endParaRPr lang="zh-CN" altLang="en-US" sz="1200" b="1" dirty="0">
              <a:solidFill>
                <a:schemeClr val="bg1"/>
              </a:solidFill>
              <a:latin typeface="微软雅黑" pitchFamily="34" charset="-122"/>
              <a:ea typeface="微软雅黑" pitchFamily="34" charset="-122"/>
            </a:endParaRPr>
          </a:p>
        </p:txBody>
      </p:sp>
      <p:sp>
        <p:nvSpPr>
          <p:cNvPr id="12" name="矩形 8"/>
          <p:cNvSpPr/>
          <p:nvPr/>
        </p:nvSpPr>
        <p:spPr>
          <a:xfrm>
            <a:off x="8068945" y="133350"/>
            <a:ext cx="1148080" cy="403225"/>
          </a:xfrm>
          <a:prstGeom prst="rect">
            <a:avLst/>
          </a:prstGeom>
          <a:noFill/>
          <a:ln w="12700">
            <a:noFill/>
          </a:ln>
        </p:spPr>
        <p:txBody>
          <a:bodyPr anchor="ctr"/>
          <a:p>
            <a:pPr algn="ctr"/>
            <a:r>
              <a:rPr lang="zh-CN" altLang="en-US" sz="1200" b="1" dirty="0">
                <a:solidFill>
                  <a:schemeClr val="bg1"/>
                </a:solidFill>
                <a:latin typeface="微软雅黑" pitchFamily="34" charset="-122"/>
                <a:ea typeface="微软雅黑" pitchFamily="34" charset="-122"/>
              </a:rPr>
              <a:t>如何做实证</a:t>
            </a:r>
            <a:endParaRPr lang="zh-CN" altLang="en-US" sz="1200" b="1" dirty="0">
              <a:solidFill>
                <a:schemeClr val="bg1"/>
              </a:solidFill>
              <a:latin typeface="微软雅黑" pitchFamily="34" charset="-122"/>
              <a:ea typeface="微软雅黑" pitchFamily="34" charset="-122"/>
            </a:endParaRPr>
          </a:p>
          <a:p>
            <a:pPr algn="ctr"/>
            <a:r>
              <a:rPr lang="zh-CN" altLang="en-US" sz="1200" b="1" dirty="0">
                <a:solidFill>
                  <a:schemeClr val="bg1"/>
                </a:solidFill>
                <a:latin typeface="微软雅黑" pitchFamily="34" charset="-122"/>
                <a:ea typeface="微软雅黑" pitchFamily="34" charset="-122"/>
              </a:rPr>
              <a:t>分析</a:t>
            </a:r>
            <a:endParaRPr lang="zh-CN" altLang="en-US" sz="1200" b="1" dirty="0">
              <a:solidFill>
                <a:schemeClr val="bg1"/>
              </a:solidFill>
              <a:latin typeface="微软雅黑" pitchFamily="34" charset="-122"/>
              <a:ea typeface="微软雅黑" pitchFamily="34" charset="-122"/>
            </a:endParaRPr>
          </a:p>
        </p:txBody>
      </p:sp>
      <p:sp>
        <p:nvSpPr>
          <p:cNvPr id="13" name="矩形 9"/>
          <p:cNvSpPr/>
          <p:nvPr/>
        </p:nvSpPr>
        <p:spPr>
          <a:xfrm>
            <a:off x="9549130" y="117475"/>
            <a:ext cx="1250950" cy="431800"/>
          </a:xfrm>
          <a:prstGeom prst="rect">
            <a:avLst/>
          </a:prstGeom>
          <a:noFill/>
          <a:ln w="12700">
            <a:noFill/>
          </a:ln>
        </p:spPr>
        <p:txBody>
          <a:bodyPr anchor="ctr"/>
          <a:p>
            <a:pPr marL="0" lvl="0" indent="0" eaLnBrk="1" hangingPunct="1">
              <a:buNone/>
            </a:pPr>
            <a:r>
              <a:rPr lang="zh-CN" altLang="en-US" sz="1200" b="1" dirty="0">
                <a:solidFill>
                  <a:schemeClr val="bg1"/>
                </a:solidFill>
                <a:latin typeface="微软雅黑" pitchFamily="34" charset="-122"/>
                <a:ea typeface="微软雅黑" pitchFamily="34" charset="-122"/>
                <a:sym typeface="+mn-ea"/>
              </a:rPr>
              <a:t>实证分析写作的要点及示例</a:t>
            </a:r>
            <a:endParaRPr lang="zh-CN" altLang="en-US" sz="1200" b="1" dirty="0">
              <a:solidFill>
                <a:schemeClr val="bg1"/>
              </a:solidFill>
              <a:latin typeface="微软雅黑" pitchFamily="34" charset="-122"/>
              <a:ea typeface="微软雅黑" pitchFamily="34" charset="-122"/>
              <a:sym typeface="+mn-ea"/>
            </a:endParaRPr>
          </a:p>
        </p:txBody>
      </p:sp>
      <p:sp>
        <p:nvSpPr>
          <p:cNvPr id="14" name="矩形 10"/>
          <p:cNvSpPr/>
          <p:nvPr/>
        </p:nvSpPr>
        <p:spPr>
          <a:xfrm>
            <a:off x="11022330" y="133350"/>
            <a:ext cx="889635" cy="431800"/>
          </a:xfrm>
          <a:prstGeom prst="rect">
            <a:avLst/>
          </a:prstGeom>
          <a:noFill/>
          <a:ln w="12700">
            <a:noFill/>
          </a:ln>
        </p:spPr>
        <p:txBody>
          <a:bodyPr anchor="ctr"/>
          <a:p>
            <a:pPr algn="ctr"/>
            <a:r>
              <a:rPr lang="zh-CN" altLang="en-US" sz="1200" b="1" dirty="0">
                <a:solidFill>
                  <a:schemeClr val="bg1"/>
                </a:solidFill>
                <a:latin typeface="微软雅黑" pitchFamily="34" charset="-122"/>
                <a:ea typeface="微软雅黑" pitchFamily="34" charset="-122"/>
              </a:rPr>
              <a:t>小结</a:t>
            </a:r>
            <a:endParaRPr lang="zh-CN" altLang="en-US" sz="1200" b="1" dirty="0">
              <a:solidFill>
                <a:schemeClr val="bg1"/>
              </a:solidFill>
              <a:latin typeface="微软雅黑" pitchFamily="34" charset="-122"/>
              <a:ea typeface="微软雅黑" pitchFamily="34" charset="-122"/>
            </a:endParaRPr>
          </a:p>
        </p:txBody>
      </p:sp>
      <p:sp>
        <p:nvSpPr>
          <p:cNvPr id="15" name="任意多边形 11"/>
          <p:cNvSpPr/>
          <p:nvPr/>
        </p:nvSpPr>
        <p:spPr>
          <a:xfrm>
            <a:off x="10000615" y="0"/>
            <a:ext cx="266700" cy="228600"/>
          </a:xfrm>
          <a:custGeom>
            <a:avLst/>
            <a:gdLst>
              <a:gd name="txL" fmla="*/ 0 w 266008"/>
              <a:gd name="txT" fmla="*/ 0 h 229317"/>
              <a:gd name="txR" fmla="*/ 266008 w 266008"/>
              <a:gd name="txB" fmla="*/ 229317 h 229317"/>
            </a:gdLst>
            <a:ahLst/>
            <a:cxnLst>
              <a:cxn ang="0">
                <a:pos x="0" y="0"/>
              </a:cxn>
              <a:cxn ang="0">
                <a:pos x="266700" y="0"/>
              </a:cxn>
              <a:cxn ang="0">
                <a:pos x="133350" y="228600"/>
              </a:cxn>
              <a:cxn ang="0">
                <a:pos x="0" y="0"/>
              </a:cxn>
            </a:cxnLst>
            <a:rect l="txL" t="txT" r="txR" b="txB"/>
            <a:pathLst>
              <a:path w="266008" h="229317">
                <a:moveTo>
                  <a:pt x="0" y="0"/>
                </a:moveTo>
                <a:lnTo>
                  <a:pt x="266008" y="0"/>
                </a:lnTo>
                <a:lnTo>
                  <a:pt x="133004" y="229317"/>
                </a:lnTo>
                <a:lnTo>
                  <a:pt x="0" y="0"/>
                </a:lnTo>
                <a:close/>
              </a:path>
            </a:pathLst>
          </a:custGeom>
          <a:solidFill>
            <a:srgbClr val="16A287"/>
          </a:solidFill>
          <a:ln w="12700">
            <a:noFill/>
          </a:ln>
        </p:spPr>
        <p:txBody>
          <a:bodyPr anchor="ctr"/>
          <a:p>
            <a:pPr algn="ctr"/>
            <a:r>
              <a:rPr lang="en-US" altLang="zh-CN" sz="1000" b="1" dirty="0">
                <a:solidFill>
                  <a:schemeClr val="bg1"/>
                </a:solidFill>
                <a:latin typeface="微软雅黑" pitchFamily="34" charset="-122"/>
                <a:ea typeface="微软雅黑" pitchFamily="34" charset="-122"/>
                <a:sym typeface="Arial" charset="0"/>
              </a:rPr>
              <a:t>4</a:t>
            </a:r>
            <a:endParaRPr lang="en-US" altLang="zh-CN" sz="1000" b="1" dirty="0">
              <a:solidFill>
                <a:schemeClr val="bg1"/>
              </a:solidFill>
              <a:latin typeface="微软雅黑" pitchFamily="34" charset="-122"/>
              <a:ea typeface="微软雅黑" pitchFamily="34" charset="-122"/>
              <a:sym typeface="Arial"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矩形 1"/>
          <p:cNvSpPr/>
          <p:nvPr/>
        </p:nvSpPr>
        <p:spPr>
          <a:xfrm>
            <a:off x="0" y="549275"/>
            <a:ext cx="12192000" cy="598488"/>
          </a:xfrm>
          <a:prstGeom prst="rect">
            <a:avLst/>
          </a:prstGeom>
          <a:solidFill>
            <a:srgbClr val="D8D8D8"/>
          </a:solidFill>
          <a:ln w="12700">
            <a:noFill/>
          </a:ln>
        </p:spPr>
        <p:txBody>
          <a:bodyPr anchor="ctr"/>
          <a:lstStyle/>
          <a:p>
            <a:pPr algn="ctr"/>
            <a:endParaRPr lang="zh-CN" altLang="zh-CN" b="1" dirty="0">
              <a:solidFill>
                <a:srgbClr val="FFFFFF"/>
              </a:solidFill>
              <a:latin typeface="微软雅黑" pitchFamily="34" charset="-122"/>
              <a:ea typeface="微软雅黑" pitchFamily="34" charset="-122"/>
              <a:sym typeface="微软雅黑" pitchFamily="34" charset="-122"/>
            </a:endParaRPr>
          </a:p>
        </p:txBody>
      </p:sp>
      <p:sp>
        <p:nvSpPr>
          <p:cNvPr id="40962" name="矩形 4"/>
          <p:cNvSpPr/>
          <p:nvPr/>
        </p:nvSpPr>
        <p:spPr>
          <a:xfrm>
            <a:off x="0" y="0"/>
            <a:ext cx="12192000" cy="598488"/>
          </a:xfrm>
          <a:prstGeom prst="rect">
            <a:avLst/>
          </a:prstGeom>
          <a:solidFill>
            <a:schemeClr val="tx1"/>
          </a:solidFill>
          <a:ln w="12700">
            <a:noFill/>
          </a:ln>
        </p:spPr>
        <p:txBody>
          <a:bodyPr anchor="ctr"/>
          <a:lstStyle/>
          <a:p>
            <a:pPr algn="ctr"/>
            <a:endParaRPr lang="zh-CN" altLang="zh-CN" dirty="0">
              <a:solidFill>
                <a:schemeClr val="bg1"/>
              </a:solidFill>
              <a:latin typeface="宋体" charset="-122"/>
              <a:ea typeface="宋体" charset="-122"/>
              <a:sym typeface="宋体" charset="-122"/>
            </a:endParaRPr>
          </a:p>
        </p:txBody>
      </p:sp>
      <p:sp>
        <p:nvSpPr>
          <p:cNvPr id="40969" name="矩形 12"/>
          <p:cNvSpPr/>
          <p:nvPr/>
        </p:nvSpPr>
        <p:spPr>
          <a:xfrm>
            <a:off x="0" y="6367463"/>
            <a:ext cx="12192000" cy="490537"/>
          </a:xfrm>
          <a:prstGeom prst="rect">
            <a:avLst/>
          </a:prstGeom>
          <a:solidFill>
            <a:srgbClr val="16A287"/>
          </a:solidFill>
          <a:ln w="12700">
            <a:noFill/>
          </a:ln>
        </p:spPr>
        <p:txBody>
          <a:bodyPr anchor="ctr"/>
          <a:lstStyle/>
          <a:p>
            <a:pPr algn="ctr"/>
            <a:endParaRPr lang="zh-CN" altLang="zh-CN" b="1" dirty="0">
              <a:solidFill>
                <a:srgbClr val="FFFFFF"/>
              </a:solidFill>
              <a:latin typeface="微软雅黑" pitchFamily="34" charset="-122"/>
              <a:ea typeface="微软雅黑" pitchFamily="34" charset="-122"/>
              <a:sym typeface="微软雅黑" pitchFamily="34" charset="-122"/>
            </a:endParaRPr>
          </a:p>
        </p:txBody>
      </p:sp>
      <p:sp>
        <p:nvSpPr>
          <p:cNvPr id="41007" name="文本占位符 3"/>
          <p:cNvSpPr>
            <a:spLocks noGrp="1"/>
          </p:cNvSpPr>
          <p:nvPr>
            <p:ph sz="quarter" idx="4294967295"/>
          </p:nvPr>
        </p:nvSpPr>
        <p:spPr>
          <a:xfrm>
            <a:off x="655955" y="681355"/>
            <a:ext cx="5992495" cy="429895"/>
          </a:xfrm>
          <a:prstGeom prst="rect">
            <a:avLst/>
          </a:prstGeom>
          <a:noFill/>
          <a:ln w="9525">
            <a:noFill/>
          </a:ln>
        </p:spPr>
        <p:txBody>
          <a:bodyPr anchor="t"/>
          <a:lstStyle>
            <a:lvl1pPr lvl="0">
              <a:buClrTx/>
              <a:buSzTx/>
              <a:buFont typeface="Arial" charset="0"/>
              <a:defRPr sz="2400"/>
            </a:lvl1pPr>
            <a:lvl2pPr lvl="1">
              <a:buClrTx/>
              <a:buSzTx/>
              <a:buFont typeface="Arial" charset="0"/>
              <a:defRPr sz="2000"/>
            </a:lvl2pPr>
            <a:lvl3pPr lvl="2">
              <a:buClrTx/>
              <a:buSzTx/>
              <a:buFont typeface="Arial" charset="0"/>
              <a:defRPr sz="1800"/>
            </a:lvl3pPr>
            <a:lvl4pPr lvl="3">
              <a:buClrTx/>
              <a:buSzTx/>
              <a:buFont typeface="Arial" charset="0"/>
              <a:defRPr sz="1600"/>
            </a:lvl4pPr>
            <a:lvl5pPr lvl="4">
              <a:buClrTx/>
              <a:buSzTx/>
              <a:buFont typeface="Arial" charset="0"/>
              <a:defRPr sz="1600"/>
            </a:lvl5pPr>
          </a:lstStyle>
          <a:p>
            <a:pPr marL="0" lvl="0" indent="0" eaLnBrk="1" hangingPunct="1">
              <a:buNone/>
            </a:pPr>
            <a:r>
              <a:rPr lang="zh-CN" altLang="en-US" sz="2800" b="1" dirty="0">
                <a:latin typeface="微软雅黑" pitchFamily="34" charset="-122"/>
                <a:ea typeface="微软雅黑" pitchFamily="34" charset="-122"/>
              </a:rPr>
              <a:t> 实证分析写作的要点一：描述性统计</a:t>
            </a:r>
            <a:endParaRPr lang="zh-CN" altLang="en-US" sz="2800" b="1" dirty="0">
              <a:latin typeface="微软雅黑" pitchFamily="34" charset="-122"/>
              <a:ea typeface="微软雅黑" pitchFamily="34" charset="-122"/>
            </a:endParaRPr>
          </a:p>
        </p:txBody>
      </p:sp>
      <p:sp>
        <p:nvSpPr>
          <p:cNvPr id="16394" name="文本框 13"/>
          <p:cNvSpPr/>
          <p:nvPr/>
        </p:nvSpPr>
        <p:spPr>
          <a:xfrm>
            <a:off x="0" y="6413500"/>
            <a:ext cx="2021205" cy="460375"/>
          </a:xfrm>
          <a:prstGeom prst="rect">
            <a:avLst/>
          </a:prstGeom>
          <a:noFill/>
          <a:ln w="9525">
            <a:noFill/>
          </a:ln>
        </p:spPr>
        <p:txBody>
          <a:bodyPr wrap="square" anchor="t">
            <a:spAutoFit/>
          </a:bodyPr>
          <a:lstStyle/>
          <a:p>
            <a:pPr>
              <a:lnSpc>
                <a:spcPct val="120000"/>
              </a:lnSpc>
            </a:pPr>
            <a:r>
              <a:rPr lang="zh-CN" altLang="en-US" sz="2000" b="1" dirty="0">
                <a:solidFill>
                  <a:schemeClr val="bg1"/>
                </a:solidFill>
                <a:latin typeface="微软雅黑" pitchFamily="34" charset="-122"/>
                <a:ea typeface="微软雅黑" pitchFamily="34" charset="-122"/>
              </a:rPr>
              <a:t>如何写实证分析</a:t>
            </a:r>
            <a:endParaRPr lang="zh-CN" altLang="en-US" sz="2000" b="1" dirty="0">
              <a:solidFill>
                <a:schemeClr val="bg1"/>
              </a:solidFill>
              <a:latin typeface="微软雅黑" pitchFamily="34" charset="-122"/>
              <a:ea typeface="微软雅黑" pitchFamily="34" charset="-122"/>
            </a:endParaRPr>
          </a:p>
        </p:txBody>
      </p:sp>
      <p:sp>
        <p:nvSpPr>
          <p:cNvPr id="2" name="文本框 1"/>
          <p:cNvSpPr txBox="1"/>
          <p:nvPr/>
        </p:nvSpPr>
        <p:spPr>
          <a:xfrm>
            <a:off x="9549130" y="6413500"/>
            <a:ext cx="2642870" cy="398780"/>
          </a:xfrm>
          <a:prstGeom prst="rect">
            <a:avLst/>
          </a:prstGeom>
          <a:noFill/>
        </p:spPr>
        <p:txBody>
          <a:bodyPr wrap="square" rtlCol="0">
            <a:spAutoFit/>
          </a:bodyPr>
          <a:lstStyle/>
          <a:p>
            <a:r>
              <a:rPr lang="en-US" altLang="zh-CN" sz="2000">
                <a:solidFill>
                  <a:schemeClr val="bg1"/>
                </a:solidFill>
                <a:latin typeface="微软雅黑" pitchFamily="34" charset="-122"/>
                <a:ea typeface="微软雅黑" pitchFamily="34" charset="-122"/>
                <a:cs typeface="微软雅黑" pitchFamily="34" charset="-122"/>
              </a:rPr>
              <a:t>        </a:t>
            </a:r>
            <a:r>
              <a:rPr lang="en-US" altLang="zh-CN" sz="2000" b="1">
                <a:solidFill>
                  <a:schemeClr val="bg1"/>
                </a:solidFill>
                <a:latin typeface="微软雅黑" pitchFamily="34" charset="-122"/>
                <a:ea typeface="微软雅黑" pitchFamily="34" charset="-122"/>
                <a:cs typeface="微软雅黑" pitchFamily="34" charset="-122"/>
              </a:rPr>
              <a:t>  </a:t>
            </a:r>
            <a:r>
              <a:rPr lang="zh-CN" altLang="en-US" sz="2000" b="1">
                <a:solidFill>
                  <a:schemeClr val="bg1"/>
                </a:solidFill>
                <a:latin typeface="微软雅黑" pitchFamily="34" charset="-122"/>
                <a:ea typeface="微软雅黑" pitchFamily="34" charset="-122"/>
                <a:cs typeface="微软雅黑" pitchFamily="34" charset="-122"/>
              </a:rPr>
              <a:t>讲授人</a:t>
            </a:r>
            <a:r>
              <a:rPr lang="en-US" altLang="zh-CN" sz="2000" b="1">
                <a:solidFill>
                  <a:schemeClr val="bg1"/>
                </a:solidFill>
                <a:latin typeface="微软雅黑" pitchFamily="34" charset="-122"/>
                <a:ea typeface="微软雅黑" pitchFamily="34" charset="-122"/>
                <a:cs typeface="微软雅黑" pitchFamily="34" charset="-122"/>
              </a:rPr>
              <a:t>: </a:t>
            </a:r>
            <a:r>
              <a:rPr lang="zh-CN" altLang="en-US" sz="2000" b="1">
                <a:solidFill>
                  <a:schemeClr val="bg1"/>
                </a:solidFill>
                <a:latin typeface="微软雅黑" pitchFamily="34" charset="-122"/>
                <a:ea typeface="微软雅黑" pitchFamily="34" charset="-122"/>
                <a:cs typeface="微软雅黑" pitchFamily="34" charset="-122"/>
              </a:rPr>
              <a:t>刘西川</a:t>
            </a:r>
            <a:endParaRPr lang="zh-CN" altLang="en-US" sz="2000" b="1">
              <a:solidFill>
                <a:schemeClr val="bg1"/>
              </a:solidFill>
              <a:latin typeface="微软雅黑" pitchFamily="34" charset="-122"/>
              <a:ea typeface="微软雅黑" pitchFamily="34" charset="-122"/>
              <a:cs typeface="微软雅黑" pitchFamily="34" charset="-122"/>
            </a:endParaRPr>
          </a:p>
        </p:txBody>
      </p:sp>
      <p:grpSp>
        <p:nvGrpSpPr>
          <p:cNvPr id="32818" name="组合 7"/>
          <p:cNvGrpSpPr/>
          <p:nvPr/>
        </p:nvGrpSpPr>
        <p:grpSpPr>
          <a:xfrm>
            <a:off x="1040765" y="1457325"/>
            <a:ext cx="2640965" cy="534670"/>
            <a:chOff x="0" y="0"/>
            <a:chExt cx="11358516" cy="2324927"/>
          </a:xfrm>
        </p:grpSpPr>
        <p:sp>
          <p:nvSpPr>
            <p:cNvPr id="32819" name="矩形 8"/>
            <p:cNvSpPr/>
            <p:nvPr/>
          </p:nvSpPr>
          <p:spPr>
            <a:xfrm>
              <a:off x="125269" y="292936"/>
              <a:ext cx="11233247" cy="2031991"/>
            </a:xfrm>
            <a:prstGeom prst="rect">
              <a:avLst/>
            </a:prstGeom>
            <a:solidFill>
              <a:srgbClr val="D8D8D8"/>
            </a:solidFill>
            <a:ln w="12700">
              <a:noFill/>
            </a:ln>
          </p:spPr>
          <p:txBody>
            <a:bodyPr anchor="ctr"/>
            <a:lstStyle/>
            <a:p>
              <a:pPr algn="ctr"/>
              <a:endParaRPr lang="zh-CN" altLang="zh-CN" dirty="0">
                <a:solidFill>
                  <a:srgbClr val="FFFFFF"/>
                </a:solidFill>
                <a:latin typeface="宋体" charset="-122"/>
                <a:ea typeface="宋体" charset="-122"/>
                <a:sym typeface="宋体" charset="-122"/>
              </a:endParaRPr>
            </a:p>
          </p:txBody>
        </p:sp>
        <p:sp>
          <p:nvSpPr>
            <p:cNvPr id="32820" name="矩形 10"/>
            <p:cNvSpPr/>
            <p:nvPr/>
          </p:nvSpPr>
          <p:spPr>
            <a:xfrm>
              <a:off x="0" y="0"/>
              <a:ext cx="11233249" cy="2031991"/>
            </a:xfrm>
            <a:prstGeom prst="rect">
              <a:avLst/>
            </a:prstGeom>
            <a:solidFill>
              <a:srgbClr val="16A287"/>
            </a:solidFill>
            <a:ln w="12700">
              <a:noFill/>
            </a:ln>
          </p:spPr>
          <p:txBody>
            <a:bodyPr anchor="ctr"/>
            <a:lstStyle/>
            <a:p>
              <a:r>
                <a:rPr lang="en-US" altLang="zh-CN" sz="2000" b="1" dirty="0">
                  <a:solidFill>
                    <a:schemeClr val="bg1"/>
                  </a:solidFill>
                  <a:latin typeface="微软雅黑" pitchFamily="34" charset="-122"/>
                  <a:ea typeface="微软雅黑" pitchFamily="34" charset="-122"/>
                  <a:cs typeface="微软雅黑" pitchFamily="34" charset="-122"/>
                </a:rPr>
                <a:t>1. </a:t>
              </a:r>
              <a:r>
                <a:rPr sz="2000" b="1" dirty="0">
                  <a:solidFill>
                    <a:schemeClr val="bg1"/>
                  </a:solidFill>
                  <a:latin typeface="微软雅黑" pitchFamily="34" charset="-122"/>
                  <a:ea typeface="微软雅黑" pitchFamily="34" charset="-122"/>
                  <a:cs typeface="微软雅黑" pitchFamily="34" charset="-122"/>
                </a:rPr>
                <a:t>描述性统计的作用</a:t>
              </a:r>
              <a:endParaRPr sz="2000" b="1" dirty="0">
                <a:solidFill>
                  <a:schemeClr val="bg1"/>
                </a:solidFill>
                <a:latin typeface="微软雅黑" pitchFamily="34" charset="-122"/>
                <a:ea typeface="微软雅黑" pitchFamily="34" charset="-122"/>
                <a:cs typeface="微软雅黑" pitchFamily="34" charset="-122"/>
              </a:endParaRPr>
            </a:p>
          </p:txBody>
        </p:sp>
      </p:grpSp>
      <p:grpSp>
        <p:nvGrpSpPr>
          <p:cNvPr id="3" name="组合 7"/>
          <p:cNvGrpSpPr/>
          <p:nvPr/>
        </p:nvGrpSpPr>
        <p:grpSpPr>
          <a:xfrm>
            <a:off x="1070610" y="2700655"/>
            <a:ext cx="2611120" cy="534670"/>
            <a:chOff x="0" y="0"/>
            <a:chExt cx="11358516" cy="2324927"/>
          </a:xfrm>
        </p:grpSpPr>
        <p:sp>
          <p:nvSpPr>
            <p:cNvPr id="4" name="矩形 8"/>
            <p:cNvSpPr/>
            <p:nvPr/>
          </p:nvSpPr>
          <p:spPr>
            <a:xfrm>
              <a:off x="125269" y="292936"/>
              <a:ext cx="11233247" cy="2031991"/>
            </a:xfrm>
            <a:prstGeom prst="rect">
              <a:avLst/>
            </a:prstGeom>
            <a:solidFill>
              <a:srgbClr val="D8D8D8"/>
            </a:solidFill>
            <a:ln w="12700">
              <a:noFill/>
            </a:ln>
          </p:spPr>
          <p:txBody>
            <a:bodyPr anchor="ctr"/>
            <a:lstStyle/>
            <a:p>
              <a:pPr algn="ctr"/>
              <a:endParaRPr lang="zh-CN" altLang="zh-CN" dirty="0">
                <a:solidFill>
                  <a:srgbClr val="FFFFFF"/>
                </a:solidFill>
                <a:latin typeface="宋体" charset="-122"/>
                <a:ea typeface="宋体" charset="-122"/>
                <a:sym typeface="宋体" charset="-122"/>
              </a:endParaRPr>
            </a:p>
          </p:txBody>
        </p:sp>
        <p:sp>
          <p:nvSpPr>
            <p:cNvPr id="5" name="矩形 10"/>
            <p:cNvSpPr/>
            <p:nvPr/>
          </p:nvSpPr>
          <p:spPr>
            <a:xfrm>
              <a:off x="0" y="0"/>
              <a:ext cx="11233468" cy="2032240"/>
            </a:xfrm>
            <a:prstGeom prst="rect">
              <a:avLst/>
            </a:prstGeom>
            <a:solidFill>
              <a:srgbClr val="16A287"/>
            </a:solidFill>
            <a:ln w="12700">
              <a:noFill/>
            </a:ln>
          </p:spPr>
          <p:txBody>
            <a:bodyPr anchor="ctr"/>
            <a:lstStyle/>
            <a:p>
              <a:r>
                <a:rPr lang="en-US" altLang="zh-CN" sz="2000" b="1" dirty="0">
                  <a:solidFill>
                    <a:schemeClr val="bg1"/>
                  </a:solidFill>
                  <a:latin typeface="微软雅黑" pitchFamily="34" charset="-122"/>
                  <a:ea typeface="微软雅黑" pitchFamily="34" charset="-122"/>
                  <a:cs typeface="微软雅黑" pitchFamily="34" charset="-122"/>
                </a:rPr>
                <a:t>2.它包括两个部分</a:t>
              </a:r>
              <a:endParaRPr lang="en-US" altLang="zh-CN" sz="2000" b="1" dirty="0">
                <a:solidFill>
                  <a:schemeClr val="bg1"/>
                </a:solidFill>
                <a:latin typeface="微软雅黑" pitchFamily="34" charset="-122"/>
                <a:ea typeface="微软雅黑" pitchFamily="34" charset="-122"/>
                <a:cs typeface="微软雅黑" pitchFamily="34" charset="-122"/>
              </a:endParaRPr>
            </a:p>
          </p:txBody>
        </p:sp>
      </p:grpSp>
      <p:sp>
        <p:nvSpPr>
          <p:cNvPr id="15" name="文本框 14"/>
          <p:cNvSpPr txBox="1"/>
          <p:nvPr/>
        </p:nvSpPr>
        <p:spPr>
          <a:xfrm>
            <a:off x="1129665" y="2151380"/>
            <a:ext cx="9278620" cy="398780"/>
          </a:xfrm>
          <a:prstGeom prst="rect">
            <a:avLst/>
          </a:prstGeom>
          <a:noFill/>
        </p:spPr>
        <p:txBody>
          <a:bodyPr wrap="square" rtlCol="0">
            <a:spAutoFit/>
          </a:bodyPr>
          <a:lstStyle/>
          <a:p>
            <a:r>
              <a:rPr lang="zh-CN" altLang="en-US" sz="2000">
                <a:latin typeface="微软雅黑" pitchFamily="34" charset="-122"/>
                <a:ea typeface="微软雅黑" pitchFamily="34" charset="-122"/>
                <a:cs typeface="微软雅黑" pitchFamily="34" charset="-122"/>
              </a:rPr>
              <a:t>介绍基本事实情况、样本情况以及对假说进行初步检验。</a:t>
            </a:r>
            <a:endParaRPr lang="zh-CN" altLang="en-US" sz="2000">
              <a:latin typeface="微软雅黑" pitchFamily="34" charset="-122"/>
              <a:ea typeface="微软雅黑" pitchFamily="34" charset="-122"/>
              <a:cs typeface="微软雅黑" pitchFamily="34" charset="-122"/>
            </a:endParaRPr>
          </a:p>
        </p:txBody>
      </p:sp>
      <p:sp>
        <p:nvSpPr>
          <p:cNvPr id="16" name="文本框 15"/>
          <p:cNvSpPr txBox="1"/>
          <p:nvPr/>
        </p:nvSpPr>
        <p:spPr>
          <a:xfrm>
            <a:off x="1040765" y="3339465"/>
            <a:ext cx="10688955" cy="2399665"/>
          </a:xfrm>
          <a:prstGeom prst="rect">
            <a:avLst/>
          </a:prstGeom>
          <a:noFill/>
        </p:spPr>
        <p:txBody>
          <a:bodyPr wrap="square" rtlCol="0">
            <a:spAutoFit/>
          </a:bodyPr>
          <a:lstStyle/>
          <a:p>
            <a:pPr marL="342900" indent="-342900">
              <a:lnSpc>
                <a:spcPct val="150000"/>
              </a:lnSpc>
              <a:buFont typeface="Wingdings" charset="2"/>
              <a:buChar char="n"/>
            </a:pPr>
            <a:r>
              <a:rPr lang="zh-CN" altLang="en-US" sz="2000" b="1">
                <a:latin typeface="微软雅黑" pitchFamily="34" charset="-122"/>
                <a:ea typeface="微软雅黑" pitchFamily="34" charset="-122"/>
                <a:cs typeface="微软雅黑" pitchFamily="34" charset="-122"/>
              </a:rPr>
              <a:t>第一部分是描述性统计表</a:t>
            </a:r>
            <a:r>
              <a:rPr lang="zh-CN" altLang="en-US" sz="2000">
                <a:latin typeface="微软雅黑" pitchFamily="34" charset="-122"/>
                <a:ea typeface="微软雅黑" pitchFamily="34" charset="-122"/>
                <a:cs typeface="微软雅黑" pitchFamily="34" charset="-122"/>
              </a:rPr>
              <a:t>，即对所使用的变量进行统计，具体包括变量名称(或简称)、含义、英文缩写、单位、观察值以及一系列统计值等。</a:t>
            </a:r>
            <a:endParaRPr lang="zh-CN" altLang="en-US" sz="2000">
              <a:latin typeface="微软雅黑" pitchFamily="34" charset="-122"/>
              <a:ea typeface="微软雅黑" pitchFamily="34" charset="-122"/>
              <a:cs typeface="微软雅黑" pitchFamily="34" charset="-122"/>
            </a:endParaRPr>
          </a:p>
          <a:p>
            <a:pPr marL="342900" indent="-342900">
              <a:lnSpc>
                <a:spcPct val="150000"/>
              </a:lnSpc>
              <a:buFont typeface="Wingdings" charset="2"/>
              <a:buChar char="n"/>
            </a:pPr>
            <a:r>
              <a:rPr lang="zh-CN" altLang="en-US" sz="2000" b="1">
                <a:latin typeface="微软雅黑" pitchFamily="34" charset="-122"/>
                <a:ea typeface="微软雅黑" pitchFamily="34" charset="-122"/>
                <a:cs typeface="微软雅黑" pitchFamily="34" charset="-122"/>
              </a:rPr>
              <a:t>第二部分是描述性分析</a:t>
            </a:r>
            <a:r>
              <a:rPr lang="zh-CN" altLang="en-US" sz="2000">
                <a:latin typeface="微软雅黑" pitchFamily="34" charset="-122"/>
                <a:ea typeface="微软雅黑" pitchFamily="34" charset="-122"/>
                <a:cs typeface="微软雅黑" pitchFamily="34" charset="-122"/>
              </a:rPr>
              <a:t>，它有</a:t>
            </a:r>
            <a:r>
              <a:rPr lang="zh-CN" altLang="en-US" sz="2000" b="1">
                <a:latin typeface="微软雅黑" pitchFamily="34" charset="-122"/>
                <a:ea typeface="微软雅黑" pitchFamily="34" charset="-122"/>
                <a:cs typeface="微软雅黑" pitchFamily="34" charset="-122"/>
              </a:rPr>
              <a:t>两个功能</a:t>
            </a:r>
            <a:r>
              <a:rPr lang="zh-CN" altLang="en-US" sz="2000">
                <a:latin typeface="微软雅黑" pitchFamily="34" charset="-122"/>
                <a:ea typeface="微软雅黑" pitchFamily="34" charset="-122"/>
                <a:cs typeface="微软雅黑" pitchFamily="34" charset="-122"/>
              </a:rPr>
              <a:t>：</a:t>
            </a:r>
            <a:endParaRPr lang="zh-CN" altLang="en-US" sz="2000">
              <a:latin typeface="微软雅黑" pitchFamily="34" charset="-122"/>
              <a:ea typeface="微软雅黑" pitchFamily="34" charset="-122"/>
              <a:cs typeface="微软雅黑" pitchFamily="34" charset="-122"/>
            </a:endParaRPr>
          </a:p>
          <a:p>
            <a:pPr marL="342900" indent="-342900">
              <a:lnSpc>
                <a:spcPct val="150000"/>
              </a:lnSpc>
            </a:pPr>
            <a:r>
              <a:rPr lang="zh-CN" altLang="en-US" sz="2000">
                <a:latin typeface="微软雅黑" pitchFamily="34" charset="-122"/>
                <a:ea typeface="微软雅黑" pitchFamily="34" charset="-122"/>
                <a:cs typeface="微软雅黑" pitchFamily="34" charset="-122"/>
              </a:rPr>
              <a:t>    ①简单介绍数据结构和样本的基本情况。</a:t>
            </a:r>
            <a:endParaRPr lang="zh-CN" altLang="en-US" sz="2000">
              <a:latin typeface="微软雅黑" pitchFamily="34" charset="-122"/>
              <a:ea typeface="微软雅黑" pitchFamily="34" charset="-122"/>
              <a:cs typeface="微软雅黑" pitchFamily="34" charset="-122"/>
            </a:endParaRPr>
          </a:p>
          <a:p>
            <a:pPr>
              <a:lnSpc>
                <a:spcPct val="150000"/>
              </a:lnSpc>
            </a:pPr>
            <a:r>
              <a:rPr lang="zh-CN" altLang="en-US" sz="2000">
                <a:latin typeface="微软雅黑" pitchFamily="34" charset="-122"/>
                <a:ea typeface="微软雅黑" pitchFamily="34" charset="-122"/>
                <a:cs typeface="微软雅黑" pitchFamily="34" charset="-122"/>
              </a:rPr>
              <a:t>    ②对待检验假说展开初步考察，如通过散点图、列联表等呈现一个简单、直观的“图像”。</a:t>
            </a:r>
            <a:endParaRPr lang="zh-CN" altLang="en-US" sz="2000">
              <a:latin typeface="微软雅黑" pitchFamily="34" charset="-122"/>
              <a:ea typeface="微软雅黑" pitchFamily="34" charset="-122"/>
              <a:cs typeface="微软雅黑" pitchFamily="34" charset="-122"/>
            </a:endParaRPr>
          </a:p>
        </p:txBody>
      </p:sp>
      <p:sp>
        <p:nvSpPr>
          <p:cNvPr id="10" name="矩形 5"/>
          <p:cNvSpPr/>
          <p:nvPr/>
        </p:nvSpPr>
        <p:spPr>
          <a:xfrm>
            <a:off x="4694555" y="117475"/>
            <a:ext cx="1550035" cy="431800"/>
          </a:xfrm>
          <a:prstGeom prst="rect">
            <a:avLst/>
          </a:prstGeom>
          <a:noFill/>
          <a:ln w="12700">
            <a:noFill/>
          </a:ln>
        </p:spPr>
        <p:txBody>
          <a:bodyPr anchor="ctr"/>
          <a:p>
            <a:pPr algn="ctr"/>
            <a:r>
              <a:rPr lang="zh-CN" altLang="en-US" sz="1200" b="1" dirty="0">
                <a:solidFill>
                  <a:schemeClr val="bg1"/>
                </a:solidFill>
                <a:latin typeface="微软雅黑" pitchFamily="34" charset="-122"/>
                <a:ea typeface="微软雅黑" pitchFamily="34" charset="-122"/>
                <a:sym typeface="Arial" charset="0"/>
              </a:rPr>
              <a:t>什么是实证分析</a:t>
            </a:r>
            <a:endParaRPr lang="zh-CN" altLang="en-US" sz="1200" b="1" dirty="0">
              <a:solidFill>
                <a:schemeClr val="bg1"/>
              </a:solidFill>
              <a:latin typeface="微软雅黑" pitchFamily="34" charset="-122"/>
              <a:ea typeface="微软雅黑" pitchFamily="34" charset="-122"/>
              <a:sym typeface="Arial" charset="0"/>
            </a:endParaRPr>
          </a:p>
        </p:txBody>
      </p:sp>
      <p:sp>
        <p:nvSpPr>
          <p:cNvPr id="11" name="矩形 7"/>
          <p:cNvSpPr/>
          <p:nvPr/>
        </p:nvSpPr>
        <p:spPr>
          <a:xfrm>
            <a:off x="6398260" y="154940"/>
            <a:ext cx="1498600" cy="360045"/>
          </a:xfrm>
          <a:prstGeom prst="rect">
            <a:avLst/>
          </a:prstGeom>
          <a:noFill/>
          <a:ln w="12700">
            <a:noFill/>
          </a:ln>
        </p:spPr>
        <p:txBody>
          <a:bodyPr anchor="ctr"/>
          <a:p>
            <a:pPr algn="ctr"/>
            <a:r>
              <a:rPr lang="zh-CN" altLang="en-US" sz="1200" b="1" dirty="0">
                <a:solidFill>
                  <a:schemeClr val="bg1"/>
                </a:solidFill>
                <a:latin typeface="微软雅黑" pitchFamily="34" charset="-122"/>
                <a:ea typeface="微软雅黑" pitchFamily="34" charset="-122"/>
              </a:rPr>
              <a:t>实证分析的</a:t>
            </a:r>
            <a:endParaRPr lang="zh-CN" altLang="en-US" sz="1200" b="1" dirty="0">
              <a:solidFill>
                <a:schemeClr val="bg1"/>
              </a:solidFill>
              <a:latin typeface="微软雅黑" pitchFamily="34" charset="-122"/>
              <a:ea typeface="微软雅黑" pitchFamily="34" charset="-122"/>
            </a:endParaRPr>
          </a:p>
          <a:p>
            <a:pPr algn="ctr"/>
            <a:r>
              <a:rPr lang="zh-CN" altLang="en-US" sz="1200" b="1" dirty="0">
                <a:solidFill>
                  <a:schemeClr val="bg1"/>
                </a:solidFill>
                <a:latin typeface="微软雅黑" pitchFamily="34" charset="-122"/>
                <a:ea typeface="微软雅黑" pitchFamily="34" charset="-122"/>
              </a:rPr>
              <a:t>前期准备</a:t>
            </a:r>
            <a:endParaRPr lang="zh-CN" altLang="en-US" sz="1200" b="1" dirty="0">
              <a:solidFill>
                <a:schemeClr val="bg1"/>
              </a:solidFill>
              <a:latin typeface="微软雅黑" pitchFamily="34" charset="-122"/>
              <a:ea typeface="微软雅黑" pitchFamily="34" charset="-122"/>
            </a:endParaRPr>
          </a:p>
        </p:txBody>
      </p:sp>
      <p:sp>
        <p:nvSpPr>
          <p:cNvPr id="7" name="矩形 8"/>
          <p:cNvSpPr/>
          <p:nvPr/>
        </p:nvSpPr>
        <p:spPr>
          <a:xfrm>
            <a:off x="8068945" y="133350"/>
            <a:ext cx="1148080" cy="403225"/>
          </a:xfrm>
          <a:prstGeom prst="rect">
            <a:avLst/>
          </a:prstGeom>
          <a:noFill/>
          <a:ln w="12700">
            <a:noFill/>
          </a:ln>
        </p:spPr>
        <p:txBody>
          <a:bodyPr anchor="ctr"/>
          <a:p>
            <a:pPr algn="ctr"/>
            <a:r>
              <a:rPr lang="zh-CN" altLang="en-US" sz="1200" b="1" dirty="0">
                <a:solidFill>
                  <a:schemeClr val="bg1"/>
                </a:solidFill>
                <a:latin typeface="微软雅黑" pitchFamily="34" charset="-122"/>
                <a:ea typeface="微软雅黑" pitchFamily="34" charset="-122"/>
              </a:rPr>
              <a:t>如何做实证</a:t>
            </a:r>
            <a:endParaRPr lang="zh-CN" altLang="en-US" sz="1200" b="1" dirty="0">
              <a:solidFill>
                <a:schemeClr val="bg1"/>
              </a:solidFill>
              <a:latin typeface="微软雅黑" pitchFamily="34" charset="-122"/>
              <a:ea typeface="微软雅黑" pitchFamily="34" charset="-122"/>
            </a:endParaRPr>
          </a:p>
          <a:p>
            <a:pPr algn="ctr"/>
            <a:r>
              <a:rPr lang="zh-CN" altLang="en-US" sz="1200" b="1" dirty="0">
                <a:solidFill>
                  <a:schemeClr val="bg1"/>
                </a:solidFill>
                <a:latin typeface="微软雅黑" pitchFamily="34" charset="-122"/>
                <a:ea typeface="微软雅黑" pitchFamily="34" charset="-122"/>
              </a:rPr>
              <a:t>分析</a:t>
            </a:r>
            <a:endParaRPr lang="zh-CN" altLang="en-US" sz="1200" b="1" dirty="0">
              <a:solidFill>
                <a:schemeClr val="bg1"/>
              </a:solidFill>
              <a:latin typeface="微软雅黑" pitchFamily="34" charset="-122"/>
              <a:ea typeface="微软雅黑" pitchFamily="34" charset="-122"/>
            </a:endParaRPr>
          </a:p>
        </p:txBody>
      </p:sp>
      <p:sp>
        <p:nvSpPr>
          <p:cNvPr id="8" name="矩形 9"/>
          <p:cNvSpPr/>
          <p:nvPr/>
        </p:nvSpPr>
        <p:spPr>
          <a:xfrm>
            <a:off x="9549130" y="117475"/>
            <a:ext cx="1250950" cy="431800"/>
          </a:xfrm>
          <a:prstGeom prst="rect">
            <a:avLst/>
          </a:prstGeom>
          <a:noFill/>
          <a:ln w="12700">
            <a:noFill/>
          </a:ln>
        </p:spPr>
        <p:txBody>
          <a:bodyPr anchor="ctr"/>
          <a:p>
            <a:pPr marL="0" lvl="0" indent="0" eaLnBrk="1" hangingPunct="1">
              <a:buNone/>
            </a:pPr>
            <a:r>
              <a:rPr lang="zh-CN" altLang="en-US" sz="1200" b="1" dirty="0">
                <a:solidFill>
                  <a:schemeClr val="bg1"/>
                </a:solidFill>
                <a:latin typeface="微软雅黑" pitchFamily="34" charset="-122"/>
                <a:ea typeface="微软雅黑" pitchFamily="34" charset="-122"/>
                <a:sym typeface="+mn-ea"/>
              </a:rPr>
              <a:t>实证分析写作的要点及示例</a:t>
            </a:r>
            <a:endParaRPr lang="zh-CN" altLang="en-US" sz="1200" b="1" dirty="0">
              <a:solidFill>
                <a:schemeClr val="bg1"/>
              </a:solidFill>
              <a:latin typeface="微软雅黑" pitchFamily="34" charset="-122"/>
              <a:ea typeface="微软雅黑" pitchFamily="34" charset="-122"/>
              <a:sym typeface="+mn-ea"/>
            </a:endParaRPr>
          </a:p>
        </p:txBody>
      </p:sp>
      <p:sp>
        <p:nvSpPr>
          <p:cNvPr id="9" name="矩形 10"/>
          <p:cNvSpPr/>
          <p:nvPr/>
        </p:nvSpPr>
        <p:spPr>
          <a:xfrm>
            <a:off x="11022330" y="133350"/>
            <a:ext cx="889635" cy="431800"/>
          </a:xfrm>
          <a:prstGeom prst="rect">
            <a:avLst/>
          </a:prstGeom>
          <a:noFill/>
          <a:ln w="12700">
            <a:noFill/>
          </a:ln>
        </p:spPr>
        <p:txBody>
          <a:bodyPr anchor="ctr"/>
          <a:p>
            <a:pPr algn="ctr"/>
            <a:r>
              <a:rPr lang="zh-CN" altLang="en-US" sz="1200" b="1" dirty="0">
                <a:solidFill>
                  <a:schemeClr val="bg1"/>
                </a:solidFill>
                <a:latin typeface="微软雅黑" pitchFamily="34" charset="-122"/>
                <a:ea typeface="微软雅黑" pitchFamily="34" charset="-122"/>
              </a:rPr>
              <a:t>小结</a:t>
            </a:r>
            <a:endParaRPr lang="zh-CN" altLang="en-US" sz="1200" b="1" dirty="0">
              <a:solidFill>
                <a:schemeClr val="bg1"/>
              </a:solidFill>
              <a:latin typeface="微软雅黑" pitchFamily="34" charset="-122"/>
              <a:ea typeface="微软雅黑" pitchFamily="34" charset="-122"/>
            </a:endParaRPr>
          </a:p>
        </p:txBody>
      </p:sp>
      <p:sp>
        <p:nvSpPr>
          <p:cNvPr id="18" name="任意多边形 11"/>
          <p:cNvSpPr/>
          <p:nvPr/>
        </p:nvSpPr>
        <p:spPr>
          <a:xfrm>
            <a:off x="10000615" y="0"/>
            <a:ext cx="266700" cy="228600"/>
          </a:xfrm>
          <a:custGeom>
            <a:avLst/>
            <a:gdLst>
              <a:gd name="txL" fmla="*/ 0 w 266008"/>
              <a:gd name="txT" fmla="*/ 0 h 229317"/>
              <a:gd name="txR" fmla="*/ 266008 w 266008"/>
              <a:gd name="txB" fmla="*/ 229317 h 229317"/>
            </a:gdLst>
            <a:ahLst/>
            <a:cxnLst>
              <a:cxn ang="0">
                <a:pos x="0" y="0"/>
              </a:cxn>
              <a:cxn ang="0">
                <a:pos x="266700" y="0"/>
              </a:cxn>
              <a:cxn ang="0">
                <a:pos x="133350" y="228600"/>
              </a:cxn>
              <a:cxn ang="0">
                <a:pos x="0" y="0"/>
              </a:cxn>
            </a:cxnLst>
            <a:rect l="txL" t="txT" r="txR" b="txB"/>
            <a:pathLst>
              <a:path w="266008" h="229317">
                <a:moveTo>
                  <a:pt x="0" y="0"/>
                </a:moveTo>
                <a:lnTo>
                  <a:pt x="266008" y="0"/>
                </a:lnTo>
                <a:lnTo>
                  <a:pt x="133004" y="229317"/>
                </a:lnTo>
                <a:lnTo>
                  <a:pt x="0" y="0"/>
                </a:lnTo>
                <a:close/>
              </a:path>
            </a:pathLst>
          </a:custGeom>
          <a:solidFill>
            <a:srgbClr val="16A287"/>
          </a:solidFill>
          <a:ln w="12700">
            <a:noFill/>
          </a:ln>
        </p:spPr>
        <p:txBody>
          <a:bodyPr anchor="ctr"/>
          <a:p>
            <a:pPr algn="ctr"/>
            <a:r>
              <a:rPr lang="en-US" altLang="zh-CN" sz="1000" b="1" dirty="0">
                <a:solidFill>
                  <a:schemeClr val="bg1"/>
                </a:solidFill>
                <a:latin typeface="微软雅黑" pitchFamily="34" charset="-122"/>
                <a:ea typeface="微软雅黑" pitchFamily="34" charset="-122"/>
                <a:sym typeface="Arial" charset="0"/>
              </a:rPr>
              <a:t>4</a:t>
            </a:r>
            <a:endParaRPr lang="en-US" altLang="zh-CN" sz="1000" b="1" dirty="0">
              <a:solidFill>
                <a:schemeClr val="bg1"/>
              </a:solidFill>
              <a:latin typeface="微软雅黑" pitchFamily="34" charset="-122"/>
              <a:ea typeface="微软雅黑" pitchFamily="34" charset="-122"/>
              <a:sym typeface="Arial"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矩形 1"/>
          <p:cNvSpPr/>
          <p:nvPr/>
        </p:nvSpPr>
        <p:spPr>
          <a:xfrm>
            <a:off x="0" y="549275"/>
            <a:ext cx="12192000" cy="598488"/>
          </a:xfrm>
          <a:prstGeom prst="rect">
            <a:avLst/>
          </a:prstGeom>
          <a:solidFill>
            <a:srgbClr val="D8D8D8"/>
          </a:solidFill>
          <a:ln w="12700">
            <a:noFill/>
          </a:ln>
        </p:spPr>
        <p:txBody>
          <a:bodyPr anchor="ctr"/>
          <a:lstStyle/>
          <a:p>
            <a:pPr algn="ctr"/>
            <a:endParaRPr lang="zh-CN" altLang="zh-CN" b="1" dirty="0">
              <a:solidFill>
                <a:srgbClr val="FFFFFF"/>
              </a:solidFill>
              <a:latin typeface="微软雅黑" pitchFamily="34" charset="-122"/>
              <a:ea typeface="微软雅黑" pitchFamily="34" charset="-122"/>
              <a:sym typeface="微软雅黑" pitchFamily="34" charset="-122"/>
            </a:endParaRPr>
          </a:p>
        </p:txBody>
      </p:sp>
      <p:sp>
        <p:nvSpPr>
          <p:cNvPr id="40962" name="矩形 4"/>
          <p:cNvSpPr/>
          <p:nvPr/>
        </p:nvSpPr>
        <p:spPr>
          <a:xfrm>
            <a:off x="0" y="0"/>
            <a:ext cx="12192000" cy="598488"/>
          </a:xfrm>
          <a:prstGeom prst="rect">
            <a:avLst/>
          </a:prstGeom>
          <a:solidFill>
            <a:schemeClr val="tx1"/>
          </a:solidFill>
          <a:ln w="12700">
            <a:noFill/>
          </a:ln>
        </p:spPr>
        <p:txBody>
          <a:bodyPr anchor="ctr"/>
          <a:lstStyle/>
          <a:p>
            <a:pPr algn="ctr"/>
            <a:endParaRPr lang="zh-CN" altLang="zh-CN" dirty="0">
              <a:solidFill>
                <a:schemeClr val="bg1"/>
              </a:solidFill>
              <a:latin typeface="宋体" charset="-122"/>
              <a:ea typeface="宋体" charset="-122"/>
              <a:sym typeface="宋体" charset="-122"/>
            </a:endParaRPr>
          </a:p>
        </p:txBody>
      </p:sp>
      <p:sp>
        <p:nvSpPr>
          <p:cNvPr id="40969" name="矩形 12"/>
          <p:cNvSpPr/>
          <p:nvPr/>
        </p:nvSpPr>
        <p:spPr>
          <a:xfrm>
            <a:off x="0" y="6367463"/>
            <a:ext cx="12192000" cy="490537"/>
          </a:xfrm>
          <a:prstGeom prst="rect">
            <a:avLst/>
          </a:prstGeom>
          <a:solidFill>
            <a:srgbClr val="16A287"/>
          </a:solidFill>
          <a:ln w="12700">
            <a:noFill/>
          </a:ln>
        </p:spPr>
        <p:txBody>
          <a:bodyPr anchor="ctr"/>
          <a:lstStyle/>
          <a:p>
            <a:pPr algn="ctr"/>
            <a:endParaRPr lang="zh-CN" altLang="zh-CN" b="1" dirty="0">
              <a:solidFill>
                <a:srgbClr val="FFFFFF"/>
              </a:solidFill>
              <a:latin typeface="微软雅黑" pitchFamily="34" charset="-122"/>
              <a:ea typeface="微软雅黑" pitchFamily="34" charset="-122"/>
              <a:sym typeface="微软雅黑" pitchFamily="34" charset="-122"/>
            </a:endParaRPr>
          </a:p>
        </p:txBody>
      </p:sp>
      <p:sp>
        <p:nvSpPr>
          <p:cNvPr id="41007" name="文本占位符 3"/>
          <p:cNvSpPr>
            <a:spLocks noGrp="1"/>
          </p:cNvSpPr>
          <p:nvPr>
            <p:ph sz="quarter" idx="4294967295"/>
          </p:nvPr>
        </p:nvSpPr>
        <p:spPr>
          <a:xfrm>
            <a:off x="655955" y="681355"/>
            <a:ext cx="6338570" cy="429895"/>
          </a:xfrm>
          <a:prstGeom prst="rect">
            <a:avLst/>
          </a:prstGeom>
          <a:noFill/>
          <a:ln w="9525">
            <a:noFill/>
          </a:ln>
        </p:spPr>
        <p:txBody>
          <a:bodyPr anchor="t"/>
          <a:lstStyle>
            <a:lvl1pPr lvl="0">
              <a:buClrTx/>
              <a:buSzTx/>
              <a:buFont typeface="Arial" charset="0"/>
              <a:defRPr sz="2400"/>
            </a:lvl1pPr>
            <a:lvl2pPr lvl="1">
              <a:buClrTx/>
              <a:buSzTx/>
              <a:buFont typeface="Arial" charset="0"/>
              <a:defRPr sz="2000"/>
            </a:lvl2pPr>
            <a:lvl3pPr lvl="2">
              <a:buClrTx/>
              <a:buSzTx/>
              <a:buFont typeface="Arial" charset="0"/>
              <a:defRPr sz="1800"/>
            </a:lvl3pPr>
            <a:lvl4pPr lvl="3">
              <a:buClrTx/>
              <a:buSzTx/>
              <a:buFont typeface="Arial" charset="0"/>
              <a:defRPr sz="1600"/>
            </a:lvl4pPr>
            <a:lvl5pPr lvl="4">
              <a:buClrTx/>
              <a:buSzTx/>
              <a:buFont typeface="Arial" charset="0"/>
              <a:defRPr sz="1600"/>
            </a:lvl5pPr>
          </a:lstStyle>
          <a:p>
            <a:pPr marL="0" lvl="0" indent="0" eaLnBrk="1" hangingPunct="1">
              <a:buNone/>
            </a:pPr>
            <a:r>
              <a:rPr lang="zh-CN" altLang="en-US" sz="2800" b="1" dirty="0">
                <a:latin typeface="微软雅黑" pitchFamily="34" charset="-122"/>
                <a:ea typeface="微软雅黑" pitchFamily="34" charset="-122"/>
              </a:rPr>
              <a:t>实证分析写作的要点二：诊断性检验</a:t>
            </a:r>
            <a:endParaRPr lang="zh-CN" altLang="en-US" sz="2800" b="1" dirty="0">
              <a:latin typeface="微软雅黑" pitchFamily="34" charset="-122"/>
              <a:ea typeface="微软雅黑" pitchFamily="34" charset="-122"/>
            </a:endParaRPr>
          </a:p>
        </p:txBody>
      </p:sp>
      <p:sp>
        <p:nvSpPr>
          <p:cNvPr id="16394" name="文本框 13"/>
          <p:cNvSpPr/>
          <p:nvPr/>
        </p:nvSpPr>
        <p:spPr>
          <a:xfrm>
            <a:off x="0" y="6413500"/>
            <a:ext cx="2021205" cy="460375"/>
          </a:xfrm>
          <a:prstGeom prst="rect">
            <a:avLst/>
          </a:prstGeom>
          <a:noFill/>
          <a:ln w="9525">
            <a:noFill/>
          </a:ln>
        </p:spPr>
        <p:txBody>
          <a:bodyPr wrap="square" anchor="t">
            <a:spAutoFit/>
          </a:bodyPr>
          <a:lstStyle/>
          <a:p>
            <a:pPr>
              <a:lnSpc>
                <a:spcPct val="120000"/>
              </a:lnSpc>
            </a:pPr>
            <a:r>
              <a:rPr lang="zh-CN" altLang="en-US" sz="2000" b="1" dirty="0">
                <a:solidFill>
                  <a:schemeClr val="bg1"/>
                </a:solidFill>
                <a:latin typeface="微软雅黑" pitchFamily="34" charset="-122"/>
                <a:ea typeface="微软雅黑" pitchFamily="34" charset="-122"/>
              </a:rPr>
              <a:t>如何写实证分析</a:t>
            </a:r>
            <a:endParaRPr lang="zh-CN" altLang="en-US" sz="2000" b="1" dirty="0">
              <a:solidFill>
                <a:schemeClr val="bg1"/>
              </a:solidFill>
              <a:latin typeface="微软雅黑" pitchFamily="34" charset="-122"/>
              <a:ea typeface="微软雅黑" pitchFamily="34" charset="-122"/>
            </a:endParaRPr>
          </a:p>
        </p:txBody>
      </p:sp>
      <p:sp>
        <p:nvSpPr>
          <p:cNvPr id="2" name="文本框 1"/>
          <p:cNvSpPr txBox="1"/>
          <p:nvPr/>
        </p:nvSpPr>
        <p:spPr>
          <a:xfrm>
            <a:off x="9549130" y="6413500"/>
            <a:ext cx="2642870" cy="398780"/>
          </a:xfrm>
          <a:prstGeom prst="rect">
            <a:avLst/>
          </a:prstGeom>
          <a:noFill/>
        </p:spPr>
        <p:txBody>
          <a:bodyPr wrap="square" rtlCol="0">
            <a:spAutoFit/>
          </a:bodyPr>
          <a:lstStyle/>
          <a:p>
            <a:r>
              <a:rPr lang="en-US" altLang="zh-CN" sz="2000">
                <a:solidFill>
                  <a:schemeClr val="bg1"/>
                </a:solidFill>
                <a:latin typeface="微软雅黑" pitchFamily="34" charset="-122"/>
                <a:ea typeface="微软雅黑" pitchFamily="34" charset="-122"/>
                <a:cs typeface="微软雅黑" pitchFamily="34" charset="-122"/>
              </a:rPr>
              <a:t>        </a:t>
            </a:r>
            <a:r>
              <a:rPr lang="en-US" altLang="zh-CN" sz="2000" b="1">
                <a:solidFill>
                  <a:schemeClr val="bg1"/>
                </a:solidFill>
                <a:latin typeface="微软雅黑" pitchFamily="34" charset="-122"/>
                <a:ea typeface="微软雅黑" pitchFamily="34" charset="-122"/>
                <a:cs typeface="微软雅黑" pitchFamily="34" charset="-122"/>
              </a:rPr>
              <a:t>  </a:t>
            </a:r>
            <a:r>
              <a:rPr lang="zh-CN" altLang="en-US" sz="2000" b="1">
                <a:solidFill>
                  <a:schemeClr val="bg1"/>
                </a:solidFill>
                <a:latin typeface="微软雅黑" pitchFamily="34" charset="-122"/>
                <a:ea typeface="微软雅黑" pitchFamily="34" charset="-122"/>
                <a:cs typeface="微软雅黑" pitchFamily="34" charset="-122"/>
              </a:rPr>
              <a:t>讲授人</a:t>
            </a:r>
            <a:r>
              <a:rPr lang="en-US" altLang="zh-CN" sz="2000" b="1">
                <a:solidFill>
                  <a:schemeClr val="bg1"/>
                </a:solidFill>
                <a:latin typeface="微软雅黑" pitchFamily="34" charset="-122"/>
                <a:ea typeface="微软雅黑" pitchFamily="34" charset="-122"/>
                <a:cs typeface="微软雅黑" pitchFamily="34" charset="-122"/>
              </a:rPr>
              <a:t>: </a:t>
            </a:r>
            <a:r>
              <a:rPr lang="zh-CN" altLang="en-US" sz="2000" b="1">
                <a:solidFill>
                  <a:schemeClr val="bg1"/>
                </a:solidFill>
                <a:latin typeface="微软雅黑" pitchFamily="34" charset="-122"/>
                <a:ea typeface="微软雅黑" pitchFamily="34" charset="-122"/>
                <a:cs typeface="微软雅黑" pitchFamily="34" charset="-122"/>
              </a:rPr>
              <a:t>刘西川</a:t>
            </a:r>
            <a:endParaRPr lang="zh-CN" altLang="en-US" sz="2000" b="1">
              <a:solidFill>
                <a:schemeClr val="bg1"/>
              </a:solidFill>
              <a:latin typeface="微软雅黑" pitchFamily="34" charset="-122"/>
              <a:ea typeface="微软雅黑" pitchFamily="34" charset="-122"/>
              <a:cs typeface="微软雅黑" pitchFamily="34" charset="-122"/>
            </a:endParaRPr>
          </a:p>
        </p:txBody>
      </p:sp>
      <p:sp>
        <p:nvSpPr>
          <p:cNvPr id="4" name="文本框 3"/>
          <p:cNvSpPr txBox="1"/>
          <p:nvPr/>
        </p:nvSpPr>
        <p:spPr>
          <a:xfrm>
            <a:off x="342265" y="1370965"/>
            <a:ext cx="11301730" cy="1476375"/>
          </a:xfrm>
          <a:prstGeom prst="rect">
            <a:avLst/>
          </a:prstGeom>
          <a:noFill/>
        </p:spPr>
        <p:txBody>
          <a:bodyPr wrap="square" rtlCol="0">
            <a:spAutoFit/>
          </a:bodyPr>
          <a:lstStyle/>
          <a:p>
            <a:pPr marL="342900" indent="-342900">
              <a:lnSpc>
                <a:spcPct val="150000"/>
              </a:lnSpc>
              <a:buFont typeface="Wingdings" charset="2"/>
              <a:buChar char="Ø"/>
            </a:pPr>
            <a:r>
              <a:rPr lang="zh-CN" altLang="en-US" sz="2000">
                <a:latin typeface="微软雅黑" pitchFamily="34" charset="-122"/>
                <a:ea typeface="微软雅黑" pitchFamily="34" charset="-122"/>
                <a:cs typeface="微软雅黑" pitchFamily="34" charset="-122"/>
              </a:rPr>
              <a:t>在分析计量估计结果之前，有必要交代一下计量模型适用性的检验思路、方法及其结果。可以用相关检验，从统计和计量角度论证运用该模型的合理性。例如，选择多元Logit模型，就需做不相关选择项独立性假定检验(IIA假定检验)。</a:t>
            </a:r>
            <a:endParaRPr lang="zh-CN" altLang="zh-CN" sz="2000" dirty="0">
              <a:latin typeface="微软雅黑" pitchFamily="34" charset="-122"/>
              <a:ea typeface="微软雅黑" pitchFamily="34" charset="-122"/>
              <a:cs typeface="微软雅黑" pitchFamily="34" charset="-122"/>
              <a:sym typeface="宋体" charset="-122"/>
            </a:endParaRPr>
          </a:p>
        </p:txBody>
      </p:sp>
      <p:sp>
        <p:nvSpPr>
          <p:cNvPr id="7" name="矩形 12"/>
          <p:cNvSpPr/>
          <p:nvPr/>
        </p:nvSpPr>
        <p:spPr>
          <a:xfrm>
            <a:off x="342265" y="3166745"/>
            <a:ext cx="11301730" cy="2844165"/>
          </a:xfrm>
          <a:prstGeom prst="rect">
            <a:avLst/>
          </a:prstGeom>
          <a:solidFill>
            <a:srgbClr val="000000">
              <a:alpha val="0"/>
            </a:srgbClr>
          </a:solidFill>
          <a:ln w="12700">
            <a:solidFill>
              <a:srgbClr val="16A287"/>
            </a:solidFill>
          </a:ln>
        </p:spPr>
        <p:txBody>
          <a:bodyPr anchor="ctr"/>
          <a:lstStyle/>
          <a:p>
            <a:pPr indent="508000" algn="l">
              <a:lnSpc>
                <a:spcPct val="130000"/>
              </a:lnSpc>
            </a:pPr>
            <a:r>
              <a:rPr lang="zh-CN" altLang="zh-CN" sz="2000" b="1" dirty="0">
                <a:latin typeface="微软雅黑" pitchFamily="34" charset="-122"/>
                <a:ea typeface="微软雅黑" pitchFamily="34" charset="-122"/>
                <a:sym typeface="宋体" charset="-122"/>
              </a:rPr>
              <a:t>【示例】刘西川、程恩江：《贫困地区农户的正规信贷约束：基于配给机制的经验考察》，《中国农村经济》2009年第6期。</a:t>
            </a:r>
            <a:endParaRPr lang="zh-CN" altLang="zh-CN" sz="2000" dirty="0">
              <a:latin typeface="微软雅黑" pitchFamily="34" charset="-122"/>
              <a:ea typeface="微软雅黑" pitchFamily="34" charset="-122"/>
              <a:sym typeface="宋体" charset="-122"/>
            </a:endParaRPr>
          </a:p>
          <a:p>
            <a:pPr indent="508000" algn="l">
              <a:lnSpc>
                <a:spcPct val="130000"/>
              </a:lnSpc>
            </a:pPr>
            <a:r>
              <a:rPr lang="zh-CN" altLang="zh-CN" sz="2000" dirty="0">
                <a:solidFill>
                  <a:schemeClr val="tx1"/>
                </a:solidFill>
                <a:latin typeface="微软雅黑" pitchFamily="34" charset="-122"/>
                <a:ea typeface="微软雅黑" pitchFamily="34" charset="-122"/>
                <a:sym typeface="宋体" charset="-122"/>
              </a:rPr>
              <a:t>IIA假定检验。多元Logit模型有一个基本假定，即IIA(independence from irrelevant alternative)假定。所谓IIA假定，是指任意2个选择项的选择概率之比与其他选择项的状态无关。如果IIA假定不能得到满足，则选择多元Logit模型是不合理的。本文在估计前先采用了Hausman检验(参见Hausman &amp; McFadden，1984)对多元Logit 模型的IIA假定进行检验，该检验的原假设为选择对象之间相互独立，即满足IIA 假定。</a:t>
            </a:r>
            <a:endParaRPr lang="zh-CN" altLang="zh-CN" sz="2000" dirty="0">
              <a:solidFill>
                <a:schemeClr val="tx1"/>
              </a:solidFill>
              <a:latin typeface="微软雅黑" pitchFamily="34" charset="-122"/>
              <a:ea typeface="微软雅黑" pitchFamily="34" charset="-122"/>
              <a:sym typeface="宋体" charset="-122"/>
            </a:endParaRPr>
          </a:p>
        </p:txBody>
      </p:sp>
      <p:sp>
        <p:nvSpPr>
          <p:cNvPr id="10" name="矩形 5"/>
          <p:cNvSpPr/>
          <p:nvPr/>
        </p:nvSpPr>
        <p:spPr>
          <a:xfrm>
            <a:off x="4694555" y="117475"/>
            <a:ext cx="1550035" cy="431800"/>
          </a:xfrm>
          <a:prstGeom prst="rect">
            <a:avLst/>
          </a:prstGeom>
          <a:noFill/>
          <a:ln w="12700">
            <a:noFill/>
          </a:ln>
        </p:spPr>
        <p:txBody>
          <a:bodyPr anchor="ctr"/>
          <a:p>
            <a:pPr algn="ctr"/>
            <a:r>
              <a:rPr lang="zh-CN" altLang="en-US" sz="1200" b="1" dirty="0">
                <a:solidFill>
                  <a:schemeClr val="bg1"/>
                </a:solidFill>
                <a:latin typeface="微软雅黑" pitchFamily="34" charset="-122"/>
                <a:ea typeface="微软雅黑" pitchFamily="34" charset="-122"/>
                <a:sym typeface="Arial" charset="0"/>
              </a:rPr>
              <a:t>什么是实证分析</a:t>
            </a:r>
            <a:endParaRPr lang="zh-CN" altLang="en-US" sz="1200" b="1" dirty="0">
              <a:solidFill>
                <a:schemeClr val="bg1"/>
              </a:solidFill>
              <a:latin typeface="微软雅黑" pitchFamily="34" charset="-122"/>
              <a:ea typeface="微软雅黑" pitchFamily="34" charset="-122"/>
              <a:sym typeface="Arial" charset="0"/>
            </a:endParaRPr>
          </a:p>
        </p:txBody>
      </p:sp>
      <p:sp>
        <p:nvSpPr>
          <p:cNvPr id="11" name="矩形 7"/>
          <p:cNvSpPr/>
          <p:nvPr/>
        </p:nvSpPr>
        <p:spPr>
          <a:xfrm>
            <a:off x="6398260" y="154940"/>
            <a:ext cx="1498600" cy="360045"/>
          </a:xfrm>
          <a:prstGeom prst="rect">
            <a:avLst/>
          </a:prstGeom>
          <a:noFill/>
          <a:ln w="12700">
            <a:noFill/>
          </a:ln>
        </p:spPr>
        <p:txBody>
          <a:bodyPr anchor="ctr"/>
          <a:p>
            <a:pPr algn="ctr"/>
            <a:r>
              <a:rPr lang="zh-CN" altLang="en-US" sz="1200" b="1" dirty="0">
                <a:solidFill>
                  <a:schemeClr val="bg1"/>
                </a:solidFill>
                <a:latin typeface="微软雅黑" pitchFamily="34" charset="-122"/>
                <a:ea typeface="微软雅黑" pitchFamily="34" charset="-122"/>
              </a:rPr>
              <a:t>实证分析的</a:t>
            </a:r>
            <a:endParaRPr lang="zh-CN" altLang="en-US" sz="1200" b="1" dirty="0">
              <a:solidFill>
                <a:schemeClr val="bg1"/>
              </a:solidFill>
              <a:latin typeface="微软雅黑" pitchFamily="34" charset="-122"/>
              <a:ea typeface="微软雅黑" pitchFamily="34" charset="-122"/>
            </a:endParaRPr>
          </a:p>
          <a:p>
            <a:pPr algn="ctr"/>
            <a:r>
              <a:rPr lang="zh-CN" altLang="en-US" sz="1200" b="1" dirty="0">
                <a:solidFill>
                  <a:schemeClr val="bg1"/>
                </a:solidFill>
                <a:latin typeface="微软雅黑" pitchFamily="34" charset="-122"/>
                <a:ea typeface="微软雅黑" pitchFamily="34" charset="-122"/>
              </a:rPr>
              <a:t>前期准备</a:t>
            </a:r>
            <a:endParaRPr lang="zh-CN" altLang="en-US" sz="1200" b="1" dirty="0">
              <a:solidFill>
                <a:schemeClr val="bg1"/>
              </a:solidFill>
              <a:latin typeface="微软雅黑" pitchFamily="34" charset="-122"/>
              <a:ea typeface="微软雅黑" pitchFamily="34" charset="-122"/>
            </a:endParaRPr>
          </a:p>
        </p:txBody>
      </p:sp>
      <p:sp>
        <p:nvSpPr>
          <p:cNvPr id="3" name="矩形 8"/>
          <p:cNvSpPr/>
          <p:nvPr/>
        </p:nvSpPr>
        <p:spPr>
          <a:xfrm>
            <a:off x="8068945" y="133350"/>
            <a:ext cx="1148080" cy="403225"/>
          </a:xfrm>
          <a:prstGeom prst="rect">
            <a:avLst/>
          </a:prstGeom>
          <a:noFill/>
          <a:ln w="12700">
            <a:noFill/>
          </a:ln>
        </p:spPr>
        <p:txBody>
          <a:bodyPr anchor="ctr"/>
          <a:p>
            <a:pPr algn="ctr"/>
            <a:r>
              <a:rPr lang="zh-CN" altLang="en-US" sz="1200" b="1" dirty="0">
                <a:solidFill>
                  <a:schemeClr val="bg1"/>
                </a:solidFill>
                <a:latin typeface="微软雅黑" pitchFamily="34" charset="-122"/>
                <a:ea typeface="微软雅黑" pitchFamily="34" charset="-122"/>
              </a:rPr>
              <a:t>如何做实证</a:t>
            </a:r>
            <a:endParaRPr lang="zh-CN" altLang="en-US" sz="1200" b="1" dirty="0">
              <a:solidFill>
                <a:schemeClr val="bg1"/>
              </a:solidFill>
              <a:latin typeface="微软雅黑" pitchFamily="34" charset="-122"/>
              <a:ea typeface="微软雅黑" pitchFamily="34" charset="-122"/>
            </a:endParaRPr>
          </a:p>
          <a:p>
            <a:pPr algn="ctr"/>
            <a:r>
              <a:rPr lang="zh-CN" altLang="en-US" sz="1200" b="1" dirty="0">
                <a:solidFill>
                  <a:schemeClr val="bg1"/>
                </a:solidFill>
                <a:latin typeface="微软雅黑" pitchFamily="34" charset="-122"/>
                <a:ea typeface="微软雅黑" pitchFamily="34" charset="-122"/>
              </a:rPr>
              <a:t>分析</a:t>
            </a:r>
            <a:endParaRPr lang="zh-CN" altLang="en-US" sz="1200" b="1" dirty="0">
              <a:solidFill>
                <a:schemeClr val="bg1"/>
              </a:solidFill>
              <a:latin typeface="微软雅黑" pitchFamily="34" charset="-122"/>
              <a:ea typeface="微软雅黑" pitchFamily="34" charset="-122"/>
            </a:endParaRPr>
          </a:p>
        </p:txBody>
      </p:sp>
      <p:sp>
        <p:nvSpPr>
          <p:cNvPr id="8" name="矩形 9"/>
          <p:cNvSpPr/>
          <p:nvPr/>
        </p:nvSpPr>
        <p:spPr>
          <a:xfrm>
            <a:off x="9549130" y="117475"/>
            <a:ext cx="1250950" cy="431800"/>
          </a:xfrm>
          <a:prstGeom prst="rect">
            <a:avLst/>
          </a:prstGeom>
          <a:noFill/>
          <a:ln w="12700">
            <a:noFill/>
          </a:ln>
        </p:spPr>
        <p:txBody>
          <a:bodyPr anchor="ctr"/>
          <a:p>
            <a:pPr marL="0" lvl="0" indent="0" eaLnBrk="1" hangingPunct="1">
              <a:buNone/>
            </a:pPr>
            <a:r>
              <a:rPr lang="zh-CN" altLang="en-US" sz="1200" b="1" dirty="0">
                <a:solidFill>
                  <a:schemeClr val="bg1"/>
                </a:solidFill>
                <a:latin typeface="微软雅黑" pitchFamily="34" charset="-122"/>
                <a:ea typeface="微软雅黑" pitchFamily="34" charset="-122"/>
                <a:sym typeface="+mn-ea"/>
              </a:rPr>
              <a:t>实证分析写作的要点及示例</a:t>
            </a:r>
            <a:endParaRPr lang="zh-CN" altLang="en-US" sz="1200" b="1" dirty="0">
              <a:solidFill>
                <a:schemeClr val="bg1"/>
              </a:solidFill>
              <a:latin typeface="微软雅黑" pitchFamily="34" charset="-122"/>
              <a:ea typeface="微软雅黑" pitchFamily="34" charset="-122"/>
              <a:sym typeface="+mn-ea"/>
            </a:endParaRPr>
          </a:p>
        </p:txBody>
      </p:sp>
      <p:sp>
        <p:nvSpPr>
          <p:cNvPr id="9" name="矩形 10"/>
          <p:cNvSpPr/>
          <p:nvPr/>
        </p:nvSpPr>
        <p:spPr>
          <a:xfrm>
            <a:off x="11022330" y="133350"/>
            <a:ext cx="889635" cy="431800"/>
          </a:xfrm>
          <a:prstGeom prst="rect">
            <a:avLst/>
          </a:prstGeom>
          <a:noFill/>
          <a:ln w="12700">
            <a:noFill/>
          </a:ln>
        </p:spPr>
        <p:txBody>
          <a:bodyPr anchor="ctr"/>
          <a:p>
            <a:pPr algn="ctr"/>
            <a:r>
              <a:rPr lang="zh-CN" altLang="en-US" sz="1200" b="1" dirty="0">
                <a:solidFill>
                  <a:schemeClr val="bg1"/>
                </a:solidFill>
                <a:latin typeface="微软雅黑" pitchFamily="34" charset="-122"/>
                <a:ea typeface="微软雅黑" pitchFamily="34" charset="-122"/>
              </a:rPr>
              <a:t>小结</a:t>
            </a:r>
            <a:endParaRPr lang="zh-CN" altLang="en-US" sz="1200" b="1" dirty="0">
              <a:solidFill>
                <a:schemeClr val="bg1"/>
              </a:solidFill>
              <a:latin typeface="微软雅黑" pitchFamily="34" charset="-122"/>
              <a:ea typeface="微软雅黑" pitchFamily="34" charset="-122"/>
            </a:endParaRPr>
          </a:p>
        </p:txBody>
      </p:sp>
      <p:sp>
        <p:nvSpPr>
          <p:cNvPr id="18" name="任意多边形 11"/>
          <p:cNvSpPr/>
          <p:nvPr/>
        </p:nvSpPr>
        <p:spPr>
          <a:xfrm>
            <a:off x="10000615" y="0"/>
            <a:ext cx="266700" cy="228600"/>
          </a:xfrm>
          <a:custGeom>
            <a:avLst/>
            <a:gdLst>
              <a:gd name="txL" fmla="*/ 0 w 266008"/>
              <a:gd name="txT" fmla="*/ 0 h 229317"/>
              <a:gd name="txR" fmla="*/ 266008 w 266008"/>
              <a:gd name="txB" fmla="*/ 229317 h 229317"/>
            </a:gdLst>
            <a:ahLst/>
            <a:cxnLst>
              <a:cxn ang="0">
                <a:pos x="0" y="0"/>
              </a:cxn>
              <a:cxn ang="0">
                <a:pos x="266700" y="0"/>
              </a:cxn>
              <a:cxn ang="0">
                <a:pos x="133350" y="228600"/>
              </a:cxn>
              <a:cxn ang="0">
                <a:pos x="0" y="0"/>
              </a:cxn>
            </a:cxnLst>
            <a:rect l="txL" t="txT" r="txR" b="txB"/>
            <a:pathLst>
              <a:path w="266008" h="229317">
                <a:moveTo>
                  <a:pt x="0" y="0"/>
                </a:moveTo>
                <a:lnTo>
                  <a:pt x="266008" y="0"/>
                </a:lnTo>
                <a:lnTo>
                  <a:pt x="133004" y="229317"/>
                </a:lnTo>
                <a:lnTo>
                  <a:pt x="0" y="0"/>
                </a:lnTo>
                <a:close/>
              </a:path>
            </a:pathLst>
          </a:custGeom>
          <a:solidFill>
            <a:srgbClr val="16A287"/>
          </a:solidFill>
          <a:ln w="12700">
            <a:noFill/>
          </a:ln>
        </p:spPr>
        <p:txBody>
          <a:bodyPr anchor="ctr"/>
          <a:p>
            <a:pPr algn="ctr"/>
            <a:r>
              <a:rPr lang="en-US" altLang="zh-CN" sz="1000" b="1" dirty="0">
                <a:solidFill>
                  <a:schemeClr val="bg1"/>
                </a:solidFill>
                <a:latin typeface="微软雅黑" pitchFamily="34" charset="-122"/>
                <a:ea typeface="微软雅黑" pitchFamily="34" charset="-122"/>
                <a:sym typeface="Arial" charset="0"/>
              </a:rPr>
              <a:t>4</a:t>
            </a:r>
            <a:endParaRPr lang="en-US" altLang="zh-CN" sz="1000" b="1" dirty="0">
              <a:solidFill>
                <a:schemeClr val="bg1"/>
              </a:solidFill>
              <a:latin typeface="微软雅黑" pitchFamily="34" charset="-122"/>
              <a:ea typeface="微软雅黑" pitchFamily="34" charset="-122"/>
              <a:sym typeface="Arial"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矩形 1"/>
          <p:cNvSpPr/>
          <p:nvPr/>
        </p:nvSpPr>
        <p:spPr>
          <a:xfrm>
            <a:off x="0" y="549275"/>
            <a:ext cx="12192000" cy="598488"/>
          </a:xfrm>
          <a:prstGeom prst="rect">
            <a:avLst/>
          </a:prstGeom>
          <a:solidFill>
            <a:srgbClr val="D8D8D8"/>
          </a:solidFill>
          <a:ln w="12700">
            <a:noFill/>
          </a:ln>
        </p:spPr>
        <p:txBody>
          <a:bodyPr anchor="ctr"/>
          <a:lstStyle/>
          <a:p>
            <a:pPr algn="ctr"/>
            <a:endParaRPr lang="zh-CN" altLang="zh-CN" b="1" dirty="0">
              <a:solidFill>
                <a:srgbClr val="FFFFFF"/>
              </a:solidFill>
              <a:latin typeface="微软雅黑" pitchFamily="34" charset="-122"/>
              <a:ea typeface="微软雅黑" pitchFamily="34" charset="-122"/>
              <a:sym typeface="微软雅黑" pitchFamily="34" charset="-122"/>
            </a:endParaRPr>
          </a:p>
        </p:txBody>
      </p:sp>
      <p:sp>
        <p:nvSpPr>
          <p:cNvPr id="40962" name="矩形 4"/>
          <p:cNvSpPr/>
          <p:nvPr/>
        </p:nvSpPr>
        <p:spPr>
          <a:xfrm>
            <a:off x="0" y="0"/>
            <a:ext cx="12192000" cy="598488"/>
          </a:xfrm>
          <a:prstGeom prst="rect">
            <a:avLst/>
          </a:prstGeom>
          <a:solidFill>
            <a:schemeClr val="tx1"/>
          </a:solidFill>
          <a:ln w="12700">
            <a:noFill/>
          </a:ln>
        </p:spPr>
        <p:txBody>
          <a:bodyPr anchor="ctr"/>
          <a:lstStyle/>
          <a:p>
            <a:pPr algn="ctr"/>
            <a:endParaRPr lang="zh-CN" altLang="zh-CN" dirty="0">
              <a:solidFill>
                <a:schemeClr val="bg1"/>
              </a:solidFill>
              <a:latin typeface="宋体" charset="-122"/>
              <a:ea typeface="宋体" charset="-122"/>
              <a:sym typeface="宋体" charset="-122"/>
            </a:endParaRPr>
          </a:p>
        </p:txBody>
      </p:sp>
      <p:sp>
        <p:nvSpPr>
          <p:cNvPr id="40969" name="矩形 12"/>
          <p:cNvSpPr/>
          <p:nvPr/>
        </p:nvSpPr>
        <p:spPr>
          <a:xfrm>
            <a:off x="635" y="6367780"/>
            <a:ext cx="12334875" cy="490220"/>
          </a:xfrm>
          <a:prstGeom prst="rect">
            <a:avLst/>
          </a:prstGeom>
          <a:solidFill>
            <a:srgbClr val="16A287"/>
          </a:solidFill>
          <a:ln w="12700">
            <a:noFill/>
          </a:ln>
        </p:spPr>
        <p:txBody>
          <a:bodyPr anchor="ctr"/>
          <a:lstStyle/>
          <a:p>
            <a:pPr algn="ctr"/>
            <a:endParaRPr lang="zh-CN" altLang="zh-CN" b="1" dirty="0">
              <a:solidFill>
                <a:srgbClr val="FFFFFF"/>
              </a:solidFill>
              <a:latin typeface="微软雅黑" pitchFamily="34" charset="-122"/>
              <a:ea typeface="微软雅黑" pitchFamily="34" charset="-122"/>
              <a:sym typeface="微软雅黑" pitchFamily="34" charset="-122"/>
            </a:endParaRPr>
          </a:p>
        </p:txBody>
      </p:sp>
      <p:sp>
        <p:nvSpPr>
          <p:cNvPr id="41007" name="文本占位符 3"/>
          <p:cNvSpPr>
            <a:spLocks noGrp="1"/>
          </p:cNvSpPr>
          <p:nvPr>
            <p:ph sz="quarter" idx="4294967295"/>
          </p:nvPr>
        </p:nvSpPr>
        <p:spPr>
          <a:xfrm>
            <a:off x="655955" y="681355"/>
            <a:ext cx="6685280" cy="429895"/>
          </a:xfrm>
          <a:prstGeom prst="rect">
            <a:avLst/>
          </a:prstGeom>
          <a:noFill/>
          <a:ln w="9525">
            <a:noFill/>
          </a:ln>
        </p:spPr>
        <p:txBody>
          <a:bodyPr anchor="t"/>
          <a:lstStyle>
            <a:lvl1pPr lvl="0">
              <a:buClrTx/>
              <a:buSzTx/>
              <a:buFont typeface="Arial" charset="0"/>
              <a:defRPr sz="2400"/>
            </a:lvl1pPr>
            <a:lvl2pPr lvl="1">
              <a:buClrTx/>
              <a:buSzTx/>
              <a:buFont typeface="Arial" charset="0"/>
              <a:defRPr sz="2000"/>
            </a:lvl2pPr>
            <a:lvl3pPr lvl="2">
              <a:buClrTx/>
              <a:buSzTx/>
              <a:buFont typeface="Arial" charset="0"/>
              <a:defRPr sz="1800"/>
            </a:lvl3pPr>
            <a:lvl4pPr lvl="3">
              <a:buClrTx/>
              <a:buSzTx/>
              <a:buFont typeface="Arial" charset="0"/>
              <a:defRPr sz="1600"/>
            </a:lvl4pPr>
            <a:lvl5pPr lvl="4">
              <a:buClrTx/>
              <a:buSzTx/>
              <a:buFont typeface="Arial" charset="0"/>
              <a:defRPr sz="1600"/>
            </a:lvl5pPr>
          </a:lstStyle>
          <a:p>
            <a:pPr marL="0" lvl="0" indent="0" eaLnBrk="1" hangingPunct="1">
              <a:buNone/>
            </a:pPr>
            <a:r>
              <a:rPr lang="zh-CN" altLang="en-US" sz="2800" b="1" dirty="0">
                <a:latin typeface="微软雅黑" pitchFamily="34" charset="-122"/>
                <a:ea typeface="微软雅黑" pitchFamily="34" charset="-122"/>
              </a:rPr>
              <a:t>实证分析写作的要点三：基准回归</a:t>
            </a:r>
            <a:endParaRPr lang="zh-CN" altLang="en-US" sz="2800" b="1" dirty="0">
              <a:latin typeface="微软雅黑" pitchFamily="34" charset="-122"/>
              <a:ea typeface="微软雅黑" pitchFamily="34" charset="-122"/>
            </a:endParaRPr>
          </a:p>
        </p:txBody>
      </p:sp>
      <p:sp>
        <p:nvSpPr>
          <p:cNvPr id="16394" name="文本框 13"/>
          <p:cNvSpPr/>
          <p:nvPr/>
        </p:nvSpPr>
        <p:spPr>
          <a:xfrm>
            <a:off x="0" y="6413500"/>
            <a:ext cx="2021205" cy="460375"/>
          </a:xfrm>
          <a:prstGeom prst="rect">
            <a:avLst/>
          </a:prstGeom>
          <a:noFill/>
          <a:ln w="9525">
            <a:noFill/>
          </a:ln>
        </p:spPr>
        <p:txBody>
          <a:bodyPr wrap="square" anchor="t">
            <a:spAutoFit/>
          </a:bodyPr>
          <a:lstStyle/>
          <a:p>
            <a:pPr>
              <a:lnSpc>
                <a:spcPct val="120000"/>
              </a:lnSpc>
            </a:pPr>
            <a:r>
              <a:rPr lang="zh-CN" altLang="en-US" sz="2000" b="1" dirty="0">
                <a:solidFill>
                  <a:schemeClr val="bg1"/>
                </a:solidFill>
                <a:latin typeface="微软雅黑" pitchFamily="34" charset="-122"/>
                <a:ea typeface="微软雅黑" pitchFamily="34" charset="-122"/>
              </a:rPr>
              <a:t>如何写实证分析</a:t>
            </a:r>
            <a:endParaRPr lang="zh-CN" altLang="en-US" sz="2000" b="1" dirty="0">
              <a:solidFill>
                <a:schemeClr val="bg1"/>
              </a:solidFill>
              <a:latin typeface="微软雅黑" pitchFamily="34" charset="-122"/>
              <a:ea typeface="微软雅黑" pitchFamily="34" charset="-122"/>
            </a:endParaRPr>
          </a:p>
        </p:txBody>
      </p:sp>
      <p:sp>
        <p:nvSpPr>
          <p:cNvPr id="2" name="文本框 1"/>
          <p:cNvSpPr txBox="1"/>
          <p:nvPr/>
        </p:nvSpPr>
        <p:spPr>
          <a:xfrm>
            <a:off x="9549130" y="6413500"/>
            <a:ext cx="2642870" cy="398780"/>
          </a:xfrm>
          <a:prstGeom prst="rect">
            <a:avLst/>
          </a:prstGeom>
          <a:noFill/>
        </p:spPr>
        <p:txBody>
          <a:bodyPr wrap="square" rtlCol="0">
            <a:spAutoFit/>
          </a:bodyPr>
          <a:lstStyle/>
          <a:p>
            <a:r>
              <a:rPr lang="en-US" altLang="zh-CN" sz="2000">
                <a:solidFill>
                  <a:schemeClr val="bg1"/>
                </a:solidFill>
                <a:latin typeface="微软雅黑" pitchFamily="34" charset="-122"/>
                <a:ea typeface="微软雅黑" pitchFamily="34" charset="-122"/>
                <a:cs typeface="微软雅黑" pitchFamily="34" charset="-122"/>
              </a:rPr>
              <a:t>        </a:t>
            </a:r>
            <a:r>
              <a:rPr lang="en-US" altLang="zh-CN" sz="2000" b="1">
                <a:solidFill>
                  <a:schemeClr val="bg1"/>
                </a:solidFill>
                <a:latin typeface="微软雅黑" pitchFamily="34" charset="-122"/>
                <a:ea typeface="微软雅黑" pitchFamily="34" charset="-122"/>
                <a:cs typeface="微软雅黑" pitchFamily="34" charset="-122"/>
              </a:rPr>
              <a:t>  </a:t>
            </a:r>
            <a:r>
              <a:rPr lang="zh-CN" altLang="en-US" sz="2000" b="1">
                <a:solidFill>
                  <a:schemeClr val="bg1"/>
                </a:solidFill>
                <a:latin typeface="微软雅黑" pitchFamily="34" charset="-122"/>
                <a:ea typeface="微软雅黑" pitchFamily="34" charset="-122"/>
                <a:cs typeface="微软雅黑" pitchFamily="34" charset="-122"/>
              </a:rPr>
              <a:t>讲授人</a:t>
            </a:r>
            <a:r>
              <a:rPr lang="en-US" altLang="zh-CN" sz="2000" b="1">
                <a:solidFill>
                  <a:schemeClr val="bg1"/>
                </a:solidFill>
                <a:latin typeface="微软雅黑" pitchFamily="34" charset="-122"/>
                <a:ea typeface="微软雅黑" pitchFamily="34" charset="-122"/>
                <a:cs typeface="微软雅黑" pitchFamily="34" charset="-122"/>
              </a:rPr>
              <a:t>: </a:t>
            </a:r>
            <a:r>
              <a:rPr lang="zh-CN" altLang="en-US" sz="2000" b="1">
                <a:solidFill>
                  <a:schemeClr val="bg1"/>
                </a:solidFill>
                <a:latin typeface="微软雅黑" pitchFamily="34" charset="-122"/>
                <a:ea typeface="微软雅黑" pitchFamily="34" charset="-122"/>
                <a:cs typeface="微软雅黑" pitchFamily="34" charset="-122"/>
              </a:rPr>
              <a:t>刘西川</a:t>
            </a:r>
            <a:endParaRPr lang="zh-CN" altLang="en-US" sz="2000" b="1">
              <a:solidFill>
                <a:schemeClr val="bg1"/>
              </a:solidFill>
              <a:latin typeface="微软雅黑" pitchFamily="34" charset="-122"/>
              <a:ea typeface="微软雅黑" pitchFamily="34" charset="-122"/>
              <a:cs typeface="微软雅黑" pitchFamily="34" charset="-122"/>
            </a:endParaRPr>
          </a:p>
        </p:txBody>
      </p:sp>
      <p:grpSp>
        <p:nvGrpSpPr>
          <p:cNvPr id="32818" name="组合 7"/>
          <p:cNvGrpSpPr/>
          <p:nvPr/>
        </p:nvGrpSpPr>
        <p:grpSpPr>
          <a:xfrm>
            <a:off x="1040765" y="1337310"/>
            <a:ext cx="2640965" cy="534670"/>
            <a:chOff x="0" y="0"/>
            <a:chExt cx="11358516" cy="2324927"/>
          </a:xfrm>
        </p:grpSpPr>
        <p:sp>
          <p:nvSpPr>
            <p:cNvPr id="32819" name="矩形 8"/>
            <p:cNvSpPr/>
            <p:nvPr/>
          </p:nvSpPr>
          <p:spPr>
            <a:xfrm>
              <a:off x="125269" y="292936"/>
              <a:ext cx="11233247" cy="2031991"/>
            </a:xfrm>
            <a:prstGeom prst="rect">
              <a:avLst/>
            </a:prstGeom>
            <a:solidFill>
              <a:srgbClr val="D8D8D8"/>
            </a:solidFill>
            <a:ln w="12700">
              <a:noFill/>
            </a:ln>
          </p:spPr>
          <p:txBody>
            <a:bodyPr anchor="ctr"/>
            <a:lstStyle/>
            <a:p>
              <a:pPr algn="ctr"/>
              <a:endParaRPr lang="zh-CN" altLang="zh-CN" dirty="0">
                <a:solidFill>
                  <a:srgbClr val="FFFFFF"/>
                </a:solidFill>
                <a:latin typeface="宋体" charset="-122"/>
                <a:ea typeface="宋体" charset="-122"/>
                <a:sym typeface="宋体" charset="-122"/>
              </a:endParaRPr>
            </a:p>
          </p:txBody>
        </p:sp>
        <p:sp>
          <p:nvSpPr>
            <p:cNvPr id="32820" name="矩形 10"/>
            <p:cNvSpPr/>
            <p:nvPr/>
          </p:nvSpPr>
          <p:spPr>
            <a:xfrm>
              <a:off x="0" y="0"/>
              <a:ext cx="11233249" cy="2031991"/>
            </a:xfrm>
            <a:prstGeom prst="rect">
              <a:avLst/>
            </a:prstGeom>
            <a:solidFill>
              <a:srgbClr val="16A287"/>
            </a:solidFill>
            <a:ln w="12700">
              <a:noFill/>
            </a:ln>
          </p:spPr>
          <p:txBody>
            <a:bodyPr anchor="ctr"/>
            <a:lstStyle/>
            <a:p>
              <a:r>
                <a:rPr lang="en-US" altLang="zh-CN" sz="2000" b="1" dirty="0">
                  <a:solidFill>
                    <a:schemeClr val="bg1"/>
                  </a:solidFill>
                  <a:latin typeface="微软雅黑" pitchFamily="34" charset="-122"/>
                  <a:ea typeface="微软雅黑" pitchFamily="34" charset="-122"/>
                  <a:cs typeface="微软雅黑" pitchFamily="34" charset="-122"/>
                </a:rPr>
                <a:t>1. </a:t>
              </a:r>
              <a:r>
                <a:rPr lang="zh-CN" altLang="en-US" sz="2000" b="1" dirty="0">
                  <a:solidFill>
                    <a:schemeClr val="bg1"/>
                  </a:solidFill>
                  <a:latin typeface="微软雅黑" pitchFamily="34" charset="-122"/>
                  <a:ea typeface="微软雅黑" pitchFamily="34" charset="-122"/>
                  <a:cs typeface="微软雅黑" pitchFamily="34" charset="-122"/>
                </a:rPr>
                <a:t>基准回归的重点</a:t>
              </a:r>
              <a:endParaRPr lang="zh-CN" altLang="en-US" sz="2000" b="1" dirty="0">
                <a:solidFill>
                  <a:schemeClr val="bg1"/>
                </a:solidFill>
                <a:latin typeface="微软雅黑" pitchFamily="34" charset="-122"/>
                <a:ea typeface="微软雅黑" pitchFamily="34" charset="-122"/>
                <a:cs typeface="微软雅黑" pitchFamily="34" charset="-122"/>
              </a:endParaRPr>
            </a:p>
          </p:txBody>
        </p:sp>
      </p:grpSp>
      <p:grpSp>
        <p:nvGrpSpPr>
          <p:cNvPr id="3" name="组合 7"/>
          <p:cNvGrpSpPr/>
          <p:nvPr/>
        </p:nvGrpSpPr>
        <p:grpSpPr>
          <a:xfrm>
            <a:off x="1070610" y="2840990"/>
            <a:ext cx="2611120" cy="534670"/>
            <a:chOff x="0" y="0"/>
            <a:chExt cx="11358516" cy="2324927"/>
          </a:xfrm>
        </p:grpSpPr>
        <p:sp>
          <p:nvSpPr>
            <p:cNvPr id="4" name="矩形 8"/>
            <p:cNvSpPr/>
            <p:nvPr/>
          </p:nvSpPr>
          <p:spPr>
            <a:xfrm>
              <a:off x="125269" y="292936"/>
              <a:ext cx="11233247" cy="2031991"/>
            </a:xfrm>
            <a:prstGeom prst="rect">
              <a:avLst/>
            </a:prstGeom>
            <a:solidFill>
              <a:srgbClr val="D8D8D8"/>
            </a:solidFill>
            <a:ln w="12700">
              <a:noFill/>
            </a:ln>
          </p:spPr>
          <p:txBody>
            <a:bodyPr anchor="ctr"/>
            <a:lstStyle/>
            <a:p>
              <a:pPr algn="ctr"/>
              <a:endParaRPr lang="zh-CN" altLang="zh-CN" dirty="0">
                <a:solidFill>
                  <a:srgbClr val="FFFFFF"/>
                </a:solidFill>
                <a:latin typeface="宋体" charset="-122"/>
                <a:ea typeface="宋体" charset="-122"/>
                <a:sym typeface="宋体" charset="-122"/>
              </a:endParaRPr>
            </a:p>
          </p:txBody>
        </p:sp>
        <p:sp>
          <p:nvSpPr>
            <p:cNvPr id="5" name="矩形 10"/>
            <p:cNvSpPr/>
            <p:nvPr/>
          </p:nvSpPr>
          <p:spPr>
            <a:xfrm>
              <a:off x="0" y="0"/>
              <a:ext cx="11233468" cy="2032240"/>
            </a:xfrm>
            <a:prstGeom prst="rect">
              <a:avLst/>
            </a:prstGeom>
            <a:solidFill>
              <a:srgbClr val="16A287"/>
            </a:solidFill>
            <a:ln w="12700">
              <a:noFill/>
            </a:ln>
          </p:spPr>
          <p:txBody>
            <a:bodyPr anchor="ctr"/>
            <a:lstStyle/>
            <a:p>
              <a:r>
                <a:rPr lang="en-US" altLang="zh-CN" sz="2000" b="1" dirty="0">
                  <a:solidFill>
                    <a:schemeClr val="bg1"/>
                  </a:solidFill>
                  <a:latin typeface="微软雅黑" pitchFamily="34" charset="-122"/>
                  <a:ea typeface="微软雅黑" pitchFamily="34" charset="-122"/>
                  <a:cs typeface="微软雅黑" pitchFamily="34" charset="-122"/>
                </a:rPr>
                <a:t>2. </a:t>
              </a:r>
              <a:r>
                <a:rPr lang="zh-CN" altLang="en-US" sz="2000" b="1" dirty="0">
                  <a:solidFill>
                    <a:schemeClr val="bg1"/>
                  </a:solidFill>
                  <a:latin typeface="微软雅黑" pitchFamily="34" charset="-122"/>
                  <a:ea typeface="微软雅黑" pitchFamily="34" charset="-122"/>
                  <a:cs typeface="微软雅黑" pitchFamily="34" charset="-122"/>
                </a:rPr>
                <a:t>制作表格</a:t>
              </a:r>
              <a:endParaRPr lang="zh-CN" altLang="en-US" sz="2000" b="1" dirty="0">
                <a:solidFill>
                  <a:schemeClr val="bg1"/>
                </a:solidFill>
                <a:latin typeface="微软雅黑" pitchFamily="34" charset="-122"/>
                <a:ea typeface="微软雅黑" pitchFamily="34" charset="-122"/>
                <a:cs typeface="微软雅黑" pitchFamily="34" charset="-122"/>
              </a:endParaRPr>
            </a:p>
          </p:txBody>
        </p:sp>
      </p:grpSp>
      <p:grpSp>
        <p:nvGrpSpPr>
          <p:cNvPr id="12" name="组合 7"/>
          <p:cNvGrpSpPr/>
          <p:nvPr/>
        </p:nvGrpSpPr>
        <p:grpSpPr>
          <a:xfrm>
            <a:off x="1099185" y="5001260"/>
            <a:ext cx="2640330" cy="534670"/>
            <a:chOff x="-134664" y="0"/>
            <a:chExt cx="11493180" cy="2324927"/>
          </a:xfrm>
        </p:grpSpPr>
        <p:sp>
          <p:nvSpPr>
            <p:cNvPr id="13" name="矩形 8"/>
            <p:cNvSpPr/>
            <p:nvPr/>
          </p:nvSpPr>
          <p:spPr>
            <a:xfrm>
              <a:off x="125269" y="292936"/>
              <a:ext cx="11233247" cy="2031991"/>
            </a:xfrm>
            <a:prstGeom prst="rect">
              <a:avLst/>
            </a:prstGeom>
            <a:solidFill>
              <a:srgbClr val="D8D8D8"/>
            </a:solidFill>
            <a:ln w="12700">
              <a:noFill/>
            </a:ln>
          </p:spPr>
          <p:txBody>
            <a:bodyPr anchor="ctr"/>
            <a:lstStyle/>
            <a:p>
              <a:pPr algn="ctr"/>
              <a:endParaRPr lang="zh-CN" altLang="zh-CN" dirty="0">
                <a:solidFill>
                  <a:srgbClr val="FFFFFF"/>
                </a:solidFill>
                <a:latin typeface="宋体" charset="-122"/>
                <a:ea typeface="宋体" charset="-122"/>
                <a:sym typeface="宋体" charset="-122"/>
              </a:endParaRPr>
            </a:p>
          </p:txBody>
        </p:sp>
        <p:sp>
          <p:nvSpPr>
            <p:cNvPr id="14" name="矩形 10"/>
            <p:cNvSpPr/>
            <p:nvPr/>
          </p:nvSpPr>
          <p:spPr>
            <a:xfrm>
              <a:off x="-134664" y="0"/>
              <a:ext cx="11367868" cy="2032240"/>
            </a:xfrm>
            <a:prstGeom prst="rect">
              <a:avLst/>
            </a:prstGeom>
            <a:solidFill>
              <a:srgbClr val="16A287"/>
            </a:solidFill>
            <a:ln w="12700">
              <a:noFill/>
            </a:ln>
          </p:spPr>
          <p:txBody>
            <a:bodyPr anchor="ctr"/>
            <a:lstStyle/>
            <a:p>
              <a:r>
                <a:rPr lang="en-US" sz="2000" b="1" dirty="0">
                  <a:solidFill>
                    <a:schemeClr val="bg1"/>
                  </a:solidFill>
                  <a:latin typeface="微软雅黑" pitchFamily="34" charset="-122"/>
                  <a:ea typeface="微软雅黑" pitchFamily="34" charset="-122"/>
                  <a:cs typeface="微软雅黑" pitchFamily="34" charset="-122"/>
                </a:rPr>
                <a:t>3. </a:t>
              </a:r>
              <a:r>
                <a:rPr lang="zh-CN" altLang="en-US" sz="2000" b="1" dirty="0">
                  <a:solidFill>
                    <a:schemeClr val="bg1"/>
                  </a:solidFill>
                  <a:latin typeface="微软雅黑" pitchFamily="34" charset="-122"/>
                  <a:ea typeface="微软雅黑" pitchFamily="34" charset="-122"/>
                  <a:cs typeface="微软雅黑" pitchFamily="34" charset="-122"/>
                </a:rPr>
                <a:t>解读结果</a:t>
              </a:r>
              <a:endParaRPr lang="zh-CN" altLang="en-US" sz="2000" b="1" dirty="0">
                <a:solidFill>
                  <a:schemeClr val="bg1"/>
                </a:solidFill>
                <a:latin typeface="微软雅黑" pitchFamily="34" charset="-122"/>
                <a:ea typeface="微软雅黑" pitchFamily="34" charset="-122"/>
                <a:cs typeface="微软雅黑" pitchFamily="34" charset="-122"/>
              </a:endParaRPr>
            </a:p>
          </p:txBody>
        </p:sp>
      </p:grpSp>
      <p:sp>
        <p:nvSpPr>
          <p:cNvPr id="15" name="文本框 14"/>
          <p:cNvSpPr txBox="1"/>
          <p:nvPr/>
        </p:nvSpPr>
        <p:spPr>
          <a:xfrm>
            <a:off x="1038225" y="2074545"/>
            <a:ext cx="10462895" cy="398780"/>
          </a:xfrm>
          <a:prstGeom prst="rect">
            <a:avLst/>
          </a:prstGeom>
          <a:noFill/>
        </p:spPr>
        <p:txBody>
          <a:bodyPr wrap="square" rtlCol="0">
            <a:spAutoFit/>
          </a:bodyPr>
          <a:lstStyle/>
          <a:p>
            <a:r>
              <a:rPr lang="zh-CN" altLang="en-US" sz="2000">
                <a:latin typeface="微软雅黑" pitchFamily="34" charset="-122"/>
                <a:ea typeface="微软雅黑" pitchFamily="34" charset="-122"/>
                <a:cs typeface="微软雅黑" pitchFamily="34" charset="-122"/>
              </a:rPr>
              <a:t>基准回归部分重点讨论主要变量之间的关系。对于控制变量，正文应尽可能少讨论或不讨论。</a:t>
            </a:r>
            <a:endParaRPr lang="zh-CN" altLang="en-US" sz="2000">
              <a:latin typeface="微软雅黑" pitchFamily="34" charset="-122"/>
              <a:ea typeface="微软雅黑" pitchFamily="34" charset="-122"/>
              <a:cs typeface="微软雅黑" pitchFamily="34" charset="-122"/>
            </a:endParaRPr>
          </a:p>
        </p:txBody>
      </p:sp>
      <p:sp>
        <p:nvSpPr>
          <p:cNvPr id="16" name="文本框 15"/>
          <p:cNvSpPr txBox="1"/>
          <p:nvPr/>
        </p:nvSpPr>
        <p:spPr>
          <a:xfrm>
            <a:off x="1038225" y="3489325"/>
            <a:ext cx="10462895" cy="1322070"/>
          </a:xfrm>
          <a:prstGeom prst="rect">
            <a:avLst/>
          </a:prstGeom>
          <a:noFill/>
        </p:spPr>
        <p:txBody>
          <a:bodyPr wrap="square" rtlCol="0">
            <a:spAutoFit/>
          </a:bodyPr>
          <a:lstStyle/>
          <a:p>
            <a:r>
              <a:rPr lang="zh-CN" altLang="en-US" sz="2000">
                <a:latin typeface="微软雅黑" pitchFamily="34" charset="-122"/>
                <a:ea typeface="微软雅黑" pitchFamily="34" charset="-122"/>
                <a:cs typeface="微软雅黑" pitchFamily="34" charset="-122"/>
              </a:rPr>
              <a:t>估计结果通常用表格来呈现，主要包括被解释变量与解释变量的名称、回归系数的估计值、标准误(或t统计量)、以星号来表示的统计显著性水平，以及相关的统计量(如拟合优度等)。制作表格的目的就是要让读者便捷、完整且清楚地了解估计结果。同时，表中的变量名称应尽量采用有意义的中文简称，少用无意义的英文字母组合。</a:t>
            </a:r>
            <a:endParaRPr lang="zh-CN" altLang="en-US" sz="2000">
              <a:latin typeface="微软雅黑" pitchFamily="34" charset="-122"/>
              <a:ea typeface="微软雅黑" pitchFamily="34" charset="-122"/>
              <a:cs typeface="微软雅黑" pitchFamily="34" charset="-122"/>
            </a:endParaRPr>
          </a:p>
        </p:txBody>
      </p:sp>
      <p:sp>
        <p:nvSpPr>
          <p:cNvPr id="17" name="文本框 16"/>
          <p:cNvSpPr txBox="1"/>
          <p:nvPr/>
        </p:nvSpPr>
        <p:spPr>
          <a:xfrm>
            <a:off x="1038225" y="5535930"/>
            <a:ext cx="10114915" cy="706755"/>
          </a:xfrm>
          <a:prstGeom prst="rect">
            <a:avLst/>
          </a:prstGeom>
          <a:noFill/>
        </p:spPr>
        <p:txBody>
          <a:bodyPr wrap="square" rtlCol="0">
            <a:spAutoFit/>
          </a:bodyPr>
          <a:lstStyle/>
          <a:p>
            <a:pPr>
              <a:buFont typeface="Wingdings" charset="2"/>
            </a:pPr>
            <a:r>
              <a:rPr lang="zh-CN" altLang="en-US" sz="2000">
                <a:latin typeface="微软雅黑" pitchFamily="34" charset="-122"/>
                <a:ea typeface="微软雅黑" pitchFamily="34" charset="-122"/>
              </a:rPr>
              <a:t>在正文中，需要对表格中的相关信息进行解读，包括回归系数的统计显著性与经济显著性、符号是否与理论预期相符、如果有不符可能存在的原因等。</a:t>
            </a:r>
            <a:endParaRPr lang="zh-CN" altLang="en-US" sz="2000">
              <a:latin typeface="微软雅黑" pitchFamily="34" charset="-122"/>
              <a:ea typeface="微软雅黑" pitchFamily="34" charset="-122"/>
            </a:endParaRPr>
          </a:p>
        </p:txBody>
      </p:sp>
      <p:sp>
        <p:nvSpPr>
          <p:cNvPr id="10" name="矩形 5"/>
          <p:cNvSpPr/>
          <p:nvPr/>
        </p:nvSpPr>
        <p:spPr>
          <a:xfrm>
            <a:off x="4694555" y="117475"/>
            <a:ext cx="1550035" cy="431800"/>
          </a:xfrm>
          <a:prstGeom prst="rect">
            <a:avLst/>
          </a:prstGeom>
          <a:noFill/>
          <a:ln w="12700">
            <a:noFill/>
          </a:ln>
        </p:spPr>
        <p:txBody>
          <a:bodyPr anchor="ctr"/>
          <a:p>
            <a:pPr algn="ctr"/>
            <a:r>
              <a:rPr lang="zh-CN" altLang="en-US" sz="1200" b="1" dirty="0">
                <a:solidFill>
                  <a:schemeClr val="bg1"/>
                </a:solidFill>
                <a:latin typeface="微软雅黑" pitchFamily="34" charset="-122"/>
                <a:ea typeface="微软雅黑" pitchFamily="34" charset="-122"/>
                <a:sym typeface="Arial" charset="0"/>
              </a:rPr>
              <a:t>什么是实证分析</a:t>
            </a:r>
            <a:endParaRPr lang="zh-CN" altLang="en-US" sz="1200" b="1" dirty="0">
              <a:solidFill>
                <a:schemeClr val="bg1"/>
              </a:solidFill>
              <a:latin typeface="微软雅黑" pitchFamily="34" charset="-122"/>
              <a:ea typeface="微软雅黑" pitchFamily="34" charset="-122"/>
              <a:sym typeface="Arial" charset="0"/>
            </a:endParaRPr>
          </a:p>
        </p:txBody>
      </p:sp>
      <p:sp>
        <p:nvSpPr>
          <p:cNvPr id="11" name="矩形 7"/>
          <p:cNvSpPr/>
          <p:nvPr/>
        </p:nvSpPr>
        <p:spPr>
          <a:xfrm>
            <a:off x="6398260" y="154940"/>
            <a:ext cx="1498600" cy="360045"/>
          </a:xfrm>
          <a:prstGeom prst="rect">
            <a:avLst/>
          </a:prstGeom>
          <a:noFill/>
          <a:ln w="12700">
            <a:noFill/>
          </a:ln>
        </p:spPr>
        <p:txBody>
          <a:bodyPr anchor="ctr"/>
          <a:p>
            <a:pPr algn="ctr"/>
            <a:r>
              <a:rPr lang="zh-CN" altLang="en-US" sz="1200" b="1" dirty="0">
                <a:solidFill>
                  <a:schemeClr val="bg1"/>
                </a:solidFill>
                <a:latin typeface="微软雅黑" pitchFamily="34" charset="-122"/>
                <a:ea typeface="微软雅黑" pitchFamily="34" charset="-122"/>
              </a:rPr>
              <a:t>实证分析的</a:t>
            </a:r>
            <a:endParaRPr lang="zh-CN" altLang="en-US" sz="1200" b="1" dirty="0">
              <a:solidFill>
                <a:schemeClr val="bg1"/>
              </a:solidFill>
              <a:latin typeface="微软雅黑" pitchFamily="34" charset="-122"/>
              <a:ea typeface="微软雅黑" pitchFamily="34" charset="-122"/>
            </a:endParaRPr>
          </a:p>
          <a:p>
            <a:pPr algn="ctr"/>
            <a:r>
              <a:rPr lang="zh-CN" altLang="en-US" sz="1200" b="1" dirty="0">
                <a:solidFill>
                  <a:schemeClr val="bg1"/>
                </a:solidFill>
                <a:latin typeface="微软雅黑" pitchFamily="34" charset="-122"/>
                <a:ea typeface="微软雅黑" pitchFamily="34" charset="-122"/>
              </a:rPr>
              <a:t>前期准备</a:t>
            </a:r>
            <a:endParaRPr lang="zh-CN" altLang="en-US" sz="1200" b="1" dirty="0">
              <a:solidFill>
                <a:schemeClr val="bg1"/>
              </a:solidFill>
              <a:latin typeface="微软雅黑" pitchFamily="34" charset="-122"/>
              <a:ea typeface="微软雅黑" pitchFamily="34" charset="-122"/>
            </a:endParaRPr>
          </a:p>
        </p:txBody>
      </p:sp>
      <p:sp>
        <p:nvSpPr>
          <p:cNvPr id="7" name="矩形 8"/>
          <p:cNvSpPr/>
          <p:nvPr/>
        </p:nvSpPr>
        <p:spPr>
          <a:xfrm>
            <a:off x="8068945" y="133350"/>
            <a:ext cx="1148080" cy="403225"/>
          </a:xfrm>
          <a:prstGeom prst="rect">
            <a:avLst/>
          </a:prstGeom>
          <a:noFill/>
          <a:ln w="12700">
            <a:noFill/>
          </a:ln>
        </p:spPr>
        <p:txBody>
          <a:bodyPr anchor="ctr"/>
          <a:p>
            <a:pPr algn="ctr"/>
            <a:r>
              <a:rPr lang="zh-CN" altLang="en-US" sz="1200" b="1" dirty="0">
                <a:solidFill>
                  <a:schemeClr val="bg1"/>
                </a:solidFill>
                <a:latin typeface="微软雅黑" pitchFamily="34" charset="-122"/>
                <a:ea typeface="微软雅黑" pitchFamily="34" charset="-122"/>
              </a:rPr>
              <a:t>如何做实证</a:t>
            </a:r>
            <a:endParaRPr lang="zh-CN" altLang="en-US" sz="1200" b="1" dirty="0">
              <a:solidFill>
                <a:schemeClr val="bg1"/>
              </a:solidFill>
              <a:latin typeface="微软雅黑" pitchFamily="34" charset="-122"/>
              <a:ea typeface="微软雅黑" pitchFamily="34" charset="-122"/>
            </a:endParaRPr>
          </a:p>
          <a:p>
            <a:pPr algn="ctr"/>
            <a:r>
              <a:rPr lang="zh-CN" altLang="en-US" sz="1200" b="1" dirty="0">
                <a:solidFill>
                  <a:schemeClr val="bg1"/>
                </a:solidFill>
                <a:latin typeface="微软雅黑" pitchFamily="34" charset="-122"/>
                <a:ea typeface="微软雅黑" pitchFamily="34" charset="-122"/>
              </a:rPr>
              <a:t>分析</a:t>
            </a:r>
            <a:endParaRPr lang="zh-CN" altLang="en-US" sz="1200" b="1" dirty="0">
              <a:solidFill>
                <a:schemeClr val="bg1"/>
              </a:solidFill>
              <a:latin typeface="微软雅黑" pitchFamily="34" charset="-122"/>
              <a:ea typeface="微软雅黑" pitchFamily="34" charset="-122"/>
            </a:endParaRPr>
          </a:p>
        </p:txBody>
      </p:sp>
      <p:sp>
        <p:nvSpPr>
          <p:cNvPr id="8" name="矩形 9"/>
          <p:cNvSpPr/>
          <p:nvPr/>
        </p:nvSpPr>
        <p:spPr>
          <a:xfrm>
            <a:off x="9549130" y="117475"/>
            <a:ext cx="1250950" cy="431800"/>
          </a:xfrm>
          <a:prstGeom prst="rect">
            <a:avLst/>
          </a:prstGeom>
          <a:noFill/>
          <a:ln w="12700">
            <a:noFill/>
          </a:ln>
        </p:spPr>
        <p:txBody>
          <a:bodyPr anchor="ctr"/>
          <a:p>
            <a:pPr marL="0" lvl="0" indent="0" eaLnBrk="1" hangingPunct="1">
              <a:buNone/>
            </a:pPr>
            <a:r>
              <a:rPr lang="zh-CN" altLang="en-US" sz="1200" b="1" dirty="0">
                <a:solidFill>
                  <a:schemeClr val="bg1"/>
                </a:solidFill>
                <a:latin typeface="微软雅黑" pitchFamily="34" charset="-122"/>
                <a:ea typeface="微软雅黑" pitchFamily="34" charset="-122"/>
                <a:sym typeface="+mn-ea"/>
              </a:rPr>
              <a:t>实证分析写作的要点及示例</a:t>
            </a:r>
            <a:endParaRPr lang="zh-CN" altLang="en-US" sz="1200" b="1" dirty="0">
              <a:solidFill>
                <a:schemeClr val="bg1"/>
              </a:solidFill>
              <a:latin typeface="微软雅黑" pitchFamily="34" charset="-122"/>
              <a:ea typeface="微软雅黑" pitchFamily="34" charset="-122"/>
              <a:sym typeface="+mn-ea"/>
            </a:endParaRPr>
          </a:p>
        </p:txBody>
      </p:sp>
      <p:sp>
        <p:nvSpPr>
          <p:cNvPr id="9" name="矩形 10"/>
          <p:cNvSpPr/>
          <p:nvPr/>
        </p:nvSpPr>
        <p:spPr>
          <a:xfrm>
            <a:off x="11022330" y="133350"/>
            <a:ext cx="889635" cy="431800"/>
          </a:xfrm>
          <a:prstGeom prst="rect">
            <a:avLst/>
          </a:prstGeom>
          <a:noFill/>
          <a:ln w="12700">
            <a:noFill/>
          </a:ln>
        </p:spPr>
        <p:txBody>
          <a:bodyPr anchor="ctr"/>
          <a:p>
            <a:pPr algn="ctr"/>
            <a:r>
              <a:rPr lang="zh-CN" altLang="en-US" sz="1200" b="1" dirty="0">
                <a:solidFill>
                  <a:schemeClr val="bg1"/>
                </a:solidFill>
                <a:latin typeface="微软雅黑" pitchFamily="34" charset="-122"/>
                <a:ea typeface="微软雅黑" pitchFamily="34" charset="-122"/>
              </a:rPr>
              <a:t>小结</a:t>
            </a:r>
            <a:endParaRPr lang="zh-CN" altLang="en-US" sz="1200" b="1" dirty="0">
              <a:solidFill>
                <a:schemeClr val="bg1"/>
              </a:solidFill>
              <a:latin typeface="微软雅黑" pitchFamily="34" charset="-122"/>
              <a:ea typeface="微软雅黑" pitchFamily="34" charset="-122"/>
            </a:endParaRPr>
          </a:p>
        </p:txBody>
      </p:sp>
      <p:sp>
        <p:nvSpPr>
          <p:cNvPr id="18" name="任意多边形 11"/>
          <p:cNvSpPr/>
          <p:nvPr/>
        </p:nvSpPr>
        <p:spPr>
          <a:xfrm>
            <a:off x="10000615" y="0"/>
            <a:ext cx="266700" cy="228600"/>
          </a:xfrm>
          <a:custGeom>
            <a:avLst/>
            <a:gdLst>
              <a:gd name="txL" fmla="*/ 0 w 266008"/>
              <a:gd name="txT" fmla="*/ 0 h 229317"/>
              <a:gd name="txR" fmla="*/ 266008 w 266008"/>
              <a:gd name="txB" fmla="*/ 229317 h 229317"/>
            </a:gdLst>
            <a:ahLst/>
            <a:cxnLst>
              <a:cxn ang="0">
                <a:pos x="0" y="0"/>
              </a:cxn>
              <a:cxn ang="0">
                <a:pos x="266700" y="0"/>
              </a:cxn>
              <a:cxn ang="0">
                <a:pos x="133350" y="228600"/>
              </a:cxn>
              <a:cxn ang="0">
                <a:pos x="0" y="0"/>
              </a:cxn>
            </a:cxnLst>
            <a:rect l="txL" t="txT" r="txR" b="txB"/>
            <a:pathLst>
              <a:path w="266008" h="229317">
                <a:moveTo>
                  <a:pt x="0" y="0"/>
                </a:moveTo>
                <a:lnTo>
                  <a:pt x="266008" y="0"/>
                </a:lnTo>
                <a:lnTo>
                  <a:pt x="133004" y="229317"/>
                </a:lnTo>
                <a:lnTo>
                  <a:pt x="0" y="0"/>
                </a:lnTo>
                <a:close/>
              </a:path>
            </a:pathLst>
          </a:custGeom>
          <a:solidFill>
            <a:srgbClr val="16A287"/>
          </a:solidFill>
          <a:ln w="12700">
            <a:noFill/>
          </a:ln>
        </p:spPr>
        <p:txBody>
          <a:bodyPr anchor="ctr"/>
          <a:p>
            <a:pPr algn="ctr"/>
            <a:r>
              <a:rPr lang="en-US" altLang="zh-CN" sz="1000" b="1" dirty="0">
                <a:solidFill>
                  <a:schemeClr val="bg1"/>
                </a:solidFill>
                <a:latin typeface="微软雅黑" pitchFamily="34" charset="-122"/>
                <a:ea typeface="微软雅黑" pitchFamily="34" charset="-122"/>
                <a:sym typeface="Arial" charset="0"/>
              </a:rPr>
              <a:t>4</a:t>
            </a:r>
            <a:endParaRPr lang="en-US" altLang="zh-CN" sz="1000" b="1" dirty="0">
              <a:solidFill>
                <a:schemeClr val="bg1"/>
              </a:solidFill>
              <a:latin typeface="微软雅黑" pitchFamily="34" charset="-122"/>
              <a:ea typeface="微软雅黑" pitchFamily="34" charset="-122"/>
              <a:sym typeface="Arial"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矩形 1"/>
          <p:cNvSpPr/>
          <p:nvPr/>
        </p:nvSpPr>
        <p:spPr>
          <a:xfrm>
            <a:off x="0" y="549275"/>
            <a:ext cx="12192000" cy="598488"/>
          </a:xfrm>
          <a:prstGeom prst="rect">
            <a:avLst/>
          </a:prstGeom>
          <a:solidFill>
            <a:srgbClr val="D8D8D8"/>
          </a:solidFill>
          <a:ln w="12700">
            <a:noFill/>
          </a:ln>
        </p:spPr>
        <p:txBody>
          <a:bodyPr anchor="ctr"/>
          <a:lstStyle/>
          <a:p>
            <a:pPr algn="ctr"/>
            <a:endParaRPr lang="zh-CN" altLang="zh-CN" b="1" dirty="0">
              <a:solidFill>
                <a:srgbClr val="FFFFFF"/>
              </a:solidFill>
              <a:latin typeface="微软雅黑" pitchFamily="34" charset="-122"/>
              <a:ea typeface="微软雅黑" pitchFamily="34" charset="-122"/>
              <a:sym typeface="微软雅黑" pitchFamily="34" charset="-122"/>
            </a:endParaRPr>
          </a:p>
        </p:txBody>
      </p:sp>
      <p:sp>
        <p:nvSpPr>
          <p:cNvPr id="40962" name="矩形 4"/>
          <p:cNvSpPr/>
          <p:nvPr/>
        </p:nvSpPr>
        <p:spPr>
          <a:xfrm>
            <a:off x="0" y="0"/>
            <a:ext cx="12192000" cy="598488"/>
          </a:xfrm>
          <a:prstGeom prst="rect">
            <a:avLst/>
          </a:prstGeom>
          <a:solidFill>
            <a:schemeClr val="tx1"/>
          </a:solidFill>
          <a:ln w="12700">
            <a:noFill/>
          </a:ln>
        </p:spPr>
        <p:txBody>
          <a:bodyPr anchor="ctr"/>
          <a:lstStyle/>
          <a:p>
            <a:pPr algn="ctr"/>
            <a:endParaRPr lang="zh-CN" altLang="zh-CN" dirty="0">
              <a:solidFill>
                <a:schemeClr val="bg1"/>
              </a:solidFill>
              <a:latin typeface="宋体" charset="-122"/>
              <a:ea typeface="宋体" charset="-122"/>
              <a:sym typeface="宋体" charset="-122"/>
            </a:endParaRPr>
          </a:p>
        </p:txBody>
      </p:sp>
      <p:sp>
        <p:nvSpPr>
          <p:cNvPr id="40969" name="矩形 12"/>
          <p:cNvSpPr/>
          <p:nvPr/>
        </p:nvSpPr>
        <p:spPr>
          <a:xfrm>
            <a:off x="0" y="6367463"/>
            <a:ext cx="12192000" cy="490537"/>
          </a:xfrm>
          <a:prstGeom prst="rect">
            <a:avLst/>
          </a:prstGeom>
          <a:solidFill>
            <a:srgbClr val="16A287"/>
          </a:solidFill>
          <a:ln w="12700">
            <a:noFill/>
          </a:ln>
        </p:spPr>
        <p:txBody>
          <a:bodyPr anchor="ctr"/>
          <a:lstStyle/>
          <a:p>
            <a:pPr algn="ctr"/>
            <a:endParaRPr lang="zh-CN" altLang="zh-CN" b="1" dirty="0">
              <a:solidFill>
                <a:srgbClr val="FFFFFF"/>
              </a:solidFill>
              <a:latin typeface="微软雅黑" pitchFamily="34" charset="-122"/>
              <a:ea typeface="微软雅黑" pitchFamily="34" charset="-122"/>
              <a:sym typeface="微软雅黑" pitchFamily="34" charset="-122"/>
            </a:endParaRPr>
          </a:p>
        </p:txBody>
      </p:sp>
      <p:sp>
        <p:nvSpPr>
          <p:cNvPr id="41007" name="文本占位符 3"/>
          <p:cNvSpPr>
            <a:spLocks noGrp="1"/>
          </p:cNvSpPr>
          <p:nvPr>
            <p:ph sz="quarter" idx="4294967295"/>
          </p:nvPr>
        </p:nvSpPr>
        <p:spPr>
          <a:xfrm>
            <a:off x="655955" y="681355"/>
            <a:ext cx="6598285" cy="429895"/>
          </a:xfrm>
          <a:prstGeom prst="rect">
            <a:avLst/>
          </a:prstGeom>
          <a:noFill/>
          <a:ln w="9525">
            <a:noFill/>
          </a:ln>
        </p:spPr>
        <p:txBody>
          <a:bodyPr anchor="t"/>
          <a:lstStyle>
            <a:lvl1pPr lvl="0">
              <a:buClrTx/>
              <a:buSzTx/>
              <a:buFont typeface="Arial" charset="0"/>
              <a:defRPr sz="2400"/>
            </a:lvl1pPr>
            <a:lvl2pPr lvl="1">
              <a:buClrTx/>
              <a:buSzTx/>
              <a:buFont typeface="Arial" charset="0"/>
              <a:defRPr sz="2000"/>
            </a:lvl2pPr>
            <a:lvl3pPr lvl="2">
              <a:buClrTx/>
              <a:buSzTx/>
              <a:buFont typeface="Arial" charset="0"/>
              <a:defRPr sz="1800"/>
            </a:lvl3pPr>
            <a:lvl4pPr lvl="3">
              <a:buClrTx/>
              <a:buSzTx/>
              <a:buFont typeface="Arial" charset="0"/>
              <a:defRPr sz="1600"/>
            </a:lvl4pPr>
            <a:lvl5pPr lvl="4">
              <a:buClrTx/>
              <a:buSzTx/>
              <a:buFont typeface="Arial" charset="0"/>
              <a:defRPr sz="1600"/>
            </a:lvl5pPr>
          </a:lstStyle>
          <a:p>
            <a:pPr marL="0" lvl="0" indent="0" eaLnBrk="1" hangingPunct="1">
              <a:buNone/>
            </a:pPr>
            <a:r>
              <a:rPr sz="2800" b="1" dirty="0">
                <a:latin typeface="微软雅黑" pitchFamily="34" charset="-122"/>
                <a:ea typeface="微软雅黑" pitchFamily="34" charset="-122"/>
              </a:rPr>
              <a:t>实证分析写作的要点三：基准回归</a:t>
            </a:r>
            <a:endParaRPr sz="2800" b="1" dirty="0">
              <a:latin typeface="微软雅黑" pitchFamily="34" charset="-122"/>
              <a:ea typeface="微软雅黑" pitchFamily="34" charset="-122"/>
            </a:endParaRPr>
          </a:p>
        </p:txBody>
      </p:sp>
      <p:sp>
        <p:nvSpPr>
          <p:cNvPr id="16394" name="文本框 13"/>
          <p:cNvSpPr/>
          <p:nvPr/>
        </p:nvSpPr>
        <p:spPr>
          <a:xfrm>
            <a:off x="0" y="6413500"/>
            <a:ext cx="2021205" cy="460375"/>
          </a:xfrm>
          <a:prstGeom prst="rect">
            <a:avLst/>
          </a:prstGeom>
          <a:noFill/>
          <a:ln w="9525">
            <a:noFill/>
          </a:ln>
        </p:spPr>
        <p:txBody>
          <a:bodyPr wrap="square" anchor="t">
            <a:spAutoFit/>
          </a:bodyPr>
          <a:lstStyle/>
          <a:p>
            <a:pPr>
              <a:lnSpc>
                <a:spcPct val="120000"/>
              </a:lnSpc>
            </a:pPr>
            <a:r>
              <a:rPr lang="zh-CN" altLang="en-US" sz="2000" b="1" dirty="0">
                <a:solidFill>
                  <a:schemeClr val="bg1"/>
                </a:solidFill>
                <a:latin typeface="微软雅黑" pitchFamily="34" charset="-122"/>
                <a:ea typeface="微软雅黑" pitchFamily="34" charset="-122"/>
              </a:rPr>
              <a:t>如何写实证分析</a:t>
            </a:r>
            <a:endParaRPr lang="zh-CN" altLang="en-US" sz="2000" b="1" dirty="0">
              <a:solidFill>
                <a:schemeClr val="bg1"/>
              </a:solidFill>
              <a:latin typeface="微软雅黑" pitchFamily="34" charset="-122"/>
              <a:ea typeface="微软雅黑" pitchFamily="34" charset="-122"/>
            </a:endParaRPr>
          </a:p>
        </p:txBody>
      </p:sp>
      <p:sp>
        <p:nvSpPr>
          <p:cNvPr id="2" name="文本框 1"/>
          <p:cNvSpPr txBox="1"/>
          <p:nvPr/>
        </p:nvSpPr>
        <p:spPr>
          <a:xfrm>
            <a:off x="9549130" y="6413500"/>
            <a:ext cx="2642870" cy="398780"/>
          </a:xfrm>
          <a:prstGeom prst="rect">
            <a:avLst/>
          </a:prstGeom>
          <a:noFill/>
        </p:spPr>
        <p:txBody>
          <a:bodyPr wrap="square" rtlCol="0">
            <a:spAutoFit/>
          </a:bodyPr>
          <a:lstStyle/>
          <a:p>
            <a:r>
              <a:rPr lang="en-US" altLang="zh-CN" sz="2000">
                <a:solidFill>
                  <a:schemeClr val="bg1"/>
                </a:solidFill>
                <a:latin typeface="微软雅黑" pitchFamily="34" charset="-122"/>
                <a:ea typeface="微软雅黑" pitchFamily="34" charset="-122"/>
                <a:cs typeface="微软雅黑" pitchFamily="34" charset="-122"/>
              </a:rPr>
              <a:t>        </a:t>
            </a:r>
            <a:r>
              <a:rPr lang="en-US" altLang="zh-CN" sz="2000" b="1">
                <a:solidFill>
                  <a:schemeClr val="bg1"/>
                </a:solidFill>
                <a:latin typeface="微软雅黑" pitchFamily="34" charset="-122"/>
                <a:ea typeface="微软雅黑" pitchFamily="34" charset="-122"/>
                <a:cs typeface="微软雅黑" pitchFamily="34" charset="-122"/>
              </a:rPr>
              <a:t>  </a:t>
            </a:r>
            <a:r>
              <a:rPr lang="zh-CN" altLang="en-US" sz="2000" b="1">
                <a:solidFill>
                  <a:schemeClr val="bg1"/>
                </a:solidFill>
                <a:latin typeface="微软雅黑" pitchFamily="34" charset="-122"/>
                <a:ea typeface="微软雅黑" pitchFamily="34" charset="-122"/>
                <a:cs typeface="微软雅黑" pitchFamily="34" charset="-122"/>
              </a:rPr>
              <a:t>讲授人</a:t>
            </a:r>
            <a:r>
              <a:rPr lang="en-US" altLang="zh-CN" sz="2000" b="1">
                <a:solidFill>
                  <a:schemeClr val="bg1"/>
                </a:solidFill>
                <a:latin typeface="微软雅黑" pitchFamily="34" charset="-122"/>
                <a:ea typeface="微软雅黑" pitchFamily="34" charset="-122"/>
                <a:cs typeface="微软雅黑" pitchFamily="34" charset="-122"/>
              </a:rPr>
              <a:t>: </a:t>
            </a:r>
            <a:r>
              <a:rPr lang="zh-CN" altLang="en-US" sz="2000" b="1">
                <a:solidFill>
                  <a:schemeClr val="bg1"/>
                </a:solidFill>
                <a:latin typeface="微软雅黑" pitchFamily="34" charset="-122"/>
                <a:ea typeface="微软雅黑" pitchFamily="34" charset="-122"/>
                <a:cs typeface="微软雅黑" pitchFamily="34" charset="-122"/>
              </a:rPr>
              <a:t>刘西川</a:t>
            </a:r>
            <a:endParaRPr lang="zh-CN" altLang="en-US" sz="2000" b="1">
              <a:solidFill>
                <a:schemeClr val="bg1"/>
              </a:solidFill>
              <a:latin typeface="微软雅黑" pitchFamily="34" charset="-122"/>
              <a:ea typeface="微软雅黑" pitchFamily="34" charset="-122"/>
              <a:cs typeface="微软雅黑" pitchFamily="34" charset="-122"/>
            </a:endParaRPr>
          </a:p>
        </p:txBody>
      </p:sp>
      <p:sp>
        <p:nvSpPr>
          <p:cNvPr id="4" name="文本框 3"/>
          <p:cNvSpPr txBox="1"/>
          <p:nvPr/>
        </p:nvSpPr>
        <p:spPr>
          <a:xfrm>
            <a:off x="410210" y="1381125"/>
            <a:ext cx="11658600" cy="4184650"/>
          </a:xfrm>
          <a:prstGeom prst="rect">
            <a:avLst/>
          </a:prstGeom>
          <a:noFill/>
        </p:spPr>
        <p:txBody>
          <a:bodyPr wrap="square" rtlCol="0">
            <a:spAutoFit/>
          </a:bodyPr>
          <a:lstStyle/>
          <a:p>
            <a:pPr algn="just">
              <a:lnSpc>
                <a:spcPct val="120000"/>
              </a:lnSpc>
              <a:spcBef>
                <a:spcPts val="600"/>
              </a:spcBef>
              <a:spcAft>
                <a:spcPts val="600"/>
              </a:spcAft>
              <a:buFont typeface="Wingdings" charset="2"/>
            </a:pPr>
            <a:r>
              <a:rPr lang="zh-CN" altLang="en-US" sz="2000" b="1">
                <a:latin typeface="微软雅黑" pitchFamily="34" charset="-122"/>
                <a:ea typeface="微软雅黑" pitchFamily="34" charset="-122"/>
                <a:cs typeface="微软雅黑" pitchFamily="34" charset="-122"/>
              </a:rPr>
              <a:t>解读结果的过程中，还需要注意以下方面。</a:t>
            </a:r>
            <a:endParaRPr lang="zh-CN" altLang="en-US" sz="2000" b="1">
              <a:latin typeface="微软雅黑" pitchFamily="34" charset="-122"/>
              <a:ea typeface="微软雅黑" pitchFamily="34" charset="-122"/>
              <a:cs typeface="微软雅黑" pitchFamily="34" charset="-122"/>
            </a:endParaRPr>
          </a:p>
          <a:p>
            <a:pPr marL="342900" indent="-342900" algn="just">
              <a:lnSpc>
                <a:spcPct val="120000"/>
              </a:lnSpc>
              <a:spcBef>
                <a:spcPts val="600"/>
              </a:spcBef>
              <a:spcAft>
                <a:spcPts val="600"/>
              </a:spcAft>
              <a:buFont typeface="Wingdings" charset="2"/>
              <a:buChar char="ü"/>
            </a:pPr>
            <a:r>
              <a:rPr lang="zh-CN" altLang="en-US" sz="2000">
                <a:latin typeface="微软雅黑" pitchFamily="34" charset="-122"/>
                <a:ea typeface="微软雅黑" pitchFamily="34" charset="-122"/>
                <a:cs typeface="微软雅黑" pitchFamily="34" charset="-122"/>
              </a:rPr>
              <a:t>如果是多个假说，最好用小标题分开。针对某个具体假说，一般要先回顾计量模型部分检验假说的“标志”，然后报告相关估计结果（如核心自变量的估计系数等）。</a:t>
            </a:r>
            <a:endParaRPr lang="zh-CN" altLang="en-US" sz="2000">
              <a:latin typeface="微软雅黑" pitchFamily="34" charset="-122"/>
              <a:ea typeface="微软雅黑" pitchFamily="34" charset="-122"/>
              <a:cs typeface="微软雅黑" pitchFamily="34" charset="-122"/>
            </a:endParaRPr>
          </a:p>
          <a:p>
            <a:pPr marL="342900" indent="-342900" algn="just">
              <a:lnSpc>
                <a:spcPct val="120000"/>
              </a:lnSpc>
              <a:spcBef>
                <a:spcPts val="600"/>
              </a:spcBef>
              <a:spcAft>
                <a:spcPts val="600"/>
              </a:spcAft>
              <a:buFont typeface="Wingdings" charset="2"/>
              <a:buChar char="ü"/>
            </a:pPr>
            <a:r>
              <a:rPr lang="zh-CN" altLang="en-US" sz="2000">
                <a:latin typeface="微软雅黑" pitchFamily="34" charset="-122"/>
                <a:ea typeface="微软雅黑" pitchFamily="34" charset="-122"/>
                <a:cs typeface="微软雅黑" pitchFamily="34" charset="-122"/>
              </a:rPr>
              <a:t>结果分析要围绕假说展开，而不是完整地读一遍估计结果（这时候，八股文的范式是不起作用的！）。</a:t>
            </a:r>
            <a:endParaRPr lang="zh-CN" altLang="en-US" sz="2000">
              <a:latin typeface="微软雅黑" pitchFamily="34" charset="-122"/>
              <a:ea typeface="微软雅黑" pitchFamily="34" charset="-122"/>
              <a:cs typeface="微软雅黑" pitchFamily="34" charset="-122"/>
            </a:endParaRPr>
          </a:p>
          <a:p>
            <a:pPr marL="342900" indent="-342900" algn="just">
              <a:lnSpc>
                <a:spcPct val="120000"/>
              </a:lnSpc>
              <a:spcBef>
                <a:spcPts val="600"/>
              </a:spcBef>
              <a:spcAft>
                <a:spcPts val="600"/>
              </a:spcAft>
              <a:buFont typeface="Wingdings" charset="2"/>
              <a:buChar char="ü"/>
            </a:pPr>
            <a:r>
              <a:rPr lang="zh-CN" altLang="en-US" sz="2000">
                <a:latin typeface="微软雅黑" pitchFamily="34" charset="-122"/>
                <a:ea typeface="微软雅黑" pitchFamily="34" charset="-122"/>
                <a:cs typeface="微软雅黑" pitchFamily="34" charset="-122"/>
              </a:rPr>
              <a:t>估计结果的解释和讨论要围绕研究设计的思路来展开，有种层层推进或紧紧咬住假说的感觉。</a:t>
            </a:r>
            <a:endParaRPr lang="zh-CN" altLang="en-US" sz="2000">
              <a:latin typeface="微软雅黑" pitchFamily="34" charset="-122"/>
              <a:ea typeface="微软雅黑" pitchFamily="34" charset="-122"/>
              <a:cs typeface="微软雅黑" pitchFamily="34" charset="-122"/>
            </a:endParaRPr>
          </a:p>
          <a:p>
            <a:pPr marL="342900" indent="-342900" algn="just">
              <a:lnSpc>
                <a:spcPct val="120000"/>
              </a:lnSpc>
              <a:spcBef>
                <a:spcPts val="600"/>
              </a:spcBef>
              <a:spcAft>
                <a:spcPts val="600"/>
              </a:spcAft>
              <a:buFont typeface="Wingdings" charset="2"/>
              <a:buChar char="ü"/>
            </a:pPr>
            <a:r>
              <a:rPr lang="zh-CN" altLang="en-US" sz="2000">
                <a:latin typeface="微软雅黑" pitchFamily="34" charset="-122"/>
                <a:ea typeface="微软雅黑" pitchFamily="34" charset="-122"/>
                <a:cs typeface="微软雅黑" pitchFamily="34" charset="-122"/>
              </a:rPr>
              <a:t>不要喧宾夺主，下大力气对一些不关紧要的控制变量及其估计结果进行解读。</a:t>
            </a:r>
            <a:endParaRPr lang="zh-CN" altLang="en-US" sz="2000">
              <a:latin typeface="微软雅黑" pitchFamily="34" charset="-122"/>
              <a:ea typeface="微软雅黑" pitchFamily="34" charset="-122"/>
              <a:cs typeface="微软雅黑" pitchFamily="34" charset="-122"/>
            </a:endParaRPr>
          </a:p>
          <a:p>
            <a:pPr marL="342900" indent="-342900" algn="just">
              <a:lnSpc>
                <a:spcPct val="120000"/>
              </a:lnSpc>
              <a:spcBef>
                <a:spcPts val="600"/>
              </a:spcBef>
              <a:spcAft>
                <a:spcPts val="600"/>
              </a:spcAft>
              <a:buFont typeface="Wingdings" charset="2"/>
              <a:buChar char="ü"/>
            </a:pPr>
            <a:r>
              <a:rPr lang="zh-CN" altLang="en-US" sz="2000">
                <a:latin typeface="微软雅黑" pitchFamily="34" charset="-122"/>
                <a:ea typeface="微软雅黑" pitchFamily="34" charset="-122"/>
                <a:cs typeface="微软雅黑" pitchFamily="34" charset="-122"/>
              </a:rPr>
              <a:t>很多时候，为了达到一种（为更精准检验假说的）设计或实验的目的，作者会选择一些不同的估计方案，以期达到他的目的。</a:t>
            </a:r>
            <a:endParaRPr lang="zh-CN" altLang="en-US" sz="2000">
              <a:latin typeface="微软雅黑" pitchFamily="34" charset="-122"/>
              <a:ea typeface="微软雅黑" pitchFamily="34" charset="-122"/>
              <a:cs typeface="微软雅黑" pitchFamily="34" charset="-122"/>
            </a:endParaRPr>
          </a:p>
        </p:txBody>
      </p:sp>
      <p:sp>
        <p:nvSpPr>
          <p:cNvPr id="10" name="矩形 5"/>
          <p:cNvSpPr/>
          <p:nvPr/>
        </p:nvSpPr>
        <p:spPr>
          <a:xfrm>
            <a:off x="4694555" y="117475"/>
            <a:ext cx="1550035" cy="431800"/>
          </a:xfrm>
          <a:prstGeom prst="rect">
            <a:avLst/>
          </a:prstGeom>
          <a:noFill/>
          <a:ln w="12700">
            <a:noFill/>
          </a:ln>
        </p:spPr>
        <p:txBody>
          <a:bodyPr anchor="ctr"/>
          <a:p>
            <a:pPr algn="ctr"/>
            <a:r>
              <a:rPr lang="zh-CN" altLang="en-US" sz="1200" b="1" dirty="0">
                <a:solidFill>
                  <a:schemeClr val="bg1"/>
                </a:solidFill>
                <a:latin typeface="微软雅黑" pitchFamily="34" charset="-122"/>
                <a:ea typeface="微软雅黑" pitchFamily="34" charset="-122"/>
                <a:sym typeface="Arial" charset="0"/>
              </a:rPr>
              <a:t>什么是实证分析</a:t>
            </a:r>
            <a:endParaRPr lang="zh-CN" altLang="en-US" sz="1200" b="1" dirty="0">
              <a:solidFill>
                <a:schemeClr val="bg1"/>
              </a:solidFill>
              <a:latin typeface="微软雅黑" pitchFamily="34" charset="-122"/>
              <a:ea typeface="微软雅黑" pitchFamily="34" charset="-122"/>
              <a:sym typeface="Arial" charset="0"/>
            </a:endParaRPr>
          </a:p>
        </p:txBody>
      </p:sp>
      <p:sp>
        <p:nvSpPr>
          <p:cNvPr id="11" name="矩形 7"/>
          <p:cNvSpPr/>
          <p:nvPr/>
        </p:nvSpPr>
        <p:spPr>
          <a:xfrm>
            <a:off x="6398260" y="154940"/>
            <a:ext cx="1498600" cy="360045"/>
          </a:xfrm>
          <a:prstGeom prst="rect">
            <a:avLst/>
          </a:prstGeom>
          <a:noFill/>
          <a:ln w="12700">
            <a:noFill/>
          </a:ln>
        </p:spPr>
        <p:txBody>
          <a:bodyPr anchor="ctr"/>
          <a:p>
            <a:pPr algn="ctr"/>
            <a:r>
              <a:rPr lang="zh-CN" altLang="en-US" sz="1200" b="1" dirty="0">
                <a:solidFill>
                  <a:schemeClr val="bg1"/>
                </a:solidFill>
                <a:latin typeface="微软雅黑" pitchFamily="34" charset="-122"/>
                <a:ea typeface="微软雅黑" pitchFamily="34" charset="-122"/>
              </a:rPr>
              <a:t>实证分析的</a:t>
            </a:r>
            <a:endParaRPr lang="zh-CN" altLang="en-US" sz="1200" b="1" dirty="0">
              <a:solidFill>
                <a:schemeClr val="bg1"/>
              </a:solidFill>
              <a:latin typeface="微软雅黑" pitchFamily="34" charset="-122"/>
              <a:ea typeface="微软雅黑" pitchFamily="34" charset="-122"/>
            </a:endParaRPr>
          </a:p>
          <a:p>
            <a:pPr algn="ctr"/>
            <a:r>
              <a:rPr lang="zh-CN" altLang="en-US" sz="1200" b="1" dirty="0">
                <a:solidFill>
                  <a:schemeClr val="bg1"/>
                </a:solidFill>
                <a:latin typeface="微软雅黑" pitchFamily="34" charset="-122"/>
                <a:ea typeface="微软雅黑" pitchFamily="34" charset="-122"/>
              </a:rPr>
              <a:t>前期准备</a:t>
            </a:r>
            <a:endParaRPr lang="zh-CN" altLang="en-US" sz="1200" b="1" dirty="0">
              <a:solidFill>
                <a:schemeClr val="bg1"/>
              </a:solidFill>
              <a:latin typeface="微软雅黑" pitchFamily="34" charset="-122"/>
              <a:ea typeface="微软雅黑" pitchFamily="34" charset="-122"/>
            </a:endParaRPr>
          </a:p>
        </p:txBody>
      </p:sp>
      <p:sp>
        <p:nvSpPr>
          <p:cNvPr id="7" name="矩形 8"/>
          <p:cNvSpPr/>
          <p:nvPr/>
        </p:nvSpPr>
        <p:spPr>
          <a:xfrm>
            <a:off x="8068945" y="133350"/>
            <a:ext cx="1148080" cy="403225"/>
          </a:xfrm>
          <a:prstGeom prst="rect">
            <a:avLst/>
          </a:prstGeom>
          <a:noFill/>
          <a:ln w="12700">
            <a:noFill/>
          </a:ln>
        </p:spPr>
        <p:txBody>
          <a:bodyPr anchor="ctr"/>
          <a:p>
            <a:pPr algn="ctr"/>
            <a:r>
              <a:rPr lang="zh-CN" altLang="en-US" sz="1200" b="1" dirty="0">
                <a:solidFill>
                  <a:schemeClr val="bg1"/>
                </a:solidFill>
                <a:latin typeface="微软雅黑" pitchFamily="34" charset="-122"/>
                <a:ea typeface="微软雅黑" pitchFamily="34" charset="-122"/>
              </a:rPr>
              <a:t>如何做实证</a:t>
            </a:r>
            <a:endParaRPr lang="zh-CN" altLang="en-US" sz="1200" b="1" dirty="0">
              <a:solidFill>
                <a:schemeClr val="bg1"/>
              </a:solidFill>
              <a:latin typeface="微软雅黑" pitchFamily="34" charset="-122"/>
              <a:ea typeface="微软雅黑" pitchFamily="34" charset="-122"/>
            </a:endParaRPr>
          </a:p>
          <a:p>
            <a:pPr algn="ctr"/>
            <a:r>
              <a:rPr lang="zh-CN" altLang="en-US" sz="1200" b="1" dirty="0">
                <a:solidFill>
                  <a:schemeClr val="bg1"/>
                </a:solidFill>
                <a:latin typeface="微软雅黑" pitchFamily="34" charset="-122"/>
                <a:ea typeface="微软雅黑" pitchFamily="34" charset="-122"/>
              </a:rPr>
              <a:t>分析</a:t>
            </a:r>
            <a:endParaRPr lang="zh-CN" altLang="en-US" sz="1200" b="1" dirty="0">
              <a:solidFill>
                <a:schemeClr val="bg1"/>
              </a:solidFill>
              <a:latin typeface="微软雅黑" pitchFamily="34" charset="-122"/>
              <a:ea typeface="微软雅黑" pitchFamily="34" charset="-122"/>
            </a:endParaRPr>
          </a:p>
        </p:txBody>
      </p:sp>
      <p:sp>
        <p:nvSpPr>
          <p:cNvPr id="8" name="矩形 9"/>
          <p:cNvSpPr/>
          <p:nvPr/>
        </p:nvSpPr>
        <p:spPr>
          <a:xfrm>
            <a:off x="9549130" y="117475"/>
            <a:ext cx="1250950" cy="431800"/>
          </a:xfrm>
          <a:prstGeom prst="rect">
            <a:avLst/>
          </a:prstGeom>
          <a:noFill/>
          <a:ln w="12700">
            <a:noFill/>
          </a:ln>
        </p:spPr>
        <p:txBody>
          <a:bodyPr anchor="ctr"/>
          <a:p>
            <a:pPr marL="0" lvl="0" indent="0" eaLnBrk="1" hangingPunct="1">
              <a:buNone/>
            </a:pPr>
            <a:r>
              <a:rPr lang="zh-CN" altLang="en-US" sz="1200" b="1" dirty="0">
                <a:solidFill>
                  <a:schemeClr val="bg1"/>
                </a:solidFill>
                <a:latin typeface="微软雅黑" pitchFamily="34" charset="-122"/>
                <a:ea typeface="微软雅黑" pitchFamily="34" charset="-122"/>
                <a:sym typeface="+mn-ea"/>
              </a:rPr>
              <a:t>实证分析写作的要点及示例</a:t>
            </a:r>
            <a:endParaRPr lang="zh-CN" altLang="en-US" sz="1200" b="1" dirty="0">
              <a:solidFill>
                <a:schemeClr val="bg1"/>
              </a:solidFill>
              <a:latin typeface="微软雅黑" pitchFamily="34" charset="-122"/>
              <a:ea typeface="微软雅黑" pitchFamily="34" charset="-122"/>
              <a:sym typeface="+mn-ea"/>
            </a:endParaRPr>
          </a:p>
        </p:txBody>
      </p:sp>
      <p:sp>
        <p:nvSpPr>
          <p:cNvPr id="9" name="矩形 10"/>
          <p:cNvSpPr/>
          <p:nvPr/>
        </p:nvSpPr>
        <p:spPr>
          <a:xfrm>
            <a:off x="11022330" y="133350"/>
            <a:ext cx="889635" cy="431800"/>
          </a:xfrm>
          <a:prstGeom prst="rect">
            <a:avLst/>
          </a:prstGeom>
          <a:noFill/>
          <a:ln w="12700">
            <a:noFill/>
          </a:ln>
        </p:spPr>
        <p:txBody>
          <a:bodyPr anchor="ctr"/>
          <a:p>
            <a:pPr algn="ctr"/>
            <a:r>
              <a:rPr lang="zh-CN" altLang="en-US" sz="1200" b="1" dirty="0">
                <a:solidFill>
                  <a:schemeClr val="bg1"/>
                </a:solidFill>
                <a:latin typeface="微软雅黑" pitchFamily="34" charset="-122"/>
                <a:ea typeface="微软雅黑" pitchFamily="34" charset="-122"/>
              </a:rPr>
              <a:t>小结</a:t>
            </a:r>
            <a:endParaRPr lang="zh-CN" altLang="en-US" sz="1200" b="1" dirty="0">
              <a:solidFill>
                <a:schemeClr val="bg1"/>
              </a:solidFill>
              <a:latin typeface="微软雅黑" pitchFamily="34" charset="-122"/>
              <a:ea typeface="微软雅黑" pitchFamily="34" charset="-122"/>
            </a:endParaRPr>
          </a:p>
        </p:txBody>
      </p:sp>
      <p:sp>
        <p:nvSpPr>
          <p:cNvPr id="18" name="任意多边形 11"/>
          <p:cNvSpPr/>
          <p:nvPr/>
        </p:nvSpPr>
        <p:spPr>
          <a:xfrm>
            <a:off x="10000615" y="0"/>
            <a:ext cx="266700" cy="228600"/>
          </a:xfrm>
          <a:custGeom>
            <a:avLst/>
            <a:gdLst>
              <a:gd name="txL" fmla="*/ 0 w 266008"/>
              <a:gd name="txT" fmla="*/ 0 h 229317"/>
              <a:gd name="txR" fmla="*/ 266008 w 266008"/>
              <a:gd name="txB" fmla="*/ 229317 h 229317"/>
            </a:gdLst>
            <a:ahLst/>
            <a:cxnLst>
              <a:cxn ang="0">
                <a:pos x="0" y="0"/>
              </a:cxn>
              <a:cxn ang="0">
                <a:pos x="266700" y="0"/>
              </a:cxn>
              <a:cxn ang="0">
                <a:pos x="133350" y="228600"/>
              </a:cxn>
              <a:cxn ang="0">
                <a:pos x="0" y="0"/>
              </a:cxn>
            </a:cxnLst>
            <a:rect l="txL" t="txT" r="txR" b="txB"/>
            <a:pathLst>
              <a:path w="266008" h="229317">
                <a:moveTo>
                  <a:pt x="0" y="0"/>
                </a:moveTo>
                <a:lnTo>
                  <a:pt x="266008" y="0"/>
                </a:lnTo>
                <a:lnTo>
                  <a:pt x="133004" y="229317"/>
                </a:lnTo>
                <a:lnTo>
                  <a:pt x="0" y="0"/>
                </a:lnTo>
                <a:close/>
              </a:path>
            </a:pathLst>
          </a:custGeom>
          <a:solidFill>
            <a:srgbClr val="16A287"/>
          </a:solidFill>
          <a:ln w="12700">
            <a:noFill/>
          </a:ln>
        </p:spPr>
        <p:txBody>
          <a:bodyPr anchor="ctr"/>
          <a:p>
            <a:pPr algn="ctr"/>
            <a:r>
              <a:rPr lang="en-US" altLang="zh-CN" sz="1000" b="1" dirty="0">
                <a:solidFill>
                  <a:schemeClr val="bg1"/>
                </a:solidFill>
                <a:latin typeface="微软雅黑" pitchFamily="34" charset="-122"/>
                <a:ea typeface="微软雅黑" pitchFamily="34" charset="-122"/>
                <a:sym typeface="Arial" charset="0"/>
              </a:rPr>
              <a:t>4</a:t>
            </a:r>
            <a:endParaRPr lang="en-US" altLang="zh-CN" sz="1000" b="1" dirty="0">
              <a:solidFill>
                <a:schemeClr val="bg1"/>
              </a:solidFill>
              <a:latin typeface="微软雅黑" pitchFamily="34" charset="-122"/>
              <a:ea typeface="微软雅黑" pitchFamily="34" charset="-122"/>
              <a:sym typeface="Arial"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矩形 1"/>
          <p:cNvSpPr/>
          <p:nvPr/>
        </p:nvSpPr>
        <p:spPr>
          <a:xfrm>
            <a:off x="0" y="549275"/>
            <a:ext cx="12192000" cy="598488"/>
          </a:xfrm>
          <a:prstGeom prst="rect">
            <a:avLst/>
          </a:prstGeom>
          <a:solidFill>
            <a:srgbClr val="D8D8D8"/>
          </a:solidFill>
          <a:ln w="12700">
            <a:noFill/>
          </a:ln>
        </p:spPr>
        <p:txBody>
          <a:bodyPr anchor="ctr"/>
          <a:lstStyle/>
          <a:p>
            <a:pPr algn="ctr"/>
            <a:endParaRPr lang="zh-CN" altLang="zh-CN" b="1" dirty="0">
              <a:solidFill>
                <a:srgbClr val="FFFFFF"/>
              </a:solidFill>
              <a:latin typeface="微软雅黑" pitchFamily="34" charset="-122"/>
              <a:ea typeface="微软雅黑" pitchFamily="34" charset="-122"/>
              <a:sym typeface="微软雅黑" pitchFamily="34" charset="-122"/>
            </a:endParaRPr>
          </a:p>
        </p:txBody>
      </p:sp>
      <p:sp>
        <p:nvSpPr>
          <p:cNvPr id="40962" name="矩形 4"/>
          <p:cNvSpPr/>
          <p:nvPr/>
        </p:nvSpPr>
        <p:spPr>
          <a:xfrm>
            <a:off x="0" y="0"/>
            <a:ext cx="12192000" cy="598488"/>
          </a:xfrm>
          <a:prstGeom prst="rect">
            <a:avLst/>
          </a:prstGeom>
          <a:solidFill>
            <a:schemeClr val="tx1"/>
          </a:solidFill>
          <a:ln w="12700">
            <a:noFill/>
          </a:ln>
        </p:spPr>
        <p:txBody>
          <a:bodyPr anchor="ctr"/>
          <a:lstStyle/>
          <a:p>
            <a:pPr algn="ctr"/>
            <a:endParaRPr lang="zh-CN" altLang="zh-CN" dirty="0">
              <a:solidFill>
                <a:schemeClr val="bg1"/>
              </a:solidFill>
              <a:latin typeface="宋体" charset="-122"/>
              <a:ea typeface="宋体" charset="-122"/>
              <a:sym typeface="宋体" charset="-122"/>
            </a:endParaRPr>
          </a:p>
        </p:txBody>
      </p:sp>
      <p:sp>
        <p:nvSpPr>
          <p:cNvPr id="40969" name="矩形 12"/>
          <p:cNvSpPr/>
          <p:nvPr/>
        </p:nvSpPr>
        <p:spPr>
          <a:xfrm>
            <a:off x="0" y="6367463"/>
            <a:ext cx="12192000" cy="490537"/>
          </a:xfrm>
          <a:prstGeom prst="rect">
            <a:avLst/>
          </a:prstGeom>
          <a:solidFill>
            <a:srgbClr val="16A287"/>
          </a:solidFill>
          <a:ln w="12700">
            <a:noFill/>
          </a:ln>
        </p:spPr>
        <p:txBody>
          <a:bodyPr anchor="ctr"/>
          <a:lstStyle/>
          <a:p>
            <a:pPr algn="ctr"/>
            <a:endParaRPr lang="zh-CN" altLang="zh-CN" b="1" dirty="0">
              <a:solidFill>
                <a:srgbClr val="FFFFFF"/>
              </a:solidFill>
              <a:latin typeface="微软雅黑" pitchFamily="34" charset="-122"/>
              <a:ea typeface="微软雅黑" pitchFamily="34" charset="-122"/>
              <a:sym typeface="微软雅黑" pitchFamily="34" charset="-122"/>
            </a:endParaRPr>
          </a:p>
        </p:txBody>
      </p:sp>
      <p:sp>
        <p:nvSpPr>
          <p:cNvPr id="41007" name="文本占位符 3"/>
          <p:cNvSpPr>
            <a:spLocks noGrp="1"/>
          </p:cNvSpPr>
          <p:nvPr>
            <p:ph sz="quarter" idx="4294967295"/>
          </p:nvPr>
        </p:nvSpPr>
        <p:spPr>
          <a:xfrm>
            <a:off x="655955" y="681355"/>
            <a:ext cx="8652510" cy="429895"/>
          </a:xfrm>
          <a:prstGeom prst="rect">
            <a:avLst/>
          </a:prstGeom>
          <a:noFill/>
          <a:ln w="9525">
            <a:noFill/>
          </a:ln>
        </p:spPr>
        <p:txBody>
          <a:bodyPr anchor="t"/>
          <a:lstStyle>
            <a:lvl1pPr lvl="0">
              <a:buClrTx/>
              <a:buSzTx/>
              <a:buFont typeface="Arial" charset="0"/>
              <a:defRPr sz="2400"/>
            </a:lvl1pPr>
            <a:lvl2pPr lvl="1">
              <a:buClrTx/>
              <a:buSzTx/>
              <a:buFont typeface="Arial" charset="0"/>
              <a:defRPr sz="2000"/>
            </a:lvl2pPr>
            <a:lvl3pPr lvl="2">
              <a:buClrTx/>
              <a:buSzTx/>
              <a:buFont typeface="Arial" charset="0"/>
              <a:defRPr sz="1800"/>
            </a:lvl3pPr>
            <a:lvl4pPr lvl="3">
              <a:buClrTx/>
              <a:buSzTx/>
              <a:buFont typeface="Arial" charset="0"/>
              <a:defRPr sz="1600"/>
            </a:lvl4pPr>
            <a:lvl5pPr lvl="4">
              <a:buClrTx/>
              <a:buSzTx/>
              <a:buFont typeface="Arial" charset="0"/>
              <a:defRPr sz="1600"/>
            </a:lvl5pPr>
          </a:lstStyle>
          <a:p>
            <a:pPr marL="0" lvl="0" indent="0" eaLnBrk="1" hangingPunct="1">
              <a:buNone/>
            </a:pPr>
            <a:r>
              <a:rPr sz="2800" b="1" dirty="0">
                <a:latin typeface="微软雅黑" pitchFamily="34" charset="-122"/>
                <a:ea typeface="微软雅黑" pitchFamily="34" charset="-122"/>
                <a:sym typeface="+mn-ea"/>
              </a:rPr>
              <a:t>实证分析写作的要点三：基准回归（示例）</a:t>
            </a:r>
            <a:endParaRPr sz="2800" b="1" dirty="0">
              <a:latin typeface="微软雅黑" pitchFamily="34" charset="-122"/>
              <a:ea typeface="微软雅黑" pitchFamily="34" charset="-122"/>
              <a:sym typeface="+mn-ea"/>
            </a:endParaRPr>
          </a:p>
        </p:txBody>
      </p:sp>
      <p:sp>
        <p:nvSpPr>
          <p:cNvPr id="16394" name="文本框 13"/>
          <p:cNvSpPr/>
          <p:nvPr/>
        </p:nvSpPr>
        <p:spPr>
          <a:xfrm>
            <a:off x="0" y="6413500"/>
            <a:ext cx="2021205" cy="460375"/>
          </a:xfrm>
          <a:prstGeom prst="rect">
            <a:avLst/>
          </a:prstGeom>
          <a:noFill/>
          <a:ln w="9525">
            <a:noFill/>
          </a:ln>
        </p:spPr>
        <p:txBody>
          <a:bodyPr wrap="square" anchor="t">
            <a:spAutoFit/>
          </a:bodyPr>
          <a:lstStyle/>
          <a:p>
            <a:pPr>
              <a:lnSpc>
                <a:spcPct val="120000"/>
              </a:lnSpc>
            </a:pPr>
            <a:r>
              <a:rPr lang="zh-CN" altLang="en-US" sz="2000" b="1" dirty="0">
                <a:solidFill>
                  <a:schemeClr val="bg1"/>
                </a:solidFill>
                <a:latin typeface="微软雅黑" pitchFamily="34" charset="-122"/>
                <a:ea typeface="微软雅黑" pitchFamily="34" charset="-122"/>
              </a:rPr>
              <a:t>如何写实证分析</a:t>
            </a:r>
            <a:endParaRPr lang="zh-CN" altLang="en-US" sz="2000" b="1" dirty="0">
              <a:solidFill>
                <a:schemeClr val="bg1"/>
              </a:solidFill>
              <a:latin typeface="微软雅黑" pitchFamily="34" charset="-122"/>
              <a:ea typeface="微软雅黑" pitchFamily="34" charset="-122"/>
            </a:endParaRPr>
          </a:p>
        </p:txBody>
      </p:sp>
      <p:sp>
        <p:nvSpPr>
          <p:cNvPr id="2" name="文本框 1"/>
          <p:cNvSpPr txBox="1"/>
          <p:nvPr/>
        </p:nvSpPr>
        <p:spPr>
          <a:xfrm>
            <a:off x="9549130" y="6413500"/>
            <a:ext cx="2642870" cy="398780"/>
          </a:xfrm>
          <a:prstGeom prst="rect">
            <a:avLst/>
          </a:prstGeom>
          <a:noFill/>
        </p:spPr>
        <p:txBody>
          <a:bodyPr wrap="square" rtlCol="0">
            <a:spAutoFit/>
          </a:bodyPr>
          <a:lstStyle/>
          <a:p>
            <a:r>
              <a:rPr lang="en-US" altLang="zh-CN" sz="2000">
                <a:solidFill>
                  <a:schemeClr val="bg1"/>
                </a:solidFill>
                <a:latin typeface="微软雅黑" pitchFamily="34" charset="-122"/>
                <a:ea typeface="微软雅黑" pitchFamily="34" charset="-122"/>
                <a:cs typeface="微软雅黑" pitchFamily="34" charset="-122"/>
              </a:rPr>
              <a:t>        </a:t>
            </a:r>
            <a:r>
              <a:rPr lang="en-US" altLang="zh-CN" sz="2000" b="1">
                <a:solidFill>
                  <a:schemeClr val="bg1"/>
                </a:solidFill>
                <a:latin typeface="微软雅黑" pitchFamily="34" charset="-122"/>
                <a:ea typeface="微软雅黑" pitchFamily="34" charset="-122"/>
                <a:cs typeface="微软雅黑" pitchFamily="34" charset="-122"/>
              </a:rPr>
              <a:t>  </a:t>
            </a:r>
            <a:r>
              <a:rPr lang="zh-CN" altLang="en-US" sz="2000" b="1">
                <a:solidFill>
                  <a:schemeClr val="bg1"/>
                </a:solidFill>
                <a:latin typeface="微软雅黑" pitchFamily="34" charset="-122"/>
                <a:ea typeface="微软雅黑" pitchFamily="34" charset="-122"/>
                <a:cs typeface="微软雅黑" pitchFamily="34" charset="-122"/>
              </a:rPr>
              <a:t>讲授人</a:t>
            </a:r>
            <a:r>
              <a:rPr lang="en-US" altLang="zh-CN" sz="2000" b="1">
                <a:solidFill>
                  <a:schemeClr val="bg1"/>
                </a:solidFill>
                <a:latin typeface="微软雅黑" pitchFamily="34" charset="-122"/>
                <a:ea typeface="微软雅黑" pitchFamily="34" charset="-122"/>
                <a:cs typeface="微软雅黑" pitchFamily="34" charset="-122"/>
              </a:rPr>
              <a:t>: </a:t>
            </a:r>
            <a:r>
              <a:rPr lang="zh-CN" altLang="en-US" sz="2000" b="1">
                <a:solidFill>
                  <a:schemeClr val="bg1"/>
                </a:solidFill>
                <a:latin typeface="微软雅黑" pitchFamily="34" charset="-122"/>
                <a:ea typeface="微软雅黑" pitchFamily="34" charset="-122"/>
                <a:cs typeface="微软雅黑" pitchFamily="34" charset="-122"/>
              </a:rPr>
              <a:t>刘西川</a:t>
            </a:r>
            <a:endParaRPr lang="zh-CN" altLang="en-US" sz="2000" b="1">
              <a:solidFill>
                <a:schemeClr val="bg1"/>
              </a:solidFill>
              <a:latin typeface="微软雅黑" pitchFamily="34" charset="-122"/>
              <a:ea typeface="微软雅黑" pitchFamily="34" charset="-122"/>
              <a:cs typeface="微软雅黑" pitchFamily="34" charset="-122"/>
            </a:endParaRPr>
          </a:p>
        </p:txBody>
      </p:sp>
      <p:sp>
        <p:nvSpPr>
          <p:cNvPr id="4" name="文本框 3"/>
          <p:cNvSpPr txBox="1"/>
          <p:nvPr/>
        </p:nvSpPr>
        <p:spPr>
          <a:xfrm>
            <a:off x="128270" y="1148080"/>
            <a:ext cx="11711940" cy="829945"/>
          </a:xfrm>
          <a:prstGeom prst="rect">
            <a:avLst/>
          </a:prstGeom>
          <a:noFill/>
        </p:spPr>
        <p:txBody>
          <a:bodyPr wrap="square" rtlCol="0">
            <a:spAutoFit/>
          </a:bodyPr>
          <a:lstStyle/>
          <a:p>
            <a:pPr>
              <a:lnSpc>
                <a:spcPct val="120000"/>
              </a:lnSpc>
            </a:pPr>
            <a:r>
              <a:rPr lang="zh-CN" altLang="en-US" sz="2000">
                <a:latin typeface="微软雅黑" pitchFamily="34" charset="-122"/>
                <a:ea typeface="微软雅黑" pitchFamily="34" charset="-122"/>
                <a:cs typeface="微软雅黑" pitchFamily="34" charset="-122"/>
              </a:rPr>
              <a:t>【示例】刘西川、杨奇明、陈立辉：《农户信贷市场的正规部门与非正规部门：替代还是互补?》，《经济研究》2014年第11期。</a:t>
            </a:r>
            <a:endParaRPr lang="zh-CN" altLang="en-US" sz="2000">
              <a:latin typeface="微软雅黑" pitchFamily="34" charset="-122"/>
              <a:ea typeface="微软雅黑" pitchFamily="34" charset="-122"/>
              <a:cs typeface="微软雅黑" pitchFamily="34" charset="-122"/>
            </a:endParaRPr>
          </a:p>
        </p:txBody>
      </p:sp>
      <p:sp>
        <p:nvSpPr>
          <p:cNvPr id="7" name="矩形 12"/>
          <p:cNvSpPr/>
          <p:nvPr/>
        </p:nvSpPr>
        <p:spPr>
          <a:xfrm>
            <a:off x="128270" y="1978660"/>
            <a:ext cx="11783695" cy="4280535"/>
          </a:xfrm>
          <a:prstGeom prst="rect">
            <a:avLst/>
          </a:prstGeom>
          <a:noFill/>
          <a:ln w="12700">
            <a:solidFill>
              <a:srgbClr val="16A287"/>
            </a:solidFill>
          </a:ln>
          <a:extLst>
            <a:ext uri="{909E8E84-426E-40DD-AFC4-6F175D3DCCD1}">
              <a14:hiddenFill xmlns:a14="http://schemas.microsoft.com/office/drawing/2010/main">
                <a:solidFill>
                  <a:srgbClr val="16A287"/>
                </a:solidFill>
              </a14:hiddenFill>
            </a:ext>
          </a:extLst>
        </p:spPr>
        <p:txBody>
          <a:bodyPr anchor="ctr"/>
          <a:lstStyle/>
          <a:p>
            <a:pPr indent="508000" algn="l">
              <a:lnSpc>
                <a:spcPct val="100000"/>
              </a:lnSpc>
              <a:spcBef>
                <a:spcPts val="600"/>
              </a:spcBef>
              <a:spcAft>
                <a:spcPts val="600"/>
              </a:spcAft>
            </a:pPr>
            <a:r>
              <a:rPr lang="zh-CN" altLang="zh-CN" sz="2000" dirty="0">
                <a:solidFill>
                  <a:schemeClr val="tx1"/>
                </a:solidFill>
                <a:latin typeface="微软雅黑" pitchFamily="34" charset="-122"/>
                <a:ea typeface="微软雅黑" pitchFamily="34" charset="-122"/>
                <a:sym typeface="宋体" charset="-122"/>
              </a:rPr>
              <a:t>以下，重点分析农户正规信贷供给与非正规信贷供给的影响因素特别是两者间的相互关系。表6.2为揭示农户正规信贷与非正规信贷之间的关系提供了更多有价值的信息。</a:t>
            </a:r>
            <a:endParaRPr lang="zh-CN" altLang="zh-CN" sz="2000" dirty="0">
              <a:solidFill>
                <a:schemeClr val="tx1"/>
              </a:solidFill>
              <a:latin typeface="微软雅黑" pitchFamily="34" charset="-122"/>
              <a:ea typeface="微软雅黑" pitchFamily="34" charset="-122"/>
              <a:sym typeface="宋体" charset="-122"/>
            </a:endParaRPr>
          </a:p>
          <a:p>
            <a:pPr indent="508000" algn="l">
              <a:lnSpc>
                <a:spcPct val="100000"/>
              </a:lnSpc>
              <a:spcBef>
                <a:spcPts val="600"/>
              </a:spcBef>
              <a:spcAft>
                <a:spcPts val="600"/>
              </a:spcAft>
            </a:pPr>
            <a:r>
              <a:rPr lang="zh-CN" altLang="zh-CN" sz="2000" dirty="0">
                <a:solidFill>
                  <a:schemeClr val="tx1"/>
                </a:solidFill>
                <a:latin typeface="微软雅黑" pitchFamily="34" charset="-122"/>
                <a:ea typeface="微软雅黑" pitchFamily="34" charset="-122"/>
                <a:sym typeface="宋体" charset="-122"/>
              </a:rPr>
              <a:t>第一，正规信贷供给行为与非正规信贷供给行为作用机制不同。从显著变量的数量来看，影响正规信贷供给行为的因素要少于影响非正规信贷供给行为的因素。这说明，非正规信贷供给方比正规信贷供给方具有信息优势，他们能够从更多渠道如地缘信息和社会关系来考察借款者的还款能力与还款意愿，消费支出及礼金两个变量的估计结果就是很好的说明与佐证。</a:t>
            </a:r>
            <a:endParaRPr lang="zh-CN" altLang="zh-CN" sz="2000" dirty="0">
              <a:solidFill>
                <a:schemeClr val="tx1"/>
              </a:solidFill>
              <a:latin typeface="微软雅黑" pitchFamily="34" charset="-122"/>
              <a:ea typeface="微软雅黑" pitchFamily="34" charset="-122"/>
              <a:sym typeface="宋体" charset="-122"/>
            </a:endParaRPr>
          </a:p>
          <a:p>
            <a:pPr indent="508000" algn="l">
              <a:lnSpc>
                <a:spcPct val="100000"/>
              </a:lnSpc>
              <a:spcBef>
                <a:spcPts val="600"/>
              </a:spcBef>
              <a:spcAft>
                <a:spcPts val="600"/>
              </a:spcAft>
            </a:pPr>
            <a:r>
              <a:rPr lang="zh-CN" altLang="zh-CN" sz="2000" dirty="0">
                <a:solidFill>
                  <a:schemeClr val="tx1"/>
                </a:solidFill>
                <a:latin typeface="微软雅黑" pitchFamily="34" charset="-122"/>
                <a:ea typeface="微软雅黑" pitchFamily="34" charset="-122"/>
                <a:sym typeface="宋体" charset="-122"/>
              </a:rPr>
              <a:t>第二，从可观察变量估计结果来看，正规信贷供给与非正规信贷供给存在一定的互补性。具体表现在三个方面：首先，信息环境与条件的差异使得两类信贷供给行为优势互补。其次，两类信贷供给行为可实现借款用途的互补。最后，两类信贷供给者似乎不约而同地“青睐”具有某种特征的农户。</a:t>
            </a:r>
            <a:endParaRPr lang="zh-CN" altLang="zh-CN" sz="2000" dirty="0">
              <a:solidFill>
                <a:schemeClr val="tx1"/>
              </a:solidFill>
              <a:latin typeface="微软雅黑" pitchFamily="34" charset="-122"/>
              <a:ea typeface="微软雅黑" pitchFamily="34" charset="-122"/>
              <a:sym typeface="宋体" charset="-122"/>
            </a:endParaRPr>
          </a:p>
          <a:p>
            <a:pPr indent="508000" algn="l">
              <a:lnSpc>
                <a:spcPct val="100000"/>
              </a:lnSpc>
              <a:spcBef>
                <a:spcPts val="600"/>
              </a:spcBef>
              <a:spcAft>
                <a:spcPts val="600"/>
              </a:spcAft>
            </a:pPr>
            <a:r>
              <a:rPr lang="zh-CN" altLang="zh-CN" sz="2000" dirty="0">
                <a:solidFill>
                  <a:schemeClr val="tx1"/>
                </a:solidFill>
                <a:latin typeface="微软雅黑" pitchFamily="34" charset="-122"/>
                <a:ea typeface="微软雅黑" pitchFamily="34" charset="-122"/>
                <a:sym typeface="宋体" charset="-122"/>
              </a:rPr>
              <a:t>第三，从不可观察变量来看，    的估计结果在1%水平上显著为正，说明正规信贷供给与非正规信贷供给之间的关系是互补的，即正规信贷与非正规信贷供给方更愿意向获得另一个部门贷款的借款者提供贷款，换言之，如果农户在某一个部门得到贷款，那么在另一部门也更容易得到贷款。</a:t>
            </a:r>
            <a:endParaRPr lang="zh-CN" altLang="zh-CN" sz="2000" dirty="0">
              <a:solidFill>
                <a:schemeClr val="tx1"/>
              </a:solidFill>
              <a:latin typeface="微软雅黑" pitchFamily="34" charset="-122"/>
              <a:ea typeface="微软雅黑" pitchFamily="34" charset="-122"/>
              <a:sym typeface="宋体" charset="-122"/>
            </a:endParaRPr>
          </a:p>
        </p:txBody>
      </p:sp>
      <p:graphicFrame>
        <p:nvGraphicFramePr>
          <p:cNvPr id="3" name="对象 -2147482623"/>
          <p:cNvGraphicFramePr>
            <a:graphicFrameLocks noChangeAspect="1"/>
          </p:cNvGraphicFramePr>
          <p:nvPr/>
        </p:nvGraphicFramePr>
        <p:xfrm>
          <a:off x="3924935" y="5197475"/>
          <a:ext cx="377190" cy="346075"/>
        </p:xfrm>
        <a:graphic>
          <a:graphicData uri="http://schemas.openxmlformats.org/presentationml/2006/ole">
            <mc:AlternateContent xmlns:mc="http://schemas.openxmlformats.org/markup-compatibility/2006">
              <mc:Choice xmlns:v="urn:schemas-microsoft-com:vml" Requires="v">
                <p:oleObj spid="_x0000_s3076" name="" r:id="rId1" imgW="0" imgH="0" progId="Equation.3">
                  <p:embed/>
                </p:oleObj>
              </mc:Choice>
              <mc:Fallback>
                <p:oleObj name="" r:id="rId1" imgW="0" imgH="0" progId="Equation.3">
                  <p:embed/>
                  <p:pic>
                    <p:nvPicPr>
                      <p:cNvPr id="0" name="图片 3075"/>
                      <p:cNvPicPr/>
                      <p:nvPr/>
                    </p:nvPicPr>
                    <p:blipFill>
                      <a:blip r:embed="rId2"/>
                      <a:stretch>
                        <a:fillRect/>
                      </a:stretch>
                    </p:blipFill>
                    <p:spPr>
                      <a:xfrm>
                        <a:off x="3924935" y="5197475"/>
                        <a:ext cx="377190" cy="346075"/>
                      </a:xfrm>
                      <a:prstGeom prst="rect">
                        <a:avLst/>
                      </a:prstGeom>
                      <a:noFill/>
                      <a:ln w="38100">
                        <a:noFill/>
                        <a:miter/>
                      </a:ln>
                    </p:spPr>
                  </p:pic>
                </p:oleObj>
              </mc:Fallback>
            </mc:AlternateContent>
          </a:graphicData>
        </a:graphic>
      </p:graphicFrame>
      <p:sp>
        <p:nvSpPr>
          <p:cNvPr id="10" name="矩形 5"/>
          <p:cNvSpPr/>
          <p:nvPr/>
        </p:nvSpPr>
        <p:spPr>
          <a:xfrm>
            <a:off x="4694555" y="117475"/>
            <a:ext cx="1550035" cy="431800"/>
          </a:xfrm>
          <a:prstGeom prst="rect">
            <a:avLst/>
          </a:prstGeom>
          <a:noFill/>
          <a:ln w="12700">
            <a:noFill/>
          </a:ln>
        </p:spPr>
        <p:txBody>
          <a:bodyPr anchor="ctr"/>
          <a:p>
            <a:pPr algn="ctr"/>
            <a:r>
              <a:rPr lang="zh-CN" altLang="en-US" sz="1200" b="1" dirty="0">
                <a:solidFill>
                  <a:schemeClr val="bg1"/>
                </a:solidFill>
                <a:latin typeface="微软雅黑" pitchFamily="34" charset="-122"/>
                <a:ea typeface="微软雅黑" pitchFamily="34" charset="-122"/>
                <a:sym typeface="Arial" charset="0"/>
              </a:rPr>
              <a:t>什么是实证分析</a:t>
            </a:r>
            <a:endParaRPr lang="zh-CN" altLang="en-US" sz="1200" b="1" dirty="0">
              <a:solidFill>
                <a:schemeClr val="bg1"/>
              </a:solidFill>
              <a:latin typeface="微软雅黑" pitchFamily="34" charset="-122"/>
              <a:ea typeface="微软雅黑" pitchFamily="34" charset="-122"/>
              <a:sym typeface="Arial" charset="0"/>
            </a:endParaRPr>
          </a:p>
        </p:txBody>
      </p:sp>
      <p:sp>
        <p:nvSpPr>
          <p:cNvPr id="11" name="矩形 7"/>
          <p:cNvSpPr/>
          <p:nvPr/>
        </p:nvSpPr>
        <p:spPr>
          <a:xfrm>
            <a:off x="6398260" y="154940"/>
            <a:ext cx="1498600" cy="360045"/>
          </a:xfrm>
          <a:prstGeom prst="rect">
            <a:avLst/>
          </a:prstGeom>
          <a:noFill/>
          <a:ln w="12700">
            <a:noFill/>
          </a:ln>
        </p:spPr>
        <p:txBody>
          <a:bodyPr anchor="ctr"/>
          <a:p>
            <a:pPr algn="ctr"/>
            <a:r>
              <a:rPr lang="zh-CN" altLang="en-US" sz="1200" b="1" dirty="0">
                <a:solidFill>
                  <a:schemeClr val="bg1"/>
                </a:solidFill>
                <a:latin typeface="微软雅黑" pitchFamily="34" charset="-122"/>
                <a:ea typeface="微软雅黑" pitchFamily="34" charset="-122"/>
              </a:rPr>
              <a:t>实证分析的</a:t>
            </a:r>
            <a:endParaRPr lang="zh-CN" altLang="en-US" sz="1200" b="1" dirty="0">
              <a:solidFill>
                <a:schemeClr val="bg1"/>
              </a:solidFill>
              <a:latin typeface="微软雅黑" pitchFamily="34" charset="-122"/>
              <a:ea typeface="微软雅黑" pitchFamily="34" charset="-122"/>
            </a:endParaRPr>
          </a:p>
          <a:p>
            <a:pPr algn="ctr"/>
            <a:r>
              <a:rPr lang="zh-CN" altLang="en-US" sz="1200" b="1" dirty="0">
                <a:solidFill>
                  <a:schemeClr val="bg1"/>
                </a:solidFill>
                <a:latin typeface="微软雅黑" pitchFamily="34" charset="-122"/>
                <a:ea typeface="微软雅黑" pitchFamily="34" charset="-122"/>
              </a:rPr>
              <a:t>前期准备</a:t>
            </a:r>
            <a:endParaRPr lang="zh-CN" altLang="en-US" sz="1200" b="1" dirty="0">
              <a:solidFill>
                <a:schemeClr val="bg1"/>
              </a:solidFill>
              <a:latin typeface="微软雅黑" pitchFamily="34" charset="-122"/>
              <a:ea typeface="微软雅黑" pitchFamily="34" charset="-122"/>
            </a:endParaRPr>
          </a:p>
        </p:txBody>
      </p:sp>
      <p:sp>
        <p:nvSpPr>
          <p:cNvPr id="6" name="矩形 8"/>
          <p:cNvSpPr/>
          <p:nvPr/>
        </p:nvSpPr>
        <p:spPr>
          <a:xfrm>
            <a:off x="8068945" y="133350"/>
            <a:ext cx="1148080" cy="403225"/>
          </a:xfrm>
          <a:prstGeom prst="rect">
            <a:avLst/>
          </a:prstGeom>
          <a:noFill/>
          <a:ln w="12700">
            <a:noFill/>
          </a:ln>
        </p:spPr>
        <p:txBody>
          <a:bodyPr anchor="ctr"/>
          <a:p>
            <a:pPr algn="ctr"/>
            <a:r>
              <a:rPr lang="zh-CN" altLang="en-US" sz="1200" b="1" dirty="0">
                <a:solidFill>
                  <a:schemeClr val="bg1"/>
                </a:solidFill>
                <a:latin typeface="微软雅黑" pitchFamily="34" charset="-122"/>
                <a:ea typeface="微软雅黑" pitchFamily="34" charset="-122"/>
              </a:rPr>
              <a:t>如何做实证</a:t>
            </a:r>
            <a:endParaRPr lang="zh-CN" altLang="en-US" sz="1200" b="1" dirty="0">
              <a:solidFill>
                <a:schemeClr val="bg1"/>
              </a:solidFill>
              <a:latin typeface="微软雅黑" pitchFamily="34" charset="-122"/>
              <a:ea typeface="微软雅黑" pitchFamily="34" charset="-122"/>
            </a:endParaRPr>
          </a:p>
          <a:p>
            <a:pPr algn="ctr"/>
            <a:r>
              <a:rPr lang="zh-CN" altLang="en-US" sz="1200" b="1" dirty="0">
                <a:solidFill>
                  <a:schemeClr val="bg1"/>
                </a:solidFill>
                <a:latin typeface="微软雅黑" pitchFamily="34" charset="-122"/>
                <a:ea typeface="微软雅黑" pitchFamily="34" charset="-122"/>
              </a:rPr>
              <a:t>分析</a:t>
            </a:r>
            <a:endParaRPr lang="zh-CN" altLang="en-US" sz="1200" b="1" dirty="0">
              <a:solidFill>
                <a:schemeClr val="bg1"/>
              </a:solidFill>
              <a:latin typeface="微软雅黑" pitchFamily="34" charset="-122"/>
              <a:ea typeface="微软雅黑" pitchFamily="34" charset="-122"/>
            </a:endParaRPr>
          </a:p>
        </p:txBody>
      </p:sp>
      <p:sp>
        <p:nvSpPr>
          <p:cNvPr id="8" name="矩形 9"/>
          <p:cNvSpPr/>
          <p:nvPr/>
        </p:nvSpPr>
        <p:spPr>
          <a:xfrm>
            <a:off x="9549130" y="117475"/>
            <a:ext cx="1250950" cy="431800"/>
          </a:xfrm>
          <a:prstGeom prst="rect">
            <a:avLst/>
          </a:prstGeom>
          <a:noFill/>
          <a:ln w="12700">
            <a:noFill/>
          </a:ln>
        </p:spPr>
        <p:txBody>
          <a:bodyPr anchor="ctr"/>
          <a:p>
            <a:pPr marL="0" lvl="0" indent="0" eaLnBrk="1" hangingPunct="1">
              <a:buNone/>
            </a:pPr>
            <a:r>
              <a:rPr lang="zh-CN" altLang="en-US" sz="1200" b="1" dirty="0">
                <a:solidFill>
                  <a:schemeClr val="bg1"/>
                </a:solidFill>
                <a:latin typeface="微软雅黑" pitchFamily="34" charset="-122"/>
                <a:ea typeface="微软雅黑" pitchFamily="34" charset="-122"/>
                <a:sym typeface="+mn-ea"/>
              </a:rPr>
              <a:t>实证分析写作的要点及示例</a:t>
            </a:r>
            <a:endParaRPr lang="zh-CN" altLang="en-US" sz="1200" b="1" dirty="0">
              <a:solidFill>
                <a:schemeClr val="bg1"/>
              </a:solidFill>
              <a:latin typeface="微软雅黑" pitchFamily="34" charset="-122"/>
              <a:ea typeface="微软雅黑" pitchFamily="34" charset="-122"/>
              <a:sym typeface="+mn-ea"/>
            </a:endParaRPr>
          </a:p>
        </p:txBody>
      </p:sp>
      <p:sp>
        <p:nvSpPr>
          <p:cNvPr id="9" name="矩形 10"/>
          <p:cNvSpPr/>
          <p:nvPr/>
        </p:nvSpPr>
        <p:spPr>
          <a:xfrm>
            <a:off x="11022330" y="133350"/>
            <a:ext cx="889635" cy="431800"/>
          </a:xfrm>
          <a:prstGeom prst="rect">
            <a:avLst/>
          </a:prstGeom>
          <a:noFill/>
          <a:ln w="12700">
            <a:noFill/>
          </a:ln>
        </p:spPr>
        <p:txBody>
          <a:bodyPr anchor="ctr"/>
          <a:p>
            <a:pPr algn="ctr"/>
            <a:r>
              <a:rPr lang="zh-CN" altLang="en-US" sz="1200" b="1" dirty="0">
                <a:solidFill>
                  <a:schemeClr val="bg1"/>
                </a:solidFill>
                <a:latin typeface="微软雅黑" pitchFamily="34" charset="-122"/>
                <a:ea typeface="微软雅黑" pitchFamily="34" charset="-122"/>
              </a:rPr>
              <a:t>小结</a:t>
            </a:r>
            <a:endParaRPr lang="zh-CN" altLang="en-US" sz="1200" b="1" dirty="0">
              <a:solidFill>
                <a:schemeClr val="bg1"/>
              </a:solidFill>
              <a:latin typeface="微软雅黑" pitchFamily="34" charset="-122"/>
              <a:ea typeface="微软雅黑" pitchFamily="34" charset="-122"/>
            </a:endParaRPr>
          </a:p>
        </p:txBody>
      </p:sp>
      <p:sp>
        <p:nvSpPr>
          <p:cNvPr id="18" name="任意多边形 11"/>
          <p:cNvSpPr/>
          <p:nvPr/>
        </p:nvSpPr>
        <p:spPr>
          <a:xfrm>
            <a:off x="10000615" y="0"/>
            <a:ext cx="266700" cy="228600"/>
          </a:xfrm>
          <a:custGeom>
            <a:avLst/>
            <a:gdLst>
              <a:gd name="txL" fmla="*/ 0 w 266008"/>
              <a:gd name="txT" fmla="*/ 0 h 229317"/>
              <a:gd name="txR" fmla="*/ 266008 w 266008"/>
              <a:gd name="txB" fmla="*/ 229317 h 229317"/>
            </a:gdLst>
            <a:ahLst/>
            <a:cxnLst>
              <a:cxn ang="0">
                <a:pos x="0" y="0"/>
              </a:cxn>
              <a:cxn ang="0">
                <a:pos x="266700" y="0"/>
              </a:cxn>
              <a:cxn ang="0">
                <a:pos x="133350" y="228600"/>
              </a:cxn>
              <a:cxn ang="0">
                <a:pos x="0" y="0"/>
              </a:cxn>
            </a:cxnLst>
            <a:rect l="txL" t="txT" r="txR" b="txB"/>
            <a:pathLst>
              <a:path w="266008" h="229317">
                <a:moveTo>
                  <a:pt x="0" y="0"/>
                </a:moveTo>
                <a:lnTo>
                  <a:pt x="266008" y="0"/>
                </a:lnTo>
                <a:lnTo>
                  <a:pt x="133004" y="229317"/>
                </a:lnTo>
                <a:lnTo>
                  <a:pt x="0" y="0"/>
                </a:lnTo>
                <a:close/>
              </a:path>
            </a:pathLst>
          </a:custGeom>
          <a:solidFill>
            <a:srgbClr val="16A287"/>
          </a:solidFill>
          <a:ln w="12700">
            <a:noFill/>
          </a:ln>
        </p:spPr>
        <p:txBody>
          <a:bodyPr anchor="ctr"/>
          <a:p>
            <a:pPr algn="ctr"/>
            <a:r>
              <a:rPr lang="en-US" altLang="zh-CN" sz="1000" b="1" dirty="0">
                <a:solidFill>
                  <a:schemeClr val="bg1"/>
                </a:solidFill>
                <a:latin typeface="微软雅黑" pitchFamily="34" charset="-122"/>
                <a:ea typeface="微软雅黑" pitchFamily="34" charset="-122"/>
                <a:sym typeface="Arial" charset="0"/>
              </a:rPr>
              <a:t>4</a:t>
            </a:r>
            <a:endParaRPr lang="en-US" altLang="zh-CN" sz="1000" b="1" dirty="0">
              <a:solidFill>
                <a:schemeClr val="bg1"/>
              </a:solidFill>
              <a:latin typeface="微软雅黑" pitchFamily="34" charset="-122"/>
              <a:ea typeface="微软雅黑" pitchFamily="34" charset="-122"/>
              <a:sym typeface="Arial"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矩形 1"/>
          <p:cNvSpPr/>
          <p:nvPr/>
        </p:nvSpPr>
        <p:spPr>
          <a:xfrm>
            <a:off x="0" y="549275"/>
            <a:ext cx="12192000" cy="598488"/>
          </a:xfrm>
          <a:prstGeom prst="rect">
            <a:avLst/>
          </a:prstGeom>
          <a:solidFill>
            <a:srgbClr val="D8D8D8"/>
          </a:solidFill>
          <a:ln w="12700">
            <a:noFill/>
          </a:ln>
        </p:spPr>
        <p:txBody>
          <a:bodyPr anchor="ctr"/>
          <a:lstStyle/>
          <a:p>
            <a:pPr algn="ctr"/>
            <a:endParaRPr lang="zh-CN" altLang="zh-CN" b="1" dirty="0">
              <a:solidFill>
                <a:srgbClr val="FFFFFF"/>
              </a:solidFill>
              <a:latin typeface="微软雅黑" pitchFamily="34" charset="-122"/>
              <a:ea typeface="微软雅黑" pitchFamily="34" charset="-122"/>
              <a:sym typeface="微软雅黑" pitchFamily="34" charset="-122"/>
            </a:endParaRPr>
          </a:p>
        </p:txBody>
      </p:sp>
      <p:sp>
        <p:nvSpPr>
          <p:cNvPr id="40962" name="矩形 4"/>
          <p:cNvSpPr/>
          <p:nvPr/>
        </p:nvSpPr>
        <p:spPr>
          <a:xfrm>
            <a:off x="0" y="0"/>
            <a:ext cx="12192000" cy="598488"/>
          </a:xfrm>
          <a:prstGeom prst="rect">
            <a:avLst/>
          </a:prstGeom>
          <a:solidFill>
            <a:schemeClr val="tx1"/>
          </a:solidFill>
          <a:ln w="12700">
            <a:noFill/>
          </a:ln>
        </p:spPr>
        <p:txBody>
          <a:bodyPr anchor="ctr"/>
          <a:lstStyle/>
          <a:p>
            <a:pPr algn="ctr"/>
            <a:endParaRPr lang="zh-CN" altLang="zh-CN" dirty="0">
              <a:solidFill>
                <a:schemeClr val="bg1"/>
              </a:solidFill>
              <a:latin typeface="宋体" charset="-122"/>
              <a:ea typeface="宋体" charset="-122"/>
              <a:sym typeface="宋体" charset="-122"/>
            </a:endParaRPr>
          </a:p>
        </p:txBody>
      </p:sp>
      <p:sp>
        <p:nvSpPr>
          <p:cNvPr id="40969" name="矩形 12"/>
          <p:cNvSpPr/>
          <p:nvPr/>
        </p:nvSpPr>
        <p:spPr>
          <a:xfrm>
            <a:off x="0" y="6367463"/>
            <a:ext cx="12192000" cy="490537"/>
          </a:xfrm>
          <a:prstGeom prst="rect">
            <a:avLst/>
          </a:prstGeom>
          <a:solidFill>
            <a:srgbClr val="16A287"/>
          </a:solidFill>
          <a:ln w="12700">
            <a:noFill/>
          </a:ln>
        </p:spPr>
        <p:txBody>
          <a:bodyPr anchor="ctr"/>
          <a:lstStyle/>
          <a:p>
            <a:pPr algn="ctr"/>
            <a:endParaRPr lang="zh-CN" altLang="zh-CN" b="1" dirty="0">
              <a:solidFill>
                <a:srgbClr val="FFFFFF"/>
              </a:solidFill>
              <a:latin typeface="微软雅黑" pitchFamily="34" charset="-122"/>
              <a:ea typeface="微软雅黑" pitchFamily="34" charset="-122"/>
              <a:sym typeface="微软雅黑" pitchFamily="34" charset="-122"/>
            </a:endParaRPr>
          </a:p>
        </p:txBody>
      </p:sp>
      <p:sp>
        <p:nvSpPr>
          <p:cNvPr id="41007" name="文本占位符 3"/>
          <p:cNvSpPr>
            <a:spLocks noGrp="1"/>
          </p:cNvSpPr>
          <p:nvPr>
            <p:ph sz="quarter" idx="4294967295"/>
          </p:nvPr>
        </p:nvSpPr>
        <p:spPr>
          <a:xfrm>
            <a:off x="655955" y="681355"/>
            <a:ext cx="8652510" cy="429895"/>
          </a:xfrm>
          <a:prstGeom prst="rect">
            <a:avLst/>
          </a:prstGeom>
          <a:noFill/>
          <a:ln w="9525">
            <a:noFill/>
          </a:ln>
        </p:spPr>
        <p:txBody>
          <a:bodyPr anchor="t"/>
          <a:lstStyle>
            <a:lvl1pPr lvl="0">
              <a:buClrTx/>
              <a:buSzTx/>
              <a:buFont typeface="Arial" charset="0"/>
              <a:defRPr sz="2400"/>
            </a:lvl1pPr>
            <a:lvl2pPr lvl="1">
              <a:buClrTx/>
              <a:buSzTx/>
              <a:buFont typeface="Arial" charset="0"/>
              <a:defRPr sz="2000"/>
            </a:lvl2pPr>
            <a:lvl3pPr lvl="2">
              <a:buClrTx/>
              <a:buSzTx/>
              <a:buFont typeface="Arial" charset="0"/>
              <a:defRPr sz="1800"/>
            </a:lvl3pPr>
            <a:lvl4pPr lvl="3">
              <a:buClrTx/>
              <a:buSzTx/>
              <a:buFont typeface="Arial" charset="0"/>
              <a:defRPr sz="1600"/>
            </a:lvl4pPr>
            <a:lvl5pPr lvl="4">
              <a:buClrTx/>
              <a:buSzTx/>
              <a:buFont typeface="Arial" charset="0"/>
              <a:defRPr sz="1600"/>
            </a:lvl5pPr>
          </a:lstStyle>
          <a:p>
            <a:pPr marL="0" lvl="0" indent="0" eaLnBrk="1" hangingPunct="1">
              <a:buNone/>
            </a:pPr>
            <a:r>
              <a:rPr sz="2800" b="1" dirty="0">
                <a:latin typeface="微软雅黑" pitchFamily="34" charset="-122"/>
                <a:ea typeface="微软雅黑" pitchFamily="34" charset="-122"/>
                <a:sym typeface="+mn-ea"/>
              </a:rPr>
              <a:t>实证分析写作的要点三：基准回归（示例）</a:t>
            </a:r>
            <a:endParaRPr sz="2800" b="1" dirty="0">
              <a:latin typeface="微软雅黑" pitchFamily="34" charset="-122"/>
              <a:ea typeface="微软雅黑" pitchFamily="34" charset="-122"/>
              <a:sym typeface="+mn-ea"/>
            </a:endParaRPr>
          </a:p>
        </p:txBody>
      </p:sp>
      <p:sp>
        <p:nvSpPr>
          <p:cNvPr id="16394" name="文本框 13"/>
          <p:cNvSpPr/>
          <p:nvPr/>
        </p:nvSpPr>
        <p:spPr>
          <a:xfrm>
            <a:off x="0" y="6413500"/>
            <a:ext cx="2021205" cy="460375"/>
          </a:xfrm>
          <a:prstGeom prst="rect">
            <a:avLst/>
          </a:prstGeom>
          <a:noFill/>
          <a:ln w="9525">
            <a:noFill/>
          </a:ln>
        </p:spPr>
        <p:txBody>
          <a:bodyPr wrap="square" anchor="t">
            <a:spAutoFit/>
          </a:bodyPr>
          <a:lstStyle/>
          <a:p>
            <a:pPr>
              <a:lnSpc>
                <a:spcPct val="120000"/>
              </a:lnSpc>
            </a:pPr>
            <a:r>
              <a:rPr lang="zh-CN" altLang="en-US" sz="2000" b="1" dirty="0">
                <a:solidFill>
                  <a:schemeClr val="bg1"/>
                </a:solidFill>
                <a:latin typeface="微软雅黑" pitchFamily="34" charset="-122"/>
                <a:ea typeface="微软雅黑" pitchFamily="34" charset="-122"/>
              </a:rPr>
              <a:t>如何写实证分析</a:t>
            </a:r>
            <a:endParaRPr lang="zh-CN" altLang="en-US" sz="2000" b="1" dirty="0">
              <a:solidFill>
                <a:schemeClr val="bg1"/>
              </a:solidFill>
              <a:latin typeface="微软雅黑" pitchFamily="34" charset="-122"/>
              <a:ea typeface="微软雅黑" pitchFamily="34" charset="-122"/>
            </a:endParaRPr>
          </a:p>
        </p:txBody>
      </p:sp>
      <p:sp>
        <p:nvSpPr>
          <p:cNvPr id="2" name="文本框 1"/>
          <p:cNvSpPr txBox="1"/>
          <p:nvPr/>
        </p:nvSpPr>
        <p:spPr>
          <a:xfrm>
            <a:off x="9549130" y="6413500"/>
            <a:ext cx="2642870" cy="398780"/>
          </a:xfrm>
          <a:prstGeom prst="rect">
            <a:avLst/>
          </a:prstGeom>
          <a:noFill/>
        </p:spPr>
        <p:txBody>
          <a:bodyPr wrap="square" rtlCol="0">
            <a:spAutoFit/>
          </a:bodyPr>
          <a:lstStyle/>
          <a:p>
            <a:r>
              <a:rPr lang="en-US" altLang="zh-CN" sz="2000">
                <a:solidFill>
                  <a:schemeClr val="bg1"/>
                </a:solidFill>
                <a:latin typeface="微软雅黑" pitchFamily="34" charset="-122"/>
                <a:ea typeface="微软雅黑" pitchFamily="34" charset="-122"/>
                <a:cs typeface="微软雅黑" pitchFamily="34" charset="-122"/>
              </a:rPr>
              <a:t>        </a:t>
            </a:r>
            <a:r>
              <a:rPr lang="en-US" altLang="zh-CN" sz="2000" b="1">
                <a:solidFill>
                  <a:schemeClr val="bg1"/>
                </a:solidFill>
                <a:latin typeface="微软雅黑" pitchFamily="34" charset="-122"/>
                <a:ea typeface="微软雅黑" pitchFamily="34" charset="-122"/>
                <a:cs typeface="微软雅黑" pitchFamily="34" charset="-122"/>
              </a:rPr>
              <a:t>  </a:t>
            </a:r>
            <a:r>
              <a:rPr lang="zh-CN" altLang="en-US" sz="2000" b="1">
                <a:solidFill>
                  <a:schemeClr val="bg1"/>
                </a:solidFill>
                <a:latin typeface="微软雅黑" pitchFamily="34" charset="-122"/>
                <a:ea typeface="微软雅黑" pitchFamily="34" charset="-122"/>
                <a:cs typeface="微软雅黑" pitchFamily="34" charset="-122"/>
              </a:rPr>
              <a:t>讲授人</a:t>
            </a:r>
            <a:r>
              <a:rPr lang="en-US" altLang="zh-CN" sz="2000" b="1">
                <a:solidFill>
                  <a:schemeClr val="bg1"/>
                </a:solidFill>
                <a:latin typeface="微软雅黑" pitchFamily="34" charset="-122"/>
                <a:ea typeface="微软雅黑" pitchFamily="34" charset="-122"/>
                <a:cs typeface="微软雅黑" pitchFamily="34" charset="-122"/>
              </a:rPr>
              <a:t>: </a:t>
            </a:r>
            <a:r>
              <a:rPr lang="zh-CN" altLang="en-US" sz="2000" b="1">
                <a:solidFill>
                  <a:schemeClr val="bg1"/>
                </a:solidFill>
                <a:latin typeface="微软雅黑" pitchFamily="34" charset="-122"/>
                <a:ea typeface="微软雅黑" pitchFamily="34" charset="-122"/>
                <a:cs typeface="微软雅黑" pitchFamily="34" charset="-122"/>
              </a:rPr>
              <a:t>刘西川</a:t>
            </a:r>
            <a:endParaRPr lang="zh-CN" altLang="en-US" sz="2000" b="1">
              <a:solidFill>
                <a:schemeClr val="bg1"/>
              </a:solidFill>
              <a:latin typeface="微软雅黑" pitchFamily="34" charset="-122"/>
              <a:ea typeface="微软雅黑" pitchFamily="34" charset="-122"/>
              <a:cs typeface="微软雅黑" pitchFamily="34" charset="-122"/>
            </a:endParaRPr>
          </a:p>
        </p:txBody>
      </p:sp>
      <p:pic>
        <p:nvPicPr>
          <p:cNvPr id="3" name="图片 3" descr="id:2147489122;FounderCES"/>
          <p:cNvPicPr>
            <a:picLocks noChangeAspect="1"/>
          </p:cNvPicPr>
          <p:nvPr/>
        </p:nvPicPr>
        <p:blipFill>
          <a:blip r:embed="rId1"/>
          <a:stretch>
            <a:fillRect/>
          </a:stretch>
        </p:blipFill>
        <p:spPr>
          <a:xfrm rot="-5400000">
            <a:off x="3795395" y="-76835"/>
            <a:ext cx="4829175" cy="7662545"/>
          </a:xfrm>
          <a:prstGeom prst="rect">
            <a:avLst/>
          </a:prstGeom>
          <a:noFill/>
          <a:ln w="9525">
            <a:noFill/>
          </a:ln>
        </p:spPr>
      </p:pic>
      <p:sp>
        <p:nvSpPr>
          <p:cNvPr id="10" name="矩形 5"/>
          <p:cNvSpPr/>
          <p:nvPr/>
        </p:nvSpPr>
        <p:spPr>
          <a:xfrm>
            <a:off x="4694555" y="117475"/>
            <a:ext cx="1550035" cy="431800"/>
          </a:xfrm>
          <a:prstGeom prst="rect">
            <a:avLst/>
          </a:prstGeom>
          <a:noFill/>
          <a:ln w="12700">
            <a:noFill/>
          </a:ln>
        </p:spPr>
        <p:txBody>
          <a:bodyPr anchor="ctr"/>
          <a:p>
            <a:pPr algn="ctr"/>
            <a:r>
              <a:rPr lang="zh-CN" altLang="en-US" sz="1200" b="1" dirty="0">
                <a:solidFill>
                  <a:schemeClr val="bg1"/>
                </a:solidFill>
                <a:latin typeface="微软雅黑" pitchFamily="34" charset="-122"/>
                <a:ea typeface="微软雅黑" pitchFamily="34" charset="-122"/>
                <a:sym typeface="Arial" charset="0"/>
              </a:rPr>
              <a:t>什么是实证分析</a:t>
            </a:r>
            <a:endParaRPr lang="zh-CN" altLang="en-US" sz="1200" b="1" dirty="0">
              <a:solidFill>
                <a:schemeClr val="bg1"/>
              </a:solidFill>
              <a:latin typeface="微软雅黑" pitchFamily="34" charset="-122"/>
              <a:ea typeface="微软雅黑" pitchFamily="34" charset="-122"/>
              <a:sym typeface="Arial" charset="0"/>
            </a:endParaRPr>
          </a:p>
        </p:txBody>
      </p:sp>
      <p:sp>
        <p:nvSpPr>
          <p:cNvPr id="11" name="矩形 7"/>
          <p:cNvSpPr/>
          <p:nvPr/>
        </p:nvSpPr>
        <p:spPr>
          <a:xfrm>
            <a:off x="6398260" y="154940"/>
            <a:ext cx="1498600" cy="360045"/>
          </a:xfrm>
          <a:prstGeom prst="rect">
            <a:avLst/>
          </a:prstGeom>
          <a:noFill/>
          <a:ln w="12700">
            <a:noFill/>
          </a:ln>
        </p:spPr>
        <p:txBody>
          <a:bodyPr anchor="ctr"/>
          <a:p>
            <a:pPr algn="ctr"/>
            <a:r>
              <a:rPr lang="zh-CN" altLang="en-US" sz="1200" b="1" dirty="0">
                <a:solidFill>
                  <a:schemeClr val="bg1"/>
                </a:solidFill>
                <a:latin typeface="微软雅黑" pitchFamily="34" charset="-122"/>
                <a:ea typeface="微软雅黑" pitchFamily="34" charset="-122"/>
              </a:rPr>
              <a:t>实证分析的</a:t>
            </a:r>
            <a:endParaRPr lang="zh-CN" altLang="en-US" sz="1200" b="1" dirty="0">
              <a:solidFill>
                <a:schemeClr val="bg1"/>
              </a:solidFill>
              <a:latin typeface="微软雅黑" pitchFamily="34" charset="-122"/>
              <a:ea typeface="微软雅黑" pitchFamily="34" charset="-122"/>
            </a:endParaRPr>
          </a:p>
          <a:p>
            <a:pPr algn="ctr"/>
            <a:r>
              <a:rPr lang="zh-CN" altLang="en-US" sz="1200" b="1" dirty="0">
                <a:solidFill>
                  <a:schemeClr val="bg1"/>
                </a:solidFill>
                <a:latin typeface="微软雅黑" pitchFamily="34" charset="-122"/>
                <a:ea typeface="微软雅黑" pitchFamily="34" charset="-122"/>
              </a:rPr>
              <a:t>前期准备</a:t>
            </a:r>
            <a:endParaRPr lang="zh-CN" altLang="en-US" sz="1200" b="1" dirty="0">
              <a:solidFill>
                <a:schemeClr val="bg1"/>
              </a:solidFill>
              <a:latin typeface="微软雅黑" pitchFamily="34" charset="-122"/>
              <a:ea typeface="微软雅黑" pitchFamily="34" charset="-122"/>
            </a:endParaRPr>
          </a:p>
        </p:txBody>
      </p:sp>
      <p:sp>
        <p:nvSpPr>
          <p:cNvPr id="6" name="矩形 8"/>
          <p:cNvSpPr/>
          <p:nvPr/>
        </p:nvSpPr>
        <p:spPr>
          <a:xfrm>
            <a:off x="8068945" y="133350"/>
            <a:ext cx="1148080" cy="403225"/>
          </a:xfrm>
          <a:prstGeom prst="rect">
            <a:avLst/>
          </a:prstGeom>
          <a:noFill/>
          <a:ln w="12700">
            <a:noFill/>
          </a:ln>
        </p:spPr>
        <p:txBody>
          <a:bodyPr anchor="ctr"/>
          <a:p>
            <a:pPr algn="ctr"/>
            <a:r>
              <a:rPr lang="zh-CN" altLang="en-US" sz="1200" b="1" dirty="0">
                <a:solidFill>
                  <a:schemeClr val="bg1"/>
                </a:solidFill>
                <a:latin typeface="微软雅黑" pitchFamily="34" charset="-122"/>
                <a:ea typeface="微软雅黑" pitchFamily="34" charset="-122"/>
              </a:rPr>
              <a:t>如何做实证</a:t>
            </a:r>
            <a:endParaRPr lang="zh-CN" altLang="en-US" sz="1200" b="1" dirty="0">
              <a:solidFill>
                <a:schemeClr val="bg1"/>
              </a:solidFill>
              <a:latin typeface="微软雅黑" pitchFamily="34" charset="-122"/>
              <a:ea typeface="微软雅黑" pitchFamily="34" charset="-122"/>
            </a:endParaRPr>
          </a:p>
          <a:p>
            <a:pPr algn="ctr"/>
            <a:r>
              <a:rPr lang="zh-CN" altLang="en-US" sz="1200" b="1" dirty="0">
                <a:solidFill>
                  <a:schemeClr val="bg1"/>
                </a:solidFill>
                <a:latin typeface="微软雅黑" pitchFamily="34" charset="-122"/>
                <a:ea typeface="微软雅黑" pitchFamily="34" charset="-122"/>
              </a:rPr>
              <a:t>分析</a:t>
            </a:r>
            <a:endParaRPr lang="zh-CN" altLang="en-US" sz="1200" b="1" dirty="0">
              <a:solidFill>
                <a:schemeClr val="bg1"/>
              </a:solidFill>
              <a:latin typeface="微软雅黑" pitchFamily="34" charset="-122"/>
              <a:ea typeface="微软雅黑" pitchFamily="34" charset="-122"/>
            </a:endParaRPr>
          </a:p>
        </p:txBody>
      </p:sp>
      <p:sp>
        <p:nvSpPr>
          <p:cNvPr id="8" name="矩形 9"/>
          <p:cNvSpPr/>
          <p:nvPr/>
        </p:nvSpPr>
        <p:spPr>
          <a:xfrm>
            <a:off x="9549130" y="117475"/>
            <a:ext cx="1250950" cy="431800"/>
          </a:xfrm>
          <a:prstGeom prst="rect">
            <a:avLst/>
          </a:prstGeom>
          <a:noFill/>
          <a:ln w="12700">
            <a:noFill/>
          </a:ln>
        </p:spPr>
        <p:txBody>
          <a:bodyPr anchor="ctr"/>
          <a:p>
            <a:pPr marL="0" lvl="0" indent="0" eaLnBrk="1" hangingPunct="1">
              <a:buNone/>
            </a:pPr>
            <a:r>
              <a:rPr lang="zh-CN" altLang="en-US" sz="1200" b="1" dirty="0">
                <a:solidFill>
                  <a:schemeClr val="bg1"/>
                </a:solidFill>
                <a:latin typeface="微软雅黑" pitchFamily="34" charset="-122"/>
                <a:ea typeface="微软雅黑" pitchFamily="34" charset="-122"/>
                <a:sym typeface="+mn-ea"/>
              </a:rPr>
              <a:t>实证分析写作的要点及示例</a:t>
            </a:r>
            <a:endParaRPr lang="zh-CN" altLang="en-US" sz="1200" b="1" dirty="0">
              <a:solidFill>
                <a:schemeClr val="bg1"/>
              </a:solidFill>
              <a:latin typeface="微软雅黑" pitchFamily="34" charset="-122"/>
              <a:ea typeface="微软雅黑" pitchFamily="34" charset="-122"/>
              <a:sym typeface="+mn-ea"/>
            </a:endParaRPr>
          </a:p>
        </p:txBody>
      </p:sp>
      <p:sp>
        <p:nvSpPr>
          <p:cNvPr id="9" name="矩形 10"/>
          <p:cNvSpPr/>
          <p:nvPr/>
        </p:nvSpPr>
        <p:spPr>
          <a:xfrm>
            <a:off x="11022330" y="133350"/>
            <a:ext cx="889635" cy="431800"/>
          </a:xfrm>
          <a:prstGeom prst="rect">
            <a:avLst/>
          </a:prstGeom>
          <a:noFill/>
          <a:ln w="12700">
            <a:noFill/>
          </a:ln>
        </p:spPr>
        <p:txBody>
          <a:bodyPr anchor="ctr"/>
          <a:p>
            <a:pPr algn="ctr"/>
            <a:r>
              <a:rPr lang="zh-CN" altLang="en-US" sz="1200" b="1" dirty="0">
                <a:solidFill>
                  <a:schemeClr val="bg1"/>
                </a:solidFill>
                <a:latin typeface="微软雅黑" pitchFamily="34" charset="-122"/>
                <a:ea typeface="微软雅黑" pitchFamily="34" charset="-122"/>
              </a:rPr>
              <a:t>小结</a:t>
            </a:r>
            <a:endParaRPr lang="zh-CN" altLang="en-US" sz="1200" b="1" dirty="0">
              <a:solidFill>
                <a:schemeClr val="bg1"/>
              </a:solidFill>
              <a:latin typeface="微软雅黑" pitchFamily="34" charset="-122"/>
              <a:ea typeface="微软雅黑" pitchFamily="34" charset="-122"/>
            </a:endParaRPr>
          </a:p>
        </p:txBody>
      </p:sp>
      <p:sp>
        <p:nvSpPr>
          <p:cNvPr id="18" name="任意多边形 11"/>
          <p:cNvSpPr/>
          <p:nvPr/>
        </p:nvSpPr>
        <p:spPr>
          <a:xfrm>
            <a:off x="10000615" y="0"/>
            <a:ext cx="266700" cy="228600"/>
          </a:xfrm>
          <a:custGeom>
            <a:avLst/>
            <a:gdLst>
              <a:gd name="txL" fmla="*/ 0 w 266008"/>
              <a:gd name="txT" fmla="*/ 0 h 229317"/>
              <a:gd name="txR" fmla="*/ 266008 w 266008"/>
              <a:gd name="txB" fmla="*/ 229317 h 229317"/>
            </a:gdLst>
            <a:ahLst/>
            <a:cxnLst>
              <a:cxn ang="0">
                <a:pos x="0" y="0"/>
              </a:cxn>
              <a:cxn ang="0">
                <a:pos x="266700" y="0"/>
              </a:cxn>
              <a:cxn ang="0">
                <a:pos x="133350" y="228600"/>
              </a:cxn>
              <a:cxn ang="0">
                <a:pos x="0" y="0"/>
              </a:cxn>
            </a:cxnLst>
            <a:rect l="txL" t="txT" r="txR" b="txB"/>
            <a:pathLst>
              <a:path w="266008" h="229317">
                <a:moveTo>
                  <a:pt x="0" y="0"/>
                </a:moveTo>
                <a:lnTo>
                  <a:pt x="266008" y="0"/>
                </a:lnTo>
                <a:lnTo>
                  <a:pt x="133004" y="229317"/>
                </a:lnTo>
                <a:lnTo>
                  <a:pt x="0" y="0"/>
                </a:lnTo>
                <a:close/>
              </a:path>
            </a:pathLst>
          </a:custGeom>
          <a:solidFill>
            <a:srgbClr val="16A287"/>
          </a:solidFill>
          <a:ln w="12700">
            <a:noFill/>
          </a:ln>
        </p:spPr>
        <p:txBody>
          <a:bodyPr anchor="ctr"/>
          <a:p>
            <a:pPr algn="ctr"/>
            <a:r>
              <a:rPr lang="en-US" altLang="zh-CN" sz="1000" b="1" dirty="0">
                <a:solidFill>
                  <a:schemeClr val="bg1"/>
                </a:solidFill>
                <a:latin typeface="微软雅黑" pitchFamily="34" charset="-122"/>
                <a:ea typeface="微软雅黑" pitchFamily="34" charset="-122"/>
                <a:sym typeface="Arial" charset="0"/>
              </a:rPr>
              <a:t>4</a:t>
            </a:r>
            <a:endParaRPr lang="en-US" altLang="zh-CN" sz="1000" b="1" dirty="0">
              <a:solidFill>
                <a:schemeClr val="bg1"/>
              </a:solidFill>
              <a:latin typeface="微软雅黑" pitchFamily="34" charset="-122"/>
              <a:ea typeface="微软雅黑" pitchFamily="34" charset="-122"/>
              <a:sym typeface="Arial"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矩形 4"/>
          <p:cNvSpPr/>
          <p:nvPr/>
        </p:nvSpPr>
        <p:spPr>
          <a:xfrm>
            <a:off x="0" y="0"/>
            <a:ext cx="12192000" cy="598488"/>
          </a:xfrm>
          <a:prstGeom prst="rect">
            <a:avLst/>
          </a:prstGeom>
          <a:solidFill>
            <a:schemeClr val="tx1"/>
          </a:solidFill>
          <a:ln w="12700">
            <a:noFill/>
          </a:ln>
        </p:spPr>
        <p:txBody>
          <a:bodyPr anchor="ctr"/>
          <a:lstStyle/>
          <a:p>
            <a:pPr algn="ctr"/>
            <a:endParaRPr lang="zh-CN" altLang="zh-CN" dirty="0">
              <a:solidFill>
                <a:schemeClr val="bg1"/>
              </a:solidFill>
              <a:latin typeface="宋体" charset="-122"/>
              <a:ea typeface="宋体" charset="-122"/>
              <a:sym typeface="宋体" charset="-122"/>
            </a:endParaRPr>
          </a:p>
        </p:txBody>
      </p:sp>
      <p:sp>
        <p:nvSpPr>
          <p:cNvPr id="40969" name="矩形 12"/>
          <p:cNvSpPr/>
          <p:nvPr/>
        </p:nvSpPr>
        <p:spPr>
          <a:xfrm>
            <a:off x="0" y="6367463"/>
            <a:ext cx="12192000" cy="490537"/>
          </a:xfrm>
          <a:prstGeom prst="rect">
            <a:avLst/>
          </a:prstGeom>
          <a:solidFill>
            <a:srgbClr val="16A287"/>
          </a:solidFill>
          <a:ln w="12700">
            <a:noFill/>
          </a:ln>
        </p:spPr>
        <p:txBody>
          <a:bodyPr anchor="ctr"/>
          <a:lstStyle/>
          <a:p>
            <a:pPr algn="ctr"/>
            <a:endParaRPr lang="zh-CN" altLang="zh-CN" b="1" dirty="0">
              <a:solidFill>
                <a:srgbClr val="FFFFFF"/>
              </a:solidFill>
              <a:latin typeface="微软雅黑" pitchFamily="34" charset="-122"/>
              <a:ea typeface="微软雅黑" pitchFamily="34" charset="-122"/>
              <a:sym typeface="微软雅黑" pitchFamily="34" charset="-122"/>
            </a:endParaRPr>
          </a:p>
        </p:txBody>
      </p:sp>
      <p:sp>
        <p:nvSpPr>
          <p:cNvPr id="2" name="文本框 1"/>
          <p:cNvSpPr txBox="1"/>
          <p:nvPr/>
        </p:nvSpPr>
        <p:spPr>
          <a:xfrm>
            <a:off x="9549130" y="6413500"/>
            <a:ext cx="2642870" cy="398780"/>
          </a:xfrm>
          <a:prstGeom prst="rect">
            <a:avLst/>
          </a:prstGeom>
          <a:noFill/>
        </p:spPr>
        <p:txBody>
          <a:bodyPr wrap="square" rtlCol="0">
            <a:spAutoFit/>
          </a:bodyPr>
          <a:lstStyle/>
          <a:p>
            <a:r>
              <a:rPr lang="en-US" altLang="zh-CN" sz="2000">
                <a:solidFill>
                  <a:schemeClr val="bg1"/>
                </a:solidFill>
                <a:latin typeface="微软雅黑" pitchFamily="34" charset="-122"/>
                <a:ea typeface="微软雅黑" pitchFamily="34" charset="-122"/>
                <a:cs typeface="微软雅黑" pitchFamily="34" charset="-122"/>
              </a:rPr>
              <a:t>        </a:t>
            </a:r>
            <a:r>
              <a:rPr lang="en-US" altLang="zh-CN" sz="2000" b="1">
                <a:solidFill>
                  <a:schemeClr val="bg1"/>
                </a:solidFill>
                <a:latin typeface="微软雅黑" pitchFamily="34" charset="-122"/>
                <a:ea typeface="微软雅黑" pitchFamily="34" charset="-122"/>
                <a:cs typeface="微软雅黑" pitchFamily="34" charset="-122"/>
              </a:rPr>
              <a:t>  </a:t>
            </a:r>
            <a:r>
              <a:rPr lang="zh-CN" altLang="en-US" sz="2000" b="1">
                <a:solidFill>
                  <a:schemeClr val="bg1"/>
                </a:solidFill>
                <a:latin typeface="微软雅黑" pitchFamily="34" charset="-122"/>
                <a:ea typeface="微软雅黑" pitchFamily="34" charset="-122"/>
                <a:cs typeface="微软雅黑" pitchFamily="34" charset="-122"/>
              </a:rPr>
              <a:t>讲授人</a:t>
            </a:r>
            <a:r>
              <a:rPr lang="en-US" altLang="zh-CN" sz="2000" b="1">
                <a:solidFill>
                  <a:schemeClr val="bg1"/>
                </a:solidFill>
                <a:latin typeface="微软雅黑" pitchFamily="34" charset="-122"/>
                <a:ea typeface="微软雅黑" pitchFamily="34" charset="-122"/>
                <a:cs typeface="微软雅黑" pitchFamily="34" charset="-122"/>
              </a:rPr>
              <a:t>: </a:t>
            </a:r>
            <a:r>
              <a:rPr lang="zh-CN" altLang="en-US" sz="2000" b="1">
                <a:solidFill>
                  <a:schemeClr val="bg1"/>
                </a:solidFill>
                <a:latin typeface="微软雅黑" pitchFamily="34" charset="-122"/>
                <a:ea typeface="微软雅黑" pitchFamily="34" charset="-122"/>
                <a:cs typeface="微软雅黑" pitchFamily="34" charset="-122"/>
              </a:rPr>
              <a:t>刘西川</a:t>
            </a:r>
            <a:endParaRPr lang="zh-CN" altLang="en-US" sz="2000" b="1">
              <a:solidFill>
                <a:schemeClr val="bg1"/>
              </a:solidFill>
              <a:latin typeface="微软雅黑" pitchFamily="34" charset="-122"/>
              <a:ea typeface="微软雅黑" pitchFamily="34" charset="-122"/>
              <a:cs typeface="微软雅黑" pitchFamily="34" charset="-122"/>
            </a:endParaRPr>
          </a:p>
        </p:txBody>
      </p:sp>
      <p:sp>
        <p:nvSpPr>
          <p:cNvPr id="16434" name="五边形 6"/>
          <p:cNvSpPr/>
          <p:nvPr/>
        </p:nvSpPr>
        <p:spPr>
          <a:xfrm flipH="1">
            <a:off x="295910" y="1223010"/>
            <a:ext cx="4221480" cy="639445"/>
          </a:xfrm>
          <a:prstGeom prst="homePlate">
            <a:avLst>
              <a:gd name="adj" fmla="val 0"/>
            </a:avLst>
          </a:prstGeom>
          <a:solidFill>
            <a:srgbClr val="16A287"/>
          </a:solidFill>
          <a:ln w="12700">
            <a:noFill/>
          </a:ln>
        </p:spPr>
        <p:txBody>
          <a:bodyPr anchor="ctr"/>
          <a:p>
            <a:pPr algn="ctr"/>
            <a:r>
              <a:rPr lang="zh-CN" altLang="en-US" sz="2200" b="1" dirty="0">
                <a:solidFill>
                  <a:schemeClr val="bg1"/>
                </a:solidFill>
                <a:latin typeface="微软雅黑" pitchFamily="34" charset="-122"/>
                <a:ea typeface="微软雅黑" pitchFamily="34" charset="-122"/>
                <a:sym typeface="+mn-ea"/>
              </a:rPr>
              <a:t>实证写作的意义之二：获取新知</a:t>
            </a:r>
            <a:endParaRPr lang="zh-CN" altLang="en-US" sz="2200" b="1" dirty="0">
              <a:solidFill>
                <a:schemeClr val="bg1"/>
              </a:solidFill>
              <a:latin typeface="微软雅黑" pitchFamily="34" charset="-122"/>
              <a:ea typeface="微软雅黑" pitchFamily="34" charset="-122"/>
              <a:sym typeface="+mn-ea"/>
            </a:endParaRPr>
          </a:p>
        </p:txBody>
      </p:sp>
      <p:sp>
        <p:nvSpPr>
          <p:cNvPr id="49" name="文本框 48"/>
          <p:cNvSpPr txBox="1"/>
          <p:nvPr/>
        </p:nvSpPr>
        <p:spPr>
          <a:xfrm>
            <a:off x="6587490" y="1341120"/>
            <a:ext cx="5464175" cy="4915535"/>
          </a:xfrm>
          <a:prstGeom prst="rect">
            <a:avLst/>
          </a:prstGeom>
          <a:noFill/>
        </p:spPr>
        <p:txBody>
          <a:bodyPr wrap="square" rtlCol="0">
            <a:spAutoFit/>
          </a:bodyPr>
          <a:p>
            <a:pPr marL="342900" indent="-342900">
              <a:lnSpc>
                <a:spcPct val="150000"/>
              </a:lnSpc>
              <a:buFont typeface="Wingdings" charset="2"/>
              <a:buChar char="Ø"/>
            </a:pPr>
            <a:r>
              <a:rPr lang="zh-CN" altLang="en-US" sz="1900"/>
              <a:t>某个具体的认识仅是在人类历史发展长河里的“一滴”，认识不是待检验的假说，就是暂时接受的假说。</a:t>
            </a:r>
            <a:endParaRPr lang="zh-CN" altLang="en-US" sz="1900"/>
          </a:p>
          <a:p>
            <a:pPr marL="342900" indent="-342900">
              <a:lnSpc>
                <a:spcPct val="150000"/>
              </a:lnSpc>
              <a:buFont typeface="Wingdings" charset="2"/>
              <a:buChar char="Ø"/>
            </a:pPr>
            <a:r>
              <a:rPr lang="zh-CN" altLang="en-US" sz="1900"/>
              <a:t>认识有两种分类：一种分法是分为新、旧认识。另一种分法是分为理论性认识和经验性认识。如图2所示，第I部分，可以称为已有认识，由相应的理论基础和经验证据组成；第II部分，可以称为新认识，它是提出的新假说；第III部分，是提供的经验证据，它和新假说有关。</a:t>
            </a:r>
            <a:endParaRPr lang="zh-CN" altLang="en-US" sz="1900"/>
          </a:p>
          <a:p>
            <a:pPr marL="342900" indent="-342900">
              <a:lnSpc>
                <a:spcPct val="150000"/>
              </a:lnSpc>
              <a:buFont typeface="Wingdings" charset="2"/>
              <a:buChar char="Ø"/>
            </a:pPr>
            <a:r>
              <a:rPr lang="zh-CN" altLang="en-US" sz="1900"/>
              <a:t>根据这张图，我们可以比较、审视并评价文献资料或自己所写论文里的主要知识。</a:t>
            </a:r>
            <a:endParaRPr lang="zh-CN" altLang="en-US" sz="1900"/>
          </a:p>
        </p:txBody>
      </p:sp>
      <p:pic>
        <p:nvPicPr>
          <p:cNvPr id="5" name="图片 4" descr="JIXB7Q}JIKHS@%J73FRO%AJ"/>
          <p:cNvPicPr>
            <a:picLocks noChangeAspect="1"/>
          </p:cNvPicPr>
          <p:nvPr/>
        </p:nvPicPr>
        <p:blipFill>
          <a:blip r:embed="rId1"/>
          <a:stretch>
            <a:fillRect/>
          </a:stretch>
        </p:blipFill>
        <p:spPr>
          <a:xfrm>
            <a:off x="295910" y="1960880"/>
            <a:ext cx="6181725" cy="3857625"/>
          </a:xfrm>
          <a:prstGeom prst="rect">
            <a:avLst/>
          </a:prstGeom>
        </p:spPr>
      </p:pic>
      <p:sp>
        <p:nvSpPr>
          <p:cNvPr id="6" name="文本框 5"/>
          <p:cNvSpPr txBox="1"/>
          <p:nvPr/>
        </p:nvSpPr>
        <p:spPr>
          <a:xfrm>
            <a:off x="638175" y="5941695"/>
            <a:ext cx="5245100" cy="398780"/>
          </a:xfrm>
          <a:prstGeom prst="rect">
            <a:avLst/>
          </a:prstGeom>
          <a:noFill/>
        </p:spPr>
        <p:txBody>
          <a:bodyPr wrap="square" rtlCol="0">
            <a:spAutoFit/>
          </a:bodyPr>
          <a:p>
            <a:pPr algn="ctr"/>
            <a:r>
              <a:rPr lang="zh-CN" altLang="en-US" sz="2000" b="1">
                <a:latin typeface="微软雅黑" pitchFamily="34" charset="-122"/>
                <a:ea typeface="微软雅黑" pitchFamily="34" charset="-122"/>
              </a:rPr>
              <a:t>图</a:t>
            </a:r>
            <a:r>
              <a:rPr lang="en-US" altLang="zh-CN" sz="2000" b="1">
                <a:latin typeface="微软雅黑" pitchFamily="34" charset="-122"/>
                <a:ea typeface="微软雅黑" pitchFamily="34" charset="-122"/>
              </a:rPr>
              <a:t>1</a:t>
            </a:r>
            <a:r>
              <a:rPr lang="zh-CN" altLang="en-US" sz="2000" b="1">
                <a:latin typeface="微软雅黑" pitchFamily="34" charset="-122"/>
                <a:ea typeface="微软雅黑" pitchFamily="34" charset="-122"/>
              </a:rPr>
              <a:t>    实证论文三大内容及其关系示意图</a:t>
            </a:r>
            <a:endParaRPr lang="zh-CN" altLang="en-US" sz="2000" b="1">
              <a:latin typeface="微软雅黑" pitchFamily="34" charset="-122"/>
              <a:ea typeface="微软雅黑" pitchFamily="34" charset="-12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矩形 1"/>
          <p:cNvSpPr/>
          <p:nvPr/>
        </p:nvSpPr>
        <p:spPr>
          <a:xfrm>
            <a:off x="0" y="549275"/>
            <a:ext cx="12192000" cy="598488"/>
          </a:xfrm>
          <a:prstGeom prst="rect">
            <a:avLst/>
          </a:prstGeom>
          <a:solidFill>
            <a:srgbClr val="D8D8D8"/>
          </a:solidFill>
          <a:ln w="12700">
            <a:noFill/>
          </a:ln>
        </p:spPr>
        <p:txBody>
          <a:bodyPr anchor="ctr"/>
          <a:lstStyle/>
          <a:p>
            <a:pPr algn="ctr"/>
            <a:endParaRPr lang="zh-CN" altLang="zh-CN" b="1" dirty="0">
              <a:solidFill>
                <a:srgbClr val="FFFFFF"/>
              </a:solidFill>
              <a:latin typeface="微软雅黑" pitchFamily="34" charset="-122"/>
              <a:ea typeface="微软雅黑" pitchFamily="34" charset="-122"/>
              <a:sym typeface="微软雅黑" pitchFamily="34" charset="-122"/>
            </a:endParaRPr>
          </a:p>
        </p:txBody>
      </p:sp>
      <p:sp>
        <p:nvSpPr>
          <p:cNvPr id="40962" name="矩形 4"/>
          <p:cNvSpPr/>
          <p:nvPr/>
        </p:nvSpPr>
        <p:spPr>
          <a:xfrm>
            <a:off x="0" y="0"/>
            <a:ext cx="12192000" cy="598488"/>
          </a:xfrm>
          <a:prstGeom prst="rect">
            <a:avLst/>
          </a:prstGeom>
          <a:solidFill>
            <a:schemeClr val="tx1"/>
          </a:solidFill>
          <a:ln w="12700">
            <a:noFill/>
          </a:ln>
        </p:spPr>
        <p:txBody>
          <a:bodyPr anchor="ctr"/>
          <a:lstStyle/>
          <a:p>
            <a:pPr algn="ctr"/>
            <a:endParaRPr lang="zh-CN" altLang="zh-CN" dirty="0">
              <a:solidFill>
                <a:schemeClr val="bg1"/>
              </a:solidFill>
              <a:latin typeface="宋体" charset="-122"/>
              <a:ea typeface="宋体" charset="-122"/>
              <a:sym typeface="宋体" charset="-122"/>
            </a:endParaRPr>
          </a:p>
        </p:txBody>
      </p:sp>
      <p:sp>
        <p:nvSpPr>
          <p:cNvPr id="40969" name="矩形 12"/>
          <p:cNvSpPr/>
          <p:nvPr/>
        </p:nvSpPr>
        <p:spPr>
          <a:xfrm>
            <a:off x="0" y="6367463"/>
            <a:ext cx="12192000" cy="490537"/>
          </a:xfrm>
          <a:prstGeom prst="rect">
            <a:avLst/>
          </a:prstGeom>
          <a:solidFill>
            <a:srgbClr val="16A287"/>
          </a:solidFill>
          <a:ln w="12700">
            <a:noFill/>
          </a:ln>
        </p:spPr>
        <p:txBody>
          <a:bodyPr anchor="ctr"/>
          <a:lstStyle/>
          <a:p>
            <a:pPr algn="ctr"/>
            <a:endParaRPr lang="zh-CN" altLang="zh-CN" b="1" dirty="0">
              <a:solidFill>
                <a:srgbClr val="FFFFFF"/>
              </a:solidFill>
              <a:latin typeface="微软雅黑" pitchFamily="34" charset="-122"/>
              <a:ea typeface="微软雅黑" pitchFamily="34" charset="-122"/>
              <a:sym typeface="微软雅黑" pitchFamily="34" charset="-122"/>
            </a:endParaRPr>
          </a:p>
        </p:txBody>
      </p:sp>
      <p:sp>
        <p:nvSpPr>
          <p:cNvPr id="41007" name="文本占位符 3"/>
          <p:cNvSpPr>
            <a:spLocks noGrp="1"/>
          </p:cNvSpPr>
          <p:nvPr>
            <p:ph sz="quarter" idx="4294967295"/>
          </p:nvPr>
        </p:nvSpPr>
        <p:spPr>
          <a:xfrm>
            <a:off x="655955" y="681355"/>
            <a:ext cx="8652510" cy="429895"/>
          </a:xfrm>
          <a:prstGeom prst="rect">
            <a:avLst/>
          </a:prstGeom>
          <a:noFill/>
          <a:ln w="9525">
            <a:noFill/>
          </a:ln>
        </p:spPr>
        <p:txBody>
          <a:bodyPr anchor="t"/>
          <a:lstStyle>
            <a:lvl1pPr lvl="0">
              <a:buClrTx/>
              <a:buSzTx/>
              <a:buFont typeface="Arial" charset="0"/>
              <a:defRPr sz="2400"/>
            </a:lvl1pPr>
            <a:lvl2pPr lvl="1">
              <a:buClrTx/>
              <a:buSzTx/>
              <a:buFont typeface="Arial" charset="0"/>
              <a:defRPr sz="2000"/>
            </a:lvl2pPr>
            <a:lvl3pPr lvl="2">
              <a:buClrTx/>
              <a:buSzTx/>
              <a:buFont typeface="Arial" charset="0"/>
              <a:defRPr sz="1800"/>
            </a:lvl3pPr>
            <a:lvl4pPr lvl="3">
              <a:buClrTx/>
              <a:buSzTx/>
              <a:buFont typeface="Arial" charset="0"/>
              <a:defRPr sz="1600"/>
            </a:lvl4pPr>
            <a:lvl5pPr lvl="4">
              <a:buClrTx/>
              <a:buSzTx/>
              <a:buFont typeface="Arial" charset="0"/>
              <a:defRPr sz="1600"/>
            </a:lvl5pPr>
          </a:lstStyle>
          <a:p>
            <a:pPr marL="0" lvl="0" indent="0" eaLnBrk="1" hangingPunct="1">
              <a:buNone/>
            </a:pPr>
            <a:r>
              <a:rPr sz="2800" b="1" dirty="0">
                <a:latin typeface="微软雅黑" pitchFamily="34" charset="-122"/>
                <a:ea typeface="微软雅黑" pitchFamily="34" charset="-122"/>
                <a:sym typeface="+mn-ea"/>
              </a:rPr>
              <a:t>实证分析写作的要点三：基准回归（示例）</a:t>
            </a:r>
            <a:endParaRPr sz="2800" b="1" dirty="0">
              <a:latin typeface="微软雅黑" pitchFamily="34" charset="-122"/>
              <a:ea typeface="微软雅黑" pitchFamily="34" charset="-122"/>
              <a:sym typeface="+mn-ea"/>
            </a:endParaRPr>
          </a:p>
        </p:txBody>
      </p:sp>
      <p:sp>
        <p:nvSpPr>
          <p:cNvPr id="16394" name="文本框 13"/>
          <p:cNvSpPr/>
          <p:nvPr/>
        </p:nvSpPr>
        <p:spPr>
          <a:xfrm>
            <a:off x="0" y="6413500"/>
            <a:ext cx="2021205" cy="460375"/>
          </a:xfrm>
          <a:prstGeom prst="rect">
            <a:avLst/>
          </a:prstGeom>
          <a:noFill/>
          <a:ln w="9525">
            <a:noFill/>
          </a:ln>
        </p:spPr>
        <p:txBody>
          <a:bodyPr wrap="square" anchor="t">
            <a:spAutoFit/>
          </a:bodyPr>
          <a:lstStyle/>
          <a:p>
            <a:pPr>
              <a:lnSpc>
                <a:spcPct val="120000"/>
              </a:lnSpc>
            </a:pPr>
            <a:r>
              <a:rPr lang="zh-CN" altLang="en-US" sz="2000" b="1" dirty="0">
                <a:solidFill>
                  <a:schemeClr val="bg1"/>
                </a:solidFill>
                <a:latin typeface="微软雅黑" pitchFamily="34" charset="-122"/>
                <a:ea typeface="微软雅黑" pitchFamily="34" charset="-122"/>
              </a:rPr>
              <a:t>如何写实证分析</a:t>
            </a:r>
            <a:endParaRPr lang="zh-CN" altLang="en-US" sz="2000" b="1" dirty="0">
              <a:solidFill>
                <a:schemeClr val="bg1"/>
              </a:solidFill>
              <a:latin typeface="微软雅黑" pitchFamily="34" charset="-122"/>
              <a:ea typeface="微软雅黑" pitchFamily="34" charset="-122"/>
            </a:endParaRPr>
          </a:p>
        </p:txBody>
      </p:sp>
      <p:sp>
        <p:nvSpPr>
          <p:cNvPr id="2" name="文本框 1"/>
          <p:cNvSpPr txBox="1"/>
          <p:nvPr/>
        </p:nvSpPr>
        <p:spPr>
          <a:xfrm>
            <a:off x="9549130" y="6413500"/>
            <a:ext cx="2642870" cy="398780"/>
          </a:xfrm>
          <a:prstGeom prst="rect">
            <a:avLst/>
          </a:prstGeom>
          <a:noFill/>
        </p:spPr>
        <p:txBody>
          <a:bodyPr wrap="square" rtlCol="0">
            <a:spAutoFit/>
          </a:bodyPr>
          <a:lstStyle/>
          <a:p>
            <a:r>
              <a:rPr lang="en-US" altLang="zh-CN" sz="2000">
                <a:solidFill>
                  <a:schemeClr val="bg1"/>
                </a:solidFill>
                <a:latin typeface="微软雅黑" pitchFamily="34" charset="-122"/>
                <a:ea typeface="微软雅黑" pitchFamily="34" charset="-122"/>
                <a:cs typeface="微软雅黑" pitchFamily="34" charset="-122"/>
              </a:rPr>
              <a:t>        </a:t>
            </a:r>
            <a:r>
              <a:rPr lang="en-US" altLang="zh-CN" sz="2000" b="1">
                <a:solidFill>
                  <a:schemeClr val="bg1"/>
                </a:solidFill>
                <a:latin typeface="微软雅黑" pitchFamily="34" charset="-122"/>
                <a:ea typeface="微软雅黑" pitchFamily="34" charset="-122"/>
                <a:cs typeface="微软雅黑" pitchFamily="34" charset="-122"/>
              </a:rPr>
              <a:t>  </a:t>
            </a:r>
            <a:r>
              <a:rPr lang="zh-CN" altLang="en-US" sz="2000" b="1">
                <a:solidFill>
                  <a:schemeClr val="bg1"/>
                </a:solidFill>
                <a:latin typeface="微软雅黑" pitchFamily="34" charset="-122"/>
                <a:ea typeface="微软雅黑" pitchFamily="34" charset="-122"/>
                <a:cs typeface="微软雅黑" pitchFamily="34" charset="-122"/>
              </a:rPr>
              <a:t>讲授人</a:t>
            </a:r>
            <a:r>
              <a:rPr lang="en-US" altLang="zh-CN" sz="2000" b="1">
                <a:solidFill>
                  <a:schemeClr val="bg1"/>
                </a:solidFill>
                <a:latin typeface="微软雅黑" pitchFamily="34" charset="-122"/>
                <a:ea typeface="微软雅黑" pitchFamily="34" charset="-122"/>
                <a:cs typeface="微软雅黑" pitchFamily="34" charset="-122"/>
              </a:rPr>
              <a:t>: </a:t>
            </a:r>
            <a:r>
              <a:rPr lang="zh-CN" altLang="en-US" sz="2000" b="1">
                <a:solidFill>
                  <a:schemeClr val="bg1"/>
                </a:solidFill>
                <a:latin typeface="微软雅黑" pitchFamily="34" charset="-122"/>
                <a:ea typeface="微软雅黑" pitchFamily="34" charset="-122"/>
                <a:cs typeface="微软雅黑" pitchFamily="34" charset="-122"/>
              </a:rPr>
              <a:t>刘西川</a:t>
            </a:r>
            <a:endParaRPr lang="zh-CN" altLang="en-US" sz="2000" b="1">
              <a:solidFill>
                <a:schemeClr val="bg1"/>
              </a:solidFill>
              <a:latin typeface="微软雅黑" pitchFamily="34" charset="-122"/>
              <a:ea typeface="微软雅黑" pitchFamily="34" charset="-122"/>
              <a:cs typeface="微软雅黑" pitchFamily="34" charset="-122"/>
            </a:endParaRPr>
          </a:p>
        </p:txBody>
      </p:sp>
      <p:pic>
        <p:nvPicPr>
          <p:cNvPr id="3" name="图片 4" descr="id:2147489129;FounderCES"/>
          <p:cNvPicPr>
            <a:picLocks noChangeAspect="1"/>
          </p:cNvPicPr>
          <p:nvPr/>
        </p:nvPicPr>
        <p:blipFill>
          <a:blip r:embed="rId1"/>
          <a:stretch>
            <a:fillRect/>
          </a:stretch>
        </p:blipFill>
        <p:spPr>
          <a:xfrm rot="-5400000">
            <a:off x="3505835" y="310515"/>
            <a:ext cx="4417060" cy="7005955"/>
          </a:xfrm>
          <a:prstGeom prst="rect">
            <a:avLst/>
          </a:prstGeom>
          <a:noFill/>
          <a:ln w="9525">
            <a:noFill/>
          </a:ln>
        </p:spPr>
      </p:pic>
      <p:sp>
        <p:nvSpPr>
          <p:cNvPr id="10" name="矩形 5"/>
          <p:cNvSpPr/>
          <p:nvPr/>
        </p:nvSpPr>
        <p:spPr>
          <a:xfrm>
            <a:off x="4694555" y="117475"/>
            <a:ext cx="1550035" cy="431800"/>
          </a:xfrm>
          <a:prstGeom prst="rect">
            <a:avLst/>
          </a:prstGeom>
          <a:noFill/>
          <a:ln w="12700">
            <a:noFill/>
          </a:ln>
        </p:spPr>
        <p:txBody>
          <a:bodyPr anchor="ctr"/>
          <a:p>
            <a:pPr algn="ctr"/>
            <a:r>
              <a:rPr lang="zh-CN" altLang="en-US" sz="1200" b="1" dirty="0">
                <a:solidFill>
                  <a:schemeClr val="bg1"/>
                </a:solidFill>
                <a:latin typeface="微软雅黑" pitchFamily="34" charset="-122"/>
                <a:ea typeface="微软雅黑" pitchFamily="34" charset="-122"/>
                <a:sym typeface="Arial" charset="0"/>
              </a:rPr>
              <a:t>什么是实证分析</a:t>
            </a:r>
            <a:endParaRPr lang="zh-CN" altLang="en-US" sz="1200" b="1" dirty="0">
              <a:solidFill>
                <a:schemeClr val="bg1"/>
              </a:solidFill>
              <a:latin typeface="微软雅黑" pitchFamily="34" charset="-122"/>
              <a:ea typeface="微软雅黑" pitchFamily="34" charset="-122"/>
              <a:sym typeface="Arial" charset="0"/>
            </a:endParaRPr>
          </a:p>
        </p:txBody>
      </p:sp>
      <p:sp>
        <p:nvSpPr>
          <p:cNvPr id="11" name="矩形 7"/>
          <p:cNvSpPr/>
          <p:nvPr/>
        </p:nvSpPr>
        <p:spPr>
          <a:xfrm>
            <a:off x="6398260" y="154940"/>
            <a:ext cx="1498600" cy="360045"/>
          </a:xfrm>
          <a:prstGeom prst="rect">
            <a:avLst/>
          </a:prstGeom>
          <a:noFill/>
          <a:ln w="12700">
            <a:noFill/>
          </a:ln>
        </p:spPr>
        <p:txBody>
          <a:bodyPr anchor="ctr"/>
          <a:p>
            <a:pPr algn="ctr"/>
            <a:r>
              <a:rPr lang="zh-CN" altLang="en-US" sz="1200" b="1" dirty="0">
                <a:solidFill>
                  <a:schemeClr val="bg1"/>
                </a:solidFill>
                <a:latin typeface="微软雅黑" pitchFamily="34" charset="-122"/>
                <a:ea typeface="微软雅黑" pitchFamily="34" charset="-122"/>
              </a:rPr>
              <a:t>实证分析的</a:t>
            </a:r>
            <a:endParaRPr lang="zh-CN" altLang="en-US" sz="1200" b="1" dirty="0">
              <a:solidFill>
                <a:schemeClr val="bg1"/>
              </a:solidFill>
              <a:latin typeface="微软雅黑" pitchFamily="34" charset="-122"/>
              <a:ea typeface="微软雅黑" pitchFamily="34" charset="-122"/>
            </a:endParaRPr>
          </a:p>
          <a:p>
            <a:pPr algn="ctr"/>
            <a:r>
              <a:rPr lang="zh-CN" altLang="en-US" sz="1200" b="1" dirty="0">
                <a:solidFill>
                  <a:schemeClr val="bg1"/>
                </a:solidFill>
                <a:latin typeface="微软雅黑" pitchFamily="34" charset="-122"/>
                <a:ea typeface="微软雅黑" pitchFamily="34" charset="-122"/>
              </a:rPr>
              <a:t>前期准备</a:t>
            </a:r>
            <a:endParaRPr lang="zh-CN" altLang="en-US" sz="1200" b="1" dirty="0">
              <a:solidFill>
                <a:schemeClr val="bg1"/>
              </a:solidFill>
              <a:latin typeface="微软雅黑" pitchFamily="34" charset="-122"/>
              <a:ea typeface="微软雅黑" pitchFamily="34" charset="-122"/>
            </a:endParaRPr>
          </a:p>
        </p:txBody>
      </p:sp>
      <p:sp>
        <p:nvSpPr>
          <p:cNvPr id="7" name="矩形 8"/>
          <p:cNvSpPr/>
          <p:nvPr/>
        </p:nvSpPr>
        <p:spPr>
          <a:xfrm>
            <a:off x="8068945" y="133350"/>
            <a:ext cx="1148080" cy="403225"/>
          </a:xfrm>
          <a:prstGeom prst="rect">
            <a:avLst/>
          </a:prstGeom>
          <a:noFill/>
          <a:ln w="12700">
            <a:noFill/>
          </a:ln>
        </p:spPr>
        <p:txBody>
          <a:bodyPr anchor="ctr"/>
          <a:p>
            <a:pPr algn="ctr"/>
            <a:r>
              <a:rPr lang="zh-CN" altLang="en-US" sz="1200" b="1" dirty="0">
                <a:solidFill>
                  <a:schemeClr val="bg1"/>
                </a:solidFill>
                <a:latin typeface="微软雅黑" pitchFamily="34" charset="-122"/>
                <a:ea typeface="微软雅黑" pitchFamily="34" charset="-122"/>
              </a:rPr>
              <a:t>如何做实证</a:t>
            </a:r>
            <a:endParaRPr lang="zh-CN" altLang="en-US" sz="1200" b="1" dirty="0">
              <a:solidFill>
                <a:schemeClr val="bg1"/>
              </a:solidFill>
              <a:latin typeface="微软雅黑" pitchFamily="34" charset="-122"/>
              <a:ea typeface="微软雅黑" pitchFamily="34" charset="-122"/>
            </a:endParaRPr>
          </a:p>
          <a:p>
            <a:pPr algn="ctr"/>
            <a:r>
              <a:rPr lang="zh-CN" altLang="en-US" sz="1200" b="1" dirty="0">
                <a:solidFill>
                  <a:schemeClr val="bg1"/>
                </a:solidFill>
                <a:latin typeface="微软雅黑" pitchFamily="34" charset="-122"/>
                <a:ea typeface="微软雅黑" pitchFamily="34" charset="-122"/>
              </a:rPr>
              <a:t>分析</a:t>
            </a:r>
            <a:endParaRPr lang="zh-CN" altLang="en-US" sz="1200" b="1" dirty="0">
              <a:solidFill>
                <a:schemeClr val="bg1"/>
              </a:solidFill>
              <a:latin typeface="微软雅黑" pitchFamily="34" charset="-122"/>
              <a:ea typeface="微软雅黑" pitchFamily="34" charset="-122"/>
            </a:endParaRPr>
          </a:p>
        </p:txBody>
      </p:sp>
      <p:sp>
        <p:nvSpPr>
          <p:cNvPr id="8" name="矩形 9"/>
          <p:cNvSpPr/>
          <p:nvPr/>
        </p:nvSpPr>
        <p:spPr>
          <a:xfrm>
            <a:off x="9549130" y="117475"/>
            <a:ext cx="1250950" cy="431800"/>
          </a:xfrm>
          <a:prstGeom prst="rect">
            <a:avLst/>
          </a:prstGeom>
          <a:noFill/>
          <a:ln w="12700">
            <a:noFill/>
          </a:ln>
        </p:spPr>
        <p:txBody>
          <a:bodyPr anchor="ctr"/>
          <a:p>
            <a:pPr marL="0" lvl="0" indent="0" eaLnBrk="1" hangingPunct="1">
              <a:buNone/>
            </a:pPr>
            <a:r>
              <a:rPr lang="zh-CN" altLang="en-US" sz="1200" b="1" dirty="0">
                <a:solidFill>
                  <a:schemeClr val="bg1"/>
                </a:solidFill>
                <a:latin typeface="微软雅黑" pitchFamily="34" charset="-122"/>
                <a:ea typeface="微软雅黑" pitchFamily="34" charset="-122"/>
                <a:sym typeface="+mn-ea"/>
              </a:rPr>
              <a:t>实证分析写作的要点及示例</a:t>
            </a:r>
            <a:endParaRPr lang="zh-CN" altLang="en-US" sz="1200" b="1" dirty="0">
              <a:solidFill>
                <a:schemeClr val="bg1"/>
              </a:solidFill>
              <a:latin typeface="微软雅黑" pitchFamily="34" charset="-122"/>
              <a:ea typeface="微软雅黑" pitchFamily="34" charset="-122"/>
              <a:sym typeface="+mn-ea"/>
            </a:endParaRPr>
          </a:p>
        </p:txBody>
      </p:sp>
      <p:sp>
        <p:nvSpPr>
          <p:cNvPr id="9" name="矩形 10"/>
          <p:cNvSpPr/>
          <p:nvPr/>
        </p:nvSpPr>
        <p:spPr>
          <a:xfrm>
            <a:off x="11022330" y="133350"/>
            <a:ext cx="889635" cy="431800"/>
          </a:xfrm>
          <a:prstGeom prst="rect">
            <a:avLst/>
          </a:prstGeom>
          <a:noFill/>
          <a:ln w="12700">
            <a:noFill/>
          </a:ln>
        </p:spPr>
        <p:txBody>
          <a:bodyPr anchor="ctr"/>
          <a:p>
            <a:pPr algn="ctr"/>
            <a:r>
              <a:rPr lang="zh-CN" altLang="en-US" sz="1200" b="1" dirty="0">
                <a:solidFill>
                  <a:schemeClr val="bg1"/>
                </a:solidFill>
                <a:latin typeface="微软雅黑" pitchFamily="34" charset="-122"/>
                <a:ea typeface="微软雅黑" pitchFamily="34" charset="-122"/>
              </a:rPr>
              <a:t>小结</a:t>
            </a:r>
            <a:endParaRPr lang="zh-CN" altLang="en-US" sz="1200" b="1" dirty="0">
              <a:solidFill>
                <a:schemeClr val="bg1"/>
              </a:solidFill>
              <a:latin typeface="微软雅黑" pitchFamily="34" charset="-122"/>
              <a:ea typeface="微软雅黑" pitchFamily="34" charset="-122"/>
            </a:endParaRPr>
          </a:p>
        </p:txBody>
      </p:sp>
      <p:sp>
        <p:nvSpPr>
          <p:cNvPr id="18" name="任意多边形 11"/>
          <p:cNvSpPr/>
          <p:nvPr/>
        </p:nvSpPr>
        <p:spPr>
          <a:xfrm>
            <a:off x="10000615" y="0"/>
            <a:ext cx="266700" cy="228600"/>
          </a:xfrm>
          <a:custGeom>
            <a:avLst/>
            <a:gdLst>
              <a:gd name="txL" fmla="*/ 0 w 266008"/>
              <a:gd name="txT" fmla="*/ 0 h 229317"/>
              <a:gd name="txR" fmla="*/ 266008 w 266008"/>
              <a:gd name="txB" fmla="*/ 229317 h 229317"/>
            </a:gdLst>
            <a:ahLst/>
            <a:cxnLst>
              <a:cxn ang="0">
                <a:pos x="0" y="0"/>
              </a:cxn>
              <a:cxn ang="0">
                <a:pos x="266700" y="0"/>
              </a:cxn>
              <a:cxn ang="0">
                <a:pos x="133350" y="228600"/>
              </a:cxn>
              <a:cxn ang="0">
                <a:pos x="0" y="0"/>
              </a:cxn>
            </a:cxnLst>
            <a:rect l="txL" t="txT" r="txR" b="txB"/>
            <a:pathLst>
              <a:path w="266008" h="229317">
                <a:moveTo>
                  <a:pt x="0" y="0"/>
                </a:moveTo>
                <a:lnTo>
                  <a:pt x="266008" y="0"/>
                </a:lnTo>
                <a:lnTo>
                  <a:pt x="133004" y="229317"/>
                </a:lnTo>
                <a:lnTo>
                  <a:pt x="0" y="0"/>
                </a:lnTo>
                <a:close/>
              </a:path>
            </a:pathLst>
          </a:custGeom>
          <a:solidFill>
            <a:srgbClr val="16A287"/>
          </a:solidFill>
          <a:ln w="12700">
            <a:noFill/>
          </a:ln>
        </p:spPr>
        <p:txBody>
          <a:bodyPr anchor="ctr"/>
          <a:p>
            <a:pPr algn="ctr"/>
            <a:r>
              <a:rPr lang="en-US" altLang="zh-CN" sz="1000" b="1" dirty="0">
                <a:solidFill>
                  <a:schemeClr val="bg1"/>
                </a:solidFill>
                <a:latin typeface="微软雅黑" pitchFamily="34" charset="-122"/>
                <a:ea typeface="微软雅黑" pitchFamily="34" charset="-122"/>
                <a:sym typeface="Arial" charset="0"/>
              </a:rPr>
              <a:t>4</a:t>
            </a:r>
            <a:endParaRPr lang="en-US" altLang="zh-CN" sz="1000" b="1" dirty="0">
              <a:solidFill>
                <a:schemeClr val="bg1"/>
              </a:solidFill>
              <a:latin typeface="微软雅黑" pitchFamily="34" charset="-122"/>
              <a:ea typeface="微软雅黑" pitchFamily="34" charset="-122"/>
              <a:sym typeface="Arial"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矩形 1"/>
          <p:cNvSpPr/>
          <p:nvPr/>
        </p:nvSpPr>
        <p:spPr>
          <a:xfrm>
            <a:off x="0" y="549275"/>
            <a:ext cx="12192000" cy="598488"/>
          </a:xfrm>
          <a:prstGeom prst="rect">
            <a:avLst/>
          </a:prstGeom>
          <a:solidFill>
            <a:srgbClr val="D8D8D8"/>
          </a:solidFill>
          <a:ln w="12700">
            <a:noFill/>
          </a:ln>
        </p:spPr>
        <p:txBody>
          <a:bodyPr anchor="ctr"/>
          <a:lstStyle/>
          <a:p>
            <a:pPr algn="ctr"/>
            <a:endParaRPr lang="zh-CN" altLang="zh-CN" b="1" dirty="0">
              <a:solidFill>
                <a:srgbClr val="FFFFFF"/>
              </a:solidFill>
              <a:latin typeface="微软雅黑" pitchFamily="34" charset="-122"/>
              <a:ea typeface="微软雅黑" pitchFamily="34" charset="-122"/>
              <a:sym typeface="微软雅黑" pitchFamily="34" charset="-122"/>
            </a:endParaRPr>
          </a:p>
        </p:txBody>
      </p:sp>
      <p:sp>
        <p:nvSpPr>
          <p:cNvPr id="40962" name="矩形 4"/>
          <p:cNvSpPr/>
          <p:nvPr/>
        </p:nvSpPr>
        <p:spPr>
          <a:xfrm>
            <a:off x="0" y="0"/>
            <a:ext cx="12192000" cy="598488"/>
          </a:xfrm>
          <a:prstGeom prst="rect">
            <a:avLst/>
          </a:prstGeom>
          <a:solidFill>
            <a:schemeClr val="tx1"/>
          </a:solidFill>
          <a:ln w="12700">
            <a:noFill/>
          </a:ln>
        </p:spPr>
        <p:txBody>
          <a:bodyPr anchor="ctr"/>
          <a:lstStyle/>
          <a:p>
            <a:pPr algn="ctr"/>
            <a:endParaRPr lang="zh-CN" altLang="zh-CN" dirty="0">
              <a:solidFill>
                <a:schemeClr val="bg1"/>
              </a:solidFill>
              <a:latin typeface="宋体" charset="-122"/>
              <a:ea typeface="宋体" charset="-122"/>
              <a:sym typeface="宋体" charset="-122"/>
            </a:endParaRPr>
          </a:p>
        </p:txBody>
      </p:sp>
      <p:sp>
        <p:nvSpPr>
          <p:cNvPr id="40969" name="矩形 12"/>
          <p:cNvSpPr/>
          <p:nvPr/>
        </p:nvSpPr>
        <p:spPr>
          <a:xfrm>
            <a:off x="0" y="6367463"/>
            <a:ext cx="12192000" cy="490537"/>
          </a:xfrm>
          <a:prstGeom prst="rect">
            <a:avLst/>
          </a:prstGeom>
          <a:solidFill>
            <a:srgbClr val="16A287"/>
          </a:solidFill>
          <a:ln w="12700">
            <a:noFill/>
          </a:ln>
        </p:spPr>
        <p:txBody>
          <a:bodyPr anchor="ctr"/>
          <a:lstStyle/>
          <a:p>
            <a:pPr algn="ctr"/>
            <a:endParaRPr lang="zh-CN" altLang="zh-CN" b="1" dirty="0">
              <a:solidFill>
                <a:srgbClr val="FFFFFF"/>
              </a:solidFill>
              <a:latin typeface="微软雅黑" pitchFamily="34" charset="-122"/>
              <a:ea typeface="微软雅黑" pitchFamily="34" charset="-122"/>
              <a:sym typeface="微软雅黑" pitchFamily="34" charset="-122"/>
            </a:endParaRPr>
          </a:p>
        </p:txBody>
      </p:sp>
      <p:sp>
        <p:nvSpPr>
          <p:cNvPr id="16394" name="文本框 13"/>
          <p:cNvSpPr/>
          <p:nvPr/>
        </p:nvSpPr>
        <p:spPr>
          <a:xfrm>
            <a:off x="0" y="6413500"/>
            <a:ext cx="2021205" cy="460375"/>
          </a:xfrm>
          <a:prstGeom prst="rect">
            <a:avLst/>
          </a:prstGeom>
          <a:noFill/>
          <a:ln w="9525">
            <a:noFill/>
          </a:ln>
        </p:spPr>
        <p:txBody>
          <a:bodyPr wrap="square" anchor="t">
            <a:spAutoFit/>
          </a:bodyPr>
          <a:lstStyle/>
          <a:p>
            <a:pPr>
              <a:lnSpc>
                <a:spcPct val="120000"/>
              </a:lnSpc>
            </a:pPr>
            <a:r>
              <a:rPr lang="zh-CN" altLang="en-US" sz="2000" b="1" dirty="0">
                <a:solidFill>
                  <a:schemeClr val="bg1"/>
                </a:solidFill>
                <a:latin typeface="微软雅黑" pitchFamily="34" charset="-122"/>
                <a:ea typeface="微软雅黑" pitchFamily="34" charset="-122"/>
              </a:rPr>
              <a:t>如何写实证分析</a:t>
            </a:r>
            <a:endParaRPr lang="zh-CN" altLang="en-US" sz="2000" b="1" dirty="0">
              <a:solidFill>
                <a:schemeClr val="bg1"/>
              </a:solidFill>
              <a:latin typeface="微软雅黑" pitchFamily="34" charset="-122"/>
              <a:ea typeface="微软雅黑" pitchFamily="34" charset="-122"/>
            </a:endParaRPr>
          </a:p>
        </p:txBody>
      </p:sp>
      <p:sp>
        <p:nvSpPr>
          <p:cNvPr id="2" name="文本框 1"/>
          <p:cNvSpPr txBox="1"/>
          <p:nvPr/>
        </p:nvSpPr>
        <p:spPr>
          <a:xfrm>
            <a:off x="9549130" y="6413500"/>
            <a:ext cx="2642870" cy="398780"/>
          </a:xfrm>
          <a:prstGeom prst="rect">
            <a:avLst/>
          </a:prstGeom>
          <a:noFill/>
        </p:spPr>
        <p:txBody>
          <a:bodyPr wrap="square" rtlCol="0">
            <a:spAutoFit/>
          </a:bodyPr>
          <a:lstStyle/>
          <a:p>
            <a:r>
              <a:rPr lang="en-US" altLang="zh-CN" sz="2000">
                <a:solidFill>
                  <a:schemeClr val="bg1"/>
                </a:solidFill>
                <a:latin typeface="微软雅黑" pitchFamily="34" charset="-122"/>
                <a:ea typeface="微软雅黑" pitchFamily="34" charset="-122"/>
                <a:cs typeface="微软雅黑" pitchFamily="34" charset="-122"/>
              </a:rPr>
              <a:t>        </a:t>
            </a:r>
            <a:r>
              <a:rPr lang="en-US" altLang="zh-CN" sz="2000" b="1">
                <a:solidFill>
                  <a:schemeClr val="bg1"/>
                </a:solidFill>
                <a:latin typeface="微软雅黑" pitchFamily="34" charset="-122"/>
                <a:ea typeface="微软雅黑" pitchFamily="34" charset="-122"/>
                <a:cs typeface="微软雅黑" pitchFamily="34" charset="-122"/>
              </a:rPr>
              <a:t>  </a:t>
            </a:r>
            <a:r>
              <a:rPr lang="zh-CN" altLang="en-US" sz="2000" b="1">
                <a:solidFill>
                  <a:schemeClr val="bg1"/>
                </a:solidFill>
                <a:latin typeface="微软雅黑" pitchFamily="34" charset="-122"/>
                <a:ea typeface="微软雅黑" pitchFamily="34" charset="-122"/>
                <a:cs typeface="微软雅黑" pitchFamily="34" charset="-122"/>
              </a:rPr>
              <a:t>讲授人</a:t>
            </a:r>
            <a:r>
              <a:rPr lang="en-US" altLang="zh-CN" sz="2000" b="1">
                <a:solidFill>
                  <a:schemeClr val="bg1"/>
                </a:solidFill>
                <a:latin typeface="微软雅黑" pitchFamily="34" charset="-122"/>
                <a:ea typeface="微软雅黑" pitchFamily="34" charset="-122"/>
                <a:cs typeface="微软雅黑" pitchFamily="34" charset="-122"/>
              </a:rPr>
              <a:t>: </a:t>
            </a:r>
            <a:r>
              <a:rPr lang="zh-CN" altLang="en-US" sz="2000" b="1">
                <a:solidFill>
                  <a:schemeClr val="bg1"/>
                </a:solidFill>
                <a:latin typeface="微软雅黑" pitchFamily="34" charset="-122"/>
                <a:ea typeface="微软雅黑" pitchFamily="34" charset="-122"/>
                <a:cs typeface="微软雅黑" pitchFamily="34" charset="-122"/>
              </a:rPr>
              <a:t>刘西川</a:t>
            </a:r>
            <a:endParaRPr lang="zh-CN" altLang="en-US" sz="2000" b="1">
              <a:solidFill>
                <a:schemeClr val="bg1"/>
              </a:solidFill>
              <a:latin typeface="微软雅黑" pitchFamily="34" charset="-122"/>
              <a:ea typeface="微软雅黑" pitchFamily="34" charset="-122"/>
              <a:cs typeface="微软雅黑" pitchFamily="34" charset="-122"/>
            </a:endParaRPr>
          </a:p>
        </p:txBody>
      </p:sp>
      <p:sp>
        <p:nvSpPr>
          <p:cNvPr id="8" name="文本占位符 3"/>
          <p:cNvSpPr>
            <a:spLocks noGrp="1"/>
          </p:cNvSpPr>
          <p:nvPr/>
        </p:nvSpPr>
        <p:spPr>
          <a:xfrm>
            <a:off x="479425" y="681355"/>
            <a:ext cx="7135495" cy="429895"/>
          </a:xfrm>
          <a:prstGeom prst="rect">
            <a:avLst/>
          </a:prstGeom>
          <a:noFill/>
          <a:ln w="9525">
            <a:noFill/>
          </a:ln>
        </p:spPr>
        <p:txBody>
          <a:bodyPr anchor="t"/>
          <a:lstStyle>
            <a:lvl1pPr lvl="0">
              <a:buClrTx/>
              <a:buSzTx/>
              <a:buFont typeface="Arial" charset="0"/>
              <a:defRPr sz="2400"/>
            </a:lvl1pPr>
            <a:lvl2pPr lvl="1">
              <a:buClrTx/>
              <a:buSzTx/>
              <a:buFont typeface="Arial" charset="0"/>
              <a:defRPr sz="2000"/>
            </a:lvl2pPr>
            <a:lvl3pPr lvl="2">
              <a:buClrTx/>
              <a:buSzTx/>
              <a:buFont typeface="Arial" charset="0"/>
              <a:defRPr sz="1800"/>
            </a:lvl3pPr>
            <a:lvl4pPr lvl="3">
              <a:buClrTx/>
              <a:buSzTx/>
              <a:buFont typeface="Arial" charset="0"/>
              <a:defRPr sz="1600"/>
            </a:lvl4pPr>
            <a:lvl5pPr lvl="4">
              <a:buClrTx/>
              <a:buSzTx/>
              <a:buFont typeface="Arial" charset="0"/>
              <a:defRPr sz="1600"/>
            </a:lvl5pPr>
          </a:lstStyle>
          <a:p>
            <a:pPr marL="0" lvl="0" indent="0" eaLnBrk="1" hangingPunct="1">
              <a:buNone/>
            </a:pPr>
            <a:r>
              <a:rPr lang="zh-CN" altLang="en-US" sz="2800" b="1" dirty="0">
                <a:latin typeface="微软雅黑" pitchFamily="34" charset="-122"/>
                <a:ea typeface="微软雅黑" pitchFamily="34" charset="-122"/>
              </a:rPr>
              <a:t>实证分析写作的要点四：相关计量问题处理</a:t>
            </a:r>
            <a:endParaRPr lang="zh-CN" altLang="en-US" sz="2800" b="1" dirty="0">
              <a:latin typeface="微软雅黑" pitchFamily="34" charset="-122"/>
              <a:ea typeface="微软雅黑" pitchFamily="34" charset="-122"/>
            </a:endParaRPr>
          </a:p>
        </p:txBody>
      </p:sp>
      <p:sp>
        <p:nvSpPr>
          <p:cNvPr id="10" name="矩形 5"/>
          <p:cNvSpPr/>
          <p:nvPr/>
        </p:nvSpPr>
        <p:spPr>
          <a:xfrm>
            <a:off x="4694555" y="117475"/>
            <a:ext cx="1550035" cy="431800"/>
          </a:xfrm>
          <a:prstGeom prst="rect">
            <a:avLst/>
          </a:prstGeom>
          <a:noFill/>
          <a:ln w="12700">
            <a:noFill/>
          </a:ln>
        </p:spPr>
        <p:txBody>
          <a:bodyPr anchor="ctr"/>
          <a:p>
            <a:pPr algn="ctr"/>
            <a:r>
              <a:rPr lang="zh-CN" altLang="en-US" sz="1200" b="1" dirty="0">
                <a:solidFill>
                  <a:schemeClr val="bg1"/>
                </a:solidFill>
                <a:latin typeface="微软雅黑" pitchFamily="34" charset="-122"/>
                <a:ea typeface="微软雅黑" pitchFamily="34" charset="-122"/>
                <a:sym typeface="Arial" charset="0"/>
              </a:rPr>
              <a:t>什么是实证分析</a:t>
            </a:r>
            <a:endParaRPr lang="zh-CN" altLang="en-US" sz="1200" b="1" dirty="0">
              <a:solidFill>
                <a:schemeClr val="bg1"/>
              </a:solidFill>
              <a:latin typeface="微软雅黑" pitchFamily="34" charset="-122"/>
              <a:ea typeface="微软雅黑" pitchFamily="34" charset="-122"/>
              <a:sym typeface="Arial" charset="0"/>
            </a:endParaRPr>
          </a:p>
        </p:txBody>
      </p:sp>
      <p:sp>
        <p:nvSpPr>
          <p:cNvPr id="11" name="矩形 7"/>
          <p:cNvSpPr/>
          <p:nvPr/>
        </p:nvSpPr>
        <p:spPr>
          <a:xfrm>
            <a:off x="6398260" y="154940"/>
            <a:ext cx="1498600" cy="360045"/>
          </a:xfrm>
          <a:prstGeom prst="rect">
            <a:avLst/>
          </a:prstGeom>
          <a:noFill/>
          <a:ln w="12700">
            <a:noFill/>
          </a:ln>
        </p:spPr>
        <p:txBody>
          <a:bodyPr anchor="ctr"/>
          <a:p>
            <a:pPr algn="ctr"/>
            <a:r>
              <a:rPr lang="zh-CN" altLang="en-US" sz="1200" b="1" dirty="0">
                <a:solidFill>
                  <a:schemeClr val="bg1"/>
                </a:solidFill>
                <a:latin typeface="微软雅黑" pitchFamily="34" charset="-122"/>
                <a:ea typeface="微软雅黑" pitchFamily="34" charset="-122"/>
              </a:rPr>
              <a:t>实证分析的</a:t>
            </a:r>
            <a:endParaRPr lang="zh-CN" altLang="en-US" sz="1200" b="1" dirty="0">
              <a:solidFill>
                <a:schemeClr val="bg1"/>
              </a:solidFill>
              <a:latin typeface="微软雅黑" pitchFamily="34" charset="-122"/>
              <a:ea typeface="微软雅黑" pitchFamily="34" charset="-122"/>
            </a:endParaRPr>
          </a:p>
          <a:p>
            <a:pPr algn="ctr"/>
            <a:r>
              <a:rPr lang="zh-CN" altLang="en-US" sz="1200" b="1" dirty="0">
                <a:solidFill>
                  <a:schemeClr val="bg1"/>
                </a:solidFill>
                <a:latin typeface="微软雅黑" pitchFamily="34" charset="-122"/>
                <a:ea typeface="微软雅黑" pitchFamily="34" charset="-122"/>
              </a:rPr>
              <a:t>前期准备</a:t>
            </a:r>
            <a:endParaRPr lang="zh-CN" altLang="en-US" sz="1200" b="1" dirty="0">
              <a:solidFill>
                <a:schemeClr val="bg1"/>
              </a:solidFill>
              <a:latin typeface="微软雅黑" pitchFamily="34" charset="-122"/>
              <a:ea typeface="微软雅黑" pitchFamily="34" charset="-122"/>
            </a:endParaRPr>
          </a:p>
        </p:txBody>
      </p:sp>
      <p:sp>
        <p:nvSpPr>
          <p:cNvPr id="3" name="矩形 8"/>
          <p:cNvSpPr/>
          <p:nvPr/>
        </p:nvSpPr>
        <p:spPr>
          <a:xfrm>
            <a:off x="8068945" y="133350"/>
            <a:ext cx="1148080" cy="403225"/>
          </a:xfrm>
          <a:prstGeom prst="rect">
            <a:avLst/>
          </a:prstGeom>
          <a:noFill/>
          <a:ln w="12700">
            <a:noFill/>
          </a:ln>
        </p:spPr>
        <p:txBody>
          <a:bodyPr anchor="ctr"/>
          <a:p>
            <a:pPr algn="ctr"/>
            <a:r>
              <a:rPr lang="zh-CN" altLang="en-US" sz="1200" b="1" dirty="0">
                <a:solidFill>
                  <a:schemeClr val="bg1"/>
                </a:solidFill>
                <a:latin typeface="微软雅黑" pitchFamily="34" charset="-122"/>
                <a:ea typeface="微软雅黑" pitchFamily="34" charset="-122"/>
              </a:rPr>
              <a:t>如何做实证</a:t>
            </a:r>
            <a:endParaRPr lang="zh-CN" altLang="en-US" sz="1200" b="1" dirty="0">
              <a:solidFill>
                <a:schemeClr val="bg1"/>
              </a:solidFill>
              <a:latin typeface="微软雅黑" pitchFamily="34" charset="-122"/>
              <a:ea typeface="微软雅黑" pitchFamily="34" charset="-122"/>
            </a:endParaRPr>
          </a:p>
          <a:p>
            <a:pPr algn="ctr"/>
            <a:r>
              <a:rPr lang="zh-CN" altLang="en-US" sz="1200" b="1" dirty="0">
                <a:solidFill>
                  <a:schemeClr val="bg1"/>
                </a:solidFill>
                <a:latin typeface="微软雅黑" pitchFamily="34" charset="-122"/>
                <a:ea typeface="微软雅黑" pitchFamily="34" charset="-122"/>
              </a:rPr>
              <a:t>分析</a:t>
            </a:r>
            <a:endParaRPr lang="zh-CN" altLang="en-US" sz="1200" b="1" dirty="0">
              <a:solidFill>
                <a:schemeClr val="bg1"/>
              </a:solidFill>
              <a:latin typeface="微软雅黑" pitchFamily="34" charset="-122"/>
              <a:ea typeface="微软雅黑" pitchFamily="34" charset="-122"/>
            </a:endParaRPr>
          </a:p>
        </p:txBody>
      </p:sp>
      <p:sp>
        <p:nvSpPr>
          <p:cNvPr id="4" name="矩形 9"/>
          <p:cNvSpPr/>
          <p:nvPr/>
        </p:nvSpPr>
        <p:spPr>
          <a:xfrm>
            <a:off x="9549130" y="117475"/>
            <a:ext cx="1250950" cy="431800"/>
          </a:xfrm>
          <a:prstGeom prst="rect">
            <a:avLst/>
          </a:prstGeom>
          <a:noFill/>
          <a:ln w="12700">
            <a:noFill/>
          </a:ln>
        </p:spPr>
        <p:txBody>
          <a:bodyPr anchor="ctr"/>
          <a:p>
            <a:pPr marL="0" lvl="0" indent="0" eaLnBrk="1" hangingPunct="1">
              <a:buNone/>
            </a:pPr>
            <a:r>
              <a:rPr lang="zh-CN" altLang="en-US" sz="1200" b="1" dirty="0">
                <a:solidFill>
                  <a:schemeClr val="bg1"/>
                </a:solidFill>
                <a:latin typeface="微软雅黑" pitchFamily="34" charset="-122"/>
                <a:ea typeface="微软雅黑" pitchFamily="34" charset="-122"/>
                <a:sym typeface="+mn-ea"/>
              </a:rPr>
              <a:t>实证分析写作的要点及示例</a:t>
            </a:r>
            <a:endParaRPr lang="zh-CN" altLang="en-US" sz="1200" b="1" dirty="0">
              <a:solidFill>
                <a:schemeClr val="bg1"/>
              </a:solidFill>
              <a:latin typeface="微软雅黑" pitchFamily="34" charset="-122"/>
              <a:ea typeface="微软雅黑" pitchFamily="34" charset="-122"/>
              <a:sym typeface="+mn-ea"/>
            </a:endParaRPr>
          </a:p>
        </p:txBody>
      </p:sp>
      <p:sp>
        <p:nvSpPr>
          <p:cNvPr id="5" name="矩形 10"/>
          <p:cNvSpPr/>
          <p:nvPr/>
        </p:nvSpPr>
        <p:spPr>
          <a:xfrm>
            <a:off x="11022330" y="133350"/>
            <a:ext cx="889635" cy="431800"/>
          </a:xfrm>
          <a:prstGeom prst="rect">
            <a:avLst/>
          </a:prstGeom>
          <a:noFill/>
          <a:ln w="12700">
            <a:noFill/>
          </a:ln>
        </p:spPr>
        <p:txBody>
          <a:bodyPr anchor="ctr"/>
          <a:p>
            <a:pPr algn="ctr"/>
            <a:r>
              <a:rPr lang="zh-CN" altLang="en-US" sz="1200" b="1" dirty="0">
                <a:solidFill>
                  <a:schemeClr val="bg1"/>
                </a:solidFill>
                <a:latin typeface="微软雅黑" pitchFamily="34" charset="-122"/>
                <a:ea typeface="微软雅黑" pitchFamily="34" charset="-122"/>
              </a:rPr>
              <a:t>小结</a:t>
            </a:r>
            <a:endParaRPr lang="zh-CN" altLang="en-US" sz="1200" b="1" dirty="0">
              <a:solidFill>
                <a:schemeClr val="bg1"/>
              </a:solidFill>
              <a:latin typeface="微软雅黑" pitchFamily="34" charset="-122"/>
              <a:ea typeface="微软雅黑" pitchFamily="34" charset="-122"/>
            </a:endParaRPr>
          </a:p>
        </p:txBody>
      </p:sp>
      <p:sp>
        <p:nvSpPr>
          <p:cNvPr id="18" name="任意多边形 11"/>
          <p:cNvSpPr/>
          <p:nvPr/>
        </p:nvSpPr>
        <p:spPr>
          <a:xfrm>
            <a:off x="10000615" y="0"/>
            <a:ext cx="266700" cy="228600"/>
          </a:xfrm>
          <a:custGeom>
            <a:avLst/>
            <a:gdLst>
              <a:gd name="txL" fmla="*/ 0 w 266008"/>
              <a:gd name="txT" fmla="*/ 0 h 229317"/>
              <a:gd name="txR" fmla="*/ 266008 w 266008"/>
              <a:gd name="txB" fmla="*/ 229317 h 229317"/>
            </a:gdLst>
            <a:ahLst/>
            <a:cxnLst>
              <a:cxn ang="0">
                <a:pos x="0" y="0"/>
              </a:cxn>
              <a:cxn ang="0">
                <a:pos x="266700" y="0"/>
              </a:cxn>
              <a:cxn ang="0">
                <a:pos x="133350" y="228600"/>
              </a:cxn>
              <a:cxn ang="0">
                <a:pos x="0" y="0"/>
              </a:cxn>
            </a:cxnLst>
            <a:rect l="txL" t="txT" r="txR" b="txB"/>
            <a:pathLst>
              <a:path w="266008" h="229317">
                <a:moveTo>
                  <a:pt x="0" y="0"/>
                </a:moveTo>
                <a:lnTo>
                  <a:pt x="266008" y="0"/>
                </a:lnTo>
                <a:lnTo>
                  <a:pt x="133004" y="229317"/>
                </a:lnTo>
                <a:lnTo>
                  <a:pt x="0" y="0"/>
                </a:lnTo>
                <a:close/>
              </a:path>
            </a:pathLst>
          </a:custGeom>
          <a:solidFill>
            <a:srgbClr val="16A287"/>
          </a:solidFill>
          <a:ln w="12700">
            <a:noFill/>
          </a:ln>
        </p:spPr>
        <p:txBody>
          <a:bodyPr anchor="ctr"/>
          <a:p>
            <a:pPr algn="ctr"/>
            <a:r>
              <a:rPr lang="en-US" altLang="zh-CN" sz="1000" b="1" dirty="0">
                <a:solidFill>
                  <a:schemeClr val="bg1"/>
                </a:solidFill>
                <a:latin typeface="微软雅黑" pitchFamily="34" charset="-122"/>
                <a:ea typeface="微软雅黑" pitchFamily="34" charset="-122"/>
                <a:sym typeface="Arial" charset="0"/>
              </a:rPr>
              <a:t>4</a:t>
            </a:r>
            <a:endParaRPr lang="en-US" altLang="zh-CN" sz="1000" b="1" dirty="0">
              <a:solidFill>
                <a:schemeClr val="bg1"/>
              </a:solidFill>
              <a:latin typeface="微软雅黑" pitchFamily="34" charset="-122"/>
              <a:ea typeface="微软雅黑" pitchFamily="34" charset="-122"/>
              <a:sym typeface="Arial" charset="0"/>
            </a:endParaRPr>
          </a:p>
        </p:txBody>
      </p:sp>
      <p:graphicFrame>
        <p:nvGraphicFramePr>
          <p:cNvPr id="15" name="图示 14"/>
          <p:cNvGraphicFramePr/>
          <p:nvPr/>
        </p:nvGraphicFramePr>
        <p:xfrm>
          <a:off x="763905" y="2926715"/>
          <a:ext cx="10453370" cy="2957195"/>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16" name="文本框 15"/>
          <p:cNvSpPr txBox="1"/>
          <p:nvPr/>
        </p:nvSpPr>
        <p:spPr>
          <a:xfrm>
            <a:off x="763270" y="1809115"/>
            <a:ext cx="10454005" cy="1476375"/>
          </a:xfrm>
          <a:prstGeom prst="rect">
            <a:avLst/>
          </a:prstGeom>
          <a:noFill/>
        </p:spPr>
        <p:txBody>
          <a:bodyPr wrap="square" rtlCol="0">
            <a:spAutoFit/>
          </a:bodyPr>
          <a:p>
            <a:pPr marL="342900" indent="-342900">
              <a:lnSpc>
                <a:spcPct val="150000"/>
              </a:lnSpc>
              <a:buFont typeface="Wingdings" charset="2"/>
              <a:buChar char="Ø"/>
            </a:pPr>
            <a:r>
              <a:rPr lang="zh-CN" altLang="en-US" sz="2000">
                <a:latin typeface="微软雅黑" pitchFamily="34" charset="-122"/>
                <a:ea typeface="微软雅黑" pitchFamily="34" charset="-122"/>
                <a:cs typeface="微软雅黑" pitchFamily="34" charset="-122"/>
              </a:rPr>
              <a:t>这部分要重点交代涉及假说检验的相关计量问题(如内生性问题、样本选择偏差问题、异质性等问题)的处理思路及其结果。切记：一定要</a:t>
            </a:r>
            <a:r>
              <a:rPr lang="zh-CN" altLang="en-US" sz="2000" b="1">
                <a:latin typeface="微软雅黑" pitchFamily="34" charset="-122"/>
                <a:ea typeface="微软雅黑" pitchFamily="34" charset="-122"/>
                <a:cs typeface="微软雅黑" pitchFamily="34" charset="-122"/>
              </a:rPr>
              <a:t>围绕假说检验</a:t>
            </a:r>
            <a:r>
              <a:rPr lang="zh-CN" altLang="en-US" sz="2000">
                <a:latin typeface="微软雅黑" pitchFamily="34" charset="-122"/>
                <a:ea typeface="微软雅黑" pitchFamily="34" charset="-122"/>
                <a:cs typeface="微软雅黑" pitchFamily="34" charset="-122"/>
              </a:rPr>
              <a:t>来展开分析、解释和讨论。</a:t>
            </a:r>
            <a:endParaRPr lang="zh-CN" altLang="en-US" sz="2000">
              <a:latin typeface="微软雅黑" pitchFamily="34" charset="-122"/>
              <a:ea typeface="微软雅黑" pitchFamily="34" charset="-122"/>
              <a:cs typeface="微软雅黑" pitchFamily="34" charset="-122"/>
            </a:endParaRPr>
          </a:p>
          <a:p>
            <a:pPr marL="342900" indent="-342900">
              <a:lnSpc>
                <a:spcPct val="150000"/>
              </a:lnSpc>
              <a:buFont typeface="Wingdings" charset="2"/>
              <a:buChar char="Ø"/>
            </a:pPr>
            <a:r>
              <a:rPr lang="zh-CN" altLang="en-US" sz="2000" b="1">
                <a:latin typeface="微软雅黑" pitchFamily="34" charset="-122"/>
                <a:ea typeface="微软雅黑" pitchFamily="34" charset="-122"/>
                <a:cs typeface="微软雅黑" pitchFamily="34" charset="-122"/>
              </a:rPr>
              <a:t>具体的写作步骤是：</a:t>
            </a:r>
            <a:endParaRPr lang="zh-CN" altLang="en-US" sz="2000" b="1">
              <a:latin typeface="微软雅黑" pitchFamily="34" charset="-122"/>
              <a:ea typeface="微软雅黑" pitchFamily="34" charset="-122"/>
              <a:cs typeface="微软雅黑" pitchFamily="34" charset="-122"/>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矩形 1"/>
          <p:cNvSpPr/>
          <p:nvPr/>
        </p:nvSpPr>
        <p:spPr>
          <a:xfrm>
            <a:off x="0" y="549275"/>
            <a:ext cx="12192000" cy="598488"/>
          </a:xfrm>
          <a:prstGeom prst="rect">
            <a:avLst/>
          </a:prstGeom>
          <a:solidFill>
            <a:srgbClr val="D8D8D8"/>
          </a:solidFill>
          <a:ln w="12700">
            <a:noFill/>
          </a:ln>
        </p:spPr>
        <p:txBody>
          <a:bodyPr anchor="ctr"/>
          <a:lstStyle/>
          <a:p>
            <a:pPr algn="ctr"/>
            <a:endParaRPr lang="zh-CN" altLang="zh-CN" b="1" dirty="0">
              <a:solidFill>
                <a:srgbClr val="FFFFFF"/>
              </a:solidFill>
              <a:latin typeface="微软雅黑" pitchFamily="34" charset="-122"/>
              <a:ea typeface="微软雅黑" pitchFamily="34" charset="-122"/>
              <a:sym typeface="微软雅黑" pitchFamily="34" charset="-122"/>
            </a:endParaRPr>
          </a:p>
        </p:txBody>
      </p:sp>
      <p:sp>
        <p:nvSpPr>
          <p:cNvPr id="40962" name="矩形 4"/>
          <p:cNvSpPr/>
          <p:nvPr/>
        </p:nvSpPr>
        <p:spPr>
          <a:xfrm>
            <a:off x="0" y="0"/>
            <a:ext cx="12192000" cy="598488"/>
          </a:xfrm>
          <a:prstGeom prst="rect">
            <a:avLst/>
          </a:prstGeom>
          <a:solidFill>
            <a:schemeClr val="tx1"/>
          </a:solidFill>
          <a:ln w="12700">
            <a:noFill/>
          </a:ln>
        </p:spPr>
        <p:txBody>
          <a:bodyPr anchor="ctr"/>
          <a:lstStyle/>
          <a:p>
            <a:pPr algn="ctr"/>
            <a:endParaRPr lang="zh-CN" altLang="zh-CN" dirty="0">
              <a:solidFill>
                <a:schemeClr val="bg1"/>
              </a:solidFill>
              <a:latin typeface="宋体" charset="-122"/>
              <a:ea typeface="宋体" charset="-122"/>
              <a:sym typeface="宋体" charset="-122"/>
            </a:endParaRPr>
          </a:p>
        </p:txBody>
      </p:sp>
      <p:sp>
        <p:nvSpPr>
          <p:cNvPr id="40969" name="矩形 12"/>
          <p:cNvSpPr/>
          <p:nvPr/>
        </p:nvSpPr>
        <p:spPr>
          <a:xfrm>
            <a:off x="0" y="6367463"/>
            <a:ext cx="12192000" cy="490537"/>
          </a:xfrm>
          <a:prstGeom prst="rect">
            <a:avLst/>
          </a:prstGeom>
          <a:solidFill>
            <a:srgbClr val="16A287"/>
          </a:solidFill>
          <a:ln w="12700">
            <a:noFill/>
          </a:ln>
        </p:spPr>
        <p:txBody>
          <a:bodyPr anchor="ctr"/>
          <a:lstStyle/>
          <a:p>
            <a:pPr algn="ctr"/>
            <a:endParaRPr lang="zh-CN" altLang="zh-CN" b="1" dirty="0">
              <a:solidFill>
                <a:srgbClr val="FFFFFF"/>
              </a:solidFill>
              <a:latin typeface="微软雅黑" pitchFamily="34" charset="-122"/>
              <a:ea typeface="微软雅黑" pitchFamily="34" charset="-122"/>
              <a:sym typeface="微软雅黑" pitchFamily="34" charset="-122"/>
            </a:endParaRPr>
          </a:p>
        </p:txBody>
      </p:sp>
      <p:sp>
        <p:nvSpPr>
          <p:cNvPr id="16394" name="文本框 13"/>
          <p:cNvSpPr/>
          <p:nvPr/>
        </p:nvSpPr>
        <p:spPr>
          <a:xfrm>
            <a:off x="0" y="6413500"/>
            <a:ext cx="2021205" cy="460375"/>
          </a:xfrm>
          <a:prstGeom prst="rect">
            <a:avLst/>
          </a:prstGeom>
          <a:noFill/>
          <a:ln w="9525">
            <a:noFill/>
          </a:ln>
        </p:spPr>
        <p:txBody>
          <a:bodyPr wrap="square" anchor="t">
            <a:spAutoFit/>
          </a:bodyPr>
          <a:lstStyle/>
          <a:p>
            <a:pPr>
              <a:lnSpc>
                <a:spcPct val="120000"/>
              </a:lnSpc>
            </a:pPr>
            <a:r>
              <a:rPr lang="zh-CN" altLang="en-US" sz="2000" b="1" dirty="0">
                <a:solidFill>
                  <a:schemeClr val="bg1"/>
                </a:solidFill>
                <a:latin typeface="微软雅黑" pitchFamily="34" charset="-122"/>
                <a:ea typeface="微软雅黑" pitchFamily="34" charset="-122"/>
              </a:rPr>
              <a:t>如何写实证分析</a:t>
            </a:r>
            <a:endParaRPr lang="zh-CN" altLang="en-US" sz="2000" b="1" dirty="0">
              <a:solidFill>
                <a:schemeClr val="bg1"/>
              </a:solidFill>
              <a:latin typeface="微软雅黑" pitchFamily="34" charset="-122"/>
              <a:ea typeface="微软雅黑" pitchFamily="34" charset="-122"/>
            </a:endParaRPr>
          </a:p>
        </p:txBody>
      </p:sp>
      <p:sp>
        <p:nvSpPr>
          <p:cNvPr id="2" name="文本框 1"/>
          <p:cNvSpPr txBox="1"/>
          <p:nvPr/>
        </p:nvSpPr>
        <p:spPr>
          <a:xfrm>
            <a:off x="9549130" y="6413500"/>
            <a:ext cx="2642870" cy="398780"/>
          </a:xfrm>
          <a:prstGeom prst="rect">
            <a:avLst/>
          </a:prstGeom>
          <a:noFill/>
        </p:spPr>
        <p:txBody>
          <a:bodyPr wrap="square" rtlCol="0">
            <a:spAutoFit/>
          </a:bodyPr>
          <a:lstStyle/>
          <a:p>
            <a:r>
              <a:rPr lang="en-US" altLang="zh-CN" sz="2000">
                <a:solidFill>
                  <a:schemeClr val="bg1"/>
                </a:solidFill>
                <a:latin typeface="微软雅黑" pitchFamily="34" charset="-122"/>
                <a:ea typeface="微软雅黑" pitchFamily="34" charset="-122"/>
                <a:cs typeface="微软雅黑" pitchFamily="34" charset="-122"/>
              </a:rPr>
              <a:t>        </a:t>
            </a:r>
            <a:r>
              <a:rPr lang="en-US" altLang="zh-CN" sz="2000" b="1">
                <a:solidFill>
                  <a:schemeClr val="bg1"/>
                </a:solidFill>
                <a:latin typeface="微软雅黑" pitchFamily="34" charset="-122"/>
                <a:ea typeface="微软雅黑" pitchFamily="34" charset="-122"/>
                <a:cs typeface="微软雅黑" pitchFamily="34" charset="-122"/>
              </a:rPr>
              <a:t>  </a:t>
            </a:r>
            <a:r>
              <a:rPr lang="zh-CN" altLang="en-US" sz="2000" b="1">
                <a:solidFill>
                  <a:schemeClr val="bg1"/>
                </a:solidFill>
                <a:latin typeface="微软雅黑" pitchFamily="34" charset="-122"/>
                <a:ea typeface="微软雅黑" pitchFamily="34" charset="-122"/>
                <a:cs typeface="微软雅黑" pitchFamily="34" charset="-122"/>
              </a:rPr>
              <a:t>讲授人</a:t>
            </a:r>
            <a:r>
              <a:rPr lang="en-US" altLang="zh-CN" sz="2000" b="1">
                <a:solidFill>
                  <a:schemeClr val="bg1"/>
                </a:solidFill>
                <a:latin typeface="微软雅黑" pitchFamily="34" charset="-122"/>
                <a:ea typeface="微软雅黑" pitchFamily="34" charset="-122"/>
                <a:cs typeface="微软雅黑" pitchFamily="34" charset="-122"/>
              </a:rPr>
              <a:t>: </a:t>
            </a:r>
            <a:r>
              <a:rPr lang="zh-CN" altLang="en-US" sz="2000" b="1">
                <a:solidFill>
                  <a:schemeClr val="bg1"/>
                </a:solidFill>
                <a:latin typeface="微软雅黑" pitchFamily="34" charset="-122"/>
                <a:ea typeface="微软雅黑" pitchFamily="34" charset="-122"/>
                <a:cs typeface="微软雅黑" pitchFamily="34" charset="-122"/>
              </a:rPr>
              <a:t>刘西川</a:t>
            </a:r>
            <a:endParaRPr lang="zh-CN" altLang="en-US" sz="2000" b="1">
              <a:solidFill>
                <a:schemeClr val="bg1"/>
              </a:solidFill>
              <a:latin typeface="微软雅黑" pitchFamily="34" charset="-122"/>
              <a:ea typeface="微软雅黑" pitchFamily="34" charset="-122"/>
              <a:cs typeface="微软雅黑" pitchFamily="34" charset="-122"/>
            </a:endParaRPr>
          </a:p>
        </p:txBody>
      </p:sp>
      <p:sp>
        <p:nvSpPr>
          <p:cNvPr id="7" name="文本框 6"/>
          <p:cNvSpPr txBox="1"/>
          <p:nvPr/>
        </p:nvSpPr>
        <p:spPr>
          <a:xfrm>
            <a:off x="295910" y="1282700"/>
            <a:ext cx="11341100" cy="5015865"/>
          </a:xfrm>
          <a:prstGeom prst="rect">
            <a:avLst/>
          </a:prstGeom>
          <a:noFill/>
          <a:ln>
            <a:solidFill>
              <a:srgbClr val="16A287"/>
            </a:solidFill>
          </a:ln>
        </p:spPr>
        <p:txBody>
          <a:bodyPr wrap="square" rtlCol="0">
            <a:spAutoFit/>
          </a:bodyPr>
          <a:lstStyle/>
          <a:p>
            <a:pPr marL="342900" indent="-342900">
              <a:lnSpc>
                <a:spcPct val="100000"/>
              </a:lnSpc>
              <a:spcBef>
                <a:spcPts val="600"/>
              </a:spcBef>
              <a:spcAft>
                <a:spcPts val="600"/>
              </a:spcAft>
              <a:buFont typeface="Wingdings" charset="2"/>
              <a:buChar char="Ø"/>
            </a:pPr>
            <a:r>
              <a:rPr lang="zh-CN" altLang="en-US" sz="2000">
                <a:latin typeface="微软雅黑" pitchFamily="34" charset="-122"/>
                <a:ea typeface="微软雅黑" pitchFamily="34" charset="-122"/>
                <a:cs typeface="微软雅黑" pitchFamily="34" charset="-122"/>
              </a:rPr>
              <a:t>【示例】刘西川、陈立辉、杨奇明：《农户正规信贷需求与利率：基于TobitⅢ模型的经验考察》，《管理世界》2014年第3期。</a:t>
            </a:r>
            <a:endParaRPr lang="zh-CN" altLang="en-US" sz="2000">
              <a:latin typeface="微软雅黑" pitchFamily="34" charset="-122"/>
              <a:ea typeface="微软雅黑" pitchFamily="34" charset="-122"/>
              <a:cs typeface="微软雅黑" pitchFamily="34" charset="-122"/>
            </a:endParaRPr>
          </a:p>
          <a:p>
            <a:pPr marL="342900" indent="-342900">
              <a:lnSpc>
                <a:spcPct val="100000"/>
              </a:lnSpc>
              <a:spcBef>
                <a:spcPts val="600"/>
              </a:spcBef>
              <a:spcAft>
                <a:spcPts val="600"/>
              </a:spcAft>
              <a:buFont typeface="Wingdings" charset="2"/>
              <a:buChar char="Ø"/>
            </a:pPr>
            <a:r>
              <a:rPr lang="zh-CN" altLang="en-US" sz="2000">
                <a:latin typeface="微软雅黑" pitchFamily="34" charset="-122"/>
                <a:ea typeface="微软雅黑" pitchFamily="34" charset="-122"/>
                <a:cs typeface="微软雅黑" pitchFamily="34" charset="-122"/>
              </a:rPr>
              <a:t>(二)利率弹性异质性</a:t>
            </a:r>
            <a:endParaRPr lang="zh-CN" altLang="en-US" sz="2000">
              <a:latin typeface="微软雅黑" pitchFamily="34" charset="-122"/>
              <a:ea typeface="微软雅黑" pitchFamily="34" charset="-122"/>
              <a:cs typeface="微软雅黑" pitchFamily="34" charset="-122"/>
            </a:endParaRPr>
          </a:p>
          <a:p>
            <a:pPr marL="342900" indent="-342900">
              <a:lnSpc>
                <a:spcPct val="100000"/>
              </a:lnSpc>
              <a:spcBef>
                <a:spcPts val="600"/>
              </a:spcBef>
              <a:spcAft>
                <a:spcPts val="600"/>
              </a:spcAft>
              <a:buFont typeface="Wingdings" charset="2"/>
              <a:buChar char="Ø"/>
            </a:pPr>
            <a:r>
              <a:rPr lang="zh-CN" altLang="en-US" sz="2000">
                <a:latin typeface="微软雅黑" pitchFamily="34" charset="-122"/>
                <a:ea typeface="微软雅黑" pitchFamily="34" charset="-122"/>
                <a:cs typeface="微软雅黑" pitchFamily="34" charset="-122"/>
              </a:rPr>
              <a:t>一般认为，正规信贷需求的利率弹性存在异质性问题。首先，不同收入水平农户的利率弹性是不同的，其中文献里讨论较多的是贫困群体信贷需求弹性不显著，这类群体更关心的是信贷可得性；其次，不同信贷需求水平的利率弹性也是不同的。</a:t>
            </a:r>
            <a:endParaRPr lang="zh-CN" altLang="en-US" sz="2000">
              <a:latin typeface="微软雅黑" pitchFamily="34" charset="-122"/>
              <a:ea typeface="微软雅黑" pitchFamily="34" charset="-122"/>
              <a:cs typeface="微软雅黑" pitchFamily="34" charset="-122"/>
            </a:endParaRPr>
          </a:p>
          <a:p>
            <a:pPr marL="342900" indent="-342900">
              <a:lnSpc>
                <a:spcPct val="100000"/>
              </a:lnSpc>
              <a:spcBef>
                <a:spcPts val="600"/>
              </a:spcBef>
              <a:spcAft>
                <a:spcPts val="600"/>
              </a:spcAft>
              <a:buFont typeface="Wingdings" charset="2"/>
              <a:buChar char="Ø"/>
            </a:pPr>
            <a:r>
              <a:rPr lang="zh-CN" altLang="en-US" sz="2000">
                <a:latin typeface="微软雅黑" pitchFamily="34" charset="-122"/>
                <a:ea typeface="微软雅黑" pitchFamily="34" charset="-122"/>
                <a:cs typeface="微软雅黑" pitchFamily="34" charset="-122"/>
              </a:rPr>
              <a:t>为了考察不同收入水平农户的信贷需求利率弹性，我们按照人均总收入将样本分为高收入组与低收入组两个子样本，然后用Tobit模型对两组子样本分别进行回归(即模型5、模型6)。为了考察不同信贷需求水平的利率弹性，我们构建了分位数回归模型，具体分位是25%、50%和75%(即模型7、模型8、模型9)。</a:t>
            </a:r>
            <a:endParaRPr lang="zh-CN" altLang="en-US" sz="2000">
              <a:latin typeface="微软雅黑" pitchFamily="34" charset="-122"/>
              <a:ea typeface="微软雅黑" pitchFamily="34" charset="-122"/>
              <a:cs typeface="微软雅黑" pitchFamily="34" charset="-122"/>
            </a:endParaRPr>
          </a:p>
          <a:p>
            <a:pPr marL="342900" indent="-342900">
              <a:lnSpc>
                <a:spcPct val="100000"/>
              </a:lnSpc>
              <a:spcBef>
                <a:spcPts val="600"/>
              </a:spcBef>
              <a:spcAft>
                <a:spcPts val="600"/>
              </a:spcAft>
              <a:buFont typeface="Wingdings" charset="2"/>
              <a:buChar char="Ø"/>
            </a:pPr>
            <a:r>
              <a:rPr lang="zh-CN" altLang="en-US" sz="2000">
                <a:latin typeface="微软雅黑" pitchFamily="34" charset="-122"/>
                <a:ea typeface="微软雅黑" pitchFamily="34" charset="-122"/>
                <a:cs typeface="微软雅黑" pitchFamily="34" charset="-122"/>
              </a:rPr>
              <a:t>第一，从表6.3中模型(5)和(6)的估计结果来看，在高、低收入两组子样本中，利率均负向显著影响农户正规信贷规模需求。第二，表6.3中模型(7)、(8)和(9)是分位数回归模型的估计结果。估计结果表明，贷款利率预测值均显著负向影响正规信贷规模需求；同时，处于不同信贷需求水平的农户对利率的弹性是不同的，即不同需求水平农户正规信贷需求利率弹性存在异质性问题。</a:t>
            </a:r>
            <a:endParaRPr lang="zh-CN" altLang="en-US" sz="2000">
              <a:latin typeface="微软雅黑" pitchFamily="34" charset="-122"/>
              <a:ea typeface="微软雅黑" pitchFamily="34" charset="-122"/>
              <a:cs typeface="微软雅黑" pitchFamily="34" charset="-122"/>
            </a:endParaRPr>
          </a:p>
        </p:txBody>
      </p:sp>
      <p:sp>
        <p:nvSpPr>
          <p:cNvPr id="8" name="文本占位符 3"/>
          <p:cNvSpPr>
            <a:spLocks noGrp="1"/>
          </p:cNvSpPr>
          <p:nvPr/>
        </p:nvSpPr>
        <p:spPr>
          <a:xfrm>
            <a:off x="479425" y="681355"/>
            <a:ext cx="7135495" cy="429895"/>
          </a:xfrm>
          <a:prstGeom prst="rect">
            <a:avLst/>
          </a:prstGeom>
          <a:noFill/>
          <a:ln w="9525">
            <a:noFill/>
          </a:ln>
        </p:spPr>
        <p:txBody>
          <a:bodyPr anchor="t"/>
          <a:lstStyle>
            <a:lvl1pPr lvl="0">
              <a:buClrTx/>
              <a:buSzTx/>
              <a:buFont typeface="Arial" charset="0"/>
              <a:defRPr sz="2400"/>
            </a:lvl1pPr>
            <a:lvl2pPr lvl="1">
              <a:buClrTx/>
              <a:buSzTx/>
              <a:buFont typeface="Arial" charset="0"/>
              <a:defRPr sz="2000"/>
            </a:lvl2pPr>
            <a:lvl3pPr lvl="2">
              <a:buClrTx/>
              <a:buSzTx/>
              <a:buFont typeface="Arial" charset="0"/>
              <a:defRPr sz="1800"/>
            </a:lvl3pPr>
            <a:lvl4pPr lvl="3">
              <a:buClrTx/>
              <a:buSzTx/>
              <a:buFont typeface="Arial" charset="0"/>
              <a:defRPr sz="1600"/>
            </a:lvl4pPr>
            <a:lvl5pPr lvl="4">
              <a:buClrTx/>
              <a:buSzTx/>
              <a:buFont typeface="Arial" charset="0"/>
              <a:defRPr sz="1600"/>
            </a:lvl5pPr>
          </a:lstStyle>
          <a:p>
            <a:pPr marL="0" lvl="0" indent="0" eaLnBrk="1" hangingPunct="1">
              <a:buNone/>
            </a:pPr>
            <a:r>
              <a:rPr lang="zh-CN" altLang="en-US" sz="2800" b="1" dirty="0">
                <a:latin typeface="微软雅黑" pitchFamily="34" charset="-122"/>
                <a:ea typeface="微软雅黑" pitchFamily="34" charset="-122"/>
              </a:rPr>
              <a:t>实证分析写作的要点四：相关计量问题处理</a:t>
            </a:r>
            <a:endParaRPr lang="zh-CN" altLang="en-US" sz="2800" b="1" dirty="0">
              <a:latin typeface="微软雅黑" pitchFamily="34" charset="-122"/>
              <a:ea typeface="微软雅黑" pitchFamily="34" charset="-122"/>
            </a:endParaRPr>
          </a:p>
        </p:txBody>
      </p:sp>
      <p:sp>
        <p:nvSpPr>
          <p:cNvPr id="10" name="矩形 5"/>
          <p:cNvSpPr/>
          <p:nvPr/>
        </p:nvSpPr>
        <p:spPr>
          <a:xfrm>
            <a:off x="4694555" y="117475"/>
            <a:ext cx="1550035" cy="431800"/>
          </a:xfrm>
          <a:prstGeom prst="rect">
            <a:avLst/>
          </a:prstGeom>
          <a:noFill/>
          <a:ln w="12700">
            <a:noFill/>
          </a:ln>
        </p:spPr>
        <p:txBody>
          <a:bodyPr anchor="ctr"/>
          <a:p>
            <a:pPr algn="ctr"/>
            <a:r>
              <a:rPr lang="zh-CN" altLang="en-US" sz="1200" b="1" dirty="0">
                <a:solidFill>
                  <a:schemeClr val="bg1"/>
                </a:solidFill>
                <a:latin typeface="微软雅黑" pitchFamily="34" charset="-122"/>
                <a:ea typeface="微软雅黑" pitchFamily="34" charset="-122"/>
                <a:sym typeface="Arial" charset="0"/>
              </a:rPr>
              <a:t>什么是实证分析</a:t>
            </a:r>
            <a:endParaRPr lang="zh-CN" altLang="en-US" sz="1200" b="1" dirty="0">
              <a:solidFill>
                <a:schemeClr val="bg1"/>
              </a:solidFill>
              <a:latin typeface="微软雅黑" pitchFamily="34" charset="-122"/>
              <a:ea typeface="微软雅黑" pitchFamily="34" charset="-122"/>
              <a:sym typeface="Arial" charset="0"/>
            </a:endParaRPr>
          </a:p>
        </p:txBody>
      </p:sp>
      <p:sp>
        <p:nvSpPr>
          <p:cNvPr id="11" name="矩形 7"/>
          <p:cNvSpPr/>
          <p:nvPr/>
        </p:nvSpPr>
        <p:spPr>
          <a:xfrm>
            <a:off x="6398260" y="154940"/>
            <a:ext cx="1498600" cy="360045"/>
          </a:xfrm>
          <a:prstGeom prst="rect">
            <a:avLst/>
          </a:prstGeom>
          <a:noFill/>
          <a:ln w="12700">
            <a:noFill/>
          </a:ln>
        </p:spPr>
        <p:txBody>
          <a:bodyPr anchor="ctr"/>
          <a:p>
            <a:pPr algn="ctr"/>
            <a:r>
              <a:rPr lang="zh-CN" altLang="en-US" sz="1200" b="1" dirty="0">
                <a:solidFill>
                  <a:schemeClr val="bg1"/>
                </a:solidFill>
                <a:latin typeface="微软雅黑" pitchFamily="34" charset="-122"/>
                <a:ea typeface="微软雅黑" pitchFamily="34" charset="-122"/>
              </a:rPr>
              <a:t>实证分析的</a:t>
            </a:r>
            <a:endParaRPr lang="zh-CN" altLang="en-US" sz="1200" b="1" dirty="0">
              <a:solidFill>
                <a:schemeClr val="bg1"/>
              </a:solidFill>
              <a:latin typeface="微软雅黑" pitchFamily="34" charset="-122"/>
              <a:ea typeface="微软雅黑" pitchFamily="34" charset="-122"/>
            </a:endParaRPr>
          </a:p>
          <a:p>
            <a:pPr algn="ctr"/>
            <a:r>
              <a:rPr lang="zh-CN" altLang="en-US" sz="1200" b="1" dirty="0">
                <a:solidFill>
                  <a:schemeClr val="bg1"/>
                </a:solidFill>
                <a:latin typeface="微软雅黑" pitchFamily="34" charset="-122"/>
                <a:ea typeface="微软雅黑" pitchFamily="34" charset="-122"/>
              </a:rPr>
              <a:t>前期准备</a:t>
            </a:r>
            <a:endParaRPr lang="zh-CN" altLang="en-US" sz="1200" b="1" dirty="0">
              <a:solidFill>
                <a:schemeClr val="bg1"/>
              </a:solidFill>
              <a:latin typeface="微软雅黑" pitchFamily="34" charset="-122"/>
              <a:ea typeface="微软雅黑" pitchFamily="34" charset="-122"/>
            </a:endParaRPr>
          </a:p>
        </p:txBody>
      </p:sp>
      <p:sp>
        <p:nvSpPr>
          <p:cNvPr id="3" name="矩形 8"/>
          <p:cNvSpPr/>
          <p:nvPr/>
        </p:nvSpPr>
        <p:spPr>
          <a:xfrm>
            <a:off x="8068945" y="133350"/>
            <a:ext cx="1148080" cy="403225"/>
          </a:xfrm>
          <a:prstGeom prst="rect">
            <a:avLst/>
          </a:prstGeom>
          <a:noFill/>
          <a:ln w="12700">
            <a:noFill/>
          </a:ln>
        </p:spPr>
        <p:txBody>
          <a:bodyPr anchor="ctr"/>
          <a:p>
            <a:pPr algn="ctr"/>
            <a:r>
              <a:rPr lang="zh-CN" altLang="en-US" sz="1200" b="1" dirty="0">
                <a:solidFill>
                  <a:schemeClr val="bg1"/>
                </a:solidFill>
                <a:latin typeface="微软雅黑" pitchFamily="34" charset="-122"/>
                <a:ea typeface="微软雅黑" pitchFamily="34" charset="-122"/>
              </a:rPr>
              <a:t>如何做实证</a:t>
            </a:r>
            <a:endParaRPr lang="zh-CN" altLang="en-US" sz="1200" b="1" dirty="0">
              <a:solidFill>
                <a:schemeClr val="bg1"/>
              </a:solidFill>
              <a:latin typeface="微软雅黑" pitchFamily="34" charset="-122"/>
              <a:ea typeface="微软雅黑" pitchFamily="34" charset="-122"/>
            </a:endParaRPr>
          </a:p>
          <a:p>
            <a:pPr algn="ctr"/>
            <a:r>
              <a:rPr lang="zh-CN" altLang="en-US" sz="1200" b="1" dirty="0">
                <a:solidFill>
                  <a:schemeClr val="bg1"/>
                </a:solidFill>
                <a:latin typeface="微软雅黑" pitchFamily="34" charset="-122"/>
                <a:ea typeface="微软雅黑" pitchFamily="34" charset="-122"/>
              </a:rPr>
              <a:t>分析</a:t>
            </a:r>
            <a:endParaRPr lang="zh-CN" altLang="en-US" sz="1200" b="1" dirty="0">
              <a:solidFill>
                <a:schemeClr val="bg1"/>
              </a:solidFill>
              <a:latin typeface="微软雅黑" pitchFamily="34" charset="-122"/>
              <a:ea typeface="微软雅黑" pitchFamily="34" charset="-122"/>
            </a:endParaRPr>
          </a:p>
        </p:txBody>
      </p:sp>
      <p:sp>
        <p:nvSpPr>
          <p:cNvPr id="4" name="矩形 9"/>
          <p:cNvSpPr/>
          <p:nvPr/>
        </p:nvSpPr>
        <p:spPr>
          <a:xfrm>
            <a:off x="9549130" y="117475"/>
            <a:ext cx="1250950" cy="431800"/>
          </a:xfrm>
          <a:prstGeom prst="rect">
            <a:avLst/>
          </a:prstGeom>
          <a:noFill/>
          <a:ln w="12700">
            <a:noFill/>
          </a:ln>
        </p:spPr>
        <p:txBody>
          <a:bodyPr anchor="ctr"/>
          <a:p>
            <a:pPr marL="0" lvl="0" indent="0" eaLnBrk="1" hangingPunct="1">
              <a:buNone/>
            </a:pPr>
            <a:r>
              <a:rPr lang="zh-CN" altLang="en-US" sz="1200" b="1" dirty="0">
                <a:solidFill>
                  <a:schemeClr val="bg1"/>
                </a:solidFill>
                <a:latin typeface="微软雅黑" pitchFamily="34" charset="-122"/>
                <a:ea typeface="微软雅黑" pitchFamily="34" charset="-122"/>
                <a:sym typeface="+mn-ea"/>
              </a:rPr>
              <a:t>实证分析写作的要点及示例</a:t>
            </a:r>
            <a:endParaRPr lang="zh-CN" altLang="en-US" sz="1200" b="1" dirty="0">
              <a:solidFill>
                <a:schemeClr val="bg1"/>
              </a:solidFill>
              <a:latin typeface="微软雅黑" pitchFamily="34" charset="-122"/>
              <a:ea typeface="微软雅黑" pitchFamily="34" charset="-122"/>
              <a:sym typeface="+mn-ea"/>
            </a:endParaRPr>
          </a:p>
        </p:txBody>
      </p:sp>
      <p:sp>
        <p:nvSpPr>
          <p:cNvPr id="5" name="矩形 10"/>
          <p:cNvSpPr/>
          <p:nvPr/>
        </p:nvSpPr>
        <p:spPr>
          <a:xfrm>
            <a:off x="11022330" y="133350"/>
            <a:ext cx="889635" cy="431800"/>
          </a:xfrm>
          <a:prstGeom prst="rect">
            <a:avLst/>
          </a:prstGeom>
          <a:noFill/>
          <a:ln w="12700">
            <a:noFill/>
          </a:ln>
        </p:spPr>
        <p:txBody>
          <a:bodyPr anchor="ctr"/>
          <a:p>
            <a:pPr algn="ctr"/>
            <a:r>
              <a:rPr lang="zh-CN" altLang="en-US" sz="1200" b="1" dirty="0">
                <a:solidFill>
                  <a:schemeClr val="bg1"/>
                </a:solidFill>
                <a:latin typeface="微软雅黑" pitchFamily="34" charset="-122"/>
                <a:ea typeface="微软雅黑" pitchFamily="34" charset="-122"/>
              </a:rPr>
              <a:t>小结</a:t>
            </a:r>
            <a:endParaRPr lang="zh-CN" altLang="en-US" sz="1200" b="1" dirty="0">
              <a:solidFill>
                <a:schemeClr val="bg1"/>
              </a:solidFill>
              <a:latin typeface="微软雅黑" pitchFamily="34" charset="-122"/>
              <a:ea typeface="微软雅黑" pitchFamily="34" charset="-122"/>
            </a:endParaRPr>
          </a:p>
        </p:txBody>
      </p:sp>
      <p:sp>
        <p:nvSpPr>
          <p:cNvPr id="18" name="任意多边形 11"/>
          <p:cNvSpPr/>
          <p:nvPr/>
        </p:nvSpPr>
        <p:spPr>
          <a:xfrm>
            <a:off x="10000615" y="0"/>
            <a:ext cx="266700" cy="228600"/>
          </a:xfrm>
          <a:custGeom>
            <a:avLst/>
            <a:gdLst>
              <a:gd name="txL" fmla="*/ 0 w 266008"/>
              <a:gd name="txT" fmla="*/ 0 h 229317"/>
              <a:gd name="txR" fmla="*/ 266008 w 266008"/>
              <a:gd name="txB" fmla="*/ 229317 h 229317"/>
            </a:gdLst>
            <a:ahLst/>
            <a:cxnLst>
              <a:cxn ang="0">
                <a:pos x="0" y="0"/>
              </a:cxn>
              <a:cxn ang="0">
                <a:pos x="266700" y="0"/>
              </a:cxn>
              <a:cxn ang="0">
                <a:pos x="133350" y="228600"/>
              </a:cxn>
              <a:cxn ang="0">
                <a:pos x="0" y="0"/>
              </a:cxn>
            </a:cxnLst>
            <a:rect l="txL" t="txT" r="txR" b="txB"/>
            <a:pathLst>
              <a:path w="266008" h="229317">
                <a:moveTo>
                  <a:pt x="0" y="0"/>
                </a:moveTo>
                <a:lnTo>
                  <a:pt x="266008" y="0"/>
                </a:lnTo>
                <a:lnTo>
                  <a:pt x="133004" y="229317"/>
                </a:lnTo>
                <a:lnTo>
                  <a:pt x="0" y="0"/>
                </a:lnTo>
                <a:close/>
              </a:path>
            </a:pathLst>
          </a:custGeom>
          <a:solidFill>
            <a:srgbClr val="16A287"/>
          </a:solidFill>
          <a:ln w="12700">
            <a:noFill/>
          </a:ln>
        </p:spPr>
        <p:txBody>
          <a:bodyPr anchor="ctr"/>
          <a:p>
            <a:pPr algn="ctr"/>
            <a:r>
              <a:rPr lang="en-US" altLang="zh-CN" sz="1000" b="1" dirty="0">
                <a:solidFill>
                  <a:schemeClr val="bg1"/>
                </a:solidFill>
                <a:latin typeface="微软雅黑" pitchFamily="34" charset="-122"/>
                <a:ea typeface="微软雅黑" pitchFamily="34" charset="-122"/>
                <a:sym typeface="Arial" charset="0"/>
              </a:rPr>
              <a:t>4</a:t>
            </a:r>
            <a:endParaRPr lang="en-US" altLang="zh-CN" sz="1000" b="1" dirty="0">
              <a:solidFill>
                <a:schemeClr val="bg1"/>
              </a:solidFill>
              <a:latin typeface="微软雅黑" pitchFamily="34" charset="-122"/>
              <a:ea typeface="微软雅黑" pitchFamily="34" charset="-122"/>
              <a:sym typeface="Arial"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矩形 1"/>
          <p:cNvSpPr/>
          <p:nvPr/>
        </p:nvSpPr>
        <p:spPr>
          <a:xfrm>
            <a:off x="0" y="549275"/>
            <a:ext cx="12192000" cy="598488"/>
          </a:xfrm>
          <a:prstGeom prst="rect">
            <a:avLst/>
          </a:prstGeom>
          <a:solidFill>
            <a:srgbClr val="D8D8D8"/>
          </a:solidFill>
          <a:ln w="12700">
            <a:noFill/>
          </a:ln>
        </p:spPr>
        <p:txBody>
          <a:bodyPr anchor="ctr"/>
          <a:lstStyle/>
          <a:p>
            <a:pPr algn="ctr"/>
            <a:endParaRPr lang="zh-CN" altLang="zh-CN" b="1" dirty="0">
              <a:solidFill>
                <a:srgbClr val="FFFFFF"/>
              </a:solidFill>
              <a:latin typeface="微软雅黑" pitchFamily="34" charset="-122"/>
              <a:ea typeface="微软雅黑" pitchFamily="34" charset="-122"/>
              <a:sym typeface="微软雅黑" pitchFamily="34" charset="-122"/>
            </a:endParaRPr>
          </a:p>
        </p:txBody>
      </p:sp>
      <p:sp>
        <p:nvSpPr>
          <p:cNvPr id="40962" name="矩形 4"/>
          <p:cNvSpPr/>
          <p:nvPr/>
        </p:nvSpPr>
        <p:spPr>
          <a:xfrm>
            <a:off x="0" y="0"/>
            <a:ext cx="12192000" cy="598488"/>
          </a:xfrm>
          <a:prstGeom prst="rect">
            <a:avLst/>
          </a:prstGeom>
          <a:solidFill>
            <a:schemeClr val="tx1"/>
          </a:solidFill>
          <a:ln w="12700">
            <a:noFill/>
          </a:ln>
        </p:spPr>
        <p:txBody>
          <a:bodyPr anchor="ctr"/>
          <a:lstStyle/>
          <a:p>
            <a:pPr algn="ctr"/>
            <a:endParaRPr lang="zh-CN" altLang="zh-CN" dirty="0">
              <a:solidFill>
                <a:schemeClr val="bg1"/>
              </a:solidFill>
              <a:latin typeface="宋体" charset="-122"/>
              <a:ea typeface="宋体" charset="-122"/>
              <a:sym typeface="宋体" charset="-122"/>
            </a:endParaRPr>
          </a:p>
        </p:txBody>
      </p:sp>
      <p:sp>
        <p:nvSpPr>
          <p:cNvPr id="41007" name="文本占位符 3"/>
          <p:cNvSpPr>
            <a:spLocks noGrp="1"/>
          </p:cNvSpPr>
          <p:nvPr>
            <p:ph sz="quarter" idx="4294967295"/>
          </p:nvPr>
        </p:nvSpPr>
        <p:spPr>
          <a:xfrm>
            <a:off x="655955" y="681355"/>
            <a:ext cx="8652510" cy="429895"/>
          </a:xfrm>
          <a:prstGeom prst="rect">
            <a:avLst/>
          </a:prstGeom>
          <a:noFill/>
          <a:ln w="9525">
            <a:noFill/>
          </a:ln>
        </p:spPr>
        <p:txBody>
          <a:bodyPr anchor="t"/>
          <a:lstStyle>
            <a:lvl1pPr lvl="0">
              <a:buClrTx/>
              <a:buSzTx/>
              <a:buFont typeface="Arial" charset="0"/>
              <a:defRPr sz="2400"/>
            </a:lvl1pPr>
            <a:lvl2pPr lvl="1">
              <a:buClrTx/>
              <a:buSzTx/>
              <a:buFont typeface="Arial" charset="0"/>
              <a:defRPr sz="2000"/>
            </a:lvl2pPr>
            <a:lvl3pPr lvl="2">
              <a:buClrTx/>
              <a:buSzTx/>
              <a:buFont typeface="Arial" charset="0"/>
              <a:defRPr sz="1800"/>
            </a:lvl3pPr>
            <a:lvl4pPr lvl="3">
              <a:buClrTx/>
              <a:buSzTx/>
              <a:buFont typeface="Arial" charset="0"/>
              <a:defRPr sz="1600"/>
            </a:lvl4pPr>
            <a:lvl5pPr lvl="4">
              <a:buClrTx/>
              <a:buSzTx/>
              <a:buFont typeface="Arial" charset="0"/>
              <a:defRPr sz="1600"/>
            </a:lvl5pPr>
          </a:lstStyle>
          <a:p>
            <a:pPr marL="0" lvl="0" indent="0" eaLnBrk="1" hangingPunct="1">
              <a:buNone/>
            </a:pPr>
            <a:r>
              <a:rPr sz="2800" b="1" dirty="0">
                <a:latin typeface="微软雅黑" pitchFamily="34" charset="-122"/>
                <a:ea typeface="微软雅黑" pitchFamily="34" charset="-122"/>
                <a:sym typeface="+mn-ea"/>
              </a:rPr>
              <a:t>实证分析写作的要点四：相关计量问题处理（示例）</a:t>
            </a:r>
            <a:endParaRPr sz="2800" b="1" dirty="0">
              <a:latin typeface="微软雅黑" pitchFamily="34" charset="-122"/>
              <a:ea typeface="微软雅黑" pitchFamily="34" charset="-122"/>
              <a:sym typeface="+mn-ea"/>
            </a:endParaRPr>
          </a:p>
        </p:txBody>
      </p:sp>
      <p:graphicFrame>
        <p:nvGraphicFramePr>
          <p:cNvPr id="4" name="表格 3"/>
          <p:cNvGraphicFramePr/>
          <p:nvPr>
            <p:custDataLst>
              <p:tags r:id="rId1"/>
            </p:custDataLst>
          </p:nvPr>
        </p:nvGraphicFramePr>
        <p:xfrm>
          <a:off x="383222" y="1543685"/>
          <a:ext cx="11381105" cy="5375910"/>
        </p:xfrm>
        <a:graphic>
          <a:graphicData uri="http://schemas.openxmlformats.org/drawingml/2006/table">
            <a:tbl>
              <a:tblPr firstRow="1" bandRow="1">
                <a:tableStyleId>{5940675A-B579-460E-94D1-54222C63F5DA}</a:tableStyleId>
              </a:tblPr>
              <a:tblGrid>
                <a:gridCol w="1532890"/>
                <a:gridCol w="2113915"/>
                <a:gridCol w="2023110"/>
                <a:gridCol w="1868170"/>
                <a:gridCol w="1899920"/>
                <a:gridCol w="1943100"/>
              </a:tblGrid>
              <a:tr h="370205">
                <a:tc rowSpan="2">
                  <a:txBody>
                    <a:bodyPr/>
                    <a:p>
                      <a:pPr indent="0" algn="ctr">
                        <a:buNone/>
                      </a:pPr>
                      <a:r>
                        <a:rPr lang="en-US" sz="1600" b="0">
                          <a:solidFill>
                            <a:schemeClr val="bg1"/>
                          </a:solidFill>
                          <a:latin typeface="微软雅黑" pitchFamily="34" charset="-122"/>
                          <a:ea typeface="微软雅黑" pitchFamily="34" charset="-122"/>
                          <a:cs typeface="宋体" charset="-122"/>
                        </a:rPr>
                        <a:t>变量</a:t>
                      </a:r>
                      <a:endParaRPr lang="en-US" altLang="en-US" sz="1600" b="0">
                        <a:solidFill>
                          <a:schemeClr val="bg1"/>
                        </a:solidFill>
                        <a:latin typeface="微软雅黑" pitchFamily="34" charset="-122"/>
                        <a:ea typeface="微软雅黑" pitchFamily="34" charset="-122"/>
                        <a:cs typeface="宋体" charset="-122"/>
                      </a:endParaRPr>
                    </a:p>
                  </a:txBody>
                  <a:tcPr marL="0" marR="0" marT="0" marB="0" vert="horz" anchor="ctr">
                    <a:lnL>
                      <a:noFill/>
                    </a:lnL>
                    <a:lnR>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16A287"/>
                    </a:solidFill>
                  </a:tcPr>
                </a:tc>
                <a:tc gridSpan="3">
                  <a:txBody>
                    <a:bodyPr/>
                    <a:p>
                      <a:pPr indent="0" algn="ctr">
                        <a:buNone/>
                      </a:pPr>
                      <a:r>
                        <a:rPr lang="en-US" sz="1600" b="0">
                          <a:solidFill>
                            <a:schemeClr val="bg1"/>
                          </a:solidFill>
                          <a:latin typeface="微软雅黑" pitchFamily="34" charset="-122"/>
                          <a:ea typeface="微软雅黑" pitchFamily="34" charset="-122"/>
                          <a:cs typeface="宋体" charset="-122"/>
                        </a:rPr>
                        <a:t>分组回归</a:t>
                      </a:r>
                      <a:endParaRPr lang="en-US" altLang="en-US" sz="1600" b="0">
                        <a:solidFill>
                          <a:schemeClr val="bg1"/>
                        </a:solidFill>
                        <a:latin typeface="微软雅黑" pitchFamily="34" charset="-122"/>
                        <a:ea typeface="微软雅黑" pitchFamily="34" charset="-122"/>
                        <a:cs typeface="宋体" charset="-122"/>
                      </a:endParaRPr>
                    </a:p>
                  </a:txBody>
                  <a:tcPr marL="0" marR="0" marT="0" marB="0" vert="horz" anchor="ctr">
                    <a:lnL>
                      <a:noFill/>
                    </a:lnL>
                    <a:lnR>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16A287"/>
                    </a:solidFill>
                  </a:tcPr>
                </a:tc>
                <a:tc hMerge="1">
                  <a:tcP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c hMerge="1">
                  <a:tcP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c gridSpan="2">
                  <a:txBody>
                    <a:bodyPr/>
                    <a:p>
                      <a:pPr indent="0" algn="ctr">
                        <a:buNone/>
                      </a:pPr>
                      <a:r>
                        <a:rPr lang="en-US" sz="1600" b="0">
                          <a:solidFill>
                            <a:schemeClr val="bg1"/>
                          </a:solidFill>
                          <a:latin typeface="微软雅黑" pitchFamily="34" charset="-122"/>
                          <a:ea typeface="微软雅黑" pitchFamily="34" charset="-122"/>
                          <a:cs typeface="宋体" charset="-122"/>
                        </a:rPr>
                        <a:t>分位回归</a:t>
                      </a:r>
                      <a:endParaRPr lang="en-US" altLang="en-US" sz="1600" b="0">
                        <a:solidFill>
                          <a:schemeClr val="bg1"/>
                        </a:solidFill>
                        <a:latin typeface="微软雅黑" pitchFamily="34" charset="-122"/>
                        <a:ea typeface="微软雅黑" pitchFamily="34" charset="-122"/>
                        <a:cs typeface="宋体" charset="-122"/>
                      </a:endParaRPr>
                    </a:p>
                  </a:txBody>
                  <a:tcPr marL="0" marR="0" marT="0" marB="0" vert="horz" anchor="ctr">
                    <a:lnL>
                      <a:noFill/>
                    </a:lnL>
                    <a:lnR cap="flat">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16A287"/>
                    </a:solidFill>
                  </a:tcPr>
                </a:tc>
                <a:tc hMerge="1">
                  <a:tcPr>
                    <a:lnR cap="flat">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r>
              <a:tr h="427355">
                <a:tc vMerge="1">
                  <a:tcPr>
                    <a:lnB w="12700" cap="flat" cmpd="sng">
                      <a:solidFill>
                        <a:srgbClr val="000000"/>
                      </a:solidFill>
                      <a:prstDash val="solid"/>
                      <a:headEnd type="none" w="med" len="med"/>
                      <a:tailEnd type="none" w="med" len="med"/>
                    </a:lnB>
                  </a:tcPr>
                </a:tc>
                <a:tc>
                  <a:txBody>
                    <a:bodyPr/>
                    <a:p>
                      <a:pPr indent="0" algn="ctr">
                        <a:buNone/>
                      </a:pPr>
                      <a:r>
                        <a:rPr lang="en-US" sz="1600" b="0">
                          <a:solidFill>
                            <a:schemeClr val="bg1"/>
                          </a:solidFill>
                          <a:latin typeface="微软雅黑" pitchFamily="34" charset="-122"/>
                          <a:ea typeface="微软雅黑" pitchFamily="34" charset="-122"/>
                          <a:cs typeface="微软雅黑" pitchFamily="34" charset="-122"/>
                        </a:rPr>
                        <a:t>模型(5)低收入组样本</a:t>
                      </a:r>
                      <a:endParaRPr lang="en-US" altLang="en-US" sz="1600" b="0">
                        <a:solidFill>
                          <a:schemeClr val="bg1"/>
                        </a:solidFill>
                        <a:latin typeface="微软雅黑" pitchFamily="34" charset="-122"/>
                        <a:ea typeface="微软雅黑" pitchFamily="34" charset="-122"/>
                        <a:cs typeface="微软雅黑" pitchFamily="34" charset="-122"/>
                      </a:endParaRPr>
                    </a:p>
                  </a:txBody>
                  <a:tcPr marL="0" marR="0" marT="0" marB="0" vert="horz" anchor="ctr">
                    <a:lnL>
                      <a:noFill/>
                    </a:lnL>
                    <a:lnR>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16A287"/>
                    </a:solidFill>
                  </a:tcPr>
                </a:tc>
                <a:tc>
                  <a:txBody>
                    <a:bodyPr/>
                    <a:p>
                      <a:pPr indent="0" algn="ctr">
                        <a:buNone/>
                      </a:pPr>
                      <a:r>
                        <a:rPr lang="en-US" sz="1600" b="0">
                          <a:solidFill>
                            <a:schemeClr val="bg1"/>
                          </a:solidFill>
                          <a:latin typeface="微软雅黑" pitchFamily="34" charset="-122"/>
                          <a:ea typeface="微软雅黑" pitchFamily="34" charset="-122"/>
                          <a:cs typeface="微软雅黑" pitchFamily="34" charset="-122"/>
                        </a:rPr>
                        <a:t>模型(6)高收入组样本</a:t>
                      </a:r>
                      <a:endParaRPr lang="en-US" altLang="en-US" sz="1600" b="0">
                        <a:solidFill>
                          <a:schemeClr val="bg1"/>
                        </a:solidFill>
                        <a:latin typeface="微软雅黑" pitchFamily="34" charset="-122"/>
                        <a:ea typeface="微软雅黑" pitchFamily="34" charset="-122"/>
                        <a:cs typeface="微软雅黑" pitchFamily="34" charset="-122"/>
                      </a:endParaRPr>
                    </a:p>
                  </a:txBody>
                  <a:tcPr marL="0" marR="0" marT="0" marB="0" vert="horz" anchor="ctr">
                    <a:lnL>
                      <a:noFill/>
                    </a:lnL>
                    <a:lnR>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16A287"/>
                    </a:solidFill>
                  </a:tcPr>
                </a:tc>
                <a:tc>
                  <a:txBody>
                    <a:bodyPr/>
                    <a:p>
                      <a:pPr indent="0" algn="ctr">
                        <a:buNone/>
                      </a:pPr>
                      <a:r>
                        <a:rPr lang="en-US" sz="1600" b="0">
                          <a:solidFill>
                            <a:schemeClr val="bg1"/>
                          </a:solidFill>
                          <a:latin typeface="微软雅黑" pitchFamily="34" charset="-122"/>
                          <a:ea typeface="微软雅黑" pitchFamily="34" charset="-122"/>
                          <a:cs typeface="微软雅黑" pitchFamily="34" charset="-122"/>
                        </a:rPr>
                        <a:t>模型(7)25%分位</a:t>
                      </a:r>
                      <a:endParaRPr lang="en-US" altLang="en-US" sz="1600" b="0">
                        <a:solidFill>
                          <a:schemeClr val="bg1"/>
                        </a:solidFill>
                        <a:latin typeface="微软雅黑" pitchFamily="34" charset="-122"/>
                        <a:ea typeface="微软雅黑" pitchFamily="34" charset="-122"/>
                        <a:cs typeface="微软雅黑" pitchFamily="34" charset="-122"/>
                      </a:endParaRPr>
                    </a:p>
                  </a:txBody>
                  <a:tcPr marL="0" marR="0" marT="0" marB="0" vert="horz" anchor="ctr">
                    <a:lnL>
                      <a:noFill/>
                    </a:lnL>
                    <a:lnR>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16A287"/>
                    </a:solidFill>
                  </a:tcPr>
                </a:tc>
                <a:tc>
                  <a:txBody>
                    <a:bodyPr/>
                    <a:p>
                      <a:pPr indent="0" algn="ctr">
                        <a:buNone/>
                      </a:pPr>
                      <a:r>
                        <a:rPr lang="en-US" sz="1600" b="0">
                          <a:solidFill>
                            <a:schemeClr val="bg1"/>
                          </a:solidFill>
                          <a:latin typeface="微软雅黑" pitchFamily="34" charset="-122"/>
                          <a:ea typeface="微软雅黑" pitchFamily="34" charset="-122"/>
                          <a:cs typeface="微软雅黑" pitchFamily="34" charset="-122"/>
                        </a:rPr>
                        <a:t>模型(8)50%分位</a:t>
                      </a:r>
                      <a:endParaRPr lang="en-US" altLang="en-US" sz="1600" b="0">
                        <a:solidFill>
                          <a:schemeClr val="bg1"/>
                        </a:solidFill>
                        <a:latin typeface="微软雅黑" pitchFamily="34" charset="-122"/>
                        <a:ea typeface="微软雅黑" pitchFamily="34" charset="-122"/>
                        <a:cs typeface="微软雅黑" pitchFamily="34" charset="-122"/>
                      </a:endParaRPr>
                    </a:p>
                  </a:txBody>
                  <a:tcPr marL="0" marR="0" marT="0" marB="0" vert="horz" anchor="ctr">
                    <a:lnL>
                      <a:noFill/>
                    </a:lnL>
                    <a:lnR>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16A287"/>
                    </a:solidFill>
                  </a:tcPr>
                </a:tc>
                <a:tc>
                  <a:txBody>
                    <a:bodyPr/>
                    <a:p>
                      <a:pPr indent="0" algn="ctr">
                        <a:buNone/>
                      </a:pPr>
                      <a:r>
                        <a:rPr lang="en-US" sz="1600" b="0">
                          <a:solidFill>
                            <a:schemeClr val="bg1"/>
                          </a:solidFill>
                          <a:latin typeface="微软雅黑" pitchFamily="34" charset="-122"/>
                          <a:ea typeface="微软雅黑" pitchFamily="34" charset="-122"/>
                          <a:cs typeface="微软雅黑" pitchFamily="34" charset="-122"/>
                        </a:rPr>
                        <a:t>模型(9)75%分位</a:t>
                      </a:r>
                      <a:endParaRPr lang="en-US" altLang="en-US" sz="1600" b="0">
                        <a:solidFill>
                          <a:schemeClr val="bg1"/>
                        </a:solidFill>
                        <a:latin typeface="微软雅黑" pitchFamily="34" charset="-122"/>
                        <a:ea typeface="微软雅黑" pitchFamily="34" charset="-122"/>
                        <a:cs typeface="微软雅黑" pitchFamily="34" charset="-122"/>
                      </a:endParaRPr>
                    </a:p>
                  </a:txBody>
                  <a:tcPr marL="0" marR="0" marT="0" marB="0" vert="horz" anchor="ctr">
                    <a:lnL>
                      <a:noFill/>
                    </a:lnL>
                    <a:lnR cap="flat">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16A287"/>
                    </a:solidFill>
                  </a:tcPr>
                </a:tc>
              </a:tr>
              <a:tr h="367200">
                <a:tc>
                  <a:txBody>
                    <a:bodyPr/>
                    <a:p>
                      <a:pPr indent="0" algn="ctr">
                        <a:buNone/>
                      </a:pPr>
                      <a:r>
                        <a:rPr lang="en-US" sz="1600" b="0">
                          <a:latin typeface="微软雅黑" pitchFamily="34" charset="-122"/>
                          <a:ea typeface="微软雅黑" pitchFamily="34" charset="-122"/>
                          <a:cs typeface="宋体" charset="-122"/>
                        </a:rPr>
                        <a:t>贷款利率预测值</a:t>
                      </a:r>
                      <a:endParaRPr lang="en-US" altLang="en-US" sz="1600" b="0">
                        <a:latin typeface="微软雅黑" pitchFamily="34" charset="-122"/>
                        <a:ea typeface="微软雅黑" pitchFamily="34" charset="-122"/>
                        <a:cs typeface="宋体" charset="-122"/>
                      </a:endParaRPr>
                    </a:p>
                  </a:txBody>
                  <a:tcPr marL="0" marR="0" marT="0" marB="0" vert="horz" anchor="ctr">
                    <a:lnL>
                      <a:noFill/>
                    </a:lnL>
                    <a:lnR>
                      <a:noFill/>
                    </a:lnR>
                    <a:lnT w="12700" cap="flat" cmpd="sng">
                      <a:solidFill>
                        <a:srgbClr val="000000"/>
                      </a:solidFill>
                      <a:prstDash val="solid"/>
                      <a:headEnd type="none" w="med" len="med"/>
                      <a:tailEnd type="none" w="med" len="med"/>
                    </a:lnT>
                    <a:lnB cap="flat">
                      <a:noFill/>
                    </a:lnB>
                    <a:lnTlToBr>
                      <a:noFill/>
                    </a:lnTlToBr>
                    <a:lnBlToTr>
                      <a:noFill/>
                    </a:lnBlToTr>
                    <a:noFill/>
                  </a:tcPr>
                </a:tc>
                <a:tc>
                  <a:txBody>
                    <a:bodyPr/>
                    <a:p>
                      <a:pPr indent="0" algn="ctr">
                        <a:buNone/>
                      </a:pPr>
                      <a:r>
                        <a:rPr lang="en-US" sz="1600" b="0">
                          <a:latin typeface="微软雅黑" pitchFamily="34" charset="-122"/>
                          <a:ea typeface="微软雅黑" pitchFamily="34" charset="-122"/>
                          <a:cs typeface="宋体" charset="-122"/>
                        </a:rPr>
                        <a:t>-2.177</a:t>
                      </a:r>
                      <a:r>
                        <a:rPr lang="en-US" sz="1600" b="0" baseline="30000">
                          <a:latin typeface="微软雅黑" pitchFamily="34" charset="-122"/>
                          <a:ea typeface="微软雅黑" pitchFamily="34" charset="-122"/>
                          <a:cs typeface="宋体" charset="-122"/>
                        </a:rPr>
                        <a:t>*</a:t>
                      </a:r>
                      <a:r>
                        <a:rPr lang="en-US" sz="1600" b="0">
                          <a:latin typeface="微软雅黑" pitchFamily="34" charset="-122"/>
                          <a:ea typeface="微软雅黑" pitchFamily="34" charset="-122"/>
                          <a:cs typeface="宋体" charset="-122"/>
                        </a:rPr>
                        <a:t>(1.149)</a:t>
                      </a:r>
                      <a:endParaRPr lang="en-US" altLang="en-US" sz="1600" b="0">
                        <a:latin typeface="微软雅黑" pitchFamily="34" charset="-122"/>
                        <a:ea typeface="微软雅黑" pitchFamily="34" charset="-122"/>
                        <a:cs typeface="宋体" charset="-122"/>
                      </a:endParaRPr>
                    </a:p>
                  </a:txBody>
                  <a:tcPr marL="0" marR="0" marT="0" marB="0" vert="horz" anchor="ctr">
                    <a:lnL>
                      <a:noFill/>
                    </a:lnL>
                    <a:lnR>
                      <a:noFill/>
                    </a:lnR>
                    <a:lnT w="12700" cap="flat" cmpd="sng">
                      <a:solidFill>
                        <a:srgbClr val="000000"/>
                      </a:solidFill>
                      <a:prstDash val="solid"/>
                      <a:headEnd type="none" w="med" len="med"/>
                      <a:tailEnd type="none" w="med" len="med"/>
                    </a:lnT>
                    <a:lnB cap="flat">
                      <a:noFill/>
                    </a:lnB>
                    <a:lnTlToBr>
                      <a:noFill/>
                    </a:lnTlToBr>
                    <a:lnBlToTr>
                      <a:noFill/>
                    </a:lnBlToTr>
                    <a:noFill/>
                  </a:tcPr>
                </a:tc>
                <a:tc>
                  <a:txBody>
                    <a:bodyPr/>
                    <a:p>
                      <a:pPr indent="0" algn="ctr">
                        <a:buNone/>
                      </a:pPr>
                      <a:r>
                        <a:rPr lang="en-US" sz="1600" b="0">
                          <a:latin typeface="微软雅黑" pitchFamily="34" charset="-122"/>
                          <a:ea typeface="微软雅黑" pitchFamily="34" charset="-122"/>
                          <a:cs typeface="宋体" charset="-122"/>
                        </a:rPr>
                        <a:t>-1.151</a:t>
                      </a:r>
                      <a:r>
                        <a:rPr lang="en-US" sz="1600" b="0" baseline="30000">
                          <a:latin typeface="微软雅黑" pitchFamily="34" charset="-122"/>
                          <a:ea typeface="微软雅黑" pitchFamily="34" charset="-122"/>
                          <a:cs typeface="宋体" charset="-122"/>
                        </a:rPr>
                        <a:t>**</a:t>
                      </a:r>
                      <a:r>
                        <a:rPr lang="en-US" sz="1600" b="0">
                          <a:latin typeface="微软雅黑" pitchFamily="34" charset="-122"/>
                          <a:ea typeface="微软雅黑" pitchFamily="34" charset="-122"/>
                          <a:cs typeface="宋体" charset="-122"/>
                        </a:rPr>
                        <a:t>(0.537)</a:t>
                      </a:r>
                      <a:endParaRPr lang="en-US" altLang="en-US" sz="1600" b="0">
                        <a:latin typeface="微软雅黑" pitchFamily="34" charset="-122"/>
                        <a:ea typeface="微软雅黑" pitchFamily="34" charset="-122"/>
                        <a:cs typeface="宋体" charset="-122"/>
                      </a:endParaRPr>
                    </a:p>
                  </a:txBody>
                  <a:tcPr marL="0" marR="0" marT="0" marB="0" vert="horz" anchor="ctr">
                    <a:lnL>
                      <a:noFill/>
                    </a:lnL>
                    <a:lnR>
                      <a:noFill/>
                    </a:lnR>
                    <a:lnT w="12700" cap="flat" cmpd="sng">
                      <a:solidFill>
                        <a:srgbClr val="000000"/>
                      </a:solidFill>
                      <a:prstDash val="solid"/>
                      <a:headEnd type="none" w="med" len="med"/>
                      <a:tailEnd type="none" w="med" len="med"/>
                    </a:lnT>
                    <a:lnB cap="flat">
                      <a:noFill/>
                    </a:lnB>
                    <a:lnTlToBr>
                      <a:noFill/>
                    </a:lnTlToBr>
                    <a:lnBlToTr>
                      <a:noFill/>
                    </a:lnBlToTr>
                    <a:noFill/>
                  </a:tcPr>
                </a:tc>
                <a:tc>
                  <a:txBody>
                    <a:bodyPr/>
                    <a:p>
                      <a:pPr indent="0" algn="ctr">
                        <a:buNone/>
                      </a:pPr>
                      <a:r>
                        <a:rPr lang="en-US" sz="1600" b="0">
                          <a:latin typeface="微软雅黑" pitchFamily="34" charset="-122"/>
                          <a:ea typeface="微软雅黑" pitchFamily="34" charset="-122"/>
                          <a:cs typeface="宋体" charset="-122"/>
                        </a:rPr>
                        <a:t>-1.901</a:t>
                      </a:r>
                      <a:r>
                        <a:rPr lang="en-US" sz="1600" b="0" baseline="30000">
                          <a:latin typeface="微软雅黑" pitchFamily="34" charset="-122"/>
                          <a:ea typeface="微软雅黑" pitchFamily="34" charset="-122"/>
                          <a:cs typeface="宋体" charset="-122"/>
                        </a:rPr>
                        <a:t>**</a:t>
                      </a:r>
                      <a:r>
                        <a:rPr lang="en-US" sz="1600" b="0">
                          <a:latin typeface="微软雅黑" pitchFamily="34" charset="-122"/>
                          <a:ea typeface="微软雅黑" pitchFamily="34" charset="-122"/>
                          <a:cs typeface="宋体" charset="-122"/>
                        </a:rPr>
                        <a:t>(0.920)</a:t>
                      </a:r>
                      <a:endParaRPr lang="en-US" altLang="en-US" sz="1600" b="0">
                        <a:latin typeface="微软雅黑" pitchFamily="34" charset="-122"/>
                        <a:ea typeface="微软雅黑" pitchFamily="34" charset="-122"/>
                        <a:cs typeface="宋体" charset="-122"/>
                      </a:endParaRPr>
                    </a:p>
                  </a:txBody>
                  <a:tcPr marL="0" marR="0" marT="0" marB="0" vert="horz" anchor="ctr">
                    <a:lnL>
                      <a:noFill/>
                    </a:lnL>
                    <a:lnR>
                      <a:noFill/>
                    </a:lnR>
                    <a:lnT w="12700" cap="flat" cmpd="sng">
                      <a:solidFill>
                        <a:srgbClr val="000000"/>
                      </a:solidFill>
                      <a:prstDash val="solid"/>
                      <a:headEnd type="none" w="med" len="med"/>
                      <a:tailEnd type="none" w="med" len="med"/>
                    </a:lnT>
                    <a:lnB cap="flat">
                      <a:noFill/>
                    </a:lnB>
                    <a:lnTlToBr>
                      <a:noFill/>
                    </a:lnTlToBr>
                    <a:lnBlToTr>
                      <a:noFill/>
                    </a:lnBlToTr>
                    <a:noFill/>
                  </a:tcPr>
                </a:tc>
                <a:tc>
                  <a:txBody>
                    <a:bodyPr/>
                    <a:p>
                      <a:pPr indent="0" algn="ctr">
                        <a:buNone/>
                      </a:pPr>
                      <a:r>
                        <a:rPr lang="en-US" sz="1600" b="0">
                          <a:latin typeface="微软雅黑" pitchFamily="34" charset="-122"/>
                          <a:ea typeface="微软雅黑" pitchFamily="34" charset="-122"/>
                          <a:cs typeface="宋体" charset="-122"/>
                        </a:rPr>
                        <a:t>-1.284</a:t>
                      </a:r>
                      <a:r>
                        <a:rPr lang="en-US" sz="1600" b="0" baseline="30000">
                          <a:latin typeface="微软雅黑" pitchFamily="34" charset="-122"/>
                          <a:ea typeface="微软雅黑" pitchFamily="34" charset="-122"/>
                          <a:cs typeface="宋体" charset="-122"/>
                        </a:rPr>
                        <a:t>**</a:t>
                      </a:r>
                      <a:r>
                        <a:rPr lang="en-US" sz="1600" b="0">
                          <a:latin typeface="微软雅黑" pitchFamily="34" charset="-122"/>
                          <a:ea typeface="微软雅黑" pitchFamily="34" charset="-122"/>
                          <a:cs typeface="宋体" charset="-122"/>
                        </a:rPr>
                        <a:t>(0.630)</a:t>
                      </a:r>
                      <a:endParaRPr lang="en-US" altLang="en-US" sz="1600" b="0">
                        <a:latin typeface="微软雅黑" pitchFamily="34" charset="-122"/>
                        <a:ea typeface="微软雅黑" pitchFamily="34" charset="-122"/>
                        <a:cs typeface="宋体" charset="-122"/>
                      </a:endParaRPr>
                    </a:p>
                  </a:txBody>
                  <a:tcPr marL="0" marR="0" marT="0" marB="0" vert="horz" anchor="ctr">
                    <a:lnL>
                      <a:noFill/>
                    </a:lnL>
                    <a:lnR>
                      <a:noFill/>
                    </a:lnR>
                    <a:lnT w="12700" cap="flat" cmpd="sng">
                      <a:solidFill>
                        <a:srgbClr val="000000"/>
                      </a:solidFill>
                      <a:prstDash val="solid"/>
                      <a:headEnd type="none" w="med" len="med"/>
                      <a:tailEnd type="none" w="med" len="med"/>
                    </a:lnT>
                    <a:lnB cap="flat">
                      <a:noFill/>
                    </a:lnB>
                    <a:lnTlToBr>
                      <a:noFill/>
                    </a:lnTlToBr>
                    <a:lnBlToTr>
                      <a:noFill/>
                    </a:lnBlToTr>
                    <a:noFill/>
                  </a:tcPr>
                </a:tc>
                <a:tc>
                  <a:txBody>
                    <a:bodyPr/>
                    <a:p>
                      <a:pPr indent="0" algn="ctr">
                        <a:buNone/>
                      </a:pPr>
                      <a:r>
                        <a:rPr lang="en-US" sz="1600" b="0">
                          <a:latin typeface="微软雅黑" pitchFamily="34" charset="-122"/>
                          <a:ea typeface="微软雅黑" pitchFamily="34" charset="-122"/>
                          <a:cs typeface="宋体" charset="-122"/>
                        </a:rPr>
                        <a:t>-1.910</a:t>
                      </a:r>
                      <a:r>
                        <a:rPr lang="en-US" sz="1600" b="0" baseline="30000">
                          <a:latin typeface="微软雅黑" pitchFamily="34" charset="-122"/>
                          <a:ea typeface="微软雅黑" pitchFamily="34" charset="-122"/>
                          <a:cs typeface="宋体" charset="-122"/>
                        </a:rPr>
                        <a:t>***</a:t>
                      </a:r>
                      <a:r>
                        <a:rPr lang="en-US" sz="1600" b="0">
                          <a:latin typeface="微软雅黑" pitchFamily="34" charset="-122"/>
                          <a:ea typeface="微软雅黑" pitchFamily="34" charset="-122"/>
                          <a:cs typeface="宋体" charset="-122"/>
                        </a:rPr>
                        <a:t>(0.511)</a:t>
                      </a:r>
                      <a:endParaRPr lang="en-US" altLang="en-US" sz="1600" b="0">
                        <a:latin typeface="微软雅黑" pitchFamily="34" charset="-122"/>
                        <a:ea typeface="微软雅黑" pitchFamily="34" charset="-122"/>
                        <a:cs typeface="宋体" charset="-122"/>
                      </a:endParaRPr>
                    </a:p>
                  </a:txBody>
                  <a:tcPr marL="0" marR="0" marT="0" marB="0" vert="horz" anchor="ctr">
                    <a:lnL>
                      <a:noFill/>
                    </a:lnL>
                    <a:lnR cap="flat">
                      <a:noFill/>
                    </a:lnR>
                    <a:lnT w="12700" cap="flat" cmpd="sng">
                      <a:solidFill>
                        <a:srgbClr val="000000"/>
                      </a:solidFill>
                      <a:prstDash val="solid"/>
                      <a:headEnd type="none" w="med" len="med"/>
                      <a:tailEnd type="none" w="med" len="med"/>
                    </a:lnT>
                    <a:lnB cap="flat">
                      <a:noFill/>
                    </a:lnB>
                    <a:lnTlToBr>
                      <a:noFill/>
                    </a:lnTlToBr>
                    <a:lnBlToTr>
                      <a:noFill/>
                    </a:lnBlToTr>
                    <a:noFill/>
                  </a:tcPr>
                </a:tc>
              </a:tr>
              <a:tr h="367200">
                <a:tc>
                  <a:txBody>
                    <a:bodyPr/>
                    <a:p>
                      <a:pPr indent="0" algn="ctr">
                        <a:buNone/>
                      </a:pPr>
                      <a:r>
                        <a:rPr lang="en-US" sz="1600" b="0">
                          <a:latin typeface="微软雅黑" pitchFamily="34" charset="-122"/>
                          <a:ea typeface="微软雅黑" pitchFamily="34" charset="-122"/>
                          <a:cs typeface="宋体" charset="-122"/>
                        </a:rPr>
                        <a:t>贷款者类型</a:t>
                      </a:r>
                      <a:endParaRPr lang="en-US" altLang="en-US" sz="1600" b="0">
                        <a:latin typeface="微软雅黑" pitchFamily="34" charset="-122"/>
                        <a:ea typeface="微软雅黑" pitchFamily="34" charset="-122"/>
                        <a:cs typeface="宋体" charset="-122"/>
                      </a:endParaRPr>
                    </a:p>
                  </a:txBody>
                  <a:tcPr marL="0" marR="0" marT="0" marB="0" vert="horz" anchor="ctr">
                    <a:lnL>
                      <a:noFill/>
                    </a:lnL>
                    <a:lnR>
                      <a:noFill/>
                    </a:lnR>
                    <a:lnT cap="flat">
                      <a:noFill/>
                    </a:lnT>
                    <a:lnB cap="flat">
                      <a:noFill/>
                    </a:lnB>
                    <a:lnTlToBr>
                      <a:noFill/>
                    </a:lnTlToBr>
                    <a:lnBlToTr>
                      <a:noFill/>
                    </a:lnBlToTr>
                    <a:noFill/>
                  </a:tcPr>
                </a:tc>
                <a:tc>
                  <a:txBody>
                    <a:bodyPr/>
                    <a:p>
                      <a:pPr indent="0" algn="ctr">
                        <a:buNone/>
                      </a:pPr>
                      <a:r>
                        <a:rPr lang="en-US" sz="1600" b="0">
                          <a:latin typeface="微软雅黑" pitchFamily="34" charset="-122"/>
                          <a:ea typeface="微软雅黑" pitchFamily="34" charset="-122"/>
                          <a:cs typeface="宋体" charset="-122"/>
                        </a:rPr>
                        <a:t>-0.988</a:t>
                      </a:r>
                      <a:r>
                        <a:rPr lang="en-US" sz="1600" b="0" baseline="30000">
                          <a:latin typeface="微软雅黑" pitchFamily="34" charset="-122"/>
                          <a:ea typeface="微软雅黑" pitchFamily="34" charset="-122"/>
                          <a:cs typeface="宋体" charset="-122"/>
                        </a:rPr>
                        <a:t>**</a:t>
                      </a:r>
                      <a:r>
                        <a:rPr lang="en-US" sz="1600" b="0">
                          <a:latin typeface="微软雅黑" pitchFamily="34" charset="-122"/>
                          <a:ea typeface="微软雅黑" pitchFamily="34" charset="-122"/>
                          <a:cs typeface="宋体" charset="-122"/>
                        </a:rPr>
                        <a:t>(0.383)</a:t>
                      </a:r>
                      <a:endParaRPr lang="en-US" altLang="en-US" sz="1600" b="0">
                        <a:latin typeface="微软雅黑" pitchFamily="34" charset="-122"/>
                        <a:ea typeface="微软雅黑" pitchFamily="34" charset="-122"/>
                        <a:cs typeface="宋体" charset="-122"/>
                      </a:endParaRPr>
                    </a:p>
                  </a:txBody>
                  <a:tcPr marL="0" marR="0" marT="0" marB="0" vert="horz" anchor="ctr">
                    <a:lnL>
                      <a:noFill/>
                    </a:lnL>
                    <a:lnR>
                      <a:noFill/>
                    </a:lnR>
                    <a:lnT cap="flat">
                      <a:noFill/>
                    </a:lnT>
                    <a:lnB cap="flat">
                      <a:noFill/>
                    </a:lnB>
                    <a:lnTlToBr>
                      <a:noFill/>
                    </a:lnTlToBr>
                    <a:lnBlToTr>
                      <a:noFill/>
                    </a:lnBlToTr>
                    <a:noFill/>
                  </a:tcPr>
                </a:tc>
                <a:tc>
                  <a:txBody>
                    <a:bodyPr/>
                    <a:p>
                      <a:pPr indent="0" algn="ctr">
                        <a:buNone/>
                      </a:pPr>
                      <a:r>
                        <a:rPr lang="en-US" sz="1600" b="0">
                          <a:latin typeface="微软雅黑" pitchFamily="34" charset="-122"/>
                          <a:ea typeface="微软雅黑" pitchFamily="34" charset="-122"/>
                          <a:cs typeface="宋体" charset="-122"/>
                        </a:rPr>
                        <a:t>-0.290</a:t>
                      </a:r>
                      <a:r>
                        <a:rPr lang="en-US" sz="1600" b="0" baseline="30000">
                          <a:latin typeface="微软雅黑" pitchFamily="34" charset="-122"/>
                          <a:ea typeface="微软雅黑" pitchFamily="34" charset="-122"/>
                          <a:cs typeface="宋体" charset="-122"/>
                        </a:rPr>
                        <a:t>*</a:t>
                      </a:r>
                      <a:r>
                        <a:rPr lang="en-US" sz="1600" b="0">
                          <a:latin typeface="微软雅黑" pitchFamily="34" charset="-122"/>
                          <a:ea typeface="微软雅黑" pitchFamily="34" charset="-122"/>
                          <a:cs typeface="宋体" charset="-122"/>
                        </a:rPr>
                        <a:t>(0.164)</a:t>
                      </a:r>
                      <a:endParaRPr lang="en-US" altLang="en-US" sz="1600" b="0">
                        <a:latin typeface="微软雅黑" pitchFamily="34" charset="-122"/>
                        <a:ea typeface="微软雅黑" pitchFamily="34" charset="-122"/>
                        <a:cs typeface="宋体" charset="-122"/>
                      </a:endParaRPr>
                    </a:p>
                  </a:txBody>
                  <a:tcPr marL="0" marR="0" marT="0" marB="0" vert="horz" anchor="ctr">
                    <a:lnL>
                      <a:noFill/>
                    </a:lnL>
                    <a:lnR>
                      <a:noFill/>
                    </a:lnR>
                    <a:lnT cap="flat">
                      <a:noFill/>
                    </a:lnT>
                    <a:lnB cap="flat">
                      <a:noFill/>
                    </a:lnB>
                    <a:lnTlToBr>
                      <a:noFill/>
                    </a:lnTlToBr>
                    <a:lnBlToTr>
                      <a:noFill/>
                    </a:lnBlToTr>
                    <a:noFill/>
                  </a:tcPr>
                </a:tc>
                <a:tc>
                  <a:txBody>
                    <a:bodyPr/>
                    <a:p>
                      <a:pPr indent="0" algn="ctr">
                        <a:buNone/>
                      </a:pPr>
                      <a:r>
                        <a:rPr lang="en-US" sz="1600" b="0">
                          <a:latin typeface="微软雅黑" pitchFamily="34" charset="-122"/>
                          <a:ea typeface="微软雅黑" pitchFamily="34" charset="-122"/>
                          <a:cs typeface="宋体" charset="-122"/>
                        </a:rPr>
                        <a:t>-0.389</a:t>
                      </a:r>
                      <a:r>
                        <a:rPr lang="en-US" sz="1600" b="0" baseline="30000">
                          <a:latin typeface="微软雅黑" pitchFamily="34" charset="-122"/>
                          <a:ea typeface="微软雅黑" pitchFamily="34" charset="-122"/>
                          <a:cs typeface="宋体" charset="-122"/>
                        </a:rPr>
                        <a:t>*</a:t>
                      </a:r>
                      <a:r>
                        <a:rPr lang="en-US" sz="1600" b="0">
                          <a:latin typeface="微软雅黑" pitchFamily="34" charset="-122"/>
                          <a:ea typeface="微软雅黑" pitchFamily="34" charset="-122"/>
                          <a:cs typeface="宋体" charset="-122"/>
                        </a:rPr>
                        <a:t>(0.235)</a:t>
                      </a:r>
                      <a:endParaRPr lang="en-US" altLang="en-US" sz="1600" b="0">
                        <a:latin typeface="微软雅黑" pitchFamily="34" charset="-122"/>
                        <a:ea typeface="微软雅黑" pitchFamily="34" charset="-122"/>
                        <a:cs typeface="宋体" charset="-122"/>
                      </a:endParaRPr>
                    </a:p>
                  </a:txBody>
                  <a:tcPr marL="0" marR="0" marT="0" marB="0" vert="horz" anchor="ctr">
                    <a:lnL>
                      <a:noFill/>
                    </a:lnL>
                    <a:lnR>
                      <a:noFill/>
                    </a:lnR>
                    <a:lnT cap="flat">
                      <a:noFill/>
                    </a:lnT>
                    <a:lnB cap="flat">
                      <a:noFill/>
                    </a:lnB>
                    <a:lnTlToBr>
                      <a:noFill/>
                    </a:lnTlToBr>
                    <a:lnBlToTr>
                      <a:noFill/>
                    </a:lnBlToTr>
                    <a:noFill/>
                  </a:tcPr>
                </a:tc>
                <a:tc>
                  <a:txBody>
                    <a:bodyPr/>
                    <a:p>
                      <a:pPr indent="0" algn="ctr">
                        <a:buNone/>
                      </a:pPr>
                      <a:r>
                        <a:rPr lang="en-US" sz="1600" b="0">
                          <a:latin typeface="微软雅黑" pitchFamily="34" charset="-122"/>
                          <a:ea typeface="微软雅黑" pitchFamily="34" charset="-122"/>
                          <a:cs typeface="宋体" charset="-122"/>
                        </a:rPr>
                        <a:t>-0.397</a:t>
                      </a:r>
                      <a:r>
                        <a:rPr lang="en-US" sz="1600" b="0" baseline="30000">
                          <a:latin typeface="微软雅黑" pitchFamily="34" charset="-122"/>
                          <a:ea typeface="微软雅黑" pitchFamily="34" charset="-122"/>
                          <a:cs typeface="宋体" charset="-122"/>
                        </a:rPr>
                        <a:t>**</a:t>
                      </a:r>
                      <a:r>
                        <a:rPr lang="en-US" sz="1600" b="0">
                          <a:latin typeface="微软雅黑" pitchFamily="34" charset="-122"/>
                          <a:ea typeface="微软雅黑" pitchFamily="34" charset="-122"/>
                          <a:cs typeface="宋体" charset="-122"/>
                        </a:rPr>
                        <a:t>(0.197)</a:t>
                      </a:r>
                      <a:endParaRPr lang="en-US" altLang="en-US" sz="1600" b="0">
                        <a:latin typeface="微软雅黑" pitchFamily="34" charset="-122"/>
                        <a:ea typeface="微软雅黑" pitchFamily="34" charset="-122"/>
                        <a:cs typeface="宋体" charset="-122"/>
                      </a:endParaRPr>
                    </a:p>
                  </a:txBody>
                  <a:tcPr marL="0" marR="0" marT="0" marB="0" vert="horz" anchor="ctr">
                    <a:lnL>
                      <a:noFill/>
                    </a:lnL>
                    <a:lnR>
                      <a:noFill/>
                    </a:lnR>
                    <a:lnT cap="flat">
                      <a:noFill/>
                    </a:lnT>
                    <a:lnB cap="flat">
                      <a:noFill/>
                    </a:lnB>
                    <a:lnTlToBr>
                      <a:noFill/>
                    </a:lnTlToBr>
                    <a:lnBlToTr>
                      <a:noFill/>
                    </a:lnBlToTr>
                    <a:noFill/>
                  </a:tcPr>
                </a:tc>
                <a:tc>
                  <a:txBody>
                    <a:bodyPr/>
                    <a:p>
                      <a:pPr indent="0" algn="ctr">
                        <a:buNone/>
                      </a:pPr>
                      <a:r>
                        <a:rPr lang="en-US" sz="1600" b="0">
                          <a:latin typeface="微软雅黑" pitchFamily="34" charset="-122"/>
                          <a:ea typeface="微软雅黑" pitchFamily="34" charset="-122"/>
                          <a:cs typeface="宋体" charset="-122"/>
                        </a:rPr>
                        <a:t>-0.327(0.239)</a:t>
                      </a:r>
                      <a:endParaRPr lang="en-US" altLang="en-US" sz="1600" b="0">
                        <a:latin typeface="微软雅黑" pitchFamily="34" charset="-122"/>
                        <a:ea typeface="微软雅黑" pitchFamily="34" charset="-122"/>
                        <a:cs typeface="宋体" charset="-122"/>
                      </a:endParaRPr>
                    </a:p>
                  </a:txBody>
                  <a:tcPr marL="0" marR="0" marT="0" marB="0" vert="horz" anchor="ctr">
                    <a:lnL>
                      <a:noFill/>
                    </a:lnL>
                    <a:lnR cap="flat">
                      <a:noFill/>
                    </a:lnR>
                    <a:lnT cap="flat">
                      <a:noFill/>
                    </a:lnT>
                    <a:lnB cap="flat">
                      <a:noFill/>
                    </a:lnB>
                    <a:lnTlToBr>
                      <a:noFill/>
                    </a:lnTlToBr>
                    <a:lnBlToTr>
                      <a:noFill/>
                    </a:lnBlToTr>
                    <a:noFill/>
                  </a:tcPr>
                </a:tc>
              </a:tr>
              <a:tr h="367030">
                <a:tc>
                  <a:txBody>
                    <a:bodyPr/>
                    <a:p>
                      <a:pPr indent="0" algn="ctr">
                        <a:buNone/>
                      </a:pPr>
                      <a:r>
                        <a:rPr lang="en-US" sz="1600" b="0">
                          <a:latin typeface="微软雅黑" pitchFamily="34" charset="-122"/>
                          <a:ea typeface="微软雅黑" pitchFamily="34" charset="-122"/>
                          <a:cs typeface="宋体" charset="-122"/>
                        </a:rPr>
                        <a:t>业务网点</a:t>
                      </a:r>
                      <a:endParaRPr lang="en-US" altLang="en-US" sz="1600" b="0">
                        <a:latin typeface="微软雅黑" pitchFamily="34" charset="-122"/>
                        <a:ea typeface="微软雅黑" pitchFamily="34" charset="-122"/>
                        <a:cs typeface="宋体" charset="-122"/>
                      </a:endParaRPr>
                    </a:p>
                  </a:txBody>
                  <a:tcPr marL="0" marR="0" marT="0" marB="0" vert="horz" anchor="ctr">
                    <a:lnL>
                      <a:noFill/>
                    </a:lnL>
                    <a:lnR>
                      <a:noFill/>
                    </a:lnR>
                    <a:lnT cap="flat">
                      <a:noFill/>
                    </a:lnT>
                    <a:lnB cap="flat">
                      <a:noFill/>
                    </a:lnB>
                    <a:lnTlToBr>
                      <a:noFill/>
                    </a:lnTlToBr>
                    <a:lnBlToTr>
                      <a:noFill/>
                    </a:lnBlToTr>
                    <a:noFill/>
                  </a:tcPr>
                </a:tc>
                <a:tc>
                  <a:txBody>
                    <a:bodyPr/>
                    <a:p>
                      <a:pPr indent="0" algn="ctr">
                        <a:buNone/>
                      </a:pPr>
                      <a:r>
                        <a:rPr lang="en-US" sz="1600" b="0">
                          <a:latin typeface="微软雅黑" pitchFamily="34" charset="-122"/>
                          <a:ea typeface="微软雅黑" pitchFamily="34" charset="-122"/>
                          <a:cs typeface="宋体" charset="-122"/>
                        </a:rPr>
                        <a:t>0.844</a:t>
                      </a:r>
                      <a:r>
                        <a:rPr lang="en-US" sz="1600" b="0" baseline="30000">
                          <a:latin typeface="微软雅黑" pitchFamily="34" charset="-122"/>
                          <a:ea typeface="微软雅黑" pitchFamily="34" charset="-122"/>
                          <a:cs typeface="宋体" charset="-122"/>
                        </a:rPr>
                        <a:t>**</a:t>
                      </a:r>
                      <a:r>
                        <a:rPr lang="en-US" sz="1600" b="0">
                          <a:latin typeface="微软雅黑" pitchFamily="34" charset="-122"/>
                          <a:ea typeface="微软雅黑" pitchFamily="34" charset="-122"/>
                          <a:cs typeface="宋体" charset="-122"/>
                        </a:rPr>
                        <a:t>(0.370)</a:t>
                      </a:r>
                      <a:endParaRPr lang="en-US" altLang="en-US" sz="1600" b="0">
                        <a:latin typeface="微软雅黑" pitchFamily="34" charset="-122"/>
                        <a:ea typeface="微软雅黑" pitchFamily="34" charset="-122"/>
                        <a:cs typeface="宋体" charset="-122"/>
                      </a:endParaRPr>
                    </a:p>
                  </a:txBody>
                  <a:tcPr marL="0" marR="0" marT="0" marB="0" vert="horz" anchor="ctr">
                    <a:lnL>
                      <a:noFill/>
                    </a:lnL>
                    <a:lnR>
                      <a:noFill/>
                    </a:lnR>
                    <a:lnT cap="flat">
                      <a:noFill/>
                    </a:lnT>
                    <a:lnB cap="flat">
                      <a:noFill/>
                    </a:lnB>
                    <a:lnTlToBr>
                      <a:noFill/>
                    </a:lnTlToBr>
                    <a:lnBlToTr>
                      <a:noFill/>
                    </a:lnBlToTr>
                    <a:noFill/>
                  </a:tcPr>
                </a:tc>
                <a:tc>
                  <a:txBody>
                    <a:bodyPr/>
                    <a:p>
                      <a:pPr indent="0" algn="ctr">
                        <a:buNone/>
                      </a:pPr>
                      <a:r>
                        <a:rPr lang="en-US" sz="1600" b="0">
                          <a:latin typeface="微软雅黑" pitchFamily="34" charset="-122"/>
                          <a:ea typeface="微软雅黑" pitchFamily="34" charset="-122"/>
                          <a:cs typeface="宋体" charset="-122"/>
                        </a:rPr>
                        <a:t>0.344</a:t>
                      </a:r>
                      <a:r>
                        <a:rPr lang="en-US" sz="1600" b="0" baseline="30000">
                          <a:latin typeface="微软雅黑" pitchFamily="34" charset="-122"/>
                          <a:ea typeface="微软雅黑" pitchFamily="34" charset="-122"/>
                          <a:cs typeface="宋体" charset="-122"/>
                        </a:rPr>
                        <a:t>*</a:t>
                      </a:r>
                      <a:r>
                        <a:rPr lang="en-US" sz="1600" b="0">
                          <a:latin typeface="微软雅黑" pitchFamily="34" charset="-122"/>
                          <a:ea typeface="微软雅黑" pitchFamily="34" charset="-122"/>
                          <a:cs typeface="宋体" charset="-122"/>
                        </a:rPr>
                        <a:t>(0.188)</a:t>
                      </a:r>
                      <a:endParaRPr lang="en-US" altLang="en-US" sz="1600" b="0">
                        <a:latin typeface="微软雅黑" pitchFamily="34" charset="-122"/>
                        <a:ea typeface="微软雅黑" pitchFamily="34" charset="-122"/>
                        <a:cs typeface="宋体" charset="-122"/>
                      </a:endParaRPr>
                    </a:p>
                  </a:txBody>
                  <a:tcPr marL="0" marR="0" marT="0" marB="0" vert="horz" anchor="ctr">
                    <a:lnL>
                      <a:noFill/>
                    </a:lnL>
                    <a:lnR>
                      <a:noFill/>
                    </a:lnR>
                    <a:lnT cap="flat">
                      <a:noFill/>
                    </a:lnT>
                    <a:lnB cap="flat">
                      <a:noFill/>
                    </a:lnB>
                    <a:lnTlToBr>
                      <a:noFill/>
                    </a:lnTlToBr>
                    <a:lnBlToTr>
                      <a:noFill/>
                    </a:lnBlToTr>
                    <a:noFill/>
                  </a:tcPr>
                </a:tc>
                <a:tc>
                  <a:txBody>
                    <a:bodyPr/>
                    <a:p>
                      <a:pPr indent="0" algn="ctr">
                        <a:buNone/>
                      </a:pPr>
                      <a:r>
                        <a:rPr lang="en-US" sz="1600" b="0">
                          <a:latin typeface="微软雅黑" pitchFamily="34" charset="-122"/>
                          <a:ea typeface="微软雅黑" pitchFamily="34" charset="-122"/>
                          <a:cs typeface="宋体" charset="-122"/>
                        </a:rPr>
                        <a:t>0.619</a:t>
                      </a:r>
                      <a:r>
                        <a:rPr lang="en-US" sz="1600" b="0" baseline="30000">
                          <a:latin typeface="微软雅黑" pitchFamily="34" charset="-122"/>
                          <a:ea typeface="微软雅黑" pitchFamily="34" charset="-122"/>
                          <a:cs typeface="宋体" charset="-122"/>
                        </a:rPr>
                        <a:t>***</a:t>
                      </a:r>
                      <a:r>
                        <a:rPr lang="en-US" sz="1600" b="0">
                          <a:latin typeface="微软雅黑" pitchFamily="34" charset="-122"/>
                          <a:ea typeface="微软雅黑" pitchFamily="34" charset="-122"/>
                          <a:cs typeface="宋体" charset="-122"/>
                        </a:rPr>
                        <a:t>(0.235)</a:t>
                      </a:r>
                      <a:endParaRPr lang="en-US" altLang="en-US" sz="1600" b="0">
                        <a:latin typeface="微软雅黑" pitchFamily="34" charset="-122"/>
                        <a:ea typeface="微软雅黑" pitchFamily="34" charset="-122"/>
                        <a:cs typeface="宋体" charset="-122"/>
                      </a:endParaRPr>
                    </a:p>
                  </a:txBody>
                  <a:tcPr marL="0" marR="0" marT="0" marB="0" vert="horz" anchor="ctr">
                    <a:lnL>
                      <a:noFill/>
                    </a:lnL>
                    <a:lnR>
                      <a:noFill/>
                    </a:lnR>
                    <a:lnT cap="flat">
                      <a:noFill/>
                    </a:lnT>
                    <a:lnB cap="flat">
                      <a:noFill/>
                    </a:lnB>
                    <a:lnTlToBr>
                      <a:noFill/>
                    </a:lnTlToBr>
                    <a:lnBlToTr>
                      <a:noFill/>
                    </a:lnBlToTr>
                    <a:noFill/>
                  </a:tcPr>
                </a:tc>
                <a:tc>
                  <a:txBody>
                    <a:bodyPr/>
                    <a:p>
                      <a:pPr indent="0" algn="ctr">
                        <a:buNone/>
                      </a:pPr>
                      <a:r>
                        <a:rPr lang="en-US" sz="1600" b="0">
                          <a:latin typeface="微软雅黑" pitchFamily="34" charset="-122"/>
                          <a:ea typeface="微软雅黑" pitchFamily="34" charset="-122"/>
                          <a:cs typeface="宋体" charset="-122"/>
                        </a:rPr>
                        <a:t>0.552</a:t>
                      </a:r>
                      <a:r>
                        <a:rPr lang="en-US" sz="1600" b="0" baseline="30000">
                          <a:latin typeface="微软雅黑" pitchFamily="34" charset="-122"/>
                          <a:ea typeface="微软雅黑" pitchFamily="34" charset="-122"/>
                          <a:cs typeface="宋体" charset="-122"/>
                        </a:rPr>
                        <a:t>**</a:t>
                      </a:r>
                      <a:r>
                        <a:rPr lang="en-US" sz="1600" b="0">
                          <a:latin typeface="微软雅黑" pitchFamily="34" charset="-122"/>
                          <a:ea typeface="微软雅黑" pitchFamily="34" charset="-122"/>
                          <a:cs typeface="宋体" charset="-122"/>
                        </a:rPr>
                        <a:t>(0.267)</a:t>
                      </a:r>
                      <a:endParaRPr lang="en-US" altLang="en-US" sz="1600" b="0">
                        <a:latin typeface="微软雅黑" pitchFamily="34" charset="-122"/>
                        <a:ea typeface="微软雅黑" pitchFamily="34" charset="-122"/>
                        <a:cs typeface="宋体" charset="-122"/>
                      </a:endParaRPr>
                    </a:p>
                  </a:txBody>
                  <a:tcPr marL="0" marR="0" marT="0" marB="0" vert="horz" anchor="ctr">
                    <a:lnL>
                      <a:noFill/>
                    </a:lnL>
                    <a:lnR>
                      <a:noFill/>
                    </a:lnR>
                    <a:lnT cap="flat">
                      <a:noFill/>
                    </a:lnT>
                    <a:lnB cap="flat">
                      <a:noFill/>
                    </a:lnB>
                    <a:lnTlToBr>
                      <a:noFill/>
                    </a:lnTlToBr>
                    <a:lnBlToTr>
                      <a:noFill/>
                    </a:lnBlToTr>
                    <a:noFill/>
                  </a:tcPr>
                </a:tc>
                <a:tc>
                  <a:txBody>
                    <a:bodyPr/>
                    <a:p>
                      <a:pPr indent="0" algn="ctr">
                        <a:buNone/>
                      </a:pPr>
                      <a:r>
                        <a:rPr lang="en-US" sz="1600" b="0">
                          <a:latin typeface="微软雅黑" pitchFamily="34" charset="-122"/>
                          <a:ea typeface="微软雅黑" pitchFamily="34" charset="-122"/>
                          <a:cs typeface="宋体" charset="-122"/>
                        </a:rPr>
                        <a:t>0.597</a:t>
                      </a:r>
                      <a:r>
                        <a:rPr lang="en-US" sz="1600" b="0" baseline="30000">
                          <a:latin typeface="微软雅黑" pitchFamily="34" charset="-122"/>
                          <a:ea typeface="微软雅黑" pitchFamily="34" charset="-122"/>
                          <a:cs typeface="宋体" charset="-122"/>
                        </a:rPr>
                        <a:t>**</a:t>
                      </a:r>
                      <a:r>
                        <a:rPr lang="en-US" sz="1600" b="0">
                          <a:latin typeface="微软雅黑" pitchFamily="34" charset="-122"/>
                          <a:ea typeface="微软雅黑" pitchFamily="34" charset="-122"/>
                          <a:cs typeface="宋体" charset="-122"/>
                        </a:rPr>
                        <a:t>(0.253)</a:t>
                      </a:r>
                      <a:endParaRPr lang="en-US" altLang="en-US" sz="1600" b="0">
                        <a:latin typeface="微软雅黑" pitchFamily="34" charset="-122"/>
                        <a:ea typeface="微软雅黑" pitchFamily="34" charset="-122"/>
                        <a:cs typeface="宋体" charset="-122"/>
                      </a:endParaRPr>
                    </a:p>
                  </a:txBody>
                  <a:tcPr marL="0" marR="0" marT="0" marB="0" vert="horz" anchor="ctr">
                    <a:lnL>
                      <a:noFill/>
                    </a:lnL>
                    <a:lnR cap="flat">
                      <a:noFill/>
                    </a:lnR>
                    <a:lnT cap="flat">
                      <a:noFill/>
                    </a:lnT>
                    <a:lnB cap="flat">
                      <a:noFill/>
                    </a:lnB>
                    <a:lnTlToBr>
                      <a:noFill/>
                    </a:lnTlToBr>
                    <a:lnBlToTr>
                      <a:noFill/>
                    </a:lnBlToTr>
                    <a:noFill/>
                  </a:tcPr>
                </a:tc>
              </a:tr>
              <a:tr h="367030">
                <a:tc>
                  <a:txBody>
                    <a:bodyPr/>
                    <a:p>
                      <a:pPr indent="0" algn="ctr">
                        <a:buNone/>
                      </a:pPr>
                      <a:r>
                        <a:rPr lang="en-US" sz="1600" b="0">
                          <a:latin typeface="微软雅黑" pitchFamily="34" charset="-122"/>
                          <a:ea typeface="微软雅黑" pitchFamily="34" charset="-122"/>
                          <a:cs typeface="宋体" charset="-122"/>
                        </a:rPr>
                        <a:t>距离</a:t>
                      </a:r>
                      <a:endParaRPr lang="en-US" altLang="en-US" sz="1600" b="0">
                        <a:latin typeface="微软雅黑" pitchFamily="34" charset="-122"/>
                        <a:ea typeface="微软雅黑" pitchFamily="34" charset="-122"/>
                        <a:cs typeface="宋体" charset="-122"/>
                      </a:endParaRPr>
                    </a:p>
                  </a:txBody>
                  <a:tcPr marL="0" marR="0" marT="0" marB="0" vert="horz" anchor="ctr">
                    <a:lnL>
                      <a:noFill/>
                    </a:lnL>
                    <a:lnR>
                      <a:noFill/>
                    </a:lnR>
                    <a:lnT cap="flat">
                      <a:noFill/>
                    </a:lnT>
                    <a:lnB cap="flat">
                      <a:noFill/>
                    </a:lnB>
                    <a:lnTlToBr>
                      <a:noFill/>
                    </a:lnTlToBr>
                    <a:lnBlToTr>
                      <a:noFill/>
                    </a:lnBlToTr>
                    <a:noFill/>
                  </a:tcPr>
                </a:tc>
                <a:tc>
                  <a:txBody>
                    <a:bodyPr/>
                    <a:p>
                      <a:pPr indent="0" algn="ctr">
                        <a:buNone/>
                      </a:pPr>
                      <a:r>
                        <a:rPr lang="en-US" sz="1600" b="0">
                          <a:latin typeface="微软雅黑" pitchFamily="34" charset="-122"/>
                          <a:ea typeface="微软雅黑" pitchFamily="34" charset="-122"/>
                          <a:cs typeface="宋体" charset="-122"/>
                        </a:rPr>
                        <a:t>0.0560(0.0501)</a:t>
                      </a:r>
                      <a:endParaRPr lang="en-US" altLang="en-US" sz="1600" b="0">
                        <a:latin typeface="微软雅黑" pitchFamily="34" charset="-122"/>
                        <a:ea typeface="微软雅黑" pitchFamily="34" charset="-122"/>
                        <a:cs typeface="宋体" charset="-122"/>
                      </a:endParaRPr>
                    </a:p>
                  </a:txBody>
                  <a:tcPr marL="0" marR="0" marT="0" marB="0" vert="horz" anchor="ctr">
                    <a:lnL>
                      <a:noFill/>
                    </a:lnL>
                    <a:lnR>
                      <a:noFill/>
                    </a:lnR>
                    <a:lnT cap="flat">
                      <a:noFill/>
                    </a:lnT>
                    <a:lnB cap="flat">
                      <a:noFill/>
                    </a:lnB>
                    <a:lnTlToBr>
                      <a:noFill/>
                    </a:lnTlToBr>
                    <a:lnBlToTr>
                      <a:noFill/>
                    </a:lnBlToTr>
                    <a:noFill/>
                  </a:tcPr>
                </a:tc>
                <a:tc>
                  <a:txBody>
                    <a:bodyPr/>
                    <a:p>
                      <a:pPr indent="0" algn="ctr">
                        <a:buNone/>
                      </a:pPr>
                      <a:r>
                        <a:rPr lang="en-US" sz="1600" b="0">
                          <a:latin typeface="微软雅黑" pitchFamily="34" charset="-122"/>
                          <a:ea typeface="微软雅黑" pitchFamily="34" charset="-122"/>
                          <a:cs typeface="宋体" charset="-122"/>
                        </a:rPr>
                        <a:t>0.0896</a:t>
                      </a:r>
                      <a:r>
                        <a:rPr lang="en-US" sz="1600" b="0" baseline="30000">
                          <a:latin typeface="微软雅黑" pitchFamily="34" charset="-122"/>
                          <a:ea typeface="微软雅黑" pitchFamily="34" charset="-122"/>
                          <a:cs typeface="宋体" charset="-122"/>
                        </a:rPr>
                        <a:t>***</a:t>
                      </a:r>
                      <a:r>
                        <a:rPr lang="en-US" sz="1600" b="0">
                          <a:latin typeface="微软雅黑" pitchFamily="34" charset="-122"/>
                          <a:ea typeface="微软雅黑" pitchFamily="34" charset="-122"/>
                          <a:cs typeface="宋体" charset="-122"/>
                        </a:rPr>
                        <a:t>(0.0264)</a:t>
                      </a:r>
                      <a:endParaRPr lang="en-US" altLang="en-US" sz="1600" b="0">
                        <a:latin typeface="微软雅黑" pitchFamily="34" charset="-122"/>
                        <a:ea typeface="微软雅黑" pitchFamily="34" charset="-122"/>
                        <a:cs typeface="宋体" charset="-122"/>
                      </a:endParaRPr>
                    </a:p>
                  </a:txBody>
                  <a:tcPr marL="0" marR="0" marT="0" marB="0" vert="horz" anchor="ctr">
                    <a:lnL>
                      <a:noFill/>
                    </a:lnL>
                    <a:lnR>
                      <a:noFill/>
                    </a:lnR>
                    <a:lnT cap="flat">
                      <a:noFill/>
                    </a:lnT>
                    <a:lnB cap="flat">
                      <a:noFill/>
                    </a:lnB>
                    <a:lnTlToBr>
                      <a:noFill/>
                    </a:lnTlToBr>
                    <a:lnBlToTr>
                      <a:noFill/>
                    </a:lnBlToTr>
                    <a:noFill/>
                  </a:tcPr>
                </a:tc>
                <a:tc>
                  <a:txBody>
                    <a:bodyPr/>
                    <a:p>
                      <a:pPr indent="0" algn="ctr">
                        <a:buNone/>
                      </a:pPr>
                      <a:r>
                        <a:rPr lang="en-US" sz="1600" b="0">
                          <a:latin typeface="微软雅黑" pitchFamily="34" charset="-122"/>
                          <a:ea typeface="微软雅黑" pitchFamily="34" charset="-122"/>
                          <a:cs typeface="宋体" charset="-122"/>
                        </a:rPr>
                        <a:t>0.0841</a:t>
                      </a:r>
                      <a:r>
                        <a:rPr lang="en-US" sz="1600" b="0" baseline="30000">
                          <a:latin typeface="微软雅黑" pitchFamily="34" charset="-122"/>
                          <a:ea typeface="微软雅黑" pitchFamily="34" charset="-122"/>
                          <a:cs typeface="宋体" charset="-122"/>
                        </a:rPr>
                        <a:t>**</a:t>
                      </a:r>
                      <a:r>
                        <a:rPr lang="en-US" sz="1600" b="0">
                          <a:latin typeface="微软雅黑" pitchFamily="34" charset="-122"/>
                          <a:ea typeface="微软雅黑" pitchFamily="34" charset="-122"/>
                          <a:cs typeface="宋体" charset="-122"/>
                        </a:rPr>
                        <a:t>(0.0345)</a:t>
                      </a:r>
                      <a:endParaRPr lang="en-US" altLang="en-US" sz="1600" b="0">
                        <a:latin typeface="微软雅黑" pitchFamily="34" charset="-122"/>
                        <a:ea typeface="微软雅黑" pitchFamily="34" charset="-122"/>
                        <a:cs typeface="宋体" charset="-122"/>
                      </a:endParaRPr>
                    </a:p>
                  </a:txBody>
                  <a:tcPr marL="0" marR="0" marT="0" marB="0" vert="horz" anchor="ctr">
                    <a:lnL>
                      <a:noFill/>
                    </a:lnL>
                    <a:lnR>
                      <a:noFill/>
                    </a:lnR>
                    <a:lnT cap="flat">
                      <a:noFill/>
                    </a:lnT>
                    <a:lnB cap="flat">
                      <a:noFill/>
                    </a:lnB>
                    <a:lnTlToBr>
                      <a:noFill/>
                    </a:lnTlToBr>
                    <a:lnBlToTr>
                      <a:noFill/>
                    </a:lnBlToTr>
                    <a:noFill/>
                  </a:tcPr>
                </a:tc>
                <a:tc>
                  <a:txBody>
                    <a:bodyPr/>
                    <a:p>
                      <a:pPr indent="0" algn="ctr">
                        <a:buNone/>
                      </a:pPr>
                      <a:r>
                        <a:rPr lang="en-US" sz="1600" b="0">
                          <a:latin typeface="微软雅黑" pitchFamily="34" charset="-122"/>
                          <a:ea typeface="微软雅黑" pitchFamily="34" charset="-122"/>
                          <a:cs typeface="宋体" charset="-122"/>
                        </a:rPr>
                        <a:t>0.0455(0.0289)</a:t>
                      </a:r>
                      <a:endParaRPr lang="en-US" altLang="en-US" sz="1600" b="0">
                        <a:latin typeface="微软雅黑" pitchFamily="34" charset="-122"/>
                        <a:ea typeface="微软雅黑" pitchFamily="34" charset="-122"/>
                        <a:cs typeface="宋体" charset="-122"/>
                      </a:endParaRPr>
                    </a:p>
                  </a:txBody>
                  <a:tcPr marL="0" marR="0" marT="0" marB="0" vert="horz" anchor="ctr">
                    <a:lnL>
                      <a:noFill/>
                    </a:lnL>
                    <a:lnR>
                      <a:noFill/>
                    </a:lnR>
                    <a:lnT cap="flat">
                      <a:noFill/>
                    </a:lnT>
                    <a:lnB cap="flat">
                      <a:noFill/>
                    </a:lnB>
                    <a:lnTlToBr>
                      <a:noFill/>
                    </a:lnTlToBr>
                    <a:lnBlToTr>
                      <a:noFill/>
                    </a:lnBlToTr>
                    <a:noFill/>
                  </a:tcPr>
                </a:tc>
                <a:tc>
                  <a:txBody>
                    <a:bodyPr/>
                    <a:p>
                      <a:pPr indent="0" algn="ctr">
                        <a:buNone/>
                      </a:pPr>
                      <a:r>
                        <a:rPr lang="en-US" sz="1600" b="0">
                          <a:latin typeface="微软雅黑" pitchFamily="34" charset="-122"/>
                          <a:ea typeface="微软雅黑" pitchFamily="34" charset="-122"/>
                          <a:cs typeface="宋体" charset="-122"/>
                        </a:rPr>
                        <a:t>0.0360(0.0280)</a:t>
                      </a:r>
                      <a:endParaRPr lang="en-US" altLang="en-US" sz="1600" b="0">
                        <a:latin typeface="微软雅黑" pitchFamily="34" charset="-122"/>
                        <a:ea typeface="微软雅黑" pitchFamily="34" charset="-122"/>
                        <a:cs typeface="宋体" charset="-122"/>
                      </a:endParaRPr>
                    </a:p>
                  </a:txBody>
                  <a:tcPr marL="0" marR="0" marT="0" marB="0" vert="horz" anchor="ctr">
                    <a:lnL>
                      <a:noFill/>
                    </a:lnL>
                    <a:lnR cap="flat">
                      <a:noFill/>
                    </a:lnR>
                    <a:lnT cap="flat">
                      <a:noFill/>
                    </a:lnT>
                    <a:lnB cap="flat">
                      <a:noFill/>
                    </a:lnB>
                    <a:lnTlToBr>
                      <a:noFill/>
                    </a:lnTlToBr>
                    <a:lnBlToTr>
                      <a:noFill/>
                    </a:lnBlToTr>
                    <a:noFill/>
                  </a:tcPr>
                </a:tc>
              </a:tr>
              <a:tr h="367200">
                <a:tc>
                  <a:txBody>
                    <a:bodyPr/>
                    <a:p>
                      <a:pPr indent="0" algn="ctr">
                        <a:buNone/>
                      </a:pPr>
                      <a:r>
                        <a:rPr lang="en-US" sz="1600" b="0">
                          <a:latin typeface="微软雅黑" pitchFamily="34" charset="-122"/>
                          <a:ea typeface="微软雅黑" pitchFamily="34" charset="-122"/>
                          <a:cs typeface="宋体" charset="-122"/>
                        </a:rPr>
                        <a:t>年龄</a:t>
                      </a:r>
                      <a:endParaRPr lang="en-US" altLang="en-US" sz="1600" b="0">
                        <a:latin typeface="微软雅黑" pitchFamily="34" charset="-122"/>
                        <a:ea typeface="微软雅黑" pitchFamily="34" charset="-122"/>
                        <a:cs typeface="宋体" charset="-122"/>
                      </a:endParaRPr>
                    </a:p>
                  </a:txBody>
                  <a:tcPr marL="0" marR="0" marT="0" marB="0" vert="horz" anchor="ctr">
                    <a:lnL>
                      <a:noFill/>
                    </a:lnL>
                    <a:lnR>
                      <a:noFill/>
                    </a:lnR>
                    <a:lnT cap="flat">
                      <a:noFill/>
                    </a:lnT>
                    <a:lnB cap="flat">
                      <a:noFill/>
                    </a:lnB>
                    <a:lnTlToBr>
                      <a:noFill/>
                    </a:lnTlToBr>
                    <a:lnBlToTr>
                      <a:noFill/>
                    </a:lnBlToTr>
                    <a:noFill/>
                  </a:tcPr>
                </a:tc>
                <a:tc>
                  <a:txBody>
                    <a:bodyPr/>
                    <a:p>
                      <a:pPr indent="0" algn="ctr">
                        <a:buNone/>
                      </a:pPr>
                      <a:r>
                        <a:rPr lang="en-US" sz="1600" b="0">
                          <a:latin typeface="微软雅黑" pitchFamily="34" charset="-122"/>
                          <a:ea typeface="微软雅黑" pitchFamily="34" charset="-122"/>
                          <a:cs typeface="宋体" charset="-122"/>
                        </a:rPr>
                        <a:t>-0.0260(0.114)</a:t>
                      </a:r>
                      <a:endParaRPr lang="en-US" altLang="en-US" sz="1600" b="0">
                        <a:latin typeface="微软雅黑" pitchFamily="34" charset="-122"/>
                        <a:ea typeface="微软雅黑" pitchFamily="34" charset="-122"/>
                        <a:cs typeface="宋体" charset="-122"/>
                      </a:endParaRPr>
                    </a:p>
                  </a:txBody>
                  <a:tcPr marL="0" marR="0" marT="0" marB="0" vert="horz" anchor="ctr">
                    <a:lnL>
                      <a:noFill/>
                    </a:lnL>
                    <a:lnR>
                      <a:noFill/>
                    </a:lnR>
                    <a:lnT cap="flat">
                      <a:noFill/>
                    </a:lnT>
                    <a:lnB cap="flat">
                      <a:noFill/>
                    </a:lnB>
                    <a:lnTlToBr>
                      <a:noFill/>
                    </a:lnTlToBr>
                    <a:lnBlToTr>
                      <a:noFill/>
                    </a:lnBlToTr>
                    <a:noFill/>
                  </a:tcPr>
                </a:tc>
                <a:tc>
                  <a:txBody>
                    <a:bodyPr/>
                    <a:p>
                      <a:pPr indent="0" algn="ctr">
                        <a:buNone/>
                      </a:pPr>
                      <a:r>
                        <a:rPr lang="en-US" sz="1600" b="0">
                          <a:latin typeface="微软雅黑" pitchFamily="34" charset="-122"/>
                          <a:ea typeface="微软雅黑" pitchFamily="34" charset="-122"/>
                          <a:cs typeface="宋体" charset="-122"/>
                        </a:rPr>
                        <a:t>-0.0129(0.0506)</a:t>
                      </a:r>
                      <a:endParaRPr lang="en-US" altLang="en-US" sz="1600" b="0">
                        <a:latin typeface="微软雅黑" pitchFamily="34" charset="-122"/>
                        <a:ea typeface="微软雅黑" pitchFamily="34" charset="-122"/>
                        <a:cs typeface="宋体" charset="-122"/>
                      </a:endParaRPr>
                    </a:p>
                  </a:txBody>
                  <a:tcPr marL="0" marR="0" marT="0" marB="0" vert="horz" anchor="ctr">
                    <a:lnL>
                      <a:noFill/>
                    </a:lnL>
                    <a:lnR>
                      <a:noFill/>
                    </a:lnR>
                    <a:lnT cap="flat">
                      <a:noFill/>
                    </a:lnT>
                    <a:lnB cap="flat">
                      <a:noFill/>
                    </a:lnB>
                    <a:lnTlToBr>
                      <a:noFill/>
                    </a:lnTlToBr>
                    <a:lnBlToTr>
                      <a:noFill/>
                    </a:lnBlToTr>
                    <a:noFill/>
                  </a:tcPr>
                </a:tc>
                <a:tc>
                  <a:txBody>
                    <a:bodyPr/>
                    <a:p>
                      <a:pPr indent="0" algn="ctr">
                        <a:buNone/>
                      </a:pPr>
                      <a:r>
                        <a:rPr lang="en-US" sz="1600" b="0">
                          <a:latin typeface="微软雅黑" pitchFamily="34" charset="-122"/>
                          <a:ea typeface="微软雅黑" pitchFamily="34" charset="-122"/>
                          <a:cs typeface="宋体" charset="-122"/>
                        </a:rPr>
                        <a:t>0.00235(0.0554)</a:t>
                      </a:r>
                      <a:endParaRPr lang="en-US" altLang="en-US" sz="1600" b="0">
                        <a:latin typeface="微软雅黑" pitchFamily="34" charset="-122"/>
                        <a:ea typeface="微软雅黑" pitchFamily="34" charset="-122"/>
                        <a:cs typeface="宋体" charset="-122"/>
                      </a:endParaRPr>
                    </a:p>
                  </a:txBody>
                  <a:tcPr marL="0" marR="0" marT="0" marB="0" vert="horz" anchor="ctr">
                    <a:lnL>
                      <a:noFill/>
                    </a:lnL>
                    <a:lnR>
                      <a:noFill/>
                    </a:lnR>
                    <a:lnT cap="flat">
                      <a:noFill/>
                    </a:lnT>
                    <a:lnB cap="flat">
                      <a:noFill/>
                    </a:lnB>
                    <a:lnTlToBr>
                      <a:noFill/>
                    </a:lnTlToBr>
                    <a:lnBlToTr>
                      <a:noFill/>
                    </a:lnBlToTr>
                    <a:noFill/>
                  </a:tcPr>
                </a:tc>
                <a:tc>
                  <a:txBody>
                    <a:bodyPr/>
                    <a:p>
                      <a:pPr indent="0" algn="ctr">
                        <a:buNone/>
                      </a:pPr>
                      <a:r>
                        <a:rPr lang="en-US" sz="1600" b="0">
                          <a:latin typeface="微软雅黑" pitchFamily="34" charset="-122"/>
                          <a:ea typeface="微软雅黑" pitchFamily="34" charset="-122"/>
                          <a:cs typeface="宋体" charset="-122"/>
                        </a:rPr>
                        <a:t>0.0218(0.0662)</a:t>
                      </a:r>
                      <a:endParaRPr lang="en-US" altLang="en-US" sz="1600" b="0">
                        <a:latin typeface="微软雅黑" pitchFamily="34" charset="-122"/>
                        <a:ea typeface="微软雅黑" pitchFamily="34" charset="-122"/>
                        <a:cs typeface="宋体" charset="-122"/>
                      </a:endParaRPr>
                    </a:p>
                  </a:txBody>
                  <a:tcPr marL="0" marR="0" marT="0" marB="0" vert="horz" anchor="ctr">
                    <a:lnL>
                      <a:noFill/>
                    </a:lnL>
                    <a:lnR>
                      <a:noFill/>
                    </a:lnR>
                    <a:lnT cap="flat">
                      <a:noFill/>
                    </a:lnT>
                    <a:lnB cap="flat">
                      <a:noFill/>
                    </a:lnB>
                    <a:lnTlToBr>
                      <a:noFill/>
                    </a:lnTlToBr>
                    <a:lnBlToTr>
                      <a:noFill/>
                    </a:lnBlToTr>
                    <a:noFill/>
                  </a:tcPr>
                </a:tc>
                <a:tc>
                  <a:txBody>
                    <a:bodyPr/>
                    <a:p>
                      <a:pPr indent="0" algn="ctr">
                        <a:buNone/>
                      </a:pPr>
                      <a:r>
                        <a:rPr lang="en-US" sz="1600" b="0">
                          <a:latin typeface="微软雅黑" pitchFamily="34" charset="-122"/>
                          <a:ea typeface="微软雅黑" pitchFamily="34" charset="-122"/>
                          <a:cs typeface="宋体" charset="-122"/>
                        </a:rPr>
                        <a:t>0.00425(0.0696)</a:t>
                      </a:r>
                      <a:endParaRPr lang="en-US" altLang="en-US" sz="1600" b="0">
                        <a:latin typeface="微软雅黑" pitchFamily="34" charset="-122"/>
                        <a:ea typeface="微软雅黑" pitchFamily="34" charset="-122"/>
                        <a:cs typeface="宋体" charset="-122"/>
                      </a:endParaRPr>
                    </a:p>
                  </a:txBody>
                  <a:tcPr marL="0" marR="0" marT="0" marB="0" vert="horz" anchor="ctr">
                    <a:lnL>
                      <a:noFill/>
                    </a:lnL>
                    <a:lnR cap="flat">
                      <a:noFill/>
                    </a:lnR>
                    <a:lnT cap="flat">
                      <a:noFill/>
                    </a:lnT>
                    <a:lnB cap="flat">
                      <a:noFill/>
                    </a:lnB>
                    <a:lnTlToBr>
                      <a:noFill/>
                    </a:lnTlToBr>
                    <a:lnBlToTr>
                      <a:noFill/>
                    </a:lnBlToTr>
                    <a:noFill/>
                  </a:tcPr>
                </a:tc>
              </a:tr>
              <a:tr h="367200">
                <a:tc>
                  <a:txBody>
                    <a:bodyPr/>
                    <a:p>
                      <a:pPr indent="0" algn="ctr">
                        <a:buNone/>
                      </a:pPr>
                      <a:r>
                        <a:rPr lang="en-US" sz="1600" b="0">
                          <a:latin typeface="微软雅黑" pitchFamily="34" charset="-122"/>
                          <a:ea typeface="微软雅黑" pitchFamily="34" charset="-122"/>
                          <a:cs typeface="宋体" charset="-122"/>
                        </a:rPr>
                        <a:t>年龄平方</a:t>
                      </a:r>
                      <a:endParaRPr lang="en-US" altLang="en-US" sz="1600" b="0">
                        <a:latin typeface="微软雅黑" pitchFamily="34" charset="-122"/>
                        <a:ea typeface="微软雅黑" pitchFamily="34" charset="-122"/>
                        <a:cs typeface="宋体" charset="-122"/>
                      </a:endParaRPr>
                    </a:p>
                  </a:txBody>
                  <a:tcPr marL="0" marR="0" marT="0" marB="0" vert="horz" anchor="ctr">
                    <a:lnL>
                      <a:noFill/>
                    </a:lnL>
                    <a:lnR>
                      <a:noFill/>
                    </a:lnR>
                    <a:lnT cap="flat">
                      <a:noFill/>
                    </a:lnT>
                    <a:lnB cap="flat">
                      <a:noFill/>
                    </a:lnB>
                    <a:lnTlToBr>
                      <a:noFill/>
                    </a:lnTlToBr>
                    <a:lnBlToTr>
                      <a:noFill/>
                    </a:lnBlToTr>
                    <a:noFill/>
                  </a:tcPr>
                </a:tc>
                <a:tc>
                  <a:txBody>
                    <a:bodyPr/>
                    <a:p>
                      <a:pPr indent="0" algn="ctr">
                        <a:buNone/>
                      </a:pPr>
                      <a:r>
                        <a:rPr lang="en-US" sz="1600" b="0">
                          <a:latin typeface="微软雅黑" pitchFamily="34" charset="-122"/>
                          <a:ea typeface="微软雅黑" pitchFamily="34" charset="-122"/>
                          <a:cs typeface="宋体" charset="-122"/>
                        </a:rPr>
                        <a:t>0.0461(0.117)</a:t>
                      </a:r>
                      <a:endParaRPr lang="en-US" altLang="en-US" sz="1600" b="0">
                        <a:latin typeface="微软雅黑" pitchFamily="34" charset="-122"/>
                        <a:ea typeface="微软雅黑" pitchFamily="34" charset="-122"/>
                        <a:cs typeface="宋体" charset="-122"/>
                      </a:endParaRPr>
                    </a:p>
                  </a:txBody>
                  <a:tcPr marL="0" marR="0" marT="0" marB="0" vert="horz" anchor="ctr">
                    <a:lnL>
                      <a:noFill/>
                    </a:lnL>
                    <a:lnR>
                      <a:noFill/>
                    </a:lnR>
                    <a:lnT cap="flat">
                      <a:noFill/>
                    </a:lnT>
                    <a:lnB cap="flat">
                      <a:noFill/>
                    </a:lnB>
                    <a:lnTlToBr>
                      <a:noFill/>
                    </a:lnTlToBr>
                    <a:lnBlToTr>
                      <a:noFill/>
                    </a:lnBlToTr>
                    <a:noFill/>
                  </a:tcPr>
                </a:tc>
                <a:tc>
                  <a:txBody>
                    <a:bodyPr/>
                    <a:p>
                      <a:pPr indent="0" algn="ctr">
                        <a:buNone/>
                      </a:pPr>
                      <a:r>
                        <a:rPr lang="en-US" sz="1600" b="0">
                          <a:latin typeface="微软雅黑" pitchFamily="34" charset="-122"/>
                          <a:ea typeface="微软雅黑" pitchFamily="34" charset="-122"/>
                          <a:cs typeface="宋体" charset="-122"/>
                        </a:rPr>
                        <a:t>0.0267(0.0548)</a:t>
                      </a:r>
                      <a:endParaRPr lang="en-US" altLang="en-US" sz="1600" b="0">
                        <a:latin typeface="微软雅黑" pitchFamily="34" charset="-122"/>
                        <a:ea typeface="微软雅黑" pitchFamily="34" charset="-122"/>
                        <a:cs typeface="宋体" charset="-122"/>
                      </a:endParaRPr>
                    </a:p>
                  </a:txBody>
                  <a:tcPr marL="0" marR="0" marT="0" marB="0" vert="horz" anchor="ctr">
                    <a:lnL>
                      <a:noFill/>
                    </a:lnL>
                    <a:lnR>
                      <a:noFill/>
                    </a:lnR>
                    <a:lnT cap="flat">
                      <a:noFill/>
                    </a:lnT>
                    <a:lnB cap="flat">
                      <a:noFill/>
                    </a:lnB>
                    <a:lnTlToBr>
                      <a:noFill/>
                    </a:lnTlToBr>
                    <a:lnBlToTr>
                      <a:noFill/>
                    </a:lnBlToTr>
                    <a:noFill/>
                  </a:tcPr>
                </a:tc>
                <a:tc>
                  <a:txBody>
                    <a:bodyPr/>
                    <a:p>
                      <a:pPr indent="0" algn="ctr">
                        <a:buNone/>
                      </a:pPr>
                      <a:r>
                        <a:rPr lang="en-US" sz="1600" b="0">
                          <a:latin typeface="微软雅黑" pitchFamily="34" charset="-122"/>
                          <a:ea typeface="微软雅黑" pitchFamily="34" charset="-122"/>
                          <a:cs typeface="宋体" charset="-122"/>
                        </a:rPr>
                        <a:t>0.00879(0.0620)</a:t>
                      </a:r>
                      <a:endParaRPr lang="en-US" altLang="en-US" sz="1600" b="0">
                        <a:latin typeface="微软雅黑" pitchFamily="34" charset="-122"/>
                        <a:ea typeface="微软雅黑" pitchFamily="34" charset="-122"/>
                        <a:cs typeface="宋体" charset="-122"/>
                      </a:endParaRPr>
                    </a:p>
                  </a:txBody>
                  <a:tcPr marL="0" marR="0" marT="0" marB="0" vert="horz" anchor="ctr">
                    <a:lnL>
                      <a:noFill/>
                    </a:lnL>
                    <a:lnR>
                      <a:noFill/>
                    </a:lnR>
                    <a:lnT cap="flat">
                      <a:noFill/>
                    </a:lnT>
                    <a:lnB cap="flat">
                      <a:noFill/>
                    </a:lnB>
                    <a:lnTlToBr>
                      <a:noFill/>
                    </a:lnTlToBr>
                    <a:lnBlToTr>
                      <a:noFill/>
                    </a:lnBlToTr>
                    <a:noFill/>
                  </a:tcPr>
                </a:tc>
                <a:tc>
                  <a:txBody>
                    <a:bodyPr/>
                    <a:p>
                      <a:pPr indent="0" algn="ctr">
                        <a:buNone/>
                      </a:pPr>
                      <a:r>
                        <a:rPr lang="en-US" sz="1600" b="0">
                          <a:latin typeface="微软雅黑" pitchFamily="34" charset="-122"/>
                          <a:ea typeface="微软雅黑" pitchFamily="34" charset="-122"/>
                          <a:cs typeface="宋体" charset="-122"/>
                        </a:rPr>
                        <a:t>-0.0304(0.0697)</a:t>
                      </a:r>
                      <a:endParaRPr lang="en-US" altLang="en-US" sz="1600" b="0">
                        <a:latin typeface="微软雅黑" pitchFamily="34" charset="-122"/>
                        <a:ea typeface="微软雅黑" pitchFamily="34" charset="-122"/>
                        <a:cs typeface="宋体" charset="-122"/>
                      </a:endParaRPr>
                    </a:p>
                  </a:txBody>
                  <a:tcPr marL="0" marR="0" marT="0" marB="0" vert="horz" anchor="ctr">
                    <a:lnL>
                      <a:noFill/>
                    </a:lnL>
                    <a:lnR>
                      <a:noFill/>
                    </a:lnR>
                    <a:lnT cap="flat">
                      <a:noFill/>
                    </a:lnT>
                    <a:lnB cap="flat">
                      <a:noFill/>
                    </a:lnB>
                    <a:lnTlToBr>
                      <a:noFill/>
                    </a:lnTlToBr>
                    <a:lnBlToTr>
                      <a:noFill/>
                    </a:lnBlToTr>
                    <a:noFill/>
                  </a:tcPr>
                </a:tc>
                <a:tc>
                  <a:txBody>
                    <a:bodyPr/>
                    <a:p>
                      <a:pPr indent="0" algn="ctr">
                        <a:buNone/>
                      </a:pPr>
                      <a:r>
                        <a:rPr lang="en-US" sz="1600" b="0">
                          <a:latin typeface="微软雅黑" pitchFamily="34" charset="-122"/>
                          <a:ea typeface="微软雅黑" pitchFamily="34" charset="-122"/>
                          <a:cs typeface="宋体" charset="-122"/>
                        </a:rPr>
                        <a:t>0.000956(0.0751)</a:t>
                      </a:r>
                      <a:endParaRPr lang="en-US" altLang="en-US" sz="1600" b="0">
                        <a:latin typeface="微软雅黑" pitchFamily="34" charset="-122"/>
                        <a:ea typeface="微软雅黑" pitchFamily="34" charset="-122"/>
                        <a:cs typeface="宋体" charset="-122"/>
                      </a:endParaRPr>
                    </a:p>
                  </a:txBody>
                  <a:tcPr marL="0" marR="0" marT="0" marB="0" vert="horz" anchor="ctr">
                    <a:lnL>
                      <a:noFill/>
                    </a:lnL>
                    <a:lnR cap="flat">
                      <a:noFill/>
                    </a:lnR>
                    <a:lnT cap="flat">
                      <a:noFill/>
                    </a:lnT>
                    <a:lnB cap="flat">
                      <a:noFill/>
                    </a:lnB>
                    <a:lnTlToBr>
                      <a:noFill/>
                    </a:lnTlToBr>
                    <a:lnBlToTr>
                      <a:noFill/>
                    </a:lnBlToTr>
                    <a:noFill/>
                  </a:tcPr>
                </a:tc>
              </a:tr>
              <a:tr h="367200">
                <a:tc>
                  <a:txBody>
                    <a:bodyPr/>
                    <a:p>
                      <a:pPr indent="0" algn="ctr">
                        <a:buNone/>
                      </a:pPr>
                      <a:r>
                        <a:rPr lang="en-US" sz="1600" b="0">
                          <a:latin typeface="微软雅黑" pitchFamily="34" charset="-122"/>
                          <a:ea typeface="微软雅黑" pitchFamily="34" charset="-122"/>
                          <a:cs typeface="宋体" charset="-122"/>
                        </a:rPr>
                        <a:t>教育程度</a:t>
                      </a:r>
                      <a:endParaRPr lang="en-US" altLang="en-US" sz="1600" b="0">
                        <a:latin typeface="微软雅黑" pitchFamily="34" charset="-122"/>
                        <a:ea typeface="微软雅黑" pitchFamily="34" charset="-122"/>
                        <a:cs typeface="宋体" charset="-122"/>
                      </a:endParaRPr>
                    </a:p>
                  </a:txBody>
                  <a:tcPr marL="0" marR="0" marT="0" marB="0" vert="horz" anchor="ctr">
                    <a:lnL>
                      <a:noFill/>
                    </a:lnL>
                    <a:lnR>
                      <a:noFill/>
                    </a:lnR>
                    <a:lnT cap="flat">
                      <a:noFill/>
                    </a:lnT>
                    <a:lnB cap="flat">
                      <a:noFill/>
                    </a:lnB>
                    <a:lnTlToBr>
                      <a:noFill/>
                    </a:lnTlToBr>
                    <a:lnBlToTr>
                      <a:noFill/>
                    </a:lnBlToTr>
                    <a:noFill/>
                  </a:tcPr>
                </a:tc>
                <a:tc>
                  <a:txBody>
                    <a:bodyPr/>
                    <a:p>
                      <a:pPr indent="0" algn="ctr">
                        <a:buNone/>
                      </a:pPr>
                      <a:r>
                        <a:rPr lang="en-US" sz="1600" b="0">
                          <a:latin typeface="微软雅黑" pitchFamily="34" charset="-122"/>
                          <a:ea typeface="微软雅黑" pitchFamily="34" charset="-122"/>
                          <a:cs typeface="宋体" charset="-122"/>
                        </a:rPr>
                        <a:t>0.447</a:t>
                      </a:r>
                      <a:r>
                        <a:rPr lang="en-US" sz="1600" b="0" baseline="30000">
                          <a:latin typeface="微软雅黑" pitchFamily="34" charset="-122"/>
                          <a:ea typeface="微软雅黑" pitchFamily="34" charset="-122"/>
                          <a:cs typeface="宋体" charset="-122"/>
                        </a:rPr>
                        <a:t>**</a:t>
                      </a:r>
                      <a:r>
                        <a:rPr lang="en-US" sz="1600" b="0">
                          <a:latin typeface="微软雅黑" pitchFamily="34" charset="-122"/>
                          <a:ea typeface="微软雅黑" pitchFamily="34" charset="-122"/>
                          <a:cs typeface="宋体" charset="-122"/>
                        </a:rPr>
                        <a:t>(0.211)</a:t>
                      </a:r>
                      <a:endParaRPr lang="en-US" altLang="en-US" sz="1600" b="0">
                        <a:latin typeface="微软雅黑" pitchFamily="34" charset="-122"/>
                        <a:ea typeface="微软雅黑" pitchFamily="34" charset="-122"/>
                        <a:cs typeface="宋体" charset="-122"/>
                      </a:endParaRPr>
                    </a:p>
                  </a:txBody>
                  <a:tcPr marL="0" marR="0" marT="0" marB="0" vert="horz" anchor="ctr">
                    <a:lnL>
                      <a:noFill/>
                    </a:lnL>
                    <a:lnR>
                      <a:noFill/>
                    </a:lnR>
                    <a:lnT cap="flat">
                      <a:noFill/>
                    </a:lnT>
                    <a:lnB cap="flat">
                      <a:noFill/>
                    </a:lnB>
                    <a:lnTlToBr>
                      <a:noFill/>
                    </a:lnTlToBr>
                    <a:lnBlToTr>
                      <a:noFill/>
                    </a:lnBlToTr>
                    <a:noFill/>
                  </a:tcPr>
                </a:tc>
                <a:tc>
                  <a:txBody>
                    <a:bodyPr/>
                    <a:p>
                      <a:pPr indent="0" algn="ctr">
                        <a:buNone/>
                      </a:pPr>
                      <a:r>
                        <a:rPr lang="en-US" sz="1600" b="0">
                          <a:latin typeface="微软雅黑" pitchFamily="34" charset="-122"/>
                          <a:ea typeface="微软雅黑" pitchFamily="34" charset="-122"/>
                          <a:cs typeface="宋体" charset="-122"/>
                        </a:rPr>
                        <a:t>0.296</a:t>
                      </a:r>
                      <a:r>
                        <a:rPr lang="en-US" sz="1600" b="0" baseline="30000">
                          <a:latin typeface="微软雅黑" pitchFamily="34" charset="-122"/>
                          <a:ea typeface="微软雅黑" pitchFamily="34" charset="-122"/>
                          <a:cs typeface="宋体" charset="-122"/>
                        </a:rPr>
                        <a:t>***</a:t>
                      </a:r>
                      <a:r>
                        <a:rPr lang="en-US" sz="1600" b="0">
                          <a:latin typeface="微软雅黑" pitchFamily="34" charset="-122"/>
                          <a:ea typeface="微软雅黑" pitchFamily="34" charset="-122"/>
                          <a:cs typeface="宋体" charset="-122"/>
                        </a:rPr>
                        <a:t>(0.0890)</a:t>
                      </a:r>
                      <a:endParaRPr lang="en-US" altLang="en-US" sz="1600" b="0">
                        <a:latin typeface="微软雅黑" pitchFamily="34" charset="-122"/>
                        <a:ea typeface="微软雅黑" pitchFamily="34" charset="-122"/>
                        <a:cs typeface="宋体" charset="-122"/>
                      </a:endParaRPr>
                    </a:p>
                  </a:txBody>
                  <a:tcPr marL="0" marR="0" marT="0" marB="0" vert="horz" anchor="ctr">
                    <a:lnL>
                      <a:noFill/>
                    </a:lnL>
                    <a:lnR>
                      <a:noFill/>
                    </a:lnR>
                    <a:lnT cap="flat">
                      <a:noFill/>
                    </a:lnT>
                    <a:lnB cap="flat">
                      <a:noFill/>
                    </a:lnB>
                    <a:lnTlToBr>
                      <a:noFill/>
                    </a:lnTlToBr>
                    <a:lnBlToTr>
                      <a:noFill/>
                    </a:lnBlToTr>
                    <a:noFill/>
                  </a:tcPr>
                </a:tc>
                <a:tc>
                  <a:txBody>
                    <a:bodyPr/>
                    <a:p>
                      <a:pPr indent="0" algn="ctr">
                        <a:buNone/>
                      </a:pPr>
                      <a:r>
                        <a:rPr lang="en-US" sz="1600" b="0">
                          <a:latin typeface="微软雅黑" pitchFamily="34" charset="-122"/>
                          <a:ea typeface="微软雅黑" pitchFamily="34" charset="-122"/>
                          <a:cs typeface="宋体" charset="-122"/>
                        </a:rPr>
                        <a:t>0.420</a:t>
                      </a:r>
                      <a:r>
                        <a:rPr lang="en-US" sz="1600" b="0" baseline="30000">
                          <a:latin typeface="微软雅黑" pitchFamily="34" charset="-122"/>
                          <a:ea typeface="微软雅黑" pitchFamily="34" charset="-122"/>
                          <a:cs typeface="宋体" charset="-122"/>
                        </a:rPr>
                        <a:t>***</a:t>
                      </a:r>
                      <a:r>
                        <a:rPr lang="en-US" sz="1600" b="0">
                          <a:latin typeface="微软雅黑" pitchFamily="34" charset="-122"/>
                          <a:ea typeface="微软雅黑" pitchFamily="34" charset="-122"/>
                          <a:cs typeface="宋体" charset="-122"/>
                        </a:rPr>
                        <a:t>(0.129)</a:t>
                      </a:r>
                      <a:endParaRPr lang="en-US" altLang="en-US" sz="1600" b="0">
                        <a:latin typeface="微软雅黑" pitchFamily="34" charset="-122"/>
                        <a:ea typeface="微软雅黑" pitchFamily="34" charset="-122"/>
                        <a:cs typeface="宋体" charset="-122"/>
                      </a:endParaRPr>
                    </a:p>
                  </a:txBody>
                  <a:tcPr marL="0" marR="0" marT="0" marB="0" vert="horz" anchor="ctr">
                    <a:lnL>
                      <a:noFill/>
                    </a:lnL>
                    <a:lnR>
                      <a:noFill/>
                    </a:lnR>
                    <a:lnT cap="flat">
                      <a:noFill/>
                    </a:lnT>
                    <a:lnB cap="flat">
                      <a:noFill/>
                    </a:lnB>
                    <a:lnTlToBr>
                      <a:noFill/>
                    </a:lnTlToBr>
                    <a:lnBlToTr>
                      <a:noFill/>
                    </a:lnBlToTr>
                    <a:noFill/>
                  </a:tcPr>
                </a:tc>
                <a:tc>
                  <a:txBody>
                    <a:bodyPr/>
                    <a:p>
                      <a:pPr indent="0" algn="ctr">
                        <a:buNone/>
                      </a:pPr>
                      <a:r>
                        <a:rPr lang="en-US" sz="1600" b="0">
                          <a:latin typeface="微软雅黑" pitchFamily="34" charset="-122"/>
                          <a:ea typeface="微软雅黑" pitchFamily="34" charset="-122"/>
                          <a:cs typeface="宋体" charset="-122"/>
                        </a:rPr>
                        <a:t>0.270</a:t>
                      </a:r>
                      <a:r>
                        <a:rPr lang="en-US" sz="1600" b="0" baseline="30000">
                          <a:latin typeface="微软雅黑" pitchFamily="34" charset="-122"/>
                          <a:ea typeface="微软雅黑" pitchFamily="34" charset="-122"/>
                          <a:cs typeface="宋体" charset="-122"/>
                        </a:rPr>
                        <a:t>**</a:t>
                      </a:r>
                      <a:r>
                        <a:rPr lang="en-US" sz="1600" b="0">
                          <a:latin typeface="微软雅黑" pitchFamily="34" charset="-122"/>
                          <a:ea typeface="微软雅黑" pitchFamily="34" charset="-122"/>
                          <a:cs typeface="宋体" charset="-122"/>
                        </a:rPr>
                        <a:t>(0.104)</a:t>
                      </a:r>
                      <a:endParaRPr lang="en-US" altLang="en-US" sz="1600" b="0">
                        <a:latin typeface="微软雅黑" pitchFamily="34" charset="-122"/>
                        <a:ea typeface="微软雅黑" pitchFamily="34" charset="-122"/>
                        <a:cs typeface="宋体" charset="-122"/>
                      </a:endParaRPr>
                    </a:p>
                  </a:txBody>
                  <a:tcPr marL="0" marR="0" marT="0" marB="0" vert="horz" anchor="ctr">
                    <a:lnL>
                      <a:noFill/>
                    </a:lnL>
                    <a:lnR>
                      <a:noFill/>
                    </a:lnR>
                    <a:lnT cap="flat">
                      <a:noFill/>
                    </a:lnT>
                    <a:lnB cap="flat">
                      <a:noFill/>
                    </a:lnB>
                    <a:lnTlToBr>
                      <a:noFill/>
                    </a:lnTlToBr>
                    <a:lnBlToTr>
                      <a:noFill/>
                    </a:lnBlToTr>
                    <a:noFill/>
                  </a:tcPr>
                </a:tc>
                <a:tc>
                  <a:txBody>
                    <a:bodyPr/>
                    <a:p>
                      <a:pPr indent="0" algn="ctr">
                        <a:buNone/>
                      </a:pPr>
                      <a:r>
                        <a:rPr lang="en-US" sz="1600" b="0">
                          <a:latin typeface="微软雅黑" pitchFamily="34" charset="-122"/>
                          <a:ea typeface="微软雅黑" pitchFamily="34" charset="-122"/>
                          <a:cs typeface="宋体" charset="-122"/>
                        </a:rPr>
                        <a:t>0.216</a:t>
                      </a:r>
                      <a:r>
                        <a:rPr lang="en-US" sz="1600" b="0" baseline="30000">
                          <a:latin typeface="微软雅黑" pitchFamily="34" charset="-122"/>
                          <a:ea typeface="微软雅黑" pitchFamily="34" charset="-122"/>
                          <a:cs typeface="宋体" charset="-122"/>
                        </a:rPr>
                        <a:t>**</a:t>
                      </a:r>
                      <a:r>
                        <a:rPr lang="en-US" sz="1600" b="0">
                          <a:latin typeface="微软雅黑" pitchFamily="34" charset="-122"/>
                          <a:ea typeface="微软雅黑" pitchFamily="34" charset="-122"/>
                          <a:cs typeface="宋体" charset="-122"/>
                        </a:rPr>
                        <a:t>(0.105)</a:t>
                      </a:r>
                      <a:endParaRPr lang="en-US" altLang="en-US" sz="1600" b="0">
                        <a:latin typeface="微软雅黑" pitchFamily="34" charset="-122"/>
                        <a:ea typeface="微软雅黑" pitchFamily="34" charset="-122"/>
                        <a:cs typeface="宋体" charset="-122"/>
                      </a:endParaRPr>
                    </a:p>
                  </a:txBody>
                  <a:tcPr marL="0" marR="0" marT="0" marB="0" vert="horz" anchor="ctr">
                    <a:lnL>
                      <a:noFill/>
                    </a:lnL>
                    <a:lnR cap="flat">
                      <a:noFill/>
                    </a:lnR>
                    <a:lnT cap="flat">
                      <a:noFill/>
                    </a:lnT>
                    <a:lnB cap="flat">
                      <a:noFill/>
                    </a:lnB>
                    <a:lnTlToBr>
                      <a:noFill/>
                    </a:lnTlToBr>
                    <a:lnBlToTr>
                      <a:noFill/>
                    </a:lnBlToTr>
                    <a:noFill/>
                  </a:tcPr>
                </a:tc>
              </a:tr>
              <a:tr h="367200">
                <a:tc>
                  <a:txBody>
                    <a:bodyPr/>
                    <a:p>
                      <a:pPr indent="0" algn="ctr">
                        <a:buNone/>
                      </a:pPr>
                      <a:r>
                        <a:rPr lang="en-US" sz="1600" b="0">
                          <a:latin typeface="微软雅黑" pitchFamily="34" charset="-122"/>
                          <a:ea typeface="微软雅黑" pitchFamily="34" charset="-122"/>
                          <a:cs typeface="宋体" charset="-122"/>
                        </a:rPr>
                        <a:t>劳动力</a:t>
                      </a:r>
                      <a:endParaRPr lang="en-US" altLang="en-US" sz="1600" b="0">
                        <a:latin typeface="微软雅黑" pitchFamily="34" charset="-122"/>
                        <a:ea typeface="微软雅黑" pitchFamily="34" charset="-122"/>
                        <a:cs typeface="宋体" charset="-122"/>
                      </a:endParaRPr>
                    </a:p>
                  </a:txBody>
                  <a:tcPr marL="0" marR="0" marT="0" marB="0" vert="horz" anchor="ctr">
                    <a:lnL>
                      <a:noFill/>
                    </a:lnL>
                    <a:lnR>
                      <a:noFill/>
                    </a:lnR>
                    <a:lnT cap="flat">
                      <a:noFill/>
                    </a:lnT>
                    <a:lnB cap="flat">
                      <a:noFill/>
                    </a:lnB>
                    <a:lnTlToBr>
                      <a:noFill/>
                    </a:lnTlToBr>
                    <a:lnBlToTr>
                      <a:noFill/>
                    </a:lnBlToTr>
                    <a:noFill/>
                  </a:tcPr>
                </a:tc>
                <a:tc>
                  <a:txBody>
                    <a:bodyPr/>
                    <a:p>
                      <a:pPr indent="0" algn="ctr">
                        <a:buNone/>
                      </a:pPr>
                      <a:r>
                        <a:rPr lang="en-US" sz="1600" b="0">
                          <a:latin typeface="微软雅黑" pitchFamily="34" charset="-122"/>
                          <a:ea typeface="微软雅黑" pitchFamily="34" charset="-122"/>
                          <a:cs typeface="宋体" charset="-122"/>
                        </a:rPr>
                        <a:t>0.476</a:t>
                      </a:r>
                      <a:r>
                        <a:rPr lang="en-US" sz="1600" b="0" baseline="30000">
                          <a:latin typeface="微软雅黑" pitchFamily="34" charset="-122"/>
                          <a:ea typeface="微软雅黑" pitchFamily="34" charset="-122"/>
                          <a:cs typeface="宋体" charset="-122"/>
                        </a:rPr>
                        <a:t>**</a:t>
                      </a:r>
                      <a:r>
                        <a:rPr lang="en-US" sz="1600" b="0">
                          <a:latin typeface="微软雅黑" pitchFamily="34" charset="-122"/>
                          <a:ea typeface="微软雅黑" pitchFamily="34" charset="-122"/>
                          <a:cs typeface="宋体" charset="-122"/>
                        </a:rPr>
                        <a:t>(0.226)</a:t>
                      </a:r>
                      <a:endParaRPr lang="en-US" altLang="en-US" sz="1600" b="0">
                        <a:latin typeface="微软雅黑" pitchFamily="34" charset="-122"/>
                        <a:ea typeface="微软雅黑" pitchFamily="34" charset="-122"/>
                        <a:cs typeface="宋体" charset="-122"/>
                      </a:endParaRPr>
                    </a:p>
                  </a:txBody>
                  <a:tcPr marL="0" marR="0" marT="0" marB="0" vert="horz" anchor="ctr">
                    <a:lnL>
                      <a:noFill/>
                    </a:lnL>
                    <a:lnR>
                      <a:noFill/>
                    </a:lnR>
                    <a:lnT cap="flat">
                      <a:noFill/>
                    </a:lnT>
                    <a:lnB cap="flat">
                      <a:noFill/>
                    </a:lnB>
                    <a:lnTlToBr>
                      <a:noFill/>
                    </a:lnTlToBr>
                    <a:lnBlToTr>
                      <a:noFill/>
                    </a:lnBlToTr>
                    <a:noFill/>
                  </a:tcPr>
                </a:tc>
                <a:tc>
                  <a:txBody>
                    <a:bodyPr/>
                    <a:p>
                      <a:pPr indent="0" algn="ctr">
                        <a:buNone/>
                      </a:pPr>
                      <a:r>
                        <a:rPr lang="en-US" sz="1600" b="0">
                          <a:latin typeface="微软雅黑" pitchFamily="34" charset="-122"/>
                          <a:ea typeface="微软雅黑" pitchFamily="34" charset="-122"/>
                          <a:cs typeface="宋体" charset="-122"/>
                        </a:rPr>
                        <a:t>0.221</a:t>
                      </a:r>
                      <a:r>
                        <a:rPr lang="en-US" sz="1600" b="0" baseline="30000">
                          <a:latin typeface="微软雅黑" pitchFamily="34" charset="-122"/>
                          <a:ea typeface="微软雅黑" pitchFamily="34" charset="-122"/>
                          <a:cs typeface="宋体" charset="-122"/>
                        </a:rPr>
                        <a:t>*</a:t>
                      </a:r>
                      <a:r>
                        <a:rPr lang="en-US" sz="1600" b="0">
                          <a:latin typeface="微软雅黑" pitchFamily="34" charset="-122"/>
                          <a:ea typeface="微软雅黑" pitchFamily="34" charset="-122"/>
                          <a:cs typeface="宋体" charset="-122"/>
                        </a:rPr>
                        <a:t>(0.122)</a:t>
                      </a:r>
                      <a:endParaRPr lang="en-US" altLang="en-US" sz="1600" b="0">
                        <a:latin typeface="微软雅黑" pitchFamily="34" charset="-122"/>
                        <a:ea typeface="微软雅黑" pitchFamily="34" charset="-122"/>
                        <a:cs typeface="宋体" charset="-122"/>
                      </a:endParaRPr>
                    </a:p>
                  </a:txBody>
                  <a:tcPr marL="0" marR="0" marT="0" marB="0" vert="horz" anchor="ctr">
                    <a:lnL>
                      <a:noFill/>
                    </a:lnL>
                    <a:lnR>
                      <a:noFill/>
                    </a:lnR>
                    <a:lnT cap="flat">
                      <a:noFill/>
                    </a:lnT>
                    <a:lnB cap="flat">
                      <a:noFill/>
                    </a:lnB>
                    <a:lnTlToBr>
                      <a:noFill/>
                    </a:lnTlToBr>
                    <a:lnBlToTr>
                      <a:noFill/>
                    </a:lnBlToTr>
                    <a:noFill/>
                  </a:tcPr>
                </a:tc>
                <a:tc>
                  <a:txBody>
                    <a:bodyPr/>
                    <a:p>
                      <a:pPr indent="0" algn="ctr">
                        <a:buNone/>
                      </a:pPr>
                      <a:r>
                        <a:rPr lang="en-US" sz="1600" b="0">
                          <a:latin typeface="微软雅黑" pitchFamily="34" charset="-122"/>
                          <a:ea typeface="微软雅黑" pitchFamily="34" charset="-122"/>
                          <a:cs typeface="宋体" charset="-122"/>
                        </a:rPr>
                        <a:t>0.315</a:t>
                      </a:r>
                      <a:r>
                        <a:rPr lang="en-US" sz="1600" b="0" baseline="30000">
                          <a:latin typeface="微软雅黑" pitchFamily="34" charset="-122"/>
                          <a:ea typeface="微软雅黑" pitchFamily="34" charset="-122"/>
                          <a:cs typeface="宋体" charset="-122"/>
                        </a:rPr>
                        <a:t>*</a:t>
                      </a:r>
                      <a:r>
                        <a:rPr lang="en-US" sz="1600" b="0">
                          <a:latin typeface="微软雅黑" pitchFamily="34" charset="-122"/>
                          <a:ea typeface="微软雅黑" pitchFamily="34" charset="-122"/>
                          <a:cs typeface="宋体" charset="-122"/>
                        </a:rPr>
                        <a:t>(0.162)</a:t>
                      </a:r>
                      <a:endParaRPr lang="en-US" altLang="en-US" sz="1600" b="0">
                        <a:latin typeface="微软雅黑" pitchFamily="34" charset="-122"/>
                        <a:ea typeface="微软雅黑" pitchFamily="34" charset="-122"/>
                        <a:cs typeface="宋体" charset="-122"/>
                      </a:endParaRPr>
                    </a:p>
                  </a:txBody>
                  <a:tcPr marL="0" marR="0" marT="0" marB="0" vert="horz" anchor="ctr">
                    <a:lnL>
                      <a:noFill/>
                    </a:lnL>
                    <a:lnR>
                      <a:noFill/>
                    </a:lnR>
                    <a:lnT cap="flat">
                      <a:noFill/>
                    </a:lnT>
                    <a:lnB cap="flat">
                      <a:noFill/>
                    </a:lnB>
                    <a:lnTlToBr>
                      <a:noFill/>
                    </a:lnTlToBr>
                    <a:lnBlToTr>
                      <a:noFill/>
                    </a:lnBlToTr>
                    <a:noFill/>
                  </a:tcPr>
                </a:tc>
                <a:tc>
                  <a:txBody>
                    <a:bodyPr/>
                    <a:p>
                      <a:pPr indent="0" algn="ctr">
                        <a:buNone/>
                      </a:pPr>
                      <a:r>
                        <a:rPr lang="en-US" sz="1600" b="0">
                          <a:latin typeface="微软雅黑" pitchFamily="34" charset="-122"/>
                          <a:ea typeface="微软雅黑" pitchFamily="34" charset="-122"/>
                          <a:cs typeface="宋体" charset="-122"/>
                        </a:rPr>
                        <a:t>0.373</a:t>
                      </a:r>
                      <a:r>
                        <a:rPr lang="en-US" sz="1600" b="0" baseline="30000">
                          <a:latin typeface="微软雅黑" pitchFamily="34" charset="-122"/>
                          <a:ea typeface="微软雅黑" pitchFamily="34" charset="-122"/>
                          <a:cs typeface="宋体" charset="-122"/>
                        </a:rPr>
                        <a:t>**</a:t>
                      </a:r>
                      <a:r>
                        <a:rPr lang="en-US" sz="1600" b="0">
                          <a:latin typeface="微软雅黑" pitchFamily="34" charset="-122"/>
                          <a:ea typeface="微软雅黑" pitchFamily="34" charset="-122"/>
                          <a:cs typeface="宋体" charset="-122"/>
                        </a:rPr>
                        <a:t>(0.148)</a:t>
                      </a:r>
                      <a:endParaRPr lang="en-US" altLang="en-US" sz="1600" b="0">
                        <a:latin typeface="微软雅黑" pitchFamily="34" charset="-122"/>
                        <a:ea typeface="微软雅黑" pitchFamily="34" charset="-122"/>
                        <a:cs typeface="宋体" charset="-122"/>
                      </a:endParaRPr>
                    </a:p>
                  </a:txBody>
                  <a:tcPr marL="0" marR="0" marT="0" marB="0" vert="horz" anchor="ctr">
                    <a:lnL>
                      <a:noFill/>
                    </a:lnL>
                    <a:lnR>
                      <a:noFill/>
                    </a:lnR>
                    <a:lnT cap="flat">
                      <a:noFill/>
                    </a:lnT>
                    <a:lnB cap="flat">
                      <a:noFill/>
                    </a:lnB>
                    <a:lnTlToBr>
                      <a:noFill/>
                    </a:lnTlToBr>
                    <a:lnBlToTr>
                      <a:noFill/>
                    </a:lnBlToTr>
                    <a:noFill/>
                  </a:tcPr>
                </a:tc>
                <a:tc>
                  <a:txBody>
                    <a:bodyPr/>
                    <a:p>
                      <a:pPr indent="0" algn="ctr">
                        <a:buNone/>
                      </a:pPr>
                      <a:r>
                        <a:rPr lang="en-US" sz="1600" b="0">
                          <a:latin typeface="微软雅黑" pitchFamily="34" charset="-122"/>
                          <a:ea typeface="微软雅黑" pitchFamily="34" charset="-122"/>
                          <a:cs typeface="宋体" charset="-122"/>
                        </a:rPr>
                        <a:t>0.203(0.183)</a:t>
                      </a:r>
                      <a:endParaRPr lang="en-US" altLang="en-US" sz="1600" b="0">
                        <a:latin typeface="微软雅黑" pitchFamily="34" charset="-122"/>
                        <a:ea typeface="微软雅黑" pitchFamily="34" charset="-122"/>
                        <a:cs typeface="宋体" charset="-122"/>
                      </a:endParaRPr>
                    </a:p>
                  </a:txBody>
                  <a:tcPr marL="0" marR="0" marT="0" marB="0" vert="horz" anchor="ctr">
                    <a:lnL>
                      <a:noFill/>
                    </a:lnL>
                    <a:lnR cap="flat">
                      <a:noFill/>
                    </a:lnR>
                    <a:lnT cap="flat">
                      <a:noFill/>
                    </a:lnT>
                    <a:lnB cap="flat">
                      <a:noFill/>
                    </a:lnB>
                    <a:lnTlToBr>
                      <a:noFill/>
                    </a:lnTlToBr>
                    <a:lnBlToTr>
                      <a:noFill/>
                    </a:lnBlToTr>
                    <a:noFill/>
                  </a:tcPr>
                </a:tc>
              </a:tr>
              <a:tr h="367200">
                <a:tc>
                  <a:txBody>
                    <a:bodyPr/>
                    <a:p>
                      <a:pPr indent="0" algn="ctr">
                        <a:buNone/>
                      </a:pPr>
                      <a:r>
                        <a:rPr lang="en-US" sz="1600" b="0">
                          <a:latin typeface="微软雅黑" pitchFamily="34" charset="-122"/>
                          <a:ea typeface="微软雅黑" pitchFamily="34" charset="-122"/>
                          <a:cs typeface="宋体" charset="-122"/>
                        </a:rPr>
                        <a:t>人口负担率</a:t>
                      </a:r>
                      <a:endParaRPr lang="en-US" altLang="en-US" sz="1600" b="0">
                        <a:latin typeface="微软雅黑" pitchFamily="34" charset="-122"/>
                        <a:ea typeface="微软雅黑" pitchFamily="34" charset="-122"/>
                        <a:cs typeface="宋体" charset="-122"/>
                      </a:endParaRPr>
                    </a:p>
                  </a:txBody>
                  <a:tcPr marL="0" marR="0" marT="0" marB="0" vert="horz" anchor="ctr">
                    <a:lnL>
                      <a:noFill/>
                    </a:lnL>
                    <a:lnR>
                      <a:noFill/>
                    </a:lnR>
                    <a:lnT cap="flat">
                      <a:noFill/>
                    </a:lnT>
                    <a:lnB cap="flat">
                      <a:noFill/>
                    </a:lnB>
                    <a:lnTlToBr>
                      <a:noFill/>
                    </a:lnTlToBr>
                    <a:lnBlToTr>
                      <a:noFill/>
                    </a:lnBlToTr>
                    <a:noFill/>
                  </a:tcPr>
                </a:tc>
                <a:tc>
                  <a:txBody>
                    <a:bodyPr/>
                    <a:p>
                      <a:pPr indent="0" algn="ctr">
                        <a:buNone/>
                      </a:pPr>
                      <a:r>
                        <a:rPr lang="en-US" sz="1600" b="0">
                          <a:latin typeface="微软雅黑" pitchFamily="34" charset="-122"/>
                          <a:ea typeface="微软雅黑" pitchFamily="34" charset="-122"/>
                          <a:cs typeface="宋体" charset="-122"/>
                        </a:rPr>
                        <a:t>1.931</a:t>
                      </a:r>
                      <a:r>
                        <a:rPr lang="en-US" sz="1600" b="0" baseline="30000">
                          <a:latin typeface="微软雅黑" pitchFamily="34" charset="-122"/>
                          <a:ea typeface="微软雅黑" pitchFamily="34" charset="-122"/>
                          <a:cs typeface="宋体" charset="-122"/>
                        </a:rPr>
                        <a:t>**</a:t>
                      </a:r>
                      <a:r>
                        <a:rPr lang="en-US" sz="1600" b="0">
                          <a:latin typeface="微软雅黑" pitchFamily="34" charset="-122"/>
                          <a:ea typeface="微软雅黑" pitchFamily="34" charset="-122"/>
                          <a:cs typeface="宋体" charset="-122"/>
                        </a:rPr>
                        <a:t>(0.940)</a:t>
                      </a:r>
                      <a:endParaRPr lang="en-US" altLang="en-US" sz="1600" b="0">
                        <a:latin typeface="微软雅黑" pitchFamily="34" charset="-122"/>
                        <a:ea typeface="微软雅黑" pitchFamily="34" charset="-122"/>
                        <a:cs typeface="宋体" charset="-122"/>
                      </a:endParaRPr>
                    </a:p>
                  </a:txBody>
                  <a:tcPr marL="0" marR="0" marT="0" marB="0" vert="horz" anchor="ctr">
                    <a:lnL>
                      <a:noFill/>
                    </a:lnL>
                    <a:lnR>
                      <a:noFill/>
                    </a:lnR>
                    <a:lnT cap="flat">
                      <a:noFill/>
                    </a:lnT>
                    <a:lnB cap="flat">
                      <a:noFill/>
                    </a:lnB>
                    <a:lnTlToBr>
                      <a:noFill/>
                    </a:lnTlToBr>
                    <a:lnBlToTr>
                      <a:noFill/>
                    </a:lnBlToTr>
                    <a:noFill/>
                  </a:tcPr>
                </a:tc>
                <a:tc>
                  <a:txBody>
                    <a:bodyPr/>
                    <a:p>
                      <a:pPr indent="0" algn="ctr">
                        <a:buNone/>
                      </a:pPr>
                      <a:r>
                        <a:rPr lang="en-US" sz="1600" b="0">
                          <a:latin typeface="微软雅黑" pitchFamily="34" charset="-122"/>
                          <a:ea typeface="微软雅黑" pitchFamily="34" charset="-122"/>
                          <a:cs typeface="宋体" charset="-122"/>
                        </a:rPr>
                        <a:t>0.862</a:t>
                      </a:r>
                      <a:r>
                        <a:rPr lang="en-US" sz="1600" b="0" baseline="30000">
                          <a:latin typeface="微软雅黑" pitchFamily="34" charset="-122"/>
                          <a:ea typeface="微软雅黑" pitchFamily="34" charset="-122"/>
                          <a:cs typeface="宋体" charset="-122"/>
                        </a:rPr>
                        <a:t>*</a:t>
                      </a:r>
                      <a:r>
                        <a:rPr lang="en-US" sz="1600" b="0">
                          <a:latin typeface="微软雅黑" pitchFamily="34" charset="-122"/>
                          <a:ea typeface="微软雅黑" pitchFamily="34" charset="-122"/>
                          <a:cs typeface="宋体" charset="-122"/>
                        </a:rPr>
                        <a:t>(0.510)</a:t>
                      </a:r>
                      <a:endParaRPr lang="en-US" altLang="en-US" sz="1600" b="0">
                        <a:latin typeface="微软雅黑" pitchFamily="34" charset="-122"/>
                        <a:ea typeface="微软雅黑" pitchFamily="34" charset="-122"/>
                        <a:cs typeface="宋体" charset="-122"/>
                      </a:endParaRPr>
                    </a:p>
                  </a:txBody>
                  <a:tcPr marL="0" marR="0" marT="0" marB="0" vert="horz" anchor="ctr">
                    <a:lnL>
                      <a:noFill/>
                    </a:lnL>
                    <a:lnR>
                      <a:noFill/>
                    </a:lnR>
                    <a:lnT cap="flat">
                      <a:noFill/>
                    </a:lnT>
                    <a:lnB cap="flat">
                      <a:noFill/>
                    </a:lnB>
                    <a:lnTlToBr>
                      <a:noFill/>
                    </a:lnTlToBr>
                    <a:lnBlToTr>
                      <a:noFill/>
                    </a:lnBlToTr>
                    <a:noFill/>
                  </a:tcPr>
                </a:tc>
                <a:tc>
                  <a:txBody>
                    <a:bodyPr/>
                    <a:p>
                      <a:pPr indent="0" algn="ctr">
                        <a:buNone/>
                      </a:pPr>
                      <a:r>
                        <a:rPr lang="en-US" sz="1600" b="0">
                          <a:latin typeface="微软雅黑" pitchFamily="34" charset="-122"/>
                          <a:ea typeface="微软雅黑" pitchFamily="34" charset="-122"/>
                          <a:cs typeface="宋体" charset="-122"/>
                        </a:rPr>
                        <a:t>1.052(0.721)</a:t>
                      </a:r>
                      <a:endParaRPr lang="en-US" altLang="en-US" sz="1600" b="0">
                        <a:latin typeface="微软雅黑" pitchFamily="34" charset="-122"/>
                        <a:ea typeface="微软雅黑" pitchFamily="34" charset="-122"/>
                        <a:cs typeface="宋体" charset="-122"/>
                      </a:endParaRPr>
                    </a:p>
                  </a:txBody>
                  <a:tcPr marL="0" marR="0" marT="0" marB="0" vert="horz" anchor="ctr">
                    <a:lnL>
                      <a:noFill/>
                    </a:lnL>
                    <a:lnR>
                      <a:noFill/>
                    </a:lnR>
                    <a:lnT cap="flat">
                      <a:noFill/>
                    </a:lnT>
                    <a:lnB cap="flat">
                      <a:noFill/>
                    </a:lnB>
                    <a:lnTlToBr>
                      <a:noFill/>
                    </a:lnTlToBr>
                    <a:lnBlToTr>
                      <a:noFill/>
                    </a:lnBlToTr>
                    <a:noFill/>
                  </a:tcPr>
                </a:tc>
                <a:tc>
                  <a:txBody>
                    <a:bodyPr/>
                    <a:p>
                      <a:pPr indent="0" algn="ctr">
                        <a:buNone/>
                      </a:pPr>
                      <a:r>
                        <a:rPr lang="en-US" sz="1600" b="0">
                          <a:latin typeface="微软雅黑" pitchFamily="34" charset="-122"/>
                          <a:ea typeface="微软雅黑" pitchFamily="34" charset="-122"/>
                          <a:cs typeface="宋体" charset="-122"/>
                        </a:rPr>
                        <a:t>0.903(0.688)</a:t>
                      </a:r>
                      <a:endParaRPr lang="en-US" altLang="en-US" sz="1600" b="0">
                        <a:latin typeface="微软雅黑" pitchFamily="34" charset="-122"/>
                        <a:ea typeface="微软雅黑" pitchFamily="34" charset="-122"/>
                        <a:cs typeface="宋体" charset="-122"/>
                      </a:endParaRPr>
                    </a:p>
                  </a:txBody>
                  <a:tcPr marL="0" marR="0" marT="0" marB="0" vert="horz" anchor="ctr">
                    <a:lnL>
                      <a:noFill/>
                    </a:lnL>
                    <a:lnR>
                      <a:noFill/>
                    </a:lnR>
                    <a:lnT cap="flat">
                      <a:noFill/>
                    </a:lnT>
                    <a:lnB cap="flat">
                      <a:noFill/>
                    </a:lnB>
                    <a:lnTlToBr>
                      <a:noFill/>
                    </a:lnTlToBr>
                    <a:lnBlToTr>
                      <a:noFill/>
                    </a:lnBlToTr>
                    <a:noFill/>
                  </a:tcPr>
                </a:tc>
                <a:tc>
                  <a:txBody>
                    <a:bodyPr/>
                    <a:p>
                      <a:pPr indent="0" algn="ctr">
                        <a:buNone/>
                      </a:pPr>
                      <a:r>
                        <a:rPr lang="en-US" sz="1600" b="0">
                          <a:latin typeface="微软雅黑" pitchFamily="34" charset="-122"/>
                          <a:ea typeface="微软雅黑" pitchFamily="34" charset="-122"/>
                          <a:cs typeface="宋体" charset="-122"/>
                        </a:rPr>
                        <a:t>0.711(0.760)</a:t>
                      </a:r>
                      <a:endParaRPr lang="en-US" altLang="en-US" sz="1600" b="0">
                        <a:latin typeface="微软雅黑" pitchFamily="34" charset="-122"/>
                        <a:ea typeface="微软雅黑" pitchFamily="34" charset="-122"/>
                        <a:cs typeface="宋体" charset="-122"/>
                      </a:endParaRPr>
                    </a:p>
                  </a:txBody>
                  <a:tcPr marL="0" marR="0" marT="0" marB="0" vert="horz" anchor="ctr">
                    <a:lnL>
                      <a:noFill/>
                    </a:lnL>
                    <a:lnR cap="flat">
                      <a:noFill/>
                    </a:lnR>
                    <a:lnT cap="flat">
                      <a:noFill/>
                    </a:lnT>
                    <a:lnB cap="flat">
                      <a:noFill/>
                    </a:lnB>
                    <a:lnTlToBr>
                      <a:noFill/>
                    </a:lnTlToBr>
                    <a:lnBlToTr>
                      <a:noFill/>
                    </a:lnBlToTr>
                    <a:noFill/>
                  </a:tcPr>
                </a:tc>
              </a:tr>
              <a:tr h="367200">
                <a:tc>
                  <a:txBody>
                    <a:bodyPr/>
                    <a:p>
                      <a:pPr indent="0" algn="ctr">
                        <a:buNone/>
                      </a:pPr>
                      <a:r>
                        <a:rPr lang="en-US" sz="1600" b="0">
                          <a:latin typeface="微软雅黑" pitchFamily="34" charset="-122"/>
                          <a:ea typeface="微软雅黑" pitchFamily="34" charset="-122"/>
                          <a:cs typeface="宋体" charset="-122"/>
                        </a:rPr>
                        <a:t>重大事件</a:t>
                      </a:r>
                      <a:endParaRPr lang="en-US" altLang="en-US" sz="1600" b="0">
                        <a:latin typeface="微软雅黑" pitchFamily="34" charset="-122"/>
                        <a:ea typeface="微软雅黑" pitchFamily="34" charset="-122"/>
                        <a:cs typeface="宋体" charset="-122"/>
                      </a:endParaRPr>
                    </a:p>
                  </a:txBody>
                  <a:tcPr marL="0" marR="0" marT="0" marB="0" vert="horz" anchor="ctr">
                    <a:lnL>
                      <a:noFill/>
                    </a:lnL>
                    <a:lnR>
                      <a:noFill/>
                    </a:lnR>
                    <a:lnT cap="flat">
                      <a:noFill/>
                    </a:lnT>
                    <a:lnB cap="flat">
                      <a:noFill/>
                    </a:lnB>
                    <a:lnTlToBr>
                      <a:noFill/>
                    </a:lnTlToBr>
                    <a:lnBlToTr>
                      <a:noFill/>
                    </a:lnBlToTr>
                    <a:noFill/>
                  </a:tcPr>
                </a:tc>
                <a:tc>
                  <a:txBody>
                    <a:bodyPr/>
                    <a:p>
                      <a:pPr indent="0" algn="ctr">
                        <a:buNone/>
                      </a:pPr>
                      <a:r>
                        <a:rPr lang="en-US" sz="1600" b="0">
                          <a:latin typeface="微软雅黑" pitchFamily="34" charset="-122"/>
                          <a:ea typeface="微软雅黑" pitchFamily="34" charset="-122"/>
                          <a:cs typeface="宋体" charset="-122"/>
                        </a:rPr>
                        <a:t>-1.236</a:t>
                      </a:r>
                      <a:r>
                        <a:rPr lang="en-US" sz="1600" b="0" baseline="30000">
                          <a:latin typeface="微软雅黑" pitchFamily="34" charset="-122"/>
                          <a:ea typeface="微软雅黑" pitchFamily="34" charset="-122"/>
                          <a:cs typeface="宋体" charset="-122"/>
                        </a:rPr>
                        <a:t>**</a:t>
                      </a:r>
                      <a:r>
                        <a:rPr lang="en-US" sz="1600" b="0">
                          <a:latin typeface="微软雅黑" pitchFamily="34" charset="-122"/>
                          <a:ea typeface="微软雅黑" pitchFamily="34" charset="-122"/>
                          <a:cs typeface="宋体" charset="-122"/>
                        </a:rPr>
                        <a:t>(0.476)</a:t>
                      </a:r>
                      <a:endParaRPr lang="en-US" altLang="en-US" sz="1600" b="0">
                        <a:latin typeface="微软雅黑" pitchFamily="34" charset="-122"/>
                        <a:ea typeface="微软雅黑" pitchFamily="34" charset="-122"/>
                        <a:cs typeface="宋体" charset="-122"/>
                      </a:endParaRPr>
                    </a:p>
                  </a:txBody>
                  <a:tcPr marL="0" marR="0" marT="0" marB="0" vert="horz" anchor="ctr">
                    <a:lnL>
                      <a:noFill/>
                    </a:lnL>
                    <a:lnR>
                      <a:noFill/>
                    </a:lnR>
                    <a:lnT cap="flat">
                      <a:noFill/>
                    </a:lnT>
                    <a:lnB cap="flat">
                      <a:noFill/>
                    </a:lnB>
                    <a:lnTlToBr>
                      <a:noFill/>
                    </a:lnTlToBr>
                    <a:lnBlToTr>
                      <a:noFill/>
                    </a:lnBlToTr>
                    <a:noFill/>
                  </a:tcPr>
                </a:tc>
                <a:tc>
                  <a:txBody>
                    <a:bodyPr/>
                    <a:p>
                      <a:pPr indent="0" algn="ctr">
                        <a:buNone/>
                      </a:pPr>
                      <a:r>
                        <a:rPr lang="en-US" sz="1600" b="0">
                          <a:latin typeface="微软雅黑" pitchFamily="34" charset="-122"/>
                          <a:ea typeface="微软雅黑" pitchFamily="34" charset="-122"/>
                          <a:cs typeface="宋体" charset="-122"/>
                        </a:rPr>
                        <a:t>-0.149(0.223)</a:t>
                      </a:r>
                      <a:endParaRPr lang="en-US" altLang="en-US" sz="1600" b="0">
                        <a:latin typeface="微软雅黑" pitchFamily="34" charset="-122"/>
                        <a:ea typeface="微软雅黑" pitchFamily="34" charset="-122"/>
                        <a:cs typeface="宋体" charset="-122"/>
                      </a:endParaRPr>
                    </a:p>
                  </a:txBody>
                  <a:tcPr marL="0" marR="0" marT="0" marB="0" vert="horz" anchor="ctr">
                    <a:lnL>
                      <a:noFill/>
                    </a:lnL>
                    <a:lnR>
                      <a:noFill/>
                    </a:lnR>
                    <a:lnT cap="flat">
                      <a:noFill/>
                    </a:lnT>
                    <a:lnB cap="flat">
                      <a:noFill/>
                    </a:lnB>
                    <a:lnTlToBr>
                      <a:noFill/>
                    </a:lnTlToBr>
                    <a:lnBlToTr>
                      <a:noFill/>
                    </a:lnBlToTr>
                    <a:noFill/>
                  </a:tcPr>
                </a:tc>
                <a:tc>
                  <a:txBody>
                    <a:bodyPr/>
                    <a:p>
                      <a:pPr indent="0" algn="ctr">
                        <a:buNone/>
                      </a:pPr>
                      <a:r>
                        <a:rPr lang="en-US" sz="1600" b="0">
                          <a:latin typeface="微软雅黑" pitchFamily="34" charset="-122"/>
                          <a:ea typeface="微软雅黑" pitchFamily="34" charset="-122"/>
                          <a:cs typeface="宋体" charset="-122"/>
                        </a:rPr>
                        <a:t>-0.683</a:t>
                      </a:r>
                      <a:r>
                        <a:rPr lang="en-US" sz="1600" b="0" baseline="30000">
                          <a:latin typeface="微软雅黑" pitchFamily="34" charset="-122"/>
                          <a:ea typeface="微软雅黑" pitchFamily="34" charset="-122"/>
                          <a:cs typeface="宋体" charset="-122"/>
                        </a:rPr>
                        <a:t>*</a:t>
                      </a:r>
                      <a:r>
                        <a:rPr lang="en-US" sz="1600" b="0">
                          <a:latin typeface="微软雅黑" pitchFamily="34" charset="-122"/>
                          <a:ea typeface="微软雅黑" pitchFamily="34" charset="-122"/>
                          <a:cs typeface="宋体" charset="-122"/>
                        </a:rPr>
                        <a:t>(0.360)</a:t>
                      </a:r>
                      <a:endParaRPr lang="en-US" altLang="en-US" sz="1600" b="0">
                        <a:latin typeface="微软雅黑" pitchFamily="34" charset="-122"/>
                        <a:ea typeface="微软雅黑" pitchFamily="34" charset="-122"/>
                        <a:cs typeface="宋体" charset="-122"/>
                      </a:endParaRPr>
                    </a:p>
                  </a:txBody>
                  <a:tcPr marL="0" marR="0" marT="0" marB="0" vert="horz" anchor="ctr">
                    <a:lnL>
                      <a:noFill/>
                    </a:lnL>
                    <a:lnR>
                      <a:noFill/>
                    </a:lnR>
                    <a:lnT cap="flat">
                      <a:noFill/>
                    </a:lnT>
                    <a:lnB cap="flat">
                      <a:noFill/>
                    </a:lnB>
                    <a:lnTlToBr>
                      <a:noFill/>
                    </a:lnTlToBr>
                    <a:lnBlToTr>
                      <a:noFill/>
                    </a:lnBlToTr>
                    <a:noFill/>
                  </a:tcPr>
                </a:tc>
                <a:tc>
                  <a:txBody>
                    <a:bodyPr/>
                    <a:p>
                      <a:pPr indent="0" algn="ctr">
                        <a:buNone/>
                      </a:pPr>
                      <a:r>
                        <a:rPr lang="en-US" sz="1600" b="0">
                          <a:latin typeface="微软雅黑" pitchFamily="34" charset="-122"/>
                          <a:ea typeface="微软雅黑" pitchFamily="34" charset="-122"/>
                          <a:cs typeface="宋体" charset="-122"/>
                        </a:rPr>
                        <a:t>-0.240(0.316)</a:t>
                      </a:r>
                      <a:endParaRPr lang="en-US" altLang="en-US" sz="1600" b="0">
                        <a:latin typeface="微软雅黑" pitchFamily="34" charset="-122"/>
                        <a:ea typeface="微软雅黑" pitchFamily="34" charset="-122"/>
                        <a:cs typeface="宋体" charset="-122"/>
                      </a:endParaRPr>
                    </a:p>
                  </a:txBody>
                  <a:tcPr marL="0" marR="0" marT="0" marB="0" vert="horz" anchor="ctr">
                    <a:lnL>
                      <a:noFill/>
                    </a:lnL>
                    <a:lnR>
                      <a:noFill/>
                    </a:lnR>
                    <a:lnT cap="flat">
                      <a:noFill/>
                    </a:lnT>
                    <a:lnB cap="flat">
                      <a:noFill/>
                    </a:lnB>
                    <a:lnTlToBr>
                      <a:noFill/>
                    </a:lnTlToBr>
                    <a:lnBlToTr>
                      <a:noFill/>
                    </a:lnBlToTr>
                    <a:noFill/>
                  </a:tcPr>
                </a:tc>
                <a:tc>
                  <a:txBody>
                    <a:bodyPr/>
                    <a:p>
                      <a:pPr indent="0" algn="ctr">
                        <a:buNone/>
                      </a:pPr>
                      <a:r>
                        <a:rPr lang="en-US" sz="1600" b="0">
                          <a:latin typeface="微软雅黑" pitchFamily="34" charset="-122"/>
                          <a:ea typeface="微软雅黑" pitchFamily="34" charset="-122"/>
                          <a:cs typeface="宋体" charset="-122"/>
                        </a:rPr>
                        <a:t>-0.658</a:t>
                      </a:r>
                      <a:r>
                        <a:rPr lang="en-US" sz="1600" b="0" baseline="30000">
                          <a:latin typeface="微软雅黑" pitchFamily="34" charset="-122"/>
                          <a:ea typeface="微软雅黑" pitchFamily="34" charset="-122"/>
                          <a:cs typeface="宋体" charset="-122"/>
                        </a:rPr>
                        <a:t>**</a:t>
                      </a:r>
                      <a:r>
                        <a:rPr lang="en-US" sz="1600" b="0">
                          <a:latin typeface="微软雅黑" pitchFamily="34" charset="-122"/>
                          <a:ea typeface="微软雅黑" pitchFamily="34" charset="-122"/>
                          <a:cs typeface="宋体" charset="-122"/>
                        </a:rPr>
                        <a:t>(0.257)</a:t>
                      </a:r>
                      <a:endParaRPr lang="en-US" altLang="en-US" sz="1600" b="0">
                        <a:latin typeface="微软雅黑" pitchFamily="34" charset="-122"/>
                        <a:ea typeface="微软雅黑" pitchFamily="34" charset="-122"/>
                        <a:cs typeface="宋体" charset="-122"/>
                      </a:endParaRPr>
                    </a:p>
                  </a:txBody>
                  <a:tcPr marL="0" marR="0" marT="0" marB="0" vert="horz" anchor="ctr">
                    <a:lnL>
                      <a:noFill/>
                    </a:lnL>
                    <a:lnR cap="flat">
                      <a:noFill/>
                    </a:lnR>
                    <a:lnT cap="flat">
                      <a:noFill/>
                    </a:lnT>
                    <a:lnB cap="flat">
                      <a:noFill/>
                    </a:lnB>
                    <a:lnTlToBr>
                      <a:noFill/>
                    </a:lnTlToBr>
                    <a:lnBlToTr>
                      <a:noFill/>
                    </a:lnBlToTr>
                    <a:noFill/>
                  </a:tcPr>
                </a:tc>
              </a:tr>
              <a:tr h="367200">
                <a:tc>
                  <a:txBody>
                    <a:bodyPr/>
                    <a:p>
                      <a:pPr indent="0" algn="ctr">
                        <a:buNone/>
                      </a:pPr>
                      <a:r>
                        <a:rPr lang="en-US" sz="1600" b="0">
                          <a:latin typeface="微软雅黑" pitchFamily="34" charset="-122"/>
                          <a:ea typeface="微软雅黑" pitchFamily="34" charset="-122"/>
                          <a:cs typeface="宋体" charset="-122"/>
                        </a:rPr>
                        <a:t>总收入</a:t>
                      </a:r>
                      <a:endParaRPr lang="en-US" altLang="en-US" sz="1600" b="0">
                        <a:latin typeface="微软雅黑" pitchFamily="34" charset="-122"/>
                        <a:ea typeface="微软雅黑" pitchFamily="34" charset="-122"/>
                        <a:cs typeface="宋体" charset="-122"/>
                      </a:endParaRPr>
                    </a:p>
                  </a:txBody>
                  <a:tcPr marL="0" marR="0" marT="0" marB="0" vert="horz" anchor="ctr">
                    <a:lnL>
                      <a:noFill/>
                    </a:lnL>
                    <a:lnR>
                      <a:noFill/>
                    </a:lnR>
                    <a:lnT cap="flat">
                      <a:noFill/>
                    </a:lnT>
                    <a:lnB cap="flat">
                      <a:noFill/>
                    </a:lnB>
                    <a:lnTlToBr>
                      <a:noFill/>
                    </a:lnTlToBr>
                    <a:lnBlToTr>
                      <a:noFill/>
                    </a:lnBlToTr>
                    <a:noFill/>
                  </a:tcPr>
                </a:tc>
                <a:tc>
                  <a:txBody>
                    <a:bodyPr/>
                    <a:p>
                      <a:pPr indent="0" algn="ctr">
                        <a:buNone/>
                      </a:pPr>
                      <a:r>
                        <a:rPr lang="en-US" sz="1600" b="0">
                          <a:latin typeface="微软雅黑" pitchFamily="34" charset="-122"/>
                          <a:ea typeface="微软雅黑" pitchFamily="34" charset="-122"/>
                          <a:cs typeface="宋体" charset="-122"/>
                        </a:rPr>
                        <a:t>1.045</a:t>
                      </a:r>
                      <a:r>
                        <a:rPr lang="en-US" sz="1600" b="0" baseline="30000">
                          <a:latin typeface="微软雅黑" pitchFamily="34" charset="-122"/>
                          <a:ea typeface="微软雅黑" pitchFamily="34" charset="-122"/>
                          <a:cs typeface="宋体" charset="-122"/>
                        </a:rPr>
                        <a:t>***</a:t>
                      </a:r>
                      <a:r>
                        <a:rPr lang="en-US" sz="1600" b="0">
                          <a:latin typeface="微软雅黑" pitchFamily="34" charset="-122"/>
                          <a:ea typeface="微软雅黑" pitchFamily="34" charset="-122"/>
                          <a:cs typeface="宋体" charset="-122"/>
                        </a:rPr>
                        <a:t>(0.384)</a:t>
                      </a:r>
                      <a:endParaRPr lang="en-US" altLang="en-US" sz="1600" b="0">
                        <a:latin typeface="微软雅黑" pitchFamily="34" charset="-122"/>
                        <a:ea typeface="微软雅黑" pitchFamily="34" charset="-122"/>
                        <a:cs typeface="宋体" charset="-122"/>
                      </a:endParaRPr>
                    </a:p>
                  </a:txBody>
                  <a:tcPr marL="0" marR="0" marT="0" marB="0" vert="horz" anchor="ctr">
                    <a:lnL>
                      <a:noFill/>
                    </a:lnL>
                    <a:lnR>
                      <a:noFill/>
                    </a:lnR>
                    <a:lnT cap="flat">
                      <a:noFill/>
                    </a:lnT>
                    <a:lnB cap="flat">
                      <a:noFill/>
                    </a:lnB>
                    <a:lnTlToBr>
                      <a:noFill/>
                    </a:lnTlToBr>
                    <a:lnBlToTr>
                      <a:noFill/>
                    </a:lnBlToTr>
                    <a:noFill/>
                  </a:tcPr>
                </a:tc>
                <a:tc>
                  <a:txBody>
                    <a:bodyPr/>
                    <a:p>
                      <a:pPr indent="0" algn="ctr">
                        <a:buNone/>
                      </a:pPr>
                      <a:r>
                        <a:rPr lang="en-US" sz="1600" b="0">
                          <a:latin typeface="微软雅黑" pitchFamily="34" charset="-122"/>
                          <a:ea typeface="微软雅黑" pitchFamily="34" charset="-122"/>
                          <a:cs typeface="宋体" charset="-122"/>
                        </a:rPr>
                        <a:t>0.0719</a:t>
                      </a:r>
                      <a:r>
                        <a:rPr lang="en-US" sz="1600" b="0" baseline="30000">
                          <a:latin typeface="微软雅黑" pitchFamily="34" charset="-122"/>
                          <a:ea typeface="微软雅黑" pitchFamily="34" charset="-122"/>
                          <a:cs typeface="宋体" charset="-122"/>
                        </a:rPr>
                        <a:t>***</a:t>
                      </a:r>
                      <a:r>
                        <a:rPr lang="en-US" sz="1600" b="0">
                          <a:latin typeface="微软雅黑" pitchFamily="34" charset="-122"/>
                          <a:ea typeface="微软雅黑" pitchFamily="34" charset="-122"/>
                          <a:cs typeface="宋体" charset="-122"/>
                        </a:rPr>
                        <a:t>(0.0223)</a:t>
                      </a:r>
                      <a:endParaRPr lang="en-US" altLang="en-US" sz="1600" b="0">
                        <a:latin typeface="微软雅黑" pitchFamily="34" charset="-122"/>
                        <a:ea typeface="微软雅黑" pitchFamily="34" charset="-122"/>
                        <a:cs typeface="宋体" charset="-122"/>
                      </a:endParaRPr>
                    </a:p>
                  </a:txBody>
                  <a:tcPr marL="0" marR="0" marT="0" marB="0" vert="horz" anchor="ctr">
                    <a:lnL>
                      <a:noFill/>
                    </a:lnL>
                    <a:lnR>
                      <a:noFill/>
                    </a:lnR>
                    <a:lnT cap="flat">
                      <a:noFill/>
                    </a:lnT>
                    <a:lnB cap="flat">
                      <a:noFill/>
                    </a:lnB>
                    <a:lnTlToBr>
                      <a:noFill/>
                    </a:lnTlToBr>
                    <a:lnBlToTr>
                      <a:noFill/>
                    </a:lnBlToTr>
                    <a:noFill/>
                  </a:tcPr>
                </a:tc>
                <a:tc>
                  <a:txBody>
                    <a:bodyPr/>
                    <a:p>
                      <a:pPr indent="0" algn="ctr">
                        <a:buNone/>
                      </a:pPr>
                      <a:r>
                        <a:rPr lang="en-US" sz="1600" b="0">
                          <a:latin typeface="微软雅黑" pitchFamily="34" charset="-122"/>
                          <a:ea typeface="微软雅黑" pitchFamily="34" charset="-122"/>
                          <a:cs typeface="宋体" charset="-122"/>
                        </a:rPr>
                        <a:t>0.0498(0.0328)</a:t>
                      </a:r>
                      <a:endParaRPr lang="en-US" altLang="en-US" sz="1600" b="0">
                        <a:latin typeface="微软雅黑" pitchFamily="34" charset="-122"/>
                        <a:ea typeface="微软雅黑" pitchFamily="34" charset="-122"/>
                        <a:cs typeface="宋体" charset="-122"/>
                      </a:endParaRPr>
                    </a:p>
                  </a:txBody>
                  <a:tcPr marL="0" marR="0" marT="0" marB="0" vert="horz" anchor="ctr">
                    <a:lnL>
                      <a:noFill/>
                    </a:lnL>
                    <a:lnR>
                      <a:noFill/>
                    </a:lnR>
                    <a:lnT cap="flat">
                      <a:noFill/>
                    </a:lnT>
                    <a:lnB cap="flat">
                      <a:noFill/>
                    </a:lnB>
                    <a:lnTlToBr>
                      <a:noFill/>
                    </a:lnTlToBr>
                    <a:lnBlToTr>
                      <a:noFill/>
                    </a:lnBlToTr>
                    <a:noFill/>
                  </a:tcPr>
                </a:tc>
                <a:tc>
                  <a:txBody>
                    <a:bodyPr/>
                    <a:p>
                      <a:pPr indent="0" algn="ctr">
                        <a:buNone/>
                      </a:pPr>
                      <a:r>
                        <a:rPr lang="en-US" sz="1600" b="0">
                          <a:latin typeface="微软雅黑" pitchFamily="34" charset="-122"/>
                          <a:ea typeface="微软雅黑" pitchFamily="34" charset="-122"/>
                          <a:cs typeface="宋体" charset="-122"/>
                        </a:rPr>
                        <a:t>0.0998</a:t>
                      </a:r>
                      <a:r>
                        <a:rPr lang="en-US" sz="1600" b="0" baseline="30000">
                          <a:latin typeface="微软雅黑" pitchFamily="34" charset="-122"/>
                          <a:ea typeface="微软雅黑" pitchFamily="34" charset="-122"/>
                          <a:cs typeface="宋体" charset="-122"/>
                        </a:rPr>
                        <a:t>***</a:t>
                      </a:r>
                      <a:r>
                        <a:rPr lang="en-US" sz="1600" b="0">
                          <a:latin typeface="微软雅黑" pitchFamily="34" charset="-122"/>
                          <a:ea typeface="微软雅黑" pitchFamily="34" charset="-122"/>
                          <a:cs typeface="宋体" charset="-122"/>
                        </a:rPr>
                        <a:t>(0.0355)</a:t>
                      </a:r>
                      <a:endParaRPr lang="en-US" altLang="en-US" sz="1600" b="0">
                        <a:latin typeface="微软雅黑" pitchFamily="34" charset="-122"/>
                        <a:ea typeface="微软雅黑" pitchFamily="34" charset="-122"/>
                        <a:cs typeface="宋体" charset="-122"/>
                      </a:endParaRPr>
                    </a:p>
                  </a:txBody>
                  <a:tcPr marL="0" marR="0" marT="0" marB="0" vert="horz" anchor="ctr">
                    <a:lnL>
                      <a:noFill/>
                    </a:lnL>
                    <a:lnR>
                      <a:noFill/>
                    </a:lnR>
                    <a:lnT cap="flat">
                      <a:noFill/>
                    </a:lnT>
                    <a:lnB cap="flat">
                      <a:noFill/>
                    </a:lnB>
                    <a:lnTlToBr>
                      <a:noFill/>
                    </a:lnTlToBr>
                    <a:lnBlToTr>
                      <a:noFill/>
                    </a:lnBlToTr>
                    <a:noFill/>
                  </a:tcPr>
                </a:tc>
                <a:tc>
                  <a:txBody>
                    <a:bodyPr/>
                    <a:p>
                      <a:pPr indent="0" algn="ctr">
                        <a:buNone/>
                      </a:pPr>
                      <a:r>
                        <a:rPr lang="en-US" sz="1600" b="0">
                          <a:latin typeface="微软雅黑" pitchFamily="34" charset="-122"/>
                          <a:ea typeface="微软雅黑" pitchFamily="34" charset="-122"/>
                          <a:cs typeface="宋体" charset="-122"/>
                        </a:rPr>
                        <a:t>0.0875</a:t>
                      </a:r>
                      <a:r>
                        <a:rPr lang="en-US" sz="1600" b="0" baseline="30000">
                          <a:latin typeface="微软雅黑" pitchFamily="34" charset="-122"/>
                          <a:ea typeface="微软雅黑" pitchFamily="34" charset="-122"/>
                          <a:cs typeface="宋体" charset="-122"/>
                        </a:rPr>
                        <a:t>***</a:t>
                      </a:r>
                      <a:r>
                        <a:rPr lang="en-US" sz="1600" b="0">
                          <a:latin typeface="微软雅黑" pitchFamily="34" charset="-122"/>
                          <a:ea typeface="微软雅黑" pitchFamily="34" charset="-122"/>
                          <a:cs typeface="宋体" charset="-122"/>
                        </a:rPr>
                        <a:t>(0.0296)</a:t>
                      </a:r>
                      <a:endParaRPr lang="en-US" altLang="en-US" sz="1600" b="0">
                        <a:latin typeface="微软雅黑" pitchFamily="34" charset="-122"/>
                        <a:ea typeface="微软雅黑" pitchFamily="34" charset="-122"/>
                        <a:cs typeface="宋体" charset="-122"/>
                      </a:endParaRPr>
                    </a:p>
                  </a:txBody>
                  <a:tcPr marL="0" marR="0" marT="0" marB="0" vert="horz" anchor="ctr">
                    <a:lnL>
                      <a:noFill/>
                    </a:lnL>
                    <a:lnR cap="flat">
                      <a:noFill/>
                    </a:lnR>
                    <a:lnT cap="flat">
                      <a:noFill/>
                    </a:lnT>
                    <a:lnB cap="flat">
                      <a:noFill/>
                    </a:lnB>
                    <a:lnTlToBr>
                      <a:noFill/>
                    </a:lnTlToBr>
                    <a:lnBlToTr>
                      <a:noFill/>
                    </a:lnBlToTr>
                    <a:noFill/>
                  </a:tcPr>
                </a:tc>
              </a:tr>
              <a:tr h="367200">
                <a:tc>
                  <a:txBody>
                    <a:bodyPr/>
                    <a:p>
                      <a:pPr indent="0" algn="ctr">
                        <a:buNone/>
                      </a:pPr>
                      <a:r>
                        <a:rPr lang="en-US" sz="1600" b="0">
                          <a:latin typeface="微软雅黑" pitchFamily="34" charset="-122"/>
                          <a:ea typeface="微软雅黑" pitchFamily="34" charset="-122"/>
                          <a:cs typeface="宋体" charset="-122"/>
                        </a:rPr>
                        <a:t>经营收入占比</a:t>
                      </a:r>
                      <a:endParaRPr lang="en-US" altLang="en-US" sz="1600" b="0">
                        <a:latin typeface="微软雅黑" pitchFamily="34" charset="-122"/>
                        <a:ea typeface="微软雅黑" pitchFamily="34" charset="-122"/>
                        <a:cs typeface="宋体" charset="-122"/>
                      </a:endParaRPr>
                    </a:p>
                  </a:txBody>
                  <a:tcPr marL="0" marR="0" marT="0" marB="0" vert="horz" anchor="ctr">
                    <a:lnL>
                      <a:noFill/>
                    </a:lnL>
                    <a:lnR>
                      <a:noFill/>
                    </a:lnR>
                    <a:lnT cap="flat">
                      <a:noFill/>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600" b="0">
                          <a:latin typeface="微软雅黑" pitchFamily="34" charset="-122"/>
                          <a:ea typeface="微软雅黑" pitchFamily="34" charset="-122"/>
                          <a:cs typeface="宋体" charset="-122"/>
                        </a:rPr>
                        <a:t>0.295(0.649)</a:t>
                      </a:r>
                      <a:endParaRPr lang="en-US" altLang="en-US" sz="1600" b="0">
                        <a:latin typeface="微软雅黑" pitchFamily="34" charset="-122"/>
                        <a:ea typeface="微软雅黑" pitchFamily="34" charset="-122"/>
                        <a:cs typeface="宋体" charset="-122"/>
                      </a:endParaRPr>
                    </a:p>
                  </a:txBody>
                  <a:tcPr marL="0" marR="0" marT="0" marB="0" vert="horz" anchor="ctr">
                    <a:lnL>
                      <a:noFill/>
                    </a:lnL>
                    <a:lnR>
                      <a:noFill/>
                    </a:lnR>
                    <a:lnT cap="flat">
                      <a:noFill/>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600" b="0">
                          <a:latin typeface="微软雅黑" pitchFamily="34" charset="-122"/>
                          <a:ea typeface="微软雅黑" pitchFamily="34" charset="-122"/>
                          <a:cs typeface="宋体" charset="-122"/>
                        </a:rPr>
                        <a:t>0.683</a:t>
                      </a:r>
                      <a:r>
                        <a:rPr lang="en-US" sz="1600" b="0" baseline="30000">
                          <a:latin typeface="微软雅黑" pitchFamily="34" charset="-122"/>
                          <a:ea typeface="微软雅黑" pitchFamily="34" charset="-122"/>
                          <a:cs typeface="宋体" charset="-122"/>
                        </a:rPr>
                        <a:t>*</a:t>
                      </a:r>
                      <a:r>
                        <a:rPr lang="en-US" sz="1600" b="0">
                          <a:latin typeface="微软雅黑" pitchFamily="34" charset="-122"/>
                          <a:ea typeface="微软雅黑" pitchFamily="34" charset="-122"/>
                          <a:cs typeface="宋体" charset="-122"/>
                        </a:rPr>
                        <a:t>(0.372)</a:t>
                      </a:r>
                      <a:endParaRPr lang="en-US" altLang="en-US" sz="1600" b="0">
                        <a:latin typeface="微软雅黑" pitchFamily="34" charset="-122"/>
                        <a:ea typeface="微软雅黑" pitchFamily="34" charset="-122"/>
                        <a:cs typeface="宋体" charset="-122"/>
                      </a:endParaRPr>
                    </a:p>
                  </a:txBody>
                  <a:tcPr marL="0" marR="0" marT="0" marB="0" vert="horz" anchor="ctr">
                    <a:lnL>
                      <a:noFill/>
                    </a:lnL>
                    <a:lnR>
                      <a:noFill/>
                    </a:lnR>
                    <a:lnT cap="flat">
                      <a:noFill/>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600" b="0">
                          <a:latin typeface="微软雅黑" pitchFamily="34" charset="-122"/>
                          <a:ea typeface="微软雅黑" pitchFamily="34" charset="-122"/>
                          <a:cs typeface="宋体" charset="-122"/>
                        </a:rPr>
                        <a:t>1.704</a:t>
                      </a:r>
                      <a:r>
                        <a:rPr lang="en-US" sz="1600" b="0" baseline="30000">
                          <a:latin typeface="微软雅黑" pitchFamily="34" charset="-122"/>
                          <a:ea typeface="微软雅黑" pitchFamily="34" charset="-122"/>
                          <a:cs typeface="宋体" charset="-122"/>
                        </a:rPr>
                        <a:t>***</a:t>
                      </a:r>
                      <a:r>
                        <a:rPr lang="en-US" sz="1600" b="0">
                          <a:latin typeface="微软雅黑" pitchFamily="34" charset="-122"/>
                          <a:ea typeface="微软雅黑" pitchFamily="34" charset="-122"/>
                          <a:cs typeface="宋体" charset="-122"/>
                        </a:rPr>
                        <a:t>(0.448)</a:t>
                      </a:r>
                      <a:endParaRPr lang="en-US" altLang="en-US" sz="1600" b="0">
                        <a:latin typeface="微软雅黑" pitchFamily="34" charset="-122"/>
                        <a:ea typeface="微软雅黑" pitchFamily="34" charset="-122"/>
                        <a:cs typeface="宋体" charset="-122"/>
                      </a:endParaRPr>
                    </a:p>
                  </a:txBody>
                  <a:tcPr marL="0" marR="0" marT="0" marB="0" vert="horz" anchor="ctr">
                    <a:lnL>
                      <a:noFill/>
                    </a:lnL>
                    <a:lnR>
                      <a:noFill/>
                    </a:lnR>
                    <a:lnT cap="flat">
                      <a:noFill/>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600" b="0">
                          <a:latin typeface="微软雅黑" pitchFamily="34" charset="-122"/>
                          <a:ea typeface="微软雅黑" pitchFamily="34" charset="-122"/>
                          <a:cs typeface="宋体" charset="-122"/>
                        </a:rPr>
                        <a:t>0.861</a:t>
                      </a:r>
                      <a:r>
                        <a:rPr lang="en-US" sz="1600" b="0" baseline="30000">
                          <a:latin typeface="微软雅黑" pitchFamily="34" charset="-122"/>
                          <a:ea typeface="微软雅黑" pitchFamily="34" charset="-122"/>
                          <a:cs typeface="宋体" charset="-122"/>
                        </a:rPr>
                        <a:t>**</a:t>
                      </a:r>
                      <a:r>
                        <a:rPr lang="en-US" sz="1600" b="0">
                          <a:latin typeface="微软雅黑" pitchFamily="34" charset="-122"/>
                          <a:ea typeface="微软雅黑" pitchFamily="34" charset="-122"/>
                          <a:cs typeface="宋体" charset="-122"/>
                        </a:rPr>
                        <a:t>(0.407)</a:t>
                      </a:r>
                      <a:endParaRPr lang="en-US" altLang="en-US" sz="1600" b="0">
                        <a:latin typeface="微软雅黑" pitchFamily="34" charset="-122"/>
                        <a:ea typeface="微软雅黑" pitchFamily="34" charset="-122"/>
                        <a:cs typeface="宋体" charset="-122"/>
                      </a:endParaRPr>
                    </a:p>
                  </a:txBody>
                  <a:tcPr marL="0" marR="0" marT="0" marB="0" vert="horz" anchor="ctr">
                    <a:lnL>
                      <a:noFill/>
                    </a:lnL>
                    <a:lnR>
                      <a:noFill/>
                    </a:lnR>
                    <a:lnT cap="flat">
                      <a:noFill/>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600" b="0">
                          <a:latin typeface="微软雅黑" pitchFamily="34" charset="-122"/>
                          <a:ea typeface="微软雅黑" pitchFamily="34" charset="-122"/>
                          <a:cs typeface="宋体" charset="-122"/>
                        </a:rPr>
                        <a:t>0.955</a:t>
                      </a:r>
                      <a:r>
                        <a:rPr lang="en-US" sz="1600" b="0" baseline="30000">
                          <a:latin typeface="微软雅黑" pitchFamily="34" charset="-122"/>
                          <a:ea typeface="微软雅黑" pitchFamily="34" charset="-122"/>
                          <a:cs typeface="宋体" charset="-122"/>
                        </a:rPr>
                        <a:t>**</a:t>
                      </a:r>
                      <a:r>
                        <a:rPr lang="en-US" sz="1600" b="0">
                          <a:latin typeface="微软雅黑" pitchFamily="34" charset="-122"/>
                          <a:ea typeface="微软雅黑" pitchFamily="34" charset="-122"/>
                          <a:cs typeface="宋体" charset="-122"/>
                        </a:rPr>
                        <a:t>(0.458)</a:t>
                      </a:r>
                      <a:endParaRPr lang="en-US" altLang="en-US" sz="1600" b="0">
                        <a:latin typeface="微软雅黑" pitchFamily="34" charset="-122"/>
                        <a:ea typeface="微软雅黑" pitchFamily="34" charset="-122"/>
                        <a:cs typeface="宋体" charset="-122"/>
                      </a:endParaRPr>
                    </a:p>
                  </a:txBody>
                  <a:tcPr marL="0" marR="0" marT="0" marB="0" vert="horz" anchor="ctr">
                    <a:lnL>
                      <a:noFill/>
                    </a:lnL>
                    <a:lnR cap="flat">
                      <a:noFill/>
                    </a:lnR>
                    <a:lnT cap="flat">
                      <a:noFill/>
                    </a:lnT>
                    <a:lnB w="12700" cap="flat" cmpd="sng">
                      <a:solidFill>
                        <a:srgbClr val="000000"/>
                      </a:solidFill>
                      <a:prstDash val="solid"/>
                      <a:headEnd type="none" w="med" len="med"/>
                      <a:tailEnd type="none" w="med" len="med"/>
                    </a:lnB>
                    <a:lnTlToBr>
                      <a:noFill/>
                    </a:lnTlToBr>
                    <a:lnBlToTr>
                      <a:noFill/>
                    </a:lnBlToTr>
                    <a:noFill/>
                  </a:tcPr>
                </a:tc>
              </a:tr>
            </a:tbl>
          </a:graphicData>
        </a:graphic>
      </p:graphicFrame>
      <p:sp>
        <p:nvSpPr>
          <p:cNvPr id="100" name="文本框 99"/>
          <p:cNvSpPr txBox="1"/>
          <p:nvPr/>
        </p:nvSpPr>
        <p:spPr>
          <a:xfrm>
            <a:off x="3060700" y="1148080"/>
            <a:ext cx="6024880" cy="398780"/>
          </a:xfrm>
          <a:prstGeom prst="rect">
            <a:avLst/>
          </a:prstGeom>
          <a:noFill/>
          <a:ln w="9525">
            <a:noFill/>
          </a:ln>
        </p:spPr>
        <p:txBody>
          <a:bodyPr wrap="square">
            <a:spAutoFit/>
          </a:bodyPr>
          <a:p>
            <a:pPr algn="ctr"/>
            <a:r>
              <a:rPr lang="zh-CN" sz="2000" b="1">
                <a:latin typeface="微软雅黑" pitchFamily="34" charset="-122"/>
                <a:ea typeface="微软雅黑" pitchFamily="34" charset="-122"/>
                <a:cs typeface="微软雅黑" pitchFamily="34" charset="-122"/>
              </a:rPr>
              <a:t>表</a:t>
            </a:r>
            <a:r>
              <a:rPr lang="en-US" sz="2000" b="1">
                <a:latin typeface="微软雅黑" pitchFamily="34" charset="-122"/>
                <a:ea typeface="微软雅黑" pitchFamily="34" charset="-122"/>
                <a:cs typeface="微软雅黑" pitchFamily="34" charset="-122"/>
              </a:rPr>
              <a:t>6.3</a:t>
            </a:r>
            <a:r>
              <a:rPr lang="zh-CN" sz="2000" b="1">
                <a:latin typeface="微软雅黑" pitchFamily="34" charset="-122"/>
                <a:ea typeface="微软雅黑" pitchFamily="34" charset="-122"/>
                <a:cs typeface="微软雅黑" pitchFamily="34" charset="-122"/>
              </a:rPr>
              <a:t>　</a:t>
            </a:r>
            <a:r>
              <a:rPr lang="zh-CN" sz="2000">
                <a:latin typeface="微软雅黑" pitchFamily="34" charset="-122"/>
                <a:ea typeface="微软雅黑" pitchFamily="34" charset="-122"/>
                <a:cs typeface="微软雅黑" pitchFamily="34" charset="-122"/>
              </a:rPr>
              <a:t>分组回归与分位回归模型的估计结果</a:t>
            </a:r>
            <a:endParaRPr lang="zh-CN" altLang="en-US" sz="2000">
              <a:latin typeface="微软雅黑" pitchFamily="34" charset="-122"/>
              <a:ea typeface="微软雅黑" pitchFamily="34" charset="-122"/>
              <a:cs typeface="微软雅黑" pitchFamily="34" charset="-122"/>
            </a:endParaRPr>
          </a:p>
        </p:txBody>
      </p:sp>
      <p:sp>
        <p:nvSpPr>
          <p:cNvPr id="10" name="矩形 5"/>
          <p:cNvSpPr/>
          <p:nvPr/>
        </p:nvSpPr>
        <p:spPr>
          <a:xfrm>
            <a:off x="4694555" y="117475"/>
            <a:ext cx="1550035" cy="431800"/>
          </a:xfrm>
          <a:prstGeom prst="rect">
            <a:avLst/>
          </a:prstGeom>
          <a:noFill/>
          <a:ln w="12700">
            <a:noFill/>
          </a:ln>
        </p:spPr>
        <p:txBody>
          <a:bodyPr anchor="ctr"/>
          <a:p>
            <a:pPr algn="ctr"/>
            <a:r>
              <a:rPr lang="zh-CN" altLang="en-US" sz="1200" b="1" dirty="0">
                <a:solidFill>
                  <a:schemeClr val="bg1"/>
                </a:solidFill>
                <a:latin typeface="微软雅黑" pitchFamily="34" charset="-122"/>
                <a:ea typeface="微软雅黑" pitchFamily="34" charset="-122"/>
                <a:sym typeface="Arial" charset="0"/>
              </a:rPr>
              <a:t>什么是实证分析</a:t>
            </a:r>
            <a:endParaRPr lang="zh-CN" altLang="en-US" sz="1200" b="1" dirty="0">
              <a:solidFill>
                <a:schemeClr val="bg1"/>
              </a:solidFill>
              <a:latin typeface="微软雅黑" pitchFamily="34" charset="-122"/>
              <a:ea typeface="微软雅黑" pitchFamily="34" charset="-122"/>
              <a:sym typeface="Arial" charset="0"/>
            </a:endParaRPr>
          </a:p>
        </p:txBody>
      </p:sp>
      <p:sp>
        <p:nvSpPr>
          <p:cNvPr id="11" name="矩形 7"/>
          <p:cNvSpPr/>
          <p:nvPr/>
        </p:nvSpPr>
        <p:spPr>
          <a:xfrm>
            <a:off x="6398260" y="154940"/>
            <a:ext cx="1498600" cy="360045"/>
          </a:xfrm>
          <a:prstGeom prst="rect">
            <a:avLst/>
          </a:prstGeom>
          <a:noFill/>
          <a:ln w="12700">
            <a:noFill/>
          </a:ln>
        </p:spPr>
        <p:txBody>
          <a:bodyPr anchor="ctr"/>
          <a:p>
            <a:pPr algn="ctr"/>
            <a:r>
              <a:rPr lang="zh-CN" altLang="en-US" sz="1200" b="1" dirty="0">
                <a:solidFill>
                  <a:schemeClr val="bg1"/>
                </a:solidFill>
                <a:latin typeface="微软雅黑" pitchFamily="34" charset="-122"/>
                <a:ea typeface="微软雅黑" pitchFamily="34" charset="-122"/>
              </a:rPr>
              <a:t>实证分析的</a:t>
            </a:r>
            <a:endParaRPr lang="zh-CN" altLang="en-US" sz="1200" b="1" dirty="0">
              <a:solidFill>
                <a:schemeClr val="bg1"/>
              </a:solidFill>
              <a:latin typeface="微软雅黑" pitchFamily="34" charset="-122"/>
              <a:ea typeface="微软雅黑" pitchFamily="34" charset="-122"/>
            </a:endParaRPr>
          </a:p>
          <a:p>
            <a:pPr algn="ctr"/>
            <a:r>
              <a:rPr lang="zh-CN" altLang="en-US" sz="1200" b="1" dirty="0">
                <a:solidFill>
                  <a:schemeClr val="bg1"/>
                </a:solidFill>
                <a:latin typeface="微软雅黑" pitchFamily="34" charset="-122"/>
                <a:ea typeface="微软雅黑" pitchFamily="34" charset="-122"/>
              </a:rPr>
              <a:t>前期准备</a:t>
            </a:r>
            <a:endParaRPr lang="zh-CN" altLang="en-US" sz="1200" b="1" dirty="0">
              <a:solidFill>
                <a:schemeClr val="bg1"/>
              </a:solidFill>
              <a:latin typeface="微软雅黑" pitchFamily="34" charset="-122"/>
              <a:ea typeface="微软雅黑" pitchFamily="34" charset="-122"/>
            </a:endParaRPr>
          </a:p>
        </p:txBody>
      </p:sp>
      <p:sp>
        <p:nvSpPr>
          <p:cNvPr id="7" name="矩形 8"/>
          <p:cNvSpPr/>
          <p:nvPr/>
        </p:nvSpPr>
        <p:spPr>
          <a:xfrm>
            <a:off x="8068945" y="133350"/>
            <a:ext cx="1148080" cy="403225"/>
          </a:xfrm>
          <a:prstGeom prst="rect">
            <a:avLst/>
          </a:prstGeom>
          <a:noFill/>
          <a:ln w="12700">
            <a:noFill/>
          </a:ln>
        </p:spPr>
        <p:txBody>
          <a:bodyPr anchor="ctr"/>
          <a:p>
            <a:pPr algn="ctr"/>
            <a:r>
              <a:rPr lang="zh-CN" altLang="en-US" sz="1200" b="1" dirty="0">
                <a:solidFill>
                  <a:schemeClr val="bg1"/>
                </a:solidFill>
                <a:latin typeface="微软雅黑" pitchFamily="34" charset="-122"/>
                <a:ea typeface="微软雅黑" pitchFamily="34" charset="-122"/>
              </a:rPr>
              <a:t>如何做实证</a:t>
            </a:r>
            <a:endParaRPr lang="zh-CN" altLang="en-US" sz="1200" b="1" dirty="0">
              <a:solidFill>
                <a:schemeClr val="bg1"/>
              </a:solidFill>
              <a:latin typeface="微软雅黑" pitchFamily="34" charset="-122"/>
              <a:ea typeface="微软雅黑" pitchFamily="34" charset="-122"/>
            </a:endParaRPr>
          </a:p>
          <a:p>
            <a:pPr algn="ctr"/>
            <a:r>
              <a:rPr lang="zh-CN" altLang="en-US" sz="1200" b="1" dirty="0">
                <a:solidFill>
                  <a:schemeClr val="bg1"/>
                </a:solidFill>
                <a:latin typeface="微软雅黑" pitchFamily="34" charset="-122"/>
                <a:ea typeface="微软雅黑" pitchFamily="34" charset="-122"/>
              </a:rPr>
              <a:t>分析</a:t>
            </a:r>
            <a:endParaRPr lang="zh-CN" altLang="en-US" sz="1200" b="1" dirty="0">
              <a:solidFill>
                <a:schemeClr val="bg1"/>
              </a:solidFill>
              <a:latin typeface="微软雅黑" pitchFamily="34" charset="-122"/>
              <a:ea typeface="微软雅黑" pitchFamily="34" charset="-122"/>
            </a:endParaRPr>
          </a:p>
        </p:txBody>
      </p:sp>
      <p:sp>
        <p:nvSpPr>
          <p:cNvPr id="8" name="矩形 9"/>
          <p:cNvSpPr/>
          <p:nvPr/>
        </p:nvSpPr>
        <p:spPr>
          <a:xfrm>
            <a:off x="9549130" y="117475"/>
            <a:ext cx="1250950" cy="431800"/>
          </a:xfrm>
          <a:prstGeom prst="rect">
            <a:avLst/>
          </a:prstGeom>
          <a:noFill/>
          <a:ln w="12700">
            <a:noFill/>
          </a:ln>
        </p:spPr>
        <p:txBody>
          <a:bodyPr anchor="ctr"/>
          <a:p>
            <a:pPr marL="0" lvl="0" indent="0" eaLnBrk="1" hangingPunct="1">
              <a:buNone/>
            </a:pPr>
            <a:r>
              <a:rPr lang="zh-CN" altLang="en-US" sz="1200" b="1" dirty="0">
                <a:solidFill>
                  <a:schemeClr val="bg1"/>
                </a:solidFill>
                <a:latin typeface="微软雅黑" pitchFamily="34" charset="-122"/>
                <a:ea typeface="微软雅黑" pitchFamily="34" charset="-122"/>
                <a:sym typeface="+mn-ea"/>
              </a:rPr>
              <a:t>实证分析写作的要点及示例</a:t>
            </a:r>
            <a:endParaRPr lang="zh-CN" altLang="en-US" sz="1200" b="1" dirty="0">
              <a:solidFill>
                <a:schemeClr val="bg1"/>
              </a:solidFill>
              <a:latin typeface="微软雅黑" pitchFamily="34" charset="-122"/>
              <a:ea typeface="微软雅黑" pitchFamily="34" charset="-122"/>
              <a:sym typeface="+mn-ea"/>
            </a:endParaRPr>
          </a:p>
        </p:txBody>
      </p:sp>
      <p:sp>
        <p:nvSpPr>
          <p:cNvPr id="9" name="矩形 10"/>
          <p:cNvSpPr/>
          <p:nvPr/>
        </p:nvSpPr>
        <p:spPr>
          <a:xfrm>
            <a:off x="11022330" y="133350"/>
            <a:ext cx="889635" cy="431800"/>
          </a:xfrm>
          <a:prstGeom prst="rect">
            <a:avLst/>
          </a:prstGeom>
          <a:noFill/>
          <a:ln w="12700">
            <a:noFill/>
          </a:ln>
        </p:spPr>
        <p:txBody>
          <a:bodyPr anchor="ctr"/>
          <a:p>
            <a:pPr algn="ctr"/>
            <a:r>
              <a:rPr lang="zh-CN" altLang="en-US" sz="1200" b="1" dirty="0">
                <a:solidFill>
                  <a:schemeClr val="bg1"/>
                </a:solidFill>
                <a:latin typeface="微软雅黑" pitchFamily="34" charset="-122"/>
                <a:ea typeface="微软雅黑" pitchFamily="34" charset="-122"/>
              </a:rPr>
              <a:t>小结</a:t>
            </a:r>
            <a:endParaRPr lang="zh-CN" altLang="en-US" sz="1200" b="1" dirty="0">
              <a:solidFill>
                <a:schemeClr val="bg1"/>
              </a:solidFill>
              <a:latin typeface="微软雅黑" pitchFamily="34" charset="-122"/>
              <a:ea typeface="微软雅黑" pitchFamily="34" charset="-122"/>
            </a:endParaRPr>
          </a:p>
        </p:txBody>
      </p:sp>
      <p:sp>
        <p:nvSpPr>
          <p:cNvPr id="18" name="任意多边形 11"/>
          <p:cNvSpPr/>
          <p:nvPr/>
        </p:nvSpPr>
        <p:spPr>
          <a:xfrm>
            <a:off x="10000615" y="0"/>
            <a:ext cx="266700" cy="228600"/>
          </a:xfrm>
          <a:custGeom>
            <a:avLst/>
            <a:gdLst>
              <a:gd name="txL" fmla="*/ 0 w 266008"/>
              <a:gd name="txT" fmla="*/ 0 h 229317"/>
              <a:gd name="txR" fmla="*/ 266008 w 266008"/>
              <a:gd name="txB" fmla="*/ 229317 h 229317"/>
            </a:gdLst>
            <a:ahLst/>
            <a:cxnLst>
              <a:cxn ang="0">
                <a:pos x="0" y="0"/>
              </a:cxn>
              <a:cxn ang="0">
                <a:pos x="266700" y="0"/>
              </a:cxn>
              <a:cxn ang="0">
                <a:pos x="133350" y="228600"/>
              </a:cxn>
              <a:cxn ang="0">
                <a:pos x="0" y="0"/>
              </a:cxn>
            </a:cxnLst>
            <a:rect l="txL" t="txT" r="txR" b="txB"/>
            <a:pathLst>
              <a:path w="266008" h="229317">
                <a:moveTo>
                  <a:pt x="0" y="0"/>
                </a:moveTo>
                <a:lnTo>
                  <a:pt x="266008" y="0"/>
                </a:lnTo>
                <a:lnTo>
                  <a:pt x="133004" y="229317"/>
                </a:lnTo>
                <a:lnTo>
                  <a:pt x="0" y="0"/>
                </a:lnTo>
                <a:close/>
              </a:path>
            </a:pathLst>
          </a:custGeom>
          <a:solidFill>
            <a:srgbClr val="16A287"/>
          </a:solidFill>
          <a:ln w="12700">
            <a:noFill/>
          </a:ln>
        </p:spPr>
        <p:txBody>
          <a:bodyPr anchor="ctr"/>
          <a:p>
            <a:pPr algn="ctr"/>
            <a:r>
              <a:rPr lang="en-US" altLang="zh-CN" sz="1000" b="1" dirty="0">
                <a:solidFill>
                  <a:schemeClr val="bg1"/>
                </a:solidFill>
                <a:latin typeface="微软雅黑" pitchFamily="34" charset="-122"/>
                <a:ea typeface="微软雅黑" pitchFamily="34" charset="-122"/>
                <a:sym typeface="Arial" charset="0"/>
              </a:rPr>
              <a:t>4</a:t>
            </a:r>
            <a:endParaRPr lang="en-US" altLang="zh-CN" sz="1000" b="1" dirty="0">
              <a:solidFill>
                <a:schemeClr val="bg1"/>
              </a:solidFill>
              <a:latin typeface="微软雅黑" pitchFamily="34" charset="-122"/>
              <a:ea typeface="微软雅黑" pitchFamily="34" charset="-122"/>
              <a:sym typeface="Arial"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矩形 1"/>
          <p:cNvSpPr/>
          <p:nvPr/>
        </p:nvSpPr>
        <p:spPr>
          <a:xfrm>
            <a:off x="0" y="549275"/>
            <a:ext cx="12192000" cy="598488"/>
          </a:xfrm>
          <a:prstGeom prst="rect">
            <a:avLst/>
          </a:prstGeom>
          <a:solidFill>
            <a:srgbClr val="D8D8D8"/>
          </a:solidFill>
          <a:ln w="12700">
            <a:noFill/>
          </a:ln>
        </p:spPr>
        <p:txBody>
          <a:bodyPr anchor="ctr"/>
          <a:lstStyle/>
          <a:p>
            <a:pPr algn="ctr"/>
            <a:endParaRPr lang="zh-CN" altLang="zh-CN" b="1" dirty="0">
              <a:solidFill>
                <a:srgbClr val="FFFFFF"/>
              </a:solidFill>
              <a:latin typeface="微软雅黑" pitchFamily="34" charset="-122"/>
              <a:ea typeface="微软雅黑" pitchFamily="34" charset="-122"/>
              <a:sym typeface="微软雅黑" pitchFamily="34" charset="-122"/>
            </a:endParaRPr>
          </a:p>
        </p:txBody>
      </p:sp>
      <p:sp>
        <p:nvSpPr>
          <p:cNvPr id="40962" name="矩形 4"/>
          <p:cNvSpPr/>
          <p:nvPr/>
        </p:nvSpPr>
        <p:spPr>
          <a:xfrm>
            <a:off x="0" y="0"/>
            <a:ext cx="12192000" cy="598488"/>
          </a:xfrm>
          <a:prstGeom prst="rect">
            <a:avLst/>
          </a:prstGeom>
          <a:solidFill>
            <a:schemeClr val="tx1"/>
          </a:solidFill>
          <a:ln w="12700">
            <a:noFill/>
          </a:ln>
        </p:spPr>
        <p:txBody>
          <a:bodyPr anchor="ctr"/>
          <a:lstStyle/>
          <a:p>
            <a:pPr algn="ctr"/>
            <a:endParaRPr lang="zh-CN" altLang="zh-CN" dirty="0">
              <a:solidFill>
                <a:schemeClr val="bg1"/>
              </a:solidFill>
              <a:latin typeface="宋体" charset="-122"/>
              <a:ea typeface="宋体" charset="-122"/>
              <a:sym typeface="宋体" charset="-122"/>
            </a:endParaRPr>
          </a:p>
        </p:txBody>
      </p:sp>
      <p:sp>
        <p:nvSpPr>
          <p:cNvPr id="41007" name="文本占位符 3"/>
          <p:cNvSpPr>
            <a:spLocks noGrp="1"/>
          </p:cNvSpPr>
          <p:nvPr>
            <p:ph sz="quarter" idx="4294967295"/>
          </p:nvPr>
        </p:nvSpPr>
        <p:spPr>
          <a:xfrm>
            <a:off x="655955" y="681355"/>
            <a:ext cx="8652510" cy="429895"/>
          </a:xfrm>
          <a:prstGeom prst="rect">
            <a:avLst/>
          </a:prstGeom>
          <a:noFill/>
          <a:ln w="9525">
            <a:noFill/>
          </a:ln>
        </p:spPr>
        <p:txBody>
          <a:bodyPr anchor="t"/>
          <a:lstStyle>
            <a:lvl1pPr lvl="0">
              <a:buClrTx/>
              <a:buSzTx/>
              <a:buFont typeface="Arial" charset="0"/>
              <a:defRPr sz="2400"/>
            </a:lvl1pPr>
            <a:lvl2pPr lvl="1">
              <a:buClrTx/>
              <a:buSzTx/>
              <a:buFont typeface="Arial" charset="0"/>
              <a:defRPr sz="2000"/>
            </a:lvl2pPr>
            <a:lvl3pPr lvl="2">
              <a:buClrTx/>
              <a:buSzTx/>
              <a:buFont typeface="Arial" charset="0"/>
              <a:defRPr sz="1800"/>
            </a:lvl3pPr>
            <a:lvl4pPr lvl="3">
              <a:buClrTx/>
              <a:buSzTx/>
              <a:buFont typeface="Arial" charset="0"/>
              <a:defRPr sz="1600"/>
            </a:lvl4pPr>
            <a:lvl5pPr lvl="4">
              <a:buClrTx/>
              <a:buSzTx/>
              <a:buFont typeface="Arial" charset="0"/>
              <a:defRPr sz="1600"/>
            </a:lvl5pPr>
          </a:lstStyle>
          <a:p>
            <a:pPr marL="0" lvl="0" indent="0" eaLnBrk="1" hangingPunct="1">
              <a:buNone/>
            </a:pPr>
            <a:r>
              <a:rPr sz="2800" b="1" dirty="0">
                <a:latin typeface="微软雅黑" pitchFamily="34" charset="-122"/>
                <a:ea typeface="微软雅黑" pitchFamily="34" charset="-122"/>
                <a:sym typeface="+mn-ea"/>
              </a:rPr>
              <a:t>实证分析写作的要点四：相关计量问题处理（示例）</a:t>
            </a:r>
            <a:endParaRPr sz="2800" b="1" dirty="0">
              <a:latin typeface="微软雅黑" pitchFamily="34" charset="-122"/>
              <a:ea typeface="微软雅黑" pitchFamily="34" charset="-122"/>
              <a:sym typeface="+mn-ea"/>
            </a:endParaRPr>
          </a:p>
        </p:txBody>
      </p:sp>
      <p:graphicFrame>
        <p:nvGraphicFramePr>
          <p:cNvPr id="4" name="表格 3"/>
          <p:cNvGraphicFramePr/>
          <p:nvPr>
            <p:custDataLst>
              <p:tags r:id="rId1"/>
            </p:custDataLst>
          </p:nvPr>
        </p:nvGraphicFramePr>
        <p:xfrm>
          <a:off x="383222" y="1471930"/>
          <a:ext cx="11436350" cy="4622165"/>
        </p:xfrm>
        <a:graphic>
          <a:graphicData uri="http://schemas.openxmlformats.org/drawingml/2006/table">
            <a:tbl>
              <a:tblPr firstRow="1" bandRow="1">
                <a:tableStyleId>{5940675A-B579-460E-94D1-54222C63F5DA}</a:tableStyleId>
              </a:tblPr>
              <a:tblGrid>
                <a:gridCol w="1540510"/>
                <a:gridCol w="2124075"/>
                <a:gridCol w="2032635"/>
                <a:gridCol w="1877060"/>
                <a:gridCol w="1909445"/>
                <a:gridCol w="1952625"/>
              </a:tblGrid>
              <a:tr h="507365">
                <a:tc rowSpan="2">
                  <a:txBody>
                    <a:bodyPr/>
                    <a:p>
                      <a:pPr indent="0" algn="ctr">
                        <a:buNone/>
                      </a:pPr>
                      <a:r>
                        <a:rPr lang="en-US" sz="1600" b="0">
                          <a:solidFill>
                            <a:schemeClr val="bg1"/>
                          </a:solidFill>
                          <a:latin typeface="微软雅黑" pitchFamily="34" charset="-122"/>
                          <a:ea typeface="微软雅黑" pitchFamily="34" charset="-122"/>
                          <a:cs typeface="宋体" charset="-122"/>
                        </a:rPr>
                        <a:t>变量</a:t>
                      </a:r>
                      <a:endParaRPr lang="en-US" altLang="en-US" sz="1600" b="0">
                        <a:solidFill>
                          <a:schemeClr val="bg1"/>
                        </a:solidFill>
                        <a:latin typeface="微软雅黑" pitchFamily="34" charset="-122"/>
                        <a:ea typeface="微软雅黑" pitchFamily="34" charset="-122"/>
                        <a:cs typeface="宋体" charset="-122"/>
                      </a:endParaRPr>
                    </a:p>
                  </a:txBody>
                  <a:tcPr marL="0" marR="0" marT="0" marB="0" vert="horz" anchor="ctr">
                    <a:lnL>
                      <a:noFill/>
                    </a:lnL>
                    <a:lnR>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16A287"/>
                    </a:solidFill>
                  </a:tcPr>
                </a:tc>
                <a:tc gridSpan="3">
                  <a:txBody>
                    <a:bodyPr/>
                    <a:p>
                      <a:pPr indent="0" algn="ctr">
                        <a:buNone/>
                      </a:pPr>
                      <a:r>
                        <a:rPr lang="en-US" sz="1600" b="0">
                          <a:solidFill>
                            <a:schemeClr val="bg1"/>
                          </a:solidFill>
                          <a:latin typeface="微软雅黑" pitchFamily="34" charset="-122"/>
                          <a:ea typeface="微软雅黑" pitchFamily="34" charset="-122"/>
                          <a:cs typeface="宋体" charset="-122"/>
                        </a:rPr>
                        <a:t>分组回归</a:t>
                      </a:r>
                      <a:endParaRPr lang="en-US" altLang="en-US" sz="1600" b="0">
                        <a:solidFill>
                          <a:schemeClr val="bg1"/>
                        </a:solidFill>
                        <a:latin typeface="微软雅黑" pitchFamily="34" charset="-122"/>
                        <a:ea typeface="微软雅黑" pitchFamily="34" charset="-122"/>
                        <a:cs typeface="宋体" charset="-122"/>
                      </a:endParaRPr>
                    </a:p>
                  </a:txBody>
                  <a:tcPr marL="0" marR="0" marT="0" marB="0" vert="horz" anchor="ctr">
                    <a:lnL>
                      <a:noFill/>
                    </a:lnL>
                    <a:lnR>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16A287"/>
                    </a:solidFill>
                  </a:tcPr>
                </a:tc>
                <a:tc hMerge="1">
                  <a:tcP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c hMerge="1">
                  <a:tcP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c gridSpan="2">
                  <a:txBody>
                    <a:bodyPr/>
                    <a:p>
                      <a:pPr indent="0" algn="ctr">
                        <a:buNone/>
                      </a:pPr>
                      <a:r>
                        <a:rPr lang="en-US" sz="1600" b="0">
                          <a:solidFill>
                            <a:schemeClr val="bg1"/>
                          </a:solidFill>
                          <a:latin typeface="微软雅黑" pitchFamily="34" charset="-122"/>
                          <a:ea typeface="微软雅黑" pitchFamily="34" charset="-122"/>
                          <a:cs typeface="宋体" charset="-122"/>
                        </a:rPr>
                        <a:t>分位回归</a:t>
                      </a:r>
                      <a:endParaRPr lang="en-US" altLang="en-US" sz="1600" b="0">
                        <a:solidFill>
                          <a:schemeClr val="bg1"/>
                        </a:solidFill>
                        <a:latin typeface="微软雅黑" pitchFamily="34" charset="-122"/>
                        <a:ea typeface="微软雅黑" pitchFamily="34" charset="-122"/>
                        <a:cs typeface="宋体" charset="-122"/>
                      </a:endParaRPr>
                    </a:p>
                  </a:txBody>
                  <a:tcPr marL="0" marR="0" marT="0" marB="0" vert="horz" anchor="ctr">
                    <a:lnL>
                      <a:noFill/>
                    </a:lnL>
                    <a:lnR cap="flat">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16A287"/>
                    </a:solidFill>
                  </a:tcPr>
                </a:tc>
                <a:tc hMerge="1">
                  <a:tcPr>
                    <a:lnR cap="flat">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r>
              <a:tr h="588010">
                <a:tc vMerge="1">
                  <a:tcPr>
                    <a:lnB w="12700" cap="flat" cmpd="sng">
                      <a:solidFill>
                        <a:srgbClr val="000000"/>
                      </a:solidFill>
                      <a:prstDash val="solid"/>
                      <a:headEnd type="none" w="med" len="med"/>
                      <a:tailEnd type="none" w="med" len="med"/>
                    </a:lnB>
                  </a:tcPr>
                </a:tc>
                <a:tc>
                  <a:txBody>
                    <a:bodyPr/>
                    <a:p>
                      <a:pPr indent="0" algn="ctr">
                        <a:buNone/>
                      </a:pPr>
                      <a:r>
                        <a:rPr lang="en-US" sz="1600" b="0">
                          <a:solidFill>
                            <a:schemeClr val="bg1"/>
                          </a:solidFill>
                          <a:latin typeface="微软雅黑" pitchFamily="34" charset="-122"/>
                          <a:ea typeface="微软雅黑" pitchFamily="34" charset="-122"/>
                          <a:cs typeface="微软雅黑" pitchFamily="34" charset="-122"/>
                        </a:rPr>
                        <a:t>模型(5)低收入组样本</a:t>
                      </a:r>
                      <a:endParaRPr lang="en-US" altLang="en-US" sz="1600" b="0">
                        <a:solidFill>
                          <a:schemeClr val="bg1"/>
                        </a:solidFill>
                        <a:latin typeface="微软雅黑" pitchFamily="34" charset="-122"/>
                        <a:ea typeface="微软雅黑" pitchFamily="34" charset="-122"/>
                        <a:cs typeface="微软雅黑" pitchFamily="34" charset="-122"/>
                      </a:endParaRPr>
                    </a:p>
                  </a:txBody>
                  <a:tcPr marL="0" marR="0" marT="0" marB="0" vert="horz" anchor="ctr">
                    <a:lnL>
                      <a:noFill/>
                    </a:lnL>
                    <a:lnR>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16A287"/>
                    </a:solidFill>
                  </a:tcPr>
                </a:tc>
                <a:tc>
                  <a:txBody>
                    <a:bodyPr/>
                    <a:p>
                      <a:pPr indent="0" algn="ctr">
                        <a:buNone/>
                      </a:pPr>
                      <a:r>
                        <a:rPr lang="en-US" sz="1600" b="0">
                          <a:solidFill>
                            <a:schemeClr val="bg1"/>
                          </a:solidFill>
                          <a:latin typeface="微软雅黑" pitchFamily="34" charset="-122"/>
                          <a:ea typeface="微软雅黑" pitchFamily="34" charset="-122"/>
                          <a:cs typeface="微软雅黑" pitchFamily="34" charset="-122"/>
                        </a:rPr>
                        <a:t>模型(6)高收入组样本</a:t>
                      </a:r>
                      <a:endParaRPr lang="en-US" altLang="en-US" sz="1600" b="0">
                        <a:solidFill>
                          <a:schemeClr val="bg1"/>
                        </a:solidFill>
                        <a:latin typeface="微软雅黑" pitchFamily="34" charset="-122"/>
                        <a:ea typeface="微软雅黑" pitchFamily="34" charset="-122"/>
                        <a:cs typeface="微软雅黑" pitchFamily="34" charset="-122"/>
                      </a:endParaRPr>
                    </a:p>
                  </a:txBody>
                  <a:tcPr marL="0" marR="0" marT="0" marB="0" vert="horz" anchor="ctr">
                    <a:lnL>
                      <a:noFill/>
                    </a:lnL>
                    <a:lnR>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16A287"/>
                    </a:solidFill>
                  </a:tcPr>
                </a:tc>
                <a:tc>
                  <a:txBody>
                    <a:bodyPr/>
                    <a:p>
                      <a:pPr indent="0" algn="ctr">
                        <a:buNone/>
                      </a:pPr>
                      <a:r>
                        <a:rPr lang="en-US" sz="1600" b="0">
                          <a:solidFill>
                            <a:schemeClr val="bg1"/>
                          </a:solidFill>
                          <a:latin typeface="微软雅黑" pitchFamily="34" charset="-122"/>
                          <a:ea typeface="微软雅黑" pitchFamily="34" charset="-122"/>
                          <a:cs typeface="微软雅黑" pitchFamily="34" charset="-122"/>
                        </a:rPr>
                        <a:t>模型(7)25%分位</a:t>
                      </a:r>
                      <a:endParaRPr lang="en-US" altLang="en-US" sz="1600" b="0">
                        <a:solidFill>
                          <a:schemeClr val="bg1"/>
                        </a:solidFill>
                        <a:latin typeface="微软雅黑" pitchFamily="34" charset="-122"/>
                        <a:ea typeface="微软雅黑" pitchFamily="34" charset="-122"/>
                        <a:cs typeface="微软雅黑" pitchFamily="34" charset="-122"/>
                      </a:endParaRPr>
                    </a:p>
                  </a:txBody>
                  <a:tcPr marL="0" marR="0" marT="0" marB="0" vert="horz" anchor="ctr">
                    <a:lnL>
                      <a:noFill/>
                    </a:lnL>
                    <a:lnR>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16A287"/>
                    </a:solidFill>
                  </a:tcPr>
                </a:tc>
                <a:tc>
                  <a:txBody>
                    <a:bodyPr/>
                    <a:p>
                      <a:pPr indent="0" algn="ctr">
                        <a:buNone/>
                      </a:pPr>
                      <a:r>
                        <a:rPr lang="en-US" sz="1600" b="0">
                          <a:solidFill>
                            <a:schemeClr val="bg1"/>
                          </a:solidFill>
                          <a:latin typeface="微软雅黑" pitchFamily="34" charset="-122"/>
                          <a:ea typeface="微软雅黑" pitchFamily="34" charset="-122"/>
                          <a:cs typeface="微软雅黑" pitchFamily="34" charset="-122"/>
                        </a:rPr>
                        <a:t>模型(8)50%分位</a:t>
                      </a:r>
                      <a:endParaRPr lang="en-US" altLang="en-US" sz="1600" b="0">
                        <a:solidFill>
                          <a:schemeClr val="bg1"/>
                        </a:solidFill>
                        <a:latin typeface="微软雅黑" pitchFamily="34" charset="-122"/>
                        <a:ea typeface="微软雅黑" pitchFamily="34" charset="-122"/>
                        <a:cs typeface="微软雅黑" pitchFamily="34" charset="-122"/>
                      </a:endParaRPr>
                    </a:p>
                  </a:txBody>
                  <a:tcPr marL="0" marR="0" marT="0" marB="0" vert="horz" anchor="ctr">
                    <a:lnL>
                      <a:noFill/>
                    </a:lnL>
                    <a:lnR>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16A287"/>
                    </a:solidFill>
                  </a:tcPr>
                </a:tc>
                <a:tc>
                  <a:txBody>
                    <a:bodyPr/>
                    <a:p>
                      <a:pPr indent="0" algn="ctr">
                        <a:buNone/>
                      </a:pPr>
                      <a:r>
                        <a:rPr lang="en-US" sz="1600" b="0">
                          <a:solidFill>
                            <a:schemeClr val="bg1"/>
                          </a:solidFill>
                          <a:latin typeface="微软雅黑" pitchFamily="34" charset="-122"/>
                          <a:ea typeface="微软雅黑" pitchFamily="34" charset="-122"/>
                          <a:cs typeface="微软雅黑" pitchFamily="34" charset="-122"/>
                        </a:rPr>
                        <a:t>模型(9)75%分位</a:t>
                      </a:r>
                      <a:endParaRPr lang="en-US" altLang="en-US" sz="1600" b="0">
                        <a:solidFill>
                          <a:schemeClr val="bg1"/>
                        </a:solidFill>
                        <a:latin typeface="微软雅黑" pitchFamily="34" charset="-122"/>
                        <a:ea typeface="微软雅黑" pitchFamily="34" charset="-122"/>
                        <a:cs typeface="微软雅黑" pitchFamily="34" charset="-122"/>
                      </a:endParaRPr>
                    </a:p>
                  </a:txBody>
                  <a:tcPr marL="0" marR="0" marT="0" marB="0" vert="horz" anchor="ctr">
                    <a:lnL>
                      <a:noFill/>
                    </a:lnL>
                    <a:lnR cap="flat">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16A287"/>
                    </a:solidFill>
                  </a:tcPr>
                </a:tc>
              </a:tr>
              <a:tr h="502920">
                <a:tc>
                  <a:txBody>
                    <a:bodyPr/>
                    <a:p>
                      <a:pPr indent="0" algn="ctr">
                        <a:buNone/>
                      </a:pPr>
                      <a:r>
                        <a:rPr lang="en-US" sz="1600" b="0">
                          <a:latin typeface="微软雅黑" pitchFamily="34" charset="-122"/>
                          <a:ea typeface="微软雅黑" pitchFamily="34" charset="-122"/>
                          <a:cs typeface="宋体" charset="-122"/>
                        </a:rPr>
                        <a:t>工资收入</a:t>
                      </a:r>
                      <a:endParaRPr lang="en-US" altLang="en-US" sz="1600" b="0">
                        <a:latin typeface="微软雅黑" pitchFamily="34" charset="-122"/>
                        <a:ea typeface="微软雅黑" pitchFamily="34" charset="-122"/>
                        <a:cs typeface="宋体" charset="-122"/>
                      </a:endParaRPr>
                    </a:p>
                  </a:txBody>
                  <a:tcPr marL="0" marR="0" marT="0" marB="0" vert="horz" anchor="ctr">
                    <a:lnL>
                      <a:noFill/>
                    </a:lnL>
                    <a:lnR>
                      <a:noFill/>
                    </a:lnR>
                    <a:lnT w="12700" cap="flat" cmpd="sng">
                      <a:solidFill>
                        <a:srgbClr val="000000"/>
                      </a:solidFill>
                      <a:prstDash val="solid"/>
                      <a:headEnd type="none" w="med" len="med"/>
                      <a:tailEnd type="none" w="med" len="med"/>
                    </a:lnT>
                    <a:lnB cap="flat">
                      <a:noFill/>
                    </a:lnB>
                    <a:lnTlToBr>
                      <a:noFill/>
                    </a:lnTlToBr>
                    <a:lnBlToTr>
                      <a:noFill/>
                    </a:lnBlToTr>
                    <a:noFill/>
                  </a:tcPr>
                </a:tc>
                <a:tc>
                  <a:txBody>
                    <a:bodyPr/>
                    <a:p>
                      <a:pPr indent="0" algn="ctr">
                        <a:buNone/>
                      </a:pPr>
                      <a:r>
                        <a:rPr lang="en-US" sz="1600" b="0">
                          <a:latin typeface="微软雅黑" pitchFamily="34" charset="-122"/>
                          <a:ea typeface="微软雅黑" pitchFamily="34" charset="-122"/>
                          <a:cs typeface="宋体" charset="-122"/>
                        </a:rPr>
                        <a:t>-0.104(0.430)</a:t>
                      </a:r>
                      <a:endParaRPr lang="en-US" altLang="en-US" sz="1600" b="0">
                        <a:latin typeface="微软雅黑" pitchFamily="34" charset="-122"/>
                        <a:ea typeface="微软雅黑" pitchFamily="34" charset="-122"/>
                        <a:cs typeface="宋体" charset="-122"/>
                      </a:endParaRPr>
                    </a:p>
                  </a:txBody>
                  <a:tcPr marL="0" marR="0" marT="0" marB="0" vert="horz" anchor="ctr">
                    <a:lnL>
                      <a:noFill/>
                    </a:lnL>
                    <a:lnR>
                      <a:noFill/>
                    </a:lnR>
                    <a:lnT w="12700" cap="flat" cmpd="sng">
                      <a:solidFill>
                        <a:srgbClr val="000000"/>
                      </a:solidFill>
                      <a:prstDash val="solid"/>
                      <a:headEnd type="none" w="med" len="med"/>
                      <a:tailEnd type="none" w="med" len="med"/>
                    </a:lnT>
                    <a:lnB cap="flat">
                      <a:noFill/>
                    </a:lnB>
                    <a:lnTlToBr>
                      <a:noFill/>
                    </a:lnTlToBr>
                    <a:lnBlToTr>
                      <a:noFill/>
                    </a:lnBlToTr>
                    <a:noFill/>
                  </a:tcPr>
                </a:tc>
                <a:tc>
                  <a:txBody>
                    <a:bodyPr/>
                    <a:p>
                      <a:pPr indent="0" algn="ctr">
                        <a:buNone/>
                      </a:pPr>
                      <a:r>
                        <a:rPr lang="en-US" sz="1600" b="0">
                          <a:latin typeface="微软雅黑" pitchFamily="34" charset="-122"/>
                          <a:ea typeface="微软雅黑" pitchFamily="34" charset="-122"/>
                          <a:cs typeface="宋体" charset="-122"/>
                        </a:rPr>
                        <a:t>0.0367(0.0857)</a:t>
                      </a:r>
                      <a:endParaRPr lang="en-US" altLang="en-US" sz="1600" b="0">
                        <a:latin typeface="微软雅黑" pitchFamily="34" charset="-122"/>
                        <a:ea typeface="微软雅黑" pitchFamily="34" charset="-122"/>
                        <a:cs typeface="宋体" charset="-122"/>
                      </a:endParaRPr>
                    </a:p>
                  </a:txBody>
                  <a:tcPr marL="0" marR="0" marT="0" marB="0" vert="horz" anchor="ctr">
                    <a:lnL>
                      <a:noFill/>
                    </a:lnL>
                    <a:lnR>
                      <a:noFill/>
                    </a:lnR>
                    <a:lnT w="12700" cap="flat" cmpd="sng">
                      <a:solidFill>
                        <a:srgbClr val="000000"/>
                      </a:solidFill>
                      <a:prstDash val="solid"/>
                      <a:headEnd type="none" w="med" len="med"/>
                      <a:tailEnd type="none" w="med" len="med"/>
                    </a:lnT>
                    <a:lnB cap="flat">
                      <a:noFill/>
                    </a:lnB>
                    <a:lnTlToBr>
                      <a:noFill/>
                    </a:lnTlToBr>
                    <a:lnBlToTr>
                      <a:noFill/>
                    </a:lnBlToTr>
                    <a:noFill/>
                  </a:tcPr>
                </a:tc>
                <a:tc>
                  <a:txBody>
                    <a:bodyPr/>
                    <a:p>
                      <a:pPr indent="0" algn="ctr">
                        <a:buNone/>
                      </a:pPr>
                      <a:r>
                        <a:rPr lang="en-US" sz="1600" b="0">
                          <a:latin typeface="微软雅黑" pitchFamily="34" charset="-122"/>
                          <a:ea typeface="微软雅黑" pitchFamily="34" charset="-122"/>
                          <a:cs typeface="宋体" charset="-122"/>
                        </a:rPr>
                        <a:t>0.266</a:t>
                      </a:r>
                      <a:r>
                        <a:rPr lang="en-US" sz="1600" b="0" baseline="30000">
                          <a:latin typeface="微软雅黑" pitchFamily="34" charset="-122"/>
                          <a:ea typeface="微软雅黑" pitchFamily="34" charset="-122"/>
                          <a:cs typeface="宋体" charset="-122"/>
                        </a:rPr>
                        <a:t>**</a:t>
                      </a:r>
                      <a:r>
                        <a:rPr lang="en-US" sz="1600" b="0">
                          <a:latin typeface="微软雅黑" pitchFamily="34" charset="-122"/>
                          <a:ea typeface="微软雅黑" pitchFamily="34" charset="-122"/>
                          <a:cs typeface="宋体" charset="-122"/>
                        </a:rPr>
                        <a:t>(0.130)</a:t>
                      </a:r>
                      <a:endParaRPr lang="en-US" altLang="en-US" sz="1600" b="0">
                        <a:latin typeface="微软雅黑" pitchFamily="34" charset="-122"/>
                        <a:ea typeface="微软雅黑" pitchFamily="34" charset="-122"/>
                        <a:cs typeface="宋体" charset="-122"/>
                      </a:endParaRPr>
                    </a:p>
                  </a:txBody>
                  <a:tcPr marL="0" marR="0" marT="0" marB="0" vert="horz" anchor="ctr">
                    <a:lnL>
                      <a:noFill/>
                    </a:lnL>
                    <a:lnR>
                      <a:noFill/>
                    </a:lnR>
                    <a:lnT w="12700" cap="flat" cmpd="sng">
                      <a:solidFill>
                        <a:srgbClr val="000000"/>
                      </a:solidFill>
                      <a:prstDash val="solid"/>
                      <a:headEnd type="none" w="med" len="med"/>
                      <a:tailEnd type="none" w="med" len="med"/>
                    </a:lnT>
                    <a:lnB cap="flat">
                      <a:noFill/>
                    </a:lnB>
                    <a:lnTlToBr>
                      <a:noFill/>
                    </a:lnTlToBr>
                    <a:lnBlToTr>
                      <a:noFill/>
                    </a:lnBlToTr>
                    <a:noFill/>
                  </a:tcPr>
                </a:tc>
                <a:tc>
                  <a:txBody>
                    <a:bodyPr/>
                    <a:p>
                      <a:pPr indent="0" algn="ctr">
                        <a:buNone/>
                      </a:pPr>
                      <a:r>
                        <a:rPr lang="en-US" sz="1600" b="0">
                          <a:latin typeface="微软雅黑" pitchFamily="34" charset="-122"/>
                          <a:ea typeface="微软雅黑" pitchFamily="34" charset="-122"/>
                          <a:cs typeface="宋体" charset="-122"/>
                        </a:rPr>
                        <a:t>0.0873(0.116)</a:t>
                      </a:r>
                      <a:endParaRPr lang="en-US" altLang="en-US" sz="1600" b="0">
                        <a:latin typeface="微软雅黑" pitchFamily="34" charset="-122"/>
                        <a:ea typeface="微软雅黑" pitchFamily="34" charset="-122"/>
                        <a:cs typeface="宋体" charset="-122"/>
                      </a:endParaRPr>
                    </a:p>
                  </a:txBody>
                  <a:tcPr marL="0" marR="0" marT="0" marB="0" vert="horz" anchor="ctr">
                    <a:lnL>
                      <a:noFill/>
                    </a:lnL>
                    <a:lnR>
                      <a:noFill/>
                    </a:lnR>
                    <a:lnT w="12700" cap="flat" cmpd="sng">
                      <a:solidFill>
                        <a:srgbClr val="000000"/>
                      </a:solidFill>
                      <a:prstDash val="solid"/>
                      <a:headEnd type="none" w="med" len="med"/>
                      <a:tailEnd type="none" w="med" len="med"/>
                    </a:lnT>
                    <a:lnB cap="flat">
                      <a:noFill/>
                    </a:lnB>
                    <a:lnTlToBr>
                      <a:noFill/>
                    </a:lnTlToBr>
                    <a:lnBlToTr>
                      <a:noFill/>
                    </a:lnBlToTr>
                    <a:noFill/>
                  </a:tcPr>
                </a:tc>
                <a:tc>
                  <a:txBody>
                    <a:bodyPr/>
                    <a:p>
                      <a:pPr indent="0" algn="ctr">
                        <a:buNone/>
                      </a:pPr>
                      <a:r>
                        <a:rPr lang="en-US" sz="1600" b="0">
                          <a:latin typeface="微软雅黑" pitchFamily="34" charset="-122"/>
                          <a:ea typeface="微软雅黑" pitchFamily="34" charset="-122"/>
                          <a:cs typeface="宋体" charset="-122"/>
                        </a:rPr>
                        <a:t>0.231</a:t>
                      </a:r>
                      <a:r>
                        <a:rPr lang="en-US" sz="1600" b="0" baseline="30000">
                          <a:latin typeface="微软雅黑" pitchFamily="34" charset="-122"/>
                          <a:ea typeface="微软雅黑" pitchFamily="34" charset="-122"/>
                          <a:cs typeface="宋体" charset="-122"/>
                        </a:rPr>
                        <a:t>*</a:t>
                      </a:r>
                      <a:r>
                        <a:rPr lang="en-US" sz="1600" b="0">
                          <a:latin typeface="微软雅黑" pitchFamily="34" charset="-122"/>
                          <a:ea typeface="微软雅黑" pitchFamily="34" charset="-122"/>
                          <a:cs typeface="宋体" charset="-122"/>
                        </a:rPr>
                        <a:t>(0.129)</a:t>
                      </a:r>
                      <a:endParaRPr lang="en-US" altLang="en-US" sz="1600" b="0">
                        <a:latin typeface="微软雅黑" pitchFamily="34" charset="-122"/>
                        <a:ea typeface="微软雅黑" pitchFamily="34" charset="-122"/>
                        <a:cs typeface="宋体" charset="-122"/>
                      </a:endParaRPr>
                    </a:p>
                  </a:txBody>
                  <a:tcPr marL="0" marR="0" marT="0" marB="0" vert="horz" anchor="ctr">
                    <a:lnL>
                      <a:noFill/>
                    </a:lnL>
                    <a:lnR cap="flat">
                      <a:noFill/>
                    </a:lnR>
                    <a:lnT w="12700" cap="flat" cmpd="sng">
                      <a:solidFill>
                        <a:srgbClr val="000000"/>
                      </a:solidFill>
                      <a:prstDash val="solid"/>
                      <a:headEnd type="none" w="med" len="med"/>
                      <a:tailEnd type="none" w="med" len="med"/>
                    </a:lnT>
                    <a:lnB cap="flat">
                      <a:noFill/>
                    </a:lnB>
                    <a:lnTlToBr>
                      <a:noFill/>
                    </a:lnTlToBr>
                    <a:lnBlToTr>
                      <a:noFill/>
                    </a:lnBlToTr>
                    <a:noFill/>
                  </a:tcPr>
                </a:tc>
              </a:tr>
              <a:tr h="504825">
                <a:tc>
                  <a:txBody>
                    <a:bodyPr/>
                    <a:p>
                      <a:pPr indent="0" algn="ctr">
                        <a:buNone/>
                      </a:pPr>
                      <a:r>
                        <a:rPr lang="en-US" sz="1600" b="0">
                          <a:latin typeface="微软雅黑" pitchFamily="34" charset="-122"/>
                          <a:ea typeface="微软雅黑" pitchFamily="34" charset="-122"/>
                          <a:cs typeface="宋体" charset="-122"/>
                        </a:rPr>
                        <a:t>固定资产</a:t>
                      </a:r>
                      <a:endParaRPr lang="en-US" altLang="en-US" sz="1600" b="0">
                        <a:latin typeface="微软雅黑" pitchFamily="34" charset="-122"/>
                        <a:ea typeface="微软雅黑" pitchFamily="34" charset="-122"/>
                        <a:cs typeface="宋体" charset="-122"/>
                      </a:endParaRPr>
                    </a:p>
                  </a:txBody>
                  <a:tcPr marL="0" marR="0" marT="0" marB="0" vert="horz" anchor="ctr">
                    <a:lnL>
                      <a:noFill/>
                    </a:lnL>
                    <a:lnR>
                      <a:noFill/>
                    </a:lnR>
                    <a:lnT cap="flat">
                      <a:noFill/>
                    </a:lnT>
                    <a:lnB cap="flat">
                      <a:noFill/>
                    </a:lnB>
                    <a:lnTlToBr>
                      <a:noFill/>
                    </a:lnTlToBr>
                    <a:lnBlToTr>
                      <a:noFill/>
                    </a:lnBlToTr>
                    <a:noFill/>
                  </a:tcPr>
                </a:tc>
                <a:tc>
                  <a:txBody>
                    <a:bodyPr/>
                    <a:p>
                      <a:pPr indent="0" algn="ctr">
                        <a:buNone/>
                      </a:pPr>
                      <a:r>
                        <a:rPr lang="en-US" sz="1600" b="0">
                          <a:latin typeface="微软雅黑" pitchFamily="34" charset="-122"/>
                          <a:ea typeface="微软雅黑" pitchFamily="34" charset="-122"/>
                          <a:cs typeface="宋体" charset="-122"/>
                        </a:rPr>
                        <a:t>0.0506(0.175)</a:t>
                      </a:r>
                      <a:endParaRPr lang="en-US" altLang="en-US" sz="1600" b="0">
                        <a:latin typeface="微软雅黑" pitchFamily="34" charset="-122"/>
                        <a:ea typeface="微软雅黑" pitchFamily="34" charset="-122"/>
                        <a:cs typeface="宋体" charset="-122"/>
                      </a:endParaRPr>
                    </a:p>
                  </a:txBody>
                  <a:tcPr marL="0" marR="0" marT="0" marB="0" vert="horz" anchor="ctr">
                    <a:lnL>
                      <a:noFill/>
                    </a:lnL>
                    <a:lnR>
                      <a:noFill/>
                    </a:lnR>
                    <a:lnT cap="flat">
                      <a:noFill/>
                    </a:lnT>
                    <a:lnB cap="flat">
                      <a:noFill/>
                    </a:lnB>
                    <a:lnTlToBr>
                      <a:noFill/>
                    </a:lnTlToBr>
                    <a:lnBlToTr>
                      <a:noFill/>
                    </a:lnBlToTr>
                    <a:noFill/>
                  </a:tcPr>
                </a:tc>
                <a:tc>
                  <a:txBody>
                    <a:bodyPr/>
                    <a:p>
                      <a:pPr indent="0" algn="ctr">
                        <a:buNone/>
                      </a:pPr>
                      <a:r>
                        <a:rPr lang="en-US" sz="1600" b="0">
                          <a:latin typeface="微软雅黑" pitchFamily="34" charset="-122"/>
                          <a:ea typeface="微软雅黑" pitchFamily="34" charset="-122"/>
                          <a:cs typeface="宋体" charset="-122"/>
                        </a:rPr>
                        <a:t>0.00837(0.00514)</a:t>
                      </a:r>
                      <a:endParaRPr lang="en-US" altLang="en-US" sz="1600" b="0">
                        <a:latin typeface="微软雅黑" pitchFamily="34" charset="-122"/>
                        <a:ea typeface="微软雅黑" pitchFamily="34" charset="-122"/>
                        <a:cs typeface="宋体" charset="-122"/>
                      </a:endParaRPr>
                    </a:p>
                  </a:txBody>
                  <a:tcPr marL="0" marR="0" marT="0" marB="0" vert="horz" anchor="ctr">
                    <a:lnL>
                      <a:noFill/>
                    </a:lnL>
                    <a:lnR>
                      <a:noFill/>
                    </a:lnR>
                    <a:lnT cap="flat">
                      <a:noFill/>
                    </a:lnT>
                    <a:lnB cap="flat">
                      <a:noFill/>
                    </a:lnB>
                    <a:lnTlToBr>
                      <a:noFill/>
                    </a:lnTlToBr>
                    <a:lnBlToTr>
                      <a:noFill/>
                    </a:lnBlToTr>
                    <a:noFill/>
                  </a:tcPr>
                </a:tc>
                <a:tc>
                  <a:txBody>
                    <a:bodyPr/>
                    <a:p>
                      <a:pPr indent="0" algn="ctr">
                        <a:buNone/>
                      </a:pPr>
                      <a:r>
                        <a:rPr lang="en-US" sz="1600" b="0">
                          <a:latin typeface="微软雅黑" pitchFamily="34" charset="-122"/>
                          <a:ea typeface="微软雅黑" pitchFamily="34" charset="-122"/>
                          <a:cs typeface="宋体" charset="-122"/>
                        </a:rPr>
                        <a:t>0.00857(0.00739)</a:t>
                      </a:r>
                      <a:endParaRPr lang="en-US" altLang="en-US" sz="1600" b="0">
                        <a:latin typeface="微软雅黑" pitchFamily="34" charset="-122"/>
                        <a:ea typeface="微软雅黑" pitchFamily="34" charset="-122"/>
                        <a:cs typeface="宋体" charset="-122"/>
                      </a:endParaRPr>
                    </a:p>
                  </a:txBody>
                  <a:tcPr marL="0" marR="0" marT="0" marB="0" vert="horz" anchor="ctr">
                    <a:lnL>
                      <a:noFill/>
                    </a:lnL>
                    <a:lnR>
                      <a:noFill/>
                    </a:lnR>
                    <a:lnT cap="flat">
                      <a:noFill/>
                    </a:lnT>
                    <a:lnB cap="flat">
                      <a:noFill/>
                    </a:lnB>
                    <a:lnTlToBr>
                      <a:noFill/>
                    </a:lnTlToBr>
                    <a:lnBlToTr>
                      <a:noFill/>
                    </a:lnBlToTr>
                    <a:noFill/>
                  </a:tcPr>
                </a:tc>
                <a:tc>
                  <a:txBody>
                    <a:bodyPr/>
                    <a:p>
                      <a:pPr indent="0" algn="ctr">
                        <a:buNone/>
                      </a:pPr>
                      <a:r>
                        <a:rPr lang="en-US" sz="1600" b="0">
                          <a:latin typeface="微软雅黑" pitchFamily="34" charset="-122"/>
                          <a:ea typeface="微软雅黑" pitchFamily="34" charset="-122"/>
                          <a:cs typeface="宋体" charset="-122"/>
                        </a:rPr>
                        <a:t>0.00500(0.00571)</a:t>
                      </a:r>
                      <a:endParaRPr lang="en-US" altLang="en-US" sz="1600" b="0">
                        <a:latin typeface="微软雅黑" pitchFamily="34" charset="-122"/>
                        <a:ea typeface="微软雅黑" pitchFamily="34" charset="-122"/>
                        <a:cs typeface="宋体" charset="-122"/>
                      </a:endParaRPr>
                    </a:p>
                  </a:txBody>
                  <a:tcPr marL="0" marR="0" marT="0" marB="0" vert="horz" anchor="ctr">
                    <a:lnL>
                      <a:noFill/>
                    </a:lnL>
                    <a:lnR>
                      <a:noFill/>
                    </a:lnR>
                    <a:lnT cap="flat">
                      <a:noFill/>
                    </a:lnT>
                    <a:lnB cap="flat">
                      <a:noFill/>
                    </a:lnB>
                    <a:lnTlToBr>
                      <a:noFill/>
                    </a:lnTlToBr>
                    <a:lnBlToTr>
                      <a:noFill/>
                    </a:lnBlToTr>
                    <a:noFill/>
                  </a:tcPr>
                </a:tc>
                <a:tc>
                  <a:txBody>
                    <a:bodyPr/>
                    <a:p>
                      <a:pPr indent="0" algn="ctr">
                        <a:buNone/>
                      </a:pPr>
                      <a:r>
                        <a:rPr lang="en-US" sz="1600" b="0">
                          <a:latin typeface="微软雅黑" pitchFamily="34" charset="-122"/>
                          <a:ea typeface="微软雅黑" pitchFamily="34" charset="-122"/>
                          <a:cs typeface="宋体" charset="-122"/>
                        </a:rPr>
                        <a:t>-0.000216(0.00713)</a:t>
                      </a:r>
                      <a:endParaRPr lang="en-US" altLang="en-US" sz="1600" b="0">
                        <a:latin typeface="微软雅黑" pitchFamily="34" charset="-122"/>
                        <a:ea typeface="微软雅黑" pitchFamily="34" charset="-122"/>
                        <a:cs typeface="宋体" charset="-122"/>
                      </a:endParaRPr>
                    </a:p>
                  </a:txBody>
                  <a:tcPr marL="0" marR="0" marT="0" marB="0" vert="horz" anchor="ctr">
                    <a:lnL>
                      <a:noFill/>
                    </a:lnL>
                    <a:lnR cap="flat">
                      <a:noFill/>
                    </a:lnR>
                    <a:lnT cap="flat">
                      <a:noFill/>
                    </a:lnT>
                    <a:lnB cap="flat">
                      <a:noFill/>
                    </a:lnB>
                    <a:lnTlToBr>
                      <a:noFill/>
                    </a:lnTlToBr>
                    <a:lnBlToTr>
                      <a:noFill/>
                    </a:lnBlToTr>
                    <a:noFill/>
                  </a:tcPr>
                </a:tc>
              </a:tr>
              <a:tr h="504190">
                <a:tc>
                  <a:txBody>
                    <a:bodyPr/>
                    <a:p>
                      <a:pPr indent="0" algn="ctr">
                        <a:buNone/>
                      </a:pPr>
                      <a:r>
                        <a:rPr lang="en-US" sz="1600" b="0">
                          <a:latin typeface="微软雅黑" pitchFamily="34" charset="-122"/>
                          <a:ea typeface="微软雅黑" pitchFamily="34" charset="-122"/>
                          <a:cs typeface="宋体" charset="-122"/>
                        </a:rPr>
                        <a:t>耕地面积</a:t>
                      </a:r>
                      <a:endParaRPr lang="en-US" altLang="en-US" sz="1600" b="0">
                        <a:latin typeface="微软雅黑" pitchFamily="34" charset="-122"/>
                        <a:ea typeface="微软雅黑" pitchFamily="34" charset="-122"/>
                        <a:cs typeface="宋体" charset="-122"/>
                      </a:endParaRPr>
                    </a:p>
                  </a:txBody>
                  <a:tcPr marL="0" marR="0" marT="0" marB="0" vert="horz" anchor="ctr">
                    <a:lnL>
                      <a:noFill/>
                    </a:lnL>
                    <a:lnR>
                      <a:noFill/>
                    </a:lnR>
                    <a:lnT cap="flat">
                      <a:noFill/>
                    </a:lnT>
                    <a:lnB cap="flat">
                      <a:noFill/>
                    </a:lnB>
                    <a:lnTlToBr>
                      <a:noFill/>
                    </a:lnTlToBr>
                    <a:lnBlToTr>
                      <a:noFill/>
                    </a:lnBlToTr>
                    <a:noFill/>
                  </a:tcPr>
                </a:tc>
                <a:tc>
                  <a:txBody>
                    <a:bodyPr/>
                    <a:p>
                      <a:pPr indent="0" algn="ctr">
                        <a:buNone/>
                      </a:pPr>
                      <a:r>
                        <a:rPr lang="en-US" sz="1600" b="0">
                          <a:latin typeface="微软雅黑" pitchFamily="34" charset="-122"/>
                          <a:ea typeface="微软雅黑" pitchFamily="34" charset="-122"/>
                          <a:cs typeface="宋体" charset="-122"/>
                        </a:rPr>
                        <a:t>-0.00518(0.0162)</a:t>
                      </a:r>
                      <a:endParaRPr lang="en-US" altLang="en-US" sz="1600" b="0">
                        <a:latin typeface="微软雅黑" pitchFamily="34" charset="-122"/>
                        <a:ea typeface="微软雅黑" pitchFamily="34" charset="-122"/>
                        <a:cs typeface="宋体" charset="-122"/>
                      </a:endParaRPr>
                    </a:p>
                  </a:txBody>
                  <a:tcPr marL="0" marR="0" marT="0" marB="0" vert="horz" anchor="ctr">
                    <a:lnL>
                      <a:noFill/>
                    </a:lnL>
                    <a:lnR>
                      <a:noFill/>
                    </a:lnR>
                    <a:lnT cap="flat">
                      <a:noFill/>
                    </a:lnT>
                    <a:lnB cap="flat">
                      <a:noFill/>
                    </a:lnB>
                    <a:lnTlToBr>
                      <a:noFill/>
                    </a:lnTlToBr>
                    <a:lnBlToTr>
                      <a:noFill/>
                    </a:lnBlToTr>
                    <a:noFill/>
                  </a:tcPr>
                </a:tc>
                <a:tc>
                  <a:txBody>
                    <a:bodyPr/>
                    <a:p>
                      <a:pPr indent="0" algn="ctr">
                        <a:buNone/>
                      </a:pPr>
                      <a:r>
                        <a:rPr lang="en-US" sz="1600" b="0">
                          <a:latin typeface="微软雅黑" pitchFamily="34" charset="-122"/>
                          <a:ea typeface="微软雅黑" pitchFamily="34" charset="-122"/>
                          <a:cs typeface="宋体" charset="-122"/>
                        </a:rPr>
                        <a:t>-0.0126(0.00893)</a:t>
                      </a:r>
                      <a:endParaRPr lang="en-US" altLang="en-US" sz="1600" b="0">
                        <a:latin typeface="微软雅黑" pitchFamily="34" charset="-122"/>
                        <a:ea typeface="微软雅黑" pitchFamily="34" charset="-122"/>
                        <a:cs typeface="宋体" charset="-122"/>
                      </a:endParaRPr>
                    </a:p>
                  </a:txBody>
                  <a:tcPr marL="0" marR="0" marT="0" marB="0" vert="horz" anchor="ctr">
                    <a:lnL>
                      <a:noFill/>
                    </a:lnL>
                    <a:lnR>
                      <a:noFill/>
                    </a:lnR>
                    <a:lnT cap="flat">
                      <a:noFill/>
                    </a:lnT>
                    <a:lnB cap="flat">
                      <a:noFill/>
                    </a:lnB>
                    <a:lnTlToBr>
                      <a:noFill/>
                    </a:lnTlToBr>
                    <a:lnBlToTr>
                      <a:noFill/>
                    </a:lnBlToTr>
                    <a:noFill/>
                  </a:tcPr>
                </a:tc>
                <a:tc>
                  <a:txBody>
                    <a:bodyPr/>
                    <a:p>
                      <a:pPr indent="0" algn="ctr">
                        <a:buNone/>
                      </a:pPr>
                      <a:r>
                        <a:rPr lang="en-US" sz="1600" b="0">
                          <a:latin typeface="微软雅黑" pitchFamily="34" charset="-122"/>
                          <a:ea typeface="微软雅黑" pitchFamily="34" charset="-122"/>
                          <a:cs typeface="宋体" charset="-122"/>
                        </a:rPr>
                        <a:t>-0.000843(0.0219)</a:t>
                      </a:r>
                      <a:endParaRPr lang="en-US" altLang="en-US" sz="1600" b="0">
                        <a:latin typeface="微软雅黑" pitchFamily="34" charset="-122"/>
                        <a:ea typeface="微软雅黑" pitchFamily="34" charset="-122"/>
                        <a:cs typeface="宋体" charset="-122"/>
                      </a:endParaRPr>
                    </a:p>
                  </a:txBody>
                  <a:tcPr marL="0" marR="0" marT="0" marB="0" vert="horz" anchor="ctr">
                    <a:lnL>
                      <a:noFill/>
                    </a:lnL>
                    <a:lnR>
                      <a:noFill/>
                    </a:lnR>
                    <a:lnT cap="flat">
                      <a:noFill/>
                    </a:lnT>
                    <a:lnB cap="flat">
                      <a:noFill/>
                    </a:lnB>
                    <a:lnTlToBr>
                      <a:noFill/>
                    </a:lnTlToBr>
                    <a:lnBlToTr>
                      <a:noFill/>
                    </a:lnBlToTr>
                    <a:noFill/>
                  </a:tcPr>
                </a:tc>
                <a:tc>
                  <a:txBody>
                    <a:bodyPr/>
                    <a:p>
                      <a:pPr indent="0" algn="ctr">
                        <a:buNone/>
                      </a:pPr>
                      <a:r>
                        <a:rPr lang="en-US" sz="1600" b="0">
                          <a:latin typeface="微软雅黑" pitchFamily="34" charset="-122"/>
                          <a:ea typeface="微软雅黑" pitchFamily="34" charset="-122"/>
                          <a:cs typeface="宋体" charset="-122"/>
                        </a:rPr>
                        <a:t>0.000374(0.0241)</a:t>
                      </a:r>
                      <a:endParaRPr lang="en-US" altLang="en-US" sz="1600" b="0">
                        <a:latin typeface="微软雅黑" pitchFamily="34" charset="-122"/>
                        <a:ea typeface="微软雅黑" pitchFamily="34" charset="-122"/>
                        <a:cs typeface="宋体" charset="-122"/>
                      </a:endParaRPr>
                    </a:p>
                  </a:txBody>
                  <a:tcPr marL="0" marR="0" marT="0" marB="0" vert="horz" anchor="ctr">
                    <a:lnL>
                      <a:noFill/>
                    </a:lnL>
                    <a:lnR>
                      <a:noFill/>
                    </a:lnR>
                    <a:lnT cap="flat">
                      <a:noFill/>
                    </a:lnT>
                    <a:lnB cap="flat">
                      <a:noFill/>
                    </a:lnB>
                    <a:lnTlToBr>
                      <a:noFill/>
                    </a:lnTlToBr>
                    <a:lnBlToTr>
                      <a:noFill/>
                    </a:lnBlToTr>
                    <a:noFill/>
                  </a:tcPr>
                </a:tc>
                <a:tc>
                  <a:txBody>
                    <a:bodyPr/>
                    <a:p>
                      <a:pPr indent="0" algn="ctr">
                        <a:buNone/>
                      </a:pPr>
                      <a:r>
                        <a:rPr lang="en-US" sz="1600" b="0">
                          <a:latin typeface="微软雅黑" pitchFamily="34" charset="-122"/>
                          <a:ea typeface="微软雅黑" pitchFamily="34" charset="-122"/>
                          <a:cs typeface="宋体" charset="-122"/>
                        </a:rPr>
                        <a:t>-0.00407(0.0206)</a:t>
                      </a:r>
                      <a:endParaRPr lang="en-US" altLang="en-US" sz="1600" b="0">
                        <a:latin typeface="微软雅黑" pitchFamily="34" charset="-122"/>
                        <a:ea typeface="微软雅黑" pitchFamily="34" charset="-122"/>
                        <a:cs typeface="宋体" charset="-122"/>
                      </a:endParaRPr>
                    </a:p>
                  </a:txBody>
                  <a:tcPr marL="0" marR="0" marT="0" marB="0" vert="horz" anchor="ctr">
                    <a:lnL>
                      <a:noFill/>
                    </a:lnL>
                    <a:lnR cap="flat">
                      <a:noFill/>
                    </a:lnR>
                    <a:lnT cap="flat">
                      <a:noFill/>
                    </a:lnT>
                    <a:lnB cap="flat">
                      <a:noFill/>
                    </a:lnB>
                    <a:lnTlToBr>
                      <a:noFill/>
                    </a:lnTlToBr>
                    <a:lnBlToTr>
                      <a:noFill/>
                    </a:lnBlToTr>
                    <a:noFill/>
                  </a:tcPr>
                </a:tc>
              </a:tr>
              <a:tr h="502920">
                <a:tc>
                  <a:txBody>
                    <a:bodyPr/>
                    <a:p>
                      <a:pPr indent="0" algn="ctr">
                        <a:buNone/>
                      </a:pPr>
                      <a:r>
                        <a:rPr lang="en-US" sz="1600" b="0">
                          <a:latin typeface="微软雅黑" pitchFamily="34" charset="-122"/>
                          <a:ea typeface="微软雅黑" pitchFamily="34" charset="-122"/>
                          <a:cs typeface="宋体" charset="-122"/>
                        </a:rPr>
                        <a:t>常数项</a:t>
                      </a:r>
                      <a:endParaRPr lang="en-US" altLang="en-US" sz="1600" b="0">
                        <a:latin typeface="微软雅黑" pitchFamily="34" charset="-122"/>
                        <a:ea typeface="微软雅黑" pitchFamily="34" charset="-122"/>
                        <a:cs typeface="宋体" charset="-122"/>
                      </a:endParaRPr>
                    </a:p>
                  </a:txBody>
                  <a:tcPr marL="0" marR="0" marT="0" marB="0" vert="horz" anchor="ctr">
                    <a:lnL>
                      <a:noFill/>
                    </a:lnL>
                    <a:lnR>
                      <a:noFill/>
                    </a:lnR>
                    <a:lnT cap="flat">
                      <a:noFill/>
                    </a:lnT>
                    <a:lnB cap="flat">
                      <a:noFill/>
                    </a:lnB>
                    <a:lnTlToBr>
                      <a:noFill/>
                    </a:lnTlToBr>
                    <a:lnBlToTr>
                      <a:noFill/>
                    </a:lnBlToTr>
                    <a:noFill/>
                  </a:tcPr>
                </a:tc>
                <a:tc>
                  <a:txBody>
                    <a:bodyPr/>
                    <a:p>
                      <a:pPr indent="0" algn="ctr">
                        <a:buNone/>
                      </a:pPr>
                      <a:r>
                        <a:rPr lang="en-US" sz="1600" b="0">
                          <a:latin typeface="微软雅黑" pitchFamily="34" charset="-122"/>
                          <a:ea typeface="微软雅黑" pitchFamily="34" charset="-122"/>
                          <a:cs typeface="宋体" charset="-122"/>
                        </a:rPr>
                        <a:t>-7.211(4.610)</a:t>
                      </a:r>
                      <a:endParaRPr lang="en-US" altLang="en-US" sz="1600" b="0">
                        <a:latin typeface="微软雅黑" pitchFamily="34" charset="-122"/>
                        <a:ea typeface="微软雅黑" pitchFamily="34" charset="-122"/>
                        <a:cs typeface="宋体" charset="-122"/>
                      </a:endParaRPr>
                    </a:p>
                  </a:txBody>
                  <a:tcPr marL="0" marR="0" marT="0" marB="0" vert="horz" anchor="ctr">
                    <a:lnL>
                      <a:noFill/>
                    </a:lnL>
                    <a:lnR>
                      <a:noFill/>
                    </a:lnR>
                    <a:lnT cap="flat">
                      <a:noFill/>
                    </a:lnT>
                    <a:lnB cap="flat">
                      <a:noFill/>
                    </a:lnB>
                    <a:lnTlToBr>
                      <a:noFill/>
                    </a:lnTlToBr>
                    <a:lnBlToTr>
                      <a:noFill/>
                    </a:lnBlToTr>
                    <a:noFill/>
                  </a:tcPr>
                </a:tc>
                <a:tc>
                  <a:txBody>
                    <a:bodyPr/>
                    <a:p>
                      <a:pPr indent="0" algn="ctr">
                        <a:buNone/>
                      </a:pPr>
                      <a:r>
                        <a:rPr lang="en-US" sz="1600" b="0">
                          <a:latin typeface="微软雅黑" pitchFamily="34" charset="-122"/>
                          <a:ea typeface="微软雅黑" pitchFamily="34" charset="-122"/>
                          <a:cs typeface="宋体" charset="-122"/>
                        </a:rPr>
                        <a:t>-2.951(1.843)</a:t>
                      </a:r>
                      <a:endParaRPr lang="en-US" altLang="en-US" sz="1600" b="0">
                        <a:latin typeface="微软雅黑" pitchFamily="34" charset="-122"/>
                        <a:ea typeface="微软雅黑" pitchFamily="34" charset="-122"/>
                        <a:cs typeface="宋体" charset="-122"/>
                      </a:endParaRPr>
                    </a:p>
                  </a:txBody>
                  <a:tcPr marL="0" marR="0" marT="0" marB="0" vert="horz" anchor="ctr">
                    <a:lnL>
                      <a:noFill/>
                    </a:lnL>
                    <a:lnR>
                      <a:noFill/>
                    </a:lnR>
                    <a:lnT cap="flat">
                      <a:noFill/>
                    </a:lnT>
                    <a:lnB cap="flat">
                      <a:noFill/>
                    </a:lnB>
                    <a:lnTlToBr>
                      <a:noFill/>
                    </a:lnTlToBr>
                    <a:lnBlToTr>
                      <a:noFill/>
                    </a:lnBlToTr>
                    <a:noFill/>
                  </a:tcPr>
                </a:tc>
                <a:tc>
                  <a:txBody>
                    <a:bodyPr/>
                    <a:p>
                      <a:pPr indent="0" algn="ctr">
                        <a:buNone/>
                      </a:pPr>
                      <a:r>
                        <a:rPr lang="en-US" sz="1600" b="0">
                          <a:latin typeface="微软雅黑" pitchFamily="34" charset="-122"/>
                          <a:ea typeface="微软雅黑" pitchFamily="34" charset="-122"/>
                          <a:cs typeface="宋体" charset="-122"/>
                        </a:rPr>
                        <a:t>-6.997</a:t>
                      </a:r>
                      <a:r>
                        <a:rPr lang="en-US" sz="1600" b="0" baseline="30000">
                          <a:latin typeface="微软雅黑" pitchFamily="34" charset="-122"/>
                          <a:ea typeface="微软雅黑" pitchFamily="34" charset="-122"/>
                          <a:cs typeface="宋体" charset="-122"/>
                        </a:rPr>
                        <a:t>**</a:t>
                      </a:r>
                      <a:r>
                        <a:rPr lang="en-US" sz="1600" b="0">
                          <a:latin typeface="微软雅黑" pitchFamily="34" charset="-122"/>
                          <a:ea typeface="微软雅黑" pitchFamily="34" charset="-122"/>
                          <a:cs typeface="宋体" charset="-122"/>
                        </a:rPr>
                        <a:t>(2.717)</a:t>
                      </a:r>
                      <a:endParaRPr lang="en-US" altLang="en-US" sz="1600" b="0">
                        <a:latin typeface="微软雅黑" pitchFamily="34" charset="-122"/>
                        <a:ea typeface="微软雅黑" pitchFamily="34" charset="-122"/>
                        <a:cs typeface="宋体" charset="-122"/>
                      </a:endParaRPr>
                    </a:p>
                  </a:txBody>
                  <a:tcPr marL="0" marR="0" marT="0" marB="0" vert="horz" anchor="ctr">
                    <a:lnL>
                      <a:noFill/>
                    </a:lnL>
                    <a:lnR>
                      <a:noFill/>
                    </a:lnR>
                    <a:lnT cap="flat">
                      <a:noFill/>
                    </a:lnT>
                    <a:lnB cap="flat">
                      <a:noFill/>
                    </a:lnB>
                    <a:lnTlToBr>
                      <a:noFill/>
                    </a:lnTlToBr>
                    <a:lnBlToTr>
                      <a:noFill/>
                    </a:lnBlToTr>
                    <a:noFill/>
                  </a:tcPr>
                </a:tc>
                <a:tc>
                  <a:txBody>
                    <a:bodyPr/>
                    <a:p>
                      <a:pPr indent="0" algn="ctr">
                        <a:buNone/>
                      </a:pPr>
                      <a:r>
                        <a:rPr lang="en-US" sz="1600" b="0">
                          <a:latin typeface="微软雅黑" pitchFamily="34" charset="-122"/>
                          <a:ea typeface="微软雅黑" pitchFamily="34" charset="-122"/>
                          <a:cs typeface="宋体" charset="-122"/>
                        </a:rPr>
                        <a:t>-4.267</a:t>
                      </a:r>
                      <a:r>
                        <a:rPr lang="en-US" sz="1600" b="0" baseline="30000">
                          <a:latin typeface="微软雅黑" pitchFamily="34" charset="-122"/>
                          <a:ea typeface="微软雅黑" pitchFamily="34" charset="-122"/>
                          <a:cs typeface="宋体" charset="-122"/>
                        </a:rPr>
                        <a:t>*</a:t>
                      </a:r>
                      <a:r>
                        <a:rPr lang="en-US" sz="1600" b="0">
                          <a:latin typeface="微软雅黑" pitchFamily="34" charset="-122"/>
                          <a:ea typeface="微软雅黑" pitchFamily="34" charset="-122"/>
                          <a:cs typeface="宋体" charset="-122"/>
                        </a:rPr>
                        <a:t>(2.389)</a:t>
                      </a:r>
                      <a:endParaRPr lang="en-US" altLang="en-US" sz="1600" b="0">
                        <a:latin typeface="微软雅黑" pitchFamily="34" charset="-122"/>
                        <a:ea typeface="微软雅黑" pitchFamily="34" charset="-122"/>
                        <a:cs typeface="宋体" charset="-122"/>
                      </a:endParaRPr>
                    </a:p>
                  </a:txBody>
                  <a:tcPr marL="0" marR="0" marT="0" marB="0" vert="horz" anchor="ctr">
                    <a:lnL>
                      <a:noFill/>
                    </a:lnL>
                    <a:lnR>
                      <a:noFill/>
                    </a:lnR>
                    <a:lnT cap="flat">
                      <a:noFill/>
                    </a:lnT>
                    <a:lnB cap="flat">
                      <a:noFill/>
                    </a:lnB>
                    <a:lnTlToBr>
                      <a:noFill/>
                    </a:lnTlToBr>
                    <a:lnBlToTr>
                      <a:noFill/>
                    </a:lnBlToTr>
                    <a:noFill/>
                  </a:tcPr>
                </a:tc>
                <a:tc>
                  <a:txBody>
                    <a:bodyPr/>
                    <a:p>
                      <a:pPr indent="0" algn="ctr">
                        <a:buNone/>
                      </a:pPr>
                      <a:r>
                        <a:rPr lang="en-US" sz="1600" b="0">
                          <a:latin typeface="微软雅黑" pitchFamily="34" charset="-122"/>
                          <a:ea typeface="微软雅黑" pitchFamily="34" charset="-122"/>
                          <a:cs typeface="宋体" charset="-122"/>
                        </a:rPr>
                        <a:t>-3.965</a:t>
                      </a:r>
                      <a:r>
                        <a:rPr lang="en-US" sz="1600" b="0" baseline="30000">
                          <a:latin typeface="微软雅黑" pitchFamily="34" charset="-122"/>
                          <a:ea typeface="微软雅黑" pitchFamily="34" charset="-122"/>
                          <a:cs typeface="宋体" charset="-122"/>
                        </a:rPr>
                        <a:t>*</a:t>
                      </a:r>
                      <a:r>
                        <a:rPr lang="en-US" sz="1600" b="0">
                          <a:latin typeface="微软雅黑" pitchFamily="34" charset="-122"/>
                          <a:ea typeface="微软雅黑" pitchFamily="34" charset="-122"/>
                          <a:cs typeface="宋体" charset="-122"/>
                        </a:rPr>
                        <a:t>(2.026)</a:t>
                      </a:r>
                      <a:endParaRPr lang="en-US" altLang="en-US" sz="1600" b="0">
                        <a:latin typeface="微软雅黑" pitchFamily="34" charset="-122"/>
                        <a:ea typeface="微软雅黑" pitchFamily="34" charset="-122"/>
                        <a:cs typeface="宋体" charset="-122"/>
                      </a:endParaRPr>
                    </a:p>
                  </a:txBody>
                  <a:tcPr marL="0" marR="0" marT="0" marB="0" vert="horz" anchor="ctr">
                    <a:lnL>
                      <a:noFill/>
                    </a:lnL>
                    <a:lnR cap="flat">
                      <a:noFill/>
                    </a:lnR>
                    <a:lnT cap="flat">
                      <a:noFill/>
                    </a:lnT>
                    <a:lnB cap="flat">
                      <a:noFill/>
                    </a:lnB>
                    <a:lnTlToBr>
                      <a:noFill/>
                    </a:lnTlToBr>
                    <a:lnBlToTr>
                      <a:noFill/>
                    </a:lnBlToTr>
                    <a:noFill/>
                  </a:tcPr>
                </a:tc>
              </a:tr>
              <a:tr h="504825">
                <a:tc>
                  <a:txBody>
                    <a:bodyPr/>
                    <a:p>
                      <a:pPr indent="0" algn="ctr">
                        <a:buNone/>
                      </a:pPr>
                      <a:r>
                        <a:rPr lang="en-US" sz="1600" b="0">
                          <a:latin typeface="微软雅黑" pitchFamily="34" charset="-122"/>
                          <a:ea typeface="微软雅黑" pitchFamily="34" charset="-122"/>
                          <a:cs typeface="微软雅黑" pitchFamily="34" charset="-122"/>
                        </a:rPr>
                        <a:t>拟</a:t>
                      </a:r>
                      <a:r>
                        <a:rPr lang="en-US" sz="1600" b="0" i="1">
                          <a:latin typeface="微软雅黑" pitchFamily="34" charset="-122"/>
                          <a:ea typeface="微软雅黑" pitchFamily="34" charset="-122"/>
                          <a:cs typeface="微软雅黑" pitchFamily="34" charset="-122"/>
                        </a:rPr>
                        <a:t>R</a:t>
                      </a:r>
                      <a:r>
                        <a:rPr lang="en-US" sz="1600" b="0" baseline="30000">
                          <a:latin typeface="微软雅黑" pitchFamily="34" charset="-122"/>
                          <a:ea typeface="微软雅黑" pitchFamily="34" charset="-122"/>
                          <a:cs typeface="微软雅黑" pitchFamily="34" charset="-122"/>
                        </a:rPr>
                        <a:t>2</a:t>
                      </a:r>
                      <a:endParaRPr lang="en-US" altLang="en-US" sz="1600" b="0">
                        <a:latin typeface="微软雅黑" pitchFamily="34" charset="-122"/>
                        <a:ea typeface="微软雅黑" pitchFamily="34" charset="-122"/>
                        <a:cs typeface="微软雅黑" pitchFamily="34" charset="-122"/>
                      </a:endParaRPr>
                    </a:p>
                  </a:txBody>
                  <a:tcPr marL="0" marR="0" marT="0" marB="0" vert="horz" anchor="ctr">
                    <a:lnL>
                      <a:noFill/>
                    </a:lnL>
                    <a:lnR>
                      <a:noFill/>
                    </a:lnR>
                    <a:lnT cap="flat">
                      <a:noFill/>
                    </a:lnT>
                    <a:lnB cap="flat">
                      <a:noFill/>
                    </a:lnB>
                    <a:lnTlToBr>
                      <a:noFill/>
                    </a:lnTlToBr>
                    <a:lnBlToTr>
                      <a:noFill/>
                    </a:lnBlToTr>
                    <a:noFill/>
                  </a:tcPr>
                </a:tc>
                <a:tc>
                  <a:txBody>
                    <a:bodyPr/>
                    <a:p>
                      <a:pPr indent="0" algn="ctr">
                        <a:buNone/>
                      </a:pPr>
                      <a:r>
                        <a:rPr lang="en-US" sz="1600" b="0">
                          <a:latin typeface="微软雅黑" pitchFamily="34" charset="-122"/>
                          <a:ea typeface="微软雅黑" pitchFamily="34" charset="-122"/>
                          <a:cs typeface="宋体" charset="-122"/>
                        </a:rPr>
                        <a:t>0.15</a:t>
                      </a:r>
                      <a:endParaRPr lang="en-US" altLang="en-US" sz="1600" b="0">
                        <a:latin typeface="微软雅黑" pitchFamily="34" charset="-122"/>
                        <a:ea typeface="微软雅黑" pitchFamily="34" charset="-122"/>
                        <a:cs typeface="宋体" charset="-122"/>
                      </a:endParaRPr>
                    </a:p>
                  </a:txBody>
                  <a:tcPr marL="0" marR="0" marT="0" marB="0" vert="horz" anchor="ctr">
                    <a:lnL>
                      <a:noFill/>
                    </a:lnL>
                    <a:lnR>
                      <a:noFill/>
                    </a:lnR>
                    <a:lnT cap="flat">
                      <a:noFill/>
                    </a:lnT>
                    <a:lnB cap="flat">
                      <a:noFill/>
                    </a:lnB>
                    <a:lnTlToBr>
                      <a:noFill/>
                    </a:lnTlToBr>
                    <a:lnBlToTr>
                      <a:noFill/>
                    </a:lnBlToTr>
                    <a:noFill/>
                  </a:tcPr>
                </a:tc>
                <a:tc>
                  <a:txBody>
                    <a:bodyPr/>
                    <a:p>
                      <a:pPr indent="0" algn="ctr">
                        <a:buNone/>
                      </a:pPr>
                      <a:r>
                        <a:rPr lang="en-US" sz="1600" b="0">
                          <a:latin typeface="微软雅黑" pitchFamily="34" charset="-122"/>
                          <a:ea typeface="微软雅黑" pitchFamily="34" charset="-122"/>
                          <a:cs typeface="宋体" charset="-122"/>
                        </a:rPr>
                        <a:t>0.15</a:t>
                      </a:r>
                      <a:endParaRPr lang="en-US" altLang="en-US" sz="1600" b="0">
                        <a:latin typeface="微软雅黑" pitchFamily="34" charset="-122"/>
                        <a:ea typeface="微软雅黑" pitchFamily="34" charset="-122"/>
                        <a:cs typeface="宋体" charset="-122"/>
                      </a:endParaRPr>
                    </a:p>
                  </a:txBody>
                  <a:tcPr marL="0" marR="0" marT="0" marB="0" vert="horz" anchor="ctr">
                    <a:lnL>
                      <a:noFill/>
                    </a:lnL>
                    <a:lnR>
                      <a:noFill/>
                    </a:lnR>
                    <a:lnT cap="flat">
                      <a:noFill/>
                    </a:lnT>
                    <a:lnB cap="flat">
                      <a:noFill/>
                    </a:lnB>
                    <a:lnTlToBr>
                      <a:noFill/>
                    </a:lnTlToBr>
                    <a:lnBlToTr>
                      <a:noFill/>
                    </a:lnBlToTr>
                    <a:noFill/>
                  </a:tcPr>
                </a:tc>
                <a:tc>
                  <a:txBody>
                    <a:bodyPr/>
                    <a:p>
                      <a:pPr indent="0" algn="ctr">
                        <a:buNone/>
                      </a:pPr>
                      <a:r>
                        <a:rPr lang="en-US" sz="1600" b="0">
                          <a:latin typeface="微软雅黑" pitchFamily="34" charset="-122"/>
                          <a:ea typeface="微软雅黑" pitchFamily="34" charset="-122"/>
                          <a:cs typeface="宋体" charset="-122"/>
                        </a:rPr>
                        <a:t>0.33</a:t>
                      </a:r>
                      <a:endParaRPr lang="en-US" altLang="en-US" sz="1600" b="0">
                        <a:latin typeface="微软雅黑" pitchFamily="34" charset="-122"/>
                        <a:ea typeface="微软雅黑" pitchFamily="34" charset="-122"/>
                        <a:cs typeface="宋体" charset="-122"/>
                      </a:endParaRPr>
                    </a:p>
                  </a:txBody>
                  <a:tcPr marL="0" marR="0" marT="0" marB="0" vert="horz" anchor="ctr">
                    <a:lnL>
                      <a:noFill/>
                    </a:lnL>
                    <a:lnR>
                      <a:noFill/>
                    </a:lnR>
                    <a:lnT cap="flat">
                      <a:noFill/>
                    </a:lnT>
                    <a:lnB cap="flat">
                      <a:noFill/>
                    </a:lnB>
                    <a:lnTlToBr>
                      <a:noFill/>
                    </a:lnTlToBr>
                    <a:lnBlToTr>
                      <a:noFill/>
                    </a:lnBlToTr>
                    <a:noFill/>
                  </a:tcPr>
                </a:tc>
                <a:tc>
                  <a:txBody>
                    <a:bodyPr/>
                    <a:p>
                      <a:pPr indent="0" algn="ctr">
                        <a:buNone/>
                      </a:pPr>
                      <a:r>
                        <a:rPr lang="en-US" sz="1600" b="0">
                          <a:latin typeface="微软雅黑" pitchFamily="34" charset="-122"/>
                          <a:ea typeface="微软雅黑" pitchFamily="34" charset="-122"/>
                          <a:cs typeface="宋体" charset="-122"/>
                        </a:rPr>
                        <a:t>0.27</a:t>
                      </a:r>
                      <a:endParaRPr lang="en-US" altLang="en-US" sz="1600" b="0">
                        <a:latin typeface="微软雅黑" pitchFamily="34" charset="-122"/>
                        <a:ea typeface="微软雅黑" pitchFamily="34" charset="-122"/>
                        <a:cs typeface="宋体" charset="-122"/>
                      </a:endParaRPr>
                    </a:p>
                  </a:txBody>
                  <a:tcPr marL="0" marR="0" marT="0" marB="0" vert="horz" anchor="ctr">
                    <a:lnL>
                      <a:noFill/>
                    </a:lnL>
                    <a:lnR>
                      <a:noFill/>
                    </a:lnR>
                    <a:lnT cap="flat">
                      <a:noFill/>
                    </a:lnT>
                    <a:lnB cap="flat">
                      <a:noFill/>
                    </a:lnB>
                    <a:lnTlToBr>
                      <a:noFill/>
                    </a:lnTlToBr>
                    <a:lnBlToTr>
                      <a:noFill/>
                    </a:lnBlToTr>
                    <a:noFill/>
                  </a:tcPr>
                </a:tc>
                <a:tc>
                  <a:txBody>
                    <a:bodyPr/>
                    <a:p>
                      <a:pPr indent="0" algn="ctr">
                        <a:buNone/>
                      </a:pPr>
                      <a:r>
                        <a:rPr lang="en-US" sz="1600" b="0">
                          <a:latin typeface="微软雅黑" pitchFamily="34" charset="-122"/>
                          <a:ea typeface="微软雅黑" pitchFamily="34" charset="-122"/>
                          <a:cs typeface="宋体" charset="-122"/>
                        </a:rPr>
                        <a:t>0.26</a:t>
                      </a:r>
                      <a:endParaRPr lang="en-US" altLang="en-US" sz="1600" b="0">
                        <a:latin typeface="微软雅黑" pitchFamily="34" charset="-122"/>
                        <a:ea typeface="微软雅黑" pitchFamily="34" charset="-122"/>
                        <a:cs typeface="宋体" charset="-122"/>
                      </a:endParaRPr>
                    </a:p>
                  </a:txBody>
                  <a:tcPr marL="0" marR="0" marT="0" marB="0" vert="horz" anchor="ctr">
                    <a:lnL>
                      <a:noFill/>
                    </a:lnL>
                    <a:lnR cap="flat">
                      <a:noFill/>
                    </a:lnR>
                    <a:lnT cap="flat">
                      <a:noFill/>
                    </a:lnT>
                    <a:lnB cap="flat">
                      <a:noFill/>
                    </a:lnB>
                    <a:lnTlToBr>
                      <a:noFill/>
                    </a:lnTlToBr>
                    <a:lnBlToTr>
                      <a:noFill/>
                    </a:lnBlToTr>
                    <a:noFill/>
                  </a:tcPr>
                </a:tc>
              </a:tr>
              <a:tr h="502920">
                <a:tc>
                  <a:txBody>
                    <a:bodyPr/>
                    <a:p>
                      <a:pPr indent="0" algn="ctr">
                        <a:buNone/>
                      </a:pPr>
                      <a:r>
                        <a:rPr lang="en-US" sz="1600" b="0">
                          <a:latin typeface="微软雅黑" pitchFamily="34" charset="-122"/>
                          <a:ea typeface="微软雅黑" pitchFamily="34" charset="-122"/>
                          <a:cs typeface="宋体" charset="-122"/>
                        </a:rPr>
                        <a:t>最大似然函数</a:t>
                      </a:r>
                      <a:endParaRPr lang="en-US" altLang="en-US" sz="1600" b="0">
                        <a:latin typeface="微软雅黑" pitchFamily="34" charset="-122"/>
                        <a:ea typeface="微软雅黑" pitchFamily="34" charset="-122"/>
                        <a:cs typeface="宋体" charset="-122"/>
                      </a:endParaRPr>
                    </a:p>
                  </a:txBody>
                  <a:tcPr marL="0" marR="0" marT="0" marB="0" vert="horz" anchor="ctr">
                    <a:lnL>
                      <a:noFill/>
                    </a:lnL>
                    <a:lnR>
                      <a:noFill/>
                    </a:lnR>
                    <a:lnT cap="flat">
                      <a:noFill/>
                    </a:lnT>
                    <a:lnB cap="flat">
                      <a:noFill/>
                    </a:lnB>
                    <a:lnTlToBr>
                      <a:noFill/>
                    </a:lnTlToBr>
                    <a:lnBlToTr>
                      <a:noFill/>
                    </a:lnBlToTr>
                    <a:noFill/>
                  </a:tcPr>
                </a:tc>
                <a:tc>
                  <a:txBody>
                    <a:bodyPr/>
                    <a:p>
                      <a:pPr indent="0" algn="ctr">
                        <a:buNone/>
                      </a:pPr>
                      <a:r>
                        <a:rPr lang="en-US" sz="1600" b="0">
                          <a:latin typeface="微软雅黑" pitchFamily="34" charset="-122"/>
                          <a:ea typeface="微软雅黑" pitchFamily="34" charset="-122"/>
                          <a:cs typeface="宋体" charset="-122"/>
                        </a:rPr>
                        <a:t>-124.33</a:t>
                      </a:r>
                      <a:endParaRPr lang="en-US" altLang="en-US" sz="1600" b="0">
                        <a:latin typeface="微软雅黑" pitchFamily="34" charset="-122"/>
                        <a:ea typeface="微软雅黑" pitchFamily="34" charset="-122"/>
                        <a:cs typeface="宋体" charset="-122"/>
                      </a:endParaRPr>
                    </a:p>
                  </a:txBody>
                  <a:tcPr marL="0" marR="0" marT="0" marB="0" vert="horz" anchor="ctr">
                    <a:lnL>
                      <a:noFill/>
                    </a:lnL>
                    <a:lnR>
                      <a:noFill/>
                    </a:lnR>
                    <a:lnT cap="flat">
                      <a:noFill/>
                    </a:lnT>
                    <a:lnB cap="flat">
                      <a:noFill/>
                    </a:lnB>
                    <a:lnTlToBr>
                      <a:noFill/>
                    </a:lnTlToBr>
                    <a:lnBlToTr>
                      <a:noFill/>
                    </a:lnBlToTr>
                    <a:noFill/>
                  </a:tcPr>
                </a:tc>
                <a:tc>
                  <a:txBody>
                    <a:bodyPr/>
                    <a:p>
                      <a:pPr indent="0" algn="ctr">
                        <a:buNone/>
                      </a:pPr>
                      <a:r>
                        <a:rPr lang="en-US" sz="1600" b="0">
                          <a:latin typeface="微软雅黑" pitchFamily="34" charset="-122"/>
                          <a:ea typeface="微软雅黑" pitchFamily="34" charset="-122"/>
                          <a:cs typeface="宋体" charset="-122"/>
                        </a:rPr>
                        <a:t>-245.67</a:t>
                      </a:r>
                      <a:endParaRPr lang="en-US" altLang="en-US" sz="1600" b="0">
                        <a:latin typeface="微软雅黑" pitchFamily="34" charset="-122"/>
                        <a:ea typeface="微软雅黑" pitchFamily="34" charset="-122"/>
                        <a:cs typeface="宋体" charset="-122"/>
                      </a:endParaRPr>
                    </a:p>
                  </a:txBody>
                  <a:tcPr marL="0" marR="0" marT="0" marB="0" vert="horz" anchor="ctr">
                    <a:lnL>
                      <a:noFill/>
                    </a:lnL>
                    <a:lnR>
                      <a:noFill/>
                    </a:lnR>
                    <a:lnT cap="flat">
                      <a:noFill/>
                    </a:lnT>
                    <a:lnB cap="flat">
                      <a:noFill/>
                    </a:lnB>
                    <a:lnTlToBr>
                      <a:noFill/>
                    </a:lnTlToBr>
                    <a:lnBlToTr>
                      <a:noFill/>
                    </a:lnBlToTr>
                    <a:noFill/>
                  </a:tcPr>
                </a:tc>
                <a:tc>
                  <a:txBody>
                    <a:bodyPr/>
                    <a:p>
                      <a:pPr indent="0" algn="ctr">
                        <a:buNone/>
                      </a:pPr>
                      <a:r>
                        <a:rPr lang="en-US" sz="1600" b="0">
                          <a:latin typeface="微软雅黑" pitchFamily="34" charset="-122"/>
                          <a:ea typeface="微软雅黑" pitchFamily="34" charset="-122"/>
                          <a:cs typeface="宋体" charset="-122"/>
                        </a:rPr>
                        <a:t> </a:t>
                      </a:r>
                      <a:endParaRPr lang="en-US" altLang="en-US" sz="1600" b="0">
                        <a:latin typeface="微软雅黑" pitchFamily="34" charset="-122"/>
                        <a:ea typeface="微软雅黑" pitchFamily="34" charset="-122"/>
                        <a:cs typeface="宋体" charset="-122"/>
                      </a:endParaRPr>
                    </a:p>
                  </a:txBody>
                  <a:tcPr marL="0" marR="0" marT="0" marB="0" vert="horz" anchor="ctr">
                    <a:lnL>
                      <a:noFill/>
                    </a:lnL>
                    <a:lnR>
                      <a:noFill/>
                    </a:lnR>
                    <a:lnT cap="flat">
                      <a:noFill/>
                    </a:lnT>
                    <a:lnB cap="flat">
                      <a:noFill/>
                    </a:lnB>
                    <a:lnTlToBr>
                      <a:noFill/>
                    </a:lnTlToBr>
                    <a:lnBlToTr>
                      <a:noFill/>
                    </a:lnBlToTr>
                    <a:noFill/>
                  </a:tcPr>
                </a:tc>
                <a:tc>
                  <a:txBody>
                    <a:bodyPr/>
                    <a:p>
                      <a:pPr indent="0" algn="ctr">
                        <a:buNone/>
                      </a:pPr>
                      <a:r>
                        <a:rPr lang="en-US" sz="1600" b="0">
                          <a:latin typeface="微软雅黑" pitchFamily="34" charset="-122"/>
                          <a:ea typeface="微软雅黑" pitchFamily="34" charset="-122"/>
                          <a:cs typeface="宋体" charset="-122"/>
                        </a:rPr>
                        <a:t> </a:t>
                      </a:r>
                      <a:endParaRPr lang="en-US" altLang="en-US" sz="1600" b="0">
                        <a:latin typeface="微软雅黑" pitchFamily="34" charset="-122"/>
                        <a:ea typeface="微软雅黑" pitchFamily="34" charset="-122"/>
                        <a:cs typeface="宋体" charset="-122"/>
                      </a:endParaRPr>
                    </a:p>
                  </a:txBody>
                  <a:tcPr marL="0" marR="0" marT="0" marB="0" vert="horz" anchor="ctr">
                    <a:lnL>
                      <a:noFill/>
                    </a:lnL>
                    <a:lnR>
                      <a:noFill/>
                    </a:lnR>
                    <a:lnT cap="flat">
                      <a:noFill/>
                    </a:lnT>
                    <a:lnB cap="flat">
                      <a:noFill/>
                    </a:lnB>
                    <a:lnTlToBr>
                      <a:noFill/>
                    </a:lnTlToBr>
                    <a:lnBlToTr>
                      <a:noFill/>
                    </a:lnBlToTr>
                    <a:noFill/>
                  </a:tcPr>
                </a:tc>
                <a:tc>
                  <a:txBody>
                    <a:bodyPr/>
                    <a:p>
                      <a:pPr indent="0" algn="ctr">
                        <a:buNone/>
                      </a:pPr>
                      <a:r>
                        <a:rPr lang="en-US" sz="1600" b="0">
                          <a:latin typeface="微软雅黑" pitchFamily="34" charset="-122"/>
                          <a:ea typeface="微软雅黑" pitchFamily="34" charset="-122"/>
                          <a:cs typeface="宋体" charset="-122"/>
                        </a:rPr>
                        <a:t> </a:t>
                      </a:r>
                      <a:endParaRPr lang="en-US" altLang="en-US" sz="1600" b="0">
                        <a:latin typeface="微软雅黑" pitchFamily="34" charset="-122"/>
                        <a:ea typeface="微软雅黑" pitchFamily="34" charset="-122"/>
                        <a:cs typeface="宋体" charset="-122"/>
                      </a:endParaRPr>
                    </a:p>
                  </a:txBody>
                  <a:tcPr marL="0" marR="0" marT="0" marB="0" vert="horz" anchor="ctr">
                    <a:lnL>
                      <a:noFill/>
                    </a:lnL>
                    <a:lnR cap="flat">
                      <a:noFill/>
                    </a:lnR>
                    <a:lnT cap="flat">
                      <a:noFill/>
                    </a:lnT>
                    <a:lnB cap="flat">
                      <a:noFill/>
                    </a:lnB>
                    <a:lnTlToBr>
                      <a:noFill/>
                    </a:lnTlToBr>
                    <a:lnBlToTr>
                      <a:noFill/>
                    </a:lnBlToTr>
                    <a:noFill/>
                  </a:tcPr>
                </a:tc>
              </a:tr>
              <a:tr h="504190">
                <a:tc>
                  <a:txBody>
                    <a:bodyPr/>
                    <a:p>
                      <a:pPr indent="0" algn="ctr">
                        <a:buNone/>
                      </a:pPr>
                      <a:r>
                        <a:rPr lang="en-US" sz="1600" b="0">
                          <a:latin typeface="微软雅黑" pitchFamily="34" charset="-122"/>
                          <a:ea typeface="微软雅黑" pitchFamily="34" charset="-122"/>
                          <a:cs typeface="宋体" charset="-122"/>
                        </a:rPr>
                        <a:t>观察值</a:t>
                      </a:r>
                      <a:endParaRPr lang="en-US" altLang="en-US" sz="1600" b="0">
                        <a:latin typeface="微软雅黑" pitchFamily="34" charset="-122"/>
                        <a:ea typeface="微软雅黑" pitchFamily="34" charset="-122"/>
                        <a:cs typeface="宋体" charset="-122"/>
                      </a:endParaRPr>
                    </a:p>
                  </a:txBody>
                  <a:tcPr marL="0" marR="0" marT="0" marB="0" vert="horz" anchor="ctr">
                    <a:lnL>
                      <a:noFill/>
                    </a:lnL>
                    <a:lnR>
                      <a:noFill/>
                    </a:lnR>
                    <a:lnT cap="flat">
                      <a:noFill/>
                    </a:lnT>
                    <a:lnB cap="flat">
                      <a:noFill/>
                    </a:lnB>
                    <a:lnTlToBr>
                      <a:noFill/>
                    </a:lnTlToBr>
                    <a:lnBlToTr>
                      <a:noFill/>
                    </a:lnBlToTr>
                    <a:noFill/>
                  </a:tcPr>
                </a:tc>
                <a:tc>
                  <a:txBody>
                    <a:bodyPr/>
                    <a:p>
                      <a:pPr indent="0" algn="ctr">
                        <a:buNone/>
                      </a:pPr>
                      <a:r>
                        <a:rPr lang="en-US" sz="1600" b="0">
                          <a:latin typeface="微软雅黑" pitchFamily="34" charset="-122"/>
                          <a:ea typeface="微软雅黑" pitchFamily="34" charset="-122"/>
                          <a:cs typeface="宋体" charset="-122"/>
                        </a:rPr>
                        <a:t>94</a:t>
                      </a:r>
                      <a:endParaRPr lang="en-US" altLang="en-US" sz="1600" b="0">
                        <a:latin typeface="微软雅黑" pitchFamily="34" charset="-122"/>
                        <a:ea typeface="微软雅黑" pitchFamily="34" charset="-122"/>
                        <a:cs typeface="宋体" charset="-122"/>
                      </a:endParaRPr>
                    </a:p>
                  </a:txBody>
                  <a:tcPr marL="0" marR="0" marT="0" marB="0" vert="horz" anchor="ctr">
                    <a:lnL>
                      <a:noFill/>
                    </a:lnL>
                    <a:lnR>
                      <a:noFill/>
                    </a:lnR>
                    <a:lnT cap="flat">
                      <a:noFill/>
                    </a:lnT>
                    <a:lnB cap="flat">
                      <a:noFill/>
                    </a:lnB>
                    <a:lnTlToBr>
                      <a:noFill/>
                    </a:lnTlToBr>
                    <a:lnBlToTr>
                      <a:noFill/>
                    </a:lnBlToTr>
                    <a:noFill/>
                  </a:tcPr>
                </a:tc>
                <a:tc>
                  <a:txBody>
                    <a:bodyPr/>
                    <a:p>
                      <a:pPr indent="0" algn="ctr">
                        <a:buNone/>
                      </a:pPr>
                      <a:r>
                        <a:rPr lang="en-US" sz="1600" b="0">
                          <a:latin typeface="微软雅黑" pitchFamily="34" charset="-122"/>
                          <a:ea typeface="微软雅黑" pitchFamily="34" charset="-122"/>
                          <a:cs typeface="宋体" charset="-122"/>
                        </a:rPr>
                        <a:t>176</a:t>
                      </a:r>
                      <a:endParaRPr lang="en-US" altLang="en-US" sz="1600" b="0">
                        <a:latin typeface="微软雅黑" pitchFamily="34" charset="-122"/>
                        <a:ea typeface="微软雅黑" pitchFamily="34" charset="-122"/>
                        <a:cs typeface="宋体" charset="-122"/>
                      </a:endParaRPr>
                    </a:p>
                  </a:txBody>
                  <a:tcPr marL="0" marR="0" marT="0" marB="0" vert="horz" anchor="ctr">
                    <a:lnL>
                      <a:noFill/>
                    </a:lnL>
                    <a:lnR>
                      <a:noFill/>
                    </a:lnR>
                    <a:lnT cap="flat">
                      <a:noFill/>
                    </a:lnT>
                    <a:lnB cap="flat">
                      <a:noFill/>
                    </a:lnB>
                    <a:lnTlToBr>
                      <a:noFill/>
                    </a:lnTlToBr>
                    <a:lnBlToTr>
                      <a:noFill/>
                    </a:lnBlToTr>
                    <a:noFill/>
                  </a:tcPr>
                </a:tc>
                <a:tc>
                  <a:txBody>
                    <a:bodyPr/>
                    <a:p>
                      <a:pPr indent="0" algn="ctr">
                        <a:buNone/>
                      </a:pPr>
                      <a:r>
                        <a:rPr lang="en-US" sz="1600" b="0">
                          <a:latin typeface="微软雅黑" pitchFamily="34" charset="-122"/>
                          <a:ea typeface="微软雅黑" pitchFamily="34" charset="-122"/>
                          <a:cs typeface="宋体" charset="-122"/>
                        </a:rPr>
                        <a:t>270</a:t>
                      </a:r>
                      <a:endParaRPr lang="en-US" altLang="en-US" sz="1600" b="0">
                        <a:latin typeface="微软雅黑" pitchFamily="34" charset="-122"/>
                        <a:ea typeface="微软雅黑" pitchFamily="34" charset="-122"/>
                        <a:cs typeface="宋体" charset="-122"/>
                      </a:endParaRPr>
                    </a:p>
                  </a:txBody>
                  <a:tcPr marL="0" marR="0" marT="0" marB="0" vert="horz" anchor="ctr">
                    <a:lnL>
                      <a:noFill/>
                    </a:lnL>
                    <a:lnR>
                      <a:noFill/>
                    </a:lnR>
                    <a:lnT cap="flat">
                      <a:noFill/>
                    </a:lnT>
                    <a:lnB cap="flat">
                      <a:noFill/>
                    </a:lnB>
                    <a:lnTlToBr>
                      <a:noFill/>
                    </a:lnTlToBr>
                    <a:lnBlToTr>
                      <a:noFill/>
                    </a:lnBlToTr>
                    <a:noFill/>
                  </a:tcPr>
                </a:tc>
                <a:tc>
                  <a:txBody>
                    <a:bodyPr/>
                    <a:p>
                      <a:pPr indent="0" algn="ctr">
                        <a:buNone/>
                      </a:pPr>
                      <a:r>
                        <a:rPr lang="en-US" sz="1600" b="0">
                          <a:latin typeface="微软雅黑" pitchFamily="34" charset="-122"/>
                          <a:ea typeface="微软雅黑" pitchFamily="34" charset="-122"/>
                          <a:cs typeface="宋体" charset="-122"/>
                        </a:rPr>
                        <a:t>270</a:t>
                      </a:r>
                      <a:endParaRPr lang="en-US" altLang="en-US" sz="1600" b="0">
                        <a:latin typeface="微软雅黑" pitchFamily="34" charset="-122"/>
                        <a:ea typeface="微软雅黑" pitchFamily="34" charset="-122"/>
                        <a:cs typeface="宋体" charset="-122"/>
                      </a:endParaRPr>
                    </a:p>
                  </a:txBody>
                  <a:tcPr marL="0" marR="0" marT="0" marB="0" vert="horz" anchor="ctr">
                    <a:lnL>
                      <a:noFill/>
                    </a:lnL>
                    <a:lnR>
                      <a:noFill/>
                    </a:lnR>
                    <a:lnT cap="flat">
                      <a:noFill/>
                    </a:lnT>
                    <a:lnB cap="flat">
                      <a:noFill/>
                    </a:lnB>
                    <a:lnTlToBr>
                      <a:noFill/>
                    </a:lnTlToBr>
                    <a:lnBlToTr>
                      <a:noFill/>
                    </a:lnBlToTr>
                    <a:noFill/>
                  </a:tcPr>
                </a:tc>
                <a:tc>
                  <a:txBody>
                    <a:bodyPr/>
                    <a:p>
                      <a:pPr indent="0" algn="ctr">
                        <a:buNone/>
                      </a:pPr>
                      <a:r>
                        <a:rPr lang="en-US" sz="1600" b="0">
                          <a:latin typeface="微软雅黑" pitchFamily="34" charset="-122"/>
                          <a:ea typeface="微软雅黑" pitchFamily="34" charset="-122"/>
                          <a:cs typeface="宋体" charset="-122"/>
                        </a:rPr>
                        <a:t>270</a:t>
                      </a:r>
                      <a:endParaRPr lang="en-US" altLang="en-US" sz="1600" b="0">
                        <a:latin typeface="微软雅黑" pitchFamily="34" charset="-122"/>
                        <a:ea typeface="微软雅黑" pitchFamily="34" charset="-122"/>
                        <a:cs typeface="宋体" charset="-122"/>
                      </a:endParaRPr>
                    </a:p>
                  </a:txBody>
                  <a:tcPr marL="0" marR="0" marT="0" marB="0" vert="horz" anchor="ctr">
                    <a:lnL>
                      <a:noFill/>
                    </a:lnL>
                    <a:lnR cap="flat">
                      <a:noFill/>
                    </a:lnR>
                    <a:lnT cap="flat">
                      <a:noFill/>
                    </a:lnT>
                    <a:lnB cap="flat">
                      <a:noFill/>
                    </a:lnB>
                    <a:lnTlToBr>
                      <a:noFill/>
                    </a:lnTlToBr>
                    <a:lnBlToTr>
                      <a:noFill/>
                    </a:lnBlToTr>
                    <a:noFill/>
                  </a:tcPr>
                </a:tc>
              </a:tr>
            </a:tbl>
          </a:graphicData>
        </a:graphic>
      </p:graphicFrame>
      <p:sp>
        <p:nvSpPr>
          <p:cNvPr id="100" name="文本框 99"/>
          <p:cNvSpPr txBox="1"/>
          <p:nvPr/>
        </p:nvSpPr>
        <p:spPr>
          <a:xfrm>
            <a:off x="10140315" y="1073150"/>
            <a:ext cx="1678940" cy="398780"/>
          </a:xfrm>
          <a:prstGeom prst="rect">
            <a:avLst/>
          </a:prstGeom>
          <a:noFill/>
          <a:ln w="9525">
            <a:noFill/>
          </a:ln>
        </p:spPr>
        <p:txBody>
          <a:bodyPr wrap="square">
            <a:spAutoFit/>
          </a:bodyPr>
          <a:p>
            <a:pPr algn="ctr"/>
            <a:r>
              <a:rPr lang="zh-CN" altLang="en-US" sz="2000">
                <a:latin typeface="微软雅黑" pitchFamily="34" charset="-122"/>
                <a:ea typeface="微软雅黑" pitchFamily="34" charset="-122"/>
                <a:cs typeface="微软雅黑" pitchFamily="34" charset="-122"/>
              </a:rPr>
              <a:t>（续表）</a:t>
            </a:r>
            <a:endParaRPr lang="en-US" altLang="zh-CN" sz="2000">
              <a:latin typeface="微软雅黑" pitchFamily="34" charset="-122"/>
              <a:ea typeface="微软雅黑" pitchFamily="34" charset="-122"/>
              <a:cs typeface="微软雅黑" pitchFamily="34" charset="-122"/>
            </a:endParaRPr>
          </a:p>
        </p:txBody>
      </p:sp>
      <p:sp>
        <p:nvSpPr>
          <p:cNvPr id="3" name="文本框 2"/>
          <p:cNvSpPr txBox="1"/>
          <p:nvPr/>
        </p:nvSpPr>
        <p:spPr>
          <a:xfrm>
            <a:off x="382905" y="6322695"/>
            <a:ext cx="11436350" cy="321945"/>
          </a:xfrm>
          <a:prstGeom prst="rect">
            <a:avLst/>
          </a:prstGeom>
          <a:noFill/>
          <a:ln w="9525">
            <a:noFill/>
          </a:ln>
        </p:spPr>
        <p:txBody>
          <a:bodyPr wrap="square">
            <a:spAutoFit/>
          </a:bodyPr>
          <a:p>
            <a:r>
              <a:rPr lang="zh-CN" sz="1500">
                <a:latin typeface="微软雅黑" pitchFamily="34" charset="-122"/>
                <a:ea typeface="微软雅黑" pitchFamily="34" charset="-122"/>
                <a:cs typeface="微软雅黑" pitchFamily="34" charset="-122"/>
              </a:rPr>
              <a:t>注：①括号内数字为标准误；</a:t>
            </a:r>
            <a:r>
              <a:rPr lang="en-US" sz="1500">
                <a:latin typeface="微软雅黑" pitchFamily="34" charset="-122"/>
                <a:ea typeface="微软雅黑" pitchFamily="34" charset="-122"/>
                <a:cs typeface="微软雅黑" pitchFamily="34" charset="-122"/>
              </a:rPr>
              <a:t>②</a:t>
            </a:r>
            <a:r>
              <a:rPr lang="en-US" sz="1500" baseline="30000">
                <a:latin typeface="微软雅黑" pitchFamily="34" charset="-122"/>
                <a:ea typeface="微软雅黑" pitchFamily="34" charset="-122"/>
                <a:cs typeface="微软雅黑" pitchFamily="34" charset="-122"/>
              </a:rPr>
              <a:t>*</a:t>
            </a:r>
            <a:r>
              <a:rPr lang="zh-CN" sz="1500">
                <a:latin typeface="微软雅黑" pitchFamily="34" charset="-122"/>
                <a:ea typeface="微软雅黑" pitchFamily="34" charset="-122"/>
                <a:cs typeface="微软雅黑" pitchFamily="34" charset="-122"/>
              </a:rPr>
              <a:t>、</a:t>
            </a:r>
            <a:r>
              <a:rPr lang="en-US" sz="1500" baseline="30000">
                <a:latin typeface="微软雅黑" pitchFamily="34" charset="-122"/>
                <a:ea typeface="微软雅黑" pitchFamily="34" charset="-122"/>
                <a:cs typeface="微软雅黑" pitchFamily="34" charset="-122"/>
              </a:rPr>
              <a:t>**</a:t>
            </a:r>
            <a:r>
              <a:rPr lang="zh-CN" sz="1500">
                <a:latin typeface="微软雅黑" pitchFamily="34" charset="-122"/>
                <a:ea typeface="微软雅黑" pitchFamily="34" charset="-122"/>
                <a:cs typeface="微软雅黑" pitchFamily="34" charset="-122"/>
              </a:rPr>
              <a:t>、</a:t>
            </a:r>
            <a:r>
              <a:rPr lang="en-US" sz="1500" baseline="30000">
                <a:latin typeface="微软雅黑" pitchFamily="34" charset="-122"/>
                <a:ea typeface="微软雅黑" pitchFamily="34" charset="-122"/>
                <a:cs typeface="微软雅黑" pitchFamily="34" charset="-122"/>
              </a:rPr>
              <a:t>***</a:t>
            </a:r>
            <a:r>
              <a:rPr lang="zh-CN" sz="1500">
                <a:latin typeface="微软雅黑" pitchFamily="34" charset="-122"/>
                <a:ea typeface="微软雅黑" pitchFamily="34" charset="-122"/>
                <a:cs typeface="微软雅黑" pitchFamily="34" charset="-122"/>
              </a:rPr>
              <a:t>分别表示在</a:t>
            </a:r>
            <a:r>
              <a:rPr lang="en-US" sz="1500">
                <a:latin typeface="微软雅黑" pitchFamily="34" charset="-122"/>
                <a:ea typeface="微软雅黑" pitchFamily="34" charset="-122"/>
                <a:cs typeface="微软雅黑" pitchFamily="34" charset="-122"/>
              </a:rPr>
              <a:t>10</a:t>
            </a:r>
            <a:r>
              <a:rPr lang="zh-CN" sz="1500">
                <a:latin typeface="微软雅黑" pitchFamily="34" charset="-122"/>
                <a:ea typeface="微软雅黑" pitchFamily="34" charset="-122"/>
                <a:cs typeface="微软雅黑" pitchFamily="34" charset="-122"/>
              </a:rPr>
              <a:t>%、</a:t>
            </a:r>
            <a:r>
              <a:rPr lang="en-US" sz="1500">
                <a:latin typeface="微软雅黑" pitchFamily="34" charset="-122"/>
                <a:ea typeface="微软雅黑" pitchFamily="34" charset="-122"/>
                <a:cs typeface="微软雅黑" pitchFamily="34" charset="-122"/>
              </a:rPr>
              <a:t>5</a:t>
            </a:r>
            <a:r>
              <a:rPr lang="zh-CN" sz="1500">
                <a:latin typeface="微软雅黑" pitchFamily="34" charset="-122"/>
                <a:ea typeface="微软雅黑" pitchFamily="34" charset="-122"/>
                <a:cs typeface="微软雅黑" pitchFamily="34" charset="-122"/>
              </a:rPr>
              <a:t>%和</a:t>
            </a:r>
            <a:r>
              <a:rPr lang="en-US" sz="1500">
                <a:latin typeface="微软雅黑" pitchFamily="34" charset="-122"/>
                <a:ea typeface="微软雅黑" pitchFamily="34" charset="-122"/>
                <a:cs typeface="微软雅黑" pitchFamily="34" charset="-122"/>
              </a:rPr>
              <a:t>1</a:t>
            </a:r>
            <a:r>
              <a:rPr lang="zh-CN" sz="1500">
                <a:latin typeface="微软雅黑" pitchFamily="34" charset="-122"/>
                <a:ea typeface="微软雅黑" pitchFamily="34" charset="-122"/>
                <a:cs typeface="微软雅黑" pitchFamily="34" charset="-122"/>
              </a:rPr>
              <a:t>%水平上显著；③分位数回归方程均使用</a:t>
            </a:r>
            <a:r>
              <a:rPr lang="en-US" sz="1500">
                <a:latin typeface="微软雅黑" pitchFamily="34" charset="-122"/>
                <a:ea typeface="微软雅黑" pitchFamily="34" charset="-122"/>
                <a:cs typeface="微软雅黑" pitchFamily="34" charset="-122"/>
              </a:rPr>
              <a:t>Bootstrap</a:t>
            </a:r>
            <a:r>
              <a:rPr lang="zh-CN" sz="1500">
                <a:latin typeface="微软雅黑" pitchFamily="34" charset="-122"/>
                <a:ea typeface="微软雅黑" pitchFamily="34" charset="-122"/>
                <a:cs typeface="微软雅黑" pitchFamily="34" charset="-122"/>
              </a:rPr>
              <a:t>方法计算标准差。</a:t>
            </a:r>
            <a:endParaRPr lang="zh-CN" altLang="en-US" sz="1500">
              <a:latin typeface="微软雅黑" pitchFamily="34" charset="-122"/>
              <a:ea typeface="微软雅黑" pitchFamily="34" charset="-122"/>
              <a:cs typeface="微软雅黑" pitchFamily="34" charset="-122"/>
            </a:endParaRPr>
          </a:p>
        </p:txBody>
      </p:sp>
      <p:sp>
        <p:nvSpPr>
          <p:cNvPr id="10" name="矩形 5"/>
          <p:cNvSpPr/>
          <p:nvPr/>
        </p:nvSpPr>
        <p:spPr>
          <a:xfrm>
            <a:off x="4694555" y="117475"/>
            <a:ext cx="1550035" cy="431800"/>
          </a:xfrm>
          <a:prstGeom prst="rect">
            <a:avLst/>
          </a:prstGeom>
          <a:noFill/>
          <a:ln w="12700">
            <a:noFill/>
          </a:ln>
        </p:spPr>
        <p:txBody>
          <a:bodyPr anchor="ctr"/>
          <a:p>
            <a:pPr algn="ctr"/>
            <a:r>
              <a:rPr lang="zh-CN" altLang="en-US" sz="1200" b="1" dirty="0">
                <a:solidFill>
                  <a:schemeClr val="bg1"/>
                </a:solidFill>
                <a:latin typeface="微软雅黑" pitchFamily="34" charset="-122"/>
                <a:ea typeface="微软雅黑" pitchFamily="34" charset="-122"/>
                <a:sym typeface="Arial" charset="0"/>
              </a:rPr>
              <a:t>什么是实证分析</a:t>
            </a:r>
            <a:endParaRPr lang="zh-CN" altLang="en-US" sz="1200" b="1" dirty="0">
              <a:solidFill>
                <a:schemeClr val="bg1"/>
              </a:solidFill>
              <a:latin typeface="微软雅黑" pitchFamily="34" charset="-122"/>
              <a:ea typeface="微软雅黑" pitchFamily="34" charset="-122"/>
              <a:sym typeface="Arial" charset="0"/>
            </a:endParaRPr>
          </a:p>
        </p:txBody>
      </p:sp>
      <p:sp>
        <p:nvSpPr>
          <p:cNvPr id="11" name="矩形 7"/>
          <p:cNvSpPr/>
          <p:nvPr/>
        </p:nvSpPr>
        <p:spPr>
          <a:xfrm>
            <a:off x="6398260" y="154940"/>
            <a:ext cx="1498600" cy="360045"/>
          </a:xfrm>
          <a:prstGeom prst="rect">
            <a:avLst/>
          </a:prstGeom>
          <a:noFill/>
          <a:ln w="12700">
            <a:noFill/>
          </a:ln>
        </p:spPr>
        <p:txBody>
          <a:bodyPr anchor="ctr"/>
          <a:p>
            <a:pPr algn="ctr"/>
            <a:r>
              <a:rPr lang="zh-CN" altLang="en-US" sz="1200" b="1" dirty="0">
                <a:solidFill>
                  <a:schemeClr val="bg1"/>
                </a:solidFill>
                <a:latin typeface="微软雅黑" pitchFamily="34" charset="-122"/>
                <a:ea typeface="微软雅黑" pitchFamily="34" charset="-122"/>
              </a:rPr>
              <a:t>实证分析的</a:t>
            </a:r>
            <a:endParaRPr lang="zh-CN" altLang="en-US" sz="1200" b="1" dirty="0">
              <a:solidFill>
                <a:schemeClr val="bg1"/>
              </a:solidFill>
              <a:latin typeface="微软雅黑" pitchFamily="34" charset="-122"/>
              <a:ea typeface="微软雅黑" pitchFamily="34" charset="-122"/>
            </a:endParaRPr>
          </a:p>
          <a:p>
            <a:pPr algn="ctr"/>
            <a:r>
              <a:rPr lang="zh-CN" altLang="en-US" sz="1200" b="1" dirty="0">
                <a:solidFill>
                  <a:schemeClr val="bg1"/>
                </a:solidFill>
                <a:latin typeface="微软雅黑" pitchFamily="34" charset="-122"/>
                <a:ea typeface="微软雅黑" pitchFamily="34" charset="-122"/>
              </a:rPr>
              <a:t>前期准备</a:t>
            </a:r>
            <a:endParaRPr lang="zh-CN" altLang="en-US" sz="1200" b="1" dirty="0">
              <a:solidFill>
                <a:schemeClr val="bg1"/>
              </a:solidFill>
              <a:latin typeface="微软雅黑" pitchFamily="34" charset="-122"/>
              <a:ea typeface="微软雅黑" pitchFamily="34" charset="-122"/>
            </a:endParaRPr>
          </a:p>
        </p:txBody>
      </p:sp>
      <p:sp>
        <p:nvSpPr>
          <p:cNvPr id="7" name="矩形 8"/>
          <p:cNvSpPr/>
          <p:nvPr/>
        </p:nvSpPr>
        <p:spPr>
          <a:xfrm>
            <a:off x="8068945" y="133350"/>
            <a:ext cx="1148080" cy="403225"/>
          </a:xfrm>
          <a:prstGeom prst="rect">
            <a:avLst/>
          </a:prstGeom>
          <a:noFill/>
          <a:ln w="12700">
            <a:noFill/>
          </a:ln>
        </p:spPr>
        <p:txBody>
          <a:bodyPr anchor="ctr"/>
          <a:p>
            <a:pPr algn="ctr"/>
            <a:r>
              <a:rPr lang="zh-CN" altLang="en-US" sz="1200" b="1" dirty="0">
                <a:solidFill>
                  <a:schemeClr val="bg1"/>
                </a:solidFill>
                <a:latin typeface="微软雅黑" pitchFamily="34" charset="-122"/>
                <a:ea typeface="微软雅黑" pitchFamily="34" charset="-122"/>
              </a:rPr>
              <a:t>如何做实证</a:t>
            </a:r>
            <a:endParaRPr lang="zh-CN" altLang="en-US" sz="1200" b="1" dirty="0">
              <a:solidFill>
                <a:schemeClr val="bg1"/>
              </a:solidFill>
              <a:latin typeface="微软雅黑" pitchFamily="34" charset="-122"/>
              <a:ea typeface="微软雅黑" pitchFamily="34" charset="-122"/>
            </a:endParaRPr>
          </a:p>
          <a:p>
            <a:pPr algn="ctr"/>
            <a:r>
              <a:rPr lang="zh-CN" altLang="en-US" sz="1200" b="1" dirty="0">
                <a:solidFill>
                  <a:schemeClr val="bg1"/>
                </a:solidFill>
                <a:latin typeface="微软雅黑" pitchFamily="34" charset="-122"/>
                <a:ea typeface="微软雅黑" pitchFamily="34" charset="-122"/>
              </a:rPr>
              <a:t>分析</a:t>
            </a:r>
            <a:endParaRPr lang="zh-CN" altLang="en-US" sz="1200" b="1" dirty="0">
              <a:solidFill>
                <a:schemeClr val="bg1"/>
              </a:solidFill>
              <a:latin typeface="微软雅黑" pitchFamily="34" charset="-122"/>
              <a:ea typeface="微软雅黑" pitchFamily="34" charset="-122"/>
            </a:endParaRPr>
          </a:p>
        </p:txBody>
      </p:sp>
      <p:sp>
        <p:nvSpPr>
          <p:cNvPr id="8" name="矩形 9"/>
          <p:cNvSpPr/>
          <p:nvPr/>
        </p:nvSpPr>
        <p:spPr>
          <a:xfrm>
            <a:off x="9549130" y="117475"/>
            <a:ext cx="1250950" cy="431800"/>
          </a:xfrm>
          <a:prstGeom prst="rect">
            <a:avLst/>
          </a:prstGeom>
          <a:noFill/>
          <a:ln w="12700">
            <a:noFill/>
          </a:ln>
        </p:spPr>
        <p:txBody>
          <a:bodyPr anchor="ctr"/>
          <a:p>
            <a:pPr marL="0" lvl="0" indent="0" eaLnBrk="1" hangingPunct="1">
              <a:buNone/>
            </a:pPr>
            <a:r>
              <a:rPr lang="zh-CN" altLang="en-US" sz="1200" b="1" dirty="0">
                <a:solidFill>
                  <a:schemeClr val="bg1"/>
                </a:solidFill>
                <a:latin typeface="微软雅黑" pitchFamily="34" charset="-122"/>
                <a:ea typeface="微软雅黑" pitchFamily="34" charset="-122"/>
                <a:sym typeface="+mn-ea"/>
              </a:rPr>
              <a:t>实证分析写作的要点及示例</a:t>
            </a:r>
            <a:endParaRPr lang="zh-CN" altLang="en-US" sz="1200" b="1" dirty="0">
              <a:solidFill>
                <a:schemeClr val="bg1"/>
              </a:solidFill>
              <a:latin typeface="微软雅黑" pitchFamily="34" charset="-122"/>
              <a:ea typeface="微软雅黑" pitchFamily="34" charset="-122"/>
              <a:sym typeface="+mn-ea"/>
            </a:endParaRPr>
          </a:p>
        </p:txBody>
      </p:sp>
      <p:sp>
        <p:nvSpPr>
          <p:cNvPr id="9" name="矩形 10"/>
          <p:cNvSpPr/>
          <p:nvPr/>
        </p:nvSpPr>
        <p:spPr>
          <a:xfrm>
            <a:off x="11022330" y="133350"/>
            <a:ext cx="889635" cy="431800"/>
          </a:xfrm>
          <a:prstGeom prst="rect">
            <a:avLst/>
          </a:prstGeom>
          <a:noFill/>
          <a:ln w="12700">
            <a:noFill/>
          </a:ln>
        </p:spPr>
        <p:txBody>
          <a:bodyPr anchor="ctr"/>
          <a:p>
            <a:pPr algn="ctr"/>
            <a:r>
              <a:rPr lang="zh-CN" altLang="en-US" sz="1200" b="1" dirty="0">
                <a:solidFill>
                  <a:schemeClr val="bg1"/>
                </a:solidFill>
                <a:latin typeface="微软雅黑" pitchFamily="34" charset="-122"/>
                <a:ea typeface="微软雅黑" pitchFamily="34" charset="-122"/>
              </a:rPr>
              <a:t>小结</a:t>
            </a:r>
            <a:endParaRPr lang="zh-CN" altLang="en-US" sz="1200" b="1" dirty="0">
              <a:solidFill>
                <a:schemeClr val="bg1"/>
              </a:solidFill>
              <a:latin typeface="微软雅黑" pitchFamily="34" charset="-122"/>
              <a:ea typeface="微软雅黑" pitchFamily="34" charset="-122"/>
            </a:endParaRPr>
          </a:p>
        </p:txBody>
      </p:sp>
      <p:sp>
        <p:nvSpPr>
          <p:cNvPr id="18" name="任意多边形 11"/>
          <p:cNvSpPr/>
          <p:nvPr/>
        </p:nvSpPr>
        <p:spPr>
          <a:xfrm>
            <a:off x="10000615" y="0"/>
            <a:ext cx="266700" cy="228600"/>
          </a:xfrm>
          <a:custGeom>
            <a:avLst/>
            <a:gdLst>
              <a:gd name="txL" fmla="*/ 0 w 266008"/>
              <a:gd name="txT" fmla="*/ 0 h 229317"/>
              <a:gd name="txR" fmla="*/ 266008 w 266008"/>
              <a:gd name="txB" fmla="*/ 229317 h 229317"/>
            </a:gdLst>
            <a:ahLst/>
            <a:cxnLst>
              <a:cxn ang="0">
                <a:pos x="0" y="0"/>
              </a:cxn>
              <a:cxn ang="0">
                <a:pos x="266700" y="0"/>
              </a:cxn>
              <a:cxn ang="0">
                <a:pos x="133350" y="228600"/>
              </a:cxn>
              <a:cxn ang="0">
                <a:pos x="0" y="0"/>
              </a:cxn>
            </a:cxnLst>
            <a:rect l="txL" t="txT" r="txR" b="txB"/>
            <a:pathLst>
              <a:path w="266008" h="229317">
                <a:moveTo>
                  <a:pt x="0" y="0"/>
                </a:moveTo>
                <a:lnTo>
                  <a:pt x="266008" y="0"/>
                </a:lnTo>
                <a:lnTo>
                  <a:pt x="133004" y="229317"/>
                </a:lnTo>
                <a:lnTo>
                  <a:pt x="0" y="0"/>
                </a:lnTo>
                <a:close/>
              </a:path>
            </a:pathLst>
          </a:custGeom>
          <a:solidFill>
            <a:srgbClr val="16A287"/>
          </a:solidFill>
          <a:ln w="12700">
            <a:noFill/>
          </a:ln>
        </p:spPr>
        <p:txBody>
          <a:bodyPr anchor="ctr"/>
          <a:p>
            <a:pPr algn="ctr"/>
            <a:r>
              <a:rPr lang="en-US" altLang="zh-CN" sz="1000" b="1" dirty="0">
                <a:solidFill>
                  <a:schemeClr val="bg1"/>
                </a:solidFill>
                <a:latin typeface="微软雅黑" pitchFamily="34" charset="-122"/>
                <a:ea typeface="微软雅黑" pitchFamily="34" charset="-122"/>
                <a:sym typeface="Arial" charset="0"/>
              </a:rPr>
              <a:t>4</a:t>
            </a:r>
            <a:endParaRPr lang="en-US" altLang="zh-CN" sz="1000" b="1" dirty="0">
              <a:solidFill>
                <a:schemeClr val="bg1"/>
              </a:solidFill>
              <a:latin typeface="微软雅黑" pitchFamily="34" charset="-122"/>
              <a:ea typeface="微软雅黑" pitchFamily="34" charset="-122"/>
              <a:sym typeface="Arial"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矩形 1"/>
          <p:cNvSpPr/>
          <p:nvPr/>
        </p:nvSpPr>
        <p:spPr>
          <a:xfrm>
            <a:off x="0" y="549275"/>
            <a:ext cx="12192000" cy="598488"/>
          </a:xfrm>
          <a:prstGeom prst="rect">
            <a:avLst/>
          </a:prstGeom>
          <a:solidFill>
            <a:srgbClr val="D8D8D8"/>
          </a:solidFill>
          <a:ln w="12700">
            <a:noFill/>
          </a:ln>
        </p:spPr>
        <p:txBody>
          <a:bodyPr anchor="ctr"/>
          <a:lstStyle/>
          <a:p>
            <a:pPr algn="ctr"/>
            <a:endParaRPr lang="zh-CN" altLang="zh-CN" b="1" dirty="0">
              <a:solidFill>
                <a:srgbClr val="FFFFFF"/>
              </a:solidFill>
              <a:latin typeface="微软雅黑" pitchFamily="34" charset="-122"/>
              <a:ea typeface="微软雅黑" pitchFamily="34" charset="-122"/>
              <a:sym typeface="微软雅黑" pitchFamily="34" charset="-122"/>
            </a:endParaRPr>
          </a:p>
        </p:txBody>
      </p:sp>
      <p:sp>
        <p:nvSpPr>
          <p:cNvPr id="40962" name="矩形 4"/>
          <p:cNvSpPr/>
          <p:nvPr/>
        </p:nvSpPr>
        <p:spPr>
          <a:xfrm>
            <a:off x="0" y="0"/>
            <a:ext cx="12192000" cy="598488"/>
          </a:xfrm>
          <a:prstGeom prst="rect">
            <a:avLst/>
          </a:prstGeom>
          <a:solidFill>
            <a:schemeClr val="tx1"/>
          </a:solidFill>
          <a:ln w="12700">
            <a:noFill/>
          </a:ln>
        </p:spPr>
        <p:txBody>
          <a:bodyPr anchor="ctr"/>
          <a:lstStyle/>
          <a:p>
            <a:pPr algn="ctr"/>
            <a:endParaRPr lang="zh-CN" altLang="zh-CN" dirty="0">
              <a:solidFill>
                <a:schemeClr val="bg1"/>
              </a:solidFill>
              <a:latin typeface="宋体" charset="-122"/>
              <a:ea typeface="宋体" charset="-122"/>
              <a:sym typeface="宋体" charset="-122"/>
            </a:endParaRPr>
          </a:p>
        </p:txBody>
      </p:sp>
      <p:sp>
        <p:nvSpPr>
          <p:cNvPr id="40969" name="矩形 12"/>
          <p:cNvSpPr/>
          <p:nvPr/>
        </p:nvSpPr>
        <p:spPr>
          <a:xfrm>
            <a:off x="0" y="6367463"/>
            <a:ext cx="12192000" cy="490537"/>
          </a:xfrm>
          <a:prstGeom prst="rect">
            <a:avLst/>
          </a:prstGeom>
          <a:solidFill>
            <a:srgbClr val="16A287"/>
          </a:solidFill>
          <a:ln w="12700">
            <a:noFill/>
          </a:ln>
        </p:spPr>
        <p:txBody>
          <a:bodyPr anchor="ctr"/>
          <a:lstStyle/>
          <a:p>
            <a:pPr algn="ctr"/>
            <a:endParaRPr lang="zh-CN" altLang="zh-CN" b="1" dirty="0">
              <a:solidFill>
                <a:srgbClr val="FFFFFF"/>
              </a:solidFill>
              <a:latin typeface="微软雅黑" pitchFamily="34" charset="-122"/>
              <a:ea typeface="微软雅黑" pitchFamily="34" charset="-122"/>
              <a:sym typeface="微软雅黑" pitchFamily="34" charset="-122"/>
            </a:endParaRPr>
          </a:p>
        </p:txBody>
      </p:sp>
      <p:sp>
        <p:nvSpPr>
          <p:cNvPr id="16394" name="文本框 13"/>
          <p:cNvSpPr/>
          <p:nvPr/>
        </p:nvSpPr>
        <p:spPr>
          <a:xfrm>
            <a:off x="0" y="6413500"/>
            <a:ext cx="2021205" cy="460375"/>
          </a:xfrm>
          <a:prstGeom prst="rect">
            <a:avLst/>
          </a:prstGeom>
          <a:noFill/>
          <a:ln w="9525">
            <a:noFill/>
          </a:ln>
        </p:spPr>
        <p:txBody>
          <a:bodyPr wrap="square" anchor="t">
            <a:spAutoFit/>
          </a:bodyPr>
          <a:lstStyle/>
          <a:p>
            <a:pPr>
              <a:lnSpc>
                <a:spcPct val="120000"/>
              </a:lnSpc>
            </a:pPr>
            <a:r>
              <a:rPr lang="zh-CN" altLang="en-US" sz="2000" b="1" dirty="0">
                <a:solidFill>
                  <a:schemeClr val="bg1"/>
                </a:solidFill>
                <a:latin typeface="微软雅黑" pitchFamily="34" charset="-122"/>
                <a:ea typeface="微软雅黑" pitchFamily="34" charset="-122"/>
              </a:rPr>
              <a:t>如何写实证分析</a:t>
            </a:r>
            <a:endParaRPr lang="zh-CN" altLang="en-US" sz="2000" b="1" dirty="0">
              <a:solidFill>
                <a:schemeClr val="bg1"/>
              </a:solidFill>
              <a:latin typeface="微软雅黑" pitchFamily="34" charset="-122"/>
              <a:ea typeface="微软雅黑" pitchFamily="34" charset="-122"/>
            </a:endParaRPr>
          </a:p>
        </p:txBody>
      </p:sp>
      <p:sp>
        <p:nvSpPr>
          <p:cNvPr id="2" name="文本框 1"/>
          <p:cNvSpPr txBox="1"/>
          <p:nvPr/>
        </p:nvSpPr>
        <p:spPr>
          <a:xfrm>
            <a:off x="9549130" y="6413500"/>
            <a:ext cx="2642870" cy="398780"/>
          </a:xfrm>
          <a:prstGeom prst="rect">
            <a:avLst/>
          </a:prstGeom>
          <a:noFill/>
        </p:spPr>
        <p:txBody>
          <a:bodyPr wrap="square" rtlCol="0">
            <a:spAutoFit/>
          </a:bodyPr>
          <a:lstStyle/>
          <a:p>
            <a:r>
              <a:rPr lang="en-US" altLang="zh-CN" sz="2000">
                <a:solidFill>
                  <a:schemeClr val="bg1"/>
                </a:solidFill>
                <a:latin typeface="微软雅黑" pitchFamily="34" charset="-122"/>
                <a:ea typeface="微软雅黑" pitchFamily="34" charset="-122"/>
                <a:cs typeface="微软雅黑" pitchFamily="34" charset="-122"/>
              </a:rPr>
              <a:t>        </a:t>
            </a:r>
            <a:r>
              <a:rPr lang="en-US" altLang="zh-CN" sz="2000" b="1">
                <a:solidFill>
                  <a:schemeClr val="bg1"/>
                </a:solidFill>
                <a:latin typeface="微软雅黑" pitchFamily="34" charset="-122"/>
                <a:ea typeface="微软雅黑" pitchFamily="34" charset="-122"/>
                <a:cs typeface="微软雅黑" pitchFamily="34" charset="-122"/>
              </a:rPr>
              <a:t>  </a:t>
            </a:r>
            <a:r>
              <a:rPr lang="zh-CN" altLang="en-US" sz="2000" b="1">
                <a:solidFill>
                  <a:schemeClr val="bg1"/>
                </a:solidFill>
                <a:latin typeface="微软雅黑" pitchFamily="34" charset="-122"/>
                <a:ea typeface="微软雅黑" pitchFamily="34" charset="-122"/>
                <a:cs typeface="微软雅黑" pitchFamily="34" charset="-122"/>
              </a:rPr>
              <a:t>讲授人</a:t>
            </a:r>
            <a:r>
              <a:rPr lang="en-US" altLang="zh-CN" sz="2000" b="1">
                <a:solidFill>
                  <a:schemeClr val="bg1"/>
                </a:solidFill>
                <a:latin typeface="微软雅黑" pitchFamily="34" charset="-122"/>
                <a:ea typeface="微软雅黑" pitchFamily="34" charset="-122"/>
                <a:cs typeface="微软雅黑" pitchFamily="34" charset="-122"/>
              </a:rPr>
              <a:t>: </a:t>
            </a:r>
            <a:r>
              <a:rPr lang="zh-CN" altLang="en-US" sz="2000" b="1">
                <a:solidFill>
                  <a:schemeClr val="bg1"/>
                </a:solidFill>
                <a:latin typeface="微软雅黑" pitchFamily="34" charset="-122"/>
                <a:ea typeface="微软雅黑" pitchFamily="34" charset="-122"/>
                <a:cs typeface="微软雅黑" pitchFamily="34" charset="-122"/>
              </a:rPr>
              <a:t>刘西川</a:t>
            </a:r>
            <a:endParaRPr lang="zh-CN" altLang="en-US" sz="2000" b="1">
              <a:solidFill>
                <a:schemeClr val="bg1"/>
              </a:solidFill>
              <a:latin typeface="微软雅黑" pitchFamily="34" charset="-122"/>
              <a:ea typeface="微软雅黑" pitchFamily="34" charset="-122"/>
              <a:cs typeface="微软雅黑" pitchFamily="34" charset="-122"/>
            </a:endParaRPr>
          </a:p>
        </p:txBody>
      </p:sp>
      <p:sp>
        <p:nvSpPr>
          <p:cNvPr id="9" name="文本框 8"/>
          <p:cNvSpPr txBox="1"/>
          <p:nvPr/>
        </p:nvSpPr>
        <p:spPr>
          <a:xfrm>
            <a:off x="4020820" y="1580515"/>
            <a:ext cx="4443730" cy="1014730"/>
          </a:xfrm>
          <a:prstGeom prst="rect">
            <a:avLst/>
          </a:prstGeom>
          <a:noFill/>
        </p:spPr>
        <p:txBody>
          <a:bodyPr wrap="square" rtlCol="0">
            <a:spAutoFit/>
          </a:bodyPr>
          <a:lstStyle/>
          <a:p>
            <a:pPr algn="ctr">
              <a:buFont typeface="Wingdings" charset="2"/>
            </a:pPr>
            <a:r>
              <a:rPr lang="zh-CN" altLang="en-US" sz="2000" b="1">
                <a:latin typeface="微软雅黑" pitchFamily="34" charset="-122"/>
                <a:ea typeface="微软雅黑" pitchFamily="34" charset="-122"/>
                <a:cs typeface="微软雅黑" pitchFamily="34" charset="-122"/>
              </a:rPr>
              <a:t>稳健性检验的目的：</a:t>
            </a:r>
            <a:r>
              <a:rPr lang="zh-CN" altLang="en-US" sz="2000">
                <a:latin typeface="微软雅黑" pitchFamily="34" charset="-122"/>
                <a:ea typeface="微软雅黑" pitchFamily="34" charset="-122"/>
                <a:cs typeface="微软雅黑" pitchFamily="34" charset="-122"/>
              </a:rPr>
              <a:t>保证估计结果在其他情境下同样成立，它是所检验假说的“保护带”。</a:t>
            </a:r>
            <a:endParaRPr lang="zh-CN" altLang="en-US" sz="2000">
              <a:latin typeface="微软雅黑" pitchFamily="34" charset="-122"/>
              <a:ea typeface="微软雅黑" pitchFamily="34" charset="-122"/>
              <a:cs typeface="微软雅黑" pitchFamily="34" charset="-122"/>
            </a:endParaRPr>
          </a:p>
        </p:txBody>
      </p:sp>
      <p:sp>
        <p:nvSpPr>
          <p:cNvPr id="10" name="文本框 9"/>
          <p:cNvSpPr txBox="1"/>
          <p:nvPr/>
        </p:nvSpPr>
        <p:spPr>
          <a:xfrm>
            <a:off x="8068945" y="4657725"/>
            <a:ext cx="3664585" cy="1630045"/>
          </a:xfrm>
          <a:prstGeom prst="rect">
            <a:avLst/>
          </a:prstGeom>
          <a:noFill/>
        </p:spPr>
        <p:txBody>
          <a:bodyPr wrap="square" rtlCol="0">
            <a:spAutoFit/>
          </a:bodyPr>
          <a:lstStyle/>
          <a:p>
            <a:r>
              <a:rPr lang="zh-CN" altLang="en-US" sz="2000">
                <a:latin typeface="微软雅黑" pitchFamily="34" charset="-122"/>
                <a:ea typeface="微软雅黑" pitchFamily="34" charset="-122"/>
                <a:cs typeface="微软雅黑" pitchFamily="34" charset="-122"/>
              </a:rPr>
              <a:t>在实证论文里，至少要先完成研究主题相同或类似、并且也采用数据和计量模型的实证研究中的稳健性检验，</a:t>
            </a:r>
            <a:r>
              <a:rPr lang="zh-CN" altLang="en-US" sz="2000" b="1">
                <a:latin typeface="微软雅黑" pitchFamily="34" charset="-122"/>
                <a:ea typeface="微软雅黑" pitchFamily="34" charset="-122"/>
                <a:cs typeface="微软雅黑" pitchFamily="34" charset="-122"/>
              </a:rPr>
              <a:t>做到人有我有</a:t>
            </a:r>
            <a:r>
              <a:rPr lang="zh-CN" altLang="en-US" sz="2000">
                <a:latin typeface="微软雅黑" pitchFamily="34" charset="-122"/>
                <a:ea typeface="微软雅黑" pitchFamily="34" charset="-122"/>
                <a:cs typeface="微软雅黑" pitchFamily="34" charset="-122"/>
              </a:rPr>
              <a:t>。</a:t>
            </a:r>
            <a:endParaRPr lang="zh-CN" altLang="en-US" sz="2000">
              <a:latin typeface="微软雅黑" pitchFamily="34" charset="-122"/>
              <a:ea typeface="微软雅黑" pitchFamily="34" charset="-122"/>
              <a:cs typeface="微软雅黑" pitchFamily="34" charset="-122"/>
            </a:endParaRPr>
          </a:p>
        </p:txBody>
      </p:sp>
      <p:sp>
        <p:nvSpPr>
          <p:cNvPr id="13" name="文本框 12"/>
          <p:cNvSpPr txBox="1"/>
          <p:nvPr/>
        </p:nvSpPr>
        <p:spPr>
          <a:xfrm>
            <a:off x="666115" y="4664075"/>
            <a:ext cx="3890645" cy="1630045"/>
          </a:xfrm>
          <a:prstGeom prst="rect">
            <a:avLst/>
          </a:prstGeom>
          <a:noFill/>
        </p:spPr>
        <p:txBody>
          <a:bodyPr wrap="square" rtlCol="0">
            <a:spAutoFit/>
          </a:bodyPr>
          <a:lstStyle/>
          <a:p>
            <a:r>
              <a:rPr lang="zh-CN" altLang="en-US" sz="2000">
                <a:latin typeface="微软雅黑" pitchFamily="34" charset="-122"/>
                <a:ea typeface="微软雅黑" pitchFamily="34" charset="-122"/>
              </a:rPr>
              <a:t>在写作方面，要</a:t>
            </a:r>
            <a:r>
              <a:rPr lang="zh-CN" altLang="en-US" sz="2000" b="1">
                <a:latin typeface="微软雅黑" pitchFamily="34" charset="-122"/>
                <a:ea typeface="微软雅黑" pitchFamily="34" charset="-122"/>
              </a:rPr>
              <a:t>给出某个稳健性分析的目的、思路和具体做法</a:t>
            </a:r>
            <a:r>
              <a:rPr lang="zh-CN" altLang="en-US" sz="2000">
                <a:latin typeface="微软雅黑" pitchFamily="34" charset="-122"/>
                <a:ea typeface="微软雅黑" pitchFamily="34" charset="-122"/>
              </a:rPr>
              <a:t>，同时给出相关估计结果的表格，最后还要给出假说是否依然成立的定论。</a:t>
            </a:r>
            <a:endParaRPr lang="zh-CN" altLang="en-US" sz="2000">
              <a:latin typeface="微软雅黑" pitchFamily="34" charset="-122"/>
              <a:ea typeface="微软雅黑" pitchFamily="34" charset="-122"/>
            </a:endParaRPr>
          </a:p>
        </p:txBody>
      </p:sp>
      <p:sp>
        <p:nvSpPr>
          <p:cNvPr id="14" name="文本框 13"/>
          <p:cNvSpPr txBox="1"/>
          <p:nvPr/>
        </p:nvSpPr>
        <p:spPr>
          <a:xfrm>
            <a:off x="666115" y="3027680"/>
            <a:ext cx="3891280" cy="1322070"/>
          </a:xfrm>
          <a:prstGeom prst="rect">
            <a:avLst/>
          </a:prstGeom>
          <a:noFill/>
        </p:spPr>
        <p:txBody>
          <a:bodyPr wrap="square" rtlCol="0">
            <a:spAutoFit/>
          </a:bodyPr>
          <a:lstStyle/>
          <a:p>
            <a:r>
              <a:rPr lang="zh-CN" altLang="en-US" sz="2000">
                <a:latin typeface="微软雅黑" pitchFamily="34" charset="-122"/>
                <a:ea typeface="微软雅黑" pitchFamily="34" charset="-122"/>
              </a:rPr>
              <a:t>选择何种转换方式，</a:t>
            </a:r>
            <a:r>
              <a:rPr lang="zh-CN" altLang="en-US" sz="2000" b="1">
                <a:latin typeface="微软雅黑" pitchFamily="34" charset="-122"/>
                <a:ea typeface="微软雅黑" pitchFamily="34" charset="-122"/>
              </a:rPr>
              <a:t>以经济理论上的考虑最为重要</a:t>
            </a:r>
            <a:r>
              <a:rPr lang="zh-CN" altLang="en-US" sz="2000">
                <a:latin typeface="微软雅黑" pitchFamily="34" charset="-122"/>
                <a:ea typeface="微软雅黑" pitchFamily="34" charset="-122"/>
              </a:rPr>
              <a:t>，不能仅仅为了提高模型的适配性，而盲目地做一些变量转换。</a:t>
            </a:r>
            <a:endParaRPr lang="zh-CN" altLang="en-US" sz="2000">
              <a:latin typeface="微软雅黑" pitchFamily="34" charset="-122"/>
              <a:ea typeface="微软雅黑" pitchFamily="34" charset="-122"/>
            </a:endParaRPr>
          </a:p>
        </p:txBody>
      </p:sp>
      <p:sp>
        <p:nvSpPr>
          <p:cNvPr id="41007" name="文本占位符 3"/>
          <p:cNvSpPr>
            <a:spLocks noGrp="1"/>
          </p:cNvSpPr>
          <p:nvPr/>
        </p:nvSpPr>
        <p:spPr>
          <a:xfrm>
            <a:off x="655955" y="681355"/>
            <a:ext cx="7240905" cy="429895"/>
          </a:xfrm>
          <a:prstGeom prst="rect">
            <a:avLst/>
          </a:prstGeom>
          <a:noFill/>
          <a:ln w="9525">
            <a:noFill/>
          </a:ln>
        </p:spPr>
        <p:txBody>
          <a:bodyPr anchor="t"/>
          <a:lstStyle>
            <a:lvl1pPr lvl="0">
              <a:buClrTx/>
              <a:buSzTx/>
              <a:buFont typeface="Arial" charset="0"/>
              <a:defRPr sz="2400"/>
            </a:lvl1pPr>
            <a:lvl2pPr lvl="1">
              <a:buClrTx/>
              <a:buSzTx/>
              <a:buFont typeface="Arial" charset="0"/>
              <a:defRPr sz="2000"/>
            </a:lvl2pPr>
            <a:lvl3pPr lvl="2">
              <a:buClrTx/>
              <a:buSzTx/>
              <a:buFont typeface="Arial" charset="0"/>
              <a:defRPr sz="1800"/>
            </a:lvl3pPr>
            <a:lvl4pPr lvl="3">
              <a:buClrTx/>
              <a:buSzTx/>
              <a:buFont typeface="Arial" charset="0"/>
              <a:defRPr sz="1600"/>
            </a:lvl4pPr>
            <a:lvl5pPr lvl="4">
              <a:buClrTx/>
              <a:buSzTx/>
              <a:buFont typeface="Arial" charset="0"/>
              <a:defRPr sz="1600"/>
            </a:lvl5pPr>
          </a:lstStyle>
          <a:p>
            <a:pPr marL="0" lvl="0" indent="0" eaLnBrk="1" hangingPunct="1">
              <a:buNone/>
            </a:pPr>
            <a:r>
              <a:rPr sz="2800" b="1" dirty="0">
                <a:latin typeface="微软雅黑" pitchFamily="34" charset="-122"/>
                <a:ea typeface="微软雅黑" pitchFamily="34" charset="-122"/>
              </a:rPr>
              <a:t>实证分析写作的要点五：稳健性检验</a:t>
            </a:r>
            <a:endParaRPr sz="2800" b="1" dirty="0">
              <a:latin typeface="微软雅黑" pitchFamily="34" charset="-122"/>
              <a:ea typeface="微软雅黑" pitchFamily="34" charset="-122"/>
            </a:endParaRPr>
          </a:p>
        </p:txBody>
      </p:sp>
      <p:sp>
        <p:nvSpPr>
          <p:cNvPr id="3" name="矩形 5"/>
          <p:cNvSpPr/>
          <p:nvPr/>
        </p:nvSpPr>
        <p:spPr>
          <a:xfrm>
            <a:off x="4694555" y="117475"/>
            <a:ext cx="1550035" cy="431800"/>
          </a:xfrm>
          <a:prstGeom prst="rect">
            <a:avLst/>
          </a:prstGeom>
          <a:noFill/>
          <a:ln w="12700">
            <a:noFill/>
          </a:ln>
        </p:spPr>
        <p:txBody>
          <a:bodyPr anchor="ctr"/>
          <a:p>
            <a:pPr algn="ctr"/>
            <a:r>
              <a:rPr lang="zh-CN" altLang="en-US" sz="1200" b="1" dirty="0">
                <a:solidFill>
                  <a:schemeClr val="bg1"/>
                </a:solidFill>
                <a:latin typeface="微软雅黑" pitchFamily="34" charset="-122"/>
                <a:ea typeface="微软雅黑" pitchFamily="34" charset="-122"/>
                <a:sym typeface="Arial" charset="0"/>
              </a:rPr>
              <a:t>什么是实证分析</a:t>
            </a:r>
            <a:endParaRPr lang="zh-CN" altLang="en-US" sz="1200" b="1" dirty="0">
              <a:solidFill>
                <a:schemeClr val="bg1"/>
              </a:solidFill>
              <a:latin typeface="微软雅黑" pitchFamily="34" charset="-122"/>
              <a:ea typeface="微软雅黑" pitchFamily="34" charset="-122"/>
              <a:sym typeface="Arial" charset="0"/>
            </a:endParaRPr>
          </a:p>
        </p:txBody>
      </p:sp>
      <p:sp>
        <p:nvSpPr>
          <p:cNvPr id="11" name="矩形 7"/>
          <p:cNvSpPr/>
          <p:nvPr/>
        </p:nvSpPr>
        <p:spPr>
          <a:xfrm>
            <a:off x="6398260" y="154940"/>
            <a:ext cx="1498600" cy="360045"/>
          </a:xfrm>
          <a:prstGeom prst="rect">
            <a:avLst/>
          </a:prstGeom>
          <a:noFill/>
          <a:ln w="12700">
            <a:noFill/>
          </a:ln>
        </p:spPr>
        <p:txBody>
          <a:bodyPr anchor="ctr"/>
          <a:p>
            <a:pPr algn="ctr"/>
            <a:r>
              <a:rPr lang="zh-CN" altLang="en-US" sz="1200" b="1" dirty="0">
                <a:solidFill>
                  <a:schemeClr val="bg1"/>
                </a:solidFill>
                <a:latin typeface="微软雅黑" pitchFamily="34" charset="-122"/>
                <a:ea typeface="微软雅黑" pitchFamily="34" charset="-122"/>
              </a:rPr>
              <a:t>实证分析的</a:t>
            </a:r>
            <a:endParaRPr lang="zh-CN" altLang="en-US" sz="1200" b="1" dirty="0">
              <a:solidFill>
                <a:schemeClr val="bg1"/>
              </a:solidFill>
              <a:latin typeface="微软雅黑" pitchFamily="34" charset="-122"/>
              <a:ea typeface="微软雅黑" pitchFamily="34" charset="-122"/>
            </a:endParaRPr>
          </a:p>
          <a:p>
            <a:pPr algn="ctr"/>
            <a:r>
              <a:rPr lang="zh-CN" altLang="en-US" sz="1200" b="1" dirty="0">
                <a:solidFill>
                  <a:schemeClr val="bg1"/>
                </a:solidFill>
                <a:latin typeface="微软雅黑" pitchFamily="34" charset="-122"/>
                <a:ea typeface="微软雅黑" pitchFamily="34" charset="-122"/>
              </a:rPr>
              <a:t>前期准备</a:t>
            </a:r>
            <a:endParaRPr lang="zh-CN" altLang="en-US" sz="1200" b="1" dirty="0">
              <a:solidFill>
                <a:schemeClr val="bg1"/>
              </a:solidFill>
              <a:latin typeface="微软雅黑" pitchFamily="34" charset="-122"/>
              <a:ea typeface="微软雅黑" pitchFamily="34" charset="-122"/>
            </a:endParaRPr>
          </a:p>
        </p:txBody>
      </p:sp>
      <p:sp>
        <p:nvSpPr>
          <p:cNvPr id="7" name="矩形 8"/>
          <p:cNvSpPr/>
          <p:nvPr/>
        </p:nvSpPr>
        <p:spPr>
          <a:xfrm>
            <a:off x="8068945" y="133350"/>
            <a:ext cx="1148080" cy="403225"/>
          </a:xfrm>
          <a:prstGeom prst="rect">
            <a:avLst/>
          </a:prstGeom>
          <a:noFill/>
          <a:ln w="12700">
            <a:noFill/>
          </a:ln>
        </p:spPr>
        <p:txBody>
          <a:bodyPr anchor="ctr"/>
          <a:p>
            <a:pPr algn="ctr"/>
            <a:r>
              <a:rPr lang="zh-CN" altLang="en-US" sz="1200" b="1" dirty="0">
                <a:solidFill>
                  <a:schemeClr val="bg1"/>
                </a:solidFill>
                <a:latin typeface="微软雅黑" pitchFamily="34" charset="-122"/>
                <a:ea typeface="微软雅黑" pitchFamily="34" charset="-122"/>
              </a:rPr>
              <a:t>如何做实证</a:t>
            </a:r>
            <a:endParaRPr lang="zh-CN" altLang="en-US" sz="1200" b="1" dirty="0">
              <a:solidFill>
                <a:schemeClr val="bg1"/>
              </a:solidFill>
              <a:latin typeface="微软雅黑" pitchFamily="34" charset="-122"/>
              <a:ea typeface="微软雅黑" pitchFamily="34" charset="-122"/>
            </a:endParaRPr>
          </a:p>
          <a:p>
            <a:pPr algn="ctr"/>
            <a:r>
              <a:rPr lang="zh-CN" altLang="en-US" sz="1200" b="1" dirty="0">
                <a:solidFill>
                  <a:schemeClr val="bg1"/>
                </a:solidFill>
                <a:latin typeface="微软雅黑" pitchFamily="34" charset="-122"/>
                <a:ea typeface="微软雅黑" pitchFamily="34" charset="-122"/>
              </a:rPr>
              <a:t>分析</a:t>
            </a:r>
            <a:endParaRPr lang="zh-CN" altLang="en-US" sz="1200" b="1" dirty="0">
              <a:solidFill>
                <a:schemeClr val="bg1"/>
              </a:solidFill>
              <a:latin typeface="微软雅黑" pitchFamily="34" charset="-122"/>
              <a:ea typeface="微软雅黑" pitchFamily="34" charset="-122"/>
            </a:endParaRPr>
          </a:p>
        </p:txBody>
      </p:sp>
      <p:sp>
        <p:nvSpPr>
          <p:cNvPr id="8" name="矩形 9"/>
          <p:cNvSpPr/>
          <p:nvPr/>
        </p:nvSpPr>
        <p:spPr>
          <a:xfrm>
            <a:off x="9549130" y="117475"/>
            <a:ext cx="1250950" cy="431800"/>
          </a:xfrm>
          <a:prstGeom prst="rect">
            <a:avLst/>
          </a:prstGeom>
          <a:noFill/>
          <a:ln w="12700">
            <a:noFill/>
          </a:ln>
        </p:spPr>
        <p:txBody>
          <a:bodyPr anchor="ctr"/>
          <a:p>
            <a:pPr marL="0" lvl="0" indent="0" eaLnBrk="1" hangingPunct="1">
              <a:buNone/>
            </a:pPr>
            <a:r>
              <a:rPr lang="zh-CN" altLang="en-US" sz="1200" b="1" dirty="0">
                <a:solidFill>
                  <a:schemeClr val="bg1"/>
                </a:solidFill>
                <a:latin typeface="微软雅黑" pitchFamily="34" charset="-122"/>
                <a:ea typeface="微软雅黑" pitchFamily="34" charset="-122"/>
                <a:sym typeface="+mn-ea"/>
              </a:rPr>
              <a:t>实证分析写作的要点及示例</a:t>
            </a:r>
            <a:endParaRPr lang="zh-CN" altLang="en-US" sz="1200" b="1" dirty="0">
              <a:solidFill>
                <a:schemeClr val="bg1"/>
              </a:solidFill>
              <a:latin typeface="微软雅黑" pitchFamily="34" charset="-122"/>
              <a:ea typeface="微软雅黑" pitchFamily="34" charset="-122"/>
              <a:sym typeface="+mn-ea"/>
            </a:endParaRPr>
          </a:p>
        </p:txBody>
      </p:sp>
      <p:sp>
        <p:nvSpPr>
          <p:cNvPr id="4" name="矩形 10"/>
          <p:cNvSpPr/>
          <p:nvPr/>
        </p:nvSpPr>
        <p:spPr>
          <a:xfrm>
            <a:off x="11022330" y="133350"/>
            <a:ext cx="889635" cy="431800"/>
          </a:xfrm>
          <a:prstGeom prst="rect">
            <a:avLst/>
          </a:prstGeom>
          <a:noFill/>
          <a:ln w="12700">
            <a:noFill/>
          </a:ln>
        </p:spPr>
        <p:txBody>
          <a:bodyPr anchor="ctr"/>
          <a:p>
            <a:pPr algn="ctr"/>
            <a:r>
              <a:rPr lang="zh-CN" altLang="en-US" sz="1200" b="1" dirty="0">
                <a:solidFill>
                  <a:schemeClr val="bg1"/>
                </a:solidFill>
                <a:latin typeface="微软雅黑" pitchFamily="34" charset="-122"/>
                <a:ea typeface="微软雅黑" pitchFamily="34" charset="-122"/>
              </a:rPr>
              <a:t>小结</a:t>
            </a:r>
            <a:endParaRPr lang="zh-CN" altLang="en-US" sz="1200" b="1" dirty="0">
              <a:solidFill>
                <a:schemeClr val="bg1"/>
              </a:solidFill>
              <a:latin typeface="微软雅黑" pitchFamily="34" charset="-122"/>
              <a:ea typeface="微软雅黑" pitchFamily="34" charset="-122"/>
            </a:endParaRPr>
          </a:p>
        </p:txBody>
      </p:sp>
      <p:sp>
        <p:nvSpPr>
          <p:cNvPr id="18" name="任意多边形 11"/>
          <p:cNvSpPr/>
          <p:nvPr/>
        </p:nvSpPr>
        <p:spPr>
          <a:xfrm>
            <a:off x="10000615" y="0"/>
            <a:ext cx="266700" cy="228600"/>
          </a:xfrm>
          <a:custGeom>
            <a:avLst/>
            <a:gdLst>
              <a:gd name="txL" fmla="*/ 0 w 266008"/>
              <a:gd name="txT" fmla="*/ 0 h 229317"/>
              <a:gd name="txR" fmla="*/ 266008 w 266008"/>
              <a:gd name="txB" fmla="*/ 229317 h 229317"/>
            </a:gdLst>
            <a:ahLst/>
            <a:cxnLst>
              <a:cxn ang="0">
                <a:pos x="0" y="0"/>
              </a:cxn>
              <a:cxn ang="0">
                <a:pos x="266700" y="0"/>
              </a:cxn>
              <a:cxn ang="0">
                <a:pos x="133350" y="228600"/>
              </a:cxn>
              <a:cxn ang="0">
                <a:pos x="0" y="0"/>
              </a:cxn>
            </a:cxnLst>
            <a:rect l="txL" t="txT" r="txR" b="txB"/>
            <a:pathLst>
              <a:path w="266008" h="229317">
                <a:moveTo>
                  <a:pt x="0" y="0"/>
                </a:moveTo>
                <a:lnTo>
                  <a:pt x="266008" y="0"/>
                </a:lnTo>
                <a:lnTo>
                  <a:pt x="133004" y="229317"/>
                </a:lnTo>
                <a:lnTo>
                  <a:pt x="0" y="0"/>
                </a:lnTo>
                <a:close/>
              </a:path>
            </a:pathLst>
          </a:custGeom>
          <a:solidFill>
            <a:srgbClr val="16A287"/>
          </a:solidFill>
          <a:ln w="12700">
            <a:noFill/>
          </a:ln>
        </p:spPr>
        <p:txBody>
          <a:bodyPr anchor="ctr"/>
          <a:p>
            <a:pPr algn="ctr"/>
            <a:r>
              <a:rPr lang="en-US" altLang="zh-CN" sz="1000" b="1" dirty="0">
                <a:solidFill>
                  <a:schemeClr val="bg1"/>
                </a:solidFill>
                <a:latin typeface="微软雅黑" pitchFamily="34" charset="-122"/>
                <a:ea typeface="微软雅黑" pitchFamily="34" charset="-122"/>
                <a:sym typeface="Arial" charset="0"/>
              </a:rPr>
              <a:t>4</a:t>
            </a:r>
            <a:endParaRPr lang="en-US" altLang="zh-CN" sz="1000" b="1" dirty="0">
              <a:solidFill>
                <a:schemeClr val="bg1"/>
              </a:solidFill>
              <a:latin typeface="微软雅黑" pitchFamily="34" charset="-122"/>
              <a:ea typeface="微软雅黑" pitchFamily="34" charset="-122"/>
              <a:sym typeface="Arial" charset="0"/>
            </a:endParaRPr>
          </a:p>
        </p:txBody>
      </p:sp>
      <p:sp>
        <p:nvSpPr>
          <p:cNvPr id="5" name="任意形状 13"/>
          <p:cNvSpPr/>
          <p:nvPr>
            <p:custDataLst>
              <p:tags r:id="rId1"/>
            </p:custDataLst>
          </p:nvPr>
        </p:nvSpPr>
        <p:spPr>
          <a:xfrm>
            <a:off x="5881444" y="2791047"/>
            <a:ext cx="722693" cy="722692"/>
          </a:xfrm>
          <a:custGeom>
            <a:avLst/>
            <a:gdLst>
              <a:gd name="connsiteX0" fmla="*/ 0 w 899998"/>
              <a:gd name="connsiteY0" fmla="*/ 449999 h 899998"/>
              <a:gd name="connsiteX1" fmla="*/ 449999 w 899998"/>
              <a:gd name="connsiteY1" fmla="*/ 0 h 899998"/>
              <a:gd name="connsiteX2" fmla="*/ 899998 w 899998"/>
              <a:gd name="connsiteY2" fmla="*/ 449999 h 899998"/>
              <a:gd name="connsiteX3" fmla="*/ 449999 w 899998"/>
              <a:gd name="connsiteY3" fmla="*/ 899998 h 899998"/>
              <a:gd name="connsiteX4" fmla="*/ 0 w 899998"/>
              <a:gd name="connsiteY4" fmla="*/ 449999 h 8999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99998" h="899998">
                <a:moveTo>
                  <a:pt x="0" y="449999"/>
                </a:moveTo>
                <a:cubicBezTo>
                  <a:pt x="0" y="201471"/>
                  <a:pt x="201471" y="0"/>
                  <a:pt x="449999" y="0"/>
                </a:cubicBezTo>
                <a:cubicBezTo>
                  <a:pt x="698527" y="0"/>
                  <a:pt x="899998" y="201471"/>
                  <a:pt x="899998" y="449999"/>
                </a:cubicBezTo>
                <a:cubicBezTo>
                  <a:pt x="899998" y="698527"/>
                  <a:pt x="698527" y="899998"/>
                  <a:pt x="449999" y="899998"/>
                </a:cubicBezTo>
                <a:cubicBezTo>
                  <a:pt x="201471" y="899998"/>
                  <a:pt x="0" y="698527"/>
                  <a:pt x="0" y="449999"/>
                </a:cubicBezTo>
                <a:close/>
              </a:path>
            </a:pathLst>
          </a:custGeom>
          <a:solidFill>
            <a:srgbClr val="2196F3">
              <a:hueOff val="0"/>
              <a:satOff val="0"/>
              <a:lumOff val="0"/>
              <a:alphaOff val="0"/>
            </a:srgbClr>
          </a:solidFill>
          <a:ln w="12700" cap="flat" cmpd="sng" algn="ctr">
            <a:solidFill>
              <a:srgbClr val="FFFFFF">
                <a:hueOff val="0"/>
                <a:satOff val="0"/>
                <a:lumOff val="0"/>
                <a:alphaOff val="0"/>
              </a:srgbClr>
            </a:solidFill>
            <a:prstDash val="solid"/>
            <a:miter lim="800000"/>
          </a:ln>
          <a:effectLst/>
        </p:spPr>
        <p:txBody>
          <a:bodyPr spcFirstLastPara="0" vert="horz" wrap="square" lIns="198277" tIns="198277" rIns="198277" bIns="198277" numCol="1" spcCol="1270" anchor="ctr" anchorCtr="0">
            <a:normAutofit fontScale="80000"/>
          </a:bodyPr>
          <a:p>
            <a:pPr algn="ctr" defTabSz="1111250">
              <a:lnSpc>
                <a:spcPct val="90000"/>
              </a:lnSpc>
              <a:spcBef>
                <a:spcPct val="0"/>
              </a:spcBef>
              <a:spcAft>
                <a:spcPct val="35000"/>
              </a:spcAft>
            </a:pPr>
            <a:r>
              <a:rPr lang="en-US" altLang="zh-CN" sz="2400" b="1" dirty="0">
                <a:solidFill>
                  <a:srgbClr val="FFFFFF"/>
                </a:solidFill>
                <a:latin typeface="微软雅黑" pitchFamily="34" charset="-122"/>
                <a:ea typeface="微软雅黑" pitchFamily="34" charset="-122"/>
              </a:rPr>
              <a:t>01</a:t>
            </a:r>
            <a:endParaRPr lang="zh-CN" altLang="en-US" sz="2400" b="1" dirty="0">
              <a:solidFill>
                <a:srgbClr val="FFFFFF"/>
              </a:solidFill>
              <a:latin typeface="微软雅黑" pitchFamily="34" charset="-122"/>
              <a:ea typeface="微软雅黑" pitchFamily="34" charset="-122"/>
            </a:endParaRPr>
          </a:p>
        </p:txBody>
      </p:sp>
      <p:sp>
        <p:nvSpPr>
          <p:cNvPr id="16" name="任意形状 15"/>
          <p:cNvSpPr/>
          <p:nvPr>
            <p:custDataLst>
              <p:tags r:id="rId2"/>
            </p:custDataLst>
          </p:nvPr>
        </p:nvSpPr>
        <p:spPr>
          <a:xfrm>
            <a:off x="7032388" y="3627256"/>
            <a:ext cx="722693" cy="722692"/>
          </a:xfrm>
          <a:custGeom>
            <a:avLst/>
            <a:gdLst>
              <a:gd name="connsiteX0" fmla="*/ 0 w 899998"/>
              <a:gd name="connsiteY0" fmla="*/ 449999 h 899998"/>
              <a:gd name="connsiteX1" fmla="*/ 449999 w 899998"/>
              <a:gd name="connsiteY1" fmla="*/ 0 h 899998"/>
              <a:gd name="connsiteX2" fmla="*/ 899998 w 899998"/>
              <a:gd name="connsiteY2" fmla="*/ 449999 h 899998"/>
              <a:gd name="connsiteX3" fmla="*/ 449999 w 899998"/>
              <a:gd name="connsiteY3" fmla="*/ 899998 h 899998"/>
              <a:gd name="connsiteX4" fmla="*/ 0 w 899998"/>
              <a:gd name="connsiteY4" fmla="*/ 449999 h 8999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99998" h="899998">
                <a:moveTo>
                  <a:pt x="0" y="449999"/>
                </a:moveTo>
                <a:cubicBezTo>
                  <a:pt x="0" y="201471"/>
                  <a:pt x="201471" y="0"/>
                  <a:pt x="449999" y="0"/>
                </a:cubicBezTo>
                <a:cubicBezTo>
                  <a:pt x="698527" y="0"/>
                  <a:pt x="899998" y="201471"/>
                  <a:pt x="899998" y="449999"/>
                </a:cubicBezTo>
                <a:cubicBezTo>
                  <a:pt x="899998" y="698527"/>
                  <a:pt x="698527" y="899998"/>
                  <a:pt x="449999" y="899998"/>
                </a:cubicBezTo>
                <a:cubicBezTo>
                  <a:pt x="201471" y="899998"/>
                  <a:pt x="0" y="698527"/>
                  <a:pt x="0" y="449999"/>
                </a:cubicBezTo>
                <a:close/>
              </a:path>
            </a:pathLst>
          </a:custGeom>
          <a:solidFill>
            <a:srgbClr val="2196F3">
              <a:hueOff val="0"/>
              <a:satOff val="0"/>
              <a:lumOff val="0"/>
              <a:alphaOff val="0"/>
            </a:srgbClr>
          </a:solidFill>
          <a:ln w="12700" cap="flat" cmpd="sng" algn="ctr">
            <a:solidFill>
              <a:srgbClr val="FFFFFF">
                <a:hueOff val="0"/>
                <a:satOff val="0"/>
                <a:lumOff val="0"/>
                <a:alphaOff val="0"/>
              </a:srgbClr>
            </a:solidFill>
            <a:prstDash val="solid"/>
            <a:miter lim="800000"/>
          </a:ln>
          <a:effectLst/>
        </p:spPr>
        <p:txBody>
          <a:bodyPr spcFirstLastPara="0" vert="horz" wrap="square" lIns="198277" tIns="198277" rIns="198277" bIns="198277" numCol="1" spcCol="1270" anchor="ctr" anchorCtr="0">
            <a:normAutofit fontScale="80000"/>
          </a:bodyPr>
          <a:p>
            <a:pPr algn="ctr" defTabSz="1111250">
              <a:lnSpc>
                <a:spcPct val="90000"/>
              </a:lnSpc>
              <a:spcBef>
                <a:spcPct val="0"/>
              </a:spcBef>
              <a:spcAft>
                <a:spcPct val="35000"/>
              </a:spcAft>
            </a:pPr>
            <a:r>
              <a:rPr lang="en-US" altLang="zh-CN" sz="2400" b="1" dirty="0">
                <a:solidFill>
                  <a:srgbClr val="FFFFFF"/>
                </a:solidFill>
                <a:latin typeface="微软雅黑" pitchFamily="34" charset="-122"/>
                <a:ea typeface="微软雅黑" pitchFamily="34" charset="-122"/>
              </a:rPr>
              <a:t>02</a:t>
            </a:r>
            <a:endParaRPr lang="zh-CN" altLang="en-US" sz="2400" b="1" dirty="0">
              <a:solidFill>
                <a:srgbClr val="FFFFFF"/>
              </a:solidFill>
              <a:latin typeface="微软雅黑" pitchFamily="34" charset="-122"/>
              <a:ea typeface="微软雅黑" pitchFamily="34" charset="-122"/>
            </a:endParaRPr>
          </a:p>
        </p:txBody>
      </p:sp>
      <p:sp>
        <p:nvSpPr>
          <p:cNvPr id="12" name="任意形状 17"/>
          <p:cNvSpPr/>
          <p:nvPr>
            <p:custDataLst>
              <p:tags r:id="rId3"/>
            </p:custDataLst>
          </p:nvPr>
        </p:nvSpPr>
        <p:spPr>
          <a:xfrm>
            <a:off x="6592766" y="4980271"/>
            <a:ext cx="722693" cy="722692"/>
          </a:xfrm>
          <a:custGeom>
            <a:avLst/>
            <a:gdLst>
              <a:gd name="connsiteX0" fmla="*/ 0 w 899998"/>
              <a:gd name="connsiteY0" fmla="*/ 449999 h 899998"/>
              <a:gd name="connsiteX1" fmla="*/ 449999 w 899998"/>
              <a:gd name="connsiteY1" fmla="*/ 0 h 899998"/>
              <a:gd name="connsiteX2" fmla="*/ 899998 w 899998"/>
              <a:gd name="connsiteY2" fmla="*/ 449999 h 899998"/>
              <a:gd name="connsiteX3" fmla="*/ 449999 w 899998"/>
              <a:gd name="connsiteY3" fmla="*/ 899998 h 899998"/>
              <a:gd name="connsiteX4" fmla="*/ 0 w 899998"/>
              <a:gd name="connsiteY4" fmla="*/ 449999 h 8999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99998" h="899998">
                <a:moveTo>
                  <a:pt x="0" y="449999"/>
                </a:moveTo>
                <a:cubicBezTo>
                  <a:pt x="0" y="201471"/>
                  <a:pt x="201471" y="0"/>
                  <a:pt x="449999" y="0"/>
                </a:cubicBezTo>
                <a:cubicBezTo>
                  <a:pt x="698527" y="0"/>
                  <a:pt x="899998" y="201471"/>
                  <a:pt x="899998" y="449999"/>
                </a:cubicBezTo>
                <a:cubicBezTo>
                  <a:pt x="899998" y="698527"/>
                  <a:pt x="698527" y="899998"/>
                  <a:pt x="449999" y="899998"/>
                </a:cubicBezTo>
                <a:cubicBezTo>
                  <a:pt x="201471" y="899998"/>
                  <a:pt x="0" y="698527"/>
                  <a:pt x="0" y="449999"/>
                </a:cubicBezTo>
                <a:close/>
              </a:path>
            </a:pathLst>
          </a:custGeom>
          <a:solidFill>
            <a:srgbClr val="2196F3">
              <a:hueOff val="0"/>
              <a:satOff val="0"/>
              <a:lumOff val="0"/>
              <a:alphaOff val="0"/>
            </a:srgbClr>
          </a:solidFill>
          <a:ln w="12700" cap="flat" cmpd="sng" algn="ctr">
            <a:solidFill>
              <a:srgbClr val="FFFFFF">
                <a:hueOff val="0"/>
                <a:satOff val="0"/>
                <a:lumOff val="0"/>
                <a:alphaOff val="0"/>
              </a:srgbClr>
            </a:solidFill>
            <a:prstDash val="solid"/>
            <a:miter lim="800000"/>
          </a:ln>
          <a:effectLst/>
        </p:spPr>
        <p:txBody>
          <a:bodyPr spcFirstLastPara="0" vert="horz" wrap="square" lIns="198277" tIns="198277" rIns="198277" bIns="198277" numCol="1" spcCol="1270" anchor="ctr" anchorCtr="0">
            <a:normAutofit fontScale="80000"/>
          </a:bodyPr>
          <a:p>
            <a:pPr algn="ctr" defTabSz="1111250">
              <a:lnSpc>
                <a:spcPct val="90000"/>
              </a:lnSpc>
              <a:spcBef>
                <a:spcPct val="0"/>
              </a:spcBef>
              <a:spcAft>
                <a:spcPct val="35000"/>
              </a:spcAft>
            </a:pPr>
            <a:r>
              <a:rPr lang="en-US" altLang="zh-CN" sz="2400" b="1" dirty="0">
                <a:solidFill>
                  <a:srgbClr val="FFFFFF"/>
                </a:solidFill>
                <a:latin typeface="微软雅黑" pitchFamily="34" charset="-122"/>
                <a:ea typeface="微软雅黑" pitchFamily="34" charset="-122"/>
              </a:rPr>
              <a:t>03</a:t>
            </a:r>
            <a:endParaRPr lang="zh-CN" altLang="en-US" sz="2400" b="1" dirty="0">
              <a:solidFill>
                <a:srgbClr val="FFFFFF"/>
              </a:solidFill>
              <a:latin typeface="微软雅黑" pitchFamily="34" charset="-122"/>
              <a:ea typeface="微软雅黑" pitchFamily="34" charset="-122"/>
            </a:endParaRPr>
          </a:p>
        </p:txBody>
      </p:sp>
      <p:sp>
        <p:nvSpPr>
          <p:cNvPr id="20" name="任意形状 19"/>
          <p:cNvSpPr/>
          <p:nvPr>
            <p:custDataLst>
              <p:tags r:id="rId4"/>
            </p:custDataLst>
          </p:nvPr>
        </p:nvSpPr>
        <p:spPr>
          <a:xfrm>
            <a:off x="5170122" y="4980271"/>
            <a:ext cx="722693" cy="722692"/>
          </a:xfrm>
          <a:custGeom>
            <a:avLst/>
            <a:gdLst>
              <a:gd name="connsiteX0" fmla="*/ 0 w 899998"/>
              <a:gd name="connsiteY0" fmla="*/ 449999 h 899998"/>
              <a:gd name="connsiteX1" fmla="*/ 449999 w 899998"/>
              <a:gd name="connsiteY1" fmla="*/ 0 h 899998"/>
              <a:gd name="connsiteX2" fmla="*/ 899998 w 899998"/>
              <a:gd name="connsiteY2" fmla="*/ 449999 h 899998"/>
              <a:gd name="connsiteX3" fmla="*/ 449999 w 899998"/>
              <a:gd name="connsiteY3" fmla="*/ 899998 h 899998"/>
              <a:gd name="connsiteX4" fmla="*/ 0 w 899998"/>
              <a:gd name="connsiteY4" fmla="*/ 449999 h 8999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99998" h="899998">
                <a:moveTo>
                  <a:pt x="0" y="449999"/>
                </a:moveTo>
                <a:cubicBezTo>
                  <a:pt x="0" y="201471"/>
                  <a:pt x="201471" y="0"/>
                  <a:pt x="449999" y="0"/>
                </a:cubicBezTo>
                <a:cubicBezTo>
                  <a:pt x="698527" y="0"/>
                  <a:pt x="899998" y="201471"/>
                  <a:pt x="899998" y="449999"/>
                </a:cubicBezTo>
                <a:cubicBezTo>
                  <a:pt x="899998" y="698527"/>
                  <a:pt x="698527" y="899998"/>
                  <a:pt x="449999" y="899998"/>
                </a:cubicBezTo>
                <a:cubicBezTo>
                  <a:pt x="201471" y="899998"/>
                  <a:pt x="0" y="698527"/>
                  <a:pt x="0" y="449999"/>
                </a:cubicBezTo>
                <a:close/>
              </a:path>
            </a:pathLst>
          </a:custGeom>
          <a:solidFill>
            <a:srgbClr val="2196F3">
              <a:hueOff val="0"/>
              <a:satOff val="0"/>
              <a:lumOff val="0"/>
              <a:alphaOff val="0"/>
            </a:srgbClr>
          </a:solidFill>
          <a:ln w="12700" cap="flat" cmpd="sng" algn="ctr">
            <a:solidFill>
              <a:srgbClr val="FFFFFF">
                <a:hueOff val="0"/>
                <a:satOff val="0"/>
                <a:lumOff val="0"/>
                <a:alphaOff val="0"/>
              </a:srgbClr>
            </a:solidFill>
            <a:prstDash val="solid"/>
            <a:miter lim="800000"/>
          </a:ln>
          <a:effectLst/>
        </p:spPr>
        <p:txBody>
          <a:bodyPr spcFirstLastPara="0" vert="horz" wrap="square" lIns="198277" tIns="198277" rIns="198277" bIns="198277" numCol="1" spcCol="1270" anchor="ctr" anchorCtr="0">
            <a:normAutofit fontScale="80000"/>
          </a:bodyPr>
          <a:p>
            <a:pPr algn="ctr" defTabSz="1111250">
              <a:lnSpc>
                <a:spcPct val="90000"/>
              </a:lnSpc>
              <a:spcBef>
                <a:spcPct val="0"/>
              </a:spcBef>
              <a:spcAft>
                <a:spcPct val="35000"/>
              </a:spcAft>
            </a:pPr>
            <a:r>
              <a:rPr lang="en-US" altLang="zh-CN" sz="2400" b="1" dirty="0">
                <a:solidFill>
                  <a:srgbClr val="FFFFFF"/>
                </a:solidFill>
                <a:latin typeface="微软雅黑" pitchFamily="34" charset="-122"/>
                <a:ea typeface="微软雅黑" pitchFamily="34" charset="-122"/>
              </a:rPr>
              <a:t>04</a:t>
            </a:r>
            <a:endParaRPr lang="zh-CN" altLang="en-US" sz="2400" b="1" dirty="0">
              <a:solidFill>
                <a:srgbClr val="FFFFFF"/>
              </a:solidFill>
              <a:latin typeface="微软雅黑" pitchFamily="34" charset="-122"/>
              <a:ea typeface="微软雅黑" pitchFamily="34" charset="-122"/>
            </a:endParaRPr>
          </a:p>
        </p:txBody>
      </p:sp>
      <p:sp>
        <p:nvSpPr>
          <p:cNvPr id="22" name="任意形状 21"/>
          <p:cNvSpPr/>
          <p:nvPr>
            <p:custDataLst>
              <p:tags r:id="rId5"/>
            </p:custDataLst>
          </p:nvPr>
        </p:nvSpPr>
        <p:spPr>
          <a:xfrm>
            <a:off x="4730501" y="3627256"/>
            <a:ext cx="722693" cy="722692"/>
          </a:xfrm>
          <a:custGeom>
            <a:avLst/>
            <a:gdLst>
              <a:gd name="connsiteX0" fmla="*/ 0 w 899998"/>
              <a:gd name="connsiteY0" fmla="*/ 449999 h 899998"/>
              <a:gd name="connsiteX1" fmla="*/ 449999 w 899998"/>
              <a:gd name="connsiteY1" fmla="*/ 0 h 899998"/>
              <a:gd name="connsiteX2" fmla="*/ 899998 w 899998"/>
              <a:gd name="connsiteY2" fmla="*/ 449999 h 899998"/>
              <a:gd name="connsiteX3" fmla="*/ 449999 w 899998"/>
              <a:gd name="connsiteY3" fmla="*/ 899998 h 899998"/>
              <a:gd name="connsiteX4" fmla="*/ 0 w 899998"/>
              <a:gd name="connsiteY4" fmla="*/ 449999 h 8999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99998" h="899998">
                <a:moveTo>
                  <a:pt x="0" y="449999"/>
                </a:moveTo>
                <a:cubicBezTo>
                  <a:pt x="0" y="201471"/>
                  <a:pt x="201471" y="0"/>
                  <a:pt x="449999" y="0"/>
                </a:cubicBezTo>
                <a:cubicBezTo>
                  <a:pt x="698527" y="0"/>
                  <a:pt x="899998" y="201471"/>
                  <a:pt x="899998" y="449999"/>
                </a:cubicBezTo>
                <a:cubicBezTo>
                  <a:pt x="899998" y="698527"/>
                  <a:pt x="698527" y="899998"/>
                  <a:pt x="449999" y="899998"/>
                </a:cubicBezTo>
                <a:cubicBezTo>
                  <a:pt x="201471" y="899998"/>
                  <a:pt x="0" y="698527"/>
                  <a:pt x="0" y="449999"/>
                </a:cubicBezTo>
                <a:close/>
              </a:path>
            </a:pathLst>
          </a:custGeom>
          <a:solidFill>
            <a:srgbClr val="2196F3">
              <a:hueOff val="0"/>
              <a:satOff val="0"/>
              <a:lumOff val="0"/>
              <a:alphaOff val="0"/>
            </a:srgbClr>
          </a:solidFill>
          <a:ln w="12700" cap="flat" cmpd="sng" algn="ctr">
            <a:solidFill>
              <a:srgbClr val="FFFFFF">
                <a:hueOff val="0"/>
                <a:satOff val="0"/>
                <a:lumOff val="0"/>
                <a:alphaOff val="0"/>
              </a:srgbClr>
            </a:solidFill>
            <a:prstDash val="solid"/>
            <a:miter lim="800000"/>
          </a:ln>
          <a:effectLst/>
        </p:spPr>
        <p:txBody>
          <a:bodyPr spcFirstLastPara="0" vert="horz" wrap="square" lIns="198277" tIns="198277" rIns="198277" bIns="198277" numCol="1" spcCol="1270" anchor="ctr" anchorCtr="0">
            <a:normAutofit fontScale="80000"/>
          </a:bodyPr>
          <a:p>
            <a:pPr algn="ctr" defTabSz="1111250">
              <a:lnSpc>
                <a:spcPct val="90000"/>
              </a:lnSpc>
              <a:spcBef>
                <a:spcPct val="0"/>
              </a:spcBef>
              <a:spcAft>
                <a:spcPct val="35000"/>
              </a:spcAft>
            </a:pPr>
            <a:r>
              <a:rPr lang="en-US" altLang="zh-CN" sz="2400" b="1" dirty="0">
                <a:solidFill>
                  <a:srgbClr val="FFFFFF"/>
                </a:solidFill>
                <a:latin typeface="微软雅黑" pitchFamily="34" charset="-122"/>
                <a:ea typeface="微软雅黑" pitchFamily="34" charset="-122"/>
              </a:rPr>
              <a:t>05</a:t>
            </a:r>
            <a:endParaRPr lang="zh-CN" altLang="en-US" sz="2400" b="1" dirty="0">
              <a:solidFill>
                <a:srgbClr val="FFFFFF"/>
              </a:solidFill>
              <a:latin typeface="微软雅黑" pitchFamily="34" charset="-122"/>
              <a:ea typeface="微软雅黑" pitchFamily="34" charset="-122"/>
            </a:endParaRPr>
          </a:p>
        </p:txBody>
      </p:sp>
      <p:sp>
        <p:nvSpPr>
          <p:cNvPr id="29" name="Shape 1305"/>
          <p:cNvSpPr/>
          <p:nvPr>
            <p:custDataLst>
              <p:tags r:id="rId6"/>
            </p:custDataLst>
          </p:nvPr>
        </p:nvSpPr>
        <p:spPr>
          <a:xfrm rot="2428234">
            <a:off x="6821896" y="3306102"/>
            <a:ext cx="428408" cy="19011"/>
          </a:xfrm>
          <a:custGeom>
            <a:avLst/>
            <a:gdLst/>
            <a:ahLst/>
            <a:cxnLst>
              <a:cxn ang="0">
                <a:pos x="wd2" y="hd2"/>
              </a:cxn>
              <a:cxn ang="5400000">
                <a:pos x="wd2" y="hd2"/>
              </a:cxn>
              <a:cxn ang="10800000">
                <a:pos x="wd2" y="hd2"/>
              </a:cxn>
              <a:cxn ang="16200000">
                <a:pos x="wd2" y="hd2"/>
              </a:cxn>
            </a:cxnLst>
            <a:rect l="0" t="0" r="r" b="b"/>
            <a:pathLst>
              <a:path w="21600" h="11563" extrusionOk="0">
                <a:moveTo>
                  <a:pt x="0" y="11209"/>
                </a:moveTo>
                <a:cubicBezTo>
                  <a:pt x="9045" y="-10037"/>
                  <a:pt x="18106" y="4094"/>
                  <a:pt x="21600" y="11563"/>
                </a:cubicBezTo>
              </a:path>
            </a:pathLst>
          </a:custGeom>
          <a:noFill/>
          <a:ln w="38100" cap="flat">
            <a:solidFill>
              <a:srgbClr val="FFFFFF">
                <a:lumMod val="65000"/>
              </a:srgbClr>
            </a:solidFill>
            <a:prstDash val="solid"/>
            <a:miter lim="400000"/>
            <a:tailEnd type="triangle" w="med" len="med"/>
          </a:ln>
          <a:effectLst/>
        </p:spPr>
        <p:txBody>
          <a:bodyPr wrap="square" lIns="0" tIns="0" rIns="0" bIns="0" numCol="1" anchor="ctr">
            <a:normAutofit fontScale="25000" lnSpcReduction="20000"/>
          </a:bodyPr>
          <a:p>
            <a:pPr algn="ctr" defTabSz="292100">
              <a:lnSpc>
                <a:spcPct val="110000"/>
              </a:lnSpc>
              <a:spcBef>
                <a:spcPts val="1500"/>
              </a:spcBef>
              <a:defRPr sz="2000">
                <a:solidFill>
                  <a:srgbClr val="4C4C4C"/>
                </a:solidFill>
                <a:latin typeface="Helvetica Neue Light"/>
                <a:ea typeface="Helvetica Neue Light"/>
                <a:cs typeface="Helvetica Neue Light"/>
                <a:sym typeface="Helvetica Neue Light"/>
              </a:defRPr>
            </a:pPr>
            <a:endParaRPr sz="1000">
              <a:solidFill>
                <a:srgbClr val="4C4C4C"/>
              </a:solidFill>
              <a:latin typeface="微软雅黑" pitchFamily="34" charset="-122"/>
              <a:ea typeface="微软雅黑" pitchFamily="34" charset="-122"/>
              <a:cs typeface="Lato Light"/>
              <a:sym typeface="Helvetica Neue Light"/>
            </a:endParaRPr>
          </a:p>
        </p:txBody>
      </p:sp>
      <p:sp>
        <p:nvSpPr>
          <p:cNvPr id="30" name="Shape 1306"/>
          <p:cNvSpPr/>
          <p:nvPr>
            <p:custDataLst>
              <p:tags r:id="rId7"/>
            </p:custDataLst>
          </p:nvPr>
        </p:nvSpPr>
        <p:spPr>
          <a:xfrm rot="6829258">
            <a:off x="7148024" y="4732720"/>
            <a:ext cx="428409" cy="19011"/>
          </a:xfrm>
          <a:custGeom>
            <a:avLst/>
            <a:gdLst/>
            <a:ahLst/>
            <a:cxnLst>
              <a:cxn ang="0">
                <a:pos x="wd2" y="hd2"/>
              </a:cxn>
              <a:cxn ang="5400000">
                <a:pos x="wd2" y="hd2"/>
              </a:cxn>
              <a:cxn ang="10800000">
                <a:pos x="wd2" y="hd2"/>
              </a:cxn>
              <a:cxn ang="16200000">
                <a:pos x="wd2" y="hd2"/>
              </a:cxn>
            </a:cxnLst>
            <a:rect l="0" t="0" r="r" b="b"/>
            <a:pathLst>
              <a:path w="21600" h="11563" extrusionOk="0">
                <a:moveTo>
                  <a:pt x="0" y="11209"/>
                </a:moveTo>
                <a:cubicBezTo>
                  <a:pt x="9045" y="-10037"/>
                  <a:pt x="18106" y="4094"/>
                  <a:pt x="21600" y="11563"/>
                </a:cubicBezTo>
              </a:path>
            </a:pathLst>
          </a:custGeom>
          <a:noFill/>
          <a:ln w="38100" cap="flat">
            <a:solidFill>
              <a:srgbClr val="FFFFFF">
                <a:lumMod val="65000"/>
              </a:srgbClr>
            </a:solidFill>
            <a:prstDash val="solid"/>
            <a:miter lim="400000"/>
            <a:tailEnd type="triangle" w="med" len="med"/>
          </a:ln>
          <a:effectLst/>
        </p:spPr>
        <p:txBody>
          <a:bodyPr wrap="square" lIns="0" tIns="0" rIns="0" bIns="0" numCol="1" anchor="ctr">
            <a:normAutofit fontScale="25000" lnSpcReduction="20000"/>
          </a:bodyPr>
          <a:p>
            <a:pPr algn="ctr" defTabSz="292100">
              <a:lnSpc>
                <a:spcPct val="110000"/>
              </a:lnSpc>
              <a:spcBef>
                <a:spcPts val="1500"/>
              </a:spcBef>
              <a:defRPr sz="2000">
                <a:solidFill>
                  <a:srgbClr val="4C4C4C"/>
                </a:solidFill>
                <a:latin typeface="Helvetica Neue Light"/>
                <a:ea typeface="Helvetica Neue Light"/>
                <a:cs typeface="Helvetica Neue Light"/>
                <a:sym typeface="Helvetica Neue Light"/>
              </a:defRPr>
            </a:pPr>
            <a:endParaRPr sz="1000">
              <a:solidFill>
                <a:srgbClr val="4C4C4C"/>
              </a:solidFill>
              <a:latin typeface="微软雅黑" pitchFamily="34" charset="-122"/>
              <a:ea typeface="微软雅黑" pitchFamily="34" charset="-122"/>
              <a:cs typeface="Lato Light"/>
              <a:sym typeface="Helvetica Neue Light"/>
            </a:endParaRPr>
          </a:p>
        </p:txBody>
      </p:sp>
      <p:sp>
        <p:nvSpPr>
          <p:cNvPr id="34" name="Shape 1308"/>
          <p:cNvSpPr/>
          <p:nvPr>
            <p:custDataLst>
              <p:tags r:id="rId8"/>
            </p:custDataLst>
          </p:nvPr>
        </p:nvSpPr>
        <p:spPr>
          <a:xfrm rot="10800000">
            <a:off x="6031969" y="5463605"/>
            <a:ext cx="428409" cy="19011"/>
          </a:xfrm>
          <a:custGeom>
            <a:avLst/>
            <a:gdLst/>
            <a:ahLst/>
            <a:cxnLst>
              <a:cxn ang="0">
                <a:pos x="wd2" y="hd2"/>
              </a:cxn>
              <a:cxn ang="5400000">
                <a:pos x="wd2" y="hd2"/>
              </a:cxn>
              <a:cxn ang="10800000">
                <a:pos x="wd2" y="hd2"/>
              </a:cxn>
              <a:cxn ang="16200000">
                <a:pos x="wd2" y="hd2"/>
              </a:cxn>
            </a:cxnLst>
            <a:rect l="0" t="0" r="r" b="b"/>
            <a:pathLst>
              <a:path w="21600" h="11563" extrusionOk="0">
                <a:moveTo>
                  <a:pt x="0" y="11209"/>
                </a:moveTo>
                <a:cubicBezTo>
                  <a:pt x="9045" y="-10037"/>
                  <a:pt x="18106" y="4094"/>
                  <a:pt x="21600" y="11563"/>
                </a:cubicBezTo>
              </a:path>
            </a:pathLst>
          </a:custGeom>
          <a:noFill/>
          <a:ln w="38100" cap="flat">
            <a:solidFill>
              <a:srgbClr val="FFFFFF">
                <a:lumMod val="65000"/>
              </a:srgbClr>
            </a:solidFill>
            <a:prstDash val="solid"/>
            <a:miter lim="400000"/>
            <a:tailEnd type="triangle" w="med" len="med"/>
          </a:ln>
          <a:effectLst/>
        </p:spPr>
        <p:txBody>
          <a:bodyPr wrap="square" lIns="0" tIns="0" rIns="0" bIns="0" numCol="1" anchor="ctr">
            <a:normAutofit fontScale="25000" lnSpcReduction="20000"/>
          </a:bodyPr>
          <a:p>
            <a:pPr algn="ctr" defTabSz="292100">
              <a:lnSpc>
                <a:spcPct val="110000"/>
              </a:lnSpc>
              <a:spcBef>
                <a:spcPts val="1500"/>
              </a:spcBef>
              <a:defRPr sz="2000">
                <a:solidFill>
                  <a:srgbClr val="4C4C4C"/>
                </a:solidFill>
                <a:latin typeface="Helvetica Neue Light"/>
                <a:ea typeface="Helvetica Neue Light"/>
                <a:cs typeface="Helvetica Neue Light"/>
                <a:sym typeface="Helvetica Neue Light"/>
              </a:defRPr>
            </a:pPr>
            <a:endParaRPr sz="1000">
              <a:solidFill>
                <a:srgbClr val="4C4C4C"/>
              </a:solidFill>
              <a:latin typeface="微软雅黑" pitchFamily="34" charset="-122"/>
              <a:ea typeface="微软雅黑" pitchFamily="34" charset="-122"/>
              <a:cs typeface="Lato Light"/>
              <a:sym typeface="Helvetica Neue Light"/>
            </a:endParaRPr>
          </a:p>
        </p:txBody>
      </p:sp>
      <p:sp>
        <p:nvSpPr>
          <p:cNvPr id="35" name="Shape 1309"/>
          <p:cNvSpPr/>
          <p:nvPr>
            <p:custDataLst>
              <p:tags r:id="rId9"/>
            </p:custDataLst>
          </p:nvPr>
        </p:nvSpPr>
        <p:spPr>
          <a:xfrm rot="19083897">
            <a:off x="5214522" y="3314633"/>
            <a:ext cx="428409" cy="19011"/>
          </a:xfrm>
          <a:custGeom>
            <a:avLst/>
            <a:gdLst/>
            <a:ahLst/>
            <a:cxnLst>
              <a:cxn ang="0">
                <a:pos x="wd2" y="hd2"/>
              </a:cxn>
              <a:cxn ang="5400000">
                <a:pos x="wd2" y="hd2"/>
              </a:cxn>
              <a:cxn ang="10800000">
                <a:pos x="wd2" y="hd2"/>
              </a:cxn>
              <a:cxn ang="16200000">
                <a:pos x="wd2" y="hd2"/>
              </a:cxn>
            </a:cxnLst>
            <a:rect l="0" t="0" r="r" b="b"/>
            <a:pathLst>
              <a:path w="21600" h="11563" extrusionOk="0">
                <a:moveTo>
                  <a:pt x="0" y="11209"/>
                </a:moveTo>
                <a:cubicBezTo>
                  <a:pt x="9045" y="-10037"/>
                  <a:pt x="18106" y="4094"/>
                  <a:pt x="21600" y="11563"/>
                </a:cubicBezTo>
              </a:path>
            </a:pathLst>
          </a:custGeom>
          <a:noFill/>
          <a:ln w="38100" cap="flat">
            <a:solidFill>
              <a:srgbClr val="FFFFFF">
                <a:lumMod val="65000"/>
              </a:srgbClr>
            </a:solidFill>
            <a:prstDash val="solid"/>
            <a:miter lim="400000"/>
            <a:tailEnd type="triangle" w="med" len="med"/>
          </a:ln>
          <a:effectLst/>
        </p:spPr>
        <p:txBody>
          <a:bodyPr wrap="square" lIns="0" tIns="0" rIns="0" bIns="0" numCol="1" anchor="ctr">
            <a:normAutofit fontScale="25000" lnSpcReduction="20000"/>
          </a:bodyPr>
          <a:p>
            <a:pPr algn="ctr" defTabSz="292100">
              <a:lnSpc>
                <a:spcPct val="110000"/>
              </a:lnSpc>
              <a:spcBef>
                <a:spcPts val="1500"/>
              </a:spcBef>
              <a:defRPr sz="2000">
                <a:solidFill>
                  <a:srgbClr val="4C4C4C"/>
                </a:solidFill>
                <a:latin typeface="Helvetica Neue Light"/>
                <a:ea typeface="Helvetica Neue Light"/>
                <a:cs typeface="Helvetica Neue Light"/>
                <a:sym typeface="Helvetica Neue Light"/>
              </a:defRPr>
            </a:pPr>
            <a:endParaRPr sz="1000">
              <a:solidFill>
                <a:srgbClr val="4C4C4C"/>
              </a:solidFill>
              <a:latin typeface="微软雅黑" pitchFamily="34" charset="-122"/>
              <a:ea typeface="微软雅黑" pitchFamily="34" charset="-122"/>
              <a:cs typeface="Lato Light"/>
              <a:sym typeface="Helvetica Neue Light"/>
            </a:endParaRPr>
          </a:p>
        </p:txBody>
      </p:sp>
      <p:sp>
        <p:nvSpPr>
          <p:cNvPr id="36" name="Shape 1310"/>
          <p:cNvSpPr/>
          <p:nvPr>
            <p:custDataLst>
              <p:tags r:id="rId10"/>
            </p:custDataLst>
          </p:nvPr>
        </p:nvSpPr>
        <p:spPr>
          <a:xfrm rot="14680375">
            <a:off x="4918648" y="4739363"/>
            <a:ext cx="428409" cy="19011"/>
          </a:xfrm>
          <a:custGeom>
            <a:avLst/>
            <a:gdLst/>
            <a:ahLst/>
            <a:cxnLst>
              <a:cxn ang="0">
                <a:pos x="wd2" y="hd2"/>
              </a:cxn>
              <a:cxn ang="5400000">
                <a:pos x="wd2" y="hd2"/>
              </a:cxn>
              <a:cxn ang="10800000">
                <a:pos x="wd2" y="hd2"/>
              </a:cxn>
              <a:cxn ang="16200000">
                <a:pos x="wd2" y="hd2"/>
              </a:cxn>
            </a:cxnLst>
            <a:rect l="0" t="0" r="r" b="b"/>
            <a:pathLst>
              <a:path w="21600" h="11563" extrusionOk="0">
                <a:moveTo>
                  <a:pt x="0" y="11209"/>
                </a:moveTo>
                <a:cubicBezTo>
                  <a:pt x="9045" y="-10037"/>
                  <a:pt x="18106" y="4094"/>
                  <a:pt x="21600" y="11563"/>
                </a:cubicBezTo>
              </a:path>
            </a:pathLst>
          </a:custGeom>
          <a:noFill/>
          <a:ln w="38100" cap="flat">
            <a:solidFill>
              <a:srgbClr val="FFFFFF">
                <a:lumMod val="65000"/>
              </a:srgbClr>
            </a:solidFill>
            <a:prstDash val="solid"/>
            <a:miter lim="400000"/>
            <a:tailEnd type="triangle" w="med" len="med"/>
          </a:ln>
          <a:effectLst/>
        </p:spPr>
        <p:txBody>
          <a:bodyPr wrap="square" lIns="0" tIns="0" rIns="0" bIns="0" numCol="1" anchor="ctr">
            <a:normAutofit fontScale="25000" lnSpcReduction="20000"/>
          </a:bodyPr>
          <a:p>
            <a:pPr algn="ctr" defTabSz="292100">
              <a:lnSpc>
                <a:spcPct val="110000"/>
              </a:lnSpc>
              <a:spcBef>
                <a:spcPts val="1500"/>
              </a:spcBef>
              <a:defRPr sz="2000">
                <a:solidFill>
                  <a:srgbClr val="4C4C4C"/>
                </a:solidFill>
                <a:latin typeface="Helvetica Neue Light"/>
                <a:ea typeface="Helvetica Neue Light"/>
                <a:cs typeface="Helvetica Neue Light"/>
                <a:sym typeface="Helvetica Neue Light"/>
              </a:defRPr>
            </a:pPr>
            <a:endParaRPr sz="1000">
              <a:solidFill>
                <a:srgbClr val="4C4C4C"/>
              </a:solidFill>
              <a:latin typeface="微软雅黑" pitchFamily="34" charset="-122"/>
              <a:ea typeface="微软雅黑" pitchFamily="34" charset="-122"/>
              <a:cs typeface="Lato Light"/>
              <a:sym typeface="Helvetica Neue Light"/>
            </a:endParaRPr>
          </a:p>
        </p:txBody>
      </p:sp>
      <p:sp>
        <p:nvSpPr>
          <p:cNvPr id="25" name="文本框 24"/>
          <p:cNvSpPr txBox="1"/>
          <p:nvPr/>
        </p:nvSpPr>
        <p:spPr>
          <a:xfrm>
            <a:off x="8068945" y="3027680"/>
            <a:ext cx="3618865" cy="1322070"/>
          </a:xfrm>
          <a:prstGeom prst="rect">
            <a:avLst/>
          </a:prstGeom>
          <a:noFill/>
        </p:spPr>
        <p:txBody>
          <a:bodyPr wrap="square" rtlCol="0">
            <a:spAutoFit/>
          </a:bodyPr>
          <a:p>
            <a:r>
              <a:rPr lang="zh-CN" altLang="en-US" sz="2000" b="1">
                <a:latin typeface="微软雅黑" pitchFamily="34" charset="-122"/>
                <a:ea typeface="微软雅黑" pitchFamily="34" charset="-122"/>
                <a:cs typeface="微软雅黑" pitchFamily="34" charset="-122"/>
                <a:sym typeface="+mn-ea"/>
              </a:rPr>
              <a:t>稳健性检验的手段：</a:t>
            </a:r>
            <a:r>
              <a:rPr lang="zh-CN" altLang="en-US" sz="2000">
                <a:latin typeface="微软雅黑" pitchFamily="34" charset="-122"/>
                <a:ea typeface="微软雅黑" pitchFamily="34" charset="-122"/>
                <a:cs typeface="微软雅黑" pitchFamily="34" charset="-122"/>
                <a:sym typeface="+mn-ea"/>
              </a:rPr>
              <a:t>变换模型和估计方法、替代数据和变量、设置控制变量以及分样本和分时段回归检验等。</a:t>
            </a:r>
            <a:endParaRPr lang="zh-CN" altLang="en-US" sz="2000"/>
          </a:p>
        </p:txBody>
      </p:sp>
      <p:cxnSp>
        <p:nvCxnSpPr>
          <p:cNvPr id="26" name="直接连接符 25"/>
          <p:cNvCxnSpPr/>
          <p:nvPr/>
        </p:nvCxnSpPr>
        <p:spPr>
          <a:xfrm flipV="1">
            <a:off x="655955" y="2790825"/>
            <a:ext cx="3749040" cy="1270"/>
          </a:xfrm>
          <a:prstGeom prst="line">
            <a:avLst/>
          </a:prstGeom>
          <a:ln w="28575" cmpd="sng">
            <a:solidFill>
              <a:srgbClr val="16A287"/>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flipV="1">
            <a:off x="655955" y="4540885"/>
            <a:ext cx="3749040" cy="1270"/>
          </a:xfrm>
          <a:prstGeom prst="line">
            <a:avLst/>
          </a:prstGeom>
          <a:ln w="28575" cmpd="sng">
            <a:solidFill>
              <a:srgbClr val="16A287"/>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flipV="1">
            <a:off x="8068945" y="2789555"/>
            <a:ext cx="3749040" cy="1270"/>
          </a:xfrm>
          <a:prstGeom prst="line">
            <a:avLst/>
          </a:prstGeom>
          <a:ln w="28575" cmpd="sng">
            <a:solidFill>
              <a:srgbClr val="16A287"/>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flipV="1">
            <a:off x="8068945" y="4551045"/>
            <a:ext cx="3749040" cy="1270"/>
          </a:xfrm>
          <a:prstGeom prst="line">
            <a:avLst/>
          </a:prstGeom>
          <a:ln w="28575" cmpd="sng">
            <a:solidFill>
              <a:srgbClr val="16A287"/>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矩形 1"/>
          <p:cNvSpPr/>
          <p:nvPr/>
        </p:nvSpPr>
        <p:spPr>
          <a:xfrm>
            <a:off x="0" y="549275"/>
            <a:ext cx="12192000" cy="598488"/>
          </a:xfrm>
          <a:prstGeom prst="rect">
            <a:avLst/>
          </a:prstGeom>
          <a:solidFill>
            <a:srgbClr val="D8D8D8"/>
          </a:solidFill>
          <a:ln w="12700">
            <a:noFill/>
          </a:ln>
        </p:spPr>
        <p:txBody>
          <a:bodyPr anchor="ctr"/>
          <a:lstStyle/>
          <a:p>
            <a:pPr algn="ctr"/>
            <a:endParaRPr lang="zh-CN" altLang="zh-CN" b="1" dirty="0">
              <a:solidFill>
                <a:srgbClr val="FFFFFF"/>
              </a:solidFill>
              <a:latin typeface="微软雅黑" pitchFamily="34" charset="-122"/>
              <a:ea typeface="微软雅黑" pitchFamily="34" charset="-122"/>
              <a:sym typeface="微软雅黑" pitchFamily="34" charset="-122"/>
            </a:endParaRPr>
          </a:p>
        </p:txBody>
      </p:sp>
      <p:sp>
        <p:nvSpPr>
          <p:cNvPr id="40962" name="矩形 4"/>
          <p:cNvSpPr/>
          <p:nvPr/>
        </p:nvSpPr>
        <p:spPr>
          <a:xfrm>
            <a:off x="0" y="0"/>
            <a:ext cx="12192000" cy="598488"/>
          </a:xfrm>
          <a:prstGeom prst="rect">
            <a:avLst/>
          </a:prstGeom>
          <a:solidFill>
            <a:schemeClr val="tx1"/>
          </a:solidFill>
          <a:ln w="12700">
            <a:noFill/>
          </a:ln>
        </p:spPr>
        <p:txBody>
          <a:bodyPr anchor="ctr"/>
          <a:lstStyle/>
          <a:p>
            <a:pPr algn="ctr"/>
            <a:endParaRPr lang="zh-CN" altLang="zh-CN" dirty="0">
              <a:solidFill>
                <a:schemeClr val="bg1"/>
              </a:solidFill>
              <a:latin typeface="宋体" charset="-122"/>
              <a:ea typeface="宋体" charset="-122"/>
              <a:sym typeface="宋体" charset="-122"/>
            </a:endParaRPr>
          </a:p>
        </p:txBody>
      </p:sp>
      <p:sp>
        <p:nvSpPr>
          <p:cNvPr id="40969" name="矩形 12"/>
          <p:cNvSpPr/>
          <p:nvPr/>
        </p:nvSpPr>
        <p:spPr>
          <a:xfrm>
            <a:off x="0" y="6367463"/>
            <a:ext cx="12192000" cy="490537"/>
          </a:xfrm>
          <a:prstGeom prst="rect">
            <a:avLst/>
          </a:prstGeom>
          <a:solidFill>
            <a:srgbClr val="16A287"/>
          </a:solidFill>
          <a:ln w="12700">
            <a:noFill/>
          </a:ln>
        </p:spPr>
        <p:txBody>
          <a:bodyPr anchor="ctr"/>
          <a:lstStyle/>
          <a:p>
            <a:pPr algn="ctr"/>
            <a:endParaRPr lang="zh-CN" altLang="zh-CN" b="1" dirty="0">
              <a:solidFill>
                <a:srgbClr val="FFFFFF"/>
              </a:solidFill>
              <a:latin typeface="微软雅黑" pitchFamily="34" charset="-122"/>
              <a:ea typeface="微软雅黑" pitchFamily="34" charset="-122"/>
              <a:sym typeface="微软雅黑" pitchFamily="34" charset="-122"/>
            </a:endParaRPr>
          </a:p>
        </p:txBody>
      </p:sp>
      <p:sp>
        <p:nvSpPr>
          <p:cNvPr id="16394" name="文本框 13"/>
          <p:cNvSpPr/>
          <p:nvPr/>
        </p:nvSpPr>
        <p:spPr>
          <a:xfrm>
            <a:off x="0" y="6413500"/>
            <a:ext cx="2021205" cy="460375"/>
          </a:xfrm>
          <a:prstGeom prst="rect">
            <a:avLst/>
          </a:prstGeom>
          <a:noFill/>
          <a:ln w="9525">
            <a:noFill/>
          </a:ln>
        </p:spPr>
        <p:txBody>
          <a:bodyPr wrap="square" anchor="t">
            <a:spAutoFit/>
          </a:bodyPr>
          <a:lstStyle/>
          <a:p>
            <a:pPr>
              <a:lnSpc>
                <a:spcPct val="120000"/>
              </a:lnSpc>
            </a:pPr>
            <a:r>
              <a:rPr lang="zh-CN" altLang="en-US" sz="2000" b="1" dirty="0">
                <a:solidFill>
                  <a:schemeClr val="bg1"/>
                </a:solidFill>
                <a:latin typeface="微软雅黑" pitchFamily="34" charset="-122"/>
                <a:ea typeface="微软雅黑" pitchFamily="34" charset="-122"/>
              </a:rPr>
              <a:t>如何写实证分析</a:t>
            </a:r>
            <a:endParaRPr lang="zh-CN" altLang="en-US" sz="2000" b="1" dirty="0">
              <a:solidFill>
                <a:schemeClr val="bg1"/>
              </a:solidFill>
              <a:latin typeface="微软雅黑" pitchFamily="34" charset="-122"/>
              <a:ea typeface="微软雅黑" pitchFamily="34" charset="-122"/>
            </a:endParaRPr>
          </a:p>
        </p:txBody>
      </p:sp>
      <p:sp>
        <p:nvSpPr>
          <p:cNvPr id="2" name="文本框 1"/>
          <p:cNvSpPr txBox="1"/>
          <p:nvPr/>
        </p:nvSpPr>
        <p:spPr>
          <a:xfrm>
            <a:off x="9549130" y="6413500"/>
            <a:ext cx="2642870" cy="398780"/>
          </a:xfrm>
          <a:prstGeom prst="rect">
            <a:avLst/>
          </a:prstGeom>
          <a:noFill/>
        </p:spPr>
        <p:txBody>
          <a:bodyPr wrap="square" rtlCol="0">
            <a:spAutoFit/>
          </a:bodyPr>
          <a:lstStyle/>
          <a:p>
            <a:r>
              <a:rPr lang="en-US" altLang="zh-CN" sz="2000">
                <a:solidFill>
                  <a:schemeClr val="bg1"/>
                </a:solidFill>
                <a:latin typeface="微软雅黑" pitchFamily="34" charset="-122"/>
                <a:ea typeface="微软雅黑" pitchFamily="34" charset="-122"/>
                <a:cs typeface="微软雅黑" pitchFamily="34" charset="-122"/>
              </a:rPr>
              <a:t>        </a:t>
            </a:r>
            <a:r>
              <a:rPr lang="en-US" altLang="zh-CN" sz="2000" b="1">
                <a:solidFill>
                  <a:schemeClr val="bg1"/>
                </a:solidFill>
                <a:latin typeface="微软雅黑" pitchFamily="34" charset="-122"/>
                <a:ea typeface="微软雅黑" pitchFamily="34" charset="-122"/>
                <a:cs typeface="微软雅黑" pitchFamily="34" charset="-122"/>
              </a:rPr>
              <a:t>  </a:t>
            </a:r>
            <a:r>
              <a:rPr lang="zh-CN" altLang="en-US" sz="2000" b="1">
                <a:solidFill>
                  <a:schemeClr val="bg1"/>
                </a:solidFill>
                <a:latin typeface="微软雅黑" pitchFamily="34" charset="-122"/>
                <a:ea typeface="微软雅黑" pitchFamily="34" charset="-122"/>
                <a:cs typeface="微软雅黑" pitchFamily="34" charset="-122"/>
              </a:rPr>
              <a:t>讲授人</a:t>
            </a:r>
            <a:r>
              <a:rPr lang="en-US" altLang="zh-CN" sz="2000" b="1">
                <a:solidFill>
                  <a:schemeClr val="bg1"/>
                </a:solidFill>
                <a:latin typeface="微软雅黑" pitchFamily="34" charset="-122"/>
                <a:ea typeface="微软雅黑" pitchFamily="34" charset="-122"/>
                <a:cs typeface="微软雅黑" pitchFamily="34" charset="-122"/>
              </a:rPr>
              <a:t>: </a:t>
            </a:r>
            <a:r>
              <a:rPr lang="zh-CN" altLang="en-US" sz="2000" b="1">
                <a:solidFill>
                  <a:schemeClr val="bg1"/>
                </a:solidFill>
                <a:latin typeface="微软雅黑" pitchFamily="34" charset="-122"/>
                <a:ea typeface="微软雅黑" pitchFamily="34" charset="-122"/>
                <a:cs typeface="微软雅黑" pitchFamily="34" charset="-122"/>
              </a:rPr>
              <a:t>刘西川</a:t>
            </a:r>
            <a:endParaRPr lang="zh-CN" altLang="en-US" sz="2000" b="1">
              <a:solidFill>
                <a:schemeClr val="bg1"/>
              </a:solidFill>
              <a:latin typeface="微软雅黑" pitchFamily="34" charset="-122"/>
              <a:ea typeface="微软雅黑" pitchFamily="34" charset="-122"/>
              <a:cs typeface="微软雅黑" pitchFamily="34" charset="-122"/>
            </a:endParaRPr>
          </a:p>
        </p:txBody>
      </p:sp>
      <p:sp>
        <p:nvSpPr>
          <p:cNvPr id="41007" name="文本占位符 3"/>
          <p:cNvSpPr>
            <a:spLocks noGrp="1"/>
          </p:cNvSpPr>
          <p:nvPr/>
        </p:nvSpPr>
        <p:spPr>
          <a:xfrm>
            <a:off x="655955" y="681355"/>
            <a:ext cx="7240905" cy="429895"/>
          </a:xfrm>
          <a:prstGeom prst="rect">
            <a:avLst/>
          </a:prstGeom>
          <a:noFill/>
          <a:ln w="9525">
            <a:noFill/>
          </a:ln>
        </p:spPr>
        <p:txBody>
          <a:bodyPr anchor="t"/>
          <a:lstStyle>
            <a:lvl1pPr lvl="0">
              <a:buClrTx/>
              <a:buSzTx/>
              <a:buFont typeface="Arial" charset="0"/>
              <a:defRPr sz="2400"/>
            </a:lvl1pPr>
            <a:lvl2pPr lvl="1">
              <a:buClrTx/>
              <a:buSzTx/>
              <a:buFont typeface="Arial" charset="0"/>
              <a:defRPr sz="2000"/>
            </a:lvl2pPr>
            <a:lvl3pPr lvl="2">
              <a:buClrTx/>
              <a:buSzTx/>
              <a:buFont typeface="Arial" charset="0"/>
              <a:defRPr sz="1800"/>
            </a:lvl3pPr>
            <a:lvl4pPr lvl="3">
              <a:buClrTx/>
              <a:buSzTx/>
              <a:buFont typeface="Arial" charset="0"/>
              <a:defRPr sz="1600"/>
            </a:lvl4pPr>
            <a:lvl5pPr lvl="4">
              <a:buClrTx/>
              <a:buSzTx/>
              <a:buFont typeface="Arial" charset="0"/>
              <a:defRPr sz="1600"/>
            </a:lvl5pPr>
          </a:lstStyle>
          <a:p>
            <a:pPr marL="0" lvl="0" indent="0" eaLnBrk="1" hangingPunct="1">
              <a:buNone/>
            </a:pPr>
            <a:r>
              <a:rPr lang="zh-CN" altLang="en-US" sz="2800" b="1" dirty="0">
                <a:latin typeface="微软雅黑" pitchFamily="34" charset="-122"/>
                <a:ea typeface="微软雅黑" pitchFamily="34" charset="-122"/>
              </a:rPr>
              <a:t>如何把实证分析写清楚：稳健性检验（</a:t>
            </a:r>
            <a:r>
              <a:rPr lang="en-US" altLang="zh-CN" sz="2800" b="1" dirty="0">
                <a:latin typeface="微软雅黑" pitchFamily="34" charset="-122"/>
                <a:ea typeface="微软雅黑" pitchFamily="34" charset="-122"/>
              </a:rPr>
              <a:t>2</a:t>
            </a:r>
            <a:r>
              <a:rPr lang="zh-CN" altLang="en-US" sz="2800" b="1" dirty="0">
                <a:latin typeface="微软雅黑" pitchFamily="34" charset="-122"/>
                <a:ea typeface="微软雅黑" pitchFamily="34" charset="-122"/>
              </a:rPr>
              <a:t>）</a:t>
            </a:r>
            <a:endParaRPr lang="zh-CN" altLang="en-US" sz="2800" b="1" dirty="0">
              <a:latin typeface="微软雅黑" pitchFamily="34" charset="-122"/>
              <a:ea typeface="微软雅黑" pitchFamily="34" charset="-122"/>
            </a:endParaRPr>
          </a:p>
        </p:txBody>
      </p:sp>
      <p:sp>
        <p:nvSpPr>
          <p:cNvPr id="6" name="矩形 12"/>
          <p:cNvSpPr/>
          <p:nvPr/>
        </p:nvSpPr>
        <p:spPr>
          <a:xfrm>
            <a:off x="480060" y="1296670"/>
            <a:ext cx="11231880" cy="1038860"/>
          </a:xfrm>
          <a:prstGeom prst="rect">
            <a:avLst/>
          </a:prstGeom>
          <a:solidFill>
            <a:srgbClr val="16A287"/>
          </a:solidFill>
          <a:ln w="12700">
            <a:noFill/>
          </a:ln>
        </p:spPr>
        <p:txBody>
          <a:bodyPr anchor="ctr"/>
          <a:lstStyle/>
          <a:p>
            <a:pPr algn="l">
              <a:lnSpc>
                <a:spcPct val="130000"/>
              </a:lnSpc>
            </a:pPr>
            <a:r>
              <a:rPr lang="zh-CN" altLang="zh-CN" sz="2000" b="1" dirty="0">
                <a:solidFill>
                  <a:srgbClr val="FFFFFF"/>
                </a:solidFill>
                <a:latin typeface="微软雅黑" pitchFamily="34" charset="-122"/>
                <a:ea typeface="微软雅黑" pitchFamily="34" charset="-122"/>
                <a:sym typeface="宋体" charset="-122"/>
              </a:rPr>
              <a:t>【示例】刘西川、杨奇明、陈立辉：《农户信贷市场的正规部门与非正规部门：替代还是互补?》，《经济研究》2014年第11期。</a:t>
            </a:r>
            <a:endParaRPr lang="zh-CN" altLang="zh-CN" sz="2000" b="1" dirty="0">
              <a:solidFill>
                <a:srgbClr val="FFFFFF"/>
              </a:solidFill>
              <a:latin typeface="微软雅黑" pitchFamily="34" charset="-122"/>
              <a:ea typeface="微软雅黑" pitchFamily="34" charset="-122"/>
              <a:sym typeface="宋体" charset="-122"/>
            </a:endParaRPr>
          </a:p>
        </p:txBody>
      </p:sp>
      <p:sp>
        <p:nvSpPr>
          <p:cNvPr id="10" name="文本框 9"/>
          <p:cNvSpPr txBox="1"/>
          <p:nvPr/>
        </p:nvSpPr>
        <p:spPr>
          <a:xfrm>
            <a:off x="479425" y="2335530"/>
            <a:ext cx="11432540" cy="4092575"/>
          </a:xfrm>
          <a:prstGeom prst="rect">
            <a:avLst/>
          </a:prstGeom>
          <a:noFill/>
        </p:spPr>
        <p:txBody>
          <a:bodyPr wrap="square" rtlCol="0">
            <a:spAutoFit/>
          </a:bodyPr>
          <a:lstStyle/>
          <a:p>
            <a:pPr indent="457200">
              <a:lnSpc>
                <a:spcPct val="130000"/>
              </a:lnSpc>
            </a:pPr>
            <a:r>
              <a:rPr lang="zh-CN" altLang="en-US" sz="2000" b="1">
                <a:latin typeface="微软雅黑" pitchFamily="34" charset="-122"/>
                <a:ea typeface="微软雅黑" pitchFamily="34" charset="-122"/>
                <a:cs typeface="微软雅黑" pitchFamily="34" charset="-122"/>
              </a:rPr>
              <a:t>稳健性检验</a:t>
            </a:r>
            <a:endParaRPr lang="zh-CN" altLang="en-US" sz="2000" b="1">
              <a:latin typeface="微软雅黑" pitchFamily="34" charset="-122"/>
              <a:ea typeface="微软雅黑" pitchFamily="34" charset="-122"/>
              <a:cs typeface="微软雅黑" pitchFamily="34" charset="-122"/>
            </a:endParaRPr>
          </a:p>
          <a:p>
            <a:pPr indent="457200">
              <a:lnSpc>
                <a:spcPct val="130000"/>
              </a:lnSpc>
            </a:pPr>
            <a:r>
              <a:rPr lang="zh-CN" altLang="en-US" sz="2000">
                <a:latin typeface="微软雅黑" pitchFamily="34" charset="-122"/>
                <a:ea typeface="微软雅黑" pitchFamily="34" charset="-122"/>
                <a:cs typeface="微软雅黑" pitchFamily="34" charset="-122"/>
              </a:rPr>
              <a:t>我们采用增加或替换某些解释变量的方式对四元Probit模型的回归结果进行稳健性检验。替换的变量与原有变量含义接近，增加的变量则是为控制在基准回归中未考虑到的某些因素，具体涉及村干部、工商户、业务网点等几个变量。增加村干部这一控制变量的用意是考察农户社会地位对正规与非正规部门信贷供给的影响；用工商户变量替换非农经营收入占比，意在考察农户经营收入达到一定规模的情况对两部门信贷供给的影响。与经营收入占比相比，工商户变量更加强调农户经营规模；增加业务网点变量以及用业务网点变量替换原来的距离变量，是考虑到这两个变量均是描述农户获取信贷便利程度的因素。从稳健性检验的结果来看，主要解释变量(教育程度、重大事件、固定资产、消费支出等)与识别变量(农信社社员、礼金)的估计结果、误差项相关系数以及相关检验结果与基准回归结果(具体见表6.2)相比未发生较大改变，这说明本文的基本估计结果是稳健的。</a:t>
            </a:r>
            <a:endParaRPr lang="zh-CN" altLang="en-US" sz="2000">
              <a:latin typeface="微软雅黑" pitchFamily="34" charset="-122"/>
              <a:ea typeface="微软雅黑" pitchFamily="34" charset="-122"/>
              <a:cs typeface="微软雅黑" pitchFamily="34" charset="-122"/>
            </a:endParaRPr>
          </a:p>
        </p:txBody>
      </p:sp>
      <p:sp>
        <p:nvSpPr>
          <p:cNvPr id="3" name="矩形 5"/>
          <p:cNvSpPr/>
          <p:nvPr/>
        </p:nvSpPr>
        <p:spPr>
          <a:xfrm>
            <a:off x="4694555" y="117475"/>
            <a:ext cx="1550035" cy="431800"/>
          </a:xfrm>
          <a:prstGeom prst="rect">
            <a:avLst/>
          </a:prstGeom>
          <a:noFill/>
          <a:ln w="12700">
            <a:noFill/>
          </a:ln>
        </p:spPr>
        <p:txBody>
          <a:bodyPr anchor="ctr"/>
          <a:p>
            <a:pPr algn="ctr"/>
            <a:r>
              <a:rPr lang="zh-CN" altLang="en-US" sz="1200" b="1" dirty="0">
                <a:solidFill>
                  <a:schemeClr val="bg1"/>
                </a:solidFill>
                <a:latin typeface="微软雅黑" pitchFamily="34" charset="-122"/>
                <a:ea typeface="微软雅黑" pitchFamily="34" charset="-122"/>
                <a:sym typeface="Arial" charset="0"/>
              </a:rPr>
              <a:t>什么是实证分析</a:t>
            </a:r>
            <a:endParaRPr lang="zh-CN" altLang="en-US" sz="1200" b="1" dirty="0">
              <a:solidFill>
                <a:schemeClr val="bg1"/>
              </a:solidFill>
              <a:latin typeface="微软雅黑" pitchFamily="34" charset="-122"/>
              <a:ea typeface="微软雅黑" pitchFamily="34" charset="-122"/>
              <a:sym typeface="Arial" charset="0"/>
            </a:endParaRPr>
          </a:p>
        </p:txBody>
      </p:sp>
      <p:sp>
        <p:nvSpPr>
          <p:cNvPr id="4" name="矩形 7"/>
          <p:cNvSpPr/>
          <p:nvPr/>
        </p:nvSpPr>
        <p:spPr>
          <a:xfrm>
            <a:off x="6398260" y="154940"/>
            <a:ext cx="1498600" cy="360045"/>
          </a:xfrm>
          <a:prstGeom prst="rect">
            <a:avLst/>
          </a:prstGeom>
          <a:noFill/>
          <a:ln w="12700">
            <a:noFill/>
          </a:ln>
        </p:spPr>
        <p:txBody>
          <a:bodyPr anchor="ctr"/>
          <a:p>
            <a:pPr algn="ctr"/>
            <a:r>
              <a:rPr lang="zh-CN" altLang="en-US" sz="1200" b="1" dirty="0">
                <a:solidFill>
                  <a:schemeClr val="bg1"/>
                </a:solidFill>
                <a:latin typeface="微软雅黑" pitchFamily="34" charset="-122"/>
                <a:ea typeface="微软雅黑" pitchFamily="34" charset="-122"/>
              </a:rPr>
              <a:t>实证分析的</a:t>
            </a:r>
            <a:endParaRPr lang="zh-CN" altLang="en-US" sz="1200" b="1" dirty="0">
              <a:solidFill>
                <a:schemeClr val="bg1"/>
              </a:solidFill>
              <a:latin typeface="微软雅黑" pitchFamily="34" charset="-122"/>
              <a:ea typeface="微软雅黑" pitchFamily="34" charset="-122"/>
            </a:endParaRPr>
          </a:p>
          <a:p>
            <a:pPr algn="ctr"/>
            <a:r>
              <a:rPr lang="zh-CN" altLang="en-US" sz="1200" b="1" dirty="0">
                <a:solidFill>
                  <a:schemeClr val="bg1"/>
                </a:solidFill>
                <a:latin typeface="微软雅黑" pitchFamily="34" charset="-122"/>
                <a:ea typeface="微软雅黑" pitchFamily="34" charset="-122"/>
              </a:rPr>
              <a:t>前期准备</a:t>
            </a:r>
            <a:endParaRPr lang="zh-CN" altLang="en-US" sz="1200" b="1" dirty="0">
              <a:solidFill>
                <a:schemeClr val="bg1"/>
              </a:solidFill>
              <a:latin typeface="微软雅黑" pitchFamily="34" charset="-122"/>
              <a:ea typeface="微软雅黑" pitchFamily="34" charset="-122"/>
            </a:endParaRPr>
          </a:p>
        </p:txBody>
      </p:sp>
      <p:sp>
        <p:nvSpPr>
          <p:cNvPr id="7" name="矩形 8"/>
          <p:cNvSpPr/>
          <p:nvPr/>
        </p:nvSpPr>
        <p:spPr>
          <a:xfrm>
            <a:off x="8068945" y="133350"/>
            <a:ext cx="1148080" cy="403225"/>
          </a:xfrm>
          <a:prstGeom prst="rect">
            <a:avLst/>
          </a:prstGeom>
          <a:noFill/>
          <a:ln w="12700">
            <a:noFill/>
          </a:ln>
        </p:spPr>
        <p:txBody>
          <a:bodyPr anchor="ctr"/>
          <a:p>
            <a:pPr algn="ctr"/>
            <a:r>
              <a:rPr lang="zh-CN" altLang="en-US" sz="1200" b="1" dirty="0">
                <a:solidFill>
                  <a:schemeClr val="bg1"/>
                </a:solidFill>
                <a:latin typeface="微软雅黑" pitchFamily="34" charset="-122"/>
                <a:ea typeface="微软雅黑" pitchFamily="34" charset="-122"/>
              </a:rPr>
              <a:t>如何做实证</a:t>
            </a:r>
            <a:endParaRPr lang="zh-CN" altLang="en-US" sz="1200" b="1" dirty="0">
              <a:solidFill>
                <a:schemeClr val="bg1"/>
              </a:solidFill>
              <a:latin typeface="微软雅黑" pitchFamily="34" charset="-122"/>
              <a:ea typeface="微软雅黑" pitchFamily="34" charset="-122"/>
            </a:endParaRPr>
          </a:p>
          <a:p>
            <a:pPr algn="ctr"/>
            <a:r>
              <a:rPr lang="zh-CN" altLang="en-US" sz="1200" b="1" dirty="0">
                <a:solidFill>
                  <a:schemeClr val="bg1"/>
                </a:solidFill>
                <a:latin typeface="微软雅黑" pitchFamily="34" charset="-122"/>
                <a:ea typeface="微软雅黑" pitchFamily="34" charset="-122"/>
              </a:rPr>
              <a:t>分析</a:t>
            </a:r>
            <a:endParaRPr lang="zh-CN" altLang="en-US" sz="1200" b="1" dirty="0">
              <a:solidFill>
                <a:schemeClr val="bg1"/>
              </a:solidFill>
              <a:latin typeface="微软雅黑" pitchFamily="34" charset="-122"/>
              <a:ea typeface="微软雅黑" pitchFamily="34" charset="-122"/>
            </a:endParaRPr>
          </a:p>
        </p:txBody>
      </p:sp>
      <p:sp>
        <p:nvSpPr>
          <p:cNvPr id="8" name="矩形 9"/>
          <p:cNvSpPr/>
          <p:nvPr/>
        </p:nvSpPr>
        <p:spPr>
          <a:xfrm>
            <a:off x="9549130" y="117475"/>
            <a:ext cx="1250950" cy="431800"/>
          </a:xfrm>
          <a:prstGeom prst="rect">
            <a:avLst/>
          </a:prstGeom>
          <a:noFill/>
          <a:ln w="12700">
            <a:noFill/>
          </a:ln>
        </p:spPr>
        <p:txBody>
          <a:bodyPr anchor="ctr"/>
          <a:p>
            <a:pPr marL="0" lvl="0" indent="0" eaLnBrk="1" hangingPunct="1">
              <a:buNone/>
            </a:pPr>
            <a:r>
              <a:rPr lang="zh-CN" altLang="en-US" sz="1200" b="1" dirty="0">
                <a:solidFill>
                  <a:schemeClr val="bg1"/>
                </a:solidFill>
                <a:latin typeface="微软雅黑" pitchFamily="34" charset="-122"/>
                <a:ea typeface="微软雅黑" pitchFamily="34" charset="-122"/>
                <a:sym typeface="+mn-ea"/>
              </a:rPr>
              <a:t>实证分析写作的要点及示例</a:t>
            </a:r>
            <a:endParaRPr lang="zh-CN" altLang="en-US" sz="1200" b="1" dirty="0">
              <a:solidFill>
                <a:schemeClr val="bg1"/>
              </a:solidFill>
              <a:latin typeface="微软雅黑" pitchFamily="34" charset="-122"/>
              <a:ea typeface="微软雅黑" pitchFamily="34" charset="-122"/>
              <a:sym typeface="+mn-ea"/>
            </a:endParaRPr>
          </a:p>
        </p:txBody>
      </p:sp>
      <p:sp>
        <p:nvSpPr>
          <p:cNvPr id="9" name="矩形 10"/>
          <p:cNvSpPr/>
          <p:nvPr/>
        </p:nvSpPr>
        <p:spPr>
          <a:xfrm>
            <a:off x="11022330" y="133350"/>
            <a:ext cx="889635" cy="431800"/>
          </a:xfrm>
          <a:prstGeom prst="rect">
            <a:avLst/>
          </a:prstGeom>
          <a:noFill/>
          <a:ln w="12700">
            <a:noFill/>
          </a:ln>
        </p:spPr>
        <p:txBody>
          <a:bodyPr anchor="ctr"/>
          <a:p>
            <a:pPr algn="ctr"/>
            <a:r>
              <a:rPr lang="zh-CN" altLang="en-US" sz="1200" b="1" dirty="0">
                <a:solidFill>
                  <a:schemeClr val="bg1"/>
                </a:solidFill>
                <a:latin typeface="微软雅黑" pitchFamily="34" charset="-122"/>
                <a:ea typeface="微软雅黑" pitchFamily="34" charset="-122"/>
              </a:rPr>
              <a:t>小结</a:t>
            </a:r>
            <a:endParaRPr lang="zh-CN" altLang="en-US" sz="1200" b="1" dirty="0">
              <a:solidFill>
                <a:schemeClr val="bg1"/>
              </a:solidFill>
              <a:latin typeface="微软雅黑" pitchFamily="34" charset="-122"/>
              <a:ea typeface="微软雅黑" pitchFamily="34" charset="-122"/>
            </a:endParaRPr>
          </a:p>
        </p:txBody>
      </p:sp>
      <p:sp>
        <p:nvSpPr>
          <p:cNvPr id="18" name="任意多边形 11"/>
          <p:cNvSpPr/>
          <p:nvPr/>
        </p:nvSpPr>
        <p:spPr>
          <a:xfrm>
            <a:off x="10000615" y="0"/>
            <a:ext cx="266700" cy="228600"/>
          </a:xfrm>
          <a:custGeom>
            <a:avLst/>
            <a:gdLst>
              <a:gd name="txL" fmla="*/ 0 w 266008"/>
              <a:gd name="txT" fmla="*/ 0 h 229317"/>
              <a:gd name="txR" fmla="*/ 266008 w 266008"/>
              <a:gd name="txB" fmla="*/ 229317 h 229317"/>
            </a:gdLst>
            <a:ahLst/>
            <a:cxnLst>
              <a:cxn ang="0">
                <a:pos x="0" y="0"/>
              </a:cxn>
              <a:cxn ang="0">
                <a:pos x="266700" y="0"/>
              </a:cxn>
              <a:cxn ang="0">
                <a:pos x="133350" y="228600"/>
              </a:cxn>
              <a:cxn ang="0">
                <a:pos x="0" y="0"/>
              </a:cxn>
            </a:cxnLst>
            <a:rect l="txL" t="txT" r="txR" b="txB"/>
            <a:pathLst>
              <a:path w="266008" h="229317">
                <a:moveTo>
                  <a:pt x="0" y="0"/>
                </a:moveTo>
                <a:lnTo>
                  <a:pt x="266008" y="0"/>
                </a:lnTo>
                <a:lnTo>
                  <a:pt x="133004" y="229317"/>
                </a:lnTo>
                <a:lnTo>
                  <a:pt x="0" y="0"/>
                </a:lnTo>
                <a:close/>
              </a:path>
            </a:pathLst>
          </a:custGeom>
          <a:solidFill>
            <a:srgbClr val="16A287"/>
          </a:solidFill>
          <a:ln w="12700">
            <a:noFill/>
          </a:ln>
        </p:spPr>
        <p:txBody>
          <a:bodyPr anchor="ctr"/>
          <a:p>
            <a:pPr algn="ctr"/>
            <a:r>
              <a:rPr lang="en-US" altLang="zh-CN" sz="1000" b="1" dirty="0">
                <a:solidFill>
                  <a:schemeClr val="bg1"/>
                </a:solidFill>
                <a:latin typeface="微软雅黑" pitchFamily="34" charset="-122"/>
                <a:ea typeface="微软雅黑" pitchFamily="34" charset="-122"/>
                <a:sym typeface="Arial" charset="0"/>
              </a:rPr>
              <a:t>4</a:t>
            </a:r>
            <a:endParaRPr lang="en-US" altLang="zh-CN" sz="1000" b="1" dirty="0">
              <a:solidFill>
                <a:schemeClr val="bg1"/>
              </a:solidFill>
              <a:latin typeface="微软雅黑" pitchFamily="34" charset="-122"/>
              <a:ea typeface="微软雅黑" pitchFamily="34" charset="-122"/>
              <a:sym typeface="Arial"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矩形 1"/>
          <p:cNvSpPr/>
          <p:nvPr/>
        </p:nvSpPr>
        <p:spPr>
          <a:xfrm>
            <a:off x="0" y="549275"/>
            <a:ext cx="12192000" cy="598488"/>
          </a:xfrm>
          <a:prstGeom prst="rect">
            <a:avLst/>
          </a:prstGeom>
          <a:solidFill>
            <a:srgbClr val="D8D8D8"/>
          </a:solidFill>
          <a:ln w="12700">
            <a:noFill/>
          </a:ln>
        </p:spPr>
        <p:txBody>
          <a:bodyPr anchor="ctr"/>
          <a:lstStyle/>
          <a:p>
            <a:pPr algn="ctr"/>
            <a:endParaRPr lang="zh-CN" altLang="zh-CN" b="1" dirty="0">
              <a:solidFill>
                <a:srgbClr val="FFFFFF"/>
              </a:solidFill>
              <a:latin typeface="微软雅黑" pitchFamily="34" charset="-122"/>
              <a:ea typeface="微软雅黑" pitchFamily="34" charset="-122"/>
              <a:sym typeface="微软雅黑" pitchFamily="34" charset="-122"/>
            </a:endParaRPr>
          </a:p>
        </p:txBody>
      </p:sp>
      <p:sp>
        <p:nvSpPr>
          <p:cNvPr id="40962" name="矩形 4"/>
          <p:cNvSpPr/>
          <p:nvPr/>
        </p:nvSpPr>
        <p:spPr>
          <a:xfrm>
            <a:off x="0" y="0"/>
            <a:ext cx="12192000" cy="598488"/>
          </a:xfrm>
          <a:prstGeom prst="rect">
            <a:avLst/>
          </a:prstGeom>
          <a:solidFill>
            <a:schemeClr val="tx1"/>
          </a:solidFill>
          <a:ln w="12700">
            <a:noFill/>
          </a:ln>
        </p:spPr>
        <p:txBody>
          <a:bodyPr anchor="ctr"/>
          <a:lstStyle/>
          <a:p>
            <a:pPr algn="ctr"/>
            <a:endParaRPr lang="zh-CN" altLang="zh-CN" dirty="0">
              <a:solidFill>
                <a:schemeClr val="bg1"/>
              </a:solidFill>
              <a:latin typeface="宋体" charset="-122"/>
              <a:ea typeface="宋体" charset="-122"/>
              <a:sym typeface="宋体" charset="-122"/>
            </a:endParaRPr>
          </a:p>
        </p:txBody>
      </p:sp>
      <p:sp>
        <p:nvSpPr>
          <p:cNvPr id="40969" name="矩形 12"/>
          <p:cNvSpPr/>
          <p:nvPr/>
        </p:nvSpPr>
        <p:spPr>
          <a:xfrm>
            <a:off x="0" y="6367463"/>
            <a:ext cx="12192000" cy="490537"/>
          </a:xfrm>
          <a:prstGeom prst="rect">
            <a:avLst/>
          </a:prstGeom>
          <a:solidFill>
            <a:srgbClr val="16A287"/>
          </a:solidFill>
          <a:ln w="12700">
            <a:noFill/>
          </a:ln>
        </p:spPr>
        <p:txBody>
          <a:bodyPr anchor="ctr"/>
          <a:lstStyle/>
          <a:p>
            <a:pPr algn="ctr"/>
            <a:endParaRPr lang="zh-CN" altLang="zh-CN" b="1" dirty="0">
              <a:solidFill>
                <a:srgbClr val="FFFFFF"/>
              </a:solidFill>
              <a:latin typeface="微软雅黑" pitchFamily="34" charset="-122"/>
              <a:ea typeface="微软雅黑" pitchFamily="34" charset="-122"/>
              <a:sym typeface="微软雅黑" pitchFamily="34" charset="-122"/>
            </a:endParaRPr>
          </a:p>
        </p:txBody>
      </p:sp>
      <p:sp>
        <p:nvSpPr>
          <p:cNvPr id="16394" name="文本框 13"/>
          <p:cNvSpPr/>
          <p:nvPr/>
        </p:nvSpPr>
        <p:spPr>
          <a:xfrm>
            <a:off x="0" y="6413500"/>
            <a:ext cx="2021205" cy="460375"/>
          </a:xfrm>
          <a:prstGeom prst="rect">
            <a:avLst/>
          </a:prstGeom>
          <a:noFill/>
          <a:ln w="9525">
            <a:noFill/>
          </a:ln>
        </p:spPr>
        <p:txBody>
          <a:bodyPr wrap="square" anchor="t">
            <a:spAutoFit/>
          </a:bodyPr>
          <a:lstStyle/>
          <a:p>
            <a:pPr>
              <a:lnSpc>
                <a:spcPct val="120000"/>
              </a:lnSpc>
            </a:pPr>
            <a:r>
              <a:rPr lang="zh-CN" altLang="en-US" sz="2000" b="1" dirty="0">
                <a:solidFill>
                  <a:schemeClr val="bg1"/>
                </a:solidFill>
                <a:latin typeface="微软雅黑" pitchFamily="34" charset="-122"/>
                <a:ea typeface="微软雅黑" pitchFamily="34" charset="-122"/>
              </a:rPr>
              <a:t>如何写实证分析</a:t>
            </a:r>
            <a:endParaRPr lang="zh-CN" altLang="en-US" sz="2000" b="1" dirty="0">
              <a:solidFill>
                <a:schemeClr val="bg1"/>
              </a:solidFill>
              <a:latin typeface="微软雅黑" pitchFamily="34" charset="-122"/>
              <a:ea typeface="微软雅黑" pitchFamily="34" charset="-122"/>
            </a:endParaRPr>
          </a:p>
        </p:txBody>
      </p:sp>
      <p:sp>
        <p:nvSpPr>
          <p:cNvPr id="2" name="文本框 1"/>
          <p:cNvSpPr txBox="1"/>
          <p:nvPr/>
        </p:nvSpPr>
        <p:spPr>
          <a:xfrm>
            <a:off x="9549130" y="6413500"/>
            <a:ext cx="2642870" cy="398780"/>
          </a:xfrm>
          <a:prstGeom prst="rect">
            <a:avLst/>
          </a:prstGeom>
          <a:noFill/>
        </p:spPr>
        <p:txBody>
          <a:bodyPr wrap="square" rtlCol="0">
            <a:spAutoFit/>
          </a:bodyPr>
          <a:lstStyle/>
          <a:p>
            <a:r>
              <a:rPr lang="en-US" altLang="zh-CN" sz="2000">
                <a:solidFill>
                  <a:schemeClr val="bg1"/>
                </a:solidFill>
                <a:latin typeface="微软雅黑" pitchFamily="34" charset="-122"/>
                <a:ea typeface="微软雅黑" pitchFamily="34" charset="-122"/>
                <a:cs typeface="微软雅黑" pitchFamily="34" charset="-122"/>
              </a:rPr>
              <a:t>        </a:t>
            </a:r>
            <a:r>
              <a:rPr lang="en-US" altLang="zh-CN" sz="2000" b="1">
                <a:solidFill>
                  <a:schemeClr val="bg1"/>
                </a:solidFill>
                <a:latin typeface="微软雅黑" pitchFamily="34" charset="-122"/>
                <a:ea typeface="微软雅黑" pitchFamily="34" charset="-122"/>
                <a:cs typeface="微软雅黑" pitchFamily="34" charset="-122"/>
              </a:rPr>
              <a:t>  </a:t>
            </a:r>
            <a:r>
              <a:rPr lang="zh-CN" altLang="en-US" sz="2000" b="1">
                <a:solidFill>
                  <a:schemeClr val="bg1"/>
                </a:solidFill>
                <a:latin typeface="微软雅黑" pitchFamily="34" charset="-122"/>
                <a:ea typeface="微软雅黑" pitchFamily="34" charset="-122"/>
                <a:cs typeface="微软雅黑" pitchFamily="34" charset="-122"/>
              </a:rPr>
              <a:t>讲授人</a:t>
            </a:r>
            <a:r>
              <a:rPr lang="en-US" altLang="zh-CN" sz="2000" b="1">
                <a:solidFill>
                  <a:schemeClr val="bg1"/>
                </a:solidFill>
                <a:latin typeface="微软雅黑" pitchFamily="34" charset="-122"/>
                <a:ea typeface="微软雅黑" pitchFamily="34" charset="-122"/>
                <a:cs typeface="微软雅黑" pitchFamily="34" charset="-122"/>
              </a:rPr>
              <a:t>: </a:t>
            </a:r>
            <a:r>
              <a:rPr lang="zh-CN" altLang="en-US" sz="2000" b="1">
                <a:solidFill>
                  <a:schemeClr val="bg1"/>
                </a:solidFill>
                <a:latin typeface="微软雅黑" pitchFamily="34" charset="-122"/>
                <a:ea typeface="微软雅黑" pitchFamily="34" charset="-122"/>
                <a:cs typeface="微软雅黑" pitchFamily="34" charset="-122"/>
              </a:rPr>
              <a:t>刘西川</a:t>
            </a:r>
            <a:endParaRPr lang="zh-CN" altLang="en-US" sz="2000" b="1">
              <a:solidFill>
                <a:schemeClr val="bg1"/>
              </a:solidFill>
              <a:latin typeface="微软雅黑" pitchFamily="34" charset="-122"/>
              <a:ea typeface="微软雅黑" pitchFamily="34" charset="-122"/>
              <a:cs typeface="微软雅黑" pitchFamily="34" charset="-122"/>
            </a:endParaRPr>
          </a:p>
        </p:txBody>
      </p:sp>
      <p:sp>
        <p:nvSpPr>
          <p:cNvPr id="41007" name="文本占位符 3"/>
          <p:cNvSpPr>
            <a:spLocks noGrp="1"/>
          </p:cNvSpPr>
          <p:nvPr/>
        </p:nvSpPr>
        <p:spPr>
          <a:xfrm>
            <a:off x="655955" y="681355"/>
            <a:ext cx="7240905" cy="429895"/>
          </a:xfrm>
          <a:prstGeom prst="rect">
            <a:avLst/>
          </a:prstGeom>
          <a:noFill/>
          <a:ln w="9525">
            <a:noFill/>
          </a:ln>
        </p:spPr>
        <p:txBody>
          <a:bodyPr anchor="t"/>
          <a:lstStyle>
            <a:lvl1pPr lvl="0">
              <a:buClrTx/>
              <a:buSzTx/>
              <a:buFont typeface="Arial" charset="0"/>
              <a:defRPr sz="2400"/>
            </a:lvl1pPr>
            <a:lvl2pPr lvl="1">
              <a:buClrTx/>
              <a:buSzTx/>
              <a:buFont typeface="Arial" charset="0"/>
              <a:defRPr sz="2000"/>
            </a:lvl2pPr>
            <a:lvl3pPr lvl="2">
              <a:buClrTx/>
              <a:buSzTx/>
              <a:buFont typeface="Arial" charset="0"/>
              <a:defRPr sz="1800"/>
            </a:lvl3pPr>
            <a:lvl4pPr lvl="3">
              <a:buClrTx/>
              <a:buSzTx/>
              <a:buFont typeface="Arial" charset="0"/>
              <a:defRPr sz="1600"/>
            </a:lvl4pPr>
            <a:lvl5pPr lvl="4">
              <a:buClrTx/>
              <a:buSzTx/>
              <a:buFont typeface="Arial" charset="0"/>
              <a:defRPr sz="1600"/>
            </a:lvl5pPr>
          </a:lstStyle>
          <a:p>
            <a:pPr marL="0" lvl="0" indent="0" eaLnBrk="1" hangingPunct="1">
              <a:buNone/>
            </a:pPr>
            <a:r>
              <a:rPr sz="2800" b="1" dirty="0">
                <a:latin typeface="微软雅黑" pitchFamily="34" charset="-122"/>
                <a:ea typeface="微软雅黑" pitchFamily="34" charset="-122"/>
              </a:rPr>
              <a:t>实证分析写作的要点六：进一步讨论</a:t>
            </a:r>
            <a:endParaRPr sz="2800" b="1" dirty="0">
              <a:latin typeface="微软雅黑" pitchFamily="34" charset="-122"/>
              <a:ea typeface="微软雅黑" pitchFamily="34" charset="-122"/>
            </a:endParaRPr>
          </a:p>
        </p:txBody>
      </p:sp>
      <p:sp>
        <p:nvSpPr>
          <p:cNvPr id="5" name="文本框 4"/>
          <p:cNvSpPr txBox="1"/>
          <p:nvPr/>
        </p:nvSpPr>
        <p:spPr>
          <a:xfrm>
            <a:off x="325755" y="1294765"/>
            <a:ext cx="11727180" cy="4799965"/>
          </a:xfrm>
          <a:prstGeom prst="rect">
            <a:avLst/>
          </a:prstGeom>
          <a:noFill/>
        </p:spPr>
        <p:txBody>
          <a:bodyPr wrap="square" rtlCol="0">
            <a:spAutoFit/>
          </a:bodyPr>
          <a:lstStyle/>
          <a:p>
            <a:pPr marL="342900" indent="-342900">
              <a:lnSpc>
                <a:spcPct val="170000"/>
              </a:lnSpc>
              <a:buFont typeface="Wingdings" charset="2"/>
              <a:buChar char="Ø"/>
            </a:pPr>
            <a:r>
              <a:rPr lang="zh-CN" altLang="en-US" sz="2000" b="1">
                <a:latin typeface="微软雅黑" pitchFamily="34" charset="-122"/>
                <a:ea typeface="微软雅黑" pitchFamily="34" charset="-122"/>
                <a:cs typeface="微软雅黑" pitchFamily="34" charset="-122"/>
              </a:rPr>
              <a:t>为什么要讨论?</a:t>
            </a:r>
            <a:r>
              <a:rPr lang="zh-CN" altLang="en-US" sz="2000">
                <a:latin typeface="微软雅黑" pitchFamily="34" charset="-122"/>
                <a:ea typeface="微软雅黑" pitchFamily="34" charset="-122"/>
                <a:cs typeface="微软雅黑" pitchFamily="34" charset="-122"/>
              </a:rPr>
              <a:t>讨论是在一个更大的范围内讨论假说的成立问题。从一定程度上讲，计量模型与数据分析代表的只是统计意义上的检验，所以还需要从经验和理论层面上对假说进行检验。</a:t>
            </a:r>
            <a:endParaRPr lang="zh-CN" altLang="en-US" sz="2000">
              <a:latin typeface="微软雅黑" pitchFamily="34" charset="-122"/>
              <a:ea typeface="微软雅黑" pitchFamily="34" charset="-122"/>
              <a:cs typeface="微软雅黑" pitchFamily="34" charset="-122"/>
            </a:endParaRPr>
          </a:p>
          <a:p>
            <a:pPr marL="342900" indent="-342900">
              <a:lnSpc>
                <a:spcPct val="170000"/>
              </a:lnSpc>
              <a:buFont typeface="Wingdings" charset="2"/>
              <a:buChar char="Ø"/>
            </a:pPr>
            <a:r>
              <a:rPr lang="zh-CN" altLang="en-US" sz="2000" b="1">
                <a:latin typeface="微软雅黑" pitchFamily="34" charset="-122"/>
                <a:ea typeface="微软雅黑" pitchFamily="34" charset="-122"/>
                <a:cs typeface="微软雅黑" pitchFamily="34" charset="-122"/>
              </a:rPr>
              <a:t>讨论什么?</a:t>
            </a:r>
            <a:r>
              <a:rPr lang="zh-CN" altLang="en-US" sz="2000">
                <a:latin typeface="微软雅黑" pitchFamily="34" charset="-122"/>
                <a:ea typeface="微软雅黑" pitchFamily="34" charset="-122"/>
                <a:cs typeface="微软雅黑" pitchFamily="34" charset="-122"/>
              </a:rPr>
              <a:t>还需要与其他竞争性假说结合起来，并与此展开比较。讨论就是针对所得出的结果做横向或者纵向的对比，包括自己的结果之间的比较、自己结果与别人结果之间的比较；如果结果存在差异性，则要对结果之间差异性的成因作讨论分析。</a:t>
            </a:r>
            <a:endParaRPr lang="zh-CN" altLang="en-US" sz="2000">
              <a:latin typeface="微软雅黑" pitchFamily="34" charset="-122"/>
              <a:ea typeface="微软雅黑" pitchFamily="34" charset="-122"/>
              <a:cs typeface="微软雅黑" pitchFamily="34" charset="-122"/>
            </a:endParaRPr>
          </a:p>
          <a:p>
            <a:pPr marL="342900" indent="-342900">
              <a:lnSpc>
                <a:spcPct val="170000"/>
              </a:lnSpc>
              <a:buFont typeface="Wingdings" charset="2"/>
              <a:buChar char="Ø"/>
            </a:pPr>
            <a:r>
              <a:rPr lang="zh-CN" altLang="en-US" sz="2000" b="1">
                <a:latin typeface="微软雅黑" pitchFamily="34" charset="-122"/>
                <a:ea typeface="微软雅黑" pitchFamily="34" charset="-122"/>
                <a:cs typeface="微软雅黑" pitchFamily="34" charset="-122"/>
              </a:rPr>
              <a:t>区分一下分析结果与讨论。</a:t>
            </a:r>
            <a:r>
              <a:rPr lang="zh-CN" altLang="en-US" sz="2000">
                <a:latin typeface="微软雅黑" pitchFamily="34" charset="-122"/>
                <a:ea typeface="微软雅黑" pitchFamily="34" charset="-122"/>
                <a:cs typeface="微软雅黑" pitchFamily="34" charset="-122"/>
              </a:rPr>
              <a:t>分析结果强调的是计量模型的输出结果。而讨论则强调把分析结果“打乱”，提出更值得辨析和更有意义的结果，是对实证分析结果的反复验证和提炼。</a:t>
            </a:r>
            <a:endParaRPr lang="zh-CN" altLang="en-US" sz="2000">
              <a:latin typeface="微软雅黑" pitchFamily="34" charset="-122"/>
              <a:ea typeface="微软雅黑" pitchFamily="34" charset="-122"/>
              <a:cs typeface="微软雅黑" pitchFamily="34" charset="-122"/>
            </a:endParaRPr>
          </a:p>
          <a:p>
            <a:pPr marL="342900" indent="-342900">
              <a:lnSpc>
                <a:spcPct val="170000"/>
              </a:lnSpc>
              <a:buFont typeface="Wingdings" charset="2"/>
              <a:buChar char="Ø"/>
            </a:pPr>
            <a:r>
              <a:rPr lang="zh-CN" altLang="en-US" sz="2000" b="1">
                <a:latin typeface="微软雅黑" pitchFamily="34" charset="-122"/>
                <a:ea typeface="微软雅黑" pitchFamily="34" charset="-122"/>
                <a:cs typeface="微软雅黑" pitchFamily="34" charset="-122"/>
              </a:rPr>
              <a:t>讨论有三重境界：</a:t>
            </a:r>
            <a:r>
              <a:rPr lang="zh-CN" altLang="en-US" sz="2000">
                <a:latin typeface="微软雅黑" pitchFamily="34" charset="-122"/>
                <a:ea typeface="微软雅黑" pitchFamily="34" charset="-122"/>
                <a:cs typeface="微软雅黑" pitchFamily="34" charset="-122"/>
              </a:rPr>
              <a:t>①得出与同类研究相同的结果(意义一般不大)。②得出与同类研究不同的结果，但未讨论差异的成因(需要升华)。③得出与同类研究不同的结果，并对差异的成因进行分析(较高水平)。</a:t>
            </a:r>
            <a:endParaRPr lang="zh-CN" altLang="en-US" sz="2000">
              <a:latin typeface="微软雅黑" pitchFamily="34" charset="-122"/>
              <a:ea typeface="微软雅黑" pitchFamily="34" charset="-122"/>
              <a:cs typeface="微软雅黑" pitchFamily="34" charset="-122"/>
            </a:endParaRPr>
          </a:p>
        </p:txBody>
      </p:sp>
      <p:sp>
        <p:nvSpPr>
          <p:cNvPr id="10" name="矩形 5"/>
          <p:cNvSpPr/>
          <p:nvPr/>
        </p:nvSpPr>
        <p:spPr>
          <a:xfrm>
            <a:off x="4694555" y="117475"/>
            <a:ext cx="1550035" cy="431800"/>
          </a:xfrm>
          <a:prstGeom prst="rect">
            <a:avLst/>
          </a:prstGeom>
          <a:noFill/>
          <a:ln w="12700">
            <a:noFill/>
          </a:ln>
        </p:spPr>
        <p:txBody>
          <a:bodyPr anchor="ctr"/>
          <a:p>
            <a:pPr algn="ctr"/>
            <a:r>
              <a:rPr lang="zh-CN" altLang="en-US" sz="1200" b="1" dirty="0">
                <a:solidFill>
                  <a:schemeClr val="bg1"/>
                </a:solidFill>
                <a:latin typeface="微软雅黑" pitchFamily="34" charset="-122"/>
                <a:ea typeface="微软雅黑" pitchFamily="34" charset="-122"/>
                <a:sym typeface="Arial" charset="0"/>
              </a:rPr>
              <a:t>什么是实证分析</a:t>
            </a:r>
            <a:endParaRPr lang="zh-CN" altLang="en-US" sz="1200" b="1" dirty="0">
              <a:solidFill>
                <a:schemeClr val="bg1"/>
              </a:solidFill>
              <a:latin typeface="微软雅黑" pitchFamily="34" charset="-122"/>
              <a:ea typeface="微软雅黑" pitchFamily="34" charset="-122"/>
              <a:sym typeface="Arial" charset="0"/>
            </a:endParaRPr>
          </a:p>
        </p:txBody>
      </p:sp>
      <p:sp>
        <p:nvSpPr>
          <p:cNvPr id="11" name="矩形 7"/>
          <p:cNvSpPr/>
          <p:nvPr/>
        </p:nvSpPr>
        <p:spPr>
          <a:xfrm>
            <a:off x="6398260" y="154940"/>
            <a:ext cx="1498600" cy="360045"/>
          </a:xfrm>
          <a:prstGeom prst="rect">
            <a:avLst/>
          </a:prstGeom>
          <a:noFill/>
          <a:ln w="12700">
            <a:noFill/>
          </a:ln>
        </p:spPr>
        <p:txBody>
          <a:bodyPr anchor="ctr"/>
          <a:p>
            <a:pPr algn="ctr"/>
            <a:r>
              <a:rPr lang="zh-CN" altLang="en-US" sz="1200" b="1" dirty="0">
                <a:solidFill>
                  <a:schemeClr val="bg1"/>
                </a:solidFill>
                <a:latin typeface="微软雅黑" pitchFamily="34" charset="-122"/>
                <a:ea typeface="微软雅黑" pitchFamily="34" charset="-122"/>
              </a:rPr>
              <a:t>实证分析的</a:t>
            </a:r>
            <a:endParaRPr lang="zh-CN" altLang="en-US" sz="1200" b="1" dirty="0">
              <a:solidFill>
                <a:schemeClr val="bg1"/>
              </a:solidFill>
              <a:latin typeface="微软雅黑" pitchFamily="34" charset="-122"/>
              <a:ea typeface="微软雅黑" pitchFamily="34" charset="-122"/>
            </a:endParaRPr>
          </a:p>
          <a:p>
            <a:pPr algn="ctr"/>
            <a:r>
              <a:rPr lang="zh-CN" altLang="en-US" sz="1200" b="1" dirty="0">
                <a:solidFill>
                  <a:schemeClr val="bg1"/>
                </a:solidFill>
                <a:latin typeface="微软雅黑" pitchFamily="34" charset="-122"/>
                <a:ea typeface="微软雅黑" pitchFamily="34" charset="-122"/>
              </a:rPr>
              <a:t>前期准备</a:t>
            </a:r>
            <a:endParaRPr lang="zh-CN" altLang="en-US" sz="1200" b="1" dirty="0">
              <a:solidFill>
                <a:schemeClr val="bg1"/>
              </a:solidFill>
              <a:latin typeface="微软雅黑" pitchFamily="34" charset="-122"/>
              <a:ea typeface="微软雅黑" pitchFamily="34" charset="-122"/>
            </a:endParaRPr>
          </a:p>
        </p:txBody>
      </p:sp>
      <p:sp>
        <p:nvSpPr>
          <p:cNvPr id="7" name="矩形 8"/>
          <p:cNvSpPr/>
          <p:nvPr/>
        </p:nvSpPr>
        <p:spPr>
          <a:xfrm>
            <a:off x="8068945" y="133350"/>
            <a:ext cx="1148080" cy="403225"/>
          </a:xfrm>
          <a:prstGeom prst="rect">
            <a:avLst/>
          </a:prstGeom>
          <a:noFill/>
          <a:ln w="12700">
            <a:noFill/>
          </a:ln>
        </p:spPr>
        <p:txBody>
          <a:bodyPr anchor="ctr"/>
          <a:p>
            <a:pPr algn="ctr"/>
            <a:r>
              <a:rPr lang="zh-CN" altLang="en-US" sz="1200" b="1" dirty="0">
                <a:solidFill>
                  <a:schemeClr val="bg1"/>
                </a:solidFill>
                <a:latin typeface="微软雅黑" pitchFamily="34" charset="-122"/>
                <a:ea typeface="微软雅黑" pitchFamily="34" charset="-122"/>
              </a:rPr>
              <a:t>如何做实证</a:t>
            </a:r>
            <a:endParaRPr lang="zh-CN" altLang="en-US" sz="1200" b="1" dirty="0">
              <a:solidFill>
                <a:schemeClr val="bg1"/>
              </a:solidFill>
              <a:latin typeface="微软雅黑" pitchFamily="34" charset="-122"/>
              <a:ea typeface="微软雅黑" pitchFamily="34" charset="-122"/>
            </a:endParaRPr>
          </a:p>
          <a:p>
            <a:pPr algn="ctr"/>
            <a:r>
              <a:rPr lang="zh-CN" altLang="en-US" sz="1200" b="1" dirty="0">
                <a:solidFill>
                  <a:schemeClr val="bg1"/>
                </a:solidFill>
                <a:latin typeface="微软雅黑" pitchFamily="34" charset="-122"/>
                <a:ea typeface="微软雅黑" pitchFamily="34" charset="-122"/>
              </a:rPr>
              <a:t>分析</a:t>
            </a:r>
            <a:endParaRPr lang="zh-CN" altLang="en-US" sz="1200" b="1" dirty="0">
              <a:solidFill>
                <a:schemeClr val="bg1"/>
              </a:solidFill>
              <a:latin typeface="微软雅黑" pitchFamily="34" charset="-122"/>
              <a:ea typeface="微软雅黑" pitchFamily="34" charset="-122"/>
            </a:endParaRPr>
          </a:p>
        </p:txBody>
      </p:sp>
      <p:sp>
        <p:nvSpPr>
          <p:cNvPr id="8" name="矩形 9"/>
          <p:cNvSpPr/>
          <p:nvPr/>
        </p:nvSpPr>
        <p:spPr>
          <a:xfrm>
            <a:off x="9549130" y="117475"/>
            <a:ext cx="1250950" cy="431800"/>
          </a:xfrm>
          <a:prstGeom prst="rect">
            <a:avLst/>
          </a:prstGeom>
          <a:noFill/>
          <a:ln w="12700">
            <a:noFill/>
          </a:ln>
        </p:spPr>
        <p:txBody>
          <a:bodyPr anchor="ctr"/>
          <a:p>
            <a:pPr marL="0" lvl="0" indent="0" eaLnBrk="1" hangingPunct="1">
              <a:buNone/>
            </a:pPr>
            <a:r>
              <a:rPr lang="zh-CN" altLang="en-US" sz="1200" b="1" dirty="0">
                <a:solidFill>
                  <a:schemeClr val="bg1"/>
                </a:solidFill>
                <a:latin typeface="微软雅黑" pitchFamily="34" charset="-122"/>
                <a:ea typeface="微软雅黑" pitchFamily="34" charset="-122"/>
                <a:sym typeface="+mn-ea"/>
              </a:rPr>
              <a:t>实证分析写作的要点及示例</a:t>
            </a:r>
            <a:endParaRPr lang="zh-CN" altLang="en-US" sz="1200" b="1" dirty="0">
              <a:solidFill>
                <a:schemeClr val="bg1"/>
              </a:solidFill>
              <a:latin typeface="微软雅黑" pitchFamily="34" charset="-122"/>
              <a:ea typeface="微软雅黑" pitchFamily="34" charset="-122"/>
              <a:sym typeface="+mn-ea"/>
            </a:endParaRPr>
          </a:p>
        </p:txBody>
      </p:sp>
      <p:sp>
        <p:nvSpPr>
          <p:cNvPr id="9" name="矩形 10"/>
          <p:cNvSpPr/>
          <p:nvPr/>
        </p:nvSpPr>
        <p:spPr>
          <a:xfrm>
            <a:off x="11022330" y="133350"/>
            <a:ext cx="889635" cy="431800"/>
          </a:xfrm>
          <a:prstGeom prst="rect">
            <a:avLst/>
          </a:prstGeom>
          <a:noFill/>
          <a:ln w="12700">
            <a:noFill/>
          </a:ln>
        </p:spPr>
        <p:txBody>
          <a:bodyPr anchor="ctr"/>
          <a:p>
            <a:pPr algn="ctr"/>
            <a:r>
              <a:rPr lang="zh-CN" altLang="en-US" sz="1200" b="1" dirty="0">
                <a:solidFill>
                  <a:schemeClr val="bg1"/>
                </a:solidFill>
                <a:latin typeface="微软雅黑" pitchFamily="34" charset="-122"/>
                <a:ea typeface="微软雅黑" pitchFamily="34" charset="-122"/>
              </a:rPr>
              <a:t>小结</a:t>
            </a:r>
            <a:endParaRPr lang="zh-CN" altLang="en-US" sz="1200" b="1" dirty="0">
              <a:solidFill>
                <a:schemeClr val="bg1"/>
              </a:solidFill>
              <a:latin typeface="微软雅黑" pitchFamily="34" charset="-122"/>
              <a:ea typeface="微软雅黑" pitchFamily="34" charset="-122"/>
            </a:endParaRPr>
          </a:p>
        </p:txBody>
      </p:sp>
      <p:sp>
        <p:nvSpPr>
          <p:cNvPr id="18" name="任意多边形 11"/>
          <p:cNvSpPr/>
          <p:nvPr/>
        </p:nvSpPr>
        <p:spPr>
          <a:xfrm>
            <a:off x="10000615" y="0"/>
            <a:ext cx="266700" cy="228600"/>
          </a:xfrm>
          <a:custGeom>
            <a:avLst/>
            <a:gdLst>
              <a:gd name="txL" fmla="*/ 0 w 266008"/>
              <a:gd name="txT" fmla="*/ 0 h 229317"/>
              <a:gd name="txR" fmla="*/ 266008 w 266008"/>
              <a:gd name="txB" fmla="*/ 229317 h 229317"/>
            </a:gdLst>
            <a:ahLst/>
            <a:cxnLst>
              <a:cxn ang="0">
                <a:pos x="0" y="0"/>
              </a:cxn>
              <a:cxn ang="0">
                <a:pos x="266700" y="0"/>
              </a:cxn>
              <a:cxn ang="0">
                <a:pos x="133350" y="228600"/>
              </a:cxn>
              <a:cxn ang="0">
                <a:pos x="0" y="0"/>
              </a:cxn>
            </a:cxnLst>
            <a:rect l="txL" t="txT" r="txR" b="txB"/>
            <a:pathLst>
              <a:path w="266008" h="229317">
                <a:moveTo>
                  <a:pt x="0" y="0"/>
                </a:moveTo>
                <a:lnTo>
                  <a:pt x="266008" y="0"/>
                </a:lnTo>
                <a:lnTo>
                  <a:pt x="133004" y="229317"/>
                </a:lnTo>
                <a:lnTo>
                  <a:pt x="0" y="0"/>
                </a:lnTo>
                <a:close/>
              </a:path>
            </a:pathLst>
          </a:custGeom>
          <a:solidFill>
            <a:srgbClr val="16A287"/>
          </a:solidFill>
          <a:ln w="12700">
            <a:noFill/>
          </a:ln>
        </p:spPr>
        <p:txBody>
          <a:bodyPr anchor="ctr"/>
          <a:p>
            <a:pPr algn="ctr"/>
            <a:r>
              <a:rPr lang="en-US" altLang="zh-CN" sz="1000" b="1" dirty="0">
                <a:solidFill>
                  <a:schemeClr val="bg1"/>
                </a:solidFill>
                <a:latin typeface="微软雅黑" pitchFamily="34" charset="-122"/>
                <a:ea typeface="微软雅黑" pitchFamily="34" charset="-122"/>
                <a:sym typeface="Arial" charset="0"/>
              </a:rPr>
              <a:t>4</a:t>
            </a:r>
            <a:endParaRPr lang="en-US" altLang="zh-CN" sz="1000" b="1" dirty="0">
              <a:solidFill>
                <a:schemeClr val="bg1"/>
              </a:solidFill>
              <a:latin typeface="微软雅黑" pitchFamily="34" charset="-122"/>
              <a:ea typeface="微软雅黑" pitchFamily="34" charset="-122"/>
              <a:sym typeface="Arial"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矩形 1"/>
          <p:cNvSpPr/>
          <p:nvPr/>
        </p:nvSpPr>
        <p:spPr>
          <a:xfrm>
            <a:off x="0" y="549275"/>
            <a:ext cx="12192000" cy="598488"/>
          </a:xfrm>
          <a:prstGeom prst="rect">
            <a:avLst/>
          </a:prstGeom>
          <a:solidFill>
            <a:srgbClr val="D8D8D8"/>
          </a:solidFill>
          <a:ln w="12700">
            <a:noFill/>
          </a:ln>
        </p:spPr>
        <p:txBody>
          <a:bodyPr anchor="ctr"/>
          <a:lstStyle/>
          <a:p>
            <a:pPr algn="ctr"/>
            <a:endParaRPr lang="zh-CN" altLang="zh-CN" b="1" dirty="0">
              <a:solidFill>
                <a:srgbClr val="FFFFFF"/>
              </a:solidFill>
              <a:latin typeface="微软雅黑" pitchFamily="34" charset="-122"/>
              <a:ea typeface="微软雅黑" pitchFamily="34" charset="-122"/>
              <a:sym typeface="微软雅黑" pitchFamily="34" charset="-122"/>
            </a:endParaRPr>
          </a:p>
        </p:txBody>
      </p:sp>
      <p:sp>
        <p:nvSpPr>
          <p:cNvPr id="40962" name="矩形 4"/>
          <p:cNvSpPr/>
          <p:nvPr/>
        </p:nvSpPr>
        <p:spPr>
          <a:xfrm>
            <a:off x="0" y="0"/>
            <a:ext cx="12192000" cy="598488"/>
          </a:xfrm>
          <a:prstGeom prst="rect">
            <a:avLst/>
          </a:prstGeom>
          <a:solidFill>
            <a:schemeClr val="tx1"/>
          </a:solidFill>
          <a:ln w="12700">
            <a:noFill/>
          </a:ln>
        </p:spPr>
        <p:txBody>
          <a:bodyPr anchor="ctr"/>
          <a:lstStyle/>
          <a:p>
            <a:pPr algn="ctr"/>
            <a:endParaRPr lang="zh-CN" altLang="zh-CN" dirty="0">
              <a:solidFill>
                <a:schemeClr val="bg1"/>
              </a:solidFill>
              <a:latin typeface="宋体" charset="-122"/>
              <a:ea typeface="宋体" charset="-122"/>
              <a:sym typeface="宋体" charset="-122"/>
            </a:endParaRPr>
          </a:p>
        </p:txBody>
      </p:sp>
      <p:sp>
        <p:nvSpPr>
          <p:cNvPr id="40969" name="矩形 12"/>
          <p:cNvSpPr/>
          <p:nvPr/>
        </p:nvSpPr>
        <p:spPr>
          <a:xfrm>
            <a:off x="0" y="6367463"/>
            <a:ext cx="12192000" cy="490537"/>
          </a:xfrm>
          <a:prstGeom prst="rect">
            <a:avLst/>
          </a:prstGeom>
          <a:solidFill>
            <a:srgbClr val="16A287"/>
          </a:solidFill>
          <a:ln w="12700">
            <a:noFill/>
          </a:ln>
        </p:spPr>
        <p:txBody>
          <a:bodyPr anchor="ctr"/>
          <a:lstStyle/>
          <a:p>
            <a:pPr algn="ctr"/>
            <a:endParaRPr lang="zh-CN" altLang="zh-CN" b="1" dirty="0">
              <a:solidFill>
                <a:srgbClr val="FFFFFF"/>
              </a:solidFill>
              <a:latin typeface="微软雅黑" pitchFamily="34" charset="-122"/>
              <a:ea typeface="微软雅黑" pitchFamily="34" charset="-122"/>
              <a:sym typeface="微软雅黑" pitchFamily="34" charset="-122"/>
            </a:endParaRPr>
          </a:p>
        </p:txBody>
      </p:sp>
      <p:sp>
        <p:nvSpPr>
          <p:cNvPr id="16394" name="文本框 13"/>
          <p:cNvSpPr/>
          <p:nvPr/>
        </p:nvSpPr>
        <p:spPr>
          <a:xfrm>
            <a:off x="0" y="6413500"/>
            <a:ext cx="2021205" cy="460375"/>
          </a:xfrm>
          <a:prstGeom prst="rect">
            <a:avLst/>
          </a:prstGeom>
          <a:noFill/>
          <a:ln w="9525">
            <a:noFill/>
          </a:ln>
        </p:spPr>
        <p:txBody>
          <a:bodyPr wrap="square" anchor="t">
            <a:spAutoFit/>
          </a:bodyPr>
          <a:lstStyle/>
          <a:p>
            <a:pPr>
              <a:lnSpc>
                <a:spcPct val="120000"/>
              </a:lnSpc>
            </a:pPr>
            <a:r>
              <a:rPr lang="zh-CN" altLang="en-US" sz="2000" b="1" dirty="0">
                <a:solidFill>
                  <a:schemeClr val="bg1"/>
                </a:solidFill>
                <a:latin typeface="微软雅黑" pitchFamily="34" charset="-122"/>
                <a:ea typeface="微软雅黑" pitchFamily="34" charset="-122"/>
              </a:rPr>
              <a:t>如何写实证分析</a:t>
            </a:r>
            <a:endParaRPr lang="zh-CN" altLang="en-US" sz="2000" b="1" dirty="0">
              <a:solidFill>
                <a:schemeClr val="bg1"/>
              </a:solidFill>
              <a:latin typeface="微软雅黑" pitchFamily="34" charset="-122"/>
              <a:ea typeface="微软雅黑" pitchFamily="34" charset="-122"/>
            </a:endParaRPr>
          </a:p>
        </p:txBody>
      </p:sp>
      <p:sp>
        <p:nvSpPr>
          <p:cNvPr id="2" name="文本框 1"/>
          <p:cNvSpPr txBox="1"/>
          <p:nvPr/>
        </p:nvSpPr>
        <p:spPr>
          <a:xfrm>
            <a:off x="9549130" y="6413500"/>
            <a:ext cx="2642870" cy="398780"/>
          </a:xfrm>
          <a:prstGeom prst="rect">
            <a:avLst/>
          </a:prstGeom>
          <a:noFill/>
        </p:spPr>
        <p:txBody>
          <a:bodyPr wrap="square" rtlCol="0">
            <a:spAutoFit/>
          </a:bodyPr>
          <a:lstStyle/>
          <a:p>
            <a:r>
              <a:rPr lang="en-US" altLang="zh-CN" sz="2000">
                <a:solidFill>
                  <a:schemeClr val="bg1"/>
                </a:solidFill>
                <a:latin typeface="微软雅黑" pitchFamily="34" charset="-122"/>
                <a:ea typeface="微软雅黑" pitchFamily="34" charset="-122"/>
                <a:cs typeface="微软雅黑" pitchFamily="34" charset="-122"/>
              </a:rPr>
              <a:t>        </a:t>
            </a:r>
            <a:r>
              <a:rPr lang="en-US" altLang="zh-CN" sz="2000" b="1">
                <a:solidFill>
                  <a:schemeClr val="bg1"/>
                </a:solidFill>
                <a:latin typeface="微软雅黑" pitchFamily="34" charset="-122"/>
                <a:ea typeface="微软雅黑" pitchFamily="34" charset="-122"/>
                <a:cs typeface="微软雅黑" pitchFamily="34" charset="-122"/>
              </a:rPr>
              <a:t>  </a:t>
            </a:r>
            <a:r>
              <a:rPr lang="zh-CN" altLang="en-US" sz="2000" b="1">
                <a:solidFill>
                  <a:schemeClr val="bg1"/>
                </a:solidFill>
                <a:latin typeface="微软雅黑" pitchFamily="34" charset="-122"/>
                <a:ea typeface="微软雅黑" pitchFamily="34" charset="-122"/>
                <a:cs typeface="微软雅黑" pitchFamily="34" charset="-122"/>
              </a:rPr>
              <a:t>讲授人</a:t>
            </a:r>
            <a:r>
              <a:rPr lang="en-US" altLang="zh-CN" sz="2000" b="1">
                <a:solidFill>
                  <a:schemeClr val="bg1"/>
                </a:solidFill>
                <a:latin typeface="微软雅黑" pitchFamily="34" charset="-122"/>
                <a:ea typeface="微软雅黑" pitchFamily="34" charset="-122"/>
                <a:cs typeface="微软雅黑" pitchFamily="34" charset="-122"/>
              </a:rPr>
              <a:t>: </a:t>
            </a:r>
            <a:r>
              <a:rPr lang="zh-CN" altLang="en-US" sz="2000" b="1">
                <a:solidFill>
                  <a:schemeClr val="bg1"/>
                </a:solidFill>
                <a:latin typeface="微软雅黑" pitchFamily="34" charset="-122"/>
                <a:ea typeface="微软雅黑" pitchFamily="34" charset="-122"/>
                <a:cs typeface="微软雅黑" pitchFamily="34" charset="-122"/>
              </a:rPr>
              <a:t>刘西川</a:t>
            </a:r>
            <a:endParaRPr lang="zh-CN" altLang="en-US" sz="2000" b="1">
              <a:solidFill>
                <a:schemeClr val="bg1"/>
              </a:solidFill>
              <a:latin typeface="微软雅黑" pitchFamily="34" charset="-122"/>
              <a:ea typeface="微软雅黑" pitchFamily="34" charset="-122"/>
              <a:cs typeface="微软雅黑" pitchFamily="34" charset="-122"/>
            </a:endParaRPr>
          </a:p>
        </p:txBody>
      </p:sp>
      <p:sp>
        <p:nvSpPr>
          <p:cNvPr id="41007" name="文本占位符 3"/>
          <p:cNvSpPr>
            <a:spLocks noGrp="1"/>
          </p:cNvSpPr>
          <p:nvPr/>
        </p:nvSpPr>
        <p:spPr>
          <a:xfrm>
            <a:off x="655955" y="681355"/>
            <a:ext cx="7240905" cy="429895"/>
          </a:xfrm>
          <a:prstGeom prst="rect">
            <a:avLst/>
          </a:prstGeom>
          <a:noFill/>
          <a:ln w="9525">
            <a:noFill/>
          </a:ln>
        </p:spPr>
        <p:txBody>
          <a:bodyPr anchor="t"/>
          <a:lstStyle>
            <a:lvl1pPr lvl="0">
              <a:buClrTx/>
              <a:buSzTx/>
              <a:buFont typeface="Arial" charset="0"/>
              <a:defRPr sz="2400"/>
            </a:lvl1pPr>
            <a:lvl2pPr lvl="1">
              <a:buClrTx/>
              <a:buSzTx/>
              <a:buFont typeface="Arial" charset="0"/>
              <a:defRPr sz="2000"/>
            </a:lvl2pPr>
            <a:lvl3pPr lvl="2">
              <a:buClrTx/>
              <a:buSzTx/>
              <a:buFont typeface="Arial" charset="0"/>
              <a:defRPr sz="1800"/>
            </a:lvl3pPr>
            <a:lvl4pPr lvl="3">
              <a:buClrTx/>
              <a:buSzTx/>
              <a:buFont typeface="Arial" charset="0"/>
              <a:defRPr sz="1600"/>
            </a:lvl4pPr>
            <a:lvl5pPr lvl="4">
              <a:buClrTx/>
              <a:buSzTx/>
              <a:buFont typeface="Arial" charset="0"/>
              <a:defRPr sz="1600"/>
            </a:lvl5pPr>
          </a:lstStyle>
          <a:p>
            <a:pPr marL="0" lvl="0" indent="0" eaLnBrk="1" hangingPunct="1">
              <a:buNone/>
            </a:pPr>
            <a:r>
              <a:rPr sz="2800" b="1" dirty="0">
                <a:latin typeface="微软雅黑" pitchFamily="34" charset="-122"/>
                <a:ea typeface="微软雅黑" pitchFamily="34" charset="-122"/>
              </a:rPr>
              <a:t>实证分析写作的要点六：进一步讨论（示例）</a:t>
            </a:r>
            <a:endParaRPr sz="2800" b="1" dirty="0">
              <a:latin typeface="微软雅黑" pitchFamily="34" charset="-122"/>
              <a:ea typeface="微软雅黑" pitchFamily="34" charset="-122"/>
            </a:endParaRPr>
          </a:p>
        </p:txBody>
      </p:sp>
      <p:sp>
        <p:nvSpPr>
          <p:cNvPr id="6" name="矩形 12"/>
          <p:cNvSpPr/>
          <p:nvPr/>
        </p:nvSpPr>
        <p:spPr>
          <a:xfrm>
            <a:off x="480060" y="1727200"/>
            <a:ext cx="11231880" cy="1038860"/>
          </a:xfrm>
          <a:prstGeom prst="rect">
            <a:avLst/>
          </a:prstGeom>
          <a:solidFill>
            <a:srgbClr val="16A287"/>
          </a:solidFill>
          <a:ln w="12700">
            <a:noFill/>
          </a:ln>
        </p:spPr>
        <p:txBody>
          <a:bodyPr anchor="ctr"/>
          <a:lstStyle/>
          <a:p>
            <a:pPr algn="l">
              <a:lnSpc>
                <a:spcPct val="130000"/>
              </a:lnSpc>
            </a:pPr>
            <a:r>
              <a:rPr lang="zh-CN" altLang="zh-CN" sz="2000" b="1" dirty="0">
                <a:solidFill>
                  <a:srgbClr val="FFFFFF"/>
                </a:solidFill>
                <a:latin typeface="微软雅黑" pitchFamily="34" charset="-122"/>
                <a:ea typeface="微软雅黑" pitchFamily="34" charset="-122"/>
                <a:sym typeface="宋体" charset="-122"/>
              </a:rPr>
              <a:t>【示例】黄祖辉、刘西川、程恩江：《贫困地区农户正规信贷市场低参与程度的经验解释》，《经济研究》2009年第4期。</a:t>
            </a:r>
            <a:endParaRPr lang="zh-CN" altLang="zh-CN" sz="2000" b="1" dirty="0">
              <a:solidFill>
                <a:srgbClr val="FFFFFF"/>
              </a:solidFill>
              <a:latin typeface="微软雅黑" pitchFamily="34" charset="-122"/>
              <a:ea typeface="微软雅黑" pitchFamily="34" charset="-122"/>
              <a:sym typeface="宋体" charset="-122"/>
            </a:endParaRPr>
          </a:p>
        </p:txBody>
      </p:sp>
      <p:sp>
        <p:nvSpPr>
          <p:cNvPr id="4" name="文本框 3"/>
          <p:cNvSpPr txBox="1"/>
          <p:nvPr/>
        </p:nvSpPr>
        <p:spPr>
          <a:xfrm>
            <a:off x="11430635" y="5482590"/>
            <a:ext cx="309880" cy="368300"/>
          </a:xfrm>
          <a:prstGeom prst="rect">
            <a:avLst/>
          </a:prstGeom>
          <a:noFill/>
        </p:spPr>
        <p:txBody>
          <a:bodyPr wrap="none" rtlCol="0">
            <a:spAutoFit/>
          </a:bodyPr>
          <a:lstStyle/>
          <a:p>
            <a:endParaRPr lang="zh-CN" altLang="en-US"/>
          </a:p>
        </p:txBody>
      </p:sp>
      <p:sp>
        <p:nvSpPr>
          <p:cNvPr id="5" name="文本框 4"/>
          <p:cNvSpPr txBox="1"/>
          <p:nvPr/>
        </p:nvSpPr>
        <p:spPr>
          <a:xfrm>
            <a:off x="480060" y="2900680"/>
            <a:ext cx="11232515" cy="1938020"/>
          </a:xfrm>
          <a:prstGeom prst="rect">
            <a:avLst/>
          </a:prstGeom>
          <a:noFill/>
        </p:spPr>
        <p:txBody>
          <a:bodyPr wrap="square" rtlCol="0">
            <a:spAutoFit/>
          </a:bodyPr>
          <a:lstStyle/>
          <a:p>
            <a:pPr indent="457200">
              <a:lnSpc>
                <a:spcPct val="150000"/>
              </a:lnSpc>
            </a:pPr>
            <a:r>
              <a:rPr lang="zh-CN" altLang="en-US" sz="2000">
                <a:latin typeface="微软雅黑" pitchFamily="34" charset="-122"/>
                <a:ea typeface="微软雅黑" pitchFamily="34" charset="-122"/>
                <a:cs typeface="微软雅黑" pitchFamily="34" charset="-122"/>
              </a:rPr>
              <a:t>进一步的讨论</a:t>
            </a:r>
            <a:endParaRPr lang="zh-CN" altLang="en-US" sz="2000">
              <a:latin typeface="微软雅黑" pitchFamily="34" charset="-122"/>
              <a:ea typeface="微软雅黑" pitchFamily="34" charset="-122"/>
              <a:cs typeface="微软雅黑" pitchFamily="34" charset="-122"/>
            </a:endParaRPr>
          </a:p>
          <a:p>
            <a:pPr indent="457200">
              <a:lnSpc>
                <a:spcPct val="150000"/>
              </a:lnSpc>
            </a:pPr>
            <a:r>
              <a:rPr lang="zh-CN" altLang="en-US" sz="2000" b="1">
                <a:solidFill>
                  <a:srgbClr val="FF0000"/>
                </a:solidFill>
                <a:latin typeface="微软雅黑" pitchFamily="34" charset="-122"/>
                <a:ea typeface="微软雅黑" pitchFamily="34" charset="-122"/>
                <a:cs typeface="微软雅黑" pitchFamily="34" charset="-122"/>
              </a:rPr>
              <a:t>（讨论什么？）</a:t>
            </a:r>
            <a:r>
              <a:rPr lang="zh-CN" altLang="en-US" sz="2000">
                <a:latin typeface="微软雅黑" pitchFamily="34" charset="-122"/>
                <a:ea typeface="微软雅黑" pitchFamily="34" charset="-122"/>
                <a:cs typeface="微软雅黑" pitchFamily="34" charset="-122"/>
              </a:rPr>
              <a:t>为了实证检验本文第三部分对有关计量模型的讨论结果，我们比较了单方程Probit模型和Tobit模型与需求可识别双变量Probit模型的估计结果。单方程Probit模型和Tobit模型的估计结果见表6.4。</a:t>
            </a:r>
            <a:endParaRPr lang="zh-CN" altLang="en-US" sz="2000">
              <a:latin typeface="微软雅黑" pitchFamily="34" charset="-122"/>
              <a:ea typeface="微软雅黑" pitchFamily="34" charset="-122"/>
              <a:cs typeface="微软雅黑" pitchFamily="34" charset="-122"/>
            </a:endParaRPr>
          </a:p>
        </p:txBody>
      </p:sp>
      <p:sp>
        <p:nvSpPr>
          <p:cNvPr id="10" name="矩形 5"/>
          <p:cNvSpPr/>
          <p:nvPr/>
        </p:nvSpPr>
        <p:spPr>
          <a:xfrm>
            <a:off x="4694555" y="117475"/>
            <a:ext cx="1550035" cy="431800"/>
          </a:xfrm>
          <a:prstGeom prst="rect">
            <a:avLst/>
          </a:prstGeom>
          <a:noFill/>
          <a:ln w="12700">
            <a:noFill/>
          </a:ln>
        </p:spPr>
        <p:txBody>
          <a:bodyPr anchor="ctr"/>
          <a:p>
            <a:pPr algn="ctr"/>
            <a:r>
              <a:rPr lang="zh-CN" altLang="en-US" sz="1200" b="1" dirty="0">
                <a:solidFill>
                  <a:schemeClr val="bg1"/>
                </a:solidFill>
                <a:latin typeface="微软雅黑" pitchFamily="34" charset="-122"/>
                <a:ea typeface="微软雅黑" pitchFamily="34" charset="-122"/>
                <a:sym typeface="Arial" charset="0"/>
              </a:rPr>
              <a:t>什么是实证分析</a:t>
            </a:r>
            <a:endParaRPr lang="zh-CN" altLang="en-US" sz="1200" b="1" dirty="0">
              <a:solidFill>
                <a:schemeClr val="bg1"/>
              </a:solidFill>
              <a:latin typeface="微软雅黑" pitchFamily="34" charset="-122"/>
              <a:ea typeface="微软雅黑" pitchFamily="34" charset="-122"/>
              <a:sym typeface="Arial" charset="0"/>
            </a:endParaRPr>
          </a:p>
        </p:txBody>
      </p:sp>
      <p:sp>
        <p:nvSpPr>
          <p:cNvPr id="11" name="矩形 7"/>
          <p:cNvSpPr/>
          <p:nvPr/>
        </p:nvSpPr>
        <p:spPr>
          <a:xfrm>
            <a:off x="6398260" y="154940"/>
            <a:ext cx="1498600" cy="360045"/>
          </a:xfrm>
          <a:prstGeom prst="rect">
            <a:avLst/>
          </a:prstGeom>
          <a:noFill/>
          <a:ln w="12700">
            <a:noFill/>
          </a:ln>
        </p:spPr>
        <p:txBody>
          <a:bodyPr anchor="ctr"/>
          <a:p>
            <a:pPr algn="ctr"/>
            <a:r>
              <a:rPr lang="zh-CN" altLang="en-US" sz="1200" b="1" dirty="0">
                <a:solidFill>
                  <a:schemeClr val="bg1"/>
                </a:solidFill>
                <a:latin typeface="微软雅黑" pitchFamily="34" charset="-122"/>
                <a:ea typeface="微软雅黑" pitchFamily="34" charset="-122"/>
              </a:rPr>
              <a:t>实证分析的</a:t>
            </a:r>
            <a:endParaRPr lang="zh-CN" altLang="en-US" sz="1200" b="1" dirty="0">
              <a:solidFill>
                <a:schemeClr val="bg1"/>
              </a:solidFill>
              <a:latin typeface="微软雅黑" pitchFamily="34" charset="-122"/>
              <a:ea typeface="微软雅黑" pitchFamily="34" charset="-122"/>
            </a:endParaRPr>
          </a:p>
          <a:p>
            <a:pPr algn="ctr"/>
            <a:r>
              <a:rPr lang="zh-CN" altLang="en-US" sz="1200" b="1" dirty="0">
                <a:solidFill>
                  <a:schemeClr val="bg1"/>
                </a:solidFill>
                <a:latin typeface="微软雅黑" pitchFamily="34" charset="-122"/>
                <a:ea typeface="微软雅黑" pitchFamily="34" charset="-122"/>
              </a:rPr>
              <a:t>前期准备</a:t>
            </a:r>
            <a:endParaRPr lang="zh-CN" altLang="en-US" sz="1200" b="1" dirty="0">
              <a:solidFill>
                <a:schemeClr val="bg1"/>
              </a:solidFill>
              <a:latin typeface="微软雅黑" pitchFamily="34" charset="-122"/>
              <a:ea typeface="微软雅黑" pitchFamily="34" charset="-122"/>
            </a:endParaRPr>
          </a:p>
        </p:txBody>
      </p:sp>
      <p:sp>
        <p:nvSpPr>
          <p:cNvPr id="3" name="矩形 8"/>
          <p:cNvSpPr/>
          <p:nvPr/>
        </p:nvSpPr>
        <p:spPr>
          <a:xfrm>
            <a:off x="8068945" y="133350"/>
            <a:ext cx="1148080" cy="403225"/>
          </a:xfrm>
          <a:prstGeom prst="rect">
            <a:avLst/>
          </a:prstGeom>
          <a:noFill/>
          <a:ln w="12700">
            <a:noFill/>
          </a:ln>
        </p:spPr>
        <p:txBody>
          <a:bodyPr anchor="ctr"/>
          <a:p>
            <a:pPr algn="ctr"/>
            <a:r>
              <a:rPr lang="zh-CN" altLang="en-US" sz="1200" b="1" dirty="0">
                <a:solidFill>
                  <a:schemeClr val="bg1"/>
                </a:solidFill>
                <a:latin typeface="微软雅黑" pitchFamily="34" charset="-122"/>
                <a:ea typeface="微软雅黑" pitchFamily="34" charset="-122"/>
              </a:rPr>
              <a:t>如何做实证</a:t>
            </a:r>
            <a:endParaRPr lang="zh-CN" altLang="en-US" sz="1200" b="1" dirty="0">
              <a:solidFill>
                <a:schemeClr val="bg1"/>
              </a:solidFill>
              <a:latin typeface="微软雅黑" pitchFamily="34" charset="-122"/>
              <a:ea typeface="微软雅黑" pitchFamily="34" charset="-122"/>
            </a:endParaRPr>
          </a:p>
          <a:p>
            <a:pPr algn="ctr"/>
            <a:r>
              <a:rPr lang="zh-CN" altLang="en-US" sz="1200" b="1" dirty="0">
                <a:solidFill>
                  <a:schemeClr val="bg1"/>
                </a:solidFill>
                <a:latin typeface="微软雅黑" pitchFamily="34" charset="-122"/>
                <a:ea typeface="微软雅黑" pitchFamily="34" charset="-122"/>
              </a:rPr>
              <a:t>分析</a:t>
            </a:r>
            <a:endParaRPr lang="zh-CN" altLang="en-US" sz="1200" b="1" dirty="0">
              <a:solidFill>
                <a:schemeClr val="bg1"/>
              </a:solidFill>
              <a:latin typeface="微软雅黑" pitchFamily="34" charset="-122"/>
              <a:ea typeface="微软雅黑" pitchFamily="34" charset="-122"/>
            </a:endParaRPr>
          </a:p>
        </p:txBody>
      </p:sp>
      <p:sp>
        <p:nvSpPr>
          <p:cNvPr id="8" name="矩形 9"/>
          <p:cNvSpPr/>
          <p:nvPr/>
        </p:nvSpPr>
        <p:spPr>
          <a:xfrm>
            <a:off x="9549130" y="117475"/>
            <a:ext cx="1250950" cy="431800"/>
          </a:xfrm>
          <a:prstGeom prst="rect">
            <a:avLst/>
          </a:prstGeom>
          <a:noFill/>
          <a:ln w="12700">
            <a:noFill/>
          </a:ln>
        </p:spPr>
        <p:txBody>
          <a:bodyPr anchor="ctr"/>
          <a:p>
            <a:pPr marL="0" lvl="0" indent="0" eaLnBrk="1" hangingPunct="1">
              <a:buNone/>
            </a:pPr>
            <a:r>
              <a:rPr lang="zh-CN" altLang="en-US" sz="1200" b="1" dirty="0">
                <a:solidFill>
                  <a:schemeClr val="bg1"/>
                </a:solidFill>
                <a:latin typeface="微软雅黑" pitchFamily="34" charset="-122"/>
                <a:ea typeface="微软雅黑" pitchFamily="34" charset="-122"/>
                <a:sym typeface="+mn-ea"/>
              </a:rPr>
              <a:t>实证分析写作的要点及示例</a:t>
            </a:r>
            <a:endParaRPr lang="zh-CN" altLang="en-US" sz="1200" b="1" dirty="0">
              <a:solidFill>
                <a:schemeClr val="bg1"/>
              </a:solidFill>
              <a:latin typeface="微软雅黑" pitchFamily="34" charset="-122"/>
              <a:ea typeface="微软雅黑" pitchFamily="34" charset="-122"/>
              <a:sym typeface="+mn-ea"/>
            </a:endParaRPr>
          </a:p>
        </p:txBody>
      </p:sp>
      <p:sp>
        <p:nvSpPr>
          <p:cNvPr id="9" name="矩形 10"/>
          <p:cNvSpPr/>
          <p:nvPr/>
        </p:nvSpPr>
        <p:spPr>
          <a:xfrm>
            <a:off x="11022330" y="133350"/>
            <a:ext cx="889635" cy="431800"/>
          </a:xfrm>
          <a:prstGeom prst="rect">
            <a:avLst/>
          </a:prstGeom>
          <a:noFill/>
          <a:ln w="12700">
            <a:noFill/>
          </a:ln>
        </p:spPr>
        <p:txBody>
          <a:bodyPr anchor="ctr"/>
          <a:p>
            <a:pPr algn="ctr"/>
            <a:r>
              <a:rPr lang="zh-CN" altLang="en-US" sz="1200" b="1" dirty="0">
                <a:solidFill>
                  <a:schemeClr val="bg1"/>
                </a:solidFill>
                <a:latin typeface="微软雅黑" pitchFamily="34" charset="-122"/>
                <a:ea typeface="微软雅黑" pitchFamily="34" charset="-122"/>
              </a:rPr>
              <a:t>小结</a:t>
            </a:r>
            <a:endParaRPr lang="zh-CN" altLang="en-US" sz="1200" b="1" dirty="0">
              <a:solidFill>
                <a:schemeClr val="bg1"/>
              </a:solidFill>
              <a:latin typeface="微软雅黑" pitchFamily="34" charset="-122"/>
              <a:ea typeface="微软雅黑" pitchFamily="34" charset="-122"/>
            </a:endParaRPr>
          </a:p>
        </p:txBody>
      </p:sp>
      <p:sp>
        <p:nvSpPr>
          <p:cNvPr id="18" name="任意多边形 11"/>
          <p:cNvSpPr/>
          <p:nvPr/>
        </p:nvSpPr>
        <p:spPr>
          <a:xfrm>
            <a:off x="10000615" y="0"/>
            <a:ext cx="266700" cy="228600"/>
          </a:xfrm>
          <a:custGeom>
            <a:avLst/>
            <a:gdLst>
              <a:gd name="txL" fmla="*/ 0 w 266008"/>
              <a:gd name="txT" fmla="*/ 0 h 229317"/>
              <a:gd name="txR" fmla="*/ 266008 w 266008"/>
              <a:gd name="txB" fmla="*/ 229317 h 229317"/>
            </a:gdLst>
            <a:ahLst/>
            <a:cxnLst>
              <a:cxn ang="0">
                <a:pos x="0" y="0"/>
              </a:cxn>
              <a:cxn ang="0">
                <a:pos x="266700" y="0"/>
              </a:cxn>
              <a:cxn ang="0">
                <a:pos x="133350" y="228600"/>
              </a:cxn>
              <a:cxn ang="0">
                <a:pos x="0" y="0"/>
              </a:cxn>
            </a:cxnLst>
            <a:rect l="txL" t="txT" r="txR" b="txB"/>
            <a:pathLst>
              <a:path w="266008" h="229317">
                <a:moveTo>
                  <a:pt x="0" y="0"/>
                </a:moveTo>
                <a:lnTo>
                  <a:pt x="266008" y="0"/>
                </a:lnTo>
                <a:lnTo>
                  <a:pt x="133004" y="229317"/>
                </a:lnTo>
                <a:lnTo>
                  <a:pt x="0" y="0"/>
                </a:lnTo>
                <a:close/>
              </a:path>
            </a:pathLst>
          </a:custGeom>
          <a:solidFill>
            <a:srgbClr val="16A287"/>
          </a:solidFill>
          <a:ln w="12700">
            <a:noFill/>
          </a:ln>
        </p:spPr>
        <p:txBody>
          <a:bodyPr anchor="ctr"/>
          <a:p>
            <a:pPr algn="ctr"/>
            <a:r>
              <a:rPr lang="en-US" altLang="zh-CN" sz="1000" b="1" dirty="0">
                <a:solidFill>
                  <a:schemeClr val="bg1"/>
                </a:solidFill>
                <a:latin typeface="微软雅黑" pitchFamily="34" charset="-122"/>
                <a:ea typeface="微软雅黑" pitchFamily="34" charset="-122"/>
                <a:sym typeface="Arial" charset="0"/>
              </a:rPr>
              <a:t>4</a:t>
            </a:r>
            <a:endParaRPr lang="en-US" altLang="zh-CN" sz="1000" b="1" dirty="0">
              <a:solidFill>
                <a:schemeClr val="bg1"/>
              </a:solidFill>
              <a:latin typeface="微软雅黑" pitchFamily="34" charset="-122"/>
              <a:ea typeface="微软雅黑" pitchFamily="34" charset="-122"/>
              <a:sym typeface="Arial"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矩形 1"/>
          <p:cNvSpPr/>
          <p:nvPr/>
        </p:nvSpPr>
        <p:spPr>
          <a:xfrm>
            <a:off x="0" y="549275"/>
            <a:ext cx="12192000" cy="598488"/>
          </a:xfrm>
          <a:prstGeom prst="rect">
            <a:avLst/>
          </a:prstGeom>
          <a:solidFill>
            <a:srgbClr val="D8D8D8"/>
          </a:solidFill>
          <a:ln w="12700">
            <a:noFill/>
          </a:ln>
        </p:spPr>
        <p:txBody>
          <a:bodyPr anchor="ctr"/>
          <a:lstStyle/>
          <a:p>
            <a:pPr algn="ctr"/>
            <a:endParaRPr lang="zh-CN" altLang="zh-CN" b="1" dirty="0">
              <a:solidFill>
                <a:srgbClr val="FFFFFF"/>
              </a:solidFill>
              <a:latin typeface="微软雅黑" pitchFamily="34" charset="-122"/>
              <a:ea typeface="微软雅黑" pitchFamily="34" charset="-122"/>
              <a:sym typeface="微软雅黑" pitchFamily="34" charset="-122"/>
            </a:endParaRPr>
          </a:p>
        </p:txBody>
      </p:sp>
      <p:sp>
        <p:nvSpPr>
          <p:cNvPr id="40962" name="矩形 4"/>
          <p:cNvSpPr/>
          <p:nvPr/>
        </p:nvSpPr>
        <p:spPr>
          <a:xfrm>
            <a:off x="0" y="0"/>
            <a:ext cx="12192000" cy="598488"/>
          </a:xfrm>
          <a:prstGeom prst="rect">
            <a:avLst/>
          </a:prstGeom>
          <a:solidFill>
            <a:schemeClr val="tx1"/>
          </a:solidFill>
          <a:ln w="12700">
            <a:noFill/>
          </a:ln>
        </p:spPr>
        <p:txBody>
          <a:bodyPr anchor="ctr"/>
          <a:lstStyle/>
          <a:p>
            <a:pPr algn="ctr"/>
            <a:endParaRPr lang="zh-CN" altLang="zh-CN" dirty="0">
              <a:solidFill>
                <a:schemeClr val="bg1"/>
              </a:solidFill>
              <a:latin typeface="宋体" charset="-122"/>
              <a:ea typeface="宋体" charset="-122"/>
              <a:sym typeface="宋体" charset="-122"/>
            </a:endParaRPr>
          </a:p>
        </p:txBody>
      </p:sp>
      <p:sp>
        <p:nvSpPr>
          <p:cNvPr id="41007" name="文本占位符 3"/>
          <p:cNvSpPr>
            <a:spLocks noGrp="1"/>
          </p:cNvSpPr>
          <p:nvPr>
            <p:ph sz="quarter" idx="4294967295"/>
          </p:nvPr>
        </p:nvSpPr>
        <p:spPr>
          <a:xfrm>
            <a:off x="655955" y="681355"/>
            <a:ext cx="8652510" cy="429895"/>
          </a:xfrm>
          <a:prstGeom prst="rect">
            <a:avLst/>
          </a:prstGeom>
          <a:noFill/>
          <a:ln w="9525">
            <a:noFill/>
          </a:ln>
        </p:spPr>
        <p:txBody>
          <a:bodyPr anchor="t"/>
          <a:lstStyle>
            <a:lvl1pPr lvl="0">
              <a:buClrTx/>
              <a:buSzTx/>
              <a:buFont typeface="Arial" charset="0"/>
              <a:defRPr sz="2400"/>
            </a:lvl1pPr>
            <a:lvl2pPr lvl="1">
              <a:buClrTx/>
              <a:buSzTx/>
              <a:buFont typeface="Arial" charset="0"/>
              <a:defRPr sz="2000"/>
            </a:lvl2pPr>
            <a:lvl3pPr lvl="2">
              <a:buClrTx/>
              <a:buSzTx/>
              <a:buFont typeface="Arial" charset="0"/>
              <a:defRPr sz="1800"/>
            </a:lvl3pPr>
            <a:lvl4pPr lvl="3">
              <a:buClrTx/>
              <a:buSzTx/>
              <a:buFont typeface="Arial" charset="0"/>
              <a:defRPr sz="1600"/>
            </a:lvl4pPr>
            <a:lvl5pPr lvl="4">
              <a:buClrTx/>
              <a:buSzTx/>
              <a:buFont typeface="Arial" charset="0"/>
              <a:defRPr sz="1600"/>
            </a:lvl5pPr>
          </a:lstStyle>
          <a:p>
            <a:pPr marL="0" lvl="0" indent="0" eaLnBrk="1" hangingPunct="1">
              <a:buNone/>
            </a:pPr>
            <a:r>
              <a:rPr sz="2800" b="1" dirty="0">
                <a:latin typeface="微软雅黑" pitchFamily="34" charset="-122"/>
                <a:ea typeface="微软雅黑" pitchFamily="34" charset="-122"/>
                <a:sym typeface="+mn-ea"/>
              </a:rPr>
              <a:t>实证分析写作的要点六：进一步讨论（示例）</a:t>
            </a:r>
            <a:endParaRPr sz="2800" b="1" dirty="0">
              <a:latin typeface="微软雅黑" pitchFamily="34" charset="-122"/>
              <a:ea typeface="微软雅黑" pitchFamily="34" charset="-122"/>
              <a:sym typeface="+mn-ea"/>
            </a:endParaRPr>
          </a:p>
        </p:txBody>
      </p:sp>
      <p:graphicFrame>
        <p:nvGraphicFramePr>
          <p:cNvPr id="4" name="表格 3"/>
          <p:cNvGraphicFramePr/>
          <p:nvPr>
            <p:custDataLst>
              <p:tags r:id="rId1"/>
            </p:custDataLst>
          </p:nvPr>
        </p:nvGraphicFramePr>
        <p:xfrm>
          <a:off x="383222" y="1628140"/>
          <a:ext cx="11381105" cy="4984115"/>
        </p:xfrm>
        <a:graphic>
          <a:graphicData uri="http://schemas.openxmlformats.org/drawingml/2006/table">
            <a:tbl>
              <a:tblPr firstRow="1" bandRow="1">
                <a:tableStyleId>{5940675A-B579-460E-94D1-54222C63F5DA}</a:tableStyleId>
              </a:tblPr>
              <a:tblGrid>
                <a:gridCol w="1625872"/>
                <a:gridCol w="1625872"/>
                <a:gridCol w="1625872"/>
                <a:gridCol w="1625872"/>
                <a:gridCol w="1625872"/>
                <a:gridCol w="1625872"/>
                <a:gridCol w="1625872"/>
              </a:tblGrid>
              <a:tr h="325120">
                <a:tc rowSpan="2">
                  <a:txBody>
                    <a:bodyPr/>
                    <a:p>
                      <a:pPr indent="0" algn="ctr">
                        <a:buNone/>
                      </a:pPr>
                      <a:r>
                        <a:rPr lang="en-US" sz="1800" b="0">
                          <a:solidFill>
                            <a:schemeClr val="bg1"/>
                          </a:solidFill>
                          <a:latin typeface="微软雅黑" pitchFamily="34" charset="-122"/>
                          <a:ea typeface="微软雅黑" pitchFamily="34" charset="-122"/>
                          <a:cs typeface="宋体" charset="-122"/>
                        </a:rPr>
                        <a:t>变量</a:t>
                      </a:r>
                      <a:endParaRPr lang="en-US" sz="1800" b="0">
                        <a:solidFill>
                          <a:schemeClr val="bg1"/>
                        </a:solidFill>
                        <a:latin typeface="微软雅黑" pitchFamily="34" charset="-122"/>
                        <a:ea typeface="微软雅黑" pitchFamily="34" charset="-122"/>
                        <a:cs typeface="宋体" charset="-122"/>
                      </a:endParaRPr>
                    </a:p>
                  </a:txBody>
                  <a:tcPr marL="0" marR="0" marT="0" marB="0" vert="horz" anchor="ctr">
                    <a:lnL>
                      <a:noFill/>
                    </a:lnL>
                    <a:lnR>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16A287"/>
                    </a:solidFill>
                  </a:tcPr>
                </a:tc>
                <a:tc gridSpan="3">
                  <a:txBody>
                    <a:bodyPr/>
                    <a:p>
                      <a:pPr indent="0" algn="ctr">
                        <a:buNone/>
                      </a:pPr>
                      <a:r>
                        <a:rPr lang="en-US" sz="1800" b="0">
                          <a:solidFill>
                            <a:schemeClr val="bg1"/>
                          </a:solidFill>
                          <a:latin typeface="微软雅黑" pitchFamily="34" charset="-122"/>
                          <a:ea typeface="微软雅黑" pitchFamily="34" charset="-122"/>
                          <a:cs typeface="微软雅黑" pitchFamily="34" charset="-122"/>
                        </a:rPr>
                        <a:t>Probit模型</a:t>
                      </a:r>
                      <a:endParaRPr lang="en-US" altLang="en-US" sz="1800" b="0">
                        <a:solidFill>
                          <a:schemeClr val="bg1"/>
                        </a:solidFill>
                        <a:latin typeface="微软雅黑" pitchFamily="34" charset="-122"/>
                        <a:ea typeface="微软雅黑" pitchFamily="34" charset="-122"/>
                        <a:cs typeface="微软雅黑" pitchFamily="34" charset="-122"/>
                      </a:endParaRPr>
                    </a:p>
                  </a:txBody>
                  <a:tcPr marL="0" marR="0" marT="0" marB="0" vert="horz" anchor="ctr">
                    <a:lnL>
                      <a:noFill/>
                    </a:lnL>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16A287"/>
                    </a:solidFill>
                  </a:tcPr>
                </a:tc>
                <a:tc hMerge="1">
                  <a:tcP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c hMerge="1">
                  <a:tcP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c gridSpan="3">
                  <a:txBody>
                    <a:bodyPr/>
                    <a:p>
                      <a:pPr indent="0" algn="ctr">
                        <a:buNone/>
                      </a:pPr>
                      <a:r>
                        <a:rPr lang="en-US" sz="1800" b="0">
                          <a:solidFill>
                            <a:schemeClr val="bg1"/>
                          </a:solidFill>
                          <a:latin typeface="微软雅黑" pitchFamily="34" charset="-122"/>
                          <a:ea typeface="微软雅黑" pitchFamily="34" charset="-122"/>
                          <a:cs typeface="微软雅黑" pitchFamily="34" charset="-122"/>
                        </a:rPr>
                        <a:t>Tobit模型</a:t>
                      </a:r>
                      <a:endParaRPr lang="en-US" altLang="en-US" sz="1800" b="0">
                        <a:solidFill>
                          <a:schemeClr val="bg1"/>
                        </a:solidFill>
                        <a:latin typeface="微软雅黑" pitchFamily="34" charset="-122"/>
                        <a:ea typeface="微软雅黑" pitchFamily="34" charset="-122"/>
                        <a:cs typeface="微软雅黑" pitchFamily="34" charset="-122"/>
                      </a:endParaRPr>
                    </a:p>
                  </a:txBody>
                  <a:tcPr marL="0" marR="0" marT="0" marB="0" vert="horz" anchor="ctr">
                    <a:lnL>
                      <a:noFill/>
                    </a:lnL>
                    <a:lnR cap="flat">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16A287"/>
                    </a:solidFill>
                  </a:tcPr>
                </a:tc>
                <a:tc hMerge="1">
                  <a:tcPr>
                    <a:lnR cap="flat">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c hMerge="1">
                  <a:tcPr>
                    <a:lnR cap="flat">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solidFill>
                      <a:srgbClr val="16A287"/>
                    </a:solidFill>
                  </a:tcPr>
                </a:tc>
              </a:tr>
              <a:tr h="325120">
                <a:tc vMerge="1">
                  <a:tcPr marL="0" marR="0" marT="0" marB="0" vert="horz" anchor="ctr">
                    <a:lnB w="12700" cap="flat" cmpd="sng">
                      <a:solidFill>
                        <a:srgbClr val="000000"/>
                      </a:solidFill>
                      <a:prstDash val="solid"/>
                      <a:headEnd type="none" w="med" len="med"/>
                      <a:tailEnd type="none" w="med" len="med"/>
                    </a:lnB>
                  </a:tcPr>
                </a:tc>
                <a:tc>
                  <a:txBody>
                    <a:bodyPr/>
                    <a:p>
                      <a:pPr indent="0" algn="ctr">
                        <a:buNone/>
                      </a:pPr>
                      <a:r>
                        <a:rPr lang="en-US" sz="1800" b="0">
                          <a:solidFill>
                            <a:schemeClr val="bg1"/>
                          </a:solidFill>
                          <a:latin typeface="微软雅黑" pitchFamily="34" charset="-122"/>
                          <a:ea typeface="微软雅黑" pitchFamily="34" charset="-122"/>
                          <a:cs typeface="宋体" charset="-122"/>
                        </a:rPr>
                        <a:t>估计参数</a:t>
                      </a:r>
                      <a:endParaRPr lang="en-US" altLang="en-US" sz="1800" b="0">
                        <a:solidFill>
                          <a:schemeClr val="bg1"/>
                        </a:solidFill>
                        <a:latin typeface="微软雅黑" pitchFamily="34" charset="-122"/>
                        <a:ea typeface="微软雅黑" pitchFamily="34" charset="-122"/>
                        <a:cs typeface="宋体" charset="-122"/>
                      </a:endParaRPr>
                    </a:p>
                  </a:txBody>
                  <a:tcPr marL="0" marR="0" marT="0" marB="0" vert="horz" anchor="ctr">
                    <a:lnL>
                      <a:noFill/>
                    </a:lnL>
                    <a:lnR>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16A287"/>
                    </a:solidFill>
                  </a:tcPr>
                </a:tc>
                <a:tc>
                  <a:txBody>
                    <a:bodyPr/>
                    <a:p>
                      <a:pPr indent="0" algn="ctr">
                        <a:buNone/>
                      </a:pPr>
                      <a:r>
                        <a:rPr lang="en-US" sz="1800" b="0">
                          <a:solidFill>
                            <a:schemeClr val="bg1"/>
                          </a:solidFill>
                          <a:latin typeface="微软雅黑" pitchFamily="34" charset="-122"/>
                          <a:ea typeface="微软雅黑" pitchFamily="34" charset="-122"/>
                          <a:cs typeface="宋体" charset="-122"/>
                        </a:rPr>
                        <a:t>标准差</a:t>
                      </a:r>
                      <a:endParaRPr lang="en-US" altLang="en-US" sz="1800" b="0">
                        <a:solidFill>
                          <a:schemeClr val="bg1"/>
                        </a:solidFill>
                        <a:latin typeface="微软雅黑" pitchFamily="34" charset="-122"/>
                        <a:ea typeface="微软雅黑" pitchFamily="34" charset="-122"/>
                        <a:cs typeface="宋体" charset="-122"/>
                      </a:endParaRPr>
                    </a:p>
                  </a:txBody>
                  <a:tcPr marL="0" marR="0" marT="0" marB="0" vert="horz" anchor="ctr">
                    <a:lnL>
                      <a:noFill/>
                    </a:lnL>
                    <a:lnR>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16A287"/>
                    </a:solidFill>
                  </a:tcPr>
                </a:tc>
                <a:tc>
                  <a:txBody>
                    <a:bodyPr/>
                    <a:p>
                      <a:pPr algn="ctr">
                        <a:buClrTx/>
                        <a:buSzTx/>
                        <a:buFontTx/>
                        <a:buNone/>
                      </a:pPr>
                      <a:r>
                        <a:rPr lang="en-US" sz="1800" b="0">
                          <a:solidFill>
                            <a:schemeClr val="bg1"/>
                          </a:solidFill>
                          <a:latin typeface="微软雅黑" pitchFamily="34" charset="-122"/>
                          <a:ea typeface="微软雅黑" pitchFamily="34" charset="-122"/>
                          <a:cs typeface="宋体" charset="-122"/>
                        </a:rPr>
                        <a:t>P&gt;|z|</a:t>
                      </a:r>
                      <a:endParaRPr lang="en-US" sz="1800" b="0">
                        <a:solidFill>
                          <a:schemeClr val="bg1"/>
                        </a:solidFill>
                        <a:latin typeface="微软雅黑" pitchFamily="34" charset="-122"/>
                        <a:ea typeface="微软雅黑" pitchFamily="34" charset="-122"/>
                        <a:cs typeface="宋体" charset="-122"/>
                      </a:endParaRPr>
                    </a:p>
                  </a:txBody>
                  <a:tcPr marL="0" marR="0" marT="0" marB="0" vert="horz" anchor="ctr">
                    <a:lnL>
                      <a:noFill/>
                    </a:lnL>
                    <a:lnR>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16A287"/>
                    </a:solidFill>
                  </a:tcPr>
                </a:tc>
                <a:tc>
                  <a:txBody>
                    <a:bodyPr/>
                    <a:p>
                      <a:pPr indent="0" algn="ctr">
                        <a:buNone/>
                      </a:pPr>
                      <a:r>
                        <a:rPr lang="en-US" sz="1800" b="0">
                          <a:solidFill>
                            <a:schemeClr val="bg1"/>
                          </a:solidFill>
                          <a:latin typeface="微软雅黑" pitchFamily="34" charset="-122"/>
                          <a:ea typeface="微软雅黑" pitchFamily="34" charset="-122"/>
                          <a:cs typeface="宋体" charset="-122"/>
                        </a:rPr>
                        <a:t>估计参数</a:t>
                      </a:r>
                      <a:endParaRPr lang="en-US" altLang="en-US" sz="1800" b="0">
                        <a:solidFill>
                          <a:schemeClr val="bg1"/>
                        </a:solidFill>
                        <a:latin typeface="微软雅黑" pitchFamily="34" charset="-122"/>
                        <a:ea typeface="微软雅黑" pitchFamily="34" charset="-122"/>
                        <a:cs typeface="宋体" charset="-122"/>
                      </a:endParaRPr>
                    </a:p>
                  </a:txBody>
                  <a:tcPr marL="0" marR="0" marT="0" marB="0" vert="horz" anchor="ctr">
                    <a:lnL>
                      <a:noFill/>
                    </a:lnL>
                    <a:lnR>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16A287"/>
                    </a:solidFill>
                  </a:tcPr>
                </a:tc>
                <a:tc>
                  <a:txBody>
                    <a:bodyPr/>
                    <a:p>
                      <a:pPr indent="0" algn="ctr">
                        <a:buNone/>
                      </a:pPr>
                      <a:r>
                        <a:rPr lang="en-US" sz="1800" b="0">
                          <a:solidFill>
                            <a:schemeClr val="bg1"/>
                          </a:solidFill>
                          <a:latin typeface="微软雅黑" pitchFamily="34" charset="-122"/>
                          <a:ea typeface="微软雅黑" pitchFamily="34" charset="-122"/>
                          <a:cs typeface="宋体" charset="-122"/>
                        </a:rPr>
                        <a:t>标准差</a:t>
                      </a:r>
                      <a:endParaRPr lang="en-US" altLang="en-US" sz="1800" b="0">
                        <a:solidFill>
                          <a:schemeClr val="bg1"/>
                        </a:solidFill>
                        <a:latin typeface="微软雅黑" pitchFamily="34" charset="-122"/>
                        <a:ea typeface="微软雅黑" pitchFamily="34" charset="-122"/>
                        <a:cs typeface="宋体" charset="-122"/>
                      </a:endParaRPr>
                    </a:p>
                  </a:txBody>
                  <a:tcPr marL="0" marR="0" marT="0" marB="0" vert="horz" anchor="ctr">
                    <a:lnL>
                      <a:noFill/>
                    </a:lnL>
                    <a:lnR cap="flat">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16A287"/>
                    </a:solidFill>
                  </a:tcPr>
                </a:tc>
                <a:tc>
                  <a:txBody>
                    <a:bodyPr/>
                    <a:p>
                      <a:pPr indent="0" algn="ctr">
                        <a:buNone/>
                      </a:pPr>
                      <a:r>
                        <a:rPr lang="en-US" sz="1800" b="0">
                          <a:solidFill>
                            <a:schemeClr val="bg1"/>
                          </a:solidFill>
                          <a:latin typeface="微软雅黑" pitchFamily="34" charset="-122"/>
                          <a:ea typeface="微软雅黑" pitchFamily="34" charset="-122"/>
                          <a:cs typeface="宋体" charset="-122"/>
                        </a:rPr>
                        <a:t>P&gt;|z|</a:t>
                      </a:r>
                      <a:endParaRPr lang="en-US" altLang="en-US" sz="1800" b="0">
                        <a:solidFill>
                          <a:schemeClr val="bg1"/>
                        </a:solidFill>
                        <a:latin typeface="微软雅黑" pitchFamily="34" charset="-122"/>
                        <a:ea typeface="微软雅黑" pitchFamily="34" charset="-122"/>
                        <a:cs typeface="宋体" charset="-122"/>
                      </a:endParaRPr>
                    </a:p>
                  </a:txBody>
                  <a:tcPr marL="0" marR="0" marT="0" marB="0" vert="horz" anchor="ctr">
                    <a:lnL>
                      <a:noFill/>
                    </a:lnL>
                    <a:lnR cap="flat">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16A287"/>
                    </a:solidFill>
                  </a:tcPr>
                </a:tc>
              </a:tr>
              <a:tr h="310515">
                <a:tc>
                  <a:txBody>
                    <a:bodyPr/>
                    <a:p>
                      <a:pPr indent="0" algn="ctr">
                        <a:buNone/>
                      </a:pPr>
                      <a:r>
                        <a:rPr lang="en-US" sz="1800" b="0">
                          <a:latin typeface="微软雅黑" pitchFamily="34" charset="-122"/>
                          <a:ea typeface="微软雅黑" pitchFamily="34" charset="-122"/>
                          <a:cs typeface="宋体" charset="-122"/>
                        </a:rPr>
                        <a:t>age2</a:t>
                      </a:r>
                      <a:endParaRPr lang="en-US" altLang="en-US" sz="1800" b="0">
                        <a:latin typeface="微软雅黑" pitchFamily="34" charset="-122"/>
                        <a:ea typeface="微软雅黑" pitchFamily="34" charset="-122"/>
                        <a:cs typeface="宋体" charset="-122"/>
                      </a:endParaRPr>
                    </a:p>
                  </a:txBody>
                  <a:tcPr marL="0" marR="0" marT="0" marB="0" vert="horz" anchor="ctr">
                    <a:lnL>
                      <a:noFill/>
                    </a:lnL>
                    <a:lnR>
                      <a:noFill/>
                    </a:lnR>
                    <a:lnT w="12700" cap="flat" cmpd="sng">
                      <a:solidFill>
                        <a:srgbClr val="000000"/>
                      </a:solidFill>
                      <a:prstDash val="solid"/>
                      <a:headEnd type="none" w="med" len="med"/>
                      <a:tailEnd type="none" w="med" len="med"/>
                    </a:lnT>
                    <a:lnB cap="flat">
                      <a:noFill/>
                    </a:lnB>
                    <a:lnTlToBr>
                      <a:noFill/>
                    </a:lnTlToBr>
                    <a:lnBlToTr>
                      <a:noFill/>
                    </a:lnBlToTr>
                    <a:noFill/>
                  </a:tcPr>
                </a:tc>
                <a:tc>
                  <a:txBody>
                    <a:bodyPr/>
                    <a:p>
                      <a:pPr indent="0" algn="ctr">
                        <a:buNone/>
                      </a:pPr>
                      <a:r>
                        <a:rPr lang="en-US" sz="1800" b="0">
                          <a:latin typeface="微软雅黑" pitchFamily="34" charset="-122"/>
                          <a:ea typeface="微软雅黑" pitchFamily="34" charset="-122"/>
                          <a:cs typeface="宋体" charset="-122"/>
                        </a:rPr>
                        <a:t>-0.241</a:t>
                      </a:r>
                      <a:endParaRPr lang="en-US" altLang="en-US" sz="1800" b="0">
                        <a:latin typeface="微软雅黑" pitchFamily="34" charset="-122"/>
                        <a:ea typeface="微软雅黑" pitchFamily="34" charset="-122"/>
                        <a:cs typeface="宋体" charset="-122"/>
                      </a:endParaRPr>
                    </a:p>
                  </a:txBody>
                  <a:tcPr marL="0" marR="0" marT="0" marB="0" vert="horz" anchor="ctr">
                    <a:lnL>
                      <a:noFill/>
                    </a:lnL>
                    <a:lnR>
                      <a:noFill/>
                    </a:lnR>
                    <a:lnT w="12700" cap="flat" cmpd="sng">
                      <a:solidFill>
                        <a:srgbClr val="000000"/>
                      </a:solidFill>
                      <a:prstDash val="solid"/>
                      <a:headEnd type="none" w="med" len="med"/>
                      <a:tailEnd type="none" w="med" len="med"/>
                    </a:lnT>
                    <a:lnB cap="flat">
                      <a:noFill/>
                    </a:lnB>
                    <a:lnTlToBr>
                      <a:noFill/>
                    </a:lnTlToBr>
                    <a:lnBlToTr>
                      <a:noFill/>
                    </a:lnBlToTr>
                    <a:noFill/>
                  </a:tcPr>
                </a:tc>
                <a:tc>
                  <a:txBody>
                    <a:bodyPr/>
                    <a:p>
                      <a:pPr indent="0" algn="ctr">
                        <a:buNone/>
                      </a:pPr>
                      <a:r>
                        <a:rPr lang="en-US" sz="1800" b="0">
                          <a:latin typeface="微软雅黑" pitchFamily="34" charset="-122"/>
                          <a:ea typeface="微软雅黑" pitchFamily="34" charset="-122"/>
                          <a:cs typeface="宋体" charset="-122"/>
                        </a:rPr>
                        <a:t>0.301</a:t>
                      </a:r>
                      <a:endParaRPr lang="en-US" altLang="en-US" sz="1800" b="0">
                        <a:latin typeface="微软雅黑" pitchFamily="34" charset="-122"/>
                        <a:ea typeface="微软雅黑" pitchFamily="34" charset="-122"/>
                        <a:cs typeface="宋体" charset="-122"/>
                      </a:endParaRPr>
                    </a:p>
                  </a:txBody>
                  <a:tcPr marL="0" marR="0" marT="0" marB="0" vert="horz" anchor="ctr">
                    <a:lnL>
                      <a:noFill/>
                    </a:lnL>
                    <a:lnR>
                      <a:noFill/>
                    </a:lnR>
                    <a:lnT w="12700" cap="flat" cmpd="sng">
                      <a:solidFill>
                        <a:srgbClr val="000000"/>
                      </a:solidFill>
                      <a:prstDash val="solid"/>
                      <a:headEnd type="none" w="med" len="med"/>
                      <a:tailEnd type="none" w="med" len="med"/>
                    </a:lnT>
                    <a:lnB cap="flat">
                      <a:noFill/>
                    </a:lnB>
                    <a:lnTlToBr>
                      <a:noFill/>
                    </a:lnTlToBr>
                    <a:lnBlToTr>
                      <a:noFill/>
                    </a:lnBlToTr>
                    <a:noFill/>
                  </a:tcPr>
                </a:tc>
                <a:tc>
                  <a:txBody>
                    <a:bodyPr/>
                    <a:p>
                      <a:pPr indent="0" algn="ctr">
                        <a:buNone/>
                      </a:pPr>
                      <a:r>
                        <a:rPr lang="en-US" sz="1800" b="0">
                          <a:latin typeface="微软雅黑" pitchFamily="34" charset="-122"/>
                          <a:ea typeface="微软雅黑" pitchFamily="34" charset="-122"/>
                          <a:cs typeface="宋体" charset="-122"/>
                        </a:rPr>
                        <a:t>0.423</a:t>
                      </a:r>
                      <a:endParaRPr lang="en-US" altLang="en-US" sz="1800" b="0">
                        <a:latin typeface="微软雅黑" pitchFamily="34" charset="-122"/>
                        <a:ea typeface="微软雅黑" pitchFamily="34" charset="-122"/>
                        <a:cs typeface="宋体" charset="-122"/>
                      </a:endParaRPr>
                    </a:p>
                  </a:txBody>
                  <a:tcPr marL="0" marR="0" marT="0" marB="0" vert="horz" anchor="ctr">
                    <a:lnL>
                      <a:noFill/>
                    </a:lnL>
                    <a:lnR>
                      <a:noFill/>
                    </a:lnR>
                    <a:lnT w="12700" cap="flat" cmpd="sng">
                      <a:solidFill>
                        <a:srgbClr val="000000"/>
                      </a:solidFill>
                      <a:prstDash val="solid"/>
                      <a:headEnd type="none" w="med" len="med"/>
                      <a:tailEnd type="none" w="med" len="med"/>
                    </a:lnT>
                    <a:lnB cap="flat">
                      <a:noFill/>
                    </a:lnB>
                    <a:lnTlToBr>
                      <a:noFill/>
                    </a:lnTlToBr>
                    <a:lnBlToTr>
                      <a:noFill/>
                    </a:lnBlToTr>
                    <a:noFill/>
                  </a:tcPr>
                </a:tc>
                <a:tc>
                  <a:txBody>
                    <a:bodyPr/>
                    <a:p>
                      <a:pPr indent="0" algn="ctr">
                        <a:buNone/>
                      </a:pPr>
                      <a:r>
                        <a:rPr lang="en-US" sz="1800" b="0">
                          <a:latin typeface="微软雅黑" pitchFamily="34" charset="-122"/>
                          <a:ea typeface="微软雅黑" pitchFamily="34" charset="-122"/>
                          <a:cs typeface="宋体" charset="-122"/>
                        </a:rPr>
                        <a:t>-0.801</a:t>
                      </a:r>
                      <a:endParaRPr lang="en-US" altLang="en-US" sz="1800" b="0">
                        <a:latin typeface="微软雅黑" pitchFamily="34" charset="-122"/>
                        <a:ea typeface="微软雅黑" pitchFamily="34" charset="-122"/>
                        <a:cs typeface="宋体" charset="-122"/>
                      </a:endParaRPr>
                    </a:p>
                  </a:txBody>
                  <a:tcPr marL="0" marR="0" marT="0" marB="0" vert="horz" anchor="ctr">
                    <a:lnL>
                      <a:noFill/>
                    </a:lnL>
                    <a:lnR>
                      <a:noFill/>
                    </a:lnR>
                    <a:lnT w="12700" cap="flat" cmpd="sng">
                      <a:solidFill>
                        <a:srgbClr val="000000"/>
                      </a:solidFill>
                      <a:prstDash val="solid"/>
                      <a:headEnd type="none" w="med" len="med"/>
                      <a:tailEnd type="none" w="med" len="med"/>
                    </a:lnT>
                    <a:lnB cap="flat">
                      <a:noFill/>
                    </a:lnB>
                    <a:lnTlToBr>
                      <a:noFill/>
                    </a:lnTlToBr>
                    <a:lnBlToTr>
                      <a:noFill/>
                    </a:lnBlToTr>
                    <a:noFill/>
                  </a:tcPr>
                </a:tc>
                <a:tc>
                  <a:txBody>
                    <a:bodyPr/>
                    <a:p>
                      <a:pPr indent="0" algn="ctr">
                        <a:buNone/>
                      </a:pPr>
                      <a:r>
                        <a:rPr lang="en-US" sz="1800" b="0">
                          <a:latin typeface="微软雅黑" pitchFamily="34" charset="-122"/>
                          <a:ea typeface="微软雅黑" pitchFamily="34" charset="-122"/>
                          <a:cs typeface="宋体" charset="-122"/>
                        </a:rPr>
                        <a:t>3.834</a:t>
                      </a:r>
                      <a:endParaRPr lang="en-US" altLang="en-US" sz="1800" b="0">
                        <a:latin typeface="微软雅黑" pitchFamily="34" charset="-122"/>
                        <a:ea typeface="微软雅黑" pitchFamily="34" charset="-122"/>
                        <a:cs typeface="宋体" charset="-122"/>
                      </a:endParaRPr>
                    </a:p>
                  </a:txBody>
                  <a:tcPr marL="0" marR="0" marT="0" marB="0" vert="horz" anchor="ctr">
                    <a:lnL>
                      <a:noFill/>
                    </a:lnL>
                    <a:lnR cap="flat">
                      <a:noFill/>
                    </a:lnR>
                    <a:lnT w="12700" cap="flat" cmpd="sng">
                      <a:solidFill>
                        <a:srgbClr val="000000"/>
                      </a:solidFill>
                      <a:prstDash val="solid"/>
                      <a:headEnd type="none" w="med" len="med"/>
                      <a:tailEnd type="none" w="med" len="med"/>
                    </a:lnT>
                    <a:lnB cap="flat">
                      <a:noFill/>
                    </a:lnB>
                    <a:lnTlToBr>
                      <a:noFill/>
                    </a:lnTlToBr>
                    <a:lnBlToTr>
                      <a:noFill/>
                    </a:lnBlToTr>
                    <a:noFill/>
                  </a:tcPr>
                </a:tc>
                <a:tc>
                  <a:txBody>
                    <a:bodyPr/>
                    <a:p>
                      <a:pPr indent="0" algn="ctr">
                        <a:buNone/>
                      </a:pPr>
                      <a:r>
                        <a:rPr lang="en-US" sz="1800" b="0">
                          <a:latin typeface="微软雅黑" pitchFamily="34" charset="-122"/>
                          <a:ea typeface="微软雅黑" pitchFamily="34" charset="-122"/>
                          <a:cs typeface="宋体" charset="-122"/>
                        </a:rPr>
                        <a:t>0.835</a:t>
                      </a:r>
                      <a:endParaRPr lang="en-US" altLang="en-US" sz="1800" b="0">
                        <a:latin typeface="微软雅黑" pitchFamily="34" charset="-122"/>
                        <a:ea typeface="微软雅黑" pitchFamily="34" charset="-122"/>
                        <a:cs typeface="宋体" charset="-122"/>
                      </a:endParaRPr>
                    </a:p>
                  </a:txBody>
                  <a:tcPr marL="0" marR="0" marT="0" marB="0" vert="horz" anchor="ctr">
                    <a:lnL>
                      <a:noFill/>
                    </a:lnL>
                    <a:lnR cap="flat">
                      <a:noFill/>
                    </a:lnR>
                    <a:lnT w="12700" cap="flat" cmpd="sng">
                      <a:solidFill>
                        <a:srgbClr val="000000"/>
                      </a:solidFill>
                      <a:prstDash val="solid"/>
                      <a:headEnd type="none" w="med" len="med"/>
                      <a:tailEnd type="none" w="med" len="med"/>
                    </a:lnT>
                    <a:lnB cap="flat">
                      <a:noFill/>
                    </a:lnB>
                    <a:lnTlToBr>
                      <a:noFill/>
                    </a:lnTlToBr>
                    <a:lnBlToTr>
                      <a:noFill/>
                    </a:lnBlToTr>
                    <a:noFill/>
                  </a:tcPr>
                </a:tc>
              </a:tr>
              <a:tr h="339090">
                <a:tc>
                  <a:txBody>
                    <a:bodyPr/>
                    <a:p>
                      <a:pPr indent="0" algn="ctr">
                        <a:buNone/>
                      </a:pPr>
                      <a:r>
                        <a:rPr lang="en-US" sz="1800" b="0">
                          <a:latin typeface="微软雅黑" pitchFamily="34" charset="-122"/>
                          <a:ea typeface="微软雅黑" pitchFamily="34" charset="-122"/>
                          <a:cs typeface="宋体" charset="-122"/>
                        </a:rPr>
                        <a:t>age3</a:t>
                      </a:r>
                      <a:endParaRPr lang="en-US" altLang="en-US" sz="1800" b="0">
                        <a:latin typeface="微软雅黑" pitchFamily="34" charset="-122"/>
                        <a:ea typeface="微软雅黑" pitchFamily="34" charset="-122"/>
                        <a:cs typeface="宋体" charset="-122"/>
                      </a:endParaRPr>
                    </a:p>
                  </a:txBody>
                  <a:tcPr marL="0" marR="0" marT="0" marB="0" vert="horz" anchor="ctr">
                    <a:lnL>
                      <a:noFill/>
                    </a:lnL>
                    <a:lnR>
                      <a:noFill/>
                    </a:lnR>
                    <a:lnT cap="flat">
                      <a:noFill/>
                    </a:lnT>
                    <a:lnB cap="flat">
                      <a:noFill/>
                    </a:lnB>
                    <a:lnTlToBr>
                      <a:noFill/>
                    </a:lnTlToBr>
                    <a:lnBlToTr>
                      <a:noFill/>
                    </a:lnBlToTr>
                    <a:noFill/>
                  </a:tcPr>
                </a:tc>
                <a:tc>
                  <a:txBody>
                    <a:bodyPr/>
                    <a:p>
                      <a:pPr indent="0" algn="ctr">
                        <a:buNone/>
                      </a:pPr>
                      <a:r>
                        <a:rPr lang="en-US" sz="1800" b="0">
                          <a:latin typeface="微软雅黑" pitchFamily="34" charset="-122"/>
                          <a:ea typeface="微软雅黑" pitchFamily="34" charset="-122"/>
                          <a:cs typeface="宋体" charset="-122"/>
                        </a:rPr>
                        <a:t>-0.079</a:t>
                      </a:r>
                      <a:endParaRPr lang="en-US" altLang="en-US" sz="1800" b="0">
                        <a:latin typeface="微软雅黑" pitchFamily="34" charset="-122"/>
                        <a:ea typeface="微软雅黑" pitchFamily="34" charset="-122"/>
                        <a:cs typeface="宋体" charset="-122"/>
                      </a:endParaRPr>
                    </a:p>
                  </a:txBody>
                  <a:tcPr marL="0" marR="0" marT="0" marB="0" vert="horz" anchor="ctr">
                    <a:lnL>
                      <a:noFill/>
                    </a:lnL>
                    <a:lnR>
                      <a:noFill/>
                    </a:lnR>
                    <a:lnT cap="flat">
                      <a:noFill/>
                    </a:lnT>
                    <a:lnB cap="flat">
                      <a:noFill/>
                    </a:lnB>
                    <a:lnTlToBr>
                      <a:noFill/>
                    </a:lnTlToBr>
                    <a:lnBlToTr>
                      <a:noFill/>
                    </a:lnBlToTr>
                    <a:noFill/>
                  </a:tcPr>
                </a:tc>
                <a:tc>
                  <a:txBody>
                    <a:bodyPr/>
                    <a:p>
                      <a:pPr indent="0" algn="ctr">
                        <a:buNone/>
                      </a:pPr>
                      <a:r>
                        <a:rPr lang="en-US" sz="1800" b="0">
                          <a:latin typeface="微软雅黑" pitchFamily="34" charset="-122"/>
                          <a:ea typeface="微软雅黑" pitchFamily="34" charset="-122"/>
                          <a:cs typeface="宋体" charset="-122"/>
                        </a:rPr>
                        <a:t>0.296</a:t>
                      </a:r>
                      <a:endParaRPr lang="en-US" altLang="en-US" sz="1800" b="0">
                        <a:latin typeface="微软雅黑" pitchFamily="34" charset="-122"/>
                        <a:ea typeface="微软雅黑" pitchFamily="34" charset="-122"/>
                        <a:cs typeface="宋体" charset="-122"/>
                      </a:endParaRPr>
                    </a:p>
                  </a:txBody>
                  <a:tcPr marL="0" marR="0" marT="0" marB="0" vert="horz" anchor="ctr">
                    <a:lnL>
                      <a:noFill/>
                    </a:lnL>
                    <a:lnR>
                      <a:noFill/>
                    </a:lnR>
                    <a:lnT cap="flat">
                      <a:noFill/>
                    </a:lnT>
                    <a:lnB cap="flat">
                      <a:noFill/>
                    </a:lnB>
                    <a:lnTlToBr>
                      <a:noFill/>
                    </a:lnTlToBr>
                    <a:lnBlToTr>
                      <a:noFill/>
                    </a:lnBlToTr>
                    <a:noFill/>
                  </a:tcPr>
                </a:tc>
                <a:tc>
                  <a:txBody>
                    <a:bodyPr/>
                    <a:p>
                      <a:pPr indent="0" algn="ctr">
                        <a:buNone/>
                      </a:pPr>
                      <a:r>
                        <a:rPr lang="en-US" sz="1800" b="0">
                          <a:latin typeface="微软雅黑" pitchFamily="34" charset="-122"/>
                          <a:ea typeface="微软雅黑" pitchFamily="34" charset="-122"/>
                          <a:cs typeface="宋体" charset="-122"/>
                        </a:rPr>
                        <a:t>0.790</a:t>
                      </a:r>
                      <a:endParaRPr lang="en-US" altLang="en-US" sz="1800" b="0">
                        <a:latin typeface="微软雅黑" pitchFamily="34" charset="-122"/>
                        <a:ea typeface="微软雅黑" pitchFamily="34" charset="-122"/>
                        <a:cs typeface="宋体" charset="-122"/>
                      </a:endParaRPr>
                    </a:p>
                  </a:txBody>
                  <a:tcPr marL="0" marR="0" marT="0" marB="0" vert="horz" anchor="ctr">
                    <a:lnL>
                      <a:noFill/>
                    </a:lnL>
                    <a:lnR>
                      <a:noFill/>
                    </a:lnR>
                    <a:lnT cap="flat">
                      <a:noFill/>
                    </a:lnT>
                    <a:lnB cap="flat">
                      <a:noFill/>
                    </a:lnB>
                    <a:lnTlToBr>
                      <a:noFill/>
                    </a:lnTlToBr>
                    <a:lnBlToTr>
                      <a:noFill/>
                    </a:lnBlToTr>
                    <a:noFill/>
                  </a:tcPr>
                </a:tc>
                <a:tc>
                  <a:txBody>
                    <a:bodyPr/>
                    <a:p>
                      <a:pPr indent="0" algn="ctr">
                        <a:buNone/>
                      </a:pPr>
                      <a:r>
                        <a:rPr lang="en-US" sz="1800" b="0">
                          <a:latin typeface="微软雅黑" pitchFamily="34" charset="-122"/>
                          <a:ea typeface="微软雅黑" pitchFamily="34" charset="-122"/>
                          <a:cs typeface="宋体" charset="-122"/>
                        </a:rPr>
                        <a:t>0.291</a:t>
                      </a:r>
                      <a:endParaRPr lang="en-US" altLang="en-US" sz="1800" b="0">
                        <a:latin typeface="微软雅黑" pitchFamily="34" charset="-122"/>
                        <a:ea typeface="微软雅黑" pitchFamily="34" charset="-122"/>
                        <a:cs typeface="宋体" charset="-122"/>
                      </a:endParaRPr>
                    </a:p>
                  </a:txBody>
                  <a:tcPr marL="0" marR="0" marT="0" marB="0" vert="horz" anchor="ctr">
                    <a:lnL>
                      <a:noFill/>
                    </a:lnL>
                    <a:lnR>
                      <a:noFill/>
                    </a:lnR>
                    <a:lnT cap="flat">
                      <a:noFill/>
                    </a:lnT>
                    <a:lnB cap="flat">
                      <a:noFill/>
                    </a:lnB>
                    <a:lnTlToBr>
                      <a:noFill/>
                    </a:lnTlToBr>
                    <a:lnBlToTr>
                      <a:noFill/>
                    </a:lnBlToTr>
                    <a:noFill/>
                  </a:tcPr>
                </a:tc>
                <a:tc>
                  <a:txBody>
                    <a:bodyPr/>
                    <a:p>
                      <a:pPr indent="0" algn="ctr">
                        <a:buNone/>
                      </a:pPr>
                      <a:r>
                        <a:rPr lang="en-US" sz="1800" b="0">
                          <a:latin typeface="微软雅黑" pitchFamily="34" charset="-122"/>
                          <a:ea typeface="微软雅黑" pitchFamily="34" charset="-122"/>
                          <a:cs typeface="宋体" charset="-122"/>
                        </a:rPr>
                        <a:t>3.791</a:t>
                      </a:r>
                      <a:endParaRPr lang="en-US" altLang="en-US" sz="1800" b="0">
                        <a:latin typeface="微软雅黑" pitchFamily="34" charset="-122"/>
                        <a:ea typeface="微软雅黑" pitchFamily="34" charset="-122"/>
                        <a:cs typeface="宋体" charset="-122"/>
                      </a:endParaRPr>
                    </a:p>
                  </a:txBody>
                  <a:tcPr marL="0" marR="0" marT="0" marB="0" vert="horz" anchor="ctr">
                    <a:lnL>
                      <a:noFill/>
                    </a:lnL>
                    <a:lnR cap="flat">
                      <a:noFill/>
                    </a:lnR>
                    <a:lnT cap="flat">
                      <a:noFill/>
                    </a:lnT>
                    <a:lnB cap="flat">
                      <a:noFill/>
                    </a:lnB>
                    <a:lnTlToBr>
                      <a:noFill/>
                    </a:lnTlToBr>
                    <a:lnBlToTr>
                      <a:noFill/>
                    </a:lnBlToTr>
                    <a:noFill/>
                  </a:tcPr>
                </a:tc>
                <a:tc>
                  <a:txBody>
                    <a:bodyPr/>
                    <a:p>
                      <a:pPr indent="0" algn="ctr">
                        <a:buNone/>
                      </a:pPr>
                      <a:r>
                        <a:rPr lang="en-US" sz="1800" b="0">
                          <a:latin typeface="微软雅黑" pitchFamily="34" charset="-122"/>
                          <a:ea typeface="微软雅黑" pitchFamily="34" charset="-122"/>
                          <a:cs typeface="宋体" charset="-122"/>
                        </a:rPr>
                        <a:t>0.939</a:t>
                      </a:r>
                      <a:endParaRPr lang="en-US" altLang="en-US" sz="1800" b="0">
                        <a:latin typeface="微软雅黑" pitchFamily="34" charset="-122"/>
                        <a:ea typeface="微软雅黑" pitchFamily="34" charset="-122"/>
                        <a:cs typeface="宋体" charset="-122"/>
                      </a:endParaRPr>
                    </a:p>
                  </a:txBody>
                  <a:tcPr marL="0" marR="0" marT="0" marB="0" vert="horz" anchor="ctr">
                    <a:lnL>
                      <a:noFill/>
                    </a:lnL>
                    <a:lnR cap="flat">
                      <a:noFill/>
                    </a:lnR>
                    <a:lnT cap="flat">
                      <a:noFill/>
                    </a:lnT>
                    <a:lnB cap="flat">
                      <a:noFill/>
                    </a:lnB>
                    <a:lnTlToBr>
                      <a:noFill/>
                    </a:lnTlToBr>
                    <a:lnBlToTr>
                      <a:noFill/>
                    </a:lnBlToTr>
                    <a:noFill/>
                  </a:tcPr>
                </a:tc>
              </a:tr>
              <a:tr h="310515">
                <a:tc>
                  <a:txBody>
                    <a:bodyPr/>
                    <a:p>
                      <a:pPr indent="0" algn="ctr">
                        <a:buNone/>
                      </a:pPr>
                      <a:r>
                        <a:rPr lang="en-US" sz="1800" b="0">
                          <a:latin typeface="微软雅黑" pitchFamily="34" charset="-122"/>
                          <a:ea typeface="微软雅黑" pitchFamily="34" charset="-122"/>
                          <a:cs typeface="宋体" charset="-122"/>
                        </a:rPr>
                        <a:t>age4</a:t>
                      </a:r>
                      <a:endParaRPr lang="en-US" altLang="en-US" sz="1800" b="0">
                        <a:latin typeface="微软雅黑" pitchFamily="34" charset="-122"/>
                        <a:ea typeface="微软雅黑" pitchFamily="34" charset="-122"/>
                        <a:cs typeface="宋体" charset="-122"/>
                      </a:endParaRPr>
                    </a:p>
                  </a:txBody>
                  <a:tcPr marL="0" marR="0" marT="0" marB="0" vert="horz" anchor="ctr">
                    <a:lnL>
                      <a:noFill/>
                    </a:lnL>
                    <a:lnR>
                      <a:noFill/>
                    </a:lnR>
                    <a:lnT cap="flat">
                      <a:noFill/>
                    </a:lnT>
                    <a:lnB cap="flat">
                      <a:noFill/>
                    </a:lnB>
                    <a:lnTlToBr>
                      <a:noFill/>
                    </a:lnTlToBr>
                    <a:lnBlToTr>
                      <a:noFill/>
                    </a:lnBlToTr>
                    <a:noFill/>
                  </a:tcPr>
                </a:tc>
                <a:tc>
                  <a:txBody>
                    <a:bodyPr/>
                    <a:p>
                      <a:pPr indent="0" algn="ctr">
                        <a:buNone/>
                      </a:pPr>
                      <a:r>
                        <a:rPr lang="en-US" sz="1800" b="0">
                          <a:latin typeface="微软雅黑" pitchFamily="34" charset="-122"/>
                          <a:ea typeface="微软雅黑" pitchFamily="34" charset="-122"/>
                          <a:cs typeface="宋体" charset="-122"/>
                        </a:rPr>
                        <a:t>-0.559</a:t>
                      </a:r>
                      <a:endParaRPr lang="en-US" altLang="en-US" sz="1800" b="0">
                        <a:latin typeface="微软雅黑" pitchFamily="34" charset="-122"/>
                        <a:ea typeface="微软雅黑" pitchFamily="34" charset="-122"/>
                        <a:cs typeface="宋体" charset="-122"/>
                      </a:endParaRPr>
                    </a:p>
                  </a:txBody>
                  <a:tcPr marL="0" marR="0" marT="0" marB="0" vert="horz" anchor="ctr">
                    <a:lnL>
                      <a:noFill/>
                    </a:lnL>
                    <a:lnR>
                      <a:noFill/>
                    </a:lnR>
                    <a:lnT cap="flat">
                      <a:noFill/>
                    </a:lnT>
                    <a:lnB cap="flat">
                      <a:noFill/>
                    </a:lnB>
                    <a:lnTlToBr>
                      <a:noFill/>
                    </a:lnTlToBr>
                    <a:lnBlToTr>
                      <a:noFill/>
                    </a:lnBlToTr>
                    <a:noFill/>
                  </a:tcPr>
                </a:tc>
                <a:tc>
                  <a:txBody>
                    <a:bodyPr/>
                    <a:p>
                      <a:pPr indent="0" algn="ctr">
                        <a:buNone/>
                      </a:pPr>
                      <a:r>
                        <a:rPr lang="en-US" sz="1800" b="0">
                          <a:latin typeface="微软雅黑" pitchFamily="34" charset="-122"/>
                          <a:ea typeface="微软雅黑" pitchFamily="34" charset="-122"/>
                          <a:cs typeface="宋体" charset="-122"/>
                        </a:rPr>
                        <a:t>0.376</a:t>
                      </a:r>
                      <a:endParaRPr lang="en-US" altLang="en-US" sz="1800" b="0">
                        <a:latin typeface="微软雅黑" pitchFamily="34" charset="-122"/>
                        <a:ea typeface="微软雅黑" pitchFamily="34" charset="-122"/>
                        <a:cs typeface="宋体" charset="-122"/>
                      </a:endParaRPr>
                    </a:p>
                  </a:txBody>
                  <a:tcPr marL="0" marR="0" marT="0" marB="0" vert="horz" anchor="ctr">
                    <a:lnL>
                      <a:noFill/>
                    </a:lnL>
                    <a:lnR>
                      <a:noFill/>
                    </a:lnR>
                    <a:lnT cap="flat">
                      <a:noFill/>
                    </a:lnT>
                    <a:lnB cap="flat">
                      <a:noFill/>
                    </a:lnB>
                    <a:lnTlToBr>
                      <a:noFill/>
                    </a:lnTlToBr>
                    <a:lnBlToTr>
                      <a:noFill/>
                    </a:lnBlToTr>
                    <a:noFill/>
                  </a:tcPr>
                </a:tc>
                <a:tc>
                  <a:txBody>
                    <a:bodyPr/>
                    <a:p>
                      <a:pPr indent="0" algn="ctr">
                        <a:buNone/>
                      </a:pPr>
                      <a:r>
                        <a:rPr lang="en-US" sz="1800" b="0">
                          <a:latin typeface="微软雅黑" pitchFamily="34" charset="-122"/>
                          <a:ea typeface="微软雅黑" pitchFamily="34" charset="-122"/>
                          <a:cs typeface="宋体" charset="-122"/>
                        </a:rPr>
                        <a:t>0.137</a:t>
                      </a:r>
                      <a:endParaRPr lang="en-US" altLang="en-US" sz="1800" b="0">
                        <a:latin typeface="微软雅黑" pitchFamily="34" charset="-122"/>
                        <a:ea typeface="微软雅黑" pitchFamily="34" charset="-122"/>
                        <a:cs typeface="宋体" charset="-122"/>
                      </a:endParaRPr>
                    </a:p>
                  </a:txBody>
                  <a:tcPr marL="0" marR="0" marT="0" marB="0" vert="horz" anchor="ctr">
                    <a:lnL>
                      <a:noFill/>
                    </a:lnL>
                    <a:lnR>
                      <a:noFill/>
                    </a:lnR>
                    <a:lnT cap="flat">
                      <a:noFill/>
                    </a:lnT>
                    <a:lnB cap="flat">
                      <a:noFill/>
                    </a:lnB>
                    <a:lnTlToBr>
                      <a:noFill/>
                    </a:lnTlToBr>
                    <a:lnBlToTr>
                      <a:noFill/>
                    </a:lnBlToTr>
                    <a:noFill/>
                  </a:tcPr>
                </a:tc>
                <a:tc>
                  <a:txBody>
                    <a:bodyPr/>
                    <a:p>
                      <a:pPr indent="0" algn="ctr">
                        <a:buNone/>
                      </a:pPr>
                      <a:r>
                        <a:rPr lang="en-US" sz="1800" b="0">
                          <a:latin typeface="微软雅黑" pitchFamily="34" charset="-122"/>
                          <a:ea typeface="微软雅黑" pitchFamily="34" charset="-122"/>
                          <a:cs typeface="宋体" charset="-122"/>
                        </a:rPr>
                        <a:t>-5.395</a:t>
                      </a:r>
                      <a:endParaRPr lang="en-US" altLang="en-US" sz="1800" b="0">
                        <a:latin typeface="微软雅黑" pitchFamily="34" charset="-122"/>
                        <a:ea typeface="微软雅黑" pitchFamily="34" charset="-122"/>
                        <a:cs typeface="宋体" charset="-122"/>
                      </a:endParaRPr>
                    </a:p>
                  </a:txBody>
                  <a:tcPr marL="0" marR="0" marT="0" marB="0" vert="horz" anchor="ctr">
                    <a:lnL>
                      <a:noFill/>
                    </a:lnL>
                    <a:lnR>
                      <a:noFill/>
                    </a:lnR>
                    <a:lnT cap="flat">
                      <a:noFill/>
                    </a:lnT>
                    <a:lnB cap="flat">
                      <a:noFill/>
                    </a:lnB>
                    <a:lnTlToBr>
                      <a:noFill/>
                    </a:lnTlToBr>
                    <a:lnBlToTr>
                      <a:noFill/>
                    </a:lnBlToTr>
                    <a:noFill/>
                  </a:tcPr>
                </a:tc>
                <a:tc>
                  <a:txBody>
                    <a:bodyPr/>
                    <a:p>
                      <a:pPr indent="0" algn="ctr">
                        <a:buNone/>
                      </a:pPr>
                      <a:r>
                        <a:rPr lang="en-US" sz="1800" b="0">
                          <a:latin typeface="微软雅黑" pitchFamily="34" charset="-122"/>
                          <a:ea typeface="微软雅黑" pitchFamily="34" charset="-122"/>
                          <a:cs typeface="宋体" charset="-122"/>
                        </a:rPr>
                        <a:t>4.811</a:t>
                      </a:r>
                      <a:endParaRPr lang="en-US" altLang="en-US" sz="1800" b="0">
                        <a:latin typeface="微软雅黑" pitchFamily="34" charset="-122"/>
                        <a:ea typeface="微软雅黑" pitchFamily="34" charset="-122"/>
                        <a:cs typeface="宋体" charset="-122"/>
                      </a:endParaRPr>
                    </a:p>
                  </a:txBody>
                  <a:tcPr marL="0" marR="0" marT="0" marB="0" vert="horz" anchor="ctr">
                    <a:lnL>
                      <a:noFill/>
                    </a:lnL>
                    <a:lnR cap="flat">
                      <a:noFill/>
                    </a:lnR>
                    <a:lnT cap="flat">
                      <a:noFill/>
                    </a:lnT>
                    <a:lnB cap="flat">
                      <a:noFill/>
                    </a:lnB>
                    <a:lnTlToBr>
                      <a:noFill/>
                    </a:lnTlToBr>
                    <a:lnBlToTr>
                      <a:noFill/>
                    </a:lnBlToTr>
                    <a:noFill/>
                  </a:tcPr>
                </a:tc>
                <a:tc>
                  <a:txBody>
                    <a:bodyPr/>
                    <a:p>
                      <a:pPr indent="0" algn="ctr">
                        <a:buNone/>
                      </a:pPr>
                      <a:r>
                        <a:rPr lang="en-US" sz="1800" b="0">
                          <a:latin typeface="微软雅黑" pitchFamily="34" charset="-122"/>
                          <a:ea typeface="微软雅黑" pitchFamily="34" charset="-122"/>
                          <a:cs typeface="宋体" charset="-122"/>
                        </a:rPr>
                        <a:t>0.262</a:t>
                      </a:r>
                      <a:endParaRPr lang="en-US" altLang="en-US" sz="1800" b="0">
                        <a:latin typeface="微软雅黑" pitchFamily="34" charset="-122"/>
                        <a:ea typeface="微软雅黑" pitchFamily="34" charset="-122"/>
                        <a:cs typeface="宋体" charset="-122"/>
                      </a:endParaRPr>
                    </a:p>
                  </a:txBody>
                  <a:tcPr marL="0" marR="0" marT="0" marB="0" vert="horz" anchor="ctr">
                    <a:lnL>
                      <a:noFill/>
                    </a:lnL>
                    <a:lnR cap="flat">
                      <a:noFill/>
                    </a:lnR>
                    <a:lnT cap="flat">
                      <a:noFill/>
                    </a:lnT>
                    <a:lnB cap="flat">
                      <a:noFill/>
                    </a:lnB>
                    <a:lnTlToBr>
                      <a:noFill/>
                    </a:lnTlToBr>
                    <a:lnBlToTr>
                      <a:noFill/>
                    </a:lnBlToTr>
                    <a:noFill/>
                  </a:tcPr>
                </a:tc>
              </a:tr>
              <a:tr h="338455">
                <a:tc>
                  <a:txBody>
                    <a:bodyPr/>
                    <a:p>
                      <a:pPr indent="0" algn="ctr">
                        <a:buNone/>
                      </a:pPr>
                      <a:r>
                        <a:rPr lang="en-US" sz="1800" b="0">
                          <a:latin typeface="微软雅黑" pitchFamily="34" charset="-122"/>
                          <a:ea typeface="微软雅黑" pitchFamily="34" charset="-122"/>
                          <a:cs typeface="宋体" charset="-122"/>
                        </a:rPr>
                        <a:t>age5</a:t>
                      </a:r>
                      <a:endParaRPr lang="en-US" altLang="en-US" sz="1800" b="0">
                        <a:latin typeface="微软雅黑" pitchFamily="34" charset="-122"/>
                        <a:ea typeface="微软雅黑" pitchFamily="34" charset="-122"/>
                        <a:cs typeface="宋体" charset="-122"/>
                      </a:endParaRPr>
                    </a:p>
                  </a:txBody>
                  <a:tcPr marL="0" marR="0" marT="0" marB="0" vert="horz" anchor="ctr">
                    <a:lnL>
                      <a:noFill/>
                    </a:lnL>
                    <a:lnR>
                      <a:noFill/>
                    </a:lnR>
                    <a:lnT cap="flat">
                      <a:noFill/>
                    </a:lnT>
                    <a:lnB cap="flat">
                      <a:noFill/>
                    </a:lnB>
                    <a:lnTlToBr>
                      <a:noFill/>
                    </a:lnTlToBr>
                    <a:lnBlToTr>
                      <a:noFill/>
                    </a:lnBlToTr>
                    <a:noFill/>
                  </a:tcPr>
                </a:tc>
                <a:tc>
                  <a:txBody>
                    <a:bodyPr/>
                    <a:p>
                      <a:pPr indent="0" algn="ctr">
                        <a:buNone/>
                      </a:pPr>
                      <a:r>
                        <a:rPr lang="en-US" sz="1800" b="0">
                          <a:latin typeface="微软雅黑" pitchFamily="34" charset="-122"/>
                          <a:ea typeface="微软雅黑" pitchFamily="34" charset="-122"/>
                          <a:cs typeface="宋体" charset="-122"/>
                        </a:rPr>
                        <a:t>-0.255</a:t>
                      </a:r>
                      <a:endParaRPr lang="en-US" altLang="en-US" sz="1800" b="0">
                        <a:latin typeface="微软雅黑" pitchFamily="34" charset="-122"/>
                        <a:ea typeface="微软雅黑" pitchFamily="34" charset="-122"/>
                        <a:cs typeface="宋体" charset="-122"/>
                      </a:endParaRPr>
                    </a:p>
                  </a:txBody>
                  <a:tcPr marL="0" marR="0" marT="0" marB="0" vert="horz" anchor="ctr">
                    <a:lnL>
                      <a:noFill/>
                    </a:lnL>
                    <a:lnR>
                      <a:noFill/>
                    </a:lnR>
                    <a:lnT cap="flat">
                      <a:noFill/>
                    </a:lnT>
                    <a:lnB cap="flat">
                      <a:noFill/>
                    </a:lnB>
                    <a:lnTlToBr>
                      <a:noFill/>
                    </a:lnTlToBr>
                    <a:lnBlToTr>
                      <a:noFill/>
                    </a:lnBlToTr>
                    <a:noFill/>
                  </a:tcPr>
                </a:tc>
                <a:tc>
                  <a:txBody>
                    <a:bodyPr/>
                    <a:p>
                      <a:pPr indent="0" algn="ctr">
                        <a:buNone/>
                      </a:pPr>
                      <a:r>
                        <a:rPr lang="en-US" sz="1800" b="0">
                          <a:latin typeface="微软雅黑" pitchFamily="34" charset="-122"/>
                          <a:ea typeface="微软雅黑" pitchFamily="34" charset="-122"/>
                          <a:cs typeface="宋体" charset="-122"/>
                        </a:rPr>
                        <a:t>0.363</a:t>
                      </a:r>
                      <a:endParaRPr lang="en-US" altLang="en-US" sz="1800" b="0">
                        <a:latin typeface="微软雅黑" pitchFamily="34" charset="-122"/>
                        <a:ea typeface="微软雅黑" pitchFamily="34" charset="-122"/>
                        <a:cs typeface="宋体" charset="-122"/>
                      </a:endParaRPr>
                    </a:p>
                  </a:txBody>
                  <a:tcPr marL="0" marR="0" marT="0" marB="0" vert="horz" anchor="ctr">
                    <a:lnL>
                      <a:noFill/>
                    </a:lnL>
                    <a:lnR>
                      <a:noFill/>
                    </a:lnR>
                    <a:lnT cap="flat">
                      <a:noFill/>
                    </a:lnT>
                    <a:lnB cap="flat">
                      <a:noFill/>
                    </a:lnB>
                    <a:lnTlToBr>
                      <a:noFill/>
                    </a:lnTlToBr>
                    <a:lnBlToTr>
                      <a:noFill/>
                    </a:lnBlToTr>
                    <a:noFill/>
                  </a:tcPr>
                </a:tc>
                <a:tc>
                  <a:txBody>
                    <a:bodyPr/>
                    <a:p>
                      <a:pPr indent="0" algn="ctr">
                        <a:buNone/>
                      </a:pPr>
                      <a:r>
                        <a:rPr lang="en-US" sz="1800" b="0">
                          <a:latin typeface="微软雅黑" pitchFamily="34" charset="-122"/>
                          <a:ea typeface="微软雅黑" pitchFamily="34" charset="-122"/>
                          <a:cs typeface="宋体" charset="-122"/>
                        </a:rPr>
                        <a:t>0.482</a:t>
                      </a:r>
                      <a:endParaRPr lang="en-US" altLang="en-US" sz="1800" b="0">
                        <a:latin typeface="微软雅黑" pitchFamily="34" charset="-122"/>
                        <a:ea typeface="微软雅黑" pitchFamily="34" charset="-122"/>
                        <a:cs typeface="宋体" charset="-122"/>
                      </a:endParaRPr>
                    </a:p>
                  </a:txBody>
                  <a:tcPr marL="0" marR="0" marT="0" marB="0" vert="horz" anchor="ctr">
                    <a:lnL>
                      <a:noFill/>
                    </a:lnL>
                    <a:lnR>
                      <a:noFill/>
                    </a:lnR>
                    <a:lnT cap="flat">
                      <a:noFill/>
                    </a:lnT>
                    <a:lnB cap="flat">
                      <a:noFill/>
                    </a:lnB>
                    <a:lnTlToBr>
                      <a:noFill/>
                    </a:lnTlToBr>
                    <a:lnBlToTr>
                      <a:noFill/>
                    </a:lnBlToTr>
                    <a:noFill/>
                  </a:tcPr>
                </a:tc>
                <a:tc>
                  <a:txBody>
                    <a:bodyPr/>
                    <a:p>
                      <a:pPr indent="0" algn="ctr">
                        <a:buNone/>
                      </a:pPr>
                      <a:r>
                        <a:rPr lang="en-US" sz="1800" b="0">
                          <a:latin typeface="微软雅黑" pitchFamily="34" charset="-122"/>
                          <a:ea typeface="微软雅黑" pitchFamily="34" charset="-122"/>
                          <a:cs typeface="宋体" charset="-122"/>
                        </a:rPr>
                        <a:t>-2.113</a:t>
                      </a:r>
                      <a:endParaRPr lang="en-US" altLang="en-US" sz="1800" b="0">
                        <a:latin typeface="微软雅黑" pitchFamily="34" charset="-122"/>
                        <a:ea typeface="微软雅黑" pitchFamily="34" charset="-122"/>
                        <a:cs typeface="宋体" charset="-122"/>
                      </a:endParaRPr>
                    </a:p>
                  </a:txBody>
                  <a:tcPr marL="0" marR="0" marT="0" marB="0" vert="horz" anchor="ctr">
                    <a:lnL>
                      <a:noFill/>
                    </a:lnL>
                    <a:lnR>
                      <a:noFill/>
                    </a:lnR>
                    <a:lnT cap="flat">
                      <a:noFill/>
                    </a:lnT>
                    <a:lnB cap="flat">
                      <a:noFill/>
                    </a:lnB>
                    <a:lnTlToBr>
                      <a:noFill/>
                    </a:lnTlToBr>
                    <a:lnBlToTr>
                      <a:noFill/>
                    </a:lnBlToTr>
                    <a:noFill/>
                  </a:tcPr>
                </a:tc>
                <a:tc>
                  <a:txBody>
                    <a:bodyPr/>
                    <a:p>
                      <a:pPr indent="0" algn="ctr">
                        <a:buNone/>
                      </a:pPr>
                      <a:r>
                        <a:rPr lang="en-US" sz="1800" b="0">
                          <a:latin typeface="微软雅黑" pitchFamily="34" charset="-122"/>
                          <a:ea typeface="微软雅黑" pitchFamily="34" charset="-122"/>
                          <a:cs typeface="宋体" charset="-122"/>
                        </a:rPr>
                        <a:t>4.581</a:t>
                      </a:r>
                      <a:endParaRPr lang="en-US" altLang="en-US" sz="1800" b="0">
                        <a:latin typeface="微软雅黑" pitchFamily="34" charset="-122"/>
                        <a:ea typeface="微软雅黑" pitchFamily="34" charset="-122"/>
                        <a:cs typeface="宋体" charset="-122"/>
                      </a:endParaRPr>
                    </a:p>
                  </a:txBody>
                  <a:tcPr marL="0" marR="0" marT="0" marB="0" vert="horz" anchor="ctr">
                    <a:lnL>
                      <a:noFill/>
                    </a:lnL>
                    <a:lnR cap="flat">
                      <a:noFill/>
                    </a:lnR>
                    <a:lnT cap="flat">
                      <a:noFill/>
                    </a:lnT>
                    <a:lnB cap="flat">
                      <a:noFill/>
                    </a:lnB>
                    <a:lnTlToBr>
                      <a:noFill/>
                    </a:lnTlToBr>
                    <a:lnBlToTr>
                      <a:noFill/>
                    </a:lnBlToTr>
                    <a:noFill/>
                  </a:tcPr>
                </a:tc>
                <a:tc>
                  <a:txBody>
                    <a:bodyPr/>
                    <a:p>
                      <a:pPr indent="0" algn="ctr">
                        <a:buNone/>
                      </a:pPr>
                      <a:r>
                        <a:rPr lang="en-US" sz="1800" b="0">
                          <a:latin typeface="微软雅黑" pitchFamily="34" charset="-122"/>
                          <a:ea typeface="微软雅黑" pitchFamily="34" charset="-122"/>
                          <a:cs typeface="宋体" charset="-122"/>
                        </a:rPr>
                        <a:t>0.645</a:t>
                      </a:r>
                      <a:endParaRPr lang="en-US" altLang="en-US" sz="1800" b="0">
                        <a:latin typeface="微软雅黑" pitchFamily="34" charset="-122"/>
                        <a:ea typeface="微软雅黑" pitchFamily="34" charset="-122"/>
                        <a:cs typeface="宋体" charset="-122"/>
                      </a:endParaRPr>
                    </a:p>
                  </a:txBody>
                  <a:tcPr marL="0" marR="0" marT="0" marB="0" vert="horz" anchor="ctr">
                    <a:lnL>
                      <a:noFill/>
                    </a:lnL>
                    <a:lnR cap="flat">
                      <a:noFill/>
                    </a:lnR>
                    <a:lnT cap="flat">
                      <a:noFill/>
                    </a:lnT>
                    <a:lnB cap="flat">
                      <a:noFill/>
                    </a:lnB>
                    <a:lnTlToBr>
                      <a:noFill/>
                    </a:lnTlToBr>
                    <a:lnBlToTr>
                      <a:noFill/>
                    </a:lnBlToTr>
                    <a:noFill/>
                  </a:tcPr>
                </a:tc>
              </a:tr>
              <a:tr h="325120">
                <a:tc>
                  <a:txBody>
                    <a:bodyPr/>
                    <a:p>
                      <a:pPr indent="0" algn="ctr">
                        <a:buNone/>
                      </a:pPr>
                      <a:r>
                        <a:rPr lang="en-US" sz="1800" b="0">
                          <a:latin typeface="微软雅黑" pitchFamily="34" charset="-122"/>
                          <a:ea typeface="微软雅黑" pitchFamily="34" charset="-122"/>
                          <a:cs typeface="宋体" charset="-122"/>
                        </a:rPr>
                        <a:t>EDU</a:t>
                      </a:r>
                      <a:endParaRPr lang="en-US" altLang="en-US" sz="1800" b="0">
                        <a:latin typeface="微软雅黑" pitchFamily="34" charset="-122"/>
                        <a:ea typeface="微软雅黑" pitchFamily="34" charset="-122"/>
                        <a:cs typeface="宋体" charset="-122"/>
                      </a:endParaRPr>
                    </a:p>
                  </a:txBody>
                  <a:tcPr marL="0" marR="0" marT="0" marB="0" vert="horz" anchor="ctr">
                    <a:lnL>
                      <a:noFill/>
                    </a:lnL>
                    <a:lnR>
                      <a:noFill/>
                    </a:lnR>
                    <a:lnT cap="flat">
                      <a:noFill/>
                    </a:lnT>
                    <a:lnB cap="flat">
                      <a:noFill/>
                    </a:lnB>
                    <a:lnTlToBr>
                      <a:noFill/>
                    </a:lnTlToBr>
                    <a:lnBlToTr>
                      <a:noFill/>
                    </a:lnBlToTr>
                    <a:noFill/>
                  </a:tcPr>
                </a:tc>
                <a:tc>
                  <a:txBody>
                    <a:bodyPr/>
                    <a:p>
                      <a:pPr indent="0" algn="ctr">
                        <a:buNone/>
                      </a:pPr>
                      <a:r>
                        <a:rPr lang="en-US" sz="1800" b="0">
                          <a:latin typeface="微软雅黑" pitchFamily="34" charset="-122"/>
                          <a:ea typeface="微软雅黑" pitchFamily="34" charset="-122"/>
                          <a:cs typeface="宋体" charset="-122"/>
                        </a:rPr>
                        <a:t>-0.020</a:t>
                      </a:r>
                      <a:endParaRPr lang="en-US" altLang="en-US" sz="1800" b="0">
                        <a:latin typeface="微软雅黑" pitchFamily="34" charset="-122"/>
                        <a:ea typeface="微软雅黑" pitchFamily="34" charset="-122"/>
                        <a:cs typeface="宋体" charset="-122"/>
                      </a:endParaRPr>
                    </a:p>
                  </a:txBody>
                  <a:tcPr marL="0" marR="0" marT="0" marB="0" vert="horz" anchor="ctr">
                    <a:lnL>
                      <a:noFill/>
                    </a:lnL>
                    <a:lnR>
                      <a:noFill/>
                    </a:lnR>
                    <a:lnT cap="flat">
                      <a:noFill/>
                    </a:lnT>
                    <a:lnB cap="flat">
                      <a:noFill/>
                    </a:lnB>
                    <a:lnTlToBr>
                      <a:noFill/>
                    </a:lnTlToBr>
                    <a:lnBlToTr>
                      <a:noFill/>
                    </a:lnBlToTr>
                    <a:noFill/>
                  </a:tcPr>
                </a:tc>
                <a:tc>
                  <a:txBody>
                    <a:bodyPr/>
                    <a:p>
                      <a:pPr indent="0" algn="ctr">
                        <a:buNone/>
                      </a:pPr>
                      <a:r>
                        <a:rPr lang="en-US" sz="1800" b="0">
                          <a:latin typeface="微软雅黑" pitchFamily="34" charset="-122"/>
                          <a:ea typeface="微软雅黑" pitchFamily="34" charset="-122"/>
                          <a:cs typeface="宋体" charset="-122"/>
                        </a:rPr>
                        <a:t>0.033</a:t>
                      </a:r>
                      <a:endParaRPr lang="en-US" altLang="en-US" sz="1800" b="0">
                        <a:latin typeface="微软雅黑" pitchFamily="34" charset="-122"/>
                        <a:ea typeface="微软雅黑" pitchFamily="34" charset="-122"/>
                        <a:cs typeface="宋体" charset="-122"/>
                      </a:endParaRPr>
                    </a:p>
                  </a:txBody>
                  <a:tcPr marL="0" marR="0" marT="0" marB="0" vert="horz" anchor="ctr">
                    <a:lnL>
                      <a:noFill/>
                    </a:lnL>
                    <a:lnR>
                      <a:noFill/>
                    </a:lnR>
                    <a:lnT cap="flat">
                      <a:noFill/>
                    </a:lnT>
                    <a:lnB cap="flat">
                      <a:noFill/>
                    </a:lnB>
                    <a:lnTlToBr>
                      <a:noFill/>
                    </a:lnTlToBr>
                    <a:lnBlToTr>
                      <a:noFill/>
                    </a:lnBlToTr>
                    <a:noFill/>
                  </a:tcPr>
                </a:tc>
                <a:tc>
                  <a:txBody>
                    <a:bodyPr/>
                    <a:p>
                      <a:pPr indent="0" algn="ctr">
                        <a:buNone/>
                      </a:pPr>
                      <a:r>
                        <a:rPr lang="en-US" sz="1800" b="0">
                          <a:latin typeface="微软雅黑" pitchFamily="34" charset="-122"/>
                          <a:ea typeface="微软雅黑" pitchFamily="34" charset="-122"/>
                          <a:cs typeface="宋体" charset="-122"/>
                        </a:rPr>
                        <a:t>0.544</a:t>
                      </a:r>
                      <a:endParaRPr lang="en-US" altLang="en-US" sz="1800" b="0">
                        <a:latin typeface="微软雅黑" pitchFamily="34" charset="-122"/>
                        <a:ea typeface="微软雅黑" pitchFamily="34" charset="-122"/>
                        <a:cs typeface="宋体" charset="-122"/>
                      </a:endParaRPr>
                    </a:p>
                  </a:txBody>
                  <a:tcPr marL="0" marR="0" marT="0" marB="0" vert="horz" anchor="ctr">
                    <a:lnL>
                      <a:noFill/>
                    </a:lnL>
                    <a:lnR>
                      <a:noFill/>
                    </a:lnR>
                    <a:lnT cap="flat">
                      <a:noFill/>
                    </a:lnT>
                    <a:lnB cap="flat">
                      <a:noFill/>
                    </a:lnB>
                    <a:lnTlToBr>
                      <a:noFill/>
                    </a:lnTlToBr>
                    <a:lnBlToTr>
                      <a:noFill/>
                    </a:lnBlToTr>
                    <a:noFill/>
                  </a:tcPr>
                </a:tc>
                <a:tc>
                  <a:txBody>
                    <a:bodyPr/>
                    <a:p>
                      <a:pPr indent="0" algn="ctr">
                        <a:buNone/>
                      </a:pPr>
                      <a:r>
                        <a:rPr lang="en-US" sz="1800" b="0">
                          <a:latin typeface="微软雅黑" pitchFamily="34" charset="-122"/>
                          <a:ea typeface="微软雅黑" pitchFamily="34" charset="-122"/>
                          <a:cs typeface="宋体" charset="-122"/>
                        </a:rPr>
                        <a:t>-0.285</a:t>
                      </a:r>
                      <a:endParaRPr lang="en-US" altLang="en-US" sz="1800" b="0">
                        <a:latin typeface="微软雅黑" pitchFamily="34" charset="-122"/>
                        <a:ea typeface="微软雅黑" pitchFamily="34" charset="-122"/>
                        <a:cs typeface="宋体" charset="-122"/>
                      </a:endParaRPr>
                    </a:p>
                  </a:txBody>
                  <a:tcPr marL="0" marR="0" marT="0" marB="0" vert="horz" anchor="ctr">
                    <a:lnL>
                      <a:noFill/>
                    </a:lnL>
                    <a:lnR>
                      <a:noFill/>
                    </a:lnR>
                    <a:lnT cap="flat">
                      <a:noFill/>
                    </a:lnT>
                    <a:lnB cap="flat">
                      <a:noFill/>
                    </a:lnB>
                    <a:lnTlToBr>
                      <a:noFill/>
                    </a:lnTlToBr>
                    <a:lnBlToTr>
                      <a:noFill/>
                    </a:lnBlToTr>
                    <a:noFill/>
                  </a:tcPr>
                </a:tc>
                <a:tc>
                  <a:txBody>
                    <a:bodyPr/>
                    <a:p>
                      <a:pPr indent="0" algn="ctr">
                        <a:buNone/>
                      </a:pPr>
                      <a:r>
                        <a:rPr lang="en-US" sz="1800" b="0">
                          <a:latin typeface="微软雅黑" pitchFamily="34" charset="-122"/>
                          <a:ea typeface="微软雅黑" pitchFamily="34" charset="-122"/>
                          <a:cs typeface="宋体" charset="-122"/>
                        </a:rPr>
                        <a:t>0.410</a:t>
                      </a:r>
                      <a:endParaRPr lang="en-US" altLang="en-US" sz="1800" b="0">
                        <a:latin typeface="微软雅黑" pitchFamily="34" charset="-122"/>
                        <a:ea typeface="微软雅黑" pitchFamily="34" charset="-122"/>
                        <a:cs typeface="宋体" charset="-122"/>
                      </a:endParaRPr>
                    </a:p>
                  </a:txBody>
                  <a:tcPr marL="0" marR="0" marT="0" marB="0" vert="horz" anchor="ctr">
                    <a:lnL>
                      <a:noFill/>
                    </a:lnL>
                    <a:lnR cap="flat">
                      <a:noFill/>
                    </a:lnR>
                    <a:lnT cap="flat">
                      <a:noFill/>
                    </a:lnT>
                    <a:lnB cap="flat">
                      <a:noFill/>
                    </a:lnB>
                    <a:lnTlToBr>
                      <a:noFill/>
                    </a:lnTlToBr>
                    <a:lnBlToTr>
                      <a:noFill/>
                    </a:lnBlToTr>
                    <a:noFill/>
                  </a:tcPr>
                </a:tc>
                <a:tc>
                  <a:txBody>
                    <a:bodyPr/>
                    <a:p>
                      <a:pPr indent="0" algn="ctr">
                        <a:buNone/>
                      </a:pPr>
                      <a:r>
                        <a:rPr lang="en-US" sz="1800" b="0">
                          <a:latin typeface="微软雅黑" pitchFamily="34" charset="-122"/>
                          <a:ea typeface="微软雅黑" pitchFamily="34" charset="-122"/>
                          <a:cs typeface="宋体" charset="-122"/>
                        </a:rPr>
                        <a:t>0.487</a:t>
                      </a:r>
                      <a:endParaRPr lang="en-US" altLang="en-US" sz="1800" b="0">
                        <a:latin typeface="微软雅黑" pitchFamily="34" charset="-122"/>
                        <a:ea typeface="微软雅黑" pitchFamily="34" charset="-122"/>
                        <a:cs typeface="宋体" charset="-122"/>
                      </a:endParaRPr>
                    </a:p>
                  </a:txBody>
                  <a:tcPr marL="0" marR="0" marT="0" marB="0" vert="horz" anchor="ctr">
                    <a:lnL>
                      <a:noFill/>
                    </a:lnL>
                    <a:lnR cap="flat">
                      <a:noFill/>
                    </a:lnR>
                    <a:lnT cap="flat">
                      <a:noFill/>
                    </a:lnT>
                    <a:lnB cap="flat">
                      <a:noFill/>
                    </a:lnB>
                    <a:lnTlToBr>
                      <a:noFill/>
                    </a:lnTlToBr>
                    <a:lnBlToTr>
                      <a:noFill/>
                    </a:lnBlToTr>
                    <a:noFill/>
                  </a:tcPr>
                </a:tc>
              </a:tr>
              <a:tr h="324485">
                <a:tc>
                  <a:txBody>
                    <a:bodyPr/>
                    <a:p>
                      <a:pPr indent="0" algn="ctr">
                        <a:buNone/>
                      </a:pPr>
                      <a:r>
                        <a:rPr lang="en-US" sz="1800" b="0">
                          <a:latin typeface="微软雅黑" pitchFamily="34" charset="-122"/>
                          <a:ea typeface="微软雅黑" pitchFamily="34" charset="-122"/>
                          <a:cs typeface="宋体" charset="-122"/>
                        </a:rPr>
                        <a:t>Skill</a:t>
                      </a:r>
                      <a:endParaRPr lang="en-US" altLang="en-US" sz="1800" b="0">
                        <a:latin typeface="微软雅黑" pitchFamily="34" charset="-122"/>
                        <a:ea typeface="微软雅黑" pitchFamily="34" charset="-122"/>
                        <a:cs typeface="宋体" charset="-122"/>
                      </a:endParaRPr>
                    </a:p>
                  </a:txBody>
                  <a:tcPr marL="0" marR="0" marT="0" marB="0" vert="horz" anchor="ctr">
                    <a:lnL>
                      <a:noFill/>
                    </a:lnL>
                    <a:lnR>
                      <a:noFill/>
                    </a:lnR>
                    <a:lnT cap="flat">
                      <a:noFill/>
                    </a:lnT>
                    <a:lnB cap="flat">
                      <a:noFill/>
                    </a:lnB>
                    <a:lnTlToBr>
                      <a:noFill/>
                    </a:lnTlToBr>
                    <a:lnBlToTr>
                      <a:noFill/>
                    </a:lnBlToTr>
                    <a:noFill/>
                  </a:tcPr>
                </a:tc>
                <a:tc>
                  <a:txBody>
                    <a:bodyPr/>
                    <a:p>
                      <a:pPr indent="0" algn="ctr">
                        <a:buNone/>
                      </a:pPr>
                      <a:r>
                        <a:rPr lang="en-US" sz="1800" b="0">
                          <a:latin typeface="微软雅黑" pitchFamily="34" charset="-122"/>
                          <a:ea typeface="微软雅黑" pitchFamily="34" charset="-122"/>
                          <a:cs typeface="宋体" charset="-122"/>
                        </a:rPr>
                        <a:t>-0.163</a:t>
                      </a:r>
                      <a:endParaRPr lang="en-US" altLang="en-US" sz="1800" b="0">
                        <a:latin typeface="微软雅黑" pitchFamily="34" charset="-122"/>
                        <a:ea typeface="微软雅黑" pitchFamily="34" charset="-122"/>
                        <a:cs typeface="宋体" charset="-122"/>
                      </a:endParaRPr>
                    </a:p>
                  </a:txBody>
                  <a:tcPr marL="0" marR="0" marT="0" marB="0" vert="horz" anchor="ctr">
                    <a:lnL>
                      <a:noFill/>
                    </a:lnL>
                    <a:lnR>
                      <a:noFill/>
                    </a:lnR>
                    <a:lnT cap="flat">
                      <a:noFill/>
                    </a:lnT>
                    <a:lnB cap="flat">
                      <a:noFill/>
                    </a:lnB>
                    <a:lnTlToBr>
                      <a:noFill/>
                    </a:lnTlToBr>
                    <a:lnBlToTr>
                      <a:noFill/>
                    </a:lnBlToTr>
                    <a:noFill/>
                  </a:tcPr>
                </a:tc>
                <a:tc>
                  <a:txBody>
                    <a:bodyPr/>
                    <a:p>
                      <a:pPr indent="0" algn="ctr">
                        <a:buNone/>
                      </a:pPr>
                      <a:r>
                        <a:rPr lang="en-US" sz="1800" b="0">
                          <a:latin typeface="微软雅黑" pitchFamily="34" charset="-122"/>
                          <a:ea typeface="微软雅黑" pitchFamily="34" charset="-122"/>
                          <a:cs typeface="宋体" charset="-122"/>
                        </a:rPr>
                        <a:t>0.176</a:t>
                      </a:r>
                      <a:endParaRPr lang="en-US" altLang="en-US" sz="1800" b="0">
                        <a:latin typeface="微软雅黑" pitchFamily="34" charset="-122"/>
                        <a:ea typeface="微软雅黑" pitchFamily="34" charset="-122"/>
                        <a:cs typeface="宋体" charset="-122"/>
                      </a:endParaRPr>
                    </a:p>
                  </a:txBody>
                  <a:tcPr marL="0" marR="0" marT="0" marB="0" vert="horz" anchor="ctr">
                    <a:lnL>
                      <a:noFill/>
                    </a:lnL>
                    <a:lnR>
                      <a:noFill/>
                    </a:lnR>
                    <a:lnT cap="flat">
                      <a:noFill/>
                    </a:lnT>
                    <a:lnB cap="flat">
                      <a:noFill/>
                    </a:lnB>
                    <a:lnTlToBr>
                      <a:noFill/>
                    </a:lnTlToBr>
                    <a:lnBlToTr>
                      <a:noFill/>
                    </a:lnBlToTr>
                    <a:noFill/>
                  </a:tcPr>
                </a:tc>
                <a:tc>
                  <a:txBody>
                    <a:bodyPr/>
                    <a:p>
                      <a:pPr indent="0" algn="ctr">
                        <a:buNone/>
                      </a:pPr>
                      <a:r>
                        <a:rPr lang="en-US" sz="1800" b="0">
                          <a:latin typeface="微软雅黑" pitchFamily="34" charset="-122"/>
                          <a:ea typeface="微软雅黑" pitchFamily="34" charset="-122"/>
                          <a:cs typeface="宋体" charset="-122"/>
                        </a:rPr>
                        <a:t>0.355</a:t>
                      </a:r>
                      <a:endParaRPr lang="en-US" altLang="en-US" sz="1800" b="0">
                        <a:latin typeface="微软雅黑" pitchFamily="34" charset="-122"/>
                        <a:ea typeface="微软雅黑" pitchFamily="34" charset="-122"/>
                        <a:cs typeface="宋体" charset="-122"/>
                      </a:endParaRPr>
                    </a:p>
                  </a:txBody>
                  <a:tcPr marL="0" marR="0" marT="0" marB="0" vert="horz" anchor="ctr">
                    <a:lnL>
                      <a:noFill/>
                    </a:lnL>
                    <a:lnR>
                      <a:noFill/>
                    </a:lnR>
                    <a:lnT cap="flat">
                      <a:noFill/>
                    </a:lnT>
                    <a:lnB cap="flat">
                      <a:noFill/>
                    </a:lnB>
                    <a:lnTlToBr>
                      <a:noFill/>
                    </a:lnTlToBr>
                    <a:lnBlToTr>
                      <a:noFill/>
                    </a:lnBlToTr>
                    <a:noFill/>
                  </a:tcPr>
                </a:tc>
                <a:tc>
                  <a:txBody>
                    <a:bodyPr/>
                    <a:p>
                      <a:pPr indent="0" algn="ctr">
                        <a:buNone/>
                      </a:pPr>
                      <a:r>
                        <a:rPr lang="en-US" sz="1800" b="0">
                          <a:latin typeface="微软雅黑" pitchFamily="34" charset="-122"/>
                          <a:ea typeface="微软雅黑" pitchFamily="34" charset="-122"/>
                          <a:cs typeface="宋体" charset="-122"/>
                        </a:rPr>
                        <a:t>-1.647</a:t>
                      </a:r>
                      <a:endParaRPr lang="en-US" altLang="en-US" sz="1800" b="0">
                        <a:latin typeface="微软雅黑" pitchFamily="34" charset="-122"/>
                        <a:ea typeface="微软雅黑" pitchFamily="34" charset="-122"/>
                        <a:cs typeface="宋体" charset="-122"/>
                      </a:endParaRPr>
                    </a:p>
                  </a:txBody>
                  <a:tcPr marL="0" marR="0" marT="0" marB="0" vert="horz" anchor="ctr">
                    <a:lnL>
                      <a:noFill/>
                    </a:lnL>
                    <a:lnR>
                      <a:noFill/>
                    </a:lnR>
                    <a:lnT cap="flat">
                      <a:noFill/>
                    </a:lnT>
                    <a:lnB cap="flat">
                      <a:noFill/>
                    </a:lnB>
                    <a:lnTlToBr>
                      <a:noFill/>
                    </a:lnTlToBr>
                    <a:lnBlToTr>
                      <a:noFill/>
                    </a:lnBlToTr>
                    <a:noFill/>
                  </a:tcPr>
                </a:tc>
                <a:tc>
                  <a:txBody>
                    <a:bodyPr/>
                    <a:p>
                      <a:pPr indent="0" algn="ctr">
                        <a:buNone/>
                      </a:pPr>
                      <a:r>
                        <a:rPr lang="en-US" sz="1800" b="0">
                          <a:latin typeface="微软雅黑" pitchFamily="34" charset="-122"/>
                          <a:ea typeface="微软雅黑" pitchFamily="34" charset="-122"/>
                          <a:cs typeface="宋体" charset="-122"/>
                        </a:rPr>
                        <a:t>2.175</a:t>
                      </a:r>
                      <a:endParaRPr lang="en-US" altLang="en-US" sz="1800" b="0">
                        <a:latin typeface="微软雅黑" pitchFamily="34" charset="-122"/>
                        <a:ea typeface="微软雅黑" pitchFamily="34" charset="-122"/>
                        <a:cs typeface="宋体" charset="-122"/>
                      </a:endParaRPr>
                    </a:p>
                  </a:txBody>
                  <a:tcPr marL="0" marR="0" marT="0" marB="0" vert="horz" anchor="ctr">
                    <a:lnL>
                      <a:noFill/>
                    </a:lnL>
                    <a:lnR cap="flat">
                      <a:noFill/>
                    </a:lnR>
                    <a:lnT cap="flat">
                      <a:noFill/>
                    </a:lnT>
                    <a:lnB cap="flat">
                      <a:noFill/>
                    </a:lnB>
                    <a:lnTlToBr>
                      <a:noFill/>
                    </a:lnTlToBr>
                    <a:lnBlToTr>
                      <a:noFill/>
                    </a:lnBlToTr>
                    <a:noFill/>
                  </a:tcPr>
                </a:tc>
                <a:tc>
                  <a:txBody>
                    <a:bodyPr/>
                    <a:p>
                      <a:pPr indent="0" algn="ctr">
                        <a:buNone/>
                      </a:pPr>
                      <a:r>
                        <a:rPr lang="en-US" sz="1800" b="0">
                          <a:latin typeface="微软雅黑" pitchFamily="34" charset="-122"/>
                          <a:ea typeface="微软雅黑" pitchFamily="34" charset="-122"/>
                          <a:cs typeface="宋体" charset="-122"/>
                        </a:rPr>
                        <a:t>0.449</a:t>
                      </a:r>
                      <a:endParaRPr lang="en-US" altLang="en-US" sz="1800" b="0">
                        <a:latin typeface="微软雅黑" pitchFamily="34" charset="-122"/>
                        <a:ea typeface="微软雅黑" pitchFamily="34" charset="-122"/>
                        <a:cs typeface="宋体" charset="-122"/>
                      </a:endParaRPr>
                    </a:p>
                  </a:txBody>
                  <a:tcPr marL="0" marR="0" marT="0" marB="0" vert="horz" anchor="ctr">
                    <a:lnL>
                      <a:noFill/>
                    </a:lnL>
                    <a:lnR cap="flat">
                      <a:noFill/>
                    </a:lnR>
                    <a:lnT cap="flat">
                      <a:noFill/>
                    </a:lnT>
                    <a:lnB cap="flat">
                      <a:noFill/>
                    </a:lnB>
                    <a:lnTlToBr>
                      <a:noFill/>
                    </a:lnTlToBr>
                    <a:lnBlToTr>
                      <a:noFill/>
                    </a:lnBlToTr>
                    <a:noFill/>
                  </a:tcPr>
                </a:tc>
              </a:tr>
              <a:tr h="311150">
                <a:tc>
                  <a:txBody>
                    <a:bodyPr/>
                    <a:p>
                      <a:pPr indent="0" algn="ctr">
                        <a:buNone/>
                      </a:pPr>
                      <a:r>
                        <a:rPr lang="en-US" sz="1800" b="0">
                          <a:latin typeface="微软雅黑" pitchFamily="34" charset="-122"/>
                          <a:ea typeface="微软雅黑" pitchFamily="34" charset="-122"/>
                          <a:cs typeface="宋体" charset="-122"/>
                        </a:rPr>
                        <a:t>FS</a:t>
                      </a:r>
                      <a:endParaRPr lang="en-US" altLang="en-US" sz="1800" b="0">
                        <a:latin typeface="微软雅黑" pitchFamily="34" charset="-122"/>
                        <a:ea typeface="微软雅黑" pitchFamily="34" charset="-122"/>
                        <a:cs typeface="宋体" charset="-122"/>
                      </a:endParaRPr>
                    </a:p>
                  </a:txBody>
                  <a:tcPr marL="0" marR="0" marT="0" marB="0" vert="horz" anchor="ctr">
                    <a:lnL>
                      <a:noFill/>
                    </a:lnL>
                    <a:lnR>
                      <a:noFill/>
                    </a:lnR>
                    <a:lnT cap="flat">
                      <a:noFill/>
                    </a:lnT>
                    <a:lnB cap="flat">
                      <a:noFill/>
                    </a:lnB>
                    <a:lnTlToBr>
                      <a:noFill/>
                    </a:lnTlToBr>
                    <a:lnBlToTr>
                      <a:noFill/>
                    </a:lnBlToTr>
                    <a:noFill/>
                  </a:tcPr>
                </a:tc>
                <a:tc>
                  <a:txBody>
                    <a:bodyPr/>
                    <a:p>
                      <a:pPr indent="0" algn="ctr">
                        <a:buNone/>
                      </a:pPr>
                      <a:r>
                        <a:rPr lang="en-US" sz="1800" b="0">
                          <a:latin typeface="微软雅黑" pitchFamily="34" charset="-122"/>
                          <a:ea typeface="微软雅黑" pitchFamily="34" charset="-122"/>
                          <a:cs typeface="宋体" charset="-122"/>
                        </a:rPr>
                        <a:t>-0.047</a:t>
                      </a:r>
                      <a:endParaRPr lang="en-US" altLang="en-US" sz="1800" b="0">
                        <a:latin typeface="微软雅黑" pitchFamily="34" charset="-122"/>
                        <a:ea typeface="微软雅黑" pitchFamily="34" charset="-122"/>
                        <a:cs typeface="宋体" charset="-122"/>
                      </a:endParaRPr>
                    </a:p>
                  </a:txBody>
                  <a:tcPr marL="0" marR="0" marT="0" marB="0" vert="horz" anchor="ctr">
                    <a:lnL>
                      <a:noFill/>
                    </a:lnL>
                    <a:lnR>
                      <a:noFill/>
                    </a:lnR>
                    <a:lnT cap="flat">
                      <a:noFill/>
                    </a:lnT>
                    <a:lnB cap="flat">
                      <a:noFill/>
                    </a:lnB>
                    <a:lnTlToBr>
                      <a:noFill/>
                    </a:lnTlToBr>
                    <a:lnBlToTr>
                      <a:noFill/>
                    </a:lnBlToTr>
                    <a:noFill/>
                  </a:tcPr>
                </a:tc>
                <a:tc>
                  <a:txBody>
                    <a:bodyPr/>
                    <a:p>
                      <a:pPr indent="0" algn="ctr">
                        <a:buNone/>
                      </a:pPr>
                      <a:r>
                        <a:rPr lang="en-US" sz="1800" b="0">
                          <a:latin typeface="微软雅黑" pitchFamily="34" charset="-122"/>
                          <a:ea typeface="微软雅黑" pitchFamily="34" charset="-122"/>
                          <a:cs typeface="宋体" charset="-122"/>
                        </a:rPr>
                        <a:t>0.079</a:t>
                      </a:r>
                      <a:endParaRPr lang="en-US" altLang="en-US" sz="1800" b="0">
                        <a:latin typeface="微软雅黑" pitchFamily="34" charset="-122"/>
                        <a:ea typeface="微软雅黑" pitchFamily="34" charset="-122"/>
                        <a:cs typeface="宋体" charset="-122"/>
                      </a:endParaRPr>
                    </a:p>
                  </a:txBody>
                  <a:tcPr marL="0" marR="0" marT="0" marB="0" vert="horz" anchor="ctr">
                    <a:lnL>
                      <a:noFill/>
                    </a:lnL>
                    <a:lnR>
                      <a:noFill/>
                    </a:lnR>
                    <a:lnT cap="flat">
                      <a:noFill/>
                    </a:lnT>
                    <a:lnB cap="flat">
                      <a:noFill/>
                    </a:lnB>
                    <a:lnTlToBr>
                      <a:noFill/>
                    </a:lnTlToBr>
                    <a:lnBlToTr>
                      <a:noFill/>
                    </a:lnBlToTr>
                    <a:noFill/>
                  </a:tcPr>
                </a:tc>
                <a:tc>
                  <a:txBody>
                    <a:bodyPr/>
                    <a:p>
                      <a:pPr indent="0" algn="ctr">
                        <a:buNone/>
                      </a:pPr>
                      <a:r>
                        <a:rPr lang="en-US" sz="1800" b="0">
                          <a:latin typeface="微软雅黑" pitchFamily="34" charset="-122"/>
                          <a:ea typeface="微软雅黑" pitchFamily="34" charset="-122"/>
                          <a:cs typeface="宋体" charset="-122"/>
                        </a:rPr>
                        <a:t>0.552</a:t>
                      </a:r>
                      <a:endParaRPr lang="en-US" altLang="en-US" sz="1800" b="0">
                        <a:latin typeface="微软雅黑" pitchFamily="34" charset="-122"/>
                        <a:ea typeface="微软雅黑" pitchFamily="34" charset="-122"/>
                        <a:cs typeface="宋体" charset="-122"/>
                      </a:endParaRPr>
                    </a:p>
                  </a:txBody>
                  <a:tcPr marL="0" marR="0" marT="0" marB="0" vert="horz" anchor="ctr">
                    <a:lnL>
                      <a:noFill/>
                    </a:lnL>
                    <a:lnR>
                      <a:noFill/>
                    </a:lnR>
                    <a:lnT cap="flat">
                      <a:noFill/>
                    </a:lnT>
                    <a:lnB cap="flat">
                      <a:noFill/>
                    </a:lnB>
                    <a:lnTlToBr>
                      <a:noFill/>
                    </a:lnTlToBr>
                    <a:lnBlToTr>
                      <a:noFill/>
                    </a:lnBlToTr>
                    <a:noFill/>
                  </a:tcPr>
                </a:tc>
                <a:tc>
                  <a:txBody>
                    <a:bodyPr/>
                    <a:p>
                      <a:pPr indent="0" algn="ctr">
                        <a:buNone/>
                      </a:pPr>
                      <a:r>
                        <a:rPr lang="en-US" sz="1800" b="0">
                          <a:latin typeface="微软雅黑" pitchFamily="34" charset="-122"/>
                          <a:ea typeface="微软雅黑" pitchFamily="34" charset="-122"/>
                          <a:cs typeface="宋体" charset="-122"/>
                        </a:rPr>
                        <a:t>-0.899</a:t>
                      </a:r>
                      <a:endParaRPr lang="en-US" altLang="en-US" sz="1800" b="0">
                        <a:latin typeface="微软雅黑" pitchFamily="34" charset="-122"/>
                        <a:ea typeface="微软雅黑" pitchFamily="34" charset="-122"/>
                        <a:cs typeface="宋体" charset="-122"/>
                      </a:endParaRPr>
                    </a:p>
                  </a:txBody>
                  <a:tcPr marL="0" marR="0" marT="0" marB="0" vert="horz" anchor="ctr">
                    <a:lnL>
                      <a:noFill/>
                    </a:lnL>
                    <a:lnR>
                      <a:noFill/>
                    </a:lnR>
                    <a:lnT cap="flat">
                      <a:noFill/>
                    </a:lnT>
                    <a:lnB cap="flat">
                      <a:noFill/>
                    </a:lnB>
                    <a:lnTlToBr>
                      <a:noFill/>
                    </a:lnTlToBr>
                    <a:lnBlToTr>
                      <a:noFill/>
                    </a:lnBlToTr>
                    <a:noFill/>
                  </a:tcPr>
                </a:tc>
                <a:tc>
                  <a:txBody>
                    <a:bodyPr/>
                    <a:p>
                      <a:pPr indent="0" algn="ctr">
                        <a:buNone/>
                      </a:pPr>
                      <a:r>
                        <a:rPr lang="en-US" sz="1800" b="0">
                          <a:latin typeface="微软雅黑" pitchFamily="34" charset="-122"/>
                          <a:ea typeface="微软雅黑" pitchFamily="34" charset="-122"/>
                          <a:cs typeface="宋体" charset="-122"/>
                        </a:rPr>
                        <a:t>0.961</a:t>
                      </a:r>
                      <a:endParaRPr lang="en-US" altLang="en-US" sz="1800" b="0">
                        <a:latin typeface="微软雅黑" pitchFamily="34" charset="-122"/>
                        <a:ea typeface="微软雅黑" pitchFamily="34" charset="-122"/>
                        <a:cs typeface="宋体" charset="-122"/>
                      </a:endParaRPr>
                    </a:p>
                  </a:txBody>
                  <a:tcPr marL="0" marR="0" marT="0" marB="0" vert="horz" anchor="ctr">
                    <a:lnL>
                      <a:noFill/>
                    </a:lnL>
                    <a:lnR cap="flat">
                      <a:noFill/>
                    </a:lnR>
                    <a:lnT cap="flat">
                      <a:noFill/>
                    </a:lnT>
                    <a:lnB cap="flat">
                      <a:noFill/>
                    </a:lnB>
                    <a:lnTlToBr>
                      <a:noFill/>
                    </a:lnTlToBr>
                    <a:lnBlToTr>
                      <a:noFill/>
                    </a:lnBlToTr>
                    <a:noFill/>
                  </a:tcPr>
                </a:tc>
                <a:tc>
                  <a:txBody>
                    <a:bodyPr/>
                    <a:p>
                      <a:pPr indent="0" algn="ctr">
                        <a:buNone/>
                      </a:pPr>
                      <a:r>
                        <a:rPr lang="en-US" sz="1800" b="0">
                          <a:latin typeface="微软雅黑" pitchFamily="34" charset="-122"/>
                          <a:ea typeface="微软雅黑" pitchFamily="34" charset="-122"/>
                          <a:cs typeface="宋体" charset="-122"/>
                        </a:rPr>
                        <a:t>0.350</a:t>
                      </a:r>
                      <a:endParaRPr lang="en-US" altLang="en-US" sz="1800" b="0">
                        <a:latin typeface="微软雅黑" pitchFamily="34" charset="-122"/>
                        <a:ea typeface="微软雅黑" pitchFamily="34" charset="-122"/>
                        <a:cs typeface="宋体" charset="-122"/>
                      </a:endParaRPr>
                    </a:p>
                  </a:txBody>
                  <a:tcPr marL="0" marR="0" marT="0" marB="0" vert="horz" anchor="ctr">
                    <a:lnL>
                      <a:noFill/>
                    </a:lnL>
                    <a:lnR cap="flat">
                      <a:noFill/>
                    </a:lnR>
                    <a:lnT cap="flat">
                      <a:noFill/>
                    </a:lnT>
                    <a:lnB cap="flat">
                      <a:noFill/>
                    </a:lnB>
                    <a:lnTlToBr>
                      <a:noFill/>
                    </a:lnTlToBr>
                    <a:lnBlToTr>
                      <a:noFill/>
                    </a:lnBlToTr>
                    <a:noFill/>
                  </a:tcPr>
                </a:tc>
              </a:tr>
              <a:tr h="339090">
                <a:tc>
                  <a:txBody>
                    <a:bodyPr/>
                    <a:p>
                      <a:pPr indent="0" algn="ctr">
                        <a:buNone/>
                      </a:pPr>
                      <a:r>
                        <a:rPr lang="en-US" sz="1800" b="0">
                          <a:latin typeface="微软雅黑" pitchFamily="34" charset="-122"/>
                          <a:ea typeface="微软雅黑" pitchFamily="34" charset="-122"/>
                          <a:cs typeface="宋体" charset="-122"/>
                        </a:rPr>
                        <a:t>assets1</a:t>
                      </a:r>
                      <a:endParaRPr lang="en-US" altLang="en-US" sz="1800" b="0">
                        <a:latin typeface="微软雅黑" pitchFamily="34" charset="-122"/>
                        <a:ea typeface="微软雅黑" pitchFamily="34" charset="-122"/>
                        <a:cs typeface="宋体" charset="-122"/>
                      </a:endParaRPr>
                    </a:p>
                  </a:txBody>
                  <a:tcPr marL="0" marR="0" marT="0" marB="0" vert="horz" anchor="ctr">
                    <a:lnL>
                      <a:noFill/>
                    </a:lnL>
                    <a:lnR>
                      <a:noFill/>
                    </a:lnR>
                    <a:lnT cap="flat">
                      <a:noFill/>
                    </a:lnT>
                    <a:lnB cap="flat">
                      <a:noFill/>
                    </a:lnB>
                    <a:lnTlToBr>
                      <a:noFill/>
                    </a:lnTlToBr>
                    <a:lnBlToTr>
                      <a:noFill/>
                    </a:lnBlToTr>
                    <a:noFill/>
                  </a:tcPr>
                </a:tc>
                <a:tc>
                  <a:txBody>
                    <a:bodyPr/>
                    <a:p>
                      <a:pPr indent="0" algn="ctr">
                        <a:buNone/>
                      </a:pPr>
                      <a:r>
                        <a:rPr lang="en-US" sz="1800" b="0">
                          <a:latin typeface="微软雅黑" pitchFamily="34" charset="-122"/>
                          <a:ea typeface="微软雅黑" pitchFamily="34" charset="-122"/>
                          <a:cs typeface="宋体" charset="-122"/>
                        </a:rPr>
                        <a:t>0.062</a:t>
                      </a:r>
                      <a:endParaRPr lang="en-US" altLang="en-US" sz="1800" b="0">
                        <a:latin typeface="微软雅黑" pitchFamily="34" charset="-122"/>
                        <a:ea typeface="微软雅黑" pitchFamily="34" charset="-122"/>
                        <a:cs typeface="宋体" charset="-122"/>
                      </a:endParaRPr>
                    </a:p>
                  </a:txBody>
                  <a:tcPr marL="0" marR="0" marT="0" marB="0" vert="horz" anchor="ctr">
                    <a:lnL>
                      <a:noFill/>
                    </a:lnL>
                    <a:lnR>
                      <a:noFill/>
                    </a:lnR>
                    <a:lnT cap="flat">
                      <a:noFill/>
                    </a:lnT>
                    <a:lnB cap="flat">
                      <a:noFill/>
                    </a:lnB>
                    <a:lnTlToBr>
                      <a:noFill/>
                    </a:lnTlToBr>
                    <a:lnBlToTr>
                      <a:noFill/>
                    </a:lnBlToTr>
                    <a:noFill/>
                  </a:tcPr>
                </a:tc>
                <a:tc>
                  <a:txBody>
                    <a:bodyPr/>
                    <a:p>
                      <a:pPr indent="0" algn="ctr">
                        <a:buNone/>
                      </a:pPr>
                      <a:r>
                        <a:rPr lang="en-US" sz="1800" b="0">
                          <a:latin typeface="微软雅黑" pitchFamily="34" charset="-122"/>
                          <a:ea typeface="微软雅黑" pitchFamily="34" charset="-122"/>
                          <a:cs typeface="宋体" charset="-122"/>
                        </a:rPr>
                        <a:t>0.205</a:t>
                      </a:r>
                      <a:endParaRPr lang="en-US" altLang="en-US" sz="1800" b="0">
                        <a:latin typeface="微软雅黑" pitchFamily="34" charset="-122"/>
                        <a:ea typeface="微软雅黑" pitchFamily="34" charset="-122"/>
                        <a:cs typeface="宋体" charset="-122"/>
                      </a:endParaRPr>
                    </a:p>
                  </a:txBody>
                  <a:tcPr marL="0" marR="0" marT="0" marB="0" vert="horz" anchor="ctr">
                    <a:lnL>
                      <a:noFill/>
                    </a:lnL>
                    <a:lnR>
                      <a:noFill/>
                    </a:lnR>
                    <a:lnT cap="flat">
                      <a:noFill/>
                    </a:lnT>
                    <a:lnB cap="flat">
                      <a:noFill/>
                    </a:lnB>
                    <a:lnTlToBr>
                      <a:noFill/>
                    </a:lnTlToBr>
                    <a:lnBlToTr>
                      <a:noFill/>
                    </a:lnBlToTr>
                    <a:noFill/>
                  </a:tcPr>
                </a:tc>
                <a:tc>
                  <a:txBody>
                    <a:bodyPr/>
                    <a:p>
                      <a:pPr indent="0" algn="ctr">
                        <a:buNone/>
                      </a:pPr>
                      <a:r>
                        <a:rPr lang="en-US" sz="1800" b="0">
                          <a:latin typeface="微软雅黑" pitchFamily="34" charset="-122"/>
                          <a:ea typeface="微软雅黑" pitchFamily="34" charset="-122"/>
                          <a:cs typeface="宋体" charset="-122"/>
                        </a:rPr>
                        <a:t>0.762</a:t>
                      </a:r>
                      <a:endParaRPr lang="en-US" altLang="en-US" sz="1800" b="0">
                        <a:latin typeface="微软雅黑" pitchFamily="34" charset="-122"/>
                        <a:ea typeface="微软雅黑" pitchFamily="34" charset="-122"/>
                        <a:cs typeface="宋体" charset="-122"/>
                      </a:endParaRPr>
                    </a:p>
                  </a:txBody>
                  <a:tcPr marL="0" marR="0" marT="0" marB="0" vert="horz" anchor="ctr">
                    <a:lnL>
                      <a:noFill/>
                    </a:lnL>
                    <a:lnR>
                      <a:noFill/>
                    </a:lnR>
                    <a:lnT cap="flat">
                      <a:noFill/>
                    </a:lnT>
                    <a:lnB cap="flat">
                      <a:noFill/>
                    </a:lnB>
                    <a:lnTlToBr>
                      <a:noFill/>
                    </a:lnTlToBr>
                    <a:lnBlToTr>
                      <a:noFill/>
                    </a:lnBlToTr>
                    <a:noFill/>
                  </a:tcPr>
                </a:tc>
                <a:tc>
                  <a:txBody>
                    <a:bodyPr/>
                    <a:p>
                      <a:pPr indent="0" algn="ctr">
                        <a:buNone/>
                      </a:pPr>
                      <a:r>
                        <a:rPr lang="en-US" sz="1800" b="0">
                          <a:latin typeface="微软雅黑" pitchFamily="34" charset="-122"/>
                          <a:ea typeface="微软雅黑" pitchFamily="34" charset="-122"/>
                          <a:cs typeface="宋体" charset="-122"/>
                        </a:rPr>
                        <a:t>0.200</a:t>
                      </a:r>
                      <a:endParaRPr lang="en-US" altLang="en-US" sz="1800" b="0">
                        <a:latin typeface="微软雅黑" pitchFamily="34" charset="-122"/>
                        <a:ea typeface="微软雅黑" pitchFamily="34" charset="-122"/>
                        <a:cs typeface="宋体" charset="-122"/>
                      </a:endParaRPr>
                    </a:p>
                  </a:txBody>
                  <a:tcPr marL="0" marR="0" marT="0" marB="0" vert="horz" anchor="ctr">
                    <a:lnL>
                      <a:noFill/>
                    </a:lnL>
                    <a:lnR>
                      <a:noFill/>
                    </a:lnR>
                    <a:lnT cap="flat">
                      <a:noFill/>
                    </a:lnT>
                    <a:lnB cap="flat">
                      <a:noFill/>
                    </a:lnB>
                    <a:lnTlToBr>
                      <a:noFill/>
                    </a:lnTlToBr>
                    <a:lnBlToTr>
                      <a:noFill/>
                    </a:lnBlToTr>
                    <a:noFill/>
                  </a:tcPr>
                </a:tc>
                <a:tc>
                  <a:txBody>
                    <a:bodyPr/>
                    <a:p>
                      <a:pPr indent="0" algn="ctr">
                        <a:buNone/>
                      </a:pPr>
                      <a:r>
                        <a:rPr lang="en-US" sz="1800" b="0">
                          <a:latin typeface="微软雅黑" pitchFamily="34" charset="-122"/>
                          <a:ea typeface="微软雅黑" pitchFamily="34" charset="-122"/>
                          <a:cs typeface="宋体" charset="-122"/>
                        </a:rPr>
                        <a:t>2.562</a:t>
                      </a:r>
                      <a:endParaRPr lang="en-US" altLang="en-US" sz="1800" b="0">
                        <a:latin typeface="微软雅黑" pitchFamily="34" charset="-122"/>
                        <a:ea typeface="微软雅黑" pitchFamily="34" charset="-122"/>
                        <a:cs typeface="宋体" charset="-122"/>
                      </a:endParaRPr>
                    </a:p>
                  </a:txBody>
                  <a:tcPr marL="0" marR="0" marT="0" marB="0" vert="horz" anchor="ctr">
                    <a:lnL>
                      <a:noFill/>
                    </a:lnL>
                    <a:lnR cap="flat">
                      <a:noFill/>
                    </a:lnR>
                    <a:lnT cap="flat">
                      <a:noFill/>
                    </a:lnT>
                    <a:lnB cap="flat">
                      <a:noFill/>
                    </a:lnB>
                    <a:lnTlToBr>
                      <a:noFill/>
                    </a:lnTlToBr>
                    <a:lnBlToTr>
                      <a:noFill/>
                    </a:lnBlToTr>
                    <a:noFill/>
                  </a:tcPr>
                </a:tc>
                <a:tc>
                  <a:txBody>
                    <a:bodyPr/>
                    <a:p>
                      <a:pPr indent="0" algn="ctr">
                        <a:buNone/>
                      </a:pPr>
                      <a:r>
                        <a:rPr lang="en-US" sz="1800" b="0">
                          <a:latin typeface="微软雅黑" pitchFamily="34" charset="-122"/>
                          <a:ea typeface="微软雅黑" pitchFamily="34" charset="-122"/>
                          <a:cs typeface="宋体" charset="-122"/>
                        </a:rPr>
                        <a:t>0.938</a:t>
                      </a:r>
                      <a:endParaRPr lang="en-US" altLang="en-US" sz="1800" b="0">
                        <a:latin typeface="微软雅黑" pitchFamily="34" charset="-122"/>
                        <a:ea typeface="微软雅黑" pitchFamily="34" charset="-122"/>
                        <a:cs typeface="宋体" charset="-122"/>
                      </a:endParaRPr>
                    </a:p>
                  </a:txBody>
                  <a:tcPr marL="0" marR="0" marT="0" marB="0" vert="horz" anchor="ctr">
                    <a:lnL>
                      <a:noFill/>
                    </a:lnL>
                    <a:lnR cap="flat">
                      <a:noFill/>
                    </a:lnR>
                    <a:lnT cap="flat">
                      <a:noFill/>
                    </a:lnT>
                    <a:lnB cap="flat">
                      <a:noFill/>
                    </a:lnB>
                    <a:lnTlToBr>
                      <a:noFill/>
                    </a:lnTlToBr>
                    <a:lnBlToTr>
                      <a:noFill/>
                    </a:lnBlToTr>
                    <a:noFill/>
                  </a:tcPr>
                </a:tc>
              </a:tr>
              <a:tr h="338455">
                <a:tc>
                  <a:txBody>
                    <a:bodyPr/>
                    <a:p>
                      <a:pPr indent="0" algn="ctr">
                        <a:buNone/>
                      </a:pPr>
                      <a:r>
                        <a:rPr lang="en-US" sz="1800" b="0">
                          <a:latin typeface="微软雅黑" pitchFamily="34" charset="-122"/>
                          <a:ea typeface="微软雅黑" pitchFamily="34" charset="-122"/>
                          <a:cs typeface="宋体" charset="-122"/>
                        </a:rPr>
                        <a:t>assets2</a:t>
                      </a:r>
                      <a:endParaRPr lang="en-US" altLang="en-US" sz="1800" b="0">
                        <a:latin typeface="微软雅黑" pitchFamily="34" charset="-122"/>
                        <a:ea typeface="微软雅黑" pitchFamily="34" charset="-122"/>
                        <a:cs typeface="宋体" charset="-122"/>
                      </a:endParaRPr>
                    </a:p>
                  </a:txBody>
                  <a:tcPr marL="0" marR="0" marT="0" marB="0" vert="horz" anchor="ctr">
                    <a:lnL>
                      <a:noFill/>
                    </a:lnL>
                    <a:lnR>
                      <a:noFill/>
                    </a:lnR>
                    <a:lnT cap="flat">
                      <a:noFill/>
                    </a:lnT>
                    <a:lnB cap="flat">
                      <a:noFill/>
                    </a:lnB>
                    <a:lnTlToBr>
                      <a:noFill/>
                    </a:lnTlToBr>
                    <a:lnBlToTr>
                      <a:noFill/>
                    </a:lnBlToTr>
                    <a:noFill/>
                  </a:tcPr>
                </a:tc>
                <a:tc>
                  <a:txBody>
                    <a:bodyPr/>
                    <a:p>
                      <a:pPr indent="0" algn="ctr">
                        <a:buNone/>
                      </a:pPr>
                      <a:r>
                        <a:rPr lang="en-US" sz="1800" b="0">
                          <a:latin typeface="微软雅黑" pitchFamily="34" charset="-122"/>
                          <a:ea typeface="微软雅黑" pitchFamily="34" charset="-122"/>
                          <a:cs typeface="宋体" charset="-122"/>
                        </a:rPr>
                        <a:t>-0.340</a:t>
                      </a:r>
                      <a:endParaRPr lang="en-US" altLang="en-US" sz="1800" b="0">
                        <a:latin typeface="微软雅黑" pitchFamily="34" charset="-122"/>
                        <a:ea typeface="微软雅黑" pitchFamily="34" charset="-122"/>
                        <a:cs typeface="宋体" charset="-122"/>
                      </a:endParaRPr>
                    </a:p>
                  </a:txBody>
                  <a:tcPr marL="0" marR="0" marT="0" marB="0" vert="horz" anchor="ctr">
                    <a:lnL>
                      <a:noFill/>
                    </a:lnL>
                    <a:lnR>
                      <a:noFill/>
                    </a:lnR>
                    <a:lnT cap="flat">
                      <a:noFill/>
                    </a:lnT>
                    <a:lnB cap="flat">
                      <a:noFill/>
                    </a:lnB>
                    <a:lnTlToBr>
                      <a:noFill/>
                    </a:lnTlToBr>
                    <a:lnBlToTr>
                      <a:noFill/>
                    </a:lnBlToTr>
                    <a:noFill/>
                  </a:tcPr>
                </a:tc>
                <a:tc>
                  <a:txBody>
                    <a:bodyPr/>
                    <a:p>
                      <a:pPr indent="0" algn="ctr">
                        <a:buNone/>
                      </a:pPr>
                      <a:r>
                        <a:rPr lang="en-US" sz="1800" b="0">
                          <a:latin typeface="微软雅黑" pitchFamily="34" charset="-122"/>
                          <a:ea typeface="微软雅黑" pitchFamily="34" charset="-122"/>
                          <a:cs typeface="宋体" charset="-122"/>
                        </a:rPr>
                        <a:t>0.220</a:t>
                      </a:r>
                      <a:endParaRPr lang="en-US" altLang="en-US" sz="1800" b="0">
                        <a:latin typeface="微软雅黑" pitchFamily="34" charset="-122"/>
                        <a:ea typeface="微软雅黑" pitchFamily="34" charset="-122"/>
                        <a:cs typeface="宋体" charset="-122"/>
                      </a:endParaRPr>
                    </a:p>
                  </a:txBody>
                  <a:tcPr marL="0" marR="0" marT="0" marB="0" vert="horz" anchor="ctr">
                    <a:lnL>
                      <a:noFill/>
                    </a:lnL>
                    <a:lnR>
                      <a:noFill/>
                    </a:lnR>
                    <a:lnT cap="flat">
                      <a:noFill/>
                    </a:lnT>
                    <a:lnB cap="flat">
                      <a:noFill/>
                    </a:lnB>
                    <a:lnTlToBr>
                      <a:noFill/>
                    </a:lnTlToBr>
                    <a:lnBlToTr>
                      <a:noFill/>
                    </a:lnBlToTr>
                    <a:noFill/>
                  </a:tcPr>
                </a:tc>
                <a:tc>
                  <a:txBody>
                    <a:bodyPr/>
                    <a:p>
                      <a:pPr indent="0" algn="ctr">
                        <a:buNone/>
                      </a:pPr>
                      <a:r>
                        <a:rPr lang="en-US" sz="1800" b="0">
                          <a:latin typeface="微软雅黑" pitchFamily="34" charset="-122"/>
                          <a:ea typeface="微软雅黑" pitchFamily="34" charset="-122"/>
                          <a:cs typeface="宋体" charset="-122"/>
                        </a:rPr>
                        <a:t>0.122</a:t>
                      </a:r>
                      <a:endParaRPr lang="en-US" altLang="en-US" sz="1800" b="0">
                        <a:latin typeface="微软雅黑" pitchFamily="34" charset="-122"/>
                        <a:ea typeface="微软雅黑" pitchFamily="34" charset="-122"/>
                        <a:cs typeface="宋体" charset="-122"/>
                      </a:endParaRPr>
                    </a:p>
                  </a:txBody>
                  <a:tcPr marL="0" marR="0" marT="0" marB="0" vert="horz" anchor="ctr">
                    <a:lnL>
                      <a:noFill/>
                    </a:lnL>
                    <a:lnR>
                      <a:noFill/>
                    </a:lnR>
                    <a:lnT cap="flat">
                      <a:noFill/>
                    </a:lnT>
                    <a:lnB cap="flat">
                      <a:noFill/>
                    </a:lnB>
                    <a:lnTlToBr>
                      <a:noFill/>
                    </a:lnTlToBr>
                    <a:lnBlToTr>
                      <a:noFill/>
                    </a:lnBlToTr>
                    <a:noFill/>
                  </a:tcPr>
                </a:tc>
                <a:tc>
                  <a:txBody>
                    <a:bodyPr/>
                    <a:p>
                      <a:pPr indent="0" algn="ctr">
                        <a:buNone/>
                      </a:pPr>
                      <a:r>
                        <a:rPr lang="en-US" sz="1800" b="0">
                          <a:latin typeface="微软雅黑" pitchFamily="34" charset="-122"/>
                          <a:ea typeface="微软雅黑" pitchFamily="34" charset="-122"/>
                          <a:cs typeface="宋体" charset="-122"/>
                        </a:rPr>
                        <a:t>-3.825</a:t>
                      </a:r>
                      <a:endParaRPr lang="en-US" altLang="en-US" sz="1800" b="0">
                        <a:latin typeface="微软雅黑" pitchFamily="34" charset="-122"/>
                        <a:ea typeface="微软雅黑" pitchFamily="34" charset="-122"/>
                        <a:cs typeface="宋体" charset="-122"/>
                      </a:endParaRPr>
                    </a:p>
                  </a:txBody>
                  <a:tcPr marL="0" marR="0" marT="0" marB="0" vert="horz" anchor="ctr">
                    <a:lnL>
                      <a:noFill/>
                    </a:lnL>
                    <a:lnR>
                      <a:noFill/>
                    </a:lnR>
                    <a:lnT cap="flat">
                      <a:noFill/>
                    </a:lnT>
                    <a:lnB cap="flat">
                      <a:noFill/>
                    </a:lnB>
                    <a:lnTlToBr>
                      <a:noFill/>
                    </a:lnTlToBr>
                    <a:lnBlToTr>
                      <a:noFill/>
                    </a:lnBlToTr>
                    <a:noFill/>
                  </a:tcPr>
                </a:tc>
                <a:tc>
                  <a:txBody>
                    <a:bodyPr/>
                    <a:p>
                      <a:pPr indent="0" algn="ctr">
                        <a:buNone/>
                      </a:pPr>
                      <a:r>
                        <a:rPr lang="en-US" sz="1800" b="0">
                          <a:latin typeface="微软雅黑" pitchFamily="34" charset="-122"/>
                          <a:ea typeface="微软雅黑" pitchFamily="34" charset="-122"/>
                          <a:cs typeface="宋体" charset="-122"/>
                        </a:rPr>
                        <a:t>2.732</a:t>
                      </a:r>
                      <a:endParaRPr lang="en-US" altLang="en-US" sz="1800" b="0">
                        <a:latin typeface="微软雅黑" pitchFamily="34" charset="-122"/>
                        <a:ea typeface="微软雅黑" pitchFamily="34" charset="-122"/>
                        <a:cs typeface="宋体" charset="-122"/>
                      </a:endParaRPr>
                    </a:p>
                  </a:txBody>
                  <a:tcPr marL="0" marR="0" marT="0" marB="0" vert="horz" anchor="ctr">
                    <a:lnL>
                      <a:noFill/>
                    </a:lnL>
                    <a:lnR cap="flat">
                      <a:noFill/>
                    </a:lnR>
                    <a:lnT cap="flat">
                      <a:noFill/>
                    </a:lnT>
                    <a:lnB cap="flat">
                      <a:noFill/>
                    </a:lnB>
                    <a:lnTlToBr>
                      <a:noFill/>
                    </a:lnTlToBr>
                    <a:lnBlToTr>
                      <a:noFill/>
                    </a:lnBlToTr>
                    <a:noFill/>
                  </a:tcPr>
                </a:tc>
                <a:tc>
                  <a:txBody>
                    <a:bodyPr/>
                    <a:p>
                      <a:pPr indent="0" algn="ctr">
                        <a:buNone/>
                      </a:pPr>
                      <a:r>
                        <a:rPr lang="en-US" sz="1800" b="0">
                          <a:latin typeface="微软雅黑" pitchFamily="34" charset="-122"/>
                          <a:ea typeface="微软雅黑" pitchFamily="34" charset="-122"/>
                          <a:cs typeface="宋体" charset="-122"/>
                        </a:rPr>
                        <a:t>0.162</a:t>
                      </a:r>
                      <a:endParaRPr lang="en-US" altLang="en-US" sz="1800" b="0">
                        <a:latin typeface="微软雅黑" pitchFamily="34" charset="-122"/>
                        <a:ea typeface="微软雅黑" pitchFamily="34" charset="-122"/>
                        <a:cs typeface="宋体" charset="-122"/>
                      </a:endParaRPr>
                    </a:p>
                  </a:txBody>
                  <a:tcPr marL="0" marR="0" marT="0" marB="0" vert="horz" anchor="ctr">
                    <a:lnL>
                      <a:noFill/>
                    </a:lnL>
                    <a:lnR cap="flat">
                      <a:noFill/>
                    </a:lnR>
                    <a:lnT cap="flat">
                      <a:noFill/>
                    </a:lnT>
                    <a:lnB cap="flat">
                      <a:noFill/>
                    </a:lnB>
                    <a:lnTlToBr>
                      <a:noFill/>
                    </a:lnTlToBr>
                    <a:lnBlToTr>
                      <a:noFill/>
                    </a:lnBlToTr>
                    <a:noFill/>
                  </a:tcPr>
                </a:tc>
              </a:tr>
              <a:tr h="338455">
                <a:tc>
                  <a:txBody>
                    <a:bodyPr/>
                    <a:p>
                      <a:pPr indent="0" algn="ctr">
                        <a:buNone/>
                      </a:pPr>
                      <a:r>
                        <a:rPr lang="en-US" sz="1800" b="0">
                          <a:latin typeface="微软雅黑" pitchFamily="34" charset="-122"/>
                          <a:ea typeface="微软雅黑" pitchFamily="34" charset="-122"/>
                          <a:cs typeface="宋体" charset="-122"/>
                        </a:rPr>
                        <a:t>shock</a:t>
                      </a:r>
                      <a:endParaRPr lang="en-US" altLang="en-US" sz="1800" b="0">
                        <a:latin typeface="微软雅黑" pitchFamily="34" charset="-122"/>
                        <a:ea typeface="微软雅黑" pitchFamily="34" charset="-122"/>
                        <a:cs typeface="宋体" charset="-122"/>
                      </a:endParaRPr>
                    </a:p>
                  </a:txBody>
                  <a:tcPr marL="0" marR="0" marT="0" marB="0" vert="horz" anchor="ctr">
                    <a:lnL>
                      <a:noFill/>
                    </a:lnL>
                    <a:lnR>
                      <a:noFill/>
                    </a:lnR>
                    <a:lnT cap="flat">
                      <a:noFill/>
                    </a:lnT>
                    <a:lnB cap="flat">
                      <a:noFill/>
                    </a:lnB>
                    <a:lnTlToBr>
                      <a:noFill/>
                    </a:lnTlToBr>
                    <a:lnBlToTr>
                      <a:noFill/>
                    </a:lnBlToTr>
                    <a:noFill/>
                  </a:tcPr>
                </a:tc>
                <a:tc>
                  <a:txBody>
                    <a:bodyPr/>
                    <a:p>
                      <a:pPr indent="0" algn="ctr">
                        <a:buNone/>
                      </a:pPr>
                      <a:r>
                        <a:rPr lang="en-US" sz="1800" b="0">
                          <a:latin typeface="微软雅黑" pitchFamily="34" charset="-122"/>
                          <a:ea typeface="微软雅黑" pitchFamily="34" charset="-122"/>
                          <a:cs typeface="宋体" charset="-122"/>
                        </a:rPr>
                        <a:t>0.226</a:t>
                      </a:r>
                      <a:endParaRPr lang="en-US" altLang="en-US" sz="1800" b="0">
                        <a:latin typeface="微软雅黑" pitchFamily="34" charset="-122"/>
                        <a:ea typeface="微软雅黑" pitchFamily="34" charset="-122"/>
                        <a:cs typeface="宋体" charset="-122"/>
                      </a:endParaRPr>
                    </a:p>
                  </a:txBody>
                  <a:tcPr marL="0" marR="0" marT="0" marB="0" vert="horz" anchor="ctr">
                    <a:lnL>
                      <a:noFill/>
                    </a:lnL>
                    <a:lnR>
                      <a:noFill/>
                    </a:lnR>
                    <a:lnT cap="flat">
                      <a:noFill/>
                    </a:lnT>
                    <a:lnB cap="flat">
                      <a:noFill/>
                    </a:lnB>
                    <a:lnTlToBr>
                      <a:noFill/>
                    </a:lnTlToBr>
                    <a:lnBlToTr>
                      <a:noFill/>
                    </a:lnBlToTr>
                    <a:noFill/>
                  </a:tcPr>
                </a:tc>
                <a:tc>
                  <a:txBody>
                    <a:bodyPr/>
                    <a:p>
                      <a:pPr indent="0" algn="ctr">
                        <a:buNone/>
                      </a:pPr>
                      <a:r>
                        <a:rPr lang="en-US" sz="1800" b="0">
                          <a:latin typeface="微软雅黑" pitchFamily="34" charset="-122"/>
                          <a:ea typeface="微软雅黑" pitchFamily="34" charset="-122"/>
                          <a:cs typeface="宋体" charset="-122"/>
                        </a:rPr>
                        <a:t>0.178</a:t>
                      </a:r>
                      <a:endParaRPr lang="en-US" altLang="en-US" sz="1800" b="0">
                        <a:latin typeface="微软雅黑" pitchFamily="34" charset="-122"/>
                        <a:ea typeface="微软雅黑" pitchFamily="34" charset="-122"/>
                        <a:cs typeface="宋体" charset="-122"/>
                      </a:endParaRPr>
                    </a:p>
                  </a:txBody>
                  <a:tcPr marL="0" marR="0" marT="0" marB="0" vert="horz" anchor="ctr">
                    <a:lnL>
                      <a:noFill/>
                    </a:lnL>
                    <a:lnR>
                      <a:noFill/>
                    </a:lnR>
                    <a:lnT cap="flat">
                      <a:noFill/>
                    </a:lnT>
                    <a:lnB cap="flat">
                      <a:noFill/>
                    </a:lnB>
                    <a:lnTlToBr>
                      <a:noFill/>
                    </a:lnTlToBr>
                    <a:lnBlToTr>
                      <a:noFill/>
                    </a:lnBlToTr>
                    <a:noFill/>
                  </a:tcPr>
                </a:tc>
                <a:tc>
                  <a:txBody>
                    <a:bodyPr/>
                    <a:p>
                      <a:pPr indent="0" algn="ctr">
                        <a:buNone/>
                      </a:pPr>
                      <a:r>
                        <a:rPr lang="en-US" sz="1800" b="0">
                          <a:latin typeface="微软雅黑" pitchFamily="34" charset="-122"/>
                          <a:ea typeface="微软雅黑" pitchFamily="34" charset="-122"/>
                          <a:cs typeface="宋体" charset="-122"/>
                        </a:rPr>
                        <a:t>0.204</a:t>
                      </a:r>
                      <a:endParaRPr lang="en-US" altLang="en-US" sz="1800" b="0">
                        <a:latin typeface="微软雅黑" pitchFamily="34" charset="-122"/>
                        <a:ea typeface="微软雅黑" pitchFamily="34" charset="-122"/>
                        <a:cs typeface="宋体" charset="-122"/>
                      </a:endParaRPr>
                    </a:p>
                  </a:txBody>
                  <a:tcPr marL="0" marR="0" marT="0" marB="0" vert="horz" anchor="ctr">
                    <a:lnL>
                      <a:noFill/>
                    </a:lnL>
                    <a:lnR>
                      <a:noFill/>
                    </a:lnR>
                    <a:lnT cap="flat">
                      <a:noFill/>
                    </a:lnT>
                    <a:lnB cap="flat">
                      <a:noFill/>
                    </a:lnB>
                    <a:lnTlToBr>
                      <a:noFill/>
                    </a:lnTlToBr>
                    <a:lnBlToTr>
                      <a:noFill/>
                    </a:lnBlToTr>
                    <a:noFill/>
                  </a:tcPr>
                </a:tc>
                <a:tc>
                  <a:txBody>
                    <a:bodyPr/>
                    <a:p>
                      <a:pPr indent="0" algn="ctr">
                        <a:buNone/>
                      </a:pPr>
                      <a:r>
                        <a:rPr lang="en-US" sz="1800" b="0">
                          <a:latin typeface="微软雅黑" pitchFamily="34" charset="-122"/>
                          <a:ea typeface="微软雅黑" pitchFamily="34" charset="-122"/>
                          <a:cs typeface="宋体" charset="-122"/>
                        </a:rPr>
                        <a:t>2.104</a:t>
                      </a:r>
                      <a:endParaRPr lang="en-US" altLang="en-US" sz="1800" b="0">
                        <a:latin typeface="微软雅黑" pitchFamily="34" charset="-122"/>
                        <a:ea typeface="微软雅黑" pitchFamily="34" charset="-122"/>
                        <a:cs typeface="宋体" charset="-122"/>
                      </a:endParaRPr>
                    </a:p>
                  </a:txBody>
                  <a:tcPr marL="0" marR="0" marT="0" marB="0" vert="horz" anchor="ctr">
                    <a:lnL>
                      <a:noFill/>
                    </a:lnL>
                    <a:lnR>
                      <a:noFill/>
                    </a:lnR>
                    <a:lnT cap="flat">
                      <a:noFill/>
                    </a:lnT>
                    <a:lnB cap="flat">
                      <a:noFill/>
                    </a:lnB>
                    <a:lnTlToBr>
                      <a:noFill/>
                    </a:lnTlToBr>
                    <a:lnBlToTr>
                      <a:noFill/>
                    </a:lnBlToTr>
                    <a:noFill/>
                  </a:tcPr>
                </a:tc>
                <a:tc>
                  <a:txBody>
                    <a:bodyPr/>
                    <a:p>
                      <a:pPr indent="0" algn="ctr">
                        <a:buNone/>
                      </a:pPr>
                      <a:r>
                        <a:rPr lang="en-US" sz="1800" b="0">
                          <a:latin typeface="微软雅黑" pitchFamily="34" charset="-122"/>
                          <a:ea typeface="微软雅黑" pitchFamily="34" charset="-122"/>
                          <a:cs typeface="宋体" charset="-122"/>
                        </a:rPr>
                        <a:t>2.216</a:t>
                      </a:r>
                      <a:endParaRPr lang="en-US" altLang="en-US" sz="1800" b="0">
                        <a:latin typeface="微软雅黑" pitchFamily="34" charset="-122"/>
                        <a:ea typeface="微软雅黑" pitchFamily="34" charset="-122"/>
                        <a:cs typeface="宋体" charset="-122"/>
                      </a:endParaRPr>
                    </a:p>
                  </a:txBody>
                  <a:tcPr marL="0" marR="0" marT="0" marB="0" vert="horz" anchor="ctr">
                    <a:lnL>
                      <a:noFill/>
                    </a:lnL>
                    <a:lnR cap="flat">
                      <a:noFill/>
                    </a:lnR>
                    <a:lnT cap="flat">
                      <a:noFill/>
                    </a:lnT>
                    <a:lnB cap="flat">
                      <a:noFill/>
                    </a:lnB>
                    <a:lnTlToBr>
                      <a:noFill/>
                    </a:lnTlToBr>
                    <a:lnBlToTr>
                      <a:noFill/>
                    </a:lnBlToTr>
                    <a:noFill/>
                  </a:tcPr>
                </a:tc>
                <a:tc>
                  <a:txBody>
                    <a:bodyPr/>
                    <a:p>
                      <a:pPr indent="0" algn="ctr">
                        <a:buNone/>
                      </a:pPr>
                      <a:r>
                        <a:rPr lang="en-US" sz="1800" b="0">
                          <a:latin typeface="微软雅黑" pitchFamily="34" charset="-122"/>
                          <a:ea typeface="微软雅黑" pitchFamily="34" charset="-122"/>
                          <a:cs typeface="宋体" charset="-122"/>
                        </a:rPr>
                        <a:t>0.343</a:t>
                      </a:r>
                      <a:endParaRPr lang="en-US" altLang="en-US" sz="1800" b="0">
                        <a:latin typeface="微软雅黑" pitchFamily="34" charset="-122"/>
                        <a:ea typeface="微软雅黑" pitchFamily="34" charset="-122"/>
                        <a:cs typeface="宋体" charset="-122"/>
                      </a:endParaRPr>
                    </a:p>
                  </a:txBody>
                  <a:tcPr marL="0" marR="0" marT="0" marB="0" vert="horz" anchor="ctr">
                    <a:lnL>
                      <a:noFill/>
                    </a:lnL>
                    <a:lnR cap="flat">
                      <a:noFill/>
                    </a:lnR>
                    <a:lnT cap="flat">
                      <a:noFill/>
                    </a:lnT>
                    <a:lnB cap="flat">
                      <a:noFill/>
                    </a:lnB>
                    <a:lnTlToBr>
                      <a:noFill/>
                    </a:lnTlToBr>
                    <a:lnBlToTr>
                      <a:noFill/>
                    </a:lnBlToTr>
                    <a:noFill/>
                  </a:tcPr>
                </a:tc>
              </a:tr>
              <a:tr h="352425">
                <a:tc>
                  <a:txBody>
                    <a:bodyPr/>
                    <a:p>
                      <a:pPr indent="0" algn="ctr">
                        <a:buNone/>
                      </a:pPr>
                      <a:r>
                        <a:rPr lang="en-US" sz="1800" b="0">
                          <a:latin typeface="微软雅黑" pitchFamily="34" charset="-122"/>
                          <a:ea typeface="微软雅黑" pitchFamily="34" charset="-122"/>
                          <a:cs typeface="宋体" charset="-122"/>
                        </a:rPr>
                        <a:t>Know</a:t>
                      </a:r>
                      <a:endParaRPr lang="en-US" altLang="en-US" sz="1800" b="0">
                        <a:latin typeface="微软雅黑" pitchFamily="34" charset="-122"/>
                        <a:ea typeface="微软雅黑" pitchFamily="34" charset="-122"/>
                        <a:cs typeface="宋体" charset="-122"/>
                      </a:endParaRPr>
                    </a:p>
                  </a:txBody>
                  <a:tcPr marL="0" marR="0" marT="0" marB="0" vert="horz" anchor="ctr">
                    <a:lnL>
                      <a:noFill/>
                    </a:lnL>
                    <a:lnR>
                      <a:noFill/>
                    </a:lnR>
                    <a:lnT cap="flat">
                      <a:noFill/>
                    </a:lnT>
                    <a:lnB cap="flat">
                      <a:noFill/>
                    </a:lnB>
                    <a:lnTlToBr>
                      <a:noFill/>
                    </a:lnTlToBr>
                    <a:lnBlToTr>
                      <a:noFill/>
                    </a:lnBlToTr>
                    <a:noFill/>
                  </a:tcPr>
                </a:tc>
                <a:tc>
                  <a:txBody>
                    <a:bodyPr/>
                    <a:p>
                      <a:pPr indent="0" algn="ctr">
                        <a:buNone/>
                      </a:pPr>
                      <a:r>
                        <a:rPr lang="en-US" sz="1800" b="0">
                          <a:latin typeface="微软雅黑" pitchFamily="34" charset="-122"/>
                          <a:ea typeface="微软雅黑" pitchFamily="34" charset="-122"/>
                          <a:cs typeface="宋体" charset="-122"/>
                        </a:rPr>
                        <a:t>0.300</a:t>
                      </a:r>
                      <a:endParaRPr lang="en-US" altLang="en-US" sz="1800" b="0">
                        <a:latin typeface="微软雅黑" pitchFamily="34" charset="-122"/>
                        <a:ea typeface="微软雅黑" pitchFamily="34" charset="-122"/>
                        <a:cs typeface="宋体" charset="-122"/>
                      </a:endParaRPr>
                    </a:p>
                  </a:txBody>
                  <a:tcPr marL="0" marR="0" marT="0" marB="0" vert="horz" anchor="ctr">
                    <a:lnL>
                      <a:noFill/>
                    </a:lnL>
                    <a:lnR>
                      <a:noFill/>
                    </a:lnR>
                    <a:lnT cap="flat">
                      <a:noFill/>
                    </a:lnT>
                    <a:lnB cap="flat">
                      <a:noFill/>
                    </a:lnB>
                    <a:lnTlToBr>
                      <a:noFill/>
                    </a:lnTlToBr>
                    <a:lnBlToTr>
                      <a:noFill/>
                    </a:lnBlToTr>
                    <a:noFill/>
                  </a:tcPr>
                </a:tc>
                <a:tc>
                  <a:txBody>
                    <a:bodyPr/>
                    <a:p>
                      <a:pPr indent="0" algn="ctr">
                        <a:buNone/>
                      </a:pPr>
                      <a:r>
                        <a:rPr lang="en-US" sz="1800" b="0">
                          <a:latin typeface="微软雅黑" pitchFamily="34" charset="-122"/>
                          <a:ea typeface="微软雅黑" pitchFamily="34" charset="-122"/>
                          <a:cs typeface="宋体" charset="-122"/>
                        </a:rPr>
                        <a:t>0.174</a:t>
                      </a:r>
                      <a:endParaRPr lang="en-US" altLang="en-US" sz="1800" b="0">
                        <a:latin typeface="微软雅黑" pitchFamily="34" charset="-122"/>
                        <a:ea typeface="微软雅黑" pitchFamily="34" charset="-122"/>
                        <a:cs typeface="宋体" charset="-122"/>
                      </a:endParaRPr>
                    </a:p>
                  </a:txBody>
                  <a:tcPr marL="0" marR="0" marT="0" marB="0" vert="horz" anchor="ctr">
                    <a:lnL>
                      <a:noFill/>
                    </a:lnL>
                    <a:lnR>
                      <a:noFill/>
                    </a:lnR>
                    <a:lnT cap="flat">
                      <a:noFill/>
                    </a:lnT>
                    <a:lnB cap="flat">
                      <a:noFill/>
                    </a:lnB>
                    <a:lnTlToBr>
                      <a:noFill/>
                    </a:lnTlToBr>
                    <a:lnBlToTr>
                      <a:noFill/>
                    </a:lnBlToTr>
                    <a:noFill/>
                  </a:tcPr>
                </a:tc>
                <a:tc>
                  <a:txBody>
                    <a:bodyPr/>
                    <a:p>
                      <a:pPr indent="0" algn="ctr">
                        <a:buNone/>
                      </a:pPr>
                      <a:r>
                        <a:rPr lang="en-US" sz="1800" b="0">
                          <a:latin typeface="微软雅黑" pitchFamily="34" charset="-122"/>
                          <a:ea typeface="微软雅黑" pitchFamily="34" charset="-122"/>
                          <a:cs typeface="宋体" charset="-122"/>
                        </a:rPr>
                        <a:t>0.085</a:t>
                      </a:r>
                      <a:endParaRPr lang="en-US" altLang="en-US" sz="1800" b="0">
                        <a:latin typeface="微软雅黑" pitchFamily="34" charset="-122"/>
                        <a:ea typeface="微软雅黑" pitchFamily="34" charset="-122"/>
                        <a:cs typeface="宋体" charset="-122"/>
                      </a:endParaRPr>
                    </a:p>
                  </a:txBody>
                  <a:tcPr marL="0" marR="0" marT="0" marB="0" vert="horz" anchor="ctr">
                    <a:lnL>
                      <a:noFill/>
                    </a:lnL>
                    <a:lnR>
                      <a:noFill/>
                    </a:lnR>
                    <a:lnT cap="flat">
                      <a:noFill/>
                    </a:lnT>
                    <a:lnB cap="flat">
                      <a:noFill/>
                    </a:lnB>
                    <a:lnTlToBr>
                      <a:noFill/>
                    </a:lnTlToBr>
                    <a:lnBlToTr>
                      <a:noFill/>
                    </a:lnBlToTr>
                    <a:noFill/>
                  </a:tcPr>
                </a:tc>
                <a:tc>
                  <a:txBody>
                    <a:bodyPr/>
                    <a:p>
                      <a:pPr indent="0" algn="ctr">
                        <a:buNone/>
                      </a:pPr>
                      <a:r>
                        <a:rPr lang="en-US" sz="1800" b="0">
                          <a:latin typeface="微软雅黑" pitchFamily="34" charset="-122"/>
                          <a:ea typeface="微软雅黑" pitchFamily="34" charset="-122"/>
                          <a:cs typeface="宋体" charset="-122"/>
                        </a:rPr>
                        <a:t>3.828</a:t>
                      </a:r>
                      <a:endParaRPr lang="en-US" altLang="en-US" sz="1800" b="0">
                        <a:latin typeface="微软雅黑" pitchFamily="34" charset="-122"/>
                        <a:ea typeface="微软雅黑" pitchFamily="34" charset="-122"/>
                        <a:cs typeface="宋体" charset="-122"/>
                      </a:endParaRPr>
                    </a:p>
                  </a:txBody>
                  <a:tcPr marL="0" marR="0" marT="0" marB="0" vert="horz" anchor="ctr">
                    <a:lnL>
                      <a:noFill/>
                    </a:lnL>
                    <a:lnR>
                      <a:noFill/>
                    </a:lnR>
                    <a:lnT cap="flat">
                      <a:noFill/>
                    </a:lnT>
                    <a:lnB cap="flat">
                      <a:noFill/>
                    </a:lnB>
                    <a:lnTlToBr>
                      <a:noFill/>
                    </a:lnTlToBr>
                    <a:lnBlToTr>
                      <a:noFill/>
                    </a:lnBlToTr>
                    <a:noFill/>
                  </a:tcPr>
                </a:tc>
                <a:tc>
                  <a:txBody>
                    <a:bodyPr/>
                    <a:p>
                      <a:pPr indent="0" algn="ctr">
                        <a:buNone/>
                      </a:pPr>
                      <a:r>
                        <a:rPr lang="en-US" sz="1800" b="0">
                          <a:latin typeface="微软雅黑" pitchFamily="34" charset="-122"/>
                          <a:ea typeface="微软雅黑" pitchFamily="34" charset="-122"/>
                          <a:cs typeface="宋体" charset="-122"/>
                        </a:rPr>
                        <a:t>2.187</a:t>
                      </a:r>
                      <a:endParaRPr lang="en-US" altLang="en-US" sz="1800" b="0">
                        <a:latin typeface="微软雅黑" pitchFamily="34" charset="-122"/>
                        <a:ea typeface="微软雅黑" pitchFamily="34" charset="-122"/>
                        <a:cs typeface="宋体" charset="-122"/>
                      </a:endParaRPr>
                    </a:p>
                  </a:txBody>
                  <a:tcPr marL="0" marR="0" marT="0" marB="0" vert="horz" anchor="ctr">
                    <a:lnL>
                      <a:noFill/>
                    </a:lnL>
                    <a:lnR cap="flat">
                      <a:noFill/>
                    </a:lnR>
                    <a:lnT cap="flat">
                      <a:noFill/>
                    </a:lnT>
                    <a:lnB cap="flat">
                      <a:noFill/>
                    </a:lnB>
                    <a:lnTlToBr>
                      <a:noFill/>
                    </a:lnTlToBr>
                    <a:lnBlToTr>
                      <a:noFill/>
                    </a:lnBlToTr>
                    <a:noFill/>
                  </a:tcPr>
                </a:tc>
                <a:tc>
                  <a:txBody>
                    <a:bodyPr/>
                    <a:p>
                      <a:pPr indent="0" algn="ctr">
                        <a:buNone/>
                      </a:pPr>
                      <a:r>
                        <a:rPr lang="en-US" sz="1800" b="0">
                          <a:latin typeface="微软雅黑" pitchFamily="34" charset="-122"/>
                          <a:ea typeface="微软雅黑" pitchFamily="34" charset="-122"/>
                          <a:cs typeface="宋体" charset="-122"/>
                        </a:rPr>
                        <a:t>0.081</a:t>
                      </a:r>
                      <a:endParaRPr lang="en-US" altLang="en-US" sz="1800" b="0">
                        <a:latin typeface="微软雅黑" pitchFamily="34" charset="-122"/>
                        <a:ea typeface="微软雅黑" pitchFamily="34" charset="-122"/>
                        <a:cs typeface="宋体" charset="-122"/>
                      </a:endParaRPr>
                    </a:p>
                  </a:txBody>
                  <a:tcPr marL="0" marR="0" marT="0" marB="0" vert="horz" anchor="ctr">
                    <a:lnL>
                      <a:noFill/>
                    </a:lnL>
                    <a:lnR cap="flat">
                      <a:noFill/>
                    </a:lnR>
                    <a:lnT cap="flat">
                      <a:noFill/>
                    </a:lnT>
                    <a:lnB cap="flat">
                      <a:noFill/>
                    </a:lnB>
                    <a:lnTlToBr>
                      <a:noFill/>
                    </a:lnTlToBr>
                    <a:lnBlToTr>
                      <a:noFill/>
                    </a:lnBlToTr>
                    <a:noFill/>
                  </a:tcPr>
                </a:tc>
              </a:tr>
              <a:tr h="353060">
                <a:tc>
                  <a:txBody>
                    <a:bodyPr/>
                    <a:p>
                      <a:pPr indent="0" algn="ctr">
                        <a:buNone/>
                      </a:pPr>
                      <a:r>
                        <a:rPr lang="en-US" sz="1800" b="0">
                          <a:latin typeface="微软雅黑" pitchFamily="34" charset="-122"/>
                          <a:ea typeface="微软雅黑" pitchFamily="34" charset="-122"/>
                          <a:cs typeface="宋体" charset="-122"/>
                        </a:rPr>
                        <a:t>Default</a:t>
                      </a:r>
                      <a:endParaRPr lang="en-US" altLang="en-US" sz="1800" b="0">
                        <a:latin typeface="微软雅黑" pitchFamily="34" charset="-122"/>
                        <a:ea typeface="微软雅黑" pitchFamily="34" charset="-122"/>
                        <a:cs typeface="宋体" charset="-122"/>
                      </a:endParaRPr>
                    </a:p>
                  </a:txBody>
                  <a:tcPr marL="0" marR="0" marT="0" marB="0" vert="horz" anchor="ctr">
                    <a:lnL>
                      <a:noFill/>
                    </a:lnL>
                    <a:lnR>
                      <a:noFill/>
                    </a:lnR>
                    <a:lnT cap="flat">
                      <a:noFill/>
                    </a:lnT>
                    <a:lnB>
                      <a:noFill/>
                    </a:lnB>
                    <a:lnTlToBr>
                      <a:noFill/>
                    </a:lnTlToBr>
                    <a:lnBlToTr>
                      <a:noFill/>
                    </a:lnBlToTr>
                    <a:noFill/>
                  </a:tcPr>
                </a:tc>
                <a:tc>
                  <a:txBody>
                    <a:bodyPr/>
                    <a:p>
                      <a:pPr indent="0" algn="ctr">
                        <a:buNone/>
                      </a:pPr>
                      <a:r>
                        <a:rPr lang="en-US" sz="1800" b="0">
                          <a:latin typeface="微软雅黑" pitchFamily="34" charset="-122"/>
                          <a:ea typeface="微软雅黑" pitchFamily="34" charset="-122"/>
                          <a:cs typeface="宋体" charset="-122"/>
                        </a:rPr>
                        <a:t>-0.433</a:t>
                      </a:r>
                      <a:endParaRPr lang="en-US" altLang="en-US" sz="1800" b="0">
                        <a:latin typeface="微软雅黑" pitchFamily="34" charset="-122"/>
                        <a:ea typeface="微软雅黑" pitchFamily="34" charset="-122"/>
                        <a:cs typeface="宋体" charset="-122"/>
                      </a:endParaRPr>
                    </a:p>
                  </a:txBody>
                  <a:tcPr marL="0" marR="0" marT="0" marB="0" vert="horz" anchor="ctr">
                    <a:lnL>
                      <a:noFill/>
                    </a:lnL>
                    <a:lnR>
                      <a:noFill/>
                    </a:lnR>
                    <a:lnT cap="flat">
                      <a:noFill/>
                    </a:lnT>
                    <a:lnB>
                      <a:noFill/>
                    </a:lnB>
                    <a:lnTlToBr>
                      <a:noFill/>
                    </a:lnTlToBr>
                    <a:lnBlToTr>
                      <a:noFill/>
                    </a:lnBlToTr>
                    <a:noFill/>
                  </a:tcPr>
                </a:tc>
                <a:tc>
                  <a:txBody>
                    <a:bodyPr/>
                    <a:p>
                      <a:pPr indent="0" algn="ctr">
                        <a:buNone/>
                      </a:pPr>
                      <a:r>
                        <a:rPr lang="en-US" sz="1800" b="0">
                          <a:latin typeface="微软雅黑" pitchFamily="34" charset="-122"/>
                          <a:ea typeface="微软雅黑" pitchFamily="34" charset="-122"/>
                          <a:cs typeface="宋体" charset="-122"/>
                        </a:rPr>
                        <a:t>0.420</a:t>
                      </a:r>
                      <a:endParaRPr lang="en-US" altLang="en-US" sz="1800" b="0">
                        <a:latin typeface="微软雅黑" pitchFamily="34" charset="-122"/>
                        <a:ea typeface="微软雅黑" pitchFamily="34" charset="-122"/>
                        <a:cs typeface="宋体" charset="-122"/>
                      </a:endParaRPr>
                    </a:p>
                  </a:txBody>
                  <a:tcPr marL="0" marR="0" marT="0" marB="0" vert="horz" anchor="ctr">
                    <a:lnL>
                      <a:noFill/>
                    </a:lnL>
                    <a:lnR>
                      <a:noFill/>
                    </a:lnR>
                    <a:lnT cap="flat">
                      <a:noFill/>
                    </a:lnT>
                    <a:lnB>
                      <a:noFill/>
                    </a:lnB>
                    <a:lnTlToBr>
                      <a:noFill/>
                    </a:lnTlToBr>
                    <a:lnBlToTr>
                      <a:noFill/>
                    </a:lnBlToTr>
                    <a:noFill/>
                  </a:tcPr>
                </a:tc>
                <a:tc>
                  <a:txBody>
                    <a:bodyPr/>
                    <a:p>
                      <a:pPr indent="0" algn="ctr">
                        <a:buNone/>
                      </a:pPr>
                      <a:r>
                        <a:rPr lang="en-US" sz="1800" b="0">
                          <a:latin typeface="微软雅黑" pitchFamily="34" charset="-122"/>
                          <a:ea typeface="微软雅黑" pitchFamily="34" charset="-122"/>
                          <a:cs typeface="宋体" charset="-122"/>
                        </a:rPr>
                        <a:t>0.303</a:t>
                      </a:r>
                      <a:endParaRPr lang="en-US" altLang="en-US" sz="1800" b="0">
                        <a:latin typeface="微软雅黑" pitchFamily="34" charset="-122"/>
                        <a:ea typeface="微软雅黑" pitchFamily="34" charset="-122"/>
                        <a:cs typeface="宋体" charset="-122"/>
                      </a:endParaRPr>
                    </a:p>
                  </a:txBody>
                  <a:tcPr marL="0" marR="0" marT="0" marB="0" vert="horz" anchor="ctr">
                    <a:lnL>
                      <a:noFill/>
                    </a:lnL>
                    <a:lnR>
                      <a:noFill/>
                    </a:lnR>
                    <a:lnT cap="flat">
                      <a:noFill/>
                    </a:lnT>
                    <a:lnB>
                      <a:noFill/>
                    </a:lnB>
                    <a:lnTlToBr>
                      <a:noFill/>
                    </a:lnTlToBr>
                    <a:lnBlToTr>
                      <a:noFill/>
                    </a:lnBlToTr>
                    <a:noFill/>
                  </a:tcPr>
                </a:tc>
                <a:tc>
                  <a:txBody>
                    <a:bodyPr/>
                    <a:p>
                      <a:pPr indent="0" algn="ctr">
                        <a:buNone/>
                      </a:pPr>
                      <a:r>
                        <a:rPr lang="en-US" sz="1800" b="0">
                          <a:latin typeface="微软雅黑" pitchFamily="34" charset="-122"/>
                          <a:ea typeface="微软雅黑" pitchFamily="34" charset="-122"/>
                          <a:cs typeface="宋体" charset="-122"/>
                        </a:rPr>
                        <a:t>-5.030</a:t>
                      </a:r>
                      <a:endParaRPr lang="en-US" altLang="en-US" sz="1800" b="0">
                        <a:latin typeface="微软雅黑" pitchFamily="34" charset="-122"/>
                        <a:ea typeface="微软雅黑" pitchFamily="34" charset="-122"/>
                        <a:cs typeface="宋体" charset="-122"/>
                      </a:endParaRPr>
                    </a:p>
                  </a:txBody>
                  <a:tcPr marL="0" marR="0" marT="0" marB="0" vert="horz" anchor="ctr">
                    <a:lnL>
                      <a:noFill/>
                    </a:lnL>
                    <a:lnR>
                      <a:noFill/>
                    </a:lnR>
                    <a:lnT cap="flat">
                      <a:noFill/>
                    </a:lnT>
                    <a:lnB>
                      <a:noFill/>
                    </a:lnB>
                    <a:lnTlToBr>
                      <a:noFill/>
                    </a:lnTlToBr>
                    <a:lnBlToTr>
                      <a:noFill/>
                    </a:lnBlToTr>
                    <a:noFill/>
                  </a:tcPr>
                </a:tc>
                <a:tc>
                  <a:txBody>
                    <a:bodyPr/>
                    <a:p>
                      <a:pPr indent="0" algn="ctr">
                        <a:buNone/>
                      </a:pPr>
                      <a:r>
                        <a:rPr lang="en-US" sz="1800" b="0">
                          <a:latin typeface="微软雅黑" pitchFamily="34" charset="-122"/>
                          <a:ea typeface="微软雅黑" pitchFamily="34" charset="-122"/>
                          <a:cs typeface="宋体" charset="-122"/>
                        </a:rPr>
                        <a:t>5.245</a:t>
                      </a:r>
                      <a:endParaRPr lang="en-US" altLang="en-US" sz="1800" b="0">
                        <a:latin typeface="微软雅黑" pitchFamily="34" charset="-122"/>
                        <a:ea typeface="微软雅黑" pitchFamily="34" charset="-122"/>
                        <a:cs typeface="宋体" charset="-122"/>
                      </a:endParaRPr>
                    </a:p>
                  </a:txBody>
                  <a:tcPr marL="0" marR="0" marT="0" marB="0" vert="horz" anchor="ctr">
                    <a:lnL>
                      <a:noFill/>
                    </a:lnL>
                    <a:lnR cap="flat">
                      <a:noFill/>
                    </a:lnR>
                    <a:lnT cap="flat">
                      <a:noFill/>
                    </a:lnT>
                    <a:lnB>
                      <a:noFill/>
                    </a:lnB>
                    <a:lnTlToBr>
                      <a:noFill/>
                    </a:lnTlToBr>
                    <a:lnBlToTr>
                      <a:noFill/>
                    </a:lnBlToTr>
                    <a:noFill/>
                  </a:tcPr>
                </a:tc>
                <a:tc>
                  <a:txBody>
                    <a:bodyPr/>
                    <a:p>
                      <a:pPr indent="0" algn="ctr">
                        <a:buNone/>
                      </a:pPr>
                      <a:r>
                        <a:rPr lang="en-US" sz="1800" b="0">
                          <a:latin typeface="微软雅黑" pitchFamily="34" charset="-122"/>
                          <a:ea typeface="微软雅黑" pitchFamily="34" charset="-122"/>
                          <a:cs typeface="宋体" charset="-122"/>
                        </a:rPr>
                        <a:t>0.338</a:t>
                      </a:r>
                      <a:endParaRPr lang="en-US" altLang="en-US" sz="1800" b="0">
                        <a:latin typeface="微软雅黑" pitchFamily="34" charset="-122"/>
                        <a:ea typeface="微软雅黑" pitchFamily="34" charset="-122"/>
                        <a:cs typeface="宋体" charset="-122"/>
                      </a:endParaRPr>
                    </a:p>
                  </a:txBody>
                  <a:tcPr marL="0" marR="0" marT="0" marB="0" vert="horz" anchor="ctr">
                    <a:lnL>
                      <a:noFill/>
                    </a:lnL>
                    <a:lnR cap="flat">
                      <a:noFill/>
                    </a:lnR>
                    <a:lnT cap="flat">
                      <a:noFill/>
                    </a:lnT>
                    <a:lnB>
                      <a:noFill/>
                    </a:lnB>
                    <a:lnTlToBr>
                      <a:noFill/>
                    </a:lnTlToBr>
                    <a:lnBlToTr>
                      <a:noFill/>
                    </a:lnBlToTr>
                    <a:noFill/>
                  </a:tcPr>
                </a:tc>
              </a:tr>
              <a:tr h="353060">
                <a:tc>
                  <a:txBody>
                    <a:bodyPr/>
                    <a:p>
                      <a:pPr indent="0" algn="ctr">
                        <a:buNone/>
                      </a:pPr>
                      <a:r>
                        <a:rPr lang="en-US" sz="1800" b="0">
                          <a:latin typeface="微软雅黑" pitchFamily="34" charset="-122"/>
                          <a:ea typeface="微软雅黑" pitchFamily="34" charset="-122"/>
                          <a:cs typeface="宋体" charset="-122"/>
                        </a:rPr>
                        <a:t>Nanzhao</a:t>
                      </a:r>
                      <a:endParaRPr lang="en-US" altLang="en-US" sz="1800" b="0">
                        <a:latin typeface="微软雅黑" pitchFamily="34" charset="-122"/>
                        <a:ea typeface="微软雅黑" pitchFamily="34" charset="-122"/>
                        <a:cs typeface="宋体" charset="-122"/>
                      </a:endParaRPr>
                    </a:p>
                  </a:txBody>
                  <a:tcPr marL="0" marR="0" marT="0" marB="0" vert="horz" anchor="ctr">
                    <a:lnL>
                      <a:noFill/>
                    </a:lnL>
                    <a:lnR>
                      <a:noFill/>
                    </a:lnR>
                    <a:lnT>
                      <a:noFill/>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800" b="0">
                          <a:latin typeface="微软雅黑" pitchFamily="34" charset="-122"/>
                          <a:ea typeface="微软雅黑" pitchFamily="34" charset="-122"/>
                          <a:cs typeface="宋体" charset="-122"/>
                        </a:rPr>
                        <a:t>-0.049</a:t>
                      </a:r>
                      <a:endParaRPr lang="en-US" altLang="en-US" sz="1800" b="0">
                        <a:latin typeface="微软雅黑" pitchFamily="34" charset="-122"/>
                        <a:ea typeface="微软雅黑" pitchFamily="34" charset="-122"/>
                        <a:cs typeface="宋体" charset="-122"/>
                      </a:endParaRPr>
                    </a:p>
                  </a:txBody>
                  <a:tcPr marL="0" marR="0" marT="0" marB="0" vert="horz" anchor="ctr">
                    <a:lnL>
                      <a:noFill/>
                    </a:lnL>
                    <a:lnR>
                      <a:noFill/>
                    </a:lnR>
                    <a:lnT>
                      <a:noFill/>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800" b="0">
                          <a:latin typeface="微软雅黑" pitchFamily="34" charset="-122"/>
                          <a:ea typeface="微软雅黑" pitchFamily="34" charset="-122"/>
                          <a:cs typeface="宋体" charset="-122"/>
                        </a:rPr>
                        <a:t>0.270</a:t>
                      </a:r>
                      <a:endParaRPr lang="en-US" altLang="en-US" sz="1800" b="0">
                        <a:latin typeface="微软雅黑" pitchFamily="34" charset="-122"/>
                        <a:ea typeface="微软雅黑" pitchFamily="34" charset="-122"/>
                        <a:cs typeface="宋体" charset="-122"/>
                      </a:endParaRPr>
                    </a:p>
                  </a:txBody>
                  <a:tcPr marL="0" marR="0" marT="0" marB="0" vert="horz" anchor="ctr">
                    <a:lnL>
                      <a:noFill/>
                    </a:lnL>
                    <a:lnR>
                      <a:noFill/>
                    </a:lnR>
                    <a:lnT>
                      <a:noFill/>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800" b="0">
                          <a:latin typeface="微软雅黑" pitchFamily="34" charset="-122"/>
                          <a:ea typeface="微软雅黑" pitchFamily="34" charset="-122"/>
                          <a:cs typeface="宋体" charset="-122"/>
                        </a:rPr>
                        <a:t>0.855</a:t>
                      </a:r>
                      <a:endParaRPr lang="en-US" altLang="en-US" sz="1800" b="0">
                        <a:latin typeface="微软雅黑" pitchFamily="34" charset="-122"/>
                        <a:ea typeface="微软雅黑" pitchFamily="34" charset="-122"/>
                        <a:cs typeface="宋体" charset="-122"/>
                      </a:endParaRPr>
                    </a:p>
                  </a:txBody>
                  <a:tcPr marL="0" marR="0" marT="0" marB="0" vert="horz" anchor="ctr">
                    <a:lnL>
                      <a:noFill/>
                    </a:lnL>
                    <a:lnR>
                      <a:noFill/>
                    </a:lnR>
                    <a:lnT>
                      <a:noFill/>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800" b="0">
                          <a:latin typeface="微软雅黑" pitchFamily="34" charset="-122"/>
                          <a:ea typeface="微软雅黑" pitchFamily="34" charset="-122"/>
                          <a:cs typeface="宋体" charset="-122"/>
                        </a:rPr>
                        <a:t>-1.246</a:t>
                      </a:r>
                      <a:endParaRPr lang="en-US" altLang="en-US" sz="1800" b="0">
                        <a:latin typeface="微软雅黑" pitchFamily="34" charset="-122"/>
                        <a:ea typeface="微软雅黑" pitchFamily="34" charset="-122"/>
                        <a:cs typeface="宋体" charset="-122"/>
                      </a:endParaRPr>
                    </a:p>
                  </a:txBody>
                  <a:tcPr marL="0" marR="0" marT="0" marB="0" vert="horz" anchor="ctr">
                    <a:lnL>
                      <a:noFill/>
                    </a:lnL>
                    <a:lnR>
                      <a:noFill/>
                    </a:lnR>
                    <a:lnT>
                      <a:noFill/>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800" b="0">
                          <a:latin typeface="微软雅黑" pitchFamily="34" charset="-122"/>
                          <a:ea typeface="微软雅黑" pitchFamily="34" charset="-122"/>
                          <a:cs typeface="宋体" charset="-122"/>
                        </a:rPr>
                        <a:t>3.300</a:t>
                      </a:r>
                      <a:endParaRPr lang="en-US" altLang="en-US" sz="1800" b="0">
                        <a:latin typeface="微软雅黑" pitchFamily="34" charset="-122"/>
                        <a:ea typeface="微软雅黑" pitchFamily="34" charset="-122"/>
                        <a:cs typeface="宋体" charset="-122"/>
                      </a:endParaRPr>
                    </a:p>
                  </a:txBody>
                  <a:tcPr marL="0" marR="0" marT="0" marB="0" vert="horz" anchor="ctr">
                    <a:lnL>
                      <a:noFill/>
                    </a:lnL>
                    <a:lnR cap="flat">
                      <a:noFill/>
                    </a:lnR>
                    <a:lnT>
                      <a:noFill/>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800" b="0">
                          <a:latin typeface="微软雅黑" pitchFamily="34" charset="-122"/>
                          <a:ea typeface="微软雅黑" pitchFamily="34" charset="-122"/>
                          <a:cs typeface="宋体" charset="-122"/>
                        </a:rPr>
                        <a:t>0.706</a:t>
                      </a:r>
                      <a:endParaRPr lang="en-US" altLang="en-US" sz="1800" b="0">
                        <a:latin typeface="微软雅黑" pitchFamily="34" charset="-122"/>
                        <a:ea typeface="微软雅黑" pitchFamily="34" charset="-122"/>
                        <a:cs typeface="宋体" charset="-122"/>
                      </a:endParaRPr>
                    </a:p>
                  </a:txBody>
                  <a:tcPr marL="0" marR="0" marT="0" marB="0" vert="horz" anchor="ctr">
                    <a:lnL>
                      <a:noFill/>
                    </a:lnL>
                    <a:lnR cap="flat">
                      <a:noFill/>
                    </a:lnR>
                    <a:lnT>
                      <a:noFill/>
                    </a:lnT>
                    <a:lnB w="12700" cap="flat" cmpd="sng">
                      <a:solidFill>
                        <a:srgbClr val="000000"/>
                      </a:solidFill>
                      <a:prstDash val="solid"/>
                      <a:headEnd type="none" w="med" len="med"/>
                      <a:tailEnd type="none" w="med" len="med"/>
                    </a:lnB>
                    <a:lnTlToBr>
                      <a:noFill/>
                    </a:lnTlToBr>
                    <a:lnBlToTr>
                      <a:noFill/>
                    </a:lnBlToTr>
                    <a:noFill/>
                  </a:tcPr>
                </a:tc>
              </a:tr>
            </a:tbl>
          </a:graphicData>
        </a:graphic>
      </p:graphicFrame>
      <p:sp>
        <p:nvSpPr>
          <p:cNvPr id="100" name="文本框 99"/>
          <p:cNvSpPr txBox="1"/>
          <p:nvPr/>
        </p:nvSpPr>
        <p:spPr>
          <a:xfrm>
            <a:off x="3060700" y="1219835"/>
            <a:ext cx="6024880" cy="398780"/>
          </a:xfrm>
          <a:prstGeom prst="rect">
            <a:avLst/>
          </a:prstGeom>
          <a:noFill/>
          <a:ln w="9525">
            <a:noFill/>
          </a:ln>
        </p:spPr>
        <p:txBody>
          <a:bodyPr wrap="square">
            <a:spAutoFit/>
          </a:bodyPr>
          <a:p>
            <a:pPr algn="ctr"/>
            <a:r>
              <a:rPr lang="zh-CN" sz="2000" b="1">
                <a:latin typeface="微软雅黑" pitchFamily="34" charset="-122"/>
                <a:ea typeface="微软雅黑" pitchFamily="34" charset="-122"/>
                <a:cs typeface="微软雅黑" pitchFamily="34" charset="-122"/>
              </a:rPr>
              <a:t>表6.4</a:t>
            </a:r>
            <a:r>
              <a:rPr lang="zh-CN" sz="2000">
                <a:latin typeface="微软雅黑" pitchFamily="34" charset="-122"/>
                <a:ea typeface="微软雅黑" pitchFamily="34" charset="-122"/>
                <a:cs typeface="微软雅黑" pitchFamily="34" charset="-122"/>
              </a:rPr>
              <a:t>　Probit模型与Tobit模型的估计结果</a:t>
            </a:r>
            <a:endParaRPr lang="zh-CN" sz="2000">
              <a:latin typeface="微软雅黑" pitchFamily="34" charset="-122"/>
              <a:ea typeface="微软雅黑" pitchFamily="34" charset="-122"/>
              <a:cs typeface="微软雅黑" pitchFamily="34" charset="-122"/>
            </a:endParaRPr>
          </a:p>
        </p:txBody>
      </p:sp>
      <p:sp>
        <p:nvSpPr>
          <p:cNvPr id="10" name="矩形 5"/>
          <p:cNvSpPr/>
          <p:nvPr/>
        </p:nvSpPr>
        <p:spPr>
          <a:xfrm>
            <a:off x="4694555" y="117475"/>
            <a:ext cx="1550035" cy="431800"/>
          </a:xfrm>
          <a:prstGeom prst="rect">
            <a:avLst/>
          </a:prstGeom>
          <a:noFill/>
          <a:ln w="12700">
            <a:noFill/>
          </a:ln>
        </p:spPr>
        <p:txBody>
          <a:bodyPr anchor="ctr"/>
          <a:p>
            <a:pPr algn="ctr"/>
            <a:r>
              <a:rPr lang="zh-CN" altLang="en-US" sz="1200" b="1" dirty="0">
                <a:solidFill>
                  <a:schemeClr val="bg1"/>
                </a:solidFill>
                <a:latin typeface="微软雅黑" pitchFamily="34" charset="-122"/>
                <a:ea typeface="微软雅黑" pitchFamily="34" charset="-122"/>
                <a:sym typeface="Arial" charset="0"/>
              </a:rPr>
              <a:t>什么是实证分析</a:t>
            </a:r>
            <a:endParaRPr lang="zh-CN" altLang="en-US" sz="1200" b="1" dirty="0">
              <a:solidFill>
                <a:schemeClr val="bg1"/>
              </a:solidFill>
              <a:latin typeface="微软雅黑" pitchFamily="34" charset="-122"/>
              <a:ea typeface="微软雅黑" pitchFamily="34" charset="-122"/>
              <a:sym typeface="Arial" charset="0"/>
            </a:endParaRPr>
          </a:p>
        </p:txBody>
      </p:sp>
      <p:sp>
        <p:nvSpPr>
          <p:cNvPr id="11" name="矩形 7"/>
          <p:cNvSpPr/>
          <p:nvPr/>
        </p:nvSpPr>
        <p:spPr>
          <a:xfrm>
            <a:off x="6398260" y="154940"/>
            <a:ext cx="1498600" cy="360045"/>
          </a:xfrm>
          <a:prstGeom prst="rect">
            <a:avLst/>
          </a:prstGeom>
          <a:noFill/>
          <a:ln w="12700">
            <a:noFill/>
          </a:ln>
        </p:spPr>
        <p:txBody>
          <a:bodyPr anchor="ctr"/>
          <a:p>
            <a:pPr algn="ctr"/>
            <a:r>
              <a:rPr lang="zh-CN" altLang="en-US" sz="1200" b="1" dirty="0">
                <a:solidFill>
                  <a:schemeClr val="bg1"/>
                </a:solidFill>
                <a:latin typeface="微软雅黑" pitchFamily="34" charset="-122"/>
                <a:ea typeface="微软雅黑" pitchFamily="34" charset="-122"/>
              </a:rPr>
              <a:t>实证分析的</a:t>
            </a:r>
            <a:endParaRPr lang="zh-CN" altLang="en-US" sz="1200" b="1" dirty="0">
              <a:solidFill>
                <a:schemeClr val="bg1"/>
              </a:solidFill>
              <a:latin typeface="微软雅黑" pitchFamily="34" charset="-122"/>
              <a:ea typeface="微软雅黑" pitchFamily="34" charset="-122"/>
            </a:endParaRPr>
          </a:p>
          <a:p>
            <a:pPr algn="ctr"/>
            <a:r>
              <a:rPr lang="zh-CN" altLang="en-US" sz="1200" b="1" dirty="0">
                <a:solidFill>
                  <a:schemeClr val="bg1"/>
                </a:solidFill>
                <a:latin typeface="微软雅黑" pitchFamily="34" charset="-122"/>
                <a:ea typeface="微软雅黑" pitchFamily="34" charset="-122"/>
              </a:rPr>
              <a:t>前期准备</a:t>
            </a:r>
            <a:endParaRPr lang="zh-CN" altLang="en-US" sz="1200" b="1" dirty="0">
              <a:solidFill>
                <a:schemeClr val="bg1"/>
              </a:solidFill>
              <a:latin typeface="微软雅黑" pitchFamily="34" charset="-122"/>
              <a:ea typeface="微软雅黑" pitchFamily="34" charset="-122"/>
            </a:endParaRPr>
          </a:p>
        </p:txBody>
      </p:sp>
      <p:sp>
        <p:nvSpPr>
          <p:cNvPr id="7" name="矩形 8"/>
          <p:cNvSpPr/>
          <p:nvPr/>
        </p:nvSpPr>
        <p:spPr>
          <a:xfrm>
            <a:off x="8068945" y="133350"/>
            <a:ext cx="1148080" cy="403225"/>
          </a:xfrm>
          <a:prstGeom prst="rect">
            <a:avLst/>
          </a:prstGeom>
          <a:noFill/>
          <a:ln w="12700">
            <a:noFill/>
          </a:ln>
        </p:spPr>
        <p:txBody>
          <a:bodyPr anchor="ctr"/>
          <a:p>
            <a:pPr algn="ctr"/>
            <a:r>
              <a:rPr lang="zh-CN" altLang="en-US" sz="1200" b="1" dirty="0">
                <a:solidFill>
                  <a:schemeClr val="bg1"/>
                </a:solidFill>
                <a:latin typeface="微软雅黑" pitchFamily="34" charset="-122"/>
                <a:ea typeface="微软雅黑" pitchFamily="34" charset="-122"/>
              </a:rPr>
              <a:t>如何做实证</a:t>
            </a:r>
            <a:endParaRPr lang="zh-CN" altLang="en-US" sz="1200" b="1" dirty="0">
              <a:solidFill>
                <a:schemeClr val="bg1"/>
              </a:solidFill>
              <a:latin typeface="微软雅黑" pitchFamily="34" charset="-122"/>
              <a:ea typeface="微软雅黑" pitchFamily="34" charset="-122"/>
            </a:endParaRPr>
          </a:p>
          <a:p>
            <a:pPr algn="ctr"/>
            <a:r>
              <a:rPr lang="zh-CN" altLang="en-US" sz="1200" b="1" dirty="0">
                <a:solidFill>
                  <a:schemeClr val="bg1"/>
                </a:solidFill>
                <a:latin typeface="微软雅黑" pitchFamily="34" charset="-122"/>
                <a:ea typeface="微软雅黑" pitchFamily="34" charset="-122"/>
              </a:rPr>
              <a:t>分析</a:t>
            </a:r>
            <a:endParaRPr lang="zh-CN" altLang="en-US" sz="1200" b="1" dirty="0">
              <a:solidFill>
                <a:schemeClr val="bg1"/>
              </a:solidFill>
              <a:latin typeface="微软雅黑" pitchFamily="34" charset="-122"/>
              <a:ea typeface="微软雅黑" pitchFamily="34" charset="-122"/>
            </a:endParaRPr>
          </a:p>
        </p:txBody>
      </p:sp>
      <p:sp>
        <p:nvSpPr>
          <p:cNvPr id="8" name="矩形 9"/>
          <p:cNvSpPr/>
          <p:nvPr/>
        </p:nvSpPr>
        <p:spPr>
          <a:xfrm>
            <a:off x="9549130" y="117475"/>
            <a:ext cx="1250950" cy="431800"/>
          </a:xfrm>
          <a:prstGeom prst="rect">
            <a:avLst/>
          </a:prstGeom>
          <a:noFill/>
          <a:ln w="12700">
            <a:noFill/>
          </a:ln>
        </p:spPr>
        <p:txBody>
          <a:bodyPr anchor="ctr"/>
          <a:p>
            <a:pPr marL="0" lvl="0" indent="0" eaLnBrk="1" hangingPunct="1">
              <a:buNone/>
            </a:pPr>
            <a:r>
              <a:rPr lang="zh-CN" altLang="en-US" sz="1200" b="1" dirty="0">
                <a:solidFill>
                  <a:schemeClr val="bg1"/>
                </a:solidFill>
                <a:latin typeface="微软雅黑" pitchFamily="34" charset="-122"/>
                <a:ea typeface="微软雅黑" pitchFamily="34" charset="-122"/>
                <a:sym typeface="+mn-ea"/>
              </a:rPr>
              <a:t>实证分析写作的要点及示例</a:t>
            </a:r>
            <a:endParaRPr lang="zh-CN" altLang="en-US" sz="1200" b="1" dirty="0">
              <a:solidFill>
                <a:schemeClr val="bg1"/>
              </a:solidFill>
              <a:latin typeface="微软雅黑" pitchFamily="34" charset="-122"/>
              <a:ea typeface="微软雅黑" pitchFamily="34" charset="-122"/>
              <a:sym typeface="+mn-ea"/>
            </a:endParaRPr>
          </a:p>
        </p:txBody>
      </p:sp>
      <p:sp>
        <p:nvSpPr>
          <p:cNvPr id="9" name="矩形 10"/>
          <p:cNvSpPr/>
          <p:nvPr/>
        </p:nvSpPr>
        <p:spPr>
          <a:xfrm>
            <a:off x="11022330" y="133350"/>
            <a:ext cx="889635" cy="431800"/>
          </a:xfrm>
          <a:prstGeom prst="rect">
            <a:avLst/>
          </a:prstGeom>
          <a:noFill/>
          <a:ln w="12700">
            <a:noFill/>
          </a:ln>
        </p:spPr>
        <p:txBody>
          <a:bodyPr anchor="ctr"/>
          <a:p>
            <a:pPr algn="ctr"/>
            <a:r>
              <a:rPr lang="zh-CN" altLang="en-US" sz="1200" b="1" dirty="0">
                <a:solidFill>
                  <a:schemeClr val="bg1"/>
                </a:solidFill>
                <a:latin typeface="微软雅黑" pitchFamily="34" charset="-122"/>
                <a:ea typeface="微软雅黑" pitchFamily="34" charset="-122"/>
              </a:rPr>
              <a:t>小结</a:t>
            </a:r>
            <a:endParaRPr lang="zh-CN" altLang="en-US" sz="1200" b="1" dirty="0">
              <a:solidFill>
                <a:schemeClr val="bg1"/>
              </a:solidFill>
              <a:latin typeface="微软雅黑" pitchFamily="34" charset="-122"/>
              <a:ea typeface="微软雅黑" pitchFamily="34" charset="-122"/>
            </a:endParaRPr>
          </a:p>
        </p:txBody>
      </p:sp>
      <p:sp>
        <p:nvSpPr>
          <p:cNvPr id="18" name="任意多边形 11"/>
          <p:cNvSpPr/>
          <p:nvPr/>
        </p:nvSpPr>
        <p:spPr>
          <a:xfrm>
            <a:off x="10000615" y="0"/>
            <a:ext cx="266700" cy="228600"/>
          </a:xfrm>
          <a:custGeom>
            <a:avLst/>
            <a:gdLst>
              <a:gd name="txL" fmla="*/ 0 w 266008"/>
              <a:gd name="txT" fmla="*/ 0 h 229317"/>
              <a:gd name="txR" fmla="*/ 266008 w 266008"/>
              <a:gd name="txB" fmla="*/ 229317 h 229317"/>
            </a:gdLst>
            <a:ahLst/>
            <a:cxnLst>
              <a:cxn ang="0">
                <a:pos x="0" y="0"/>
              </a:cxn>
              <a:cxn ang="0">
                <a:pos x="266700" y="0"/>
              </a:cxn>
              <a:cxn ang="0">
                <a:pos x="133350" y="228600"/>
              </a:cxn>
              <a:cxn ang="0">
                <a:pos x="0" y="0"/>
              </a:cxn>
            </a:cxnLst>
            <a:rect l="txL" t="txT" r="txR" b="txB"/>
            <a:pathLst>
              <a:path w="266008" h="229317">
                <a:moveTo>
                  <a:pt x="0" y="0"/>
                </a:moveTo>
                <a:lnTo>
                  <a:pt x="266008" y="0"/>
                </a:lnTo>
                <a:lnTo>
                  <a:pt x="133004" y="229317"/>
                </a:lnTo>
                <a:lnTo>
                  <a:pt x="0" y="0"/>
                </a:lnTo>
                <a:close/>
              </a:path>
            </a:pathLst>
          </a:custGeom>
          <a:solidFill>
            <a:srgbClr val="16A287"/>
          </a:solidFill>
          <a:ln w="12700">
            <a:noFill/>
          </a:ln>
        </p:spPr>
        <p:txBody>
          <a:bodyPr anchor="ctr"/>
          <a:p>
            <a:pPr algn="ctr"/>
            <a:r>
              <a:rPr lang="en-US" altLang="zh-CN" sz="1000" b="1" dirty="0">
                <a:solidFill>
                  <a:schemeClr val="bg1"/>
                </a:solidFill>
                <a:latin typeface="微软雅黑" pitchFamily="34" charset="-122"/>
                <a:ea typeface="微软雅黑" pitchFamily="34" charset="-122"/>
                <a:sym typeface="Arial" charset="0"/>
              </a:rPr>
              <a:t>4</a:t>
            </a:r>
            <a:endParaRPr lang="en-US" altLang="zh-CN" sz="1000" b="1" dirty="0">
              <a:solidFill>
                <a:schemeClr val="bg1"/>
              </a:solidFill>
              <a:latin typeface="微软雅黑" pitchFamily="34" charset="-122"/>
              <a:ea typeface="微软雅黑" pitchFamily="34" charset="-122"/>
              <a:sym typeface="Arial"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矩形 1"/>
          <p:cNvSpPr/>
          <p:nvPr/>
        </p:nvSpPr>
        <p:spPr>
          <a:xfrm>
            <a:off x="0" y="549275"/>
            <a:ext cx="12192000" cy="598488"/>
          </a:xfrm>
          <a:prstGeom prst="rect">
            <a:avLst/>
          </a:prstGeom>
          <a:solidFill>
            <a:srgbClr val="D8D8D8"/>
          </a:solidFill>
          <a:ln w="12700">
            <a:noFill/>
          </a:ln>
        </p:spPr>
        <p:txBody>
          <a:bodyPr anchor="ctr"/>
          <a:lstStyle/>
          <a:p>
            <a:pPr algn="ctr"/>
            <a:endParaRPr lang="zh-CN" altLang="zh-CN" b="1" dirty="0">
              <a:solidFill>
                <a:srgbClr val="FFFFFF"/>
              </a:solidFill>
              <a:latin typeface="微软雅黑" pitchFamily="34" charset="-122"/>
              <a:ea typeface="微软雅黑" pitchFamily="34" charset="-122"/>
              <a:sym typeface="微软雅黑" pitchFamily="34" charset="-122"/>
            </a:endParaRPr>
          </a:p>
        </p:txBody>
      </p:sp>
      <p:sp>
        <p:nvSpPr>
          <p:cNvPr id="40962" name="矩形 4"/>
          <p:cNvSpPr/>
          <p:nvPr/>
        </p:nvSpPr>
        <p:spPr>
          <a:xfrm>
            <a:off x="0" y="0"/>
            <a:ext cx="12192000" cy="598488"/>
          </a:xfrm>
          <a:prstGeom prst="rect">
            <a:avLst/>
          </a:prstGeom>
          <a:solidFill>
            <a:schemeClr val="tx1"/>
          </a:solidFill>
          <a:ln w="12700">
            <a:noFill/>
          </a:ln>
        </p:spPr>
        <p:txBody>
          <a:bodyPr anchor="ctr"/>
          <a:lstStyle/>
          <a:p>
            <a:pPr algn="ctr"/>
            <a:endParaRPr lang="zh-CN" altLang="zh-CN" dirty="0">
              <a:solidFill>
                <a:schemeClr val="bg1"/>
              </a:solidFill>
              <a:latin typeface="宋体" charset="-122"/>
              <a:ea typeface="宋体" charset="-122"/>
              <a:sym typeface="宋体" charset="-122"/>
            </a:endParaRPr>
          </a:p>
        </p:txBody>
      </p:sp>
      <p:sp>
        <p:nvSpPr>
          <p:cNvPr id="40969" name="矩形 12"/>
          <p:cNvSpPr/>
          <p:nvPr/>
        </p:nvSpPr>
        <p:spPr>
          <a:xfrm>
            <a:off x="0" y="6383338"/>
            <a:ext cx="12192000" cy="490537"/>
          </a:xfrm>
          <a:prstGeom prst="rect">
            <a:avLst/>
          </a:prstGeom>
          <a:solidFill>
            <a:srgbClr val="16A287"/>
          </a:solidFill>
          <a:ln w="12700">
            <a:noFill/>
          </a:ln>
        </p:spPr>
        <p:txBody>
          <a:bodyPr anchor="ctr"/>
          <a:lstStyle/>
          <a:p>
            <a:pPr algn="ctr"/>
            <a:endParaRPr lang="zh-CN" altLang="zh-CN" b="1" dirty="0">
              <a:solidFill>
                <a:srgbClr val="FFFFFF"/>
              </a:solidFill>
              <a:latin typeface="微软雅黑" pitchFamily="34" charset="-122"/>
              <a:ea typeface="微软雅黑" pitchFamily="34" charset="-122"/>
              <a:sym typeface="微软雅黑" pitchFamily="34" charset="-122"/>
            </a:endParaRPr>
          </a:p>
        </p:txBody>
      </p:sp>
      <p:sp>
        <p:nvSpPr>
          <p:cNvPr id="41007" name="文本占位符 3"/>
          <p:cNvSpPr>
            <a:spLocks noGrp="1"/>
          </p:cNvSpPr>
          <p:nvPr>
            <p:ph sz="quarter" idx="4294967295"/>
          </p:nvPr>
        </p:nvSpPr>
        <p:spPr>
          <a:xfrm>
            <a:off x="655955" y="633730"/>
            <a:ext cx="6106160" cy="429895"/>
          </a:xfrm>
          <a:prstGeom prst="rect">
            <a:avLst/>
          </a:prstGeom>
          <a:noFill/>
          <a:ln w="9525">
            <a:noFill/>
          </a:ln>
        </p:spPr>
        <p:txBody>
          <a:bodyPr anchor="t"/>
          <a:lstStyle>
            <a:lvl1pPr lvl="0">
              <a:buClrTx/>
              <a:buSzTx/>
              <a:buFont typeface="Arial" charset="0"/>
              <a:defRPr sz="2400"/>
            </a:lvl1pPr>
            <a:lvl2pPr lvl="1">
              <a:buClrTx/>
              <a:buSzTx/>
              <a:buFont typeface="Arial" charset="0"/>
              <a:defRPr sz="2000"/>
            </a:lvl2pPr>
            <a:lvl3pPr lvl="2">
              <a:buClrTx/>
              <a:buSzTx/>
              <a:buFont typeface="Arial" charset="0"/>
              <a:defRPr sz="1800"/>
            </a:lvl3pPr>
            <a:lvl4pPr lvl="3">
              <a:buClrTx/>
              <a:buSzTx/>
              <a:buFont typeface="Arial" charset="0"/>
              <a:defRPr sz="1600"/>
            </a:lvl4pPr>
            <a:lvl5pPr lvl="4">
              <a:buClrTx/>
              <a:buSzTx/>
              <a:buFont typeface="Arial" charset="0"/>
              <a:defRPr sz="1600"/>
            </a:lvl5pPr>
          </a:lstStyle>
          <a:p>
            <a:pPr marL="0" lvl="0" indent="0" eaLnBrk="1" hangingPunct="1">
              <a:buNone/>
            </a:pPr>
            <a:r>
              <a:rPr lang="zh-CN" altLang="en-US" sz="2800" b="1" dirty="0">
                <a:latin typeface="微软雅黑" pitchFamily="34" charset="-122"/>
                <a:ea typeface="微软雅黑" pitchFamily="34" charset="-122"/>
              </a:rPr>
              <a:t>实证分析写作存在的问题及原因分析</a:t>
            </a:r>
            <a:endParaRPr lang="zh-CN" altLang="en-US" sz="2800" b="1" dirty="0">
              <a:latin typeface="微软雅黑" pitchFamily="34" charset="-122"/>
              <a:ea typeface="微软雅黑" pitchFamily="34" charset="-122"/>
            </a:endParaRPr>
          </a:p>
        </p:txBody>
      </p:sp>
      <p:sp>
        <p:nvSpPr>
          <p:cNvPr id="16394" name="文本框 13"/>
          <p:cNvSpPr/>
          <p:nvPr/>
        </p:nvSpPr>
        <p:spPr>
          <a:xfrm>
            <a:off x="0" y="6413500"/>
            <a:ext cx="2021205" cy="460375"/>
          </a:xfrm>
          <a:prstGeom prst="rect">
            <a:avLst/>
          </a:prstGeom>
          <a:noFill/>
          <a:ln w="9525">
            <a:noFill/>
          </a:ln>
        </p:spPr>
        <p:txBody>
          <a:bodyPr wrap="square" anchor="t">
            <a:spAutoFit/>
          </a:bodyPr>
          <a:lstStyle/>
          <a:p>
            <a:pPr>
              <a:lnSpc>
                <a:spcPct val="120000"/>
              </a:lnSpc>
            </a:pPr>
            <a:r>
              <a:rPr lang="zh-CN" altLang="en-US" sz="2000" b="1" dirty="0">
                <a:solidFill>
                  <a:schemeClr val="bg1"/>
                </a:solidFill>
                <a:latin typeface="微软雅黑" pitchFamily="34" charset="-122"/>
                <a:ea typeface="微软雅黑" pitchFamily="34" charset="-122"/>
              </a:rPr>
              <a:t>如何写实证分析</a:t>
            </a:r>
            <a:endParaRPr lang="zh-CN" altLang="en-US" sz="2000" b="1" dirty="0">
              <a:solidFill>
                <a:schemeClr val="bg1"/>
              </a:solidFill>
              <a:latin typeface="微软雅黑" pitchFamily="34" charset="-122"/>
              <a:ea typeface="微软雅黑" pitchFamily="34" charset="-122"/>
            </a:endParaRPr>
          </a:p>
        </p:txBody>
      </p:sp>
      <p:sp>
        <p:nvSpPr>
          <p:cNvPr id="2" name="文本框 1"/>
          <p:cNvSpPr txBox="1"/>
          <p:nvPr/>
        </p:nvSpPr>
        <p:spPr>
          <a:xfrm>
            <a:off x="9549130" y="6413500"/>
            <a:ext cx="2642870" cy="398780"/>
          </a:xfrm>
          <a:prstGeom prst="rect">
            <a:avLst/>
          </a:prstGeom>
          <a:noFill/>
        </p:spPr>
        <p:txBody>
          <a:bodyPr wrap="square" rtlCol="0">
            <a:spAutoFit/>
          </a:bodyPr>
          <a:lstStyle/>
          <a:p>
            <a:r>
              <a:rPr lang="en-US" altLang="zh-CN" sz="2000">
                <a:solidFill>
                  <a:schemeClr val="bg1"/>
                </a:solidFill>
                <a:latin typeface="微软雅黑" pitchFamily="34" charset="-122"/>
                <a:ea typeface="微软雅黑" pitchFamily="34" charset="-122"/>
                <a:cs typeface="微软雅黑" pitchFamily="34" charset="-122"/>
              </a:rPr>
              <a:t>        </a:t>
            </a:r>
            <a:r>
              <a:rPr lang="en-US" altLang="zh-CN" sz="2000" b="1">
                <a:solidFill>
                  <a:schemeClr val="bg1"/>
                </a:solidFill>
                <a:latin typeface="微软雅黑" pitchFamily="34" charset="-122"/>
                <a:ea typeface="微软雅黑" pitchFamily="34" charset="-122"/>
                <a:cs typeface="微软雅黑" pitchFamily="34" charset="-122"/>
              </a:rPr>
              <a:t>  </a:t>
            </a:r>
            <a:r>
              <a:rPr lang="zh-CN" altLang="en-US" sz="2000" b="1">
                <a:solidFill>
                  <a:schemeClr val="bg1"/>
                </a:solidFill>
                <a:latin typeface="微软雅黑" pitchFamily="34" charset="-122"/>
                <a:ea typeface="微软雅黑" pitchFamily="34" charset="-122"/>
                <a:cs typeface="微软雅黑" pitchFamily="34" charset="-122"/>
              </a:rPr>
              <a:t>讲授人</a:t>
            </a:r>
            <a:r>
              <a:rPr lang="en-US" altLang="zh-CN" sz="2000" b="1">
                <a:solidFill>
                  <a:schemeClr val="bg1"/>
                </a:solidFill>
                <a:latin typeface="微软雅黑" pitchFamily="34" charset="-122"/>
                <a:ea typeface="微软雅黑" pitchFamily="34" charset="-122"/>
                <a:cs typeface="微软雅黑" pitchFamily="34" charset="-122"/>
              </a:rPr>
              <a:t>: </a:t>
            </a:r>
            <a:r>
              <a:rPr lang="zh-CN" altLang="en-US" sz="2000" b="1">
                <a:solidFill>
                  <a:schemeClr val="bg1"/>
                </a:solidFill>
                <a:latin typeface="微软雅黑" pitchFamily="34" charset="-122"/>
                <a:ea typeface="微软雅黑" pitchFamily="34" charset="-122"/>
                <a:cs typeface="微软雅黑" pitchFamily="34" charset="-122"/>
              </a:rPr>
              <a:t>刘西川</a:t>
            </a:r>
            <a:endParaRPr lang="zh-CN" altLang="en-US" sz="2000" b="1">
              <a:solidFill>
                <a:schemeClr val="bg1"/>
              </a:solidFill>
              <a:latin typeface="微软雅黑" pitchFamily="34" charset="-122"/>
              <a:ea typeface="微软雅黑" pitchFamily="34" charset="-122"/>
              <a:cs typeface="微软雅黑" pitchFamily="34" charset="-122"/>
            </a:endParaRPr>
          </a:p>
        </p:txBody>
      </p:sp>
      <p:graphicFrame>
        <p:nvGraphicFramePr>
          <p:cNvPr id="10" name="表格 9"/>
          <p:cNvGraphicFramePr/>
          <p:nvPr>
            <p:custDataLst>
              <p:tags r:id="rId1"/>
            </p:custDataLst>
          </p:nvPr>
        </p:nvGraphicFramePr>
        <p:xfrm>
          <a:off x="1104900" y="1548765"/>
          <a:ext cx="10474325" cy="4373880"/>
        </p:xfrm>
        <a:graphic>
          <a:graphicData uri="http://schemas.openxmlformats.org/drawingml/2006/table">
            <a:tbl>
              <a:tblPr firstRow="1" bandRow="1">
                <a:tableStyleId>{69012ECD-51FC-41F1-AA8D-1B2483CD663E}</a:tableStyleId>
              </a:tblPr>
              <a:tblGrid>
                <a:gridCol w="4655185"/>
                <a:gridCol w="5819140"/>
              </a:tblGrid>
              <a:tr h="728980">
                <a:tc>
                  <a:txBody>
                    <a:bodyPr/>
                    <a:p>
                      <a:pPr indent="0" algn="ctr">
                        <a:lnSpc>
                          <a:spcPct val="110000"/>
                        </a:lnSpc>
                        <a:buNone/>
                      </a:pPr>
                      <a:r>
                        <a:rPr lang="en-US" sz="2000" b="1">
                          <a:latin typeface="微软雅黑" pitchFamily="34" charset="-122"/>
                          <a:ea typeface="微软雅黑" pitchFamily="34" charset="-122"/>
                        </a:rPr>
                        <a:t>具体问题</a:t>
                      </a:r>
                      <a:endParaRPr lang="en-US" altLang="en-US" sz="2000" b="1">
                        <a:latin typeface="微软雅黑" pitchFamily="34" charset="-122"/>
                        <a:ea typeface="微软雅黑" pitchFamily="34" charset="-122"/>
                      </a:endParaRPr>
                    </a:p>
                  </a:txBody>
                  <a:tcPr marL="68580" marR="68580" marT="0" marB="0" vert="horz" anchor="ctr" anchorCtr="0">
                    <a:solidFill>
                      <a:srgbClr val="16A287"/>
                    </a:solidFill>
                  </a:tcPr>
                </a:tc>
                <a:tc>
                  <a:txBody>
                    <a:bodyPr/>
                    <a:p>
                      <a:pPr indent="0" algn="ctr">
                        <a:lnSpc>
                          <a:spcPct val="110000"/>
                        </a:lnSpc>
                        <a:buNone/>
                      </a:pPr>
                      <a:r>
                        <a:rPr lang="en-US" sz="2000" b="1">
                          <a:latin typeface="微软雅黑" pitchFamily="34" charset="-122"/>
                          <a:ea typeface="微软雅黑" pitchFamily="34" charset="-122"/>
                        </a:rPr>
                        <a:t>原因分析</a:t>
                      </a:r>
                      <a:endParaRPr lang="en-US" altLang="en-US" sz="2000" b="1">
                        <a:latin typeface="微软雅黑" pitchFamily="34" charset="-122"/>
                        <a:ea typeface="微软雅黑" pitchFamily="34" charset="-122"/>
                      </a:endParaRPr>
                    </a:p>
                  </a:txBody>
                  <a:tcPr marL="68580" marR="68580" marT="0" marB="0" vert="horz" anchor="ctr" anchorCtr="0">
                    <a:solidFill>
                      <a:srgbClr val="16A287"/>
                    </a:solidFill>
                  </a:tcPr>
                </a:tc>
              </a:tr>
              <a:tr h="728980">
                <a:tc>
                  <a:txBody>
                    <a:bodyPr/>
                    <a:p>
                      <a:pPr indent="0">
                        <a:lnSpc>
                          <a:spcPct val="110000"/>
                        </a:lnSpc>
                        <a:buNone/>
                      </a:pPr>
                      <a:r>
                        <a:rPr lang="en-US" sz="2000" b="1">
                          <a:latin typeface="微软雅黑" pitchFamily="34" charset="-122"/>
                          <a:ea typeface="微软雅黑" pitchFamily="34" charset="-122"/>
                          <a:cs typeface="微软雅黑" pitchFamily="34" charset="-122"/>
                        </a:rPr>
                        <a:t>1.没有分析，或者分析不深入。</a:t>
                      </a:r>
                      <a:endParaRPr lang="en-US" altLang="en-US" sz="2000" b="1">
                        <a:latin typeface="微软雅黑" pitchFamily="34" charset="-122"/>
                        <a:ea typeface="微软雅黑" pitchFamily="34" charset="-122"/>
                        <a:cs typeface="微软雅黑" pitchFamily="34" charset="-122"/>
                      </a:endParaRPr>
                    </a:p>
                  </a:txBody>
                  <a:tcPr marL="68580" marR="68580" marT="0" marB="0" vert="horz" anchor="ctr"/>
                </a:tc>
                <a:tc>
                  <a:txBody>
                    <a:bodyPr/>
                    <a:p>
                      <a:pPr indent="0">
                        <a:lnSpc>
                          <a:spcPct val="110000"/>
                        </a:lnSpc>
                        <a:buNone/>
                      </a:pPr>
                      <a:r>
                        <a:rPr lang="en-US" sz="2000" b="0">
                          <a:latin typeface="微软雅黑" pitchFamily="34" charset="-122"/>
                          <a:ea typeface="微软雅黑" pitchFamily="34" charset="-122"/>
                          <a:cs typeface="微软雅黑" pitchFamily="34" charset="-122"/>
                        </a:rPr>
                        <a:t>1.不知道实证分析是什么，尤其是未能从功能上认识和把握实证分析。</a:t>
                      </a:r>
                      <a:endParaRPr lang="en-US" altLang="en-US" sz="2000" b="0">
                        <a:latin typeface="微软雅黑" pitchFamily="34" charset="-122"/>
                        <a:ea typeface="微软雅黑" pitchFamily="34" charset="-122"/>
                        <a:cs typeface="微软雅黑" pitchFamily="34" charset="-122"/>
                      </a:endParaRPr>
                    </a:p>
                  </a:txBody>
                  <a:tcPr marL="68580" marR="68580" marT="0" marB="0" vert="horz" anchor="ctr"/>
                </a:tc>
              </a:tr>
              <a:tr h="728980">
                <a:tc>
                  <a:txBody>
                    <a:bodyPr/>
                    <a:p>
                      <a:pPr indent="0">
                        <a:lnSpc>
                          <a:spcPct val="110000"/>
                        </a:lnSpc>
                        <a:buNone/>
                      </a:pPr>
                      <a:r>
                        <a:rPr lang="en-US" sz="2000" b="1">
                          <a:latin typeface="微软雅黑" pitchFamily="34" charset="-122"/>
                          <a:ea typeface="微软雅黑" pitchFamily="34" charset="-122"/>
                          <a:cs typeface="微软雅黑" pitchFamily="34" charset="-122"/>
                        </a:rPr>
                        <a:t>2.没有聚焦于假说检验。</a:t>
                      </a:r>
                      <a:endParaRPr lang="en-US" altLang="en-US" sz="2000" b="1">
                        <a:latin typeface="微软雅黑" pitchFamily="34" charset="-122"/>
                        <a:ea typeface="微软雅黑" pitchFamily="34" charset="-122"/>
                        <a:cs typeface="微软雅黑" pitchFamily="34" charset="-122"/>
                      </a:endParaRPr>
                    </a:p>
                  </a:txBody>
                  <a:tcPr marL="68580" marR="68580" marT="0" marB="0" vert="horz" anchor="ctr"/>
                </a:tc>
                <a:tc>
                  <a:txBody>
                    <a:bodyPr/>
                    <a:p>
                      <a:pPr indent="0">
                        <a:lnSpc>
                          <a:spcPct val="110000"/>
                        </a:lnSpc>
                        <a:buNone/>
                      </a:pPr>
                      <a:r>
                        <a:rPr lang="en-US" sz="2000" b="0">
                          <a:latin typeface="微软雅黑" pitchFamily="34" charset="-122"/>
                          <a:ea typeface="微软雅黑" pitchFamily="34" charset="-122"/>
                          <a:cs typeface="微软雅黑" pitchFamily="34" charset="-122"/>
                        </a:rPr>
                        <a:t>2.不知道分析和检验的具体内容，未能掌握实证分析的功能、具体动作及作用的对象。</a:t>
                      </a:r>
                      <a:endParaRPr lang="en-US" altLang="en-US" sz="2000" b="0">
                        <a:latin typeface="微软雅黑" pitchFamily="34" charset="-122"/>
                        <a:ea typeface="微软雅黑" pitchFamily="34" charset="-122"/>
                        <a:cs typeface="微软雅黑" pitchFamily="34" charset="-122"/>
                      </a:endParaRPr>
                    </a:p>
                  </a:txBody>
                  <a:tcPr marL="68580" marR="68580" marT="0" marB="0" vert="horz" anchor="ctr"/>
                </a:tc>
              </a:tr>
              <a:tr h="728980">
                <a:tc>
                  <a:txBody>
                    <a:bodyPr/>
                    <a:p>
                      <a:pPr indent="0">
                        <a:lnSpc>
                          <a:spcPct val="110000"/>
                        </a:lnSpc>
                        <a:buNone/>
                      </a:pPr>
                      <a:r>
                        <a:rPr lang="en-US" sz="2000" b="1">
                          <a:latin typeface="微软雅黑" pitchFamily="34" charset="-122"/>
                          <a:ea typeface="微软雅黑" pitchFamily="34" charset="-122"/>
                          <a:cs typeface="微软雅黑" pitchFamily="34" charset="-122"/>
                        </a:rPr>
                        <a:t>3.不重视识别与推断。</a:t>
                      </a:r>
                      <a:endParaRPr lang="en-US" altLang="en-US" sz="2000" b="1">
                        <a:latin typeface="微软雅黑" pitchFamily="34" charset="-122"/>
                        <a:ea typeface="微软雅黑" pitchFamily="34" charset="-122"/>
                        <a:cs typeface="微软雅黑" pitchFamily="34" charset="-122"/>
                      </a:endParaRPr>
                    </a:p>
                  </a:txBody>
                  <a:tcPr marL="68580" marR="68580" marT="0" marB="0" vert="horz" anchor="ctr"/>
                </a:tc>
                <a:tc>
                  <a:txBody>
                    <a:bodyPr/>
                    <a:p>
                      <a:pPr indent="0">
                        <a:lnSpc>
                          <a:spcPct val="110000"/>
                        </a:lnSpc>
                        <a:buNone/>
                      </a:pPr>
                      <a:r>
                        <a:rPr lang="en-US" sz="2000" b="0">
                          <a:latin typeface="微软雅黑" pitchFamily="34" charset="-122"/>
                          <a:ea typeface="微软雅黑" pitchFamily="34" charset="-122"/>
                          <a:cs typeface="微软雅黑" pitchFamily="34" charset="-122"/>
                        </a:rPr>
                        <a:t>3.①对实证分析的研究设计不过关；②对与估计结果相关的理论与文献掌握不够。</a:t>
                      </a:r>
                      <a:endParaRPr lang="en-US" altLang="en-US" sz="2000" b="0">
                        <a:latin typeface="微软雅黑" pitchFamily="34" charset="-122"/>
                        <a:ea typeface="微软雅黑" pitchFamily="34" charset="-122"/>
                        <a:cs typeface="微软雅黑" pitchFamily="34" charset="-122"/>
                      </a:endParaRPr>
                    </a:p>
                  </a:txBody>
                  <a:tcPr marL="68580" marR="68580" marT="0" marB="0" vert="horz" anchor="ctr"/>
                </a:tc>
              </a:tr>
              <a:tr h="728980">
                <a:tc>
                  <a:txBody>
                    <a:bodyPr/>
                    <a:p>
                      <a:pPr indent="0">
                        <a:lnSpc>
                          <a:spcPct val="110000"/>
                        </a:lnSpc>
                        <a:buNone/>
                      </a:pPr>
                      <a:r>
                        <a:rPr lang="en-US" sz="2000" b="1">
                          <a:latin typeface="微软雅黑" pitchFamily="34" charset="-122"/>
                          <a:ea typeface="微软雅黑" pitchFamily="34" charset="-122"/>
                          <a:cs typeface="微软雅黑" pitchFamily="34" charset="-122"/>
                        </a:rPr>
                        <a:t>4.没有诊断性检验，或有但没有认真交代检验思路及其检验结果。</a:t>
                      </a:r>
                      <a:endParaRPr lang="en-US" altLang="en-US" sz="2000" b="1">
                        <a:latin typeface="微软雅黑" pitchFamily="34" charset="-122"/>
                        <a:ea typeface="微软雅黑" pitchFamily="34" charset="-122"/>
                        <a:cs typeface="微软雅黑" pitchFamily="34" charset="-122"/>
                      </a:endParaRPr>
                    </a:p>
                  </a:txBody>
                  <a:tcPr marL="68580" marR="68580" marT="0" marB="0" vert="horz" anchor="ctr"/>
                </a:tc>
                <a:tc>
                  <a:txBody>
                    <a:bodyPr/>
                    <a:p>
                      <a:pPr indent="0">
                        <a:lnSpc>
                          <a:spcPct val="110000"/>
                        </a:lnSpc>
                        <a:buNone/>
                      </a:pPr>
                      <a:r>
                        <a:rPr lang="en-US" sz="2000" b="0">
                          <a:latin typeface="微软雅黑" pitchFamily="34" charset="-122"/>
                          <a:ea typeface="微软雅黑" pitchFamily="34" charset="-122"/>
                          <a:cs typeface="微软雅黑" pitchFamily="34" charset="-122"/>
                        </a:rPr>
                        <a:t>4.不了解和不掌握相关知识和技术。</a:t>
                      </a:r>
                      <a:endParaRPr lang="en-US" altLang="en-US" sz="2000" b="0">
                        <a:latin typeface="微软雅黑" pitchFamily="34" charset="-122"/>
                        <a:ea typeface="微软雅黑" pitchFamily="34" charset="-122"/>
                        <a:cs typeface="微软雅黑" pitchFamily="34" charset="-122"/>
                      </a:endParaRPr>
                    </a:p>
                  </a:txBody>
                  <a:tcPr marL="68580" marR="68580" marT="0" marB="0" vert="horz" anchor="ctr"/>
                </a:tc>
              </a:tr>
              <a:tr h="728980">
                <a:tc>
                  <a:txBody>
                    <a:bodyPr/>
                    <a:p>
                      <a:pPr indent="0">
                        <a:lnSpc>
                          <a:spcPct val="110000"/>
                        </a:lnSpc>
                        <a:buNone/>
                      </a:pPr>
                      <a:r>
                        <a:rPr lang="en-US" sz="2000" b="1">
                          <a:latin typeface="微软雅黑" pitchFamily="34" charset="-122"/>
                          <a:ea typeface="微软雅黑" pitchFamily="34" charset="-122"/>
                          <a:cs typeface="微软雅黑" pitchFamily="34" charset="-122"/>
                        </a:rPr>
                        <a:t>5.缺乏稳健性检验。</a:t>
                      </a:r>
                      <a:endParaRPr lang="en-US" altLang="en-US" sz="2000" b="1">
                        <a:latin typeface="微软雅黑" pitchFamily="34" charset="-122"/>
                        <a:ea typeface="微软雅黑" pitchFamily="34" charset="-122"/>
                        <a:cs typeface="微软雅黑" pitchFamily="34" charset="-122"/>
                      </a:endParaRPr>
                    </a:p>
                  </a:txBody>
                  <a:tcPr marL="68580" marR="68580" marT="0" marB="0" vert="horz" anchor="ctr"/>
                </a:tc>
                <a:tc>
                  <a:txBody>
                    <a:bodyPr/>
                    <a:p>
                      <a:pPr indent="0">
                        <a:lnSpc>
                          <a:spcPct val="110000"/>
                        </a:lnSpc>
                        <a:buNone/>
                      </a:pPr>
                      <a:r>
                        <a:rPr lang="en-US" sz="2000" b="0">
                          <a:latin typeface="微软雅黑" pitchFamily="34" charset="-122"/>
                          <a:ea typeface="微软雅黑" pitchFamily="34" charset="-122"/>
                          <a:cs typeface="微软雅黑" pitchFamily="34" charset="-122"/>
                        </a:rPr>
                        <a:t>5.不知道、不懂，其次才是执行力达不到。</a:t>
                      </a:r>
                      <a:endParaRPr lang="en-US" altLang="en-US" sz="2000" b="0">
                        <a:latin typeface="微软雅黑" pitchFamily="34" charset="-122"/>
                        <a:ea typeface="微软雅黑" pitchFamily="34" charset="-122"/>
                        <a:cs typeface="微软雅黑" pitchFamily="34" charset="-122"/>
                      </a:endParaRPr>
                    </a:p>
                  </a:txBody>
                  <a:tcPr marL="68580" marR="68580" marT="0" marB="0" vert="horz" anchor="ctr"/>
                </a:tc>
              </a:tr>
            </a:tbl>
          </a:graphicData>
        </a:graphic>
      </p:graphicFrame>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矩形 1"/>
          <p:cNvSpPr/>
          <p:nvPr/>
        </p:nvSpPr>
        <p:spPr>
          <a:xfrm>
            <a:off x="0" y="549275"/>
            <a:ext cx="12192000" cy="598488"/>
          </a:xfrm>
          <a:prstGeom prst="rect">
            <a:avLst/>
          </a:prstGeom>
          <a:solidFill>
            <a:srgbClr val="D8D8D8"/>
          </a:solidFill>
          <a:ln w="12700">
            <a:noFill/>
          </a:ln>
        </p:spPr>
        <p:txBody>
          <a:bodyPr anchor="ctr"/>
          <a:lstStyle/>
          <a:p>
            <a:pPr algn="ctr"/>
            <a:endParaRPr lang="zh-CN" altLang="zh-CN" b="1" dirty="0">
              <a:solidFill>
                <a:srgbClr val="FFFFFF"/>
              </a:solidFill>
              <a:latin typeface="微软雅黑" pitchFamily="34" charset="-122"/>
              <a:ea typeface="微软雅黑" pitchFamily="34" charset="-122"/>
              <a:sym typeface="微软雅黑" pitchFamily="34" charset="-122"/>
            </a:endParaRPr>
          </a:p>
        </p:txBody>
      </p:sp>
      <p:sp>
        <p:nvSpPr>
          <p:cNvPr id="40962" name="矩形 4"/>
          <p:cNvSpPr/>
          <p:nvPr/>
        </p:nvSpPr>
        <p:spPr>
          <a:xfrm>
            <a:off x="0" y="0"/>
            <a:ext cx="12192000" cy="598488"/>
          </a:xfrm>
          <a:prstGeom prst="rect">
            <a:avLst/>
          </a:prstGeom>
          <a:solidFill>
            <a:schemeClr val="tx1"/>
          </a:solidFill>
          <a:ln w="12700">
            <a:noFill/>
          </a:ln>
        </p:spPr>
        <p:txBody>
          <a:bodyPr anchor="ctr"/>
          <a:lstStyle/>
          <a:p>
            <a:pPr algn="ctr"/>
            <a:endParaRPr lang="zh-CN" altLang="zh-CN" dirty="0">
              <a:solidFill>
                <a:schemeClr val="bg1"/>
              </a:solidFill>
              <a:latin typeface="宋体" charset="-122"/>
              <a:ea typeface="宋体" charset="-122"/>
              <a:sym typeface="宋体" charset="-122"/>
            </a:endParaRPr>
          </a:p>
        </p:txBody>
      </p:sp>
      <p:sp>
        <p:nvSpPr>
          <p:cNvPr id="41007" name="文本占位符 3"/>
          <p:cNvSpPr>
            <a:spLocks noGrp="1"/>
          </p:cNvSpPr>
          <p:nvPr>
            <p:ph sz="quarter" idx="4294967295"/>
          </p:nvPr>
        </p:nvSpPr>
        <p:spPr>
          <a:xfrm>
            <a:off x="655955" y="681355"/>
            <a:ext cx="8652510" cy="429895"/>
          </a:xfrm>
          <a:prstGeom prst="rect">
            <a:avLst/>
          </a:prstGeom>
          <a:noFill/>
          <a:ln w="9525">
            <a:noFill/>
          </a:ln>
        </p:spPr>
        <p:txBody>
          <a:bodyPr anchor="t"/>
          <a:lstStyle>
            <a:lvl1pPr lvl="0">
              <a:buClrTx/>
              <a:buSzTx/>
              <a:buFont typeface="Arial" charset="0"/>
              <a:defRPr sz="2400"/>
            </a:lvl1pPr>
            <a:lvl2pPr lvl="1">
              <a:buClrTx/>
              <a:buSzTx/>
              <a:buFont typeface="Arial" charset="0"/>
              <a:defRPr sz="2000"/>
            </a:lvl2pPr>
            <a:lvl3pPr lvl="2">
              <a:buClrTx/>
              <a:buSzTx/>
              <a:buFont typeface="Arial" charset="0"/>
              <a:defRPr sz="1800"/>
            </a:lvl3pPr>
            <a:lvl4pPr lvl="3">
              <a:buClrTx/>
              <a:buSzTx/>
              <a:buFont typeface="Arial" charset="0"/>
              <a:defRPr sz="1600"/>
            </a:lvl4pPr>
            <a:lvl5pPr lvl="4">
              <a:buClrTx/>
              <a:buSzTx/>
              <a:buFont typeface="Arial" charset="0"/>
              <a:defRPr sz="1600"/>
            </a:lvl5pPr>
          </a:lstStyle>
          <a:p>
            <a:pPr marL="0" lvl="0" indent="0" eaLnBrk="1" hangingPunct="1">
              <a:buNone/>
            </a:pPr>
            <a:r>
              <a:rPr sz="2800" b="1" dirty="0">
                <a:latin typeface="微软雅黑" pitchFamily="34" charset="-122"/>
                <a:ea typeface="微软雅黑" pitchFamily="34" charset="-122"/>
                <a:sym typeface="+mn-ea"/>
              </a:rPr>
              <a:t>实证分析写作的要点六：进一步讨论（示例）</a:t>
            </a:r>
            <a:endParaRPr sz="2800" b="1" dirty="0">
              <a:latin typeface="微软雅黑" pitchFamily="34" charset="-122"/>
              <a:ea typeface="微软雅黑" pitchFamily="34" charset="-122"/>
              <a:sym typeface="+mn-ea"/>
            </a:endParaRPr>
          </a:p>
        </p:txBody>
      </p:sp>
      <p:graphicFrame>
        <p:nvGraphicFramePr>
          <p:cNvPr id="4" name="表格 3"/>
          <p:cNvGraphicFramePr/>
          <p:nvPr>
            <p:custDataLst>
              <p:tags r:id="rId1"/>
            </p:custDataLst>
          </p:nvPr>
        </p:nvGraphicFramePr>
        <p:xfrm>
          <a:off x="679767" y="1670685"/>
          <a:ext cx="10916920" cy="4578985"/>
        </p:xfrm>
        <a:graphic>
          <a:graphicData uri="http://schemas.openxmlformats.org/drawingml/2006/table">
            <a:tbl>
              <a:tblPr firstRow="1" bandRow="1">
                <a:tableStyleId>{5940675A-B579-460E-94D1-54222C63F5DA}</a:tableStyleId>
              </a:tblPr>
              <a:tblGrid>
                <a:gridCol w="1559560"/>
                <a:gridCol w="1559560"/>
                <a:gridCol w="1559560"/>
                <a:gridCol w="1559560"/>
                <a:gridCol w="1559560"/>
                <a:gridCol w="1559560"/>
                <a:gridCol w="1559560"/>
              </a:tblGrid>
              <a:tr h="244475">
                <a:tc rowSpan="2">
                  <a:txBody>
                    <a:bodyPr/>
                    <a:p>
                      <a:pPr indent="0" algn="ctr">
                        <a:buNone/>
                      </a:pPr>
                      <a:r>
                        <a:rPr lang="en-US" sz="1600" b="0">
                          <a:solidFill>
                            <a:schemeClr val="bg1"/>
                          </a:solidFill>
                          <a:latin typeface="微软雅黑" pitchFamily="34" charset="-122"/>
                          <a:ea typeface="微软雅黑" pitchFamily="34" charset="-122"/>
                          <a:cs typeface="宋体" charset="-122"/>
                        </a:rPr>
                        <a:t>变量</a:t>
                      </a:r>
                      <a:endParaRPr lang="en-US" sz="1600" b="0">
                        <a:solidFill>
                          <a:schemeClr val="bg1"/>
                        </a:solidFill>
                        <a:latin typeface="微软雅黑" pitchFamily="34" charset="-122"/>
                        <a:ea typeface="微软雅黑" pitchFamily="34" charset="-122"/>
                        <a:cs typeface="宋体" charset="-122"/>
                      </a:endParaRPr>
                    </a:p>
                  </a:txBody>
                  <a:tcPr marL="0" marR="0" marT="0" marB="0" vert="horz" anchor="ctr">
                    <a:lnL>
                      <a:noFill/>
                    </a:lnL>
                    <a:lnR>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16A287"/>
                    </a:solidFill>
                  </a:tcPr>
                </a:tc>
                <a:tc gridSpan="3">
                  <a:txBody>
                    <a:bodyPr/>
                    <a:p>
                      <a:pPr indent="0" algn="ctr">
                        <a:buNone/>
                      </a:pPr>
                      <a:r>
                        <a:rPr lang="en-US" sz="1600" b="0">
                          <a:solidFill>
                            <a:schemeClr val="bg1"/>
                          </a:solidFill>
                          <a:latin typeface="微软雅黑" pitchFamily="34" charset="-122"/>
                          <a:ea typeface="微软雅黑" pitchFamily="34" charset="-122"/>
                          <a:cs typeface="微软雅黑" pitchFamily="34" charset="-122"/>
                        </a:rPr>
                        <a:t>Probit模型</a:t>
                      </a:r>
                      <a:endParaRPr lang="en-US" altLang="en-US" sz="1600" b="0">
                        <a:solidFill>
                          <a:schemeClr val="bg1"/>
                        </a:solidFill>
                        <a:latin typeface="微软雅黑" pitchFamily="34" charset="-122"/>
                        <a:ea typeface="微软雅黑" pitchFamily="34" charset="-122"/>
                        <a:cs typeface="微软雅黑" pitchFamily="34" charset="-122"/>
                      </a:endParaRPr>
                    </a:p>
                  </a:txBody>
                  <a:tcPr marL="0" marR="0" marT="0" marB="0" vert="horz" anchor="ctr">
                    <a:lnL>
                      <a:noFill/>
                    </a:lnL>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16A287"/>
                    </a:solidFill>
                  </a:tcPr>
                </a:tc>
                <a:tc hMerge="1">
                  <a:tcP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c hMerge="1">
                  <a:tcP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c gridSpan="3">
                  <a:txBody>
                    <a:bodyPr/>
                    <a:p>
                      <a:pPr indent="0" algn="ctr">
                        <a:buNone/>
                      </a:pPr>
                      <a:r>
                        <a:rPr lang="en-US" sz="1600" b="0">
                          <a:solidFill>
                            <a:schemeClr val="bg1"/>
                          </a:solidFill>
                          <a:latin typeface="微软雅黑" pitchFamily="34" charset="-122"/>
                          <a:ea typeface="微软雅黑" pitchFamily="34" charset="-122"/>
                          <a:cs typeface="微软雅黑" pitchFamily="34" charset="-122"/>
                        </a:rPr>
                        <a:t>Tobit模型</a:t>
                      </a:r>
                      <a:endParaRPr lang="en-US" altLang="en-US" sz="1600" b="0">
                        <a:solidFill>
                          <a:schemeClr val="bg1"/>
                        </a:solidFill>
                        <a:latin typeface="微软雅黑" pitchFamily="34" charset="-122"/>
                        <a:ea typeface="微软雅黑" pitchFamily="34" charset="-122"/>
                        <a:cs typeface="微软雅黑" pitchFamily="34" charset="-122"/>
                      </a:endParaRPr>
                    </a:p>
                  </a:txBody>
                  <a:tcPr marL="0" marR="0" marT="0" marB="0" vert="horz" anchor="ctr">
                    <a:lnL>
                      <a:noFill/>
                    </a:lnL>
                    <a:lnR cap="flat">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16A287"/>
                    </a:solidFill>
                  </a:tcPr>
                </a:tc>
                <a:tc hMerge="1">
                  <a:tcPr>
                    <a:lnR cap="flat">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c hMerge="1">
                  <a:tcPr>
                    <a:lnR cap="flat">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solidFill>
                      <a:srgbClr val="16A287"/>
                    </a:solidFill>
                  </a:tcPr>
                </a:tc>
              </a:tr>
              <a:tr h="244475">
                <a:tc vMerge="1">
                  <a:tcPr marL="0" marR="0" marT="0" marB="0" vert="horz" anchor="ctr">
                    <a:lnB w="12700" cap="flat" cmpd="sng">
                      <a:solidFill>
                        <a:srgbClr val="000000"/>
                      </a:solidFill>
                      <a:prstDash val="solid"/>
                      <a:headEnd type="none" w="med" len="med"/>
                      <a:tailEnd type="none" w="med" len="med"/>
                    </a:lnB>
                  </a:tcPr>
                </a:tc>
                <a:tc>
                  <a:txBody>
                    <a:bodyPr/>
                    <a:p>
                      <a:pPr indent="0" algn="ctr">
                        <a:buNone/>
                      </a:pPr>
                      <a:r>
                        <a:rPr lang="en-US" sz="1600" b="0">
                          <a:solidFill>
                            <a:schemeClr val="bg1"/>
                          </a:solidFill>
                          <a:latin typeface="微软雅黑" pitchFamily="34" charset="-122"/>
                          <a:ea typeface="微软雅黑" pitchFamily="34" charset="-122"/>
                          <a:cs typeface="宋体" charset="-122"/>
                        </a:rPr>
                        <a:t>估计参数</a:t>
                      </a:r>
                      <a:endParaRPr lang="en-US" altLang="en-US" sz="1600" b="0">
                        <a:solidFill>
                          <a:schemeClr val="bg1"/>
                        </a:solidFill>
                        <a:latin typeface="微软雅黑" pitchFamily="34" charset="-122"/>
                        <a:ea typeface="微软雅黑" pitchFamily="34" charset="-122"/>
                        <a:cs typeface="宋体" charset="-122"/>
                      </a:endParaRPr>
                    </a:p>
                  </a:txBody>
                  <a:tcPr marL="0" marR="0" marT="0" marB="0" vert="horz" anchor="ctr">
                    <a:lnL>
                      <a:noFill/>
                    </a:lnL>
                    <a:lnR>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16A287"/>
                    </a:solidFill>
                  </a:tcPr>
                </a:tc>
                <a:tc>
                  <a:txBody>
                    <a:bodyPr/>
                    <a:p>
                      <a:pPr indent="0" algn="ctr">
                        <a:buNone/>
                      </a:pPr>
                      <a:r>
                        <a:rPr lang="en-US" sz="1600" b="0">
                          <a:solidFill>
                            <a:schemeClr val="bg1"/>
                          </a:solidFill>
                          <a:latin typeface="微软雅黑" pitchFamily="34" charset="-122"/>
                          <a:ea typeface="微软雅黑" pitchFamily="34" charset="-122"/>
                          <a:cs typeface="宋体" charset="-122"/>
                        </a:rPr>
                        <a:t>标准差</a:t>
                      </a:r>
                      <a:endParaRPr lang="en-US" altLang="en-US" sz="1600" b="0">
                        <a:solidFill>
                          <a:schemeClr val="bg1"/>
                        </a:solidFill>
                        <a:latin typeface="微软雅黑" pitchFamily="34" charset="-122"/>
                        <a:ea typeface="微软雅黑" pitchFamily="34" charset="-122"/>
                        <a:cs typeface="宋体" charset="-122"/>
                      </a:endParaRPr>
                    </a:p>
                  </a:txBody>
                  <a:tcPr marL="0" marR="0" marT="0" marB="0" vert="horz" anchor="ctr">
                    <a:lnL>
                      <a:noFill/>
                    </a:lnL>
                    <a:lnR>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16A287"/>
                    </a:solidFill>
                  </a:tcPr>
                </a:tc>
                <a:tc>
                  <a:txBody>
                    <a:bodyPr/>
                    <a:p>
                      <a:pPr indent="0" algn="ctr">
                        <a:buNone/>
                      </a:pPr>
                      <a:r>
                        <a:rPr lang="en-US" sz="1600" b="0">
                          <a:solidFill>
                            <a:schemeClr val="bg1"/>
                          </a:solidFill>
                          <a:latin typeface="微软雅黑" pitchFamily="34" charset="-122"/>
                          <a:ea typeface="微软雅黑" pitchFamily="34" charset="-122"/>
                          <a:cs typeface="宋体" charset="-122"/>
                        </a:rPr>
                        <a:t>P&gt;|z|</a:t>
                      </a:r>
                      <a:endParaRPr lang="en-US" altLang="en-US" sz="1600" b="0">
                        <a:solidFill>
                          <a:schemeClr val="bg1"/>
                        </a:solidFill>
                        <a:latin typeface="微软雅黑" pitchFamily="34" charset="-122"/>
                        <a:ea typeface="微软雅黑" pitchFamily="34" charset="-122"/>
                        <a:cs typeface="宋体" charset="-122"/>
                      </a:endParaRPr>
                    </a:p>
                  </a:txBody>
                  <a:tcPr marL="0" marR="0" marT="0" marB="0" vert="horz" anchor="ctr">
                    <a:lnL>
                      <a:noFill/>
                    </a:lnL>
                    <a:lnR>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16A287"/>
                    </a:solidFill>
                  </a:tcPr>
                </a:tc>
                <a:tc>
                  <a:txBody>
                    <a:bodyPr/>
                    <a:p>
                      <a:pPr indent="0" algn="ctr">
                        <a:buNone/>
                      </a:pPr>
                      <a:r>
                        <a:rPr lang="en-US" sz="1600" b="0">
                          <a:solidFill>
                            <a:schemeClr val="bg1"/>
                          </a:solidFill>
                          <a:latin typeface="微软雅黑" pitchFamily="34" charset="-122"/>
                          <a:ea typeface="微软雅黑" pitchFamily="34" charset="-122"/>
                          <a:cs typeface="宋体" charset="-122"/>
                        </a:rPr>
                        <a:t>估计参数</a:t>
                      </a:r>
                      <a:endParaRPr lang="en-US" altLang="en-US" sz="1600" b="0">
                        <a:solidFill>
                          <a:schemeClr val="bg1"/>
                        </a:solidFill>
                        <a:latin typeface="微软雅黑" pitchFamily="34" charset="-122"/>
                        <a:ea typeface="微软雅黑" pitchFamily="34" charset="-122"/>
                        <a:cs typeface="宋体" charset="-122"/>
                      </a:endParaRPr>
                    </a:p>
                  </a:txBody>
                  <a:tcPr marL="0" marR="0" marT="0" marB="0" vert="horz" anchor="ctr">
                    <a:lnL>
                      <a:noFill/>
                    </a:lnL>
                    <a:lnR>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16A287"/>
                    </a:solidFill>
                  </a:tcPr>
                </a:tc>
                <a:tc>
                  <a:txBody>
                    <a:bodyPr/>
                    <a:p>
                      <a:pPr indent="0" algn="ctr">
                        <a:buNone/>
                      </a:pPr>
                      <a:r>
                        <a:rPr lang="en-US" sz="1600" b="0">
                          <a:solidFill>
                            <a:schemeClr val="bg1"/>
                          </a:solidFill>
                          <a:latin typeface="微软雅黑" pitchFamily="34" charset="-122"/>
                          <a:ea typeface="微软雅黑" pitchFamily="34" charset="-122"/>
                          <a:cs typeface="宋体" charset="-122"/>
                        </a:rPr>
                        <a:t>标准差</a:t>
                      </a:r>
                      <a:endParaRPr lang="en-US" altLang="en-US" sz="1600" b="0">
                        <a:solidFill>
                          <a:schemeClr val="bg1"/>
                        </a:solidFill>
                        <a:latin typeface="微软雅黑" pitchFamily="34" charset="-122"/>
                        <a:ea typeface="微软雅黑" pitchFamily="34" charset="-122"/>
                        <a:cs typeface="宋体" charset="-122"/>
                      </a:endParaRPr>
                    </a:p>
                  </a:txBody>
                  <a:tcPr marL="0" marR="0" marT="0" marB="0" vert="horz" anchor="ctr">
                    <a:lnL>
                      <a:noFill/>
                    </a:lnL>
                    <a:lnR cap="flat">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16A287"/>
                    </a:solidFill>
                  </a:tcPr>
                </a:tc>
                <a:tc>
                  <a:txBody>
                    <a:bodyPr/>
                    <a:p>
                      <a:pPr indent="0" algn="ctr">
                        <a:buNone/>
                      </a:pPr>
                      <a:r>
                        <a:rPr lang="en-US" sz="1600" b="0">
                          <a:solidFill>
                            <a:schemeClr val="bg1"/>
                          </a:solidFill>
                          <a:latin typeface="微软雅黑" pitchFamily="34" charset="-122"/>
                          <a:ea typeface="微软雅黑" pitchFamily="34" charset="-122"/>
                          <a:cs typeface="宋体" charset="-122"/>
                        </a:rPr>
                        <a:t>P&gt;|z|</a:t>
                      </a:r>
                      <a:endParaRPr lang="en-US" altLang="en-US" sz="1600" b="0">
                        <a:solidFill>
                          <a:schemeClr val="bg1"/>
                        </a:solidFill>
                        <a:latin typeface="微软雅黑" pitchFamily="34" charset="-122"/>
                        <a:ea typeface="微软雅黑" pitchFamily="34" charset="-122"/>
                        <a:cs typeface="宋体" charset="-122"/>
                      </a:endParaRPr>
                    </a:p>
                  </a:txBody>
                  <a:tcPr marL="0" marR="0" marT="0" marB="0" vert="horz" anchor="ctr">
                    <a:lnL>
                      <a:noFill/>
                    </a:lnL>
                    <a:lnR cap="flat">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16A287"/>
                    </a:solidFill>
                  </a:tcPr>
                </a:tc>
              </a:tr>
              <a:tr h="243840">
                <a:tc>
                  <a:txBody>
                    <a:bodyPr/>
                    <a:p>
                      <a:pPr indent="0" algn="ctr">
                        <a:buNone/>
                      </a:pPr>
                      <a:r>
                        <a:rPr lang="en-US" sz="1600" b="0">
                          <a:latin typeface="微软雅黑" pitchFamily="34" charset="-122"/>
                          <a:ea typeface="微软雅黑" pitchFamily="34" charset="-122"/>
                          <a:cs typeface="宋体" charset="-122"/>
                        </a:rPr>
                        <a:t>Zuoquan</a:t>
                      </a:r>
                      <a:endParaRPr lang="en-US" altLang="en-US" sz="1600" b="0">
                        <a:latin typeface="微软雅黑" pitchFamily="34" charset="-122"/>
                        <a:ea typeface="微软雅黑" pitchFamily="34" charset="-122"/>
                        <a:cs typeface="宋体" charset="-122"/>
                      </a:endParaRPr>
                    </a:p>
                  </a:txBody>
                  <a:tcPr marL="0" marR="0" marT="0" marB="0" vert="horz" anchor="ctr">
                    <a:lnL>
                      <a:noFill/>
                    </a:lnL>
                    <a:lnR>
                      <a:noFill/>
                    </a:lnR>
                    <a:lnT w="12700" cap="flat" cmpd="sng">
                      <a:solidFill>
                        <a:srgbClr val="000000"/>
                      </a:solidFill>
                      <a:prstDash val="solid"/>
                      <a:headEnd type="none" w="med" len="med"/>
                      <a:tailEnd type="none" w="med" len="med"/>
                    </a:lnT>
                    <a:lnB cap="flat">
                      <a:noFill/>
                    </a:lnB>
                    <a:lnTlToBr>
                      <a:noFill/>
                    </a:lnTlToBr>
                    <a:lnBlToTr>
                      <a:noFill/>
                    </a:lnBlToTr>
                    <a:noFill/>
                  </a:tcPr>
                </a:tc>
                <a:tc>
                  <a:txBody>
                    <a:bodyPr/>
                    <a:p>
                      <a:pPr indent="0" algn="ctr">
                        <a:buNone/>
                      </a:pPr>
                      <a:r>
                        <a:rPr lang="en-US" sz="1600" b="0">
                          <a:latin typeface="微软雅黑" pitchFamily="34" charset="-122"/>
                          <a:ea typeface="微软雅黑" pitchFamily="34" charset="-122"/>
                          <a:cs typeface="宋体" charset="-122"/>
                        </a:rPr>
                        <a:t>-0.007</a:t>
                      </a:r>
                      <a:endParaRPr lang="en-US" altLang="en-US" sz="1600" b="0">
                        <a:latin typeface="微软雅黑" pitchFamily="34" charset="-122"/>
                        <a:ea typeface="微软雅黑" pitchFamily="34" charset="-122"/>
                        <a:cs typeface="宋体" charset="-122"/>
                      </a:endParaRPr>
                    </a:p>
                  </a:txBody>
                  <a:tcPr marL="0" marR="0" marT="0" marB="0" vert="horz" anchor="ctr">
                    <a:lnL>
                      <a:noFill/>
                    </a:lnL>
                    <a:lnR>
                      <a:noFill/>
                    </a:lnR>
                    <a:lnT w="12700" cap="flat" cmpd="sng">
                      <a:solidFill>
                        <a:srgbClr val="000000"/>
                      </a:solidFill>
                      <a:prstDash val="solid"/>
                      <a:headEnd type="none" w="med" len="med"/>
                      <a:tailEnd type="none" w="med" len="med"/>
                    </a:lnT>
                    <a:lnB cap="flat">
                      <a:noFill/>
                    </a:lnB>
                    <a:lnTlToBr>
                      <a:noFill/>
                    </a:lnTlToBr>
                    <a:lnBlToTr>
                      <a:noFill/>
                    </a:lnBlToTr>
                    <a:noFill/>
                  </a:tcPr>
                </a:tc>
                <a:tc>
                  <a:txBody>
                    <a:bodyPr/>
                    <a:p>
                      <a:pPr indent="0" algn="ctr">
                        <a:buNone/>
                      </a:pPr>
                      <a:r>
                        <a:rPr lang="en-US" sz="1600" b="0">
                          <a:latin typeface="微软雅黑" pitchFamily="34" charset="-122"/>
                          <a:ea typeface="微软雅黑" pitchFamily="34" charset="-122"/>
                          <a:cs typeface="宋体" charset="-122"/>
                        </a:rPr>
                        <a:t>0.272</a:t>
                      </a:r>
                      <a:endParaRPr lang="en-US" altLang="en-US" sz="1600" b="0">
                        <a:latin typeface="微软雅黑" pitchFamily="34" charset="-122"/>
                        <a:ea typeface="微软雅黑" pitchFamily="34" charset="-122"/>
                        <a:cs typeface="宋体" charset="-122"/>
                      </a:endParaRPr>
                    </a:p>
                  </a:txBody>
                  <a:tcPr marL="0" marR="0" marT="0" marB="0" vert="horz" anchor="ctr">
                    <a:lnL>
                      <a:noFill/>
                    </a:lnL>
                    <a:lnR>
                      <a:noFill/>
                    </a:lnR>
                    <a:lnT w="12700" cap="flat" cmpd="sng">
                      <a:solidFill>
                        <a:srgbClr val="000000"/>
                      </a:solidFill>
                      <a:prstDash val="solid"/>
                      <a:headEnd type="none" w="med" len="med"/>
                      <a:tailEnd type="none" w="med" len="med"/>
                    </a:lnT>
                    <a:lnB cap="flat">
                      <a:noFill/>
                    </a:lnB>
                    <a:lnTlToBr>
                      <a:noFill/>
                    </a:lnTlToBr>
                    <a:lnBlToTr>
                      <a:noFill/>
                    </a:lnBlToTr>
                    <a:noFill/>
                  </a:tcPr>
                </a:tc>
                <a:tc>
                  <a:txBody>
                    <a:bodyPr/>
                    <a:p>
                      <a:pPr indent="0" algn="ctr">
                        <a:buNone/>
                      </a:pPr>
                      <a:r>
                        <a:rPr lang="en-US" sz="1600" b="0">
                          <a:latin typeface="微软雅黑" pitchFamily="34" charset="-122"/>
                          <a:ea typeface="微软雅黑" pitchFamily="34" charset="-122"/>
                          <a:cs typeface="宋体" charset="-122"/>
                        </a:rPr>
                        <a:t>0.980</a:t>
                      </a:r>
                      <a:endParaRPr lang="en-US" altLang="en-US" sz="1600" b="0">
                        <a:latin typeface="微软雅黑" pitchFamily="34" charset="-122"/>
                        <a:ea typeface="微软雅黑" pitchFamily="34" charset="-122"/>
                        <a:cs typeface="宋体" charset="-122"/>
                      </a:endParaRPr>
                    </a:p>
                  </a:txBody>
                  <a:tcPr marL="0" marR="0" marT="0" marB="0" vert="horz" anchor="ctr">
                    <a:lnL>
                      <a:noFill/>
                    </a:lnL>
                    <a:lnR>
                      <a:noFill/>
                    </a:lnR>
                    <a:lnT w="12700" cap="flat" cmpd="sng">
                      <a:solidFill>
                        <a:srgbClr val="000000"/>
                      </a:solidFill>
                      <a:prstDash val="solid"/>
                      <a:headEnd type="none" w="med" len="med"/>
                      <a:tailEnd type="none" w="med" len="med"/>
                    </a:lnT>
                    <a:lnB cap="flat">
                      <a:noFill/>
                    </a:lnB>
                    <a:lnTlToBr>
                      <a:noFill/>
                    </a:lnTlToBr>
                    <a:lnBlToTr>
                      <a:noFill/>
                    </a:lnBlToTr>
                    <a:noFill/>
                  </a:tcPr>
                </a:tc>
                <a:tc>
                  <a:txBody>
                    <a:bodyPr/>
                    <a:p>
                      <a:pPr indent="0" algn="ctr">
                        <a:buNone/>
                      </a:pPr>
                      <a:r>
                        <a:rPr lang="en-US" sz="1600" b="0">
                          <a:latin typeface="微软雅黑" pitchFamily="34" charset="-122"/>
                          <a:ea typeface="微软雅黑" pitchFamily="34" charset="-122"/>
                          <a:cs typeface="宋体" charset="-122"/>
                        </a:rPr>
                        <a:t>-0.534</a:t>
                      </a:r>
                      <a:endParaRPr lang="en-US" altLang="en-US" sz="1600" b="0">
                        <a:latin typeface="微软雅黑" pitchFamily="34" charset="-122"/>
                        <a:ea typeface="微软雅黑" pitchFamily="34" charset="-122"/>
                        <a:cs typeface="宋体" charset="-122"/>
                      </a:endParaRPr>
                    </a:p>
                  </a:txBody>
                  <a:tcPr marL="0" marR="0" marT="0" marB="0" vert="horz" anchor="ctr">
                    <a:lnL>
                      <a:noFill/>
                    </a:lnL>
                    <a:lnR>
                      <a:noFill/>
                    </a:lnR>
                    <a:lnT w="12700" cap="flat" cmpd="sng">
                      <a:solidFill>
                        <a:srgbClr val="000000"/>
                      </a:solidFill>
                      <a:prstDash val="solid"/>
                      <a:headEnd type="none" w="med" len="med"/>
                      <a:tailEnd type="none" w="med" len="med"/>
                    </a:lnT>
                    <a:lnB cap="flat">
                      <a:noFill/>
                    </a:lnB>
                    <a:lnTlToBr>
                      <a:noFill/>
                    </a:lnTlToBr>
                    <a:lnBlToTr>
                      <a:noFill/>
                    </a:lnBlToTr>
                    <a:noFill/>
                  </a:tcPr>
                </a:tc>
                <a:tc>
                  <a:txBody>
                    <a:bodyPr/>
                    <a:p>
                      <a:pPr indent="0" algn="ctr">
                        <a:buNone/>
                      </a:pPr>
                      <a:r>
                        <a:rPr lang="en-US" sz="1600" b="0">
                          <a:latin typeface="微软雅黑" pitchFamily="34" charset="-122"/>
                          <a:ea typeface="微软雅黑" pitchFamily="34" charset="-122"/>
                          <a:cs typeface="宋体" charset="-122"/>
                        </a:rPr>
                        <a:t>3.379</a:t>
                      </a:r>
                      <a:endParaRPr lang="en-US" altLang="en-US" sz="1600" b="0">
                        <a:latin typeface="微软雅黑" pitchFamily="34" charset="-122"/>
                        <a:ea typeface="微软雅黑" pitchFamily="34" charset="-122"/>
                        <a:cs typeface="宋体" charset="-122"/>
                      </a:endParaRPr>
                    </a:p>
                  </a:txBody>
                  <a:tcPr marL="0" marR="0" marT="0" marB="0" vert="horz" anchor="ctr">
                    <a:lnL>
                      <a:noFill/>
                    </a:lnL>
                    <a:lnR cap="flat">
                      <a:noFill/>
                    </a:lnR>
                    <a:lnT w="12700" cap="flat" cmpd="sng">
                      <a:solidFill>
                        <a:srgbClr val="000000"/>
                      </a:solidFill>
                      <a:prstDash val="solid"/>
                      <a:headEnd type="none" w="med" len="med"/>
                      <a:tailEnd type="none" w="med" len="med"/>
                    </a:lnT>
                    <a:lnB cap="flat">
                      <a:noFill/>
                    </a:lnB>
                    <a:lnTlToBr>
                      <a:noFill/>
                    </a:lnTlToBr>
                    <a:lnBlToTr>
                      <a:noFill/>
                    </a:lnBlToTr>
                    <a:noFill/>
                  </a:tcPr>
                </a:tc>
                <a:tc>
                  <a:txBody>
                    <a:bodyPr/>
                    <a:p>
                      <a:pPr indent="0" algn="ctr">
                        <a:buNone/>
                      </a:pPr>
                      <a:r>
                        <a:rPr lang="en-US" sz="1600" b="0">
                          <a:latin typeface="微软雅黑" pitchFamily="34" charset="-122"/>
                          <a:ea typeface="微软雅黑" pitchFamily="34" charset="-122"/>
                          <a:cs typeface="宋体" charset="-122"/>
                        </a:rPr>
                        <a:t>0.875</a:t>
                      </a:r>
                      <a:endParaRPr lang="en-US" altLang="en-US" sz="1600" b="0">
                        <a:latin typeface="微软雅黑" pitchFamily="34" charset="-122"/>
                        <a:ea typeface="微软雅黑" pitchFamily="34" charset="-122"/>
                        <a:cs typeface="宋体" charset="-122"/>
                      </a:endParaRPr>
                    </a:p>
                  </a:txBody>
                  <a:tcPr marL="0" marR="0" marT="0" marB="0" vert="horz" anchor="ctr">
                    <a:lnL>
                      <a:noFill/>
                    </a:lnL>
                    <a:lnR cap="flat">
                      <a:noFill/>
                    </a:lnR>
                    <a:lnT w="12700" cap="flat" cmpd="sng">
                      <a:solidFill>
                        <a:srgbClr val="000000"/>
                      </a:solidFill>
                      <a:prstDash val="solid"/>
                      <a:headEnd type="none" w="med" len="med"/>
                      <a:tailEnd type="none" w="med" len="med"/>
                    </a:lnT>
                    <a:lnB cap="flat">
                      <a:noFill/>
                    </a:lnB>
                    <a:lnTlToBr>
                      <a:noFill/>
                    </a:lnTlToBr>
                    <a:lnBlToTr>
                      <a:noFill/>
                    </a:lnBlToTr>
                    <a:noFill/>
                  </a:tcPr>
                </a:tc>
              </a:tr>
              <a:tr h="255905">
                <a:tc>
                  <a:txBody>
                    <a:bodyPr/>
                    <a:p>
                      <a:pPr indent="0" algn="ctr">
                        <a:buNone/>
                      </a:pPr>
                      <a:r>
                        <a:rPr lang="en-US" sz="1600" b="0">
                          <a:latin typeface="微软雅黑" pitchFamily="34" charset="-122"/>
                          <a:ea typeface="微软雅黑" pitchFamily="34" charset="-122"/>
                          <a:cs typeface="宋体" charset="-122"/>
                        </a:rPr>
                        <a:t>Linxian</a:t>
                      </a:r>
                      <a:endParaRPr lang="en-US" altLang="en-US" sz="1600" b="0">
                        <a:latin typeface="微软雅黑" pitchFamily="34" charset="-122"/>
                        <a:ea typeface="微软雅黑" pitchFamily="34" charset="-122"/>
                        <a:cs typeface="宋体" charset="-122"/>
                      </a:endParaRPr>
                    </a:p>
                  </a:txBody>
                  <a:tcPr marL="0" marR="0" marT="0" marB="0" vert="horz" anchor="ctr">
                    <a:lnL>
                      <a:noFill/>
                    </a:lnL>
                    <a:lnR>
                      <a:noFill/>
                    </a:lnR>
                    <a:lnT cap="flat">
                      <a:noFill/>
                    </a:lnT>
                    <a:lnB cap="flat">
                      <a:noFill/>
                    </a:lnB>
                    <a:lnTlToBr>
                      <a:noFill/>
                    </a:lnTlToBr>
                    <a:lnBlToTr>
                      <a:noFill/>
                    </a:lnBlToTr>
                    <a:noFill/>
                  </a:tcPr>
                </a:tc>
                <a:tc>
                  <a:txBody>
                    <a:bodyPr/>
                    <a:p>
                      <a:pPr indent="0" algn="ctr">
                        <a:buNone/>
                      </a:pPr>
                      <a:r>
                        <a:rPr lang="en-US" sz="1600" b="0">
                          <a:latin typeface="微软雅黑" pitchFamily="34" charset="-122"/>
                          <a:ea typeface="微软雅黑" pitchFamily="34" charset="-122"/>
                          <a:cs typeface="宋体" charset="-122"/>
                        </a:rPr>
                        <a:t>-0.989</a:t>
                      </a:r>
                      <a:endParaRPr lang="en-US" altLang="en-US" sz="1600" b="0">
                        <a:latin typeface="微软雅黑" pitchFamily="34" charset="-122"/>
                        <a:ea typeface="微软雅黑" pitchFamily="34" charset="-122"/>
                        <a:cs typeface="宋体" charset="-122"/>
                      </a:endParaRPr>
                    </a:p>
                  </a:txBody>
                  <a:tcPr marL="0" marR="0" marT="0" marB="0" vert="horz" anchor="ctr">
                    <a:lnL>
                      <a:noFill/>
                    </a:lnL>
                    <a:lnR>
                      <a:noFill/>
                    </a:lnR>
                    <a:lnT cap="flat">
                      <a:noFill/>
                    </a:lnT>
                    <a:lnB cap="flat">
                      <a:noFill/>
                    </a:lnB>
                    <a:lnTlToBr>
                      <a:noFill/>
                    </a:lnTlToBr>
                    <a:lnBlToTr>
                      <a:noFill/>
                    </a:lnBlToTr>
                    <a:noFill/>
                  </a:tcPr>
                </a:tc>
                <a:tc>
                  <a:txBody>
                    <a:bodyPr/>
                    <a:p>
                      <a:pPr indent="0" algn="ctr">
                        <a:buNone/>
                      </a:pPr>
                      <a:r>
                        <a:rPr lang="en-US" sz="1600" b="0">
                          <a:latin typeface="微软雅黑" pitchFamily="34" charset="-122"/>
                          <a:ea typeface="微软雅黑" pitchFamily="34" charset="-122"/>
                          <a:cs typeface="宋体" charset="-122"/>
                        </a:rPr>
                        <a:t>0.479</a:t>
                      </a:r>
                      <a:endParaRPr lang="en-US" altLang="en-US" sz="1600" b="0">
                        <a:latin typeface="微软雅黑" pitchFamily="34" charset="-122"/>
                        <a:ea typeface="微软雅黑" pitchFamily="34" charset="-122"/>
                        <a:cs typeface="宋体" charset="-122"/>
                      </a:endParaRPr>
                    </a:p>
                  </a:txBody>
                  <a:tcPr marL="0" marR="0" marT="0" marB="0" vert="horz" anchor="ctr">
                    <a:lnL>
                      <a:noFill/>
                    </a:lnL>
                    <a:lnR>
                      <a:noFill/>
                    </a:lnR>
                    <a:lnT cap="flat">
                      <a:noFill/>
                    </a:lnT>
                    <a:lnB cap="flat">
                      <a:noFill/>
                    </a:lnB>
                    <a:lnTlToBr>
                      <a:noFill/>
                    </a:lnTlToBr>
                    <a:lnBlToTr>
                      <a:noFill/>
                    </a:lnBlToTr>
                    <a:noFill/>
                  </a:tcPr>
                </a:tc>
                <a:tc>
                  <a:txBody>
                    <a:bodyPr/>
                    <a:p>
                      <a:pPr indent="0" algn="ctr">
                        <a:buNone/>
                      </a:pPr>
                      <a:r>
                        <a:rPr lang="en-US" sz="1600" b="0">
                          <a:latin typeface="微软雅黑" pitchFamily="34" charset="-122"/>
                          <a:ea typeface="微软雅黑" pitchFamily="34" charset="-122"/>
                          <a:cs typeface="宋体" charset="-122"/>
                        </a:rPr>
                        <a:t>0.039</a:t>
                      </a:r>
                      <a:endParaRPr lang="en-US" altLang="en-US" sz="1600" b="0">
                        <a:latin typeface="微软雅黑" pitchFamily="34" charset="-122"/>
                        <a:ea typeface="微软雅黑" pitchFamily="34" charset="-122"/>
                        <a:cs typeface="宋体" charset="-122"/>
                      </a:endParaRPr>
                    </a:p>
                  </a:txBody>
                  <a:tcPr marL="0" marR="0" marT="0" marB="0" vert="horz" anchor="ctr">
                    <a:lnL>
                      <a:noFill/>
                    </a:lnL>
                    <a:lnR>
                      <a:noFill/>
                    </a:lnR>
                    <a:lnT cap="flat">
                      <a:noFill/>
                    </a:lnT>
                    <a:lnB cap="flat">
                      <a:noFill/>
                    </a:lnB>
                    <a:lnTlToBr>
                      <a:noFill/>
                    </a:lnTlToBr>
                    <a:lnBlToTr>
                      <a:noFill/>
                    </a:lnBlToTr>
                    <a:noFill/>
                  </a:tcPr>
                </a:tc>
                <a:tc>
                  <a:txBody>
                    <a:bodyPr/>
                    <a:p>
                      <a:pPr indent="0" algn="ctr">
                        <a:buNone/>
                      </a:pPr>
                      <a:r>
                        <a:rPr lang="en-US" sz="1600" b="0">
                          <a:latin typeface="微软雅黑" pitchFamily="34" charset="-122"/>
                          <a:ea typeface="微软雅黑" pitchFamily="34" charset="-122"/>
                          <a:cs typeface="宋体" charset="-122"/>
                        </a:rPr>
                        <a:t>-6.734</a:t>
                      </a:r>
                      <a:endParaRPr lang="en-US" altLang="en-US" sz="1600" b="0">
                        <a:latin typeface="微软雅黑" pitchFamily="34" charset="-122"/>
                        <a:ea typeface="微软雅黑" pitchFamily="34" charset="-122"/>
                        <a:cs typeface="宋体" charset="-122"/>
                      </a:endParaRPr>
                    </a:p>
                  </a:txBody>
                  <a:tcPr marL="0" marR="0" marT="0" marB="0" vert="horz" anchor="ctr">
                    <a:lnL>
                      <a:noFill/>
                    </a:lnL>
                    <a:lnR>
                      <a:noFill/>
                    </a:lnR>
                    <a:lnT cap="flat">
                      <a:noFill/>
                    </a:lnT>
                    <a:lnB cap="flat">
                      <a:noFill/>
                    </a:lnB>
                    <a:lnTlToBr>
                      <a:noFill/>
                    </a:lnTlToBr>
                    <a:lnBlToTr>
                      <a:noFill/>
                    </a:lnBlToTr>
                    <a:noFill/>
                  </a:tcPr>
                </a:tc>
                <a:tc>
                  <a:txBody>
                    <a:bodyPr/>
                    <a:p>
                      <a:pPr indent="0" algn="ctr">
                        <a:buNone/>
                      </a:pPr>
                      <a:r>
                        <a:rPr lang="en-US" sz="1600" b="0">
                          <a:latin typeface="微软雅黑" pitchFamily="34" charset="-122"/>
                          <a:ea typeface="微软雅黑" pitchFamily="34" charset="-122"/>
                          <a:cs typeface="宋体" charset="-122"/>
                        </a:rPr>
                        <a:t>4.780</a:t>
                      </a:r>
                      <a:endParaRPr lang="en-US" altLang="en-US" sz="1600" b="0">
                        <a:latin typeface="微软雅黑" pitchFamily="34" charset="-122"/>
                        <a:ea typeface="微软雅黑" pitchFamily="34" charset="-122"/>
                        <a:cs typeface="宋体" charset="-122"/>
                      </a:endParaRPr>
                    </a:p>
                  </a:txBody>
                  <a:tcPr marL="0" marR="0" marT="0" marB="0" vert="horz" anchor="ctr">
                    <a:lnL>
                      <a:noFill/>
                    </a:lnL>
                    <a:lnR cap="flat">
                      <a:noFill/>
                    </a:lnR>
                    <a:lnT cap="flat">
                      <a:noFill/>
                    </a:lnT>
                    <a:lnB cap="flat">
                      <a:noFill/>
                    </a:lnB>
                    <a:lnTlToBr>
                      <a:noFill/>
                    </a:lnTlToBr>
                    <a:lnBlToTr>
                      <a:noFill/>
                    </a:lnBlToTr>
                    <a:noFill/>
                  </a:tcPr>
                </a:tc>
                <a:tc>
                  <a:txBody>
                    <a:bodyPr/>
                    <a:p>
                      <a:pPr indent="0" algn="ctr">
                        <a:buNone/>
                      </a:pPr>
                      <a:r>
                        <a:rPr lang="en-US" sz="1600" b="0">
                          <a:latin typeface="微软雅黑" pitchFamily="34" charset="-122"/>
                          <a:ea typeface="微软雅黑" pitchFamily="34" charset="-122"/>
                          <a:cs typeface="宋体" charset="-122"/>
                        </a:rPr>
                        <a:t>0.159</a:t>
                      </a:r>
                      <a:endParaRPr lang="en-US" altLang="en-US" sz="1600" b="0">
                        <a:latin typeface="微软雅黑" pitchFamily="34" charset="-122"/>
                        <a:ea typeface="微软雅黑" pitchFamily="34" charset="-122"/>
                        <a:cs typeface="宋体" charset="-122"/>
                      </a:endParaRPr>
                    </a:p>
                  </a:txBody>
                  <a:tcPr marL="0" marR="0" marT="0" marB="0" vert="horz" anchor="ctr">
                    <a:lnL>
                      <a:noFill/>
                    </a:lnL>
                    <a:lnR cap="flat">
                      <a:noFill/>
                    </a:lnR>
                    <a:lnT cap="flat">
                      <a:noFill/>
                    </a:lnT>
                    <a:lnB cap="flat">
                      <a:noFill/>
                    </a:lnB>
                    <a:lnTlToBr>
                      <a:noFill/>
                    </a:lnTlToBr>
                    <a:lnBlToTr>
                      <a:noFill/>
                    </a:lnBlToTr>
                    <a:noFill/>
                  </a:tcPr>
                </a:tc>
              </a:tr>
              <a:tr h="243840">
                <a:tc>
                  <a:txBody>
                    <a:bodyPr/>
                    <a:p>
                      <a:pPr indent="0" algn="ctr">
                        <a:buNone/>
                      </a:pPr>
                      <a:r>
                        <a:rPr lang="en-US" sz="1600" b="0">
                          <a:latin typeface="微软雅黑" pitchFamily="34" charset="-122"/>
                          <a:ea typeface="微软雅黑" pitchFamily="34" charset="-122"/>
                          <a:cs typeface="宋体" charset="-122"/>
                        </a:rPr>
                        <a:t>Wage</a:t>
                      </a:r>
                      <a:endParaRPr lang="en-US" altLang="en-US" sz="1600" b="0">
                        <a:latin typeface="微软雅黑" pitchFamily="34" charset="-122"/>
                        <a:ea typeface="微软雅黑" pitchFamily="34" charset="-122"/>
                        <a:cs typeface="宋体" charset="-122"/>
                      </a:endParaRPr>
                    </a:p>
                  </a:txBody>
                  <a:tcPr marL="0" marR="0" marT="0" marB="0" vert="horz" anchor="ctr">
                    <a:lnL>
                      <a:noFill/>
                    </a:lnL>
                    <a:lnR>
                      <a:noFill/>
                    </a:lnR>
                    <a:lnT cap="flat">
                      <a:noFill/>
                    </a:lnT>
                    <a:lnB cap="flat">
                      <a:noFill/>
                    </a:lnB>
                    <a:lnTlToBr>
                      <a:noFill/>
                    </a:lnTlToBr>
                    <a:lnBlToTr>
                      <a:noFill/>
                    </a:lnBlToTr>
                    <a:noFill/>
                  </a:tcPr>
                </a:tc>
                <a:tc>
                  <a:txBody>
                    <a:bodyPr/>
                    <a:p>
                      <a:pPr indent="0" algn="ctr">
                        <a:buNone/>
                      </a:pPr>
                      <a:r>
                        <a:rPr lang="en-US" sz="1600" b="0">
                          <a:latin typeface="微软雅黑" pitchFamily="34" charset="-122"/>
                          <a:ea typeface="微软雅黑" pitchFamily="34" charset="-122"/>
                          <a:cs typeface="宋体" charset="-122"/>
                        </a:rPr>
                        <a:t>-0.056</a:t>
                      </a:r>
                      <a:endParaRPr lang="en-US" altLang="en-US" sz="1600" b="0">
                        <a:latin typeface="微软雅黑" pitchFamily="34" charset="-122"/>
                        <a:ea typeface="微软雅黑" pitchFamily="34" charset="-122"/>
                        <a:cs typeface="宋体" charset="-122"/>
                      </a:endParaRPr>
                    </a:p>
                  </a:txBody>
                  <a:tcPr marL="0" marR="0" marT="0" marB="0" vert="horz" anchor="ctr">
                    <a:lnL>
                      <a:noFill/>
                    </a:lnL>
                    <a:lnR>
                      <a:noFill/>
                    </a:lnR>
                    <a:lnT cap="flat">
                      <a:noFill/>
                    </a:lnT>
                    <a:lnB cap="flat">
                      <a:noFill/>
                    </a:lnB>
                    <a:lnTlToBr>
                      <a:noFill/>
                    </a:lnTlToBr>
                    <a:lnBlToTr>
                      <a:noFill/>
                    </a:lnBlToTr>
                    <a:noFill/>
                  </a:tcPr>
                </a:tc>
                <a:tc>
                  <a:txBody>
                    <a:bodyPr/>
                    <a:p>
                      <a:pPr indent="0" algn="ctr">
                        <a:buNone/>
                      </a:pPr>
                      <a:r>
                        <a:rPr lang="en-US" sz="1600" b="0">
                          <a:latin typeface="微软雅黑" pitchFamily="34" charset="-122"/>
                          <a:ea typeface="微软雅黑" pitchFamily="34" charset="-122"/>
                          <a:cs typeface="宋体" charset="-122"/>
                        </a:rPr>
                        <a:t>0.024</a:t>
                      </a:r>
                      <a:endParaRPr lang="en-US" altLang="en-US" sz="1600" b="0">
                        <a:latin typeface="微软雅黑" pitchFamily="34" charset="-122"/>
                        <a:ea typeface="微软雅黑" pitchFamily="34" charset="-122"/>
                        <a:cs typeface="宋体" charset="-122"/>
                      </a:endParaRPr>
                    </a:p>
                  </a:txBody>
                  <a:tcPr marL="0" marR="0" marT="0" marB="0" vert="horz" anchor="ctr">
                    <a:lnL>
                      <a:noFill/>
                    </a:lnL>
                    <a:lnR>
                      <a:noFill/>
                    </a:lnR>
                    <a:lnT cap="flat">
                      <a:noFill/>
                    </a:lnT>
                    <a:lnB cap="flat">
                      <a:noFill/>
                    </a:lnB>
                    <a:lnTlToBr>
                      <a:noFill/>
                    </a:lnTlToBr>
                    <a:lnBlToTr>
                      <a:noFill/>
                    </a:lnBlToTr>
                    <a:noFill/>
                  </a:tcPr>
                </a:tc>
                <a:tc>
                  <a:txBody>
                    <a:bodyPr/>
                    <a:p>
                      <a:pPr indent="0" algn="ctr">
                        <a:buNone/>
                      </a:pPr>
                      <a:r>
                        <a:rPr lang="en-US" sz="1600" b="0">
                          <a:latin typeface="微软雅黑" pitchFamily="34" charset="-122"/>
                          <a:ea typeface="微软雅黑" pitchFamily="34" charset="-122"/>
                          <a:cs typeface="宋体" charset="-122"/>
                        </a:rPr>
                        <a:t>0.019</a:t>
                      </a:r>
                      <a:endParaRPr lang="en-US" altLang="en-US" sz="1600" b="0">
                        <a:latin typeface="微软雅黑" pitchFamily="34" charset="-122"/>
                        <a:ea typeface="微软雅黑" pitchFamily="34" charset="-122"/>
                        <a:cs typeface="宋体" charset="-122"/>
                      </a:endParaRPr>
                    </a:p>
                  </a:txBody>
                  <a:tcPr marL="0" marR="0" marT="0" marB="0" vert="horz" anchor="ctr">
                    <a:lnL>
                      <a:noFill/>
                    </a:lnL>
                    <a:lnR>
                      <a:noFill/>
                    </a:lnR>
                    <a:lnT cap="flat">
                      <a:noFill/>
                    </a:lnT>
                    <a:lnB cap="flat">
                      <a:noFill/>
                    </a:lnB>
                    <a:lnTlToBr>
                      <a:noFill/>
                    </a:lnTlToBr>
                    <a:lnBlToTr>
                      <a:noFill/>
                    </a:lnBlToTr>
                    <a:noFill/>
                  </a:tcPr>
                </a:tc>
                <a:tc>
                  <a:txBody>
                    <a:bodyPr/>
                    <a:p>
                      <a:pPr indent="0" algn="ctr">
                        <a:buNone/>
                      </a:pPr>
                      <a:r>
                        <a:rPr lang="en-US" sz="1600" b="0">
                          <a:latin typeface="微软雅黑" pitchFamily="34" charset="-122"/>
                          <a:ea typeface="微软雅黑" pitchFamily="34" charset="-122"/>
                          <a:cs typeface="宋体" charset="-122"/>
                        </a:rPr>
                        <a:t>-0.651</a:t>
                      </a:r>
                      <a:endParaRPr lang="en-US" altLang="en-US" sz="1600" b="0">
                        <a:latin typeface="微软雅黑" pitchFamily="34" charset="-122"/>
                        <a:ea typeface="微软雅黑" pitchFamily="34" charset="-122"/>
                        <a:cs typeface="宋体" charset="-122"/>
                      </a:endParaRPr>
                    </a:p>
                  </a:txBody>
                  <a:tcPr marL="0" marR="0" marT="0" marB="0" vert="horz" anchor="ctr">
                    <a:lnL>
                      <a:noFill/>
                    </a:lnL>
                    <a:lnR>
                      <a:noFill/>
                    </a:lnR>
                    <a:lnT cap="flat">
                      <a:noFill/>
                    </a:lnT>
                    <a:lnB cap="flat">
                      <a:noFill/>
                    </a:lnB>
                    <a:lnTlToBr>
                      <a:noFill/>
                    </a:lnTlToBr>
                    <a:lnBlToTr>
                      <a:noFill/>
                    </a:lnBlToTr>
                    <a:noFill/>
                  </a:tcPr>
                </a:tc>
                <a:tc>
                  <a:txBody>
                    <a:bodyPr/>
                    <a:p>
                      <a:pPr indent="0" algn="ctr">
                        <a:buNone/>
                      </a:pPr>
                      <a:r>
                        <a:rPr lang="en-US" sz="1600" b="0">
                          <a:latin typeface="微软雅黑" pitchFamily="34" charset="-122"/>
                          <a:ea typeface="微软雅黑" pitchFamily="34" charset="-122"/>
                          <a:cs typeface="宋体" charset="-122"/>
                        </a:rPr>
                        <a:t>0.311</a:t>
                      </a:r>
                      <a:endParaRPr lang="en-US" altLang="en-US" sz="1600" b="0">
                        <a:latin typeface="微软雅黑" pitchFamily="34" charset="-122"/>
                        <a:ea typeface="微软雅黑" pitchFamily="34" charset="-122"/>
                        <a:cs typeface="宋体" charset="-122"/>
                      </a:endParaRPr>
                    </a:p>
                  </a:txBody>
                  <a:tcPr marL="0" marR="0" marT="0" marB="0" vert="horz" anchor="ctr">
                    <a:lnL>
                      <a:noFill/>
                    </a:lnL>
                    <a:lnR cap="flat">
                      <a:noFill/>
                    </a:lnR>
                    <a:lnT cap="flat">
                      <a:noFill/>
                    </a:lnT>
                    <a:lnB cap="flat">
                      <a:noFill/>
                    </a:lnB>
                    <a:lnTlToBr>
                      <a:noFill/>
                    </a:lnTlToBr>
                    <a:lnBlToTr>
                      <a:noFill/>
                    </a:lnBlToTr>
                    <a:noFill/>
                  </a:tcPr>
                </a:tc>
                <a:tc>
                  <a:txBody>
                    <a:bodyPr/>
                    <a:p>
                      <a:pPr indent="0" algn="ctr">
                        <a:buNone/>
                      </a:pPr>
                      <a:r>
                        <a:rPr lang="en-US" sz="1600" b="0">
                          <a:latin typeface="微软雅黑" pitchFamily="34" charset="-122"/>
                          <a:ea typeface="微软雅黑" pitchFamily="34" charset="-122"/>
                          <a:cs typeface="宋体" charset="-122"/>
                        </a:rPr>
                        <a:t>0.037</a:t>
                      </a:r>
                      <a:endParaRPr lang="en-US" altLang="en-US" sz="1600" b="0">
                        <a:latin typeface="微软雅黑" pitchFamily="34" charset="-122"/>
                        <a:ea typeface="微软雅黑" pitchFamily="34" charset="-122"/>
                        <a:cs typeface="宋体" charset="-122"/>
                      </a:endParaRPr>
                    </a:p>
                  </a:txBody>
                  <a:tcPr marL="0" marR="0" marT="0" marB="0" vert="horz" anchor="ctr">
                    <a:lnL>
                      <a:noFill/>
                    </a:lnL>
                    <a:lnR cap="flat">
                      <a:noFill/>
                    </a:lnR>
                    <a:lnT cap="flat">
                      <a:noFill/>
                    </a:lnT>
                    <a:lnB cap="flat">
                      <a:noFill/>
                    </a:lnB>
                    <a:lnTlToBr>
                      <a:noFill/>
                    </a:lnTlToBr>
                    <a:lnBlToTr>
                      <a:noFill/>
                    </a:lnBlToTr>
                    <a:noFill/>
                  </a:tcPr>
                </a:tc>
              </a:tr>
              <a:tr h="255270">
                <a:tc>
                  <a:txBody>
                    <a:bodyPr/>
                    <a:p>
                      <a:pPr indent="0" algn="ctr">
                        <a:buNone/>
                      </a:pPr>
                      <a:r>
                        <a:rPr lang="en-US" sz="1600" b="0">
                          <a:latin typeface="微软雅黑" pitchFamily="34" charset="-122"/>
                          <a:ea typeface="微软雅黑" pitchFamily="34" charset="-122"/>
                          <a:cs typeface="宋体" charset="-122"/>
                        </a:rPr>
                        <a:t>NFR</a:t>
                      </a:r>
                      <a:endParaRPr lang="en-US" altLang="en-US" sz="1600" b="0">
                        <a:latin typeface="微软雅黑" pitchFamily="34" charset="-122"/>
                        <a:ea typeface="微软雅黑" pitchFamily="34" charset="-122"/>
                        <a:cs typeface="宋体" charset="-122"/>
                      </a:endParaRPr>
                    </a:p>
                  </a:txBody>
                  <a:tcPr marL="0" marR="0" marT="0" marB="0" vert="horz" anchor="ctr">
                    <a:lnL>
                      <a:noFill/>
                    </a:lnL>
                    <a:lnR>
                      <a:noFill/>
                    </a:lnR>
                    <a:lnT cap="flat">
                      <a:noFill/>
                    </a:lnT>
                    <a:lnB cap="flat">
                      <a:noFill/>
                    </a:lnB>
                    <a:lnTlToBr>
                      <a:noFill/>
                    </a:lnTlToBr>
                    <a:lnBlToTr>
                      <a:noFill/>
                    </a:lnBlToTr>
                    <a:noFill/>
                  </a:tcPr>
                </a:tc>
                <a:tc>
                  <a:txBody>
                    <a:bodyPr/>
                    <a:p>
                      <a:pPr indent="0" algn="ctr">
                        <a:buNone/>
                      </a:pPr>
                      <a:r>
                        <a:rPr lang="en-US" sz="1600" b="0">
                          <a:latin typeface="微软雅黑" pitchFamily="34" charset="-122"/>
                          <a:ea typeface="微软雅黑" pitchFamily="34" charset="-122"/>
                          <a:cs typeface="宋体" charset="-122"/>
                        </a:rPr>
                        <a:t>0.004</a:t>
                      </a:r>
                      <a:endParaRPr lang="en-US" altLang="en-US" sz="1600" b="0">
                        <a:latin typeface="微软雅黑" pitchFamily="34" charset="-122"/>
                        <a:ea typeface="微软雅黑" pitchFamily="34" charset="-122"/>
                        <a:cs typeface="宋体" charset="-122"/>
                      </a:endParaRPr>
                    </a:p>
                  </a:txBody>
                  <a:tcPr marL="0" marR="0" marT="0" marB="0" vert="horz" anchor="ctr">
                    <a:lnL>
                      <a:noFill/>
                    </a:lnL>
                    <a:lnR>
                      <a:noFill/>
                    </a:lnR>
                    <a:lnT cap="flat">
                      <a:noFill/>
                    </a:lnT>
                    <a:lnB cap="flat">
                      <a:noFill/>
                    </a:lnB>
                    <a:lnTlToBr>
                      <a:noFill/>
                    </a:lnTlToBr>
                    <a:lnBlToTr>
                      <a:noFill/>
                    </a:lnBlToTr>
                    <a:noFill/>
                  </a:tcPr>
                </a:tc>
                <a:tc>
                  <a:txBody>
                    <a:bodyPr/>
                    <a:p>
                      <a:pPr indent="0" algn="ctr">
                        <a:buNone/>
                      </a:pPr>
                      <a:r>
                        <a:rPr lang="en-US" sz="1600" b="0">
                          <a:latin typeface="微软雅黑" pitchFamily="34" charset="-122"/>
                          <a:ea typeface="微软雅黑" pitchFamily="34" charset="-122"/>
                          <a:cs typeface="宋体" charset="-122"/>
                        </a:rPr>
                        <a:t>0.008</a:t>
                      </a:r>
                      <a:endParaRPr lang="en-US" altLang="en-US" sz="1600" b="0">
                        <a:latin typeface="微软雅黑" pitchFamily="34" charset="-122"/>
                        <a:ea typeface="微软雅黑" pitchFamily="34" charset="-122"/>
                        <a:cs typeface="宋体" charset="-122"/>
                      </a:endParaRPr>
                    </a:p>
                  </a:txBody>
                  <a:tcPr marL="0" marR="0" marT="0" marB="0" vert="horz" anchor="ctr">
                    <a:lnL>
                      <a:noFill/>
                    </a:lnL>
                    <a:lnR>
                      <a:noFill/>
                    </a:lnR>
                    <a:lnT cap="flat">
                      <a:noFill/>
                    </a:lnT>
                    <a:lnB cap="flat">
                      <a:noFill/>
                    </a:lnB>
                    <a:lnTlToBr>
                      <a:noFill/>
                    </a:lnTlToBr>
                    <a:lnBlToTr>
                      <a:noFill/>
                    </a:lnBlToTr>
                    <a:noFill/>
                  </a:tcPr>
                </a:tc>
                <a:tc>
                  <a:txBody>
                    <a:bodyPr/>
                    <a:p>
                      <a:pPr indent="0" algn="ctr">
                        <a:buNone/>
                      </a:pPr>
                      <a:r>
                        <a:rPr lang="en-US" sz="1600" b="0">
                          <a:latin typeface="微软雅黑" pitchFamily="34" charset="-122"/>
                          <a:ea typeface="微软雅黑" pitchFamily="34" charset="-122"/>
                          <a:cs typeface="宋体" charset="-122"/>
                        </a:rPr>
                        <a:t>0.609</a:t>
                      </a:r>
                      <a:endParaRPr lang="en-US" altLang="en-US" sz="1600" b="0">
                        <a:latin typeface="微软雅黑" pitchFamily="34" charset="-122"/>
                        <a:ea typeface="微软雅黑" pitchFamily="34" charset="-122"/>
                        <a:cs typeface="宋体" charset="-122"/>
                      </a:endParaRPr>
                    </a:p>
                  </a:txBody>
                  <a:tcPr marL="0" marR="0" marT="0" marB="0" vert="horz" anchor="ctr">
                    <a:lnL>
                      <a:noFill/>
                    </a:lnL>
                    <a:lnR>
                      <a:noFill/>
                    </a:lnR>
                    <a:lnT cap="flat">
                      <a:noFill/>
                    </a:lnT>
                    <a:lnB cap="flat">
                      <a:noFill/>
                    </a:lnB>
                    <a:lnTlToBr>
                      <a:noFill/>
                    </a:lnTlToBr>
                    <a:lnBlToTr>
                      <a:noFill/>
                    </a:lnBlToTr>
                    <a:noFill/>
                  </a:tcPr>
                </a:tc>
                <a:tc>
                  <a:txBody>
                    <a:bodyPr/>
                    <a:p>
                      <a:pPr indent="0" algn="ctr">
                        <a:buNone/>
                      </a:pPr>
                      <a:r>
                        <a:rPr lang="en-US" sz="1600" b="0">
                          <a:latin typeface="微软雅黑" pitchFamily="34" charset="-122"/>
                          <a:ea typeface="微软雅黑" pitchFamily="34" charset="-122"/>
                          <a:cs typeface="宋体" charset="-122"/>
                        </a:rPr>
                        <a:t>0.285</a:t>
                      </a:r>
                      <a:endParaRPr lang="en-US" altLang="en-US" sz="1600" b="0">
                        <a:latin typeface="微软雅黑" pitchFamily="34" charset="-122"/>
                        <a:ea typeface="微软雅黑" pitchFamily="34" charset="-122"/>
                        <a:cs typeface="宋体" charset="-122"/>
                      </a:endParaRPr>
                    </a:p>
                  </a:txBody>
                  <a:tcPr marL="0" marR="0" marT="0" marB="0" vert="horz" anchor="ctr">
                    <a:lnL>
                      <a:noFill/>
                    </a:lnL>
                    <a:lnR>
                      <a:noFill/>
                    </a:lnR>
                    <a:lnT cap="flat">
                      <a:noFill/>
                    </a:lnT>
                    <a:lnB cap="flat">
                      <a:noFill/>
                    </a:lnB>
                    <a:lnTlToBr>
                      <a:noFill/>
                    </a:lnTlToBr>
                    <a:lnBlToTr>
                      <a:noFill/>
                    </a:lnBlToTr>
                    <a:noFill/>
                  </a:tcPr>
                </a:tc>
                <a:tc>
                  <a:txBody>
                    <a:bodyPr/>
                    <a:p>
                      <a:pPr indent="0" algn="ctr">
                        <a:buNone/>
                      </a:pPr>
                      <a:r>
                        <a:rPr lang="en-US" sz="1600" b="0">
                          <a:latin typeface="微软雅黑" pitchFamily="34" charset="-122"/>
                          <a:ea typeface="微软雅黑" pitchFamily="34" charset="-122"/>
                          <a:cs typeface="宋体" charset="-122"/>
                        </a:rPr>
                        <a:t>0.081</a:t>
                      </a:r>
                      <a:endParaRPr lang="en-US" altLang="en-US" sz="1600" b="0">
                        <a:latin typeface="微软雅黑" pitchFamily="34" charset="-122"/>
                        <a:ea typeface="微软雅黑" pitchFamily="34" charset="-122"/>
                        <a:cs typeface="宋体" charset="-122"/>
                      </a:endParaRPr>
                    </a:p>
                  </a:txBody>
                  <a:tcPr marL="0" marR="0" marT="0" marB="0" vert="horz" anchor="ctr">
                    <a:lnL>
                      <a:noFill/>
                    </a:lnL>
                    <a:lnR cap="flat">
                      <a:noFill/>
                    </a:lnR>
                    <a:lnT cap="flat">
                      <a:noFill/>
                    </a:lnT>
                    <a:lnB cap="flat">
                      <a:noFill/>
                    </a:lnB>
                    <a:lnTlToBr>
                      <a:noFill/>
                    </a:lnTlToBr>
                    <a:lnBlToTr>
                      <a:noFill/>
                    </a:lnBlToTr>
                    <a:noFill/>
                  </a:tcPr>
                </a:tc>
                <a:tc>
                  <a:txBody>
                    <a:bodyPr/>
                    <a:p>
                      <a:pPr indent="0" algn="ctr">
                        <a:buNone/>
                      </a:pPr>
                      <a:r>
                        <a:rPr lang="en-US" sz="1600" b="0">
                          <a:latin typeface="微软雅黑" pitchFamily="34" charset="-122"/>
                          <a:ea typeface="微软雅黑" pitchFamily="34" charset="-122"/>
                          <a:cs typeface="宋体" charset="-122"/>
                        </a:rPr>
                        <a:t>0.000</a:t>
                      </a:r>
                      <a:endParaRPr lang="en-US" altLang="en-US" sz="1600" b="0">
                        <a:latin typeface="微软雅黑" pitchFamily="34" charset="-122"/>
                        <a:ea typeface="微软雅黑" pitchFamily="34" charset="-122"/>
                        <a:cs typeface="宋体" charset="-122"/>
                      </a:endParaRPr>
                    </a:p>
                  </a:txBody>
                  <a:tcPr marL="0" marR="0" marT="0" marB="0" vert="horz" anchor="ctr">
                    <a:lnL>
                      <a:noFill/>
                    </a:lnL>
                    <a:lnR cap="flat">
                      <a:noFill/>
                    </a:lnR>
                    <a:lnT cap="flat">
                      <a:noFill/>
                    </a:lnT>
                    <a:lnB cap="flat">
                      <a:noFill/>
                    </a:lnB>
                    <a:lnTlToBr>
                      <a:noFill/>
                    </a:lnTlToBr>
                    <a:lnBlToTr>
                      <a:noFill/>
                    </a:lnBlToTr>
                    <a:noFill/>
                  </a:tcPr>
                </a:tc>
              </a:tr>
              <a:tr h="244475">
                <a:tc>
                  <a:txBody>
                    <a:bodyPr/>
                    <a:p>
                      <a:pPr indent="0" algn="ctr">
                        <a:buNone/>
                      </a:pPr>
                      <a:r>
                        <a:rPr lang="en-US" sz="1600" b="0">
                          <a:latin typeface="微软雅黑" pitchFamily="34" charset="-122"/>
                          <a:ea typeface="微软雅黑" pitchFamily="34" charset="-122"/>
                          <a:cs typeface="宋体" charset="-122"/>
                        </a:rPr>
                        <a:t>Land</a:t>
                      </a:r>
                      <a:endParaRPr lang="en-US" altLang="en-US" sz="1600" b="0">
                        <a:latin typeface="微软雅黑" pitchFamily="34" charset="-122"/>
                        <a:ea typeface="微软雅黑" pitchFamily="34" charset="-122"/>
                        <a:cs typeface="宋体" charset="-122"/>
                      </a:endParaRPr>
                    </a:p>
                  </a:txBody>
                  <a:tcPr marL="0" marR="0" marT="0" marB="0" vert="horz" anchor="ctr">
                    <a:lnL>
                      <a:noFill/>
                    </a:lnL>
                    <a:lnR>
                      <a:noFill/>
                    </a:lnR>
                    <a:lnT cap="flat">
                      <a:noFill/>
                    </a:lnT>
                    <a:lnB cap="flat">
                      <a:noFill/>
                    </a:lnB>
                    <a:lnTlToBr>
                      <a:noFill/>
                    </a:lnTlToBr>
                    <a:lnBlToTr>
                      <a:noFill/>
                    </a:lnBlToTr>
                    <a:noFill/>
                  </a:tcPr>
                </a:tc>
                <a:tc>
                  <a:txBody>
                    <a:bodyPr/>
                    <a:p>
                      <a:pPr indent="0" algn="ctr">
                        <a:buNone/>
                      </a:pPr>
                      <a:r>
                        <a:rPr lang="en-US" sz="1600" b="0">
                          <a:latin typeface="微软雅黑" pitchFamily="34" charset="-122"/>
                          <a:ea typeface="微软雅黑" pitchFamily="34" charset="-122"/>
                          <a:cs typeface="宋体" charset="-122"/>
                        </a:rPr>
                        <a:t>0.075</a:t>
                      </a:r>
                      <a:endParaRPr lang="en-US" altLang="en-US" sz="1600" b="0">
                        <a:latin typeface="微软雅黑" pitchFamily="34" charset="-122"/>
                        <a:ea typeface="微软雅黑" pitchFamily="34" charset="-122"/>
                        <a:cs typeface="宋体" charset="-122"/>
                      </a:endParaRPr>
                    </a:p>
                  </a:txBody>
                  <a:tcPr marL="0" marR="0" marT="0" marB="0" vert="horz" anchor="ctr">
                    <a:lnL>
                      <a:noFill/>
                    </a:lnL>
                    <a:lnR>
                      <a:noFill/>
                    </a:lnR>
                    <a:lnT cap="flat">
                      <a:noFill/>
                    </a:lnT>
                    <a:lnB cap="flat">
                      <a:noFill/>
                    </a:lnB>
                    <a:lnTlToBr>
                      <a:noFill/>
                    </a:lnTlToBr>
                    <a:lnBlToTr>
                      <a:noFill/>
                    </a:lnBlToTr>
                    <a:noFill/>
                  </a:tcPr>
                </a:tc>
                <a:tc>
                  <a:txBody>
                    <a:bodyPr/>
                    <a:p>
                      <a:pPr indent="0" algn="ctr">
                        <a:buNone/>
                      </a:pPr>
                      <a:r>
                        <a:rPr lang="en-US" sz="1600" b="0">
                          <a:latin typeface="微软雅黑" pitchFamily="34" charset="-122"/>
                          <a:ea typeface="微软雅黑" pitchFamily="34" charset="-122"/>
                          <a:cs typeface="宋体" charset="-122"/>
                        </a:rPr>
                        <a:t>0.038</a:t>
                      </a:r>
                      <a:endParaRPr lang="en-US" altLang="en-US" sz="1600" b="0">
                        <a:latin typeface="微软雅黑" pitchFamily="34" charset="-122"/>
                        <a:ea typeface="微软雅黑" pitchFamily="34" charset="-122"/>
                        <a:cs typeface="宋体" charset="-122"/>
                      </a:endParaRPr>
                    </a:p>
                  </a:txBody>
                  <a:tcPr marL="0" marR="0" marT="0" marB="0" vert="horz" anchor="ctr">
                    <a:lnL>
                      <a:noFill/>
                    </a:lnL>
                    <a:lnR>
                      <a:noFill/>
                    </a:lnR>
                    <a:lnT cap="flat">
                      <a:noFill/>
                    </a:lnT>
                    <a:lnB cap="flat">
                      <a:noFill/>
                    </a:lnB>
                    <a:lnTlToBr>
                      <a:noFill/>
                    </a:lnTlToBr>
                    <a:lnBlToTr>
                      <a:noFill/>
                    </a:lnBlToTr>
                    <a:noFill/>
                  </a:tcPr>
                </a:tc>
                <a:tc>
                  <a:txBody>
                    <a:bodyPr/>
                    <a:p>
                      <a:pPr indent="0" algn="ctr">
                        <a:buNone/>
                      </a:pPr>
                      <a:r>
                        <a:rPr lang="en-US" sz="1600" b="0">
                          <a:latin typeface="微软雅黑" pitchFamily="34" charset="-122"/>
                          <a:ea typeface="微软雅黑" pitchFamily="34" charset="-122"/>
                          <a:cs typeface="宋体" charset="-122"/>
                        </a:rPr>
                        <a:t>0.050</a:t>
                      </a:r>
                      <a:endParaRPr lang="en-US" altLang="en-US" sz="1600" b="0">
                        <a:latin typeface="微软雅黑" pitchFamily="34" charset="-122"/>
                        <a:ea typeface="微软雅黑" pitchFamily="34" charset="-122"/>
                        <a:cs typeface="宋体" charset="-122"/>
                      </a:endParaRPr>
                    </a:p>
                  </a:txBody>
                  <a:tcPr marL="0" marR="0" marT="0" marB="0" vert="horz" anchor="ctr">
                    <a:lnL>
                      <a:noFill/>
                    </a:lnL>
                    <a:lnR>
                      <a:noFill/>
                    </a:lnR>
                    <a:lnT cap="flat">
                      <a:noFill/>
                    </a:lnT>
                    <a:lnB cap="flat">
                      <a:noFill/>
                    </a:lnB>
                    <a:lnTlToBr>
                      <a:noFill/>
                    </a:lnTlToBr>
                    <a:lnBlToTr>
                      <a:noFill/>
                    </a:lnBlToTr>
                    <a:noFill/>
                  </a:tcPr>
                </a:tc>
                <a:tc>
                  <a:txBody>
                    <a:bodyPr/>
                    <a:p>
                      <a:pPr indent="0" algn="ctr">
                        <a:buNone/>
                      </a:pPr>
                      <a:r>
                        <a:rPr lang="en-US" sz="1600" b="0">
                          <a:latin typeface="微软雅黑" pitchFamily="34" charset="-122"/>
                          <a:ea typeface="微软雅黑" pitchFamily="34" charset="-122"/>
                          <a:cs typeface="宋体" charset="-122"/>
                        </a:rPr>
                        <a:t>0.848</a:t>
                      </a:r>
                      <a:endParaRPr lang="en-US" altLang="en-US" sz="1600" b="0">
                        <a:latin typeface="微软雅黑" pitchFamily="34" charset="-122"/>
                        <a:ea typeface="微软雅黑" pitchFamily="34" charset="-122"/>
                        <a:cs typeface="宋体" charset="-122"/>
                      </a:endParaRPr>
                    </a:p>
                  </a:txBody>
                  <a:tcPr marL="0" marR="0" marT="0" marB="0" vert="horz" anchor="ctr">
                    <a:lnL>
                      <a:noFill/>
                    </a:lnL>
                    <a:lnR>
                      <a:noFill/>
                    </a:lnR>
                    <a:lnT cap="flat">
                      <a:noFill/>
                    </a:lnT>
                    <a:lnB cap="flat">
                      <a:noFill/>
                    </a:lnB>
                    <a:lnTlToBr>
                      <a:noFill/>
                    </a:lnTlToBr>
                    <a:lnBlToTr>
                      <a:noFill/>
                    </a:lnBlToTr>
                    <a:noFill/>
                  </a:tcPr>
                </a:tc>
                <a:tc>
                  <a:txBody>
                    <a:bodyPr/>
                    <a:p>
                      <a:pPr indent="0" algn="ctr">
                        <a:buNone/>
                      </a:pPr>
                      <a:r>
                        <a:rPr lang="en-US" sz="1600" b="0">
                          <a:latin typeface="微软雅黑" pitchFamily="34" charset="-122"/>
                          <a:ea typeface="微软雅黑" pitchFamily="34" charset="-122"/>
                          <a:cs typeface="宋体" charset="-122"/>
                        </a:rPr>
                        <a:t>0.460</a:t>
                      </a:r>
                      <a:endParaRPr lang="en-US" altLang="en-US" sz="1600" b="0">
                        <a:latin typeface="微软雅黑" pitchFamily="34" charset="-122"/>
                        <a:ea typeface="微软雅黑" pitchFamily="34" charset="-122"/>
                        <a:cs typeface="宋体" charset="-122"/>
                      </a:endParaRPr>
                    </a:p>
                  </a:txBody>
                  <a:tcPr marL="0" marR="0" marT="0" marB="0" vert="horz" anchor="ctr">
                    <a:lnL>
                      <a:noFill/>
                    </a:lnL>
                    <a:lnR cap="flat">
                      <a:noFill/>
                    </a:lnR>
                    <a:lnT cap="flat">
                      <a:noFill/>
                    </a:lnT>
                    <a:lnB cap="flat">
                      <a:noFill/>
                    </a:lnB>
                    <a:lnTlToBr>
                      <a:noFill/>
                    </a:lnTlToBr>
                    <a:lnBlToTr>
                      <a:noFill/>
                    </a:lnBlToTr>
                    <a:noFill/>
                  </a:tcPr>
                </a:tc>
                <a:tc>
                  <a:txBody>
                    <a:bodyPr/>
                    <a:p>
                      <a:pPr indent="0" algn="ctr">
                        <a:buNone/>
                      </a:pPr>
                      <a:r>
                        <a:rPr lang="en-US" sz="1600" b="0">
                          <a:latin typeface="微软雅黑" pitchFamily="34" charset="-122"/>
                          <a:ea typeface="微软雅黑" pitchFamily="34" charset="-122"/>
                          <a:cs typeface="宋体" charset="-122"/>
                        </a:rPr>
                        <a:t>0.066</a:t>
                      </a:r>
                      <a:endParaRPr lang="en-US" altLang="en-US" sz="1600" b="0">
                        <a:latin typeface="微软雅黑" pitchFamily="34" charset="-122"/>
                        <a:ea typeface="微软雅黑" pitchFamily="34" charset="-122"/>
                        <a:cs typeface="宋体" charset="-122"/>
                      </a:endParaRPr>
                    </a:p>
                  </a:txBody>
                  <a:tcPr marL="0" marR="0" marT="0" marB="0" vert="horz" anchor="ctr">
                    <a:lnL>
                      <a:noFill/>
                    </a:lnL>
                    <a:lnR cap="flat">
                      <a:noFill/>
                    </a:lnR>
                    <a:lnT cap="flat">
                      <a:noFill/>
                    </a:lnT>
                    <a:lnB cap="flat">
                      <a:noFill/>
                    </a:lnB>
                    <a:lnTlToBr>
                      <a:noFill/>
                    </a:lnTlToBr>
                    <a:lnBlToTr>
                      <a:noFill/>
                    </a:lnBlToTr>
                    <a:noFill/>
                  </a:tcPr>
                </a:tc>
              </a:tr>
              <a:tr h="244475">
                <a:tc>
                  <a:txBody>
                    <a:bodyPr/>
                    <a:p>
                      <a:pPr indent="0" algn="ctr">
                        <a:buNone/>
                      </a:pPr>
                      <a:r>
                        <a:rPr lang="en-US" sz="1600" b="0">
                          <a:latin typeface="微软雅黑" pitchFamily="34" charset="-122"/>
                          <a:ea typeface="微软雅黑" pitchFamily="34" charset="-122"/>
                          <a:cs typeface="宋体" charset="-122"/>
                        </a:rPr>
                        <a:t>Distance</a:t>
                      </a:r>
                      <a:endParaRPr lang="en-US" altLang="en-US" sz="1600" b="0">
                        <a:latin typeface="微软雅黑" pitchFamily="34" charset="-122"/>
                        <a:ea typeface="微软雅黑" pitchFamily="34" charset="-122"/>
                        <a:cs typeface="宋体" charset="-122"/>
                      </a:endParaRPr>
                    </a:p>
                  </a:txBody>
                  <a:tcPr marL="0" marR="0" marT="0" marB="0" vert="horz" anchor="ctr">
                    <a:lnL>
                      <a:noFill/>
                    </a:lnL>
                    <a:lnR>
                      <a:noFill/>
                    </a:lnR>
                    <a:lnT cap="flat">
                      <a:noFill/>
                    </a:lnT>
                    <a:lnB cap="flat">
                      <a:noFill/>
                    </a:lnB>
                    <a:lnTlToBr>
                      <a:noFill/>
                    </a:lnTlToBr>
                    <a:lnBlToTr>
                      <a:noFill/>
                    </a:lnBlToTr>
                    <a:noFill/>
                  </a:tcPr>
                </a:tc>
                <a:tc>
                  <a:txBody>
                    <a:bodyPr/>
                    <a:p>
                      <a:pPr indent="0" algn="ctr">
                        <a:buNone/>
                      </a:pPr>
                      <a:r>
                        <a:rPr lang="en-US" sz="1600" b="0">
                          <a:latin typeface="微软雅黑" pitchFamily="34" charset="-122"/>
                          <a:ea typeface="微软雅黑" pitchFamily="34" charset="-122"/>
                          <a:cs typeface="宋体" charset="-122"/>
                        </a:rPr>
                        <a:t>-0.131</a:t>
                      </a:r>
                      <a:endParaRPr lang="en-US" altLang="en-US" sz="1600" b="0">
                        <a:latin typeface="微软雅黑" pitchFamily="34" charset="-122"/>
                        <a:ea typeface="微软雅黑" pitchFamily="34" charset="-122"/>
                        <a:cs typeface="宋体" charset="-122"/>
                      </a:endParaRPr>
                    </a:p>
                  </a:txBody>
                  <a:tcPr marL="0" marR="0" marT="0" marB="0" vert="horz" anchor="ctr">
                    <a:lnL>
                      <a:noFill/>
                    </a:lnL>
                    <a:lnR>
                      <a:noFill/>
                    </a:lnR>
                    <a:lnT cap="flat">
                      <a:noFill/>
                    </a:lnT>
                    <a:lnB cap="flat">
                      <a:noFill/>
                    </a:lnB>
                    <a:lnTlToBr>
                      <a:noFill/>
                    </a:lnTlToBr>
                    <a:lnBlToTr>
                      <a:noFill/>
                    </a:lnBlToTr>
                    <a:noFill/>
                  </a:tcPr>
                </a:tc>
                <a:tc>
                  <a:txBody>
                    <a:bodyPr/>
                    <a:p>
                      <a:pPr indent="0" algn="ctr">
                        <a:buNone/>
                      </a:pPr>
                      <a:r>
                        <a:rPr lang="en-US" sz="1600" b="0">
                          <a:latin typeface="微软雅黑" pitchFamily="34" charset="-122"/>
                          <a:ea typeface="微软雅黑" pitchFamily="34" charset="-122"/>
                          <a:cs typeface="宋体" charset="-122"/>
                        </a:rPr>
                        <a:t>0.105</a:t>
                      </a:r>
                      <a:endParaRPr lang="en-US" altLang="en-US" sz="1600" b="0">
                        <a:latin typeface="微软雅黑" pitchFamily="34" charset="-122"/>
                        <a:ea typeface="微软雅黑" pitchFamily="34" charset="-122"/>
                        <a:cs typeface="宋体" charset="-122"/>
                      </a:endParaRPr>
                    </a:p>
                  </a:txBody>
                  <a:tcPr marL="0" marR="0" marT="0" marB="0" vert="horz" anchor="ctr">
                    <a:lnL>
                      <a:noFill/>
                    </a:lnL>
                    <a:lnR>
                      <a:noFill/>
                    </a:lnR>
                    <a:lnT cap="flat">
                      <a:noFill/>
                    </a:lnT>
                    <a:lnB cap="flat">
                      <a:noFill/>
                    </a:lnB>
                    <a:lnTlToBr>
                      <a:noFill/>
                    </a:lnTlToBr>
                    <a:lnBlToTr>
                      <a:noFill/>
                    </a:lnBlToTr>
                    <a:noFill/>
                  </a:tcPr>
                </a:tc>
                <a:tc>
                  <a:txBody>
                    <a:bodyPr/>
                    <a:p>
                      <a:pPr indent="0" algn="ctr">
                        <a:buNone/>
                      </a:pPr>
                      <a:r>
                        <a:rPr lang="en-US" sz="1600" b="0">
                          <a:latin typeface="微软雅黑" pitchFamily="34" charset="-122"/>
                          <a:ea typeface="微软雅黑" pitchFamily="34" charset="-122"/>
                          <a:cs typeface="宋体" charset="-122"/>
                        </a:rPr>
                        <a:t>0.210</a:t>
                      </a:r>
                      <a:endParaRPr lang="en-US" altLang="en-US" sz="1600" b="0">
                        <a:latin typeface="微软雅黑" pitchFamily="34" charset="-122"/>
                        <a:ea typeface="微软雅黑" pitchFamily="34" charset="-122"/>
                        <a:cs typeface="宋体" charset="-122"/>
                      </a:endParaRPr>
                    </a:p>
                  </a:txBody>
                  <a:tcPr marL="0" marR="0" marT="0" marB="0" vert="horz" anchor="ctr">
                    <a:lnL>
                      <a:noFill/>
                    </a:lnL>
                    <a:lnR>
                      <a:noFill/>
                    </a:lnR>
                    <a:lnT cap="flat">
                      <a:noFill/>
                    </a:lnT>
                    <a:lnB cap="flat">
                      <a:noFill/>
                    </a:lnB>
                    <a:lnTlToBr>
                      <a:noFill/>
                    </a:lnTlToBr>
                    <a:lnBlToTr>
                      <a:noFill/>
                    </a:lnBlToTr>
                    <a:noFill/>
                  </a:tcPr>
                </a:tc>
                <a:tc>
                  <a:txBody>
                    <a:bodyPr/>
                    <a:p>
                      <a:pPr indent="0" algn="ctr">
                        <a:buNone/>
                      </a:pPr>
                      <a:r>
                        <a:rPr lang="en-US" sz="1600" b="0">
                          <a:latin typeface="微软雅黑" pitchFamily="34" charset="-122"/>
                          <a:ea typeface="微软雅黑" pitchFamily="34" charset="-122"/>
                          <a:cs typeface="宋体" charset="-122"/>
                        </a:rPr>
                        <a:t>-2.172</a:t>
                      </a:r>
                      <a:endParaRPr lang="en-US" altLang="en-US" sz="1600" b="0">
                        <a:latin typeface="微软雅黑" pitchFamily="34" charset="-122"/>
                        <a:ea typeface="微软雅黑" pitchFamily="34" charset="-122"/>
                        <a:cs typeface="宋体" charset="-122"/>
                      </a:endParaRPr>
                    </a:p>
                  </a:txBody>
                  <a:tcPr marL="0" marR="0" marT="0" marB="0" vert="horz" anchor="ctr">
                    <a:lnL>
                      <a:noFill/>
                    </a:lnL>
                    <a:lnR>
                      <a:noFill/>
                    </a:lnR>
                    <a:lnT cap="flat">
                      <a:noFill/>
                    </a:lnT>
                    <a:lnB cap="flat">
                      <a:noFill/>
                    </a:lnB>
                    <a:lnTlToBr>
                      <a:noFill/>
                    </a:lnTlToBr>
                    <a:lnBlToTr>
                      <a:noFill/>
                    </a:lnBlToTr>
                    <a:noFill/>
                  </a:tcPr>
                </a:tc>
                <a:tc>
                  <a:txBody>
                    <a:bodyPr/>
                    <a:p>
                      <a:pPr indent="0" algn="ctr">
                        <a:buNone/>
                      </a:pPr>
                      <a:r>
                        <a:rPr lang="en-US" sz="1600" b="0">
                          <a:latin typeface="微软雅黑" pitchFamily="34" charset="-122"/>
                          <a:ea typeface="微软雅黑" pitchFamily="34" charset="-122"/>
                          <a:cs typeface="宋体" charset="-122"/>
                        </a:rPr>
                        <a:t>1.298</a:t>
                      </a:r>
                      <a:endParaRPr lang="en-US" altLang="en-US" sz="1600" b="0">
                        <a:latin typeface="微软雅黑" pitchFamily="34" charset="-122"/>
                        <a:ea typeface="微软雅黑" pitchFamily="34" charset="-122"/>
                        <a:cs typeface="宋体" charset="-122"/>
                      </a:endParaRPr>
                    </a:p>
                  </a:txBody>
                  <a:tcPr marL="0" marR="0" marT="0" marB="0" vert="horz" anchor="ctr">
                    <a:lnL>
                      <a:noFill/>
                    </a:lnL>
                    <a:lnR cap="flat">
                      <a:noFill/>
                    </a:lnR>
                    <a:lnT cap="flat">
                      <a:noFill/>
                    </a:lnT>
                    <a:lnB cap="flat">
                      <a:noFill/>
                    </a:lnB>
                    <a:lnTlToBr>
                      <a:noFill/>
                    </a:lnTlToBr>
                    <a:lnBlToTr>
                      <a:noFill/>
                    </a:lnBlToTr>
                    <a:noFill/>
                  </a:tcPr>
                </a:tc>
                <a:tc>
                  <a:txBody>
                    <a:bodyPr/>
                    <a:p>
                      <a:pPr indent="0" algn="ctr">
                        <a:buNone/>
                      </a:pPr>
                      <a:r>
                        <a:rPr lang="en-US" sz="1600" b="0">
                          <a:latin typeface="微软雅黑" pitchFamily="34" charset="-122"/>
                          <a:ea typeface="微软雅黑" pitchFamily="34" charset="-122"/>
                          <a:cs typeface="宋体" charset="-122"/>
                        </a:rPr>
                        <a:t>0.095</a:t>
                      </a:r>
                      <a:endParaRPr lang="en-US" altLang="en-US" sz="1600" b="0">
                        <a:latin typeface="微软雅黑" pitchFamily="34" charset="-122"/>
                        <a:ea typeface="微软雅黑" pitchFamily="34" charset="-122"/>
                        <a:cs typeface="宋体" charset="-122"/>
                      </a:endParaRPr>
                    </a:p>
                  </a:txBody>
                  <a:tcPr marL="0" marR="0" marT="0" marB="0" vert="horz" anchor="ctr">
                    <a:lnL>
                      <a:noFill/>
                    </a:lnL>
                    <a:lnR cap="flat">
                      <a:noFill/>
                    </a:lnR>
                    <a:lnT cap="flat">
                      <a:noFill/>
                    </a:lnT>
                    <a:lnB cap="flat">
                      <a:noFill/>
                    </a:lnB>
                    <a:lnTlToBr>
                      <a:noFill/>
                    </a:lnTlToBr>
                    <a:lnBlToTr>
                      <a:noFill/>
                    </a:lnBlToTr>
                    <a:noFill/>
                  </a:tcPr>
                </a:tc>
              </a:tr>
              <a:tr h="243840">
                <a:tc>
                  <a:txBody>
                    <a:bodyPr/>
                    <a:p>
                      <a:pPr indent="0" algn="ctr">
                        <a:buNone/>
                      </a:pPr>
                      <a:r>
                        <a:rPr lang="en-US" sz="1600" b="0">
                          <a:latin typeface="微软雅黑" pitchFamily="34" charset="-122"/>
                          <a:ea typeface="微软雅黑" pitchFamily="34" charset="-122"/>
                          <a:cs typeface="宋体" charset="-122"/>
                        </a:rPr>
                        <a:t>DR</a:t>
                      </a:r>
                      <a:endParaRPr lang="en-US" altLang="en-US" sz="1600" b="0">
                        <a:latin typeface="微软雅黑" pitchFamily="34" charset="-122"/>
                        <a:ea typeface="微软雅黑" pitchFamily="34" charset="-122"/>
                        <a:cs typeface="宋体" charset="-122"/>
                      </a:endParaRPr>
                    </a:p>
                  </a:txBody>
                  <a:tcPr marL="0" marR="0" marT="0" marB="0" vert="horz" anchor="ctr">
                    <a:lnL>
                      <a:noFill/>
                    </a:lnL>
                    <a:lnR>
                      <a:noFill/>
                    </a:lnR>
                    <a:lnT cap="flat">
                      <a:noFill/>
                    </a:lnT>
                    <a:lnB cap="flat">
                      <a:noFill/>
                    </a:lnB>
                    <a:lnTlToBr>
                      <a:noFill/>
                    </a:lnTlToBr>
                    <a:lnBlToTr>
                      <a:noFill/>
                    </a:lnBlToTr>
                    <a:noFill/>
                  </a:tcPr>
                </a:tc>
                <a:tc>
                  <a:txBody>
                    <a:bodyPr/>
                    <a:p>
                      <a:pPr indent="0" algn="ctr">
                        <a:buNone/>
                      </a:pPr>
                      <a:r>
                        <a:rPr lang="en-US" sz="1600" b="0">
                          <a:latin typeface="微软雅黑" pitchFamily="34" charset="-122"/>
                          <a:ea typeface="微软雅黑" pitchFamily="34" charset="-122"/>
                          <a:cs typeface="宋体" charset="-122"/>
                        </a:rPr>
                        <a:t>-0.025</a:t>
                      </a:r>
                      <a:endParaRPr lang="en-US" altLang="en-US" sz="1600" b="0">
                        <a:latin typeface="微软雅黑" pitchFamily="34" charset="-122"/>
                        <a:ea typeface="微软雅黑" pitchFamily="34" charset="-122"/>
                        <a:cs typeface="宋体" charset="-122"/>
                      </a:endParaRPr>
                    </a:p>
                  </a:txBody>
                  <a:tcPr marL="0" marR="0" marT="0" marB="0" vert="horz" anchor="ctr">
                    <a:lnL>
                      <a:noFill/>
                    </a:lnL>
                    <a:lnR>
                      <a:noFill/>
                    </a:lnR>
                    <a:lnT cap="flat">
                      <a:noFill/>
                    </a:lnT>
                    <a:lnB cap="flat">
                      <a:noFill/>
                    </a:lnB>
                    <a:lnTlToBr>
                      <a:noFill/>
                    </a:lnTlToBr>
                    <a:lnBlToTr>
                      <a:noFill/>
                    </a:lnBlToTr>
                    <a:noFill/>
                  </a:tcPr>
                </a:tc>
                <a:tc>
                  <a:txBody>
                    <a:bodyPr/>
                    <a:p>
                      <a:pPr indent="0" algn="ctr">
                        <a:buNone/>
                      </a:pPr>
                      <a:r>
                        <a:rPr lang="en-US" sz="1600" b="0">
                          <a:latin typeface="微软雅黑" pitchFamily="34" charset="-122"/>
                          <a:ea typeface="微软雅黑" pitchFamily="34" charset="-122"/>
                          <a:cs typeface="宋体" charset="-122"/>
                        </a:rPr>
                        <a:t>0.352</a:t>
                      </a:r>
                      <a:endParaRPr lang="en-US" altLang="en-US" sz="1600" b="0">
                        <a:latin typeface="微软雅黑" pitchFamily="34" charset="-122"/>
                        <a:ea typeface="微软雅黑" pitchFamily="34" charset="-122"/>
                        <a:cs typeface="宋体" charset="-122"/>
                      </a:endParaRPr>
                    </a:p>
                  </a:txBody>
                  <a:tcPr marL="0" marR="0" marT="0" marB="0" vert="horz" anchor="ctr">
                    <a:lnL>
                      <a:noFill/>
                    </a:lnL>
                    <a:lnR>
                      <a:noFill/>
                    </a:lnR>
                    <a:lnT cap="flat">
                      <a:noFill/>
                    </a:lnT>
                    <a:lnB cap="flat">
                      <a:noFill/>
                    </a:lnB>
                    <a:lnTlToBr>
                      <a:noFill/>
                    </a:lnTlToBr>
                    <a:lnBlToTr>
                      <a:noFill/>
                    </a:lnBlToTr>
                    <a:noFill/>
                  </a:tcPr>
                </a:tc>
                <a:tc>
                  <a:txBody>
                    <a:bodyPr/>
                    <a:p>
                      <a:pPr indent="0" algn="ctr">
                        <a:buNone/>
                      </a:pPr>
                      <a:r>
                        <a:rPr lang="en-US" sz="1600" b="0">
                          <a:latin typeface="微软雅黑" pitchFamily="34" charset="-122"/>
                          <a:ea typeface="微软雅黑" pitchFamily="34" charset="-122"/>
                          <a:cs typeface="宋体" charset="-122"/>
                        </a:rPr>
                        <a:t>0.944</a:t>
                      </a:r>
                      <a:endParaRPr lang="en-US" altLang="en-US" sz="1600" b="0">
                        <a:latin typeface="微软雅黑" pitchFamily="34" charset="-122"/>
                        <a:ea typeface="微软雅黑" pitchFamily="34" charset="-122"/>
                        <a:cs typeface="宋体" charset="-122"/>
                      </a:endParaRPr>
                    </a:p>
                  </a:txBody>
                  <a:tcPr marL="0" marR="0" marT="0" marB="0" vert="horz" anchor="ctr">
                    <a:lnL>
                      <a:noFill/>
                    </a:lnL>
                    <a:lnR>
                      <a:noFill/>
                    </a:lnR>
                    <a:lnT cap="flat">
                      <a:noFill/>
                    </a:lnT>
                    <a:lnB cap="flat">
                      <a:noFill/>
                    </a:lnB>
                    <a:lnTlToBr>
                      <a:noFill/>
                    </a:lnTlToBr>
                    <a:lnBlToTr>
                      <a:noFill/>
                    </a:lnBlToTr>
                    <a:noFill/>
                  </a:tcPr>
                </a:tc>
                <a:tc>
                  <a:txBody>
                    <a:bodyPr/>
                    <a:p>
                      <a:pPr indent="0" algn="ctr">
                        <a:buNone/>
                      </a:pPr>
                      <a:r>
                        <a:rPr lang="en-US" sz="1600" b="0">
                          <a:latin typeface="微软雅黑" pitchFamily="34" charset="-122"/>
                          <a:ea typeface="微软雅黑" pitchFamily="34" charset="-122"/>
                          <a:cs typeface="宋体" charset="-122"/>
                        </a:rPr>
                        <a:t>0.637</a:t>
                      </a:r>
                      <a:endParaRPr lang="en-US" altLang="en-US" sz="1600" b="0">
                        <a:latin typeface="微软雅黑" pitchFamily="34" charset="-122"/>
                        <a:ea typeface="微软雅黑" pitchFamily="34" charset="-122"/>
                        <a:cs typeface="宋体" charset="-122"/>
                      </a:endParaRPr>
                    </a:p>
                  </a:txBody>
                  <a:tcPr marL="0" marR="0" marT="0" marB="0" vert="horz" anchor="ctr">
                    <a:lnL>
                      <a:noFill/>
                    </a:lnL>
                    <a:lnR>
                      <a:noFill/>
                    </a:lnR>
                    <a:lnT cap="flat">
                      <a:noFill/>
                    </a:lnT>
                    <a:lnB cap="flat">
                      <a:noFill/>
                    </a:lnB>
                    <a:lnTlToBr>
                      <a:noFill/>
                    </a:lnTlToBr>
                    <a:lnBlToTr>
                      <a:noFill/>
                    </a:lnBlToTr>
                    <a:noFill/>
                  </a:tcPr>
                </a:tc>
                <a:tc>
                  <a:txBody>
                    <a:bodyPr/>
                    <a:p>
                      <a:pPr indent="0" algn="ctr">
                        <a:buNone/>
                      </a:pPr>
                      <a:r>
                        <a:rPr lang="en-US" sz="1600" b="0">
                          <a:latin typeface="微软雅黑" pitchFamily="34" charset="-122"/>
                          <a:ea typeface="微软雅黑" pitchFamily="34" charset="-122"/>
                          <a:cs typeface="宋体" charset="-122"/>
                        </a:rPr>
                        <a:t>4.363</a:t>
                      </a:r>
                      <a:endParaRPr lang="en-US" altLang="en-US" sz="1600" b="0">
                        <a:latin typeface="微软雅黑" pitchFamily="34" charset="-122"/>
                        <a:ea typeface="微软雅黑" pitchFamily="34" charset="-122"/>
                        <a:cs typeface="宋体" charset="-122"/>
                      </a:endParaRPr>
                    </a:p>
                  </a:txBody>
                  <a:tcPr marL="0" marR="0" marT="0" marB="0" vert="horz" anchor="ctr">
                    <a:lnL>
                      <a:noFill/>
                    </a:lnL>
                    <a:lnR cap="flat">
                      <a:noFill/>
                    </a:lnR>
                    <a:lnT cap="flat">
                      <a:noFill/>
                    </a:lnT>
                    <a:lnB cap="flat">
                      <a:noFill/>
                    </a:lnB>
                    <a:lnTlToBr>
                      <a:noFill/>
                    </a:lnTlToBr>
                    <a:lnBlToTr>
                      <a:noFill/>
                    </a:lnBlToTr>
                    <a:noFill/>
                  </a:tcPr>
                </a:tc>
                <a:tc>
                  <a:txBody>
                    <a:bodyPr/>
                    <a:p>
                      <a:pPr indent="0" algn="ctr">
                        <a:buNone/>
                      </a:pPr>
                      <a:r>
                        <a:rPr lang="en-US" sz="1600" b="0">
                          <a:latin typeface="微软雅黑" pitchFamily="34" charset="-122"/>
                          <a:ea typeface="微软雅黑" pitchFamily="34" charset="-122"/>
                          <a:cs typeface="宋体" charset="-122"/>
                        </a:rPr>
                        <a:t>0.884</a:t>
                      </a:r>
                      <a:endParaRPr lang="en-US" altLang="en-US" sz="1600" b="0">
                        <a:latin typeface="微软雅黑" pitchFamily="34" charset="-122"/>
                        <a:ea typeface="微软雅黑" pitchFamily="34" charset="-122"/>
                        <a:cs typeface="宋体" charset="-122"/>
                      </a:endParaRPr>
                    </a:p>
                  </a:txBody>
                  <a:tcPr marL="0" marR="0" marT="0" marB="0" vert="horz" anchor="ctr">
                    <a:lnL>
                      <a:noFill/>
                    </a:lnL>
                    <a:lnR cap="flat">
                      <a:noFill/>
                    </a:lnR>
                    <a:lnT cap="flat">
                      <a:noFill/>
                    </a:lnT>
                    <a:lnB cap="flat">
                      <a:noFill/>
                    </a:lnB>
                    <a:lnTlToBr>
                      <a:noFill/>
                    </a:lnTlToBr>
                    <a:lnBlToTr>
                      <a:noFill/>
                    </a:lnBlToTr>
                    <a:noFill/>
                  </a:tcPr>
                </a:tc>
              </a:tr>
              <a:tr h="255270">
                <a:tc>
                  <a:txBody>
                    <a:bodyPr/>
                    <a:p>
                      <a:pPr indent="0" algn="ctr">
                        <a:buNone/>
                      </a:pPr>
                      <a:r>
                        <a:rPr lang="en-US" sz="1600" b="0">
                          <a:latin typeface="微软雅黑" pitchFamily="34" charset="-122"/>
                          <a:ea typeface="微软雅黑" pitchFamily="34" charset="-122"/>
                          <a:cs typeface="宋体" charset="-122"/>
                        </a:rPr>
                        <a:t>Odebt</a:t>
                      </a:r>
                      <a:endParaRPr lang="en-US" altLang="en-US" sz="1600" b="0">
                        <a:latin typeface="微软雅黑" pitchFamily="34" charset="-122"/>
                        <a:ea typeface="微软雅黑" pitchFamily="34" charset="-122"/>
                        <a:cs typeface="宋体" charset="-122"/>
                      </a:endParaRPr>
                    </a:p>
                  </a:txBody>
                  <a:tcPr marL="0" marR="0" marT="0" marB="0" vert="horz" anchor="ctr">
                    <a:lnL>
                      <a:noFill/>
                    </a:lnL>
                    <a:lnR>
                      <a:noFill/>
                    </a:lnR>
                    <a:lnT cap="flat">
                      <a:noFill/>
                    </a:lnT>
                    <a:lnB cap="flat">
                      <a:noFill/>
                    </a:lnB>
                    <a:lnTlToBr>
                      <a:noFill/>
                    </a:lnTlToBr>
                    <a:lnBlToTr>
                      <a:noFill/>
                    </a:lnBlToTr>
                    <a:noFill/>
                  </a:tcPr>
                </a:tc>
                <a:tc>
                  <a:txBody>
                    <a:bodyPr/>
                    <a:p>
                      <a:pPr indent="0" algn="ctr">
                        <a:buNone/>
                      </a:pPr>
                      <a:r>
                        <a:rPr lang="en-US" sz="1600" b="0">
                          <a:latin typeface="微软雅黑" pitchFamily="34" charset="-122"/>
                          <a:ea typeface="微软雅黑" pitchFamily="34" charset="-122"/>
                          <a:cs typeface="宋体" charset="-122"/>
                        </a:rPr>
                        <a:t>-0.114</a:t>
                      </a:r>
                      <a:endParaRPr lang="en-US" altLang="en-US" sz="1600" b="0">
                        <a:latin typeface="微软雅黑" pitchFamily="34" charset="-122"/>
                        <a:ea typeface="微软雅黑" pitchFamily="34" charset="-122"/>
                        <a:cs typeface="宋体" charset="-122"/>
                      </a:endParaRPr>
                    </a:p>
                  </a:txBody>
                  <a:tcPr marL="0" marR="0" marT="0" marB="0" vert="horz" anchor="ctr">
                    <a:lnL>
                      <a:noFill/>
                    </a:lnL>
                    <a:lnR>
                      <a:noFill/>
                    </a:lnR>
                    <a:lnT cap="flat">
                      <a:noFill/>
                    </a:lnT>
                    <a:lnB cap="flat">
                      <a:noFill/>
                    </a:lnB>
                    <a:lnTlToBr>
                      <a:noFill/>
                    </a:lnTlToBr>
                    <a:lnBlToTr>
                      <a:noFill/>
                    </a:lnBlToTr>
                    <a:noFill/>
                  </a:tcPr>
                </a:tc>
                <a:tc>
                  <a:txBody>
                    <a:bodyPr/>
                    <a:p>
                      <a:pPr indent="0" algn="ctr">
                        <a:buNone/>
                      </a:pPr>
                      <a:r>
                        <a:rPr lang="en-US" sz="1600" b="0">
                          <a:latin typeface="微软雅黑" pitchFamily="34" charset="-122"/>
                          <a:ea typeface="微软雅黑" pitchFamily="34" charset="-122"/>
                          <a:cs typeface="宋体" charset="-122"/>
                        </a:rPr>
                        <a:t>0.169</a:t>
                      </a:r>
                      <a:endParaRPr lang="en-US" altLang="en-US" sz="1600" b="0">
                        <a:latin typeface="微软雅黑" pitchFamily="34" charset="-122"/>
                        <a:ea typeface="微软雅黑" pitchFamily="34" charset="-122"/>
                        <a:cs typeface="宋体" charset="-122"/>
                      </a:endParaRPr>
                    </a:p>
                  </a:txBody>
                  <a:tcPr marL="0" marR="0" marT="0" marB="0" vert="horz" anchor="ctr">
                    <a:lnL>
                      <a:noFill/>
                    </a:lnL>
                    <a:lnR>
                      <a:noFill/>
                    </a:lnR>
                    <a:lnT cap="flat">
                      <a:noFill/>
                    </a:lnT>
                    <a:lnB cap="flat">
                      <a:noFill/>
                    </a:lnB>
                    <a:lnTlToBr>
                      <a:noFill/>
                    </a:lnTlToBr>
                    <a:lnBlToTr>
                      <a:noFill/>
                    </a:lnBlToTr>
                    <a:noFill/>
                  </a:tcPr>
                </a:tc>
                <a:tc>
                  <a:txBody>
                    <a:bodyPr/>
                    <a:p>
                      <a:pPr indent="0" algn="ctr">
                        <a:buNone/>
                      </a:pPr>
                      <a:r>
                        <a:rPr lang="en-US" sz="1600" b="0">
                          <a:latin typeface="微软雅黑" pitchFamily="34" charset="-122"/>
                          <a:ea typeface="微软雅黑" pitchFamily="34" charset="-122"/>
                          <a:cs typeface="宋体" charset="-122"/>
                        </a:rPr>
                        <a:t>0.498</a:t>
                      </a:r>
                      <a:endParaRPr lang="en-US" altLang="en-US" sz="1600" b="0">
                        <a:latin typeface="微软雅黑" pitchFamily="34" charset="-122"/>
                        <a:ea typeface="微软雅黑" pitchFamily="34" charset="-122"/>
                        <a:cs typeface="宋体" charset="-122"/>
                      </a:endParaRPr>
                    </a:p>
                  </a:txBody>
                  <a:tcPr marL="0" marR="0" marT="0" marB="0" vert="horz" anchor="ctr">
                    <a:lnL>
                      <a:noFill/>
                    </a:lnL>
                    <a:lnR>
                      <a:noFill/>
                    </a:lnR>
                    <a:lnT cap="flat">
                      <a:noFill/>
                    </a:lnT>
                    <a:lnB cap="flat">
                      <a:noFill/>
                    </a:lnB>
                    <a:lnTlToBr>
                      <a:noFill/>
                    </a:lnTlToBr>
                    <a:lnBlToTr>
                      <a:noFill/>
                    </a:lnBlToTr>
                    <a:noFill/>
                  </a:tcPr>
                </a:tc>
                <a:tc>
                  <a:txBody>
                    <a:bodyPr/>
                    <a:p>
                      <a:pPr indent="0" algn="ctr">
                        <a:buNone/>
                      </a:pPr>
                      <a:r>
                        <a:rPr lang="en-US" sz="1600" b="0">
                          <a:latin typeface="微软雅黑" pitchFamily="34" charset="-122"/>
                          <a:ea typeface="微软雅黑" pitchFamily="34" charset="-122"/>
                          <a:cs typeface="宋体" charset="-122"/>
                        </a:rPr>
                        <a:t>-1.039</a:t>
                      </a:r>
                      <a:endParaRPr lang="en-US" altLang="en-US" sz="1600" b="0">
                        <a:latin typeface="微软雅黑" pitchFamily="34" charset="-122"/>
                        <a:ea typeface="微软雅黑" pitchFamily="34" charset="-122"/>
                        <a:cs typeface="宋体" charset="-122"/>
                      </a:endParaRPr>
                    </a:p>
                  </a:txBody>
                  <a:tcPr marL="0" marR="0" marT="0" marB="0" vert="horz" anchor="ctr">
                    <a:lnL>
                      <a:noFill/>
                    </a:lnL>
                    <a:lnR>
                      <a:noFill/>
                    </a:lnR>
                    <a:lnT cap="flat">
                      <a:noFill/>
                    </a:lnT>
                    <a:lnB cap="flat">
                      <a:noFill/>
                    </a:lnB>
                    <a:lnTlToBr>
                      <a:noFill/>
                    </a:lnTlToBr>
                    <a:lnBlToTr>
                      <a:noFill/>
                    </a:lnBlToTr>
                    <a:noFill/>
                  </a:tcPr>
                </a:tc>
                <a:tc>
                  <a:txBody>
                    <a:bodyPr/>
                    <a:p>
                      <a:pPr indent="0" algn="ctr">
                        <a:buNone/>
                      </a:pPr>
                      <a:r>
                        <a:rPr lang="en-US" sz="1600" b="0">
                          <a:latin typeface="微软雅黑" pitchFamily="34" charset="-122"/>
                          <a:ea typeface="微软雅黑" pitchFamily="34" charset="-122"/>
                          <a:cs typeface="宋体" charset="-122"/>
                        </a:rPr>
                        <a:t>2.104</a:t>
                      </a:r>
                      <a:endParaRPr lang="en-US" altLang="en-US" sz="1600" b="0">
                        <a:latin typeface="微软雅黑" pitchFamily="34" charset="-122"/>
                        <a:ea typeface="微软雅黑" pitchFamily="34" charset="-122"/>
                        <a:cs typeface="宋体" charset="-122"/>
                      </a:endParaRPr>
                    </a:p>
                  </a:txBody>
                  <a:tcPr marL="0" marR="0" marT="0" marB="0" vert="horz" anchor="ctr">
                    <a:lnL>
                      <a:noFill/>
                    </a:lnL>
                    <a:lnR cap="flat">
                      <a:noFill/>
                    </a:lnR>
                    <a:lnT cap="flat">
                      <a:noFill/>
                    </a:lnT>
                    <a:lnB cap="flat">
                      <a:noFill/>
                    </a:lnB>
                    <a:lnTlToBr>
                      <a:noFill/>
                    </a:lnTlToBr>
                    <a:lnBlToTr>
                      <a:noFill/>
                    </a:lnBlToTr>
                    <a:noFill/>
                  </a:tcPr>
                </a:tc>
                <a:tc>
                  <a:txBody>
                    <a:bodyPr/>
                    <a:p>
                      <a:pPr indent="0" algn="ctr">
                        <a:buNone/>
                      </a:pPr>
                      <a:r>
                        <a:rPr lang="en-US" sz="1600" b="0">
                          <a:latin typeface="微软雅黑" pitchFamily="34" charset="-122"/>
                          <a:ea typeface="微软雅黑" pitchFamily="34" charset="-122"/>
                          <a:cs typeface="宋体" charset="-122"/>
                        </a:rPr>
                        <a:t>0.622</a:t>
                      </a:r>
                      <a:endParaRPr lang="en-US" altLang="en-US" sz="1600" b="0">
                        <a:latin typeface="微软雅黑" pitchFamily="34" charset="-122"/>
                        <a:ea typeface="微软雅黑" pitchFamily="34" charset="-122"/>
                        <a:cs typeface="宋体" charset="-122"/>
                      </a:endParaRPr>
                    </a:p>
                  </a:txBody>
                  <a:tcPr marL="0" marR="0" marT="0" marB="0" vert="horz" anchor="ctr">
                    <a:lnL>
                      <a:noFill/>
                    </a:lnL>
                    <a:lnR cap="flat">
                      <a:noFill/>
                    </a:lnR>
                    <a:lnT cap="flat">
                      <a:noFill/>
                    </a:lnT>
                    <a:lnB cap="flat">
                      <a:noFill/>
                    </a:lnB>
                    <a:lnTlToBr>
                      <a:noFill/>
                    </a:lnTlToBr>
                    <a:lnBlToTr>
                      <a:noFill/>
                    </a:lnBlToTr>
                    <a:noFill/>
                  </a:tcPr>
                </a:tc>
              </a:tr>
              <a:tr h="254635">
                <a:tc>
                  <a:txBody>
                    <a:bodyPr/>
                    <a:p>
                      <a:pPr indent="0" algn="ctr">
                        <a:buNone/>
                      </a:pPr>
                      <a:r>
                        <a:rPr lang="en-US" sz="1600" b="0">
                          <a:latin typeface="微软雅黑" pitchFamily="34" charset="-122"/>
                          <a:ea typeface="微软雅黑" pitchFamily="34" charset="-122"/>
                          <a:cs typeface="宋体" charset="-122"/>
                        </a:rPr>
                        <a:t>Tdebt</a:t>
                      </a:r>
                      <a:endParaRPr lang="en-US" altLang="en-US" sz="1600" b="0">
                        <a:latin typeface="微软雅黑" pitchFamily="34" charset="-122"/>
                        <a:ea typeface="微软雅黑" pitchFamily="34" charset="-122"/>
                        <a:cs typeface="宋体" charset="-122"/>
                      </a:endParaRPr>
                    </a:p>
                  </a:txBody>
                  <a:tcPr marL="0" marR="0" marT="0" marB="0" vert="horz" anchor="ctr">
                    <a:lnL>
                      <a:noFill/>
                    </a:lnL>
                    <a:lnR>
                      <a:noFill/>
                    </a:lnR>
                    <a:lnT cap="flat">
                      <a:noFill/>
                    </a:lnT>
                    <a:lnB cap="flat">
                      <a:noFill/>
                    </a:lnB>
                    <a:lnTlToBr>
                      <a:noFill/>
                    </a:lnTlToBr>
                    <a:lnBlToTr>
                      <a:noFill/>
                    </a:lnBlToTr>
                    <a:noFill/>
                  </a:tcPr>
                </a:tc>
                <a:tc>
                  <a:txBody>
                    <a:bodyPr/>
                    <a:p>
                      <a:pPr indent="0" algn="ctr">
                        <a:buNone/>
                      </a:pPr>
                      <a:r>
                        <a:rPr lang="en-US" sz="1600" b="0">
                          <a:latin typeface="微软雅黑" pitchFamily="34" charset="-122"/>
                          <a:ea typeface="微软雅黑" pitchFamily="34" charset="-122"/>
                          <a:cs typeface="宋体" charset="-122"/>
                        </a:rPr>
                        <a:t>-0.010</a:t>
                      </a:r>
                      <a:endParaRPr lang="en-US" altLang="en-US" sz="1600" b="0">
                        <a:latin typeface="微软雅黑" pitchFamily="34" charset="-122"/>
                        <a:ea typeface="微软雅黑" pitchFamily="34" charset="-122"/>
                        <a:cs typeface="宋体" charset="-122"/>
                      </a:endParaRPr>
                    </a:p>
                  </a:txBody>
                  <a:tcPr marL="0" marR="0" marT="0" marB="0" vert="horz" anchor="ctr">
                    <a:lnL>
                      <a:noFill/>
                    </a:lnL>
                    <a:lnR>
                      <a:noFill/>
                    </a:lnR>
                    <a:lnT cap="flat">
                      <a:noFill/>
                    </a:lnT>
                    <a:lnB cap="flat">
                      <a:noFill/>
                    </a:lnB>
                    <a:lnTlToBr>
                      <a:noFill/>
                    </a:lnTlToBr>
                    <a:lnBlToTr>
                      <a:noFill/>
                    </a:lnBlToTr>
                    <a:noFill/>
                  </a:tcPr>
                </a:tc>
                <a:tc>
                  <a:txBody>
                    <a:bodyPr/>
                    <a:p>
                      <a:pPr indent="0" algn="ctr">
                        <a:buNone/>
                      </a:pPr>
                      <a:r>
                        <a:rPr lang="en-US" sz="1600" b="0">
                          <a:latin typeface="微软雅黑" pitchFamily="34" charset="-122"/>
                          <a:ea typeface="微软雅黑" pitchFamily="34" charset="-122"/>
                          <a:cs typeface="宋体" charset="-122"/>
                        </a:rPr>
                        <a:t>0.013</a:t>
                      </a:r>
                      <a:endParaRPr lang="en-US" altLang="en-US" sz="1600" b="0">
                        <a:latin typeface="微软雅黑" pitchFamily="34" charset="-122"/>
                        <a:ea typeface="微软雅黑" pitchFamily="34" charset="-122"/>
                        <a:cs typeface="宋体" charset="-122"/>
                      </a:endParaRPr>
                    </a:p>
                  </a:txBody>
                  <a:tcPr marL="0" marR="0" marT="0" marB="0" vert="horz" anchor="ctr">
                    <a:lnL>
                      <a:noFill/>
                    </a:lnL>
                    <a:lnR>
                      <a:noFill/>
                    </a:lnR>
                    <a:lnT cap="flat">
                      <a:noFill/>
                    </a:lnT>
                    <a:lnB cap="flat">
                      <a:noFill/>
                    </a:lnB>
                    <a:lnTlToBr>
                      <a:noFill/>
                    </a:lnTlToBr>
                    <a:lnBlToTr>
                      <a:noFill/>
                    </a:lnBlToTr>
                    <a:noFill/>
                  </a:tcPr>
                </a:tc>
                <a:tc>
                  <a:txBody>
                    <a:bodyPr/>
                    <a:p>
                      <a:pPr indent="0" algn="ctr">
                        <a:buNone/>
                      </a:pPr>
                      <a:r>
                        <a:rPr lang="en-US" sz="1600" b="0">
                          <a:latin typeface="微软雅黑" pitchFamily="34" charset="-122"/>
                          <a:ea typeface="微软雅黑" pitchFamily="34" charset="-122"/>
                          <a:cs typeface="宋体" charset="-122"/>
                        </a:rPr>
                        <a:t>0.459</a:t>
                      </a:r>
                      <a:endParaRPr lang="en-US" altLang="en-US" sz="1600" b="0">
                        <a:latin typeface="微软雅黑" pitchFamily="34" charset="-122"/>
                        <a:ea typeface="微软雅黑" pitchFamily="34" charset="-122"/>
                        <a:cs typeface="宋体" charset="-122"/>
                      </a:endParaRPr>
                    </a:p>
                  </a:txBody>
                  <a:tcPr marL="0" marR="0" marT="0" marB="0" vert="horz" anchor="ctr">
                    <a:lnL>
                      <a:noFill/>
                    </a:lnL>
                    <a:lnR>
                      <a:noFill/>
                    </a:lnR>
                    <a:lnT cap="flat">
                      <a:noFill/>
                    </a:lnT>
                    <a:lnB cap="flat">
                      <a:noFill/>
                    </a:lnB>
                    <a:lnTlToBr>
                      <a:noFill/>
                    </a:lnTlToBr>
                    <a:lnBlToTr>
                      <a:noFill/>
                    </a:lnBlToTr>
                    <a:noFill/>
                  </a:tcPr>
                </a:tc>
                <a:tc>
                  <a:txBody>
                    <a:bodyPr/>
                    <a:p>
                      <a:pPr indent="0" algn="ctr">
                        <a:buNone/>
                      </a:pPr>
                      <a:r>
                        <a:rPr lang="en-US" sz="1600" b="0">
                          <a:latin typeface="微软雅黑" pitchFamily="34" charset="-122"/>
                          <a:ea typeface="微软雅黑" pitchFamily="34" charset="-122"/>
                          <a:cs typeface="宋体" charset="-122"/>
                        </a:rPr>
                        <a:t>-0.048</a:t>
                      </a:r>
                      <a:endParaRPr lang="en-US" altLang="en-US" sz="1600" b="0">
                        <a:latin typeface="微软雅黑" pitchFamily="34" charset="-122"/>
                        <a:ea typeface="微软雅黑" pitchFamily="34" charset="-122"/>
                        <a:cs typeface="宋体" charset="-122"/>
                      </a:endParaRPr>
                    </a:p>
                  </a:txBody>
                  <a:tcPr marL="0" marR="0" marT="0" marB="0" vert="horz" anchor="ctr">
                    <a:lnL>
                      <a:noFill/>
                    </a:lnL>
                    <a:lnR>
                      <a:noFill/>
                    </a:lnR>
                    <a:lnT cap="flat">
                      <a:noFill/>
                    </a:lnT>
                    <a:lnB cap="flat">
                      <a:noFill/>
                    </a:lnB>
                    <a:lnTlToBr>
                      <a:noFill/>
                    </a:lnTlToBr>
                    <a:lnBlToTr>
                      <a:noFill/>
                    </a:lnBlToTr>
                    <a:noFill/>
                  </a:tcPr>
                </a:tc>
                <a:tc>
                  <a:txBody>
                    <a:bodyPr/>
                    <a:p>
                      <a:pPr indent="0" algn="ctr">
                        <a:buNone/>
                      </a:pPr>
                      <a:r>
                        <a:rPr lang="en-US" sz="1600" b="0">
                          <a:latin typeface="微软雅黑" pitchFamily="34" charset="-122"/>
                          <a:ea typeface="微软雅黑" pitchFamily="34" charset="-122"/>
                          <a:cs typeface="宋体" charset="-122"/>
                        </a:rPr>
                        <a:t>0.125</a:t>
                      </a:r>
                      <a:endParaRPr lang="en-US" altLang="en-US" sz="1600" b="0">
                        <a:latin typeface="微软雅黑" pitchFamily="34" charset="-122"/>
                        <a:ea typeface="微软雅黑" pitchFamily="34" charset="-122"/>
                        <a:cs typeface="宋体" charset="-122"/>
                      </a:endParaRPr>
                    </a:p>
                  </a:txBody>
                  <a:tcPr marL="0" marR="0" marT="0" marB="0" vert="horz" anchor="ctr">
                    <a:lnL>
                      <a:noFill/>
                    </a:lnL>
                    <a:lnR cap="flat">
                      <a:noFill/>
                    </a:lnR>
                    <a:lnT cap="flat">
                      <a:noFill/>
                    </a:lnT>
                    <a:lnB cap="flat">
                      <a:noFill/>
                    </a:lnB>
                    <a:lnTlToBr>
                      <a:noFill/>
                    </a:lnTlToBr>
                    <a:lnBlToTr>
                      <a:noFill/>
                    </a:lnBlToTr>
                    <a:noFill/>
                  </a:tcPr>
                </a:tc>
                <a:tc>
                  <a:txBody>
                    <a:bodyPr/>
                    <a:p>
                      <a:pPr indent="0" algn="ctr">
                        <a:buNone/>
                      </a:pPr>
                      <a:r>
                        <a:rPr lang="en-US" sz="1600" b="0">
                          <a:latin typeface="微软雅黑" pitchFamily="34" charset="-122"/>
                          <a:ea typeface="微软雅黑" pitchFamily="34" charset="-122"/>
                          <a:cs typeface="宋体" charset="-122"/>
                        </a:rPr>
                        <a:t>0.702</a:t>
                      </a:r>
                      <a:endParaRPr lang="en-US" altLang="en-US" sz="1600" b="0">
                        <a:latin typeface="微软雅黑" pitchFamily="34" charset="-122"/>
                        <a:ea typeface="微软雅黑" pitchFamily="34" charset="-122"/>
                        <a:cs typeface="宋体" charset="-122"/>
                      </a:endParaRPr>
                    </a:p>
                  </a:txBody>
                  <a:tcPr marL="0" marR="0" marT="0" marB="0" vert="horz" anchor="ctr">
                    <a:lnL>
                      <a:noFill/>
                    </a:lnL>
                    <a:lnR cap="flat">
                      <a:noFill/>
                    </a:lnR>
                    <a:lnT cap="flat">
                      <a:noFill/>
                    </a:lnT>
                    <a:lnB cap="flat">
                      <a:noFill/>
                    </a:lnB>
                    <a:lnTlToBr>
                      <a:noFill/>
                    </a:lnTlToBr>
                    <a:lnBlToTr>
                      <a:noFill/>
                    </a:lnBlToTr>
                    <a:noFill/>
                  </a:tcPr>
                </a:tc>
              </a:tr>
              <a:tr h="254635">
                <a:tc>
                  <a:txBody>
                    <a:bodyPr/>
                    <a:p>
                      <a:pPr indent="0" algn="ctr">
                        <a:buNone/>
                      </a:pPr>
                      <a:r>
                        <a:rPr lang="en-US" sz="1600" b="0">
                          <a:latin typeface="微软雅黑" pitchFamily="34" charset="-122"/>
                          <a:ea typeface="微软雅黑" pitchFamily="34" charset="-122"/>
                          <a:cs typeface="宋体" charset="-122"/>
                        </a:rPr>
                        <a:t>Health</a:t>
                      </a:r>
                      <a:endParaRPr lang="en-US" altLang="en-US" sz="1600" b="0">
                        <a:latin typeface="微软雅黑" pitchFamily="34" charset="-122"/>
                        <a:ea typeface="微软雅黑" pitchFamily="34" charset="-122"/>
                        <a:cs typeface="宋体" charset="-122"/>
                      </a:endParaRPr>
                    </a:p>
                  </a:txBody>
                  <a:tcPr marL="0" marR="0" marT="0" marB="0" vert="horz" anchor="ctr">
                    <a:lnL>
                      <a:noFill/>
                    </a:lnL>
                    <a:lnR>
                      <a:noFill/>
                    </a:lnR>
                    <a:lnT cap="flat">
                      <a:noFill/>
                    </a:lnT>
                    <a:lnB cap="flat">
                      <a:noFill/>
                    </a:lnB>
                    <a:lnTlToBr>
                      <a:noFill/>
                    </a:lnTlToBr>
                    <a:lnBlToTr>
                      <a:noFill/>
                    </a:lnBlToTr>
                    <a:noFill/>
                  </a:tcPr>
                </a:tc>
                <a:tc>
                  <a:txBody>
                    <a:bodyPr/>
                    <a:p>
                      <a:pPr indent="0" algn="ctr">
                        <a:buNone/>
                      </a:pPr>
                      <a:r>
                        <a:rPr lang="en-US" sz="1600" b="0">
                          <a:latin typeface="微软雅黑" pitchFamily="34" charset="-122"/>
                          <a:ea typeface="微软雅黑" pitchFamily="34" charset="-122"/>
                          <a:cs typeface="宋体" charset="-122"/>
                        </a:rPr>
                        <a:t>0.296</a:t>
                      </a:r>
                      <a:endParaRPr lang="en-US" altLang="en-US" sz="1600" b="0">
                        <a:latin typeface="微软雅黑" pitchFamily="34" charset="-122"/>
                        <a:ea typeface="微软雅黑" pitchFamily="34" charset="-122"/>
                        <a:cs typeface="宋体" charset="-122"/>
                      </a:endParaRPr>
                    </a:p>
                  </a:txBody>
                  <a:tcPr marL="0" marR="0" marT="0" marB="0" vert="horz" anchor="ctr">
                    <a:lnL>
                      <a:noFill/>
                    </a:lnL>
                    <a:lnR>
                      <a:noFill/>
                    </a:lnR>
                    <a:lnT cap="flat">
                      <a:noFill/>
                    </a:lnT>
                    <a:lnB cap="flat">
                      <a:noFill/>
                    </a:lnB>
                    <a:lnTlToBr>
                      <a:noFill/>
                    </a:lnTlToBr>
                    <a:lnBlToTr>
                      <a:noFill/>
                    </a:lnBlToTr>
                    <a:noFill/>
                  </a:tcPr>
                </a:tc>
                <a:tc>
                  <a:txBody>
                    <a:bodyPr/>
                    <a:p>
                      <a:pPr indent="0" algn="ctr">
                        <a:buNone/>
                      </a:pPr>
                      <a:r>
                        <a:rPr lang="en-US" sz="1600" b="0">
                          <a:latin typeface="微软雅黑" pitchFamily="34" charset="-122"/>
                          <a:ea typeface="微软雅黑" pitchFamily="34" charset="-122"/>
                          <a:cs typeface="宋体" charset="-122"/>
                        </a:rPr>
                        <a:t>0.247</a:t>
                      </a:r>
                      <a:endParaRPr lang="en-US" altLang="en-US" sz="1600" b="0">
                        <a:latin typeface="微软雅黑" pitchFamily="34" charset="-122"/>
                        <a:ea typeface="微软雅黑" pitchFamily="34" charset="-122"/>
                        <a:cs typeface="宋体" charset="-122"/>
                      </a:endParaRPr>
                    </a:p>
                  </a:txBody>
                  <a:tcPr marL="0" marR="0" marT="0" marB="0" vert="horz" anchor="ctr">
                    <a:lnL>
                      <a:noFill/>
                    </a:lnL>
                    <a:lnR>
                      <a:noFill/>
                    </a:lnR>
                    <a:lnT cap="flat">
                      <a:noFill/>
                    </a:lnT>
                    <a:lnB cap="flat">
                      <a:noFill/>
                    </a:lnB>
                    <a:lnTlToBr>
                      <a:noFill/>
                    </a:lnTlToBr>
                    <a:lnBlToTr>
                      <a:noFill/>
                    </a:lnBlToTr>
                    <a:noFill/>
                  </a:tcPr>
                </a:tc>
                <a:tc>
                  <a:txBody>
                    <a:bodyPr/>
                    <a:p>
                      <a:pPr indent="0" algn="ctr">
                        <a:buNone/>
                      </a:pPr>
                      <a:r>
                        <a:rPr lang="en-US" sz="1600" b="0">
                          <a:latin typeface="微软雅黑" pitchFamily="34" charset="-122"/>
                          <a:ea typeface="微软雅黑" pitchFamily="34" charset="-122"/>
                          <a:cs typeface="宋体" charset="-122"/>
                        </a:rPr>
                        <a:t>0.232</a:t>
                      </a:r>
                      <a:endParaRPr lang="en-US" altLang="en-US" sz="1600" b="0">
                        <a:latin typeface="微软雅黑" pitchFamily="34" charset="-122"/>
                        <a:ea typeface="微软雅黑" pitchFamily="34" charset="-122"/>
                        <a:cs typeface="宋体" charset="-122"/>
                      </a:endParaRPr>
                    </a:p>
                  </a:txBody>
                  <a:tcPr marL="0" marR="0" marT="0" marB="0" vert="horz" anchor="ctr">
                    <a:lnL>
                      <a:noFill/>
                    </a:lnL>
                    <a:lnR>
                      <a:noFill/>
                    </a:lnR>
                    <a:lnT cap="flat">
                      <a:noFill/>
                    </a:lnT>
                    <a:lnB cap="flat">
                      <a:noFill/>
                    </a:lnB>
                    <a:lnTlToBr>
                      <a:noFill/>
                    </a:lnTlToBr>
                    <a:lnBlToTr>
                      <a:noFill/>
                    </a:lnBlToTr>
                    <a:noFill/>
                  </a:tcPr>
                </a:tc>
                <a:tc>
                  <a:txBody>
                    <a:bodyPr/>
                    <a:p>
                      <a:pPr indent="0" algn="ctr">
                        <a:buNone/>
                      </a:pPr>
                      <a:r>
                        <a:rPr lang="en-US" sz="1600" b="0">
                          <a:latin typeface="微软雅黑" pitchFamily="34" charset="-122"/>
                          <a:ea typeface="微软雅黑" pitchFamily="34" charset="-122"/>
                          <a:cs typeface="宋体" charset="-122"/>
                        </a:rPr>
                        <a:t>6.695</a:t>
                      </a:r>
                      <a:endParaRPr lang="en-US" altLang="en-US" sz="1600" b="0">
                        <a:latin typeface="微软雅黑" pitchFamily="34" charset="-122"/>
                        <a:ea typeface="微软雅黑" pitchFamily="34" charset="-122"/>
                        <a:cs typeface="宋体" charset="-122"/>
                      </a:endParaRPr>
                    </a:p>
                  </a:txBody>
                  <a:tcPr marL="0" marR="0" marT="0" marB="0" vert="horz" anchor="ctr">
                    <a:lnL>
                      <a:noFill/>
                    </a:lnL>
                    <a:lnR>
                      <a:noFill/>
                    </a:lnR>
                    <a:lnT cap="flat">
                      <a:noFill/>
                    </a:lnT>
                    <a:lnB cap="flat">
                      <a:noFill/>
                    </a:lnB>
                    <a:lnTlToBr>
                      <a:noFill/>
                    </a:lnTlToBr>
                    <a:lnBlToTr>
                      <a:noFill/>
                    </a:lnBlToTr>
                    <a:noFill/>
                  </a:tcPr>
                </a:tc>
                <a:tc>
                  <a:txBody>
                    <a:bodyPr/>
                    <a:p>
                      <a:pPr indent="0" algn="ctr">
                        <a:buNone/>
                      </a:pPr>
                      <a:r>
                        <a:rPr lang="en-US" sz="1600" b="0">
                          <a:latin typeface="微软雅黑" pitchFamily="34" charset="-122"/>
                          <a:ea typeface="微软雅黑" pitchFamily="34" charset="-122"/>
                          <a:cs typeface="宋体" charset="-122"/>
                        </a:rPr>
                        <a:t>2.902</a:t>
                      </a:r>
                      <a:endParaRPr lang="en-US" altLang="en-US" sz="1600" b="0">
                        <a:latin typeface="微软雅黑" pitchFamily="34" charset="-122"/>
                        <a:ea typeface="微软雅黑" pitchFamily="34" charset="-122"/>
                        <a:cs typeface="宋体" charset="-122"/>
                      </a:endParaRPr>
                    </a:p>
                  </a:txBody>
                  <a:tcPr marL="0" marR="0" marT="0" marB="0" vert="horz" anchor="ctr">
                    <a:lnL>
                      <a:noFill/>
                    </a:lnL>
                    <a:lnR cap="flat">
                      <a:noFill/>
                    </a:lnR>
                    <a:lnT cap="flat">
                      <a:noFill/>
                    </a:lnT>
                    <a:lnB cap="flat">
                      <a:noFill/>
                    </a:lnB>
                    <a:lnTlToBr>
                      <a:noFill/>
                    </a:lnTlToBr>
                    <a:lnBlToTr>
                      <a:noFill/>
                    </a:lnBlToTr>
                    <a:noFill/>
                  </a:tcPr>
                </a:tc>
                <a:tc>
                  <a:txBody>
                    <a:bodyPr/>
                    <a:p>
                      <a:pPr indent="0" algn="ctr">
                        <a:buNone/>
                      </a:pPr>
                      <a:r>
                        <a:rPr lang="en-US" sz="1600" b="0">
                          <a:latin typeface="微软雅黑" pitchFamily="34" charset="-122"/>
                          <a:ea typeface="微软雅黑" pitchFamily="34" charset="-122"/>
                          <a:cs typeface="宋体" charset="-122"/>
                        </a:rPr>
                        <a:t>0.021</a:t>
                      </a:r>
                      <a:endParaRPr lang="en-US" altLang="en-US" sz="1600" b="0">
                        <a:latin typeface="微软雅黑" pitchFamily="34" charset="-122"/>
                        <a:ea typeface="微软雅黑" pitchFamily="34" charset="-122"/>
                        <a:cs typeface="宋体" charset="-122"/>
                      </a:endParaRPr>
                    </a:p>
                  </a:txBody>
                  <a:tcPr marL="0" marR="0" marT="0" marB="0" vert="horz" anchor="ctr">
                    <a:lnL>
                      <a:noFill/>
                    </a:lnL>
                    <a:lnR cap="flat">
                      <a:noFill/>
                    </a:lnR>
                    <a:lnT cap="flat">
                      <a:noFill/>
                    </a:lnT>
                    <a:lnB cap="flat">
                      <a:noFill/>
                    </a:lnB>
                    <a:lnTlToBr>
                      <a:noFill/>
                    </a:lnTlToBr>
                    <a:lnBlToTr>
                      <a:noFill/>
                    </a:lnBlToTr>
                    <a:noFill/>
                  </a:tcPr>
                </a:tc>
              </a:tr>
              <a:tr h="265430">
                <a:tc>
                  <a:txBody>
                    <a:bodyPr/>
                    <a:p>
                      <a:pPr indent="0" algn="ctr">
                        <a:buNone/>
                      </a:pPr>
                      <a:r>
                        <a:rPr lang="en-US" sz="1600" b="0">
                          <a:latin typeface="微软雅黑" pitchFamily="34" charset="-122"/>
                          <a:ea typeface="微软雅黑" pitchFamily="34" charset="-122"/>
                          <a:cs typeface="宋体" charset="-122"/>
                        </a:rPr>
                        <a:t>CC</a:t>
                      </a:r>
                      <a:endParaRPr lang="en-US" altLang="en-US" sz="1600" b="0">
                        <a:latin typeface="微软雅黑" pitchFamily="34" charset="-122"/>
                        <a:ea typeface="微软雅黑" pitchFamily="34" charset="-122"/>
                        <a:cs typeface="宋体" charset="-122"/>
                      </a:endParaRPr>
                    </a:p>
                  </a:txBody>
                  <a:tcPr marL="0" marR="0" marT="0" marB="0" vert="horz" anchor="ctr">
                    <a:lnL>
                      <a:noFill/>
                    </a:lnL>
                    <a:lnR>
                      <a:noFill/>
                    </a:lnR>
                    <a:lnT cap="flat">
                      <a:noFill/>
                    </a:lnT>
                    <a:lnB cap="flat">
                      <a:noFill/>
                    </a:lnB>
                    <a:lnTlToBr>
                      <a:noFill/>
                    </a:lnTlToBr>
                    <a:lnBlToTr>
                      <a:noFill/>
                    </a:lnBlToTr>
                    <a:noFill/>
                  </a:tcPr>
                </a:tc>
                <a:tc>
                  <a:txBody>
                    <a:bodyPr/>
                    <a:p>
                      <a:pPr indent="0" algn="ctr">
                        <a:buNone/>
                      </a:pPr>
                      <a:r>
                        <a:rPr lang="en-US" sz="1600" b="0">
                          <a:latin typeface="微软雅黑" pitchFamily="34" charset="-122"/>
                          <a:ea typeface="微软雅黑" pitchFamily="34" charset="-122"/>
                          <a:cs typeface="宋体" charset="-122"/>
                        </a:rPr>
                        <a:t>1.776</a:t>
                      </a:r>
                      <a:endParaRPr lang="en-US" altLang="en-US" sz="1600" b="0">
                        <a:latin typeface="微软雅黑" pitchFamily="34" charset="-122"/>
                        <a:ea typeface="微软雅黑" pitchFamily="34" charset="-122"/>
                        <a:cs typeface="宋体" charset="-122"/>
                      </a:endParaRPr>
                    </a:p>
                  </a:txBody>
                  <a:tcPr marL="0" marR="0" marT="0" marB="0" vert="horz" anchor="ctr">
                    <a:lnL>
                      <a:noFill/>
                    </a:lnL>
                    <a:lnR>
                      <a:noFill/>
                    </a:lnR>
                    <a:lnT cap="flat">
                      <a:noFill/>
                    </a:lnT>
                    <a:lnB cap="flat">
                      <a:noFill/>
                    </a:lnB>
                    <a:lnTlToBr>
                      <a:noFill/>
                    </a:lnTlToBr>
                    <a:lnBlToTr>
                      <a:noFill/>
                    </a:lnBlToTr>
                    <a:noFill/>
                  </a:tcPr>
                </a:tc>
                <a:tc>
                  <a:txBody>
                    <a:bodyPr/>
                    <a:p>
                      <a:pPr indent="0" algn="ctr">
                        <a:buNone/>
                      </a:pPr>
                      <a:r>
                        <a:rPr lang="en-US" sz="1600" b="0">
                          <a:latin typeface="微软雅黑" pitchFamily="34" charset="-122"/>
                          <a:ea typeface="微软雅黑" pitchFamily="34" charset="-122"/>
                          <a:cs typeface="宋体" charset="-122"/>
                        </a:rPr>
                        <a:t>0.215</a:t>
                      </a:r>
                      <a:endParaRPr lang="en-US" altLang="en-US" sz="1600" b="0">
                        <a:latin typeface="微软雅黑" pitchFamily="34" charset="-122"/>
                        <a:ea typeface="微软雅黑" pitchFamily="34" charset="-122"/>
                        <a:cs typeface="宋体" charset="-122"/>
                      </a:endParaRPr>
                    </a:p>
                  </a:txBody>
                  <a:tcPr marL="0" marR="0" marT="0" marB="0" vert="horz" anchor="ctr">
                    <a:lnL>
                      <a:noFill/>
                    </a:lnL>
                    <a:lnR>
                      <a:noFill/>
                    </a:lnR>
                    <a:lnT cap="flat">
                      <a:noFill/>
                    </a:lnT>
                    <a:lnB cap="flat">
                      <a:noFill/>
                    </a:lnB>
                    <a:lnTlToBr>
                      <a:noFill/>
                    </a:lnTlToBr>
                    <a:lnBlToTr>
                      <a:noFill/>
                    </a:lnBlToTr>
                    <a:noFill/>
                  </a:tcPr>
                </a:tc>
                <a:tc>
                  <a:txBody>
                    <a:bodyPr/>
                    <a:p>
                      <a:pPr indent="0" algn="ctr">
                        <a:buNone/>
                      </a:pPr>
                      <a:r>
                        <a:rPr lang="en-US" sz="1600" b="0">
                          <a:latin typeface="微软雅黑" pitchFamily="34" charset="-122"/>
                          <a:ea typeface="微软雅黑" pitchFamily="34" charset="-122"/>
                          <a:cs typeface="宋体" charset="-122"/>
                        </a:rPr>
                        <a:t>0.000</a:t>
                      </a:r>
                      <a:endParaRPr lang="en-US" altLang="en-US" sz="1600" b="0">
                        <a:latin typeface="微软雅黑" pitchFamily="34" charset="-122"/>
                        <a:ea typeface="微软雅黑" pitchFamily="34" charset="-122"/>
                        <a:cs typeface="宋体" charset="-122"/>
                      </a:endParaRPr>
                    </a:p>
                  </a:txBody>
                  <a:tcPr marL="0" marR="0" marT="0" marB="0" vert="horz" anchor="ctr">
                    <a:lnL>
                      <a:noFill/>
                    </a:lnL>
                    <a:lnR>
                      <a:noFill/>
                    </a:lnR>
                    <a:lnT cap="flat">
                      <a:noFill/>
                    </a:lnT>
                    <a:lnB cap="flat">
                      <a:noFill/>
                    </a:lnB>
                    <a:lnTlToBr>
                      <a:noFill/>
                    </a:lnTlToBr>
                    <a:lnBlToTr>
                      <a:noFill/>
                    </a:lnBlToTr>
                    <a:noFill/>
                  </a:tcPr>
                </a:tc>
                <a:tc>
                  <a:txBody>
                    <a:bodyPr/>
                    <a:p>
                      <a:pPr indent="0" algn="ctr">
                        <a:buNone/>
                      </a:pPr>
                      <a:r>
                        <a:rPr lang="en-US" sz="1600" b="0">
                          <a:latin typeface="微软雅黑" pitchFamily="34" charset="-122"/>
                          <a:ea typeface="微软雅黑" pitchFamily="34" charset="-122"/>
                          <a:cs typeface="宋体" charset="-122"/>
                        </a:rPr>
                        <a:t>18.827</a:t>
                      </a:r>
                      <a:endParaRPr lang="en-US" altLang="en-US" sz="1600" b="0">
                        <a:latin typeface="微软雅黑" pitchFamily="34" charset="-122"/>
                        <a:ea typeface="微软雅黑" pitchFamily="34" charset="-122"/>
                        <a:cs typeface="宋体" charset="-122"/>
                      </a:endParaRPr>
                    </a:p>
                  </a:txBody>
                  <a:tcPr marL="0" marR="0" marT="0" marB="0" vert="horz" anchor="ctr">
                    <a:lnL>
                      <a:noFill/>
                    </a:lnL>
                    <a:lnR>
                      <a:noFill/>
                    </a:lnR>
                    <a:lnT cap="flat">
                      <a:noFill/>
                    </a:lnT>
                    <a:lnB cap="flat">
                      <a:noFill/>
                    </a:lnB>
                    <a:lnTlToBr>
                      <a:noFill/>
                    </a:lnTlToBr>
                    <a:lnBlToTr>
                      <a:noFill/>
                    </a:lnBlToTr>
                    <a:noFill/>
                  </a:tcPr>
                </a:tc>
                <a:tc>
                  <a:txBody>
                    <a:bodyPr/>
                    <a:p>
                      <a:pPr indent="0" algn="ctr">
                        <a:buNone/>
                      </a:pPr>
                      <a:r>
                        <a:rPr lang="en-US" sz="1600" b="0">
                          <a:latin typeface="微软雅黑" pitchFamily="34" charset="-122"/>
                          <a:ea typeface="微软雅黑" pitchFamily="34" charset="-122"/>
                          <a:cs typeface="宋体" charset="-122"/>
                        </a:rPr>
                        <a:t>2.984</a:t>
                      </a:r>
                      <a:endParaRPr lang="en-US" altLang="en-US" sz="1600" b="0">
                        <a:latin typeface="微软雅黑" pitchFamily="34" charset="-122"/>
                        <a:ea typeface="微软雅黑" pitchFamily="34" charset="-122"/>
                        <a:cs typeface="宋体" charset="-122"/>
                      </a:endParaRPr>
                    </a:p>
                  </a:txBody>
                  <a:tcPr marL="0" marR="0" marT="0" marB="0" vert="horz" anchor="ctr">
                    <a:lnL>
                      <a:noFill/>
                    </a:lnL>
                    <a:lnR cap="flat">
                      <a:noFill/>
                    </a:lnR>
                    <a:lnT cap="flat">
                      <a:noFill/>
                    </a:lnT>
                    <a:lnB cap="flat">
                      <a:noFill/>
                    </a:lnB>
                    <a:lnTlToBr>
                      <a:noFill/>
                    </a:lnTlToBr>
                    <a:lnBlToTr>
                      <a:noFill/>
                    </a:lnBlToTr>
                    <a:noFill/>
                  </a:tcPr>
                </a:tc>
                <a:tc>
                  <a:txBody>
                    <a:bodyPr/>
                    <a:p>
                      <a:pPr indent="0" algn="ctr">
                        <a:buNone/>
                      </a:pPr>
                      <a:r>
                        <a:rPr lang="en-US" sz="1600" b="0">
                          <a:latin typeface="微软雅黑" pitchFamily="34" charset="-122"/>
                          <a:ea typeface="微软雅黑" pitchFamily="34" charset="-122"/>
                          <a:cs typeface="宋体" charset="-122"/>
                        </a:rPr>
                        <a:t>0.000</a:t>
                      </a:r>
                      <a:endParaRPr lang="en-US" altLang="en-US" sz="1600" b="0">
                        <a:latin typeface="微软雅黑" pitchFamily="34" charset="-122"/>
                        <a:ea typeface="微软雅黑" pitchFamily="34" charset="-122"/>
                        <a:cs typeface="宋体" charset="-122"/>
                      </a:endParaRPr>
                    </a:p>
                  </a:txBody>
                  <a:tcPr marL="0" marR="0" marT="0" marB="0" vert="horz" anchor="ctr">
                    <a:lnL>
                      <a:noFill/>
                    </a:lnL>
                    <a:lnR cap="flat">
                      <a:noFill/>
                    </a:lnR>
                    <a:lnT cap="flat">
                      <a:noFill/>
                    </a:lnT>
                    <a:lnB cap="flat">
                      <a:noFill/>
                    </a:lnB>
                    <a:lnTlToBr>
                      <a:noFill/>
                    </a:lnTlToBr>
                    <a:lnBlToTr>
                      <a:noFill/>
                    </a:lnBlToTr>
                    <a:noFill/>
                  </a:tcPr>
                </a:tc>
              </a:tr>
              <a:tr h="265430">
                <a:tc>
                  <a:txBody>
                    <a:bodyPr/>
                    <a:p>
                      <a:pPr indent="0" algn="ctr">
                        <a:buNone/>
                      </a:pPr>
                      <a:r>
                        <a:rPr lang="en-US" sz="1600" b="0">
                          <a:latin typeface="微软雅黑" pitchFamily="34" charset="-122"/>
                          <a:ea typeface="微软雅黑" pitchFamily="34" charset="-122"/>
                          <a:cs typeface="宋体" charset="-122"/>
                        </a:rPr>
                        <a:t>Per-con</a:t>
                      </a:r>
                      <a:endParaRPr lang="en-US" altLang="en-US" sz="1600" b="0">
                        <a:latin typeface="微软雅黑" pitchFamily="34" charset="-122"/>
                        <a:ea typeface="微软雅黑" pitchFamily="34" charset="-122"/>
                        <a:cs typeface="宋体" charset="-122"/>
                      </a:endParaRPr>
                    </a:p>
                  </a:txBody>
                  <a:tcPr marL="0" marR="0" marT="0" marB="0" vert="horz" anchor="ctr">
                    <a:lnL>
                      <a:noFill/>
                    </a:lnL>
                    <a:lnR>
                      <a:noFill/>
                    </a:lnR>
                    <a:lnT cap="flat">
                      <a:noFill/>
                    </a:lnT>
                    <a:lnB>
                      <a:noFill/>
                    </a:lnB>
                    <a:lnTlToBr>
                      <a:noFill/>
                    </a:lnTlToBr>
                    <a:lnBlToTr>
                      <a:noFill/>
                    </a:lnBlToTr>
                    <a:noFill/>
                  </a:tcPr>
                </a:tc>
                <a:tc>
                  <a:txBody>
                    <a:bodyPr/>
                    <a:p>
                      <a:pPr indent="0" algn="ctr">
                        <a:buNone/>
                      </a:pPr>
                      <a:r>
                        <a:rPr lang="en-US" sz="1600" b="0">
                          <a:latin typeface="微软雅黑" pitchFamily="34" charset="-122"/>
                          <a:ea typeface="微软雅黑" pitchFamily="34" charset="-122"/>
                          <a:cs typeface="宋体" charset="-122"/>
                        </a:rPr>
                        <a:t>-0.007</a:t>
                      </a:r>
                      <a:endParaRPr lang="en-US" altLang="en-US" sz="1600" b="0">
                        <a:latin typeface="微软雅黑" pitchFamily="34" charset="-122"/>
                        <a:ea typeface="微软雅黑" pitchFamily="34" charset="-122"/>
                        <a:cs typeface="宋体" charset="-122"/>
                      </a:endParaRPr>
                    </a:p>
                  </a:txBody>
                  <a:tcPr marL="0" marR="0" marT="0" marB="0" vert="horz" anchor="ctr">
                    <a:lnL>
                      <a:noFill/>
                    </a:lnL>
                    <a:lnR>
                      <a:noFill/>
                    </a:lnR>
                    <a:lnT cap="flat">
                      <a:noFill/>
                    </a:lnT>
                    <a:lnB>
                      <a:noFill/>
                    </a:lnB>
                    <a:lnTlToBr>
                      <a:noFill/>
                    </a:lnTlToBr>
                    <a:lnBlToTr>
                      <a:noFill/>
                    </a:lnBlToTr>
                    <a:noFill/>
                  </a:tcPr>
                </a:tc>
                <a:tc>
                  <a:txBody>
                    <a:bodyPr/>
                    <a:p>
                      <a:pPr indent="0" algn="ctr">
                        <a:buNone/>
                      </a:pPr>
                      <a:r>
                        <a:rPr lang="en-US" sz="1600" b="0">
                          <a:latin typeface="微软雅黑" pitchFamily="34" charset="-122"/>
                          <a:ea typeface="微软雅黑" pitchFamily="34" charset="-122"/>
                          <a:cs typeface="宋体" charset="-122"/>
                        </a:rPr>
                        <a:t>0.035</a:t>
                      </a:r>
                      <a:endParaRPr lang="en-US" altLang="en-US" sz="1600" b="0">
                        <a:latin typeface="微软雅黑" pitchFamily="34" charset="-122"/>
                        <a:ea typeface="微软雅黑" pitchFamily="34" charset="-122"/>
                        <a:cs typeface="宋体" charset="-122"/>
                      </a:endParaRPr>
                    </a:p>
                  </a:txBody>
                  <a:tcPr marL="0" marR="0" marT="0" marB="0" vert="horz" anchor="ctr">
                    <a:lnL>
                      <a:noFill/>
                    </a:lnL>
                    <a:lnR>
                      <a:noFill/>
                    </a:lnR>
                    <a:lnT cap="flat">
                      <a:noFill/>
                    </a:lnT>
                    <a:lnB>
                      <a:noFill/>
                    </a:lnB>
                    <a:lnTlToBr>
                      <a:noFill/>
                    </a:lnTlToBr>
                    <a:lnBlToTr>
                      <a:noFill/>
                    </a:lnBlToTr>
                    <a:noFill/>
                  </a:tcPr>
                </a:tc>
                <a:tc>
                  <a:txBody>
                    <a:bodyPr/>
                    <a:p>
                      <a:pPr indent="0" algn="ctr">
                        <a:buNone/>
                      </a:pPr>
                      <a:r>
                        <a:rPr lang="en-US" sz="1600" b="0">
                          <a:latin typeface="微软雅黑" pitchFamily="34" charset="-122"/>
                          <a:ea typeface="微软雅黑" pitchFamily="34" charset="-122"/>
                          <a:cs typeface="宋体" charset="-122"/>
                        </a:rPr>
                        <a:t>0.847</a:t>
                      </a:r>
                      <a:endParaRPr lang="en-US" altLang="en-US" sz="1600" b="0">
                        <a:latin typeface="微软雅黑" pitchFamily="34" charset="-122"/>
                        <a:ea typeface="微软雅黑" pitchFamily="34" charset="-122"/>
                        <a:cs typeface="宋体" charset="-122"/>
                      </a:endParaRPr>
                    </a:p>
                  </a:txBody>
                  <a:tcPr marL="0" marR="0" marT="0" marB="0" vert="horz" anchor="ctr">
                    <a:lnL>
                      <a:noFill/>
                    </a:lnL>
                    <a:lnR>
                      <a:noFill/>
                    </a:lnR>
                    <a:lnT cap="flat">
                      <a:noFill/>
                    </a:lnT>
                    <a:lnB>
                      <a:noFill/>
                    </a:lnB>
                    <a:lnTlToBr>
                      <a:noFill/>
                    </a:lnTlToBr>
                    <a:lnBlToTr>
                      <a:noFill/>
                    </a:lnBlToTr>
                    <a:noFill/>
                  </a:tcPr>
                </a:tc>
                <a:tc>
                  <a:txBody>
                    <a:bodyPr/>
                    <a:p>
                      <a:pPr indent="0" algn="ctr">
                        <a:buNone/>
                      </a:pPr>
                      <a:r>
                        <a:rPr lang="en-US" sz="1600" b="0">
                          <a:latin typeface="微软雅黑" pitchFamily="34" charset="-122"/>
                          <a:ea typeface="微软雅黑" pitchFamily="34" charset="-122"/>
                          <a:cs typeface="宋体" charset="-122"/>
                        </a:rPr>
                        <a:t>-0.091</a:t>
                      </a:r>
                      <a:endParaRPr lang="en-US" altLang="en-US" sz="1600" b="0">
                        <a:latin typeface="微软雅黑" pitchFamily="34" charset="-122"/>
                        <a:ea typeface="微软雅黑" pitchFamily="34" charset="-122"/>
                        <a:cs typeface="宋体" charset="-122"/>
                      </a:endParaRPr>
                    </a:p>
                  </a:txBody>
                  <a:tcPr marL="0" marR="0" marT="0" marB="0" vert="horz" anchor="ctr">
                    <a:lnL>
                      <a:noFill/>
                    </a:lnL>
                    <a:lnR>
                      <a:noFill/>
                    </a:lnR>
                    <a:lnT cap="flat">
                      <a:noFill/>
                    </a:lnT>
                    <a:lnB>
                      <a:noFill/>
                    </a:lnB>
                    <a:lnTlToBr>
                      <a:noFill/>
                    </a:lnTlToBr>
                    <a:lnBlToTr>
                      <a:noFill/>
                    </a:lnBlToTr>
                    <a:noFill/>
                  </a:tcPr>
                </a:tc>
                <a:tc>
                  <a:txBody>
                    <a:bodyPr/>
                    <a:p>
                      <a:pPr indent="0" algn="ctr">
                        <a:buNone/>
                      </a:pPr>
                      <a:r>
                        <a:rPr lang="en-US" sz="1600" b="0">
                          <a:latin typeface="微软雅黑" pitchFamily="34" charset="-122"/>
                          <a:ea typeface="微软雅黑" pitchFamily="34" charset="-122"/>
                          <a:cs typeface="宋体" charset="-122"/>
                        </a:rPr>
                        <a:t>0.440</a:t>
                      </a:r>
                      <a:endParaRPr lang="en-US" altLang="en-US" sz="1600" b="0">
                        <a:latin typeface="微软雅黑" pitchFamily="34" charset="-122"/>
                        <a:ea typeface="微软雅黑" pitchFamily="34" charset="-122"/>
                        <a:cs typeface="宋体" charset="-122"/>
                      </a:endParaRPr>
                    </a:p>
                  </a:txBody>
                  <a:tcPr marL="0" marR="0" marT="0" marB="0" vert="horz" anchor="ctr">
                    <a:lnL>
                      <a:noFill/>
                    </a:lnL>
                    <a:lnR cap="flat">
                      <a:noFill/>
                    </a:lnR>
                    <a:lnT cap="flat">
                      <a:noFill/>
                    </a:lnT>
                    <a:lnB>
                      <a:noFill/>
                    </a:lnB>
                    <a:lnTlToBr>
                      <a:noFill/>
                    </a:lnTlToBr>
                    <a:lnBlToTr>
                      <a:noFill/>
                    </a:lnBlToTr>
                    <a:noFill/>
                  </a:tcPr>
                </a:tc>
                <a:tc>
                  <a:txBody>
                    <a:bodyPr/>
                    <a:p>
                      <a:pPr indent="0" algn="ctr">
                        <a:buNone/>
                      </a:pPr>
                      <a:r>
                        <a:rPr lang="en-US" sz="1600" b="0">
                          <a:latin typeface="微软雅黑" pitchFamily="34" charset="-122"/>
                          <a:ea typeface="微软雅黑" pitchFamily="34" charset="-122"/>
                          <a:cs typeface="宋体" charset="-122"/>
                        </a:rPr>
                        <a:t>0.836</a:t>
                      </a:r>
                      <a:endParaRPr lang="en-US" altLang="en-US" sz="1600" b="0">
                        <a:latin typeface="微软雅黑" pitchFamily="34" charset="-122"/>
                        <a:ea typeface="微软雅黑" pitchFamily="34" charset="-122"/>
                        <a:cs typeface="宋体" charset="-122"/>
                      </a:endParaRPr>
                    </a:p>
                  </a:txBody>
                  <a:tcPr marL="0" marR="0" marT="0" marB="0" vert="horz" anchor="ctr">
                    <a:lnL>
                      <a:noFill/>
                    </a:lnL>
                    <a:lnR cap="flat">
                      <a:noFill/>
                    </a:lnR>
                    <a:lnT cap="flat">
                      <a:noFill/>
                    </a:lnT>
                    <a:lnB>
                      <a:noFill/>
                    </a:lnB>
                    <a:lnTlToBr>
                      <a:noFill/>
                    </a:lnTlToBr>
                    <a:lnBlToTr>
                      <a:noFill/>
                    </a:lnBlToTr>
                    <a:noFill/>
                  </a:tcPr>
                </a:tc>
              </a:tr>
              <a:tr h="266065">
                <a:tc>
                  <a:txBody>
                    <a:bodyPr/>
                    <a:p>
                      <a:pPr indent="0" algn="ctr">
                        <a:buNone/>
                      </a:pPr>
                      <a:r>
                        <a:rPr lang="en-US" sz="1600" b="0">
                          <a:latin typeface="微软雅黑" pitchFamily="34" charset="-122"/>
                          <a:ea typeface="微软雅黑" pitchFamily="34" charset="-122"/>
                          <a:cs typeface="宋体" charset="-122"/>
                        </a:rPr>
                        <a:t>常数项</a:t>
                      </a:r>
                      <a:endParaRPr lang="en-US" altLang="en-US" sz="1600" b="0">
                        <a:latin typeface="微软雅黑" pitchFamily="34" charset="-122"/>
                        <a:ea typeface="微软雅黑" pitchFamily="34" charset="-122"/>
                        <a:cs typeface="宋体" charset="-122"/>
                      </a:endParaRPr>
                    </a:p>
                  </a:txBody>
                  <a:tcPr marL="0" marR="0" marT="0" marB="0" vert="horz" anchor="ctr">
                    <a:lnL>
                      <a:noFill/>
                    </a:lnL>
                    <a:lnR>
                      <a:noFill/>
                    </a:lnR>
                    <a:lnT>
                      <a:noFill/>
                    </a:lnT>
                    <a:lnB>
                      <a:noFill/>
                    </a:lnB>
                    <a:lnTlToBr>
                      <a:noFill/>
                    </a:lnTlToBr>
                    <a:lnBlToTr>
                      <a:noFill/>
                    </a:lnBlToTr>
                    <a:noFill/>
                  </a:tcPr>
                </a:tc>
                <a:tc>
                  <a:txBody>
                    <a:bodyPr/>
                    <a:p>
                      <a:pPr indent="0" algn="ctr">
                        <a:buNone/>
                      </a:pPr>
                      <a:r>
                        <a:rPr lang="en-US" sz="1600" b="0">
                          <a:latin typeface="微软雅黑" pitchFamily="34" charset="-122"/>
                          <a:ea typeface="微软雅黑" pitchFamily="34" charset="-122"/>
                          <a:cs typeface="宋体" charset="-122"/>
                        </a:rPr>
                        <a:t>-0.876</a:t>
                      </a:r>
                      <a:endParaRPr lang="en-US" altLang="en-US" sz="1600" b="0">
                        <a:latin typeface="微软雅黑" pitchFamily="34" charset="-122"/>
                        <a:ea typeface="微软雅黑" pitchFamily="34" charset="-122"/>
                        <a:cs typeface="宋体" charset="-122"/>
                      </a:endParaRPr>
                    </a:p>
                  </a:txBody>
                  <a:tcPr marL="0" marR="0" marT="0" marB="0" vert="horz" anchor="ctr">
                    <a:lnL>
                      <a:noFill/>
                    </a:lnL>
                    <a:lnR>
                      <a:noFill/>
                    </a:lnR>
                    <a:lnT>
                      <a:noFill/>
                    </a:lnT>
                    <a:lnB>
                      <a:noFill/>
                    </a:lnB>
                    <a:lnTlToBr>
                      <a:noFill/>
                    </a:lnTlToBr>
                    <a:lnBlToTr>
                      <a:noFill/>
                    </a:lnBlToTr>
                    <a:noFill/>
                  </a:tcPr>
                </a:tc>
                <a:tc>
                  <a:txBody>
                    <a:bodyPr/>
                    <a:p>
                      <a:pPr indent="0" algn="ctr">
                        <a:buNone/>
                      </a:pPr>
                      <a:r>
                        <a:rPr lang="en-US" sz="1600" b="0">
                          <a:latin typeface="微软雅黑" pitchFamily="34" charset="-122"/>
                          <a:ea typeface="微软雅黑" pitchFamily="34" charset="-122"/>
                          <a:cs typeface="宋体" charset="-122"/>
                        </a:rPr>
                        <a:t>0.585</a:t>
                      </a:r>
                      <a:endParaRPr lang="en-US" altLang="en-US" sz="1600" b="0">
                        <a:latin typeface="微软雅黑" pitchFamily="34" charset="-122"/>
                        <a:ea typeface="微软雅黑" pitchFamily="34" charset="-122"/>
                        <a:cs typeface="宋体" charset="-122"/>
                      </a:endParaRPr>
                    </a:p>
                  </a:txBody>
                  <a:tcPr marL="0" marR="0" marT="0" marB="0" vert="horz" anchor="ctr">
                    <a:lnL>
                      <a:noFill/>
                    </a:lnL>
                    <a:lnR>
                      <a:noFill/>
                    </a:lnR>
                    <a:lnT>
                      <a:noFill/>
                    </a:lnT>
                    <a:lnB>
                      <a:noFill/>
                    </a:lnB>
                    <a:lnTlToBr>
                      <a:noFill/>
                    </a:lnTlToBr>
                    <a:lnBlToTr>
                      <a:noFill/>
                    </a:lnBlToTr>
                    <a:noFill/>
                  </a:tcPr>
                </a:tc>
                <a:tc>
                  <a:txBody>
                    <a:bodyPr/>
                    <a:p>
                      <a:pPr indent="0" algn="ctr">
                        <a:buNone/>
                      </a:pPr>
                      <a:r>
                        <a:rPr lang="en-US" sz="1600" b="0">
                          <a:latin typeface="微软雅黑" pitchFamily="34" charset="-122"/>
                          <a:ea typeface="微软雅黑" pitchFamily="34" charset="-122"/>
                          <a:cs typeface="宋体" charset="-122"/>
                        </a:rPr>
                        <a:t>0.134</a:t>
                      </a:r>
                      <a:endParaRPr lang="en-US" altLang="en-US" sz="1600" b="0">
                        <a:latin typeface="微软雅黑" pitchFamily="34" charset="-122"/>
                        <a:ea typeface="微软雅黑" pitchFamily="34" charset="-122"/>
                        <a:cs typeface="宋体" charset="-122"/>
                      </a:endParaRPr>
                    </a:p>
                  </a:txBody>
                  <a:tcPr marL="0" marR="0" marT="0" marB="0" vert="horz" anchor="ctr">
                    <a:lnL>
                      <a:noFill/>
                    </a:lnL>
                    <a:lnR>
                      <a:noFill/>
                    </a:lnR>
                    <a:lnT>
                      <a:noFill/>
                    </a:lnT>
                    <a:lnB>
                      <a:noFill/>
                    </a:lnB>
                    <a:lnTlToBr>
                      <a:noFill/>
                    </a:lnTlToBr>
                    <a:lnBlToTr>
                      <a:noFill/>
                    </a:lnBlToTr>
                    <a:noFill/>
                  </a:tcPr>
                </a:tc>
                <a:tc>
                  <a:txBody>
                    <a:bodyPr/>
                    <a:p>
                      <a:pPr indent="0" algn="ctr">
                        <a:buNone/>
                      </a:pPr>
                      <a:r>
                        <a:rPr lang="en-US" sz="1600" b="0">
                          <a:latin typeface="微软雅黑" pitchFamily="34" charset="-122"/>
                          <a:ea typeface="微软雅黑" pitchFamily="34" charset="-122"/>
                          <a:cs typeface="宋体" charset="-122"/>
                        </a:rPr>
                        <a:t>-13.745</a:t>
                      </a:r>
                      <a:endParaRPr lang="en-US" altLang="en-US" sz="1600" b="0">
                        <a:latin typeface="微软雅黑" pitchFamily="34" charset="-122"/>
                        <a:ea typeface="微软雅黑" pitchFamily="34" charset="-122"/>
                        <a:cs typeface="宋体" charset="-122"/>
                      </a:endParaRPr>
                    </a:p>
                  </a:txBody>
                  <a:tcPr marL="0" marR="0" marT="0" marB="0" vert="horz" anchor="ctr">
                    <a:lnL>
                      <a:noFill/>
                    </a:lnL>
                    <a:lnR>
                      <a:noFill/>
                    </a:lnR>
                    <a:lnT>
                      <a:noFill/>
                    </a:lnT>
                    <a:lnB>
                      <a:noFill/>
                    </a:lnB>
                    <a:lnTlToBr>
                      <a:noFill/>
                    </a:lnTlToBr>
                    <a:lnBlToTr>
                      <a:noFill/>
                    </a:lnBlToTr>
                    <a:noFill/>
                  </a:tcPr>
                </a:tc>
                <a:tc>
                  <a:txBody>
                    <a:bodyPr/>
                    <a:p>
                      <a:pPr indent="0" algn="ctr">
                        <a:buNone/>
                      </a:pPr>
                      <a:r>
                        <a:rPr lang="en-US" sz="1600" b="0">
                          <a:latin typeface="微软雅黑" pitchFamily="34" charset="-122"/>
                          <a:ea typeface="微软雅黑" pitchFamily="34" charset="-122"/>
                          <a:cs typeface="宋体" charset="-122"/>
                        </a:rPr>
                        <a:t>7.309</a:t>
                      </a:r>
                      <a:endParaRPr lang="en-US" altLang="en-US" sz="1600" b="0">
                        <a:latin typeface="微软雅黑" pitchFamily="34" charset="-122"/>
                        <a:ea typeface="微软雅黑" pitchFamily="34" charset="-122"/>
                        <a:cs typeface="宋体" charset="-122"/>
                      </a:endParaRPr>
                    </a:p>
                  </a:txBody>
                  <a:tcPr marL="0" marR="0" marT="0" marB="0" vert="horz" anchor="ctr">
                    <a:lnL>
                      <a:noFill/>
                    </a:lnL>
                    <a:lnR cap="flat">
                      <a:noFill/>
                    </a:lnR>
                    <a:lnT>
                      <a:noFill/>
                    </a:lnT>
                    <a:lnB>
                      <a:noFill/>
                    </a:lnB>
                    <a:lnTlToBr>
                      <a:noFill/>
                    </a:lnTlToBr>
                    <a:lnBlToTr>
                      <a:noFill/>
                    </a:lnBlToTr>
                    <a:noFill/>
                  </a:tcPr>
                </a:tc>
                <a:tc>
                  <a:txBody>
                    <a:bodyPr/>
                    <a:p>
                      <a:pPr indent="0" algn="ctr">
                        <a:buNone/>
                      </a:pPr>
                      <a:r>
                        <a:rPr lang="en-US" sz="1600" b="0">
                          <a:latin typeface="微软雅黑" pitchFamily="34" charset="-122"/>
                          <a:ea typeface="微软雅黑" pitchFamily="34" charset="-122"/>
                          <a:cs typeface="宋体" charset="-122"/>
                        </a:rPr>
                        <a:t>0.060</a:t>
                      </a:r>
                      <a:endParaRPr lang="en-US" altLang="en-US" sz="1600" b="0">
                        <a:latin typeface="微软雅黑" pitchFamily="34" charset="-122"/>
                        <a:ea typeface="微软雅黑" pitchFamily="34" charset="-122"/>
                        <a:cs typeface="宋体" charset="-122"/>
                      </a:endParaRPr>
                    </a:p>
                  </a:txBody>
                  <a:tcPr marL="0" marR="0" marT="0" marB="0" vert="horz" anchor="ctr">
                    <a:lnL>
                      <a:noFill/>
                    </a:lnL>
                    <a:lnR cap="flat">
                      <a:noFill/>
                    </a:lnR>
                    <a:lnT>
                      <a:noFill/>
                    </a:lnT>
                    <a:lnB>
                      <a:noFill/>
                    </a:lnB>
                    <a:lnTlToBr>
                      <a:noFill/>
                    </a:lnTlToBr>
                    <a:lnBlToTr>
                      <a:noFill/>
                    </a:lnBlToTr>
                    <a:noFill/>
                  </a:tcPr>
                </a:tc>
              </a:tr>
              <a:tr h="265430">
                <a:tc>
                  <a:txBody>
                    <a:bodyPr/>
                    <a:p>
                      <a:pPr indent="0" algn="ctr">
                        <a:buNone/>
                      </a:pPr>
                      <a:r>
                        <a:rPr lang="en-US" sz="1600" b="0">
                          <a:latin typeface="微软雅黑" pitchFamily="34" charset="-122"/>
                          <a:ea typeface="微软雅黑" pitchFamily="34" charset="-122"/>
                          <a:cs typeface="宋体" charset="-122"/>
                        </a:rPr>
                        <a:t>最大似然函数值</a:t>
                      </a:r>
                      <a:endParaRPr lang="en-US" altLang="en-US" sz="1600" b="0">
                        <a:latin typeface="微软雅黑" pitchFamily="34" charset="-122"/>
                        <a:ea typeface="微软雅黑" pitchFamily="34" charset="-122"/>
                        <a:cs typeface="宋体" charset="-122"/>
                      </a:endParaRPr>
                    </a:p>
                  </a:txBody>
                  <a:tcPr marL="0" marR="0" marT="0" marB="0" vert="horz" anchor="ctr">
                    <a:lnL>
                      <a:noFill/>
                    </a:lnL>
                    <a:lnR>
                      <a:noFill/>
                    </a:lnR>
                    <a:lnT>
                      <a:noFill/>
                    </a:lnT>
                    <a:lnB>
                      <a:noFill/>
                    </a:lnB>
                    <a:lnTlToBr>
                      <a:noFill/>
                    </a:lnTlToBr>
                    <a:lnBlToTr>
                      <a:noFill/>
                    </a:lnBlToTr>
                    <a:noFill/>
                  </a:tcPr>
                </a:tc>
                <a:tc gridSpan="3">
                  <a:txBody>
                    <a:bodyPr/>
                    <a:p>
                      <a:pPr indent="0" algn="ctr">
                        <a:buNone/>
                      </a:pPr>
                      <a:r>
                        <a:rPr lang="en-US" sz="1600" b="0">
                          <a:latin typeface="微软雅黑" pitchFamily="34" charset="-122"/>
                          <a:ea typeface="微软雅黑" pitchFamily="34" charset="-122"/>
                          <a:cs typeface="宋体" charset="-122"/>
                        </a:rPr>
                        <a:t>-150.296</a:t>
                      </a:r>
                      <a:endParaRPr lang="en-US" altLang="en-US" sz="1600" b="0">
                        <a:latin typeface="微软雅黑" pitchFamily="34" charset="-122"/>
                        <a:ea typeface="微软雅黑" pitchFamily="34" charset="-122"/>
                        <a:cs typeface="宋体" charset="-122"/>
                      </a:endParaRPr>
                    </a:p>
                  </a:txBody>
                  <a:tcPr marL="0" marR="0" marT="0" marB="0" vert="horz" anchor="ctr">
                    <a:lnL>
                      <a:noFill/>
                    </a:lnL>
                    <a:lnR>
                      <a:noFill/>
                    </a:lnR>
                    <a:lnT>
                      <a:noFill/>
                    </a:lnT>
                    <a:lnB>
                      <a:noFill/>
                    </a:lnB>
                    <a:lnTlToBr>
                      <a:noFill/>
                    </a:lnTlToBr>
                    <a:lnBlToTr>
                      <a:noFill/>
                    </a:lnBlToTr>
                    <a:noFill/>
                  </a:tcPr>
                </a:tc>
                <a:tc hMerge="1">
                  <a:tcPr marL="0" marR="0" marT="0" marB="0" vert="horz" anchor="ctr">
                    <a:lnL>
                      <a:noFill/>
                    </a:lnL>
                    <a:lnR>
                      <a:noFill/>
                    </a:lnR>
                    <a:lnT>
                      <a:noFill/>
                    </a:lnT>
                    <a:lnB>
                      <a:noFill/>
                    </a:lnB>
                    <a:lnTlToBr>
                      <a:noFill/>
                    </a:lnTlToBr>
                    <a:lnBlToTr>
                      <a:noFill/>
                    </a:lnBlToTr>
                    <a:noFill/>
                  </a:tcPr>
                </a:tc>
                <a:tc hMerge="1">
                  <a:tcPr marL="0" marR="0" marT="0" marB="0" vert="horz" anchor="ctr">
                    <a:lnL>
                      <a:noFill/>
                    </a:lnL>
                    <a:lnR>
                      <a:noFill/>
                    </a:lnR>
                    <a:lnT>
                      <a:noFill/>
                    </a:lnT>
                    <a:lnB>
                      <a:noFill/>
                    </a:lnB>
                    <a:lnTlToBr>
                      <a:noFill/>
                    </a:lnTlToBr>
                    <a:lnBlToTr>
                      <a:noFill/>
                    </a:lnBlToTr>
                    <a:noFill/>
                  </a:tcPr>
                </a:tc>
                <a:tc gridSpan="3">
                  <a:txBody>
                    <a:bodyPr/>
                    <a:p>
                      <a:pPr indent="0" algn="ctr">
                        <a:buNone/>
                      </a:pPr>
                      <a:r>
                        <a:rPr lang="en-US" sz="1600" b="0">
                          <a:latin typeface="微软雅黑" pitchFamily="34" charset="-122"/>
                          <a:ea typeface="微软雅黑" pitchFamily="34" charset="-122"/>
                          <a:cs typeface="宋体" charset="-122"/>
                        </a:rPr>
                        <a:t>-354.822</a:t>
                      </a:r>
                      <a:endParaRPr lang="en-US" altLang="en-US" sz="1600" b="0">
                        <a:latin typeface="微软雅黑" pitchFamily="34" charset="-122"/>
                        <a:ea typeface="微软雅黑" pitchFamily="34" charset="-122"/>
                        <a:cs typeface="宋体" charset="-122"/>
                      </a:endParaRPr>
                    </a:p>
                  </a:txBody>
                  <a:tcPr marL="0" marR="0" marT="0" marB="0" vert="horz" anchor="ctr">
                    <a:lnL>
                      <a:noFill/>
                    </a:lnL>
                    <a:lnR>
                      <a:noFill/>
                    </a:lnR>
                    <a:lnT>
                      <a:noFill/>
                    </a:lnT>
                    <a:lnB>
                      <a:noFill/>
                    </a:lnB>
                    <a:lnTlToBr>
                      <a:noFill/>
                    </a:lnTlToBr>
                    <a:lnBlToTr>
                      <a:noFill/>
                    </a:lnBlToTr>
                    <a:noFill/>
                  </a:tcPr>
                </a:tc>
                <a:tc hMerge="1">
                  <a:tcPr marL="0" marR="0" marT="0" marB="0" vert="horz" anchor="ctr">
                    <a:lnL>
                      <a:noFill/>
                    </a:lnL>
                    <a:lnR cap="flat">
                      <a:noFill/>
                    </a:lnR>
                    <a:lnT>
                      <a:noFill/>
                    </a:lnT>
                    <a:lnB>
                      <a:noFill/>
                    </a:lnB>
                    <a:lnTlToBr>
                      <a:noFill/>
                    </a:lnTlToBr>
                    <a:lnBlToTr>
                      <a:noFill/>
                    </a:lnBlToTr>
                    <a:noFill/>
                  </a:tcPr>
                </a:tc>
                <a:tc hMerge="1">
                  <a:tcPr marL="0" marR="0" marT="0" marB="0" vert="horz" anchor="ctr">
                    <a:lnL>
                      <a:noFill/>
                    </a:lnL>
                    <a:lnR>
                      <a:noFill/>
                    </a:lnR>
                    <a:lnT>
                      <a:noFill/>
                    </a:lnT>
                    <a:lnB>
                      <a:noFill/>
                    </a:lnB>
                    <a:lnTlToBr>
                      <a:noFill/>
                    </a:lnTlToBr>
                    <a:lnBlToTr>
                      <a:noFill/>
                    </a:lnBlToTr>
                    <a:noFill/>
                  </a:tcPr>
                </a:tc>
              </a:tr>
              <a:tr h="265430">
                <a:tc>
                  <a:txBody>
                    <a:bodyPr/>
                    <a:p>
                      <a:pPr indent="0" algn="ctr">
                        <a:buNone/>
                      </a:pPr>
                      <a:r>
                        <a:rPr lang="en-US" sz="1600" b="0">
                          <a:latin typeface="微软雅黑" pitchFamily="34" charset="-122"/>
                          <a:ea typeface="微软雅黑" pitchFamily="34" charset="-122"/>
                          <a:cs typeface="微软雅黑" pitchFamily="34" charset="-122"/>
                        </a:rPr>
                        <a:t>拟</a:t>
                      </a:r>
                      <a:r>
                        <a:rPr lang="en-US" sz="1600" b="0" i="1">
                          <a:latin typeface="微软雅黑" pitchFamily="34" charset="-122"/>
                          <a:ea typeface="微软雅黑" pitchFamily="34" charset="-122"/>
                          <a:cs typeface="微软雅黑" pitchFamily="34" charset="-122"/>
                        </a:rPr>
                        <a:t>R</a:t>
                      </a:r>
                      <a:r>
                        <a:rPr lang="en-US" sz="1600" b="0" baseline="30000">
                          <a:latin typeface="微软雅黑" pitchFamily="34" charset="-122"/>
                          <a:ea typeface="微软雅黑" pitchFamily="34" charset="-122"/>
                          <a:cs typeface="微软雅黑" pitchFamily="34" charset="-122"/>
                        </a:rPr>
                        <a:t>2</a:t>
                      </a:r>
                      <a:endParaRPr lang="en-US" altLang="en-US" sz="1600" b="0">
                        <a:latin typeface="微软雅黑" pitchFamily="34" charset="-122"/>
                        <a:ea typeface="微软雅黑" pitchFamily="34" charset="-122"/>
                        <a:cs typeface="微软雅黑" pitchFamily="34" charset="-122"/>
                      </a:endParaRPr>
                    </a:p>
                  </a:txBody>
                  <a:tcPr marL="0" marR="0" marT="0" marB="0" vert="horz" anchor="ctr">
                    <a:lnL>
                      <a:noFill/>
                    </a:lnL>
                    <a:lnR>
                      <a:noFill/>
                    </a:lnR>
                    <a:lnT>
                      <a:noFill/>
                    </a:lnT>
                    <a:lnB>
                      <a:noFill/>
                    </a:lnB>
                    <a:lnTlToBr>
                      <a:noFill/>
                    </a:lnTlToBr>
                    <a:lnBlToTr>
                      <a:noFill/>
                    </a:lnBlToTr>
                    <a:noFill/>
                  </a:tcPr>
                </a:tc>
                <a:tc gridSpan="3">
                  <a:txBody>
                    <a:bodyPr/>
                    <a:p>
                      <a:pPr indent="0" algn="ctr">
                        <a:buNone/>
                      </a:pPr>
                      <a:r>
                        <a:rPr lang="en-US" sz="1600" b="0">
                          <a:latin typeface="微软雅黑" pitchFamily="34" charset="-122"/>
                          <a:ea typeface="微软雅黑" pitchFamily="34" charset="-122"/>
                          <a:cs typeface="宋体" charset="-122"/>
                        </a:rPr>
                        <a:t>0.331</a:t>
                      </a:r>
                      <a:endParaRPr lang="en-US" altLang="en-US" sz="1600" b="0">
                        <a:latin typeface="微软雅黑" pitchFamily="34" charset="-122"/>
                        <a:ea typeface="微软雅黑" pitchFamily="34" charset="-122"/>
                        <a:cs typeface="宋体" charset="-122"/>
                      </a:endParaRPr>
                    </a:p>
                  </a:txBody>
                  <a:tcPr marL="0" marR="0" marT="0" marB="0" vert="horz" anchor="ctr">
                    <a:lnL>
                      <a:noFill/>
                    </a:lnL>
                    <a:lnR>
                      <a:noFill/>
                    </a:lnR>
                    <a:lnT>
                      <a:noFill/>
                    </a:lnT>
                    <a:lnB>
                      <a:noFill/>
                    </a:lnB>
                    <a:lnTlToBr>
                      <a:noFill/>
                    </a:lnTlToBr>
                    <a:lnBlToTr>
                      <a:noFill/>
                    </a:lnBlToTr>
                    <a:noFill/>
                  </a:tcPr>
                </a:tc>
                <a:tc hMerge="1">
                  <a:tcPr marL="0" marR="0" marT="0" marB="0" vert="horz" anchor="ctr">
                    <a:lnL>
                      <a:noFill/>
                    </a:lnL>
                    <a:lnR>
                      <a:noFill/>
                    </a:lnR>
                    <a:lnT>
                      <a:noFill/>
                    </a:lnT>
                    <a:lnB>
                      <a:noFill/>
                    </a:lnB>
                    <a:lnTlToBr>
                      <a:noFill/>
                    </a:lnTlToBr>
                    <a:lnBlToTr>
                      <a:noFill/>
                    </a:lnBlToTr>
                    <a:noFill/>
                  </a:tcPr>
                </a:tc>
                <a:tc hMerge="1">
                  <a:tcPr marL="0" marR="0" marT="0" marB="0" vert="horz" anchor="ctr">
                    <a:lnL>
                      <a:noFill/>
                    </a:lnL>
                    <a:lnR>
                      <a:noFill/>
                    </a:lnR>
                    <a:lnT>
                      <a:noFill/>
                    </a:lnT>
                    <a:lnB>
                      <a:noFill/>
                    </a:lnB>
                    <a:lnTlToBr>
                      <a:noFill/>
                    </a:lnTlToBr>
                    <a:lnBlToTr>
                      <a:noFill/>
                    </a:lnBlToTr>
                    <a:noFill/>
                  </a:tcPr>
                </a:tc>
                <a:tc gridSpan="3">
                  <a:txBody>
                    <a:bodyPr/>
                    <a:p>
                      <a:pPr indent="0" algn="ctr">
                        <a:buNone/>
                      </a:pPr>
                      <a:r>
                        <a:rPr lang="en-US" sz="1600" b="0">
                          <a:latin typeface="微软雅黑" pitchFamily="34" charset="-122"/>
                          <a:ea typeface="微软雅黑" pitchFamily="34" charset="-122"/>
                          <a:cs typeface="宋体" charset="-122"/>
                        </a:rPr>
                        <a:t>0.164</a:t>
                      </a:r>
                      <a:endParaRPr lang="en-US" altLang="en-US" sz="1600" b="0">
                        <a:latin typeface="微软雅黑" pitchFamily="34" charset="-122"/>
                        <a:ea typeface="微软雅黑" pitchFamily="34" charset="-122"/>
                        <a:cs typeface="宋体" charset="-122"/>
                      </a:endParaRPr>
                    </a:p>
                  </a:txBody>
                  <a:tcPr marL="0" marR="0" marT="0" marB="0" vert="horz" anchor="ctr">
                    <a:lnL>
                      <a:noFill/>
                    </a:lnL>
                    <a:lnR>
                      <a:noFill/>
                    </a:lnR>
                    <a:lnT>
                      <a:noFill/>
                    </a:lnT>
                    <a:lnB>
                      <a:noFill/>
                    </a:lnB>
                    <a:lnTlToBr>
                      <a:noFill/>
                    </a:lnTlToBr>
                    <a:lnBlToTr>
                      <a:noFill/>
                    </a:lnBlToTr>
                    <a:noFill/>
                  </a:tcPr>
                </a:tc>
                <a:tc hMerge="1">
                  <a:tcPr marL="0" marR="0" marT="0" marB="0" vert="horz" anchor="ctr">
                    <a:lnL>
                      <a:noFill/>
                    </a:lnL>
                    <a:lnR cap="flat">
                      <a:noFill/>
                    </a:lnR>
                    <a:lnT>
                      <a:noFill/>
                    </a:lnT>
                    <a:lnB>
                      <a:noFill/>
                    </a:lnB>
                    <a:lnTlToBr>
                      <a:noFill/>
                    </a:lnTlToBr>
                    <a:lnBlToTr>
                      <a:noFill/>
                    </a:lnBlToTr>
                    <a:noFill/>
                  </a:tcPr>
                </a:tc>
                <a:tc hMerge="1">
                  <a:tcPr marL="0" marR="0" marT="0" marB="0" vert="horz" anchor="ctr">
                    <a:lnL>
                      <a:noFill/>
                    </a:lnL>
                    <a:lnR>
                      <a:noFill/>
                    </a:lnR>
                    <a:lnT>
                      <a:noFill/>
                    </a:lnT>
                    <a:lnB>
                      <a:noFill/>
                    </a:lnB>
                    <a:lnTlToBr>
                      <a:noFill/>
                    </a:lnTlToBr>
                    <a:lnBlToTr>
                      <a:noFill/>
                    </a:lnBlToTr>
                    <a:noFill/>
                  </a:tcPr>
                </a:tc>
              </a:tr>
              <a:tr h="266065">
                <a:tc>
                  <a:txBody>
                    <a:bodyPr/>
                    <a:p>
                      <a:pPr indent="0" algn="ctr">
                        <a:buNone/>
                      </a:pPr>
                      <a:r>
                        <a:rPr lang="en-US" sz="1600" b="0">
                          <a:latin typeface="微软雅黑" pitchFamily="34" charset="-122"/>
                          <a:ea typeface="微软雅黑" pitchFamily="34" charset="-122"/>
                          <a:cs typeface="宋体" charset="-122"/>
                        </a:rPr>
                        <a:t>观测值数</a:t>
                      </a:r>
                      <a:endParaRPr lang="en-US" altLang="en-US" sz="1600" b="0">
                        <a:latin typeface="微软雅黑" pitchFamily="34" charset="-122"/>
                        <a:ea typeface="微软雅黑" pitchFamily="34" charset="-122"/>
                        <a:cs typeface="宋体" charset="-122"/>
                      </a:endParaRPr>
                    </a:p>
                  </a:txBody>
                  <a:tcPr marL="0" marR="0" marT="0" marB="0" vert="horz" anchor="ctr">
                    <a:lnL>
                      <a:noFill/>
                    </a:lnL>
                    <a:lnR>
                      <a:noFill/>
                    </a:lnR>
                    <a:lnT>
                      <a:noFill/>
                    </a:lnT>
                    <a:lnB>
                      <a:noFill/>
                    </a:lnB>
                    <a:lnTlToBr>
                      <a:noFill/>
                    </a:lnTlToBr>
                    <a:lnBlToTr>
                      <a:noFill/>
                    </a:lnBlToTr>
                    <a:noFill/>
                  </a:tcPr>
                </a:tc>
                <a:tc gridSpan="3">
                  <a:txBody>
                    <a:bodyPr/>
                    <a:p>
                      <a:pPr indent="0" algn="ctr">
                        <a:buNone/>
                      </a:pPr>
                      <a:r>
                        <a:rPr lang="en-US" sz="1600" b="0">
                          <a:latin typeface="微软雅黑" pitchFamily="34" charset="-122"/>
                          <a:ea typeface="微软雅黑" pitchFamily="34" charset="-122"/>
                          <a:cs typeface="宋体" charset="-122"/>
                        </a:rPr>
                        <a:t>764</a:t>
                      </a:r>
                      <a:endParaRPr lang="en-US" altLang="en-US" sz="1600" b="0">
                        <a:latin typeface="微软雅黑" pitchFamily="34" charset="-122"/>
                        <a:ea typeface="微软雅黑" pitchFamily="34" charset="-122"/>
                        <a:cs typeface="宋体" charset="-122"/>
                      </a:endParaRPr>
                    </a:p>
                  </a:txBody>
                  <a:tcPr marL="0" marR="0" marT="0" marB="0" vert="horz" anchor="ctr">
                    <a:lnL>
                      <a:noFill/>
                    </a:lnL>
                    <a:lnR>
                      <a:noFill/>
                    </a:lnR>
                    <a:lnT>
                      <a:noFill/>
                    </a:lnT>
                    <a:lnB>
                      <a:noFill/>
                    </a:lnB>
                    <a:lnTlToBr>
                      <a:noFill/>
                    </a:lnTlToBr>
                    <a:lnBlToTr>
                      <a:noFill/>
                    </a:lnBlToTr>
                    <a:noFill/>
                  </a:tcPr>
                </a:tc>
                <a:tc hMerge="1">
                  <a:tcPr marL="0" marR="0" marT="0" marB="0" vert="horz" anchor="ctr">
                    <a:lnL>
                      <a:noFill/>
                    </a:lnL>
                    <a:lnR>
                      <a:noFill/>
                    </a:lnR>
                    <a:lnT>
                      <a:noFill/>
                    </a:lnT>
                    <a:lnB>
                      <a:noFill/>
                    </a:lnB>
                    <a:lnTlToBr>
                      <a:noFill/>
                    </a:lnTlToBr>
                    <a:lnBlToTr>
                      <a:noFill/>
                    </a:lnBlToTr>
                    <a:noFill/>
                  </a:tcPr>
                </a:tc>
                <a:tc hMerge="1">
                  <a:tcPr marL="0" marR="0" marT="0" marB="0" vert="horz" anchor="ctr">
                    <a:lnL>
                      <a:noFill/>
                    </a:lnL>
                    <a:lnR>
                      <a:noFill/>
                    </a:lnR>
                    <a:lnT>
                      <a:noFill/>
                    </a:lnT>
                    <a:lnB>
                      <a:noFill/>
                    </a:lnB>
                    <a:lnTlToBr>
                      <a:noFill/>
                    </a:lnTlToBr>
                    <a:lnBlToTr>
                      <a:noFill/>
                    </a:lnBlToTr>
                    <a:noFill/>
                  </a:tcPr>
                </a:tc>
                <a:tc gridSpan="3">
                  <a:txBody>
                    <a:bodyPr/>
                    <a:p>
                      <a:pPr indent="0" algn="ctr">
                        <a:buNone/>
                      </a:pPr>
                      <a:r>
                        <a:rPr lang="en-US" sz="1600" b="0">
                          <a:latin typeface="微软雅黑" pitchFamily="34" charset="-122"/>
                          <a:ea typeface="微软雅黑" pitchFamily="34" charset="-122"/>
                          <a:cs typeface="宋体" charset="-122"/>
                        </a:rPr>
                        <a:t>764</a:t>
                      </a:r>
                      <a:endParaRPr lang="en-US" altLang="en-US" sz="1600" b="0">
                        <a:latin typeface="微软雅黑" pitchFamily="34" charset="-122"/>
                        <a:ea typeface="微软雅黑" pitchFamily="34" charset="-122"/>
                        <a:cs typeface="宋体" charset="-122"/>
                      </a:endParaRPr>
                    </a:p>
                  </a:txBody>
                  <a:tcPr marL="0" marR="0" marT="0" marB="0" vert="horz" anchor="ctr">
                    <a:lnL>
                      <a:noFill/>
                    </a:lnL>
                    <a:lnR>
                      <a:noFill/>
                    </a:lnR>
                    <a:lnT>
                      <a:noFill/>
                    </a:lnT>
                    <a:lnB>
                      <a:noFill/>
                    </a:lnB>
                    <a:lnTlToBr>
                      <a:noFill/>
                    </a:lnTlToBr>
                    <a:lnBlToTr>
                      <a:noFill/>
                    </a:lnBlToTr>
                    <a:noFill/>
                  </a:tcPr>
                </a:tc>
                <a:tc hMerge="1">
                  <a:tcPr marL="0" marR="0" marT="0" marB="0" vert="horz" anchor="ctr">
                    <a:lnL>
                      <a:noFill/>
                    </a:lnL>
                    <a:lnR cap="flat">
                      <a:noFill/>
                    </a:lnR>
                    <a:lnT>
                      <a:noFill/>
                    </a:lnT>
                    <a:lnB>
                      <a:noFill/>
                    </a:lnB>
                    <a:lnTlToBr>
                      <a:noFill/>
                    </a:lnTlToBr>
                    <a:lnBlToTr>
                      <a:noFill/>
                    </a:lnBlToTr>
                    <a:noFill/>
                  </a:tcPr>
                </a:tc>
                <a:tc hMerge="1">
                  <a:tcPr marL="0" marR="0" marT="0" marB="0" vert="horz" anchor="ctr">
                    <a:lnL>
                      <a:noFill/>
                    </a:lnL>
                    <a:lnR>
                      <a:noFill/>
                    </a:lnR>
                    <a:lnT>
                      <a:noFill/>
                    </a:lnT>
                    <a:lnB>
                      <a:noFill/>
                    </a:lnB>
                    <a:lnTlToBr>
                      <a:noFill/>
                    </a:lnTlToBr>
                    <a:lnBlToTr>
                      <a:noFill/>
                    </a:lnBlToTr>
                    <a:noFill/>
                  </a:tcPr>
                </a:tc>
              </a:tr>
            </a:tbl>
          </a:graphicData>
        </a:graphic>
      </p:graphicFrame>
      <p:sp>
        <p:nvSpPr>
          <p:cNvPr id="100" name="文本框 99"/>
          <p:cNvSpPr txBox="1"/>
          <p:nvPr/>
        </p:nvSpPr>
        <p:spPr>
          <a:xfrm>
            <a:off x="10000615" y="1219835"/>
            <a:ext cx="1764665" cy="398780"/>
          </a:xfrm>
          <a:prstGeom prst="rect">
            <a:avLst/>
          </a:prstGeom>
          <a:noFill/>
          <a:ln w="9525">
            <a:noFill/>
          </a:ln>
        </p:spPr>
        <p:txBody>
          <a:bodyPr wrap="square">
            <a:spAutoFit/>
          </a:bodyPr>
          <a:p>
            <a:pPr algn="ctr"/>
            <a:r>
              <a:rPr lang="zh-CN" sz="2000">
                <a:latin typeface="微软雅黑" pitchFamily="34" charset="-122"/>
                <a:ea typeface="微软雅黑" pitchFamily="34" charset="-122"/>
                <a:cs typeface="微软雅黑" pitchFamily="34" charset="-122"/>
              </a:rPr>
              <a:t>（续表）</a:t>
            </a:r>
            <a:endParaRPr lang="zh-CN" sz="2000">
              <a:latin typeface="微软雅黑" pitchFamily="34" charset="-122"/>
              <a:ea typeface="微软雅黑" pitchFamily="34" charset="-122"/>
              <a:cs typeface="微软雅黑" pitchFamily="34" charset="-122"/>
            </a:endParaRPr>
          </a:p>
        </p:txBody>
      </p:sp>
      <p:sp>
        <p:nvSpPr>
          <p:cNvPr id="6" name="文本框 5"/>
          <p:cNvSpPr txBox="1"/>
          <p:nvPr/>
        </p:nvSpPr>
        <p:spPr>
          <a:xfrm>
            <a:off x="679450" y="6355715"/>
            <a:ext cx="9737090" cy="321945"/>
          </a:xfrm>
          <a:prstGeom prst="rect">
            <a:avLst/>
          </a:prstGeom>
          <a:noFill/>
          <a:ln w="9525">
            <a:noFill/>
          </a:ln>
        </p:spPr>
        <p:txBody>
          <a:bodyPr wrap="square">
            <a:spAutoFit/>
          </a:bodyPr>
          <a:p>
            <a:r>
              <a:rPr lang="zh-CN" sz="1500">
                <a:latin typeface="微软雅黑" pitchFamily="34" charset="-122"/>
                <a:ea typeface="微软雅黑" pitchFamily="34" charset="-122"/>
                <a:cs typeface="微软雅黑" pitchFamily="34" charset="-122"/>
              </a:rPr>
              <a:t>注：</a:t>
            </a:r>
            <a:r>
              <a:rPr lang="en-US" sz="1500">
                <a:latin typeface="微软雅黑" pitchFamily="34" charset="-122"/>
                <a:ea typeface="微软雅黑" pitchFamily="34" charset="-122"/>
                <a:cs typeface="微软雅黑" pitchFamily="34" charset="-122"/>
              </a:rPr>
              <a:t>Probit</a:t>
            </a:r>
            <a:r>
              <a:rPr lang="zh-CN" sz="1500">
                <a:latin typeface="微软雅黑" pitchFamily="34" charset="-122"/>
                <a:ea typeface="微软雅黑" pitchFamily="34" charset="-122"/>
                <a:cs typeface="微软雅黑" pitchFamily="34" charset="-122"/>
              </a:rPr>
              <a:t>模型和</a:t>
            </a:r>
            <a:r>
              <a:rPr lang="en-US" sz="1500">
                <a:latin typeface="微软雅黑" pitchFamily="34" charset="-122"/>
                <a:ea typeface="微软雅黑" pitchFamily="34" charset="-122"/>
                <a:cs typeface="微软雅黑" pitchFamily="34" charset="-122"/>
              </a:rPr>
              <a:t>Tobit</a:t>
            </a:r>
            <a:r>
              <a:rPr lang="zh-CN" sz="1500">
                <a:latin typeface="微软雅黑" pitchFamily="34" charset="-122"/>
                <a:ea typeface="微软雅黑" pitchFamily="34" charset="-122"/>
                <a:cs typeface="微软雅黑" pitchFamily="34" charset="-122"/>
              </a:rPr>
              <a:t>模型的因变量分别为是否得到贷款和贷款金额。</a:t>
            </a:r>
            <a:endParaRPr lang="zh-CN" altLang="en-US" sz="1500">
              <a:latin typeface="微软雅黑" pitchFamily="34" charset="-122"/>
              <a:ea typeface="微软雅黑" pitchFamily="34" charset="-122"/>
              <a:cs typeface="微软雅黑" pitchFamily="34" charset="-122"/>
            </a:endParaRPr>
          </a:p>
        </p:txBody>
      </p:sp>
      <p:sp>
        <p:nvSpPr>
          <p:cNvPr id="10" name="矩形 5"/>
          <p:cNvSpPr/>
          <p:nvPr/>
        </p:nvSpPr>
        <p:spPr>
          <a:xfrm>
            <a:off x="4694555" y="117475"/>
            <a:ext cx="1550035" cy="431800"/>
          </a:xfrm>
          <a:prstGeom prst="rect">
            <a:avLst/>
          </a:prstGeom>
          <a:noFill/>
          <a:ln w="12700">
            <a:noFill/>
          </a:ln>
        </p:spPr>
        <p:txBody>
          <a:bodyPr anchor="ctr"/>
          <a:p>
            <a:pPr algn="ctr"/>
            <a:r>
              <a:rPr lang="zh-CN" altLang="en-US" sz="1200" b="1" dirty="0">
                <a:solidFill>
                  <a:schemeClr val="bg1"/>
                </a:solidFill>
                <a:latin typeface="微软雅黑" pitchFamily="34" charset="-122"/>
                <a:ea typeface="微软雅黑" pitchFamily="34" charset="-122"/>
                <a:sym typeface="Arial" charset="0"/>
              </a:rPr>
              <a:t>什么是实证分析</a:t>
            </a:r>
            <a:endParaRPr lang="zh-CN" altLang="en-US" sz="1200" b="1" dirty="0">
              <a:solidFill>
                <a:schemeClr val="bg1"/>
              </a:solidFill>
              <a:latin typeface="微软雅黑" pitchFamily="34" charset="-122"/>
              <a:ea typeface="微软雅黑" pitchFamily="34" charset="-122"/>
              <a:sym typeface="Arial" charset="0"/>
            </a:endParaRPr>
          </a:p>
        </p:txBody>
      </p:sp>
      <p:sp>
        <p:nvSpPr>
          <p:cNvPr id="11" name="矩形 7"/>
          <p:cNvSpPr/>
          <p:nvPr/>
        </p:nvSpPr>
        <p:spPr>
          <a:xfrm>
            <a:off x="6398260" y="154940"/>
            <a:ext cx="1498600" cy="360045"/>
          </a:xfrm>
          <a:prstGeom prst="rect">
            <a:avLst/>
          </a:prstGeom>
          <a:noFill/>
          <a:ln w="12700">
            <a:noFill/>
          </a:ln>
        </p:spPr>
        <p:txBody>
          <a:bodyPr anchor="ctr"/>
          <a:p>
            <a:pPr algn="ctr"/>
            <a:r>
              <a:rPr lang="zh-CN" altLang="en-US" sz="1200" b="1" dirty="0">
                <a:solidFill>
                  <a:schemeClr val="bg1"/>
                </a:solidFill>
                <a:latin typeface="微软雅黑" pitchFamily="34" charset="-122"/>
                <a:ea typeface="微软雅黑" pitchFamily="34" charset="-122"/>
              </a:rPr>
              <a:t>实证分析的</a:t>
            </a:r>
            <a:endParaRPr lang="zh-CN" altLang="en-US" sz="1200" b="1" dirty="0">
              <a:solidFill>
                <a:schemeClr val="bg1"/>
              </a:solidFill>
              <a:latin typeface="微软雅黑" pitchFamily="34" charset="-122"/>
              <a:ea typeface="微软雅黑" pitchFamily="34" charset="-122"/>
            </a:endParaRPr>
          </a:p>
          <a:p>
            <a:pPr algn="ctr"/>
            <a:r>
              <a:rPr lang="zh-CN" altLang="en-US" sz="1200" b="1" dirty="0">
                <a:solidFill>
                  <a:schemeClr val="bg1"/>
                </a:solidFill>
                <a:latin typeface="微软雅黑" pitchFamily="34" charset="-122"/>
                <a:ea typeface="微软雅黑" pitchFamily="34" charset="-122"/>
              </a:rPr>
              <a:t>前期准备</a:t>
            </a:r>
            <a:endParaRPr lang="zh-CN" altLang="en-US" sz="1200" b="1" dirty="0">
              <a:solidFill>
                <a:schemeClr val="bg1"/>
              </a:solidFill>
              <a:latin typeface="微软雅黑" pitchFamily="34" charset="-122"/>
              <a:ea typeface="微软雅黑" pitchFamily="34" charset="-122"/>
            </a:endParaRPr>
          </a:p>
        </p:txBody>
      </p:sp>
      <p:sp>
        <p:nvSpPr>
          <p:cNvPr id="7" name="矩形 8"/>
          <p:cNvSpPr/>
          <p:nvPr/>
        </p:nvSpPr>
        <p:spPr>
          <a:xfrm>
            <a:off x="8068945" y="133350"/>
            <a:ext cx="1148080" cy="403225"/>
          </a:xfrm>
          <a:prstGeom prst="rect">
            <a:avLst/>
          </a:prstGeom>
          <a:noFill/>
          <a:ln w="12700">
            <a:noFill/>
          </a:ln>
        </p:spPr>
        <p:txBody>
          <a:bodyPr anchor="ctr"/>
          <a:p>
            <a:pPr algn="ctr"/>
            <a:r>
              <a:rPr lang="zh-CN" altLang="en-US" sz="1200" b="1" dirty="0">
                <a:solidFill>
                  <a:schemeClr val="bg1"/>
                </a:solidFill>
                <a:latin typeface="微软雅黑" pitchFamily="34" charset="-122"/>
                <a:ea typeface="微软雅黑" pitchFamily="34" charset="-122"/>
              </a:rPr>
              <a:t>如何做实证</a:t>
            </a:r>
            <a:endParaRPr lang="zh-CN" altLang="en-US" sz="1200" b="1" dirty="0">
              <a:solidFill>
                <a:schemeClr val="bg1"/>
              </a:solidFill>
              <a:latin typeface="微软雅黑" pitchFamily="34" charset="-122"/>
              <a:ea typeface="微软雅黑" pitchFamily="34" charset="-122"/>
            </a:endParaRPr>
          </a:p>
          <a:p>
            <a:pPr algn="ctr"/>
            <a:r>
              <a:rPr lang="zh-CN" altLang="en-US" sz="1200" b="1" dirty="0">
                <a:solidFill>
                  <a:schemeClr val="bg1"/>
                </a:solidFill>
                <a:latin typeface="微软雅黑" pitchFamily="34" charset="-122"/>
                <a:ea typeface="微软雅黑" pitchFamily="34" charset="-122"/>
              </a:rPr>
              <a:t>分析</a:t>
            </a:r>
            <a:endParaRPr lang="zh-CN" altLang="en-US" sz="1200" b="1" dirty="0">
              <a:solidFill>
                <a:schemeClr val="bg1"/>
              </a:solidFill>
              <a:latin typeface="微软雅黑" pitchFamily="34" charset="-122"/>
              <a:ea typeface="微软雅黑" pitchFamily="34" charset="-122"/>
            </a:endParaRPr>
          </a:p>
        </p:txBody>
      </p:sp>
      <p:sp>
        <p:nvSpPr>
          <p:cNvPr id="8" name="矩形 9"/>
          <p:cNvSpPr/>
          <p:nvPr/>
        </p:nvSpPr>
        <p:spPr>
          <a:xfrm>
            <a:off x="9549130" y="117475"/>
            <a:ext cx="1250950" cy="431800"/>
          </a:xfrm>
          <a:prstGeom prst="rect">
            <a:avLst/>
          </a:prstGeom>
          <a:noFill/>
          <a:ln w="12700">
            <a:noFill/>
          </a:ln>
        </p:spPr>
        <p:txBody>
          <a:bodyPr anchor="ctr"/>
          <a:p>
            <a:pPr marL="0" lvl="0" indent="0" eaLnBrk="1" hangingPunct="1">
              <a:buNone/>
            </a:pPr>
            <a:r>
              <a:rPr lang="zh-CN" altLang="en-US" sz="1200" b="1" dirty="0">
                <a:solidFill>
                  <a:schemeClr val="bg1"/>
                </a:solidFill>
                <a:latin typeface="微软雅黑" pitchFamily="34" charset="-122"/>
                <a:ea typeface="微软雅黑" pitchFamily="34" charset="-122"/>
                <a:sym typeface="+mn-ea"/>
              </a:rPr>
              <a:t>实证分析写作的要点及示例</a:t>
            </a:r>
            <a:endParaRPr lang="zh-CN" altLang="en-US" sz="1200" b="1" dirty="0">
              <a:solidFill>
                <a:schemeClr val="bg1"/>
              </a:solidFill>
              <a:latin typeface="微软雅黑" pitchFamily="34" charset="-122"/>
              <a:ea typeface="微软雅黑" pitchFamily="34" charset="-122"/>
              <a:sym typeface="+mn-ea"/>
            </a:endParaRPr>
          </a:p>
        </p:txBody>
      </p:sp>
      <p:sp>
        <p:nvSpPr>
          <p:cNvPr id="9" name="矩形 10"/>
          <p:cNvSpPr/>
          <p:nvPr/>
        </p:nvSpPr>
        <p:spPr>
          <a:xfrm>
            <a:off x="11022330" y="133350"/>
            <a:ext cx="889635" cy="431800"/>
          </a:xfrm>
          <a:prstGeom prst="rect">
            <a:avLst/>
          </a:prstGeom>
          <a:noFill/>
          <a:ln w="12700">
            <a:noFill/>
          </a:ln>
        </p:spPr>
        <p:txBody>
          <a:bodyPr anchor="ctr"/>
          <a:p>
            <a:pPr algn="ctr"/>
            <a:r>
              <a:rPr lang="zh-CN" altLang="en-US" sz="1200" b="1" dirty="0">
                <a:solidFill>
                  <a:schemeClr val="bg1"/>
                </a:solidFill>
                <a:latin typeface="微软雅黑" pitchFamily="34" charset="-122"/>
                <a:ea typeface="微软雅黑" pitchFamily="34" charset="-122"/>
              </a:rPr>
              <a:t>小结</a:t>
            </a:r>
            <a:endParaRPr lang="zh-CN" altLang="en-US" sz="1200" b="1" dirty="0">
              <a:solidFill>
                <a:schemeClr val="bg1"/>
              </a:solidFill>
              <a:latin typeface="微软雅黑" pitchFamily="34" charset="-122"/>
              <a:ea typeface="微软雅黑" pitchFamily="34" charset="-122"/>
            </a:endParaRPr>
          </a:p>
        </p:txBody>
      </p:sp>
      <p:sp>
        <p:nvSpPr>
          <p:cNvPr id="18" name="任意多边形 11"/>
          <p:cNvSpPr/>
          <p:nvPr/>
        </p:nvSpPr>
        <p:spPr>
          <a:xfrm>
            <a:off x="10000615" y="0"/>
            <a:ext cx="266700" cy="228600"/>
          </a:xfrm>
          <a:custGeom>
            <a:avLst/>
            <a:gdLst>
              <a:gd name="txL" fmla="*/ 0 w 266008"/>
              <a:gd name="txT" fmla="*/ 0 h 229317"/>
              <a:gd name="txR" fmla="*/ 266008 w 266008"/>
              <a:gd name="txB" fmla="*/ 229317 h 229317"/>
            </a:gdLst>
            <a:ahLst/>
            <a:cxnLst>
              <a:cxn ang="0">
                <a:pos x="0" y="0"/>
              </a:cxn>
              <a:cxn ang="0">
                <a:pos x="266700" y="0"/>
              </a:cxn>
              <a:cxn ang="0">
                <a:pos x="133350" y="228600"/>
              </a:cxn>
              <a:cxn ang="0">
                <a:pos x="0" y="0"/>
              </a:cxn>
            </a:cxnLst>
            <a:rect l="txL" t="txT" r="txR" b="txB"/>
            <a:pathLst>
              <a:path w="266008" h="229317">
                <a:moveTo>
                  <a:pt x="0" y="0"/>
                </a:moveTo>
                <a:lnTo>
                  <a:pt x="266008" y="0"/>
                </a:lnTo>
                <a:lnTo>
                  <a:pt x="133004" y="229317"/>
                </a:lnTo>
                <a:lnTo>
                  <a:pt x="0" y="0"/>
                </a:lnTo>
                <a:close/>
              </a:path>
            </a:pathLst>
          </a:custGeom>
          <a:solidFill>
            <a:srgbClr val="16A287"/>
          </a:solidFill>
          <a:ln w="12700">
            <a:noFill/>
          </a:ln>
        </p:spPr>
        <p:txBody>
          <a:bodyPr anchor="ctr"/>
          <a:p>
            <a:pPr algn="ctr"/>
            <a:r>
              <a:rPr lang="en-US" altLang="zh-CN" sz="1000" b="1" dirty="0">
                <a:solidFill>
                  <a:schemeClr val="bg1"/>
                </a:solidFill>
                <a:latin typeface="微软雅黑" pitchFamily="34" charset="-122"/>
                <a:ea typeface="微软雅黑" pitchFamily="34" charset="-122"/>
                <a:sym typeface="Arial" charset="0"/>
              </a:rPr>
              <a:t>4</a:t>
            </a:r>
            <a:endParaRPr lang="en-US" altLang="zh-CN" sz="1000" b="1" dirty="0">
              <a:solidFill>
                <a:schemeClr val="bg1"/>
              </a:solidFill>
              <a:latin typeface="微软雅黑" pitchFamily="34" charset="-122"/>
              <a:ea typeface="微软雅黑" pitchFamily="34" charset="-122"/>
              <a:sym typeface="Arial"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矩形 1"/>
          <p:cNvSpPr/>
          <p:nvPr/>
        </p:nvSpPr>
        <p:spPr>
          <a:xfrm>
            <a:off x="0" y="549275"/>
            <a:ext cx="12192000" cy="598488"/>
          </a:xfrm>
          <a:prstGeom prst="rect">
            <a:avLst/>
          </a:prstGeom>
          <a:solidFill>
            <a:srgbClr val="D8D8D8"/>
          </a:solidFill>
          <a:ln w="12700">
            <a:noFill/>
          </a:ln>
        </p:spPr>
        <p:txBody>
          <a:bodyPr anchor="ctr"/>
          <a:lstStyle/>
          <a:p>
            <a:pPr algn="ctr"/>
            <a:endParaRPr lang="zh-CN" altLang="zh-CN" b="1" dirty="0">
              <a:solidFill>
                <a:srgbClr val="FFFFFF"/>
              </a:solidFill>
              <a:latin typeface="微软雅黑" pitchFamily="34" charset="-122"/>
              <a:ea typeface="微软雅黑" pitchFamily="34" charset="-122"/>
              <a:sym typeface="微软雅黑" pitchFamily="34" charset="-122"/>
            </a:endParaRPr>
          </a:p>
        </p:txBody>
      </p:sp>
      <p:sp>
        <p:nvSpPr>
          <p:cNvPr id="40962" name="矩形 4"/>
          <p:cNvSpPr/>
          <p:nvPr/>
        </p:nvSpPr>
        <p:spPr>
          <a:xfrm>
            <a:off x="0" y="0"/>
            <a:ext cx="12192000" cy="598488"/>
          </a:xfrm>
          <a:prstGeom prst="rect">
            <a:avLst/>
          </a:prstGeom>
          <a:solidFill>
            <a:schemeClr val="tx1"/>
          </a:solidFill>
          <a:ln w="12700">
            <a:noFill/>
          </a:ln>
        </p:spPr>
        <p:txBody>
          <a:bodyPr anchor="ctr"/>
          <a:lstStyle/>
          <a:p>
            <a:pPr algn="ctr"/>
            <a:endParaRPr lang="zh-CN" altLang="zh-CN" dirty="0">
              <a:solidFill>
                <a:schemeClr val="bg1"/>
              </a:solidFill>
              <a:latin typeface="宋体" charset="-122"/>
              <a:ea typeface="宋体" charset="-122"/>
              <a:sym typeface="宋体" charset="-122"/>
            </a:endParaRPr>
          </a:p>
        </p:txBody>
      </p:sp>
      <p:sp>
        <p:nvSpPr>
          <p:cNvPr id="40969" name="矩形 12"/>
          <p:cNvSpPr/>
          <p:nvPr/>
        </p:nvSpPr>
        <p:spPr>
          <a:xfrm>
            <a:off x="0" y="6367463"/>
            <a:ext cx="12192000" cy="490537"/>
          </a:xfrm>
          <a:prstGeom prst="rect">
            <a:avLst/>
          </a:prstGeom>
          <a:solidFill>
            <a:srgbClr val="16A287"/>
          </a:solidFill>
          <a:ln w="12700">
            <a:noFill/>
          </a:ln>
        </p:spPr>
        <p:txBody>
          <a:bodyPr anchor="ctr"/>
          <a:lstStyle/>
          <a:p>
            <a:pPr algn="ctr"/>
            <a:endParaRPr lang="zh-CN" altLang="zh-CN" b="1" dirty="0">
              <a:solidFill>
                <a:srgbClr val="FFFFFF"/>
              </a:solidFill>
              <a:latin typeface="微软雅黑" pitchFamily="34" charset="-122"/>
              <a:ea typeface="微软雅黑" pitchFamily="34" charset="-122"/>
              <a:sym typeface="微软雅黑" pitchFamily="34" charset="-122"/>
            </a:endParaRPr>
          </a:p>
        </p:txBody>
      </p:sp>
      <p:sp>
        <p:nvSpPr>
          <p:cNvPr id="16394" name="文本框 13"/>
          <p:cNvSpPr/>
          <p:nvPr/>
        </p:nvSpPr>
        <p:spPr>
          <a:xfrm>
            <a:off x="0" y="6413500"/>
            <a:ext cx="2021205" cy="460375"/>
          </a:xfrm>
          <a:prstGeom prst="rect">
            <a:avLst/>
          </a:prstGeom>
          <a:noFill/>
          <a:ln w="9525">
            <a:noFill/>
          </a:ln>
        </p:spPr>
        <p:txBody>
          <a:bodyPr wrap="square" anchor="t">
            <a:spAutoFit/>
          </a:bodyPr>
          <a:lstStyle/>
          <a:p>
            <a:pPr>
              <a:lnSpc>
                <a:spcPct val="120000"/>
              </a:lnSpc>
            </a:pPr>
            <a:r>
              <a:rPr lang="zh-CN" altLang="en-US" sz="2000" b="1" dirty="0">
                <a:solidFill>
                  <a:schemeClr val="bg1"/>
                </a:solidFill>
                <a:latin typeface="微软雅黑" pitchFamily="34" charset="-122"/>
                <a:ea typeface="微软雅黑" pitchFamily="34" charset="-122"/>
              </a:rPr>
              <a:t>如何写实证分析</a:t>
            </a:r>
            <a:endParaRPr lang="zh-CN" altLang="en-US" sz="2000" b="1" dirty="0">
              <a:solidFill>
                <a:schemeClr val="bg1"/>
              </a:solidFill>
              <a:latin typeface="微软雅黑" pitchFamily="34" charset="-122"/>
              <a:ea typeface="微软雅黑" pitchFamily="34" charset="-122"/>
            </a:endParaRPr>
          </a:p>
        </p:txBody>
      </p:sp>
      <p:sp>
        <p:nvSpPr>
          <p:cNvPr id="2" name="文本框 1"/>
          <p:cNvSpPr txBox="1"/>
          <p:nvPr/>
        </p:nvSpPr>
        <p:spPr>
          <a:xfrm>
            <a:off x="9549130" y="6413500"/>
            <a:ext cx="2642870" cy="398780"/>
          </a:xfrm>
          <a:prstGeom prst="rect">
            <a:avLst/>
          </a:prstGeom>
          <a:noFill/>
        </p:spPr>
        <p:txBody>
          <a:bodyPr wrap="square" rtlCol="0">
            <a:spAutoFit/>
          </a:bodyPr>
          <a:lstStyle/>
          <a:p>
            <a:r>
              <a:rPr lang="en-US" altLang="zh-CN" sz="2000">
                <a:solidFill>
                  <a:schemeClr val="bg1"/>
                </a:solidFill>
                <a:latin typeface="微软雅黑" pitchFamily="34" charset="-122"/>
                <a:ea typeface="微软雅黑" pitchFamily="34" charset="-122"/>
                <a:cs typeface="微软雅黑" pitchFamily="34" charset="-122"/>
              </a:rPr>
              <a:t>        </a:t>
            </a:r>
            <a:r>
              <a:rPr lang="en-US" altLang="zh-CN" sz="2000" b="1">
                <a:solidFill>
                  <a:schemeClr val="bg1"/>
                </a:solidFill>
                <a:latin typeface="微软雅黑" pitchFamily="34" charset="-122"/>
                <a:ea typeface="微软雅黑" pitchFamily="34" charset="-122"/>
                <a:cs typeface="微软雅黑" pitchFamily="34" charset="-122"/>
              </a:rPr>
              <a:t>  </a:t>
            </a:r>
            <a:r>
              <a:rPr lang="zh-CN" altLang="en-US" sz="2000" b="1">
                <a:solidFill>
                  <a:schemeClr val="bg1"/>
                </a:solidFill>
                <a:latin typeface="微软雅黑" pitchFamily="34" charset="-122"/>
                <a:ea typeface="微软雅黑" pitchFamily="34" charset="-122"/>
                <a:cs typeface="微软雅黑" pitchFamily="34" charset="-122"/>
              </a:rPr>
              <a:t>讲授人</a:t>
            </a:r>
            <a:r>
              <a:rPr lang="en-US" altLang="zh-CN" sz="2000" b="1">
                <a:solidFill>
                  <a:schemeClr val="bg1"/>
                </a:solidFill>
                <a:latin typeface="微软雅黑" pitchFamily="34" charset="-122"/>
                <a:ea typeface="微软雅黑" pitchFamily="34" charset="-122"/>
                <a:cs typeface="微软雅黑" pitchFamily="34" charset="-122"/>
              </a:rPr>
              <a:t>: </a:t>
            </a:r>
            <a:r>
              <a:rPr lang="zh-CN" altLang="en-US" sz="2000" b="1">
                <a:solidFill>
                  <a:schemeClr val="bg1"/>
                </a:solidFill>
                <a:latin typeface="微软雅黑" pitchFamily="34" charset="-122"/>
                <a:ea typeface="微软雅黑" pitchFamily="34" charset="-122"/>
                <a:cs typeface="微软雅黑" pitchFamily="34" charset="-122"/>
              </a:rPr>
              <a:t>刘西川</a:t>
            </a:r>
            <a:endParaRPr lang="zh-CN" altLang="en-US" sz="2000" b="1">
              <a:solidFill>
                <a:schemeClr val="bg1"/>
              </a:solidFill>
              <a:latin typeface="微软雅黑" pitchFamily="34" charset="-122"/>
              <a:ea typeface="微软雅黑" pitchFamily="34" charset="-122"/>
              <a:cs typeface="微软雅黑" pitchFamily="34" charset="-122"/>
            </a:endParaRPr>
          </a:p>
        </p:txBody>
      </p:sp>
      <p:sp>
        <p:nvSpPr>
          <p:cNvPr id="41007" name="文本占位符 3"/>
          <p:cNvSpPr>
            <a:spLocks noGrp="1"/>
          </p:cNvSpPr>
          <p:nvPr/>
        </p:nvSpPr>
        <p:spPr>
          <a:xfrm>
            <a:off x="655955" y="681355"/>
            <a:ext cx="7240905" cy="429895"/>
          </a:xfrm>
          <a:prstGeom prst="rect">
            <a:avLst/>
          </a:prstGeom>
          <a:noFill/>
          <a:ln w="9525">
            <a:noFill/>
          </a:ln>
        </p:spPr>
        <p:txBody>
          <a:bodyPr anchor="t"/>
          <a:lstStyle>
            <a:lvl1pPr lvl="0">
              <a:buClrTx/>
              <a:buSzTx/>
              <a:buFont typeface="Arial" charset="0"/>
              <a:defRPr sz="2400"/>
            </a:lvl1pPr>
            <a:lvl2pPr lvl="1">
              <a:buClrTx/>
              <a:buSzTx/>
              <a:buFont typeface="Arial" charset="0"/>
              <a:defRPr sz="2000"/>
            </a:lvl2pPr>
            <a:lvl3pPr lvl="2">
              <a:buClrTx/>
              <a:buSzTx/>
              <a:buFont typeface="Arial" charset="0"/>
              <a:defRPr sz="1800"/>
            </a:lvl3pPr>
            <a:lvl4pPr lvl="3">
              <a:buClrTx/>
              <a:buSzTx/>
              <a:buFont typeface="Arial" charset="0"/>
              <a:defRPr sz="1600"/>
            </a:lvl4pPr>
            <a:lvl5pPr lvl="4">
              <a:buClrTx/>
              <a:buSzTx/>
              <a:buFont typeface="Arial" charset="0"/>
              <a:defRPr sz="1600"/>
            </a:lvl5pPr>
          </a:lstStyle>
          <a:p>
            <a:pPr marL="0" lvl="0" indent="0" eaLnBrk="1" hangingPunct="1">
              <a:buNone/>
            </a:pPr>
            <a:r>
              <a:rPr sz="2800" b="1" dirty="0">
                <a:latin typeface="微软雅黑" pitchFamily="34" charset="-122"/>
                <a:ea typeface="微软雅黑" pitchFamily="34" charset="-122"/>
              </a:rPr>
              <a:t>实证分析写作的要点六：进一步讨论（示例）</a:t>
            </a:r>
            <a:endParaRPr sz="2800" b="1" dirty="0">
              <a:latin typeface="微软雅黑" pitchFamily="34" charset="-122"/>
              <a:ea typeface="微软雅黑" pitchFamily="34" charset="-122"/>
            </a:endParaRPr>
          </a:p>
        </p:txBody>
      </p:sp>
      <p:sp>
        <p:nvSpPr>
          <p:cNvPr id="4" name="文本框 3"/>
          <p:cNvSpPr txBox="1"/>
          <p:nvPr/>
        </p:nvSpPr>
        <p:spPr>
          <a:xfrm>
            <a:off x="414655" y="1294130"/>
            <a:ext cx="11424920" cy="5015865"/>
          </a:xfrm>
          <a:prstGeom prst="rect">
            <a:avLst/>
          </a:prstGeom>
          <a:noFill/>
        </p:spPr>
        <p:txBody>
          <a:bodyPr wrap="square" rtlCol="0">
            <a:spAutoFit/>
          </a:bodyPr>
          <a:lstStyle/>
          <a:p>
            <a:pPr indent="508000">
              <a:lnSpc>
                <a:spcPct val="160000"/>
              </a:lnSpc>
            </a:pPr>
            <a:r>
              <a:rPr sz="2000" b="1">
                <a:solidFill>
                  <a:srgbClr val="FF0000"/>
                </a:solidFill>
                <a:latin typeface="微软雅黑" pitchFamily="34" charset="-122"/>
                <a:ea typeface="微软雅黑" pitchFamily="34" charset="-122"/>
                <a:cs typeface="微软雅黑" pitchFamily="34" charset="-122"/>
              </a:rPr>
              <a:t>（讨论的结果之一）</a:t>
            </a:r>
            <a:r>
              <a:rPr sz="2000">
                <a:latin typeface="微软雅黑" pitchFamily="34" charset="-122"/>
                <a:ea typeface="微软雅黑" pitchFamily="34" charset="-122"/>
                <a:cs typeface="微软雅黑" pitchFamily="34" charset="-122"/>
              </a:rPr>
              <a:t>通过比较Probit模型、Tobit模型和需求可识别双变量Probit模型的估计结果(见表6.5)，可以得出以下结论：第一，三个模型的估计结果均表明，富裕样本农户获得正规贷款的概率较高，即农信社贷款向固定资产和非农经营收入占总收入比重大的农户倾斜，这与多数文献的发现相一致。第二，工资收入负向影响农户对正规贷款的需求，这和目前贫困地区经济结构的转变相吻合。第三，回归结果显示，农户对信贷的需求与缺乏弹性的消费需要相关。</a:t>
            </a:r>
            <a:endParaRPr sz="2000">
              <a:latin typeface="微软雅黑" pitchFamily="34" charset="-122"/>
              <a:ea typeface="微软雅黑" pitchFamily="34" charset="-122"/>
              <a:cs typeface="微软雅黑" pitchFamily="34" charset="-122"/>
            </a:endParaRPr>
          </a:p>
          <a:p>
            <a:pPr indent="508000">
              <a:lnSpc>
                <a:spcPct val="160000"/>
              </a:lnSpc>
            </a:pPr>
            <a:r>
              <a:rPr sz="2000" b="1">
                <a:solidFill>
                  <a:srgbClr val="FF0000"/>
                </a:solidFill>
                <a:latin typeface="微软雅黑" pitchFamily="34" charset="-122"/>
                <a:ea typeface="微软雅黑" pitchFamily="34" charset="-122"/>
                <a:cs typeface="微软雅黑" pitchFamily="34" charset="-122"/>
              </a:rPr>
              <a:t>（讨论的结果之二）</a:t>
            </a:r>
            <a:r>
              <a:rPr sz="2000">
                <a:latin typeface="微软雅黑" pitchFamily="34" charset="-122"/>
                <a:ea typeface="微软雅黑" pitchFamily="34" charset="-122"/>
                <a:cs typeface="微软雅黑" pitchFamily="34" charset="-122"/>
              </a:rPr>
              <a:t>上述分析表明，只考察单方程模型，很可能会错误解读估计结果，例如，非农经营收入占总收入的比重。根据Tobit模型的估计结果，可能会得出从事非农经营项目的农户对正规贷款的需求高这样一个错误的结论。而需求可识别双变量Probit模型的估计结果表明，非农经营收入占总收入比重高只对正规贷款可得性的影响为正，而对正规贷款需求的影响并不显著。这只能说明非农经营收入越高的农户受到正规信贷约束的概率越小，并不能说明这类农户对正规信贷的需求越高。</a:t>
            </a:r>
            <a:endParaRPr sz="2000">
              <a:latin typeface="微软雅黑" pitchFamily="34" charset="-122"/>
              <a:ea typeface="微软雅黑" pitchFamily="34" charset="-122"/>
              <a:cs typeface="微软雅黑" pitchFamily="34" charset="-122"/>
            </a:endParaRPr>
          </a:p>
        </p:txBody>
      </p:sp>
      <p:sp>
        <p:nvSpPr>
          <p:cNvPr id="10" name="矩形 5"/>
          <p:cNvSpPr/>
          <p:nvPr/>
        </p:nvSpPr>
        <p:spPr>
          <a:xfrm>
            <a:off x="4694555" y="117475"/>
            <a:ext cx="1550035" cy="431800"/>
          </a:xfrm>
          <a:prstGeom prst="rect">
            <a:avLst/>
          </a:prstGeom>
          <a:noFill/>
          <a:ln w="12700">
            <a:noFill/>
          </a:ln>
        </p:spPr>
        <p:txBody>
          <a:bodyPr anchor="ctr"/>
          <a:p>
            <a:pPr algn="ctr"/>
            <a:r>
              <a:rPr lang="zh-CN" altLang="en-US" sz="1200" b="1" dirty="0">
                <a:solidFill>
                  <a:schemeClr val="bg1"/>
                </a:solidFill>
                <a:latin typeface="微软雅黑" pitchFamily="34" charset="-122"/>
                <a:ea typeface="微软雅黑" pitchFamily="34" charset="-122"/>
                <a:sym typeface="Arial" charset="0"/>
              </a:rPr>
              <a:t>什么是实证分析</a:t>
            </a:r>
            <a:endParaRPr lang="zh-CN" altLang="en-US" sz="1200" b="1" dirty="0">
              <a:solidFill>
                <a:schemeClr val="bg1"/>
              </a:solidFill>
              <a:latin typeface="微软雅黑" pitchFamily="34" charset="-122"/>
              <a:ea typeface="微软雅黑" pitchFamily="34" charset="-122"/>
              <a:sym typeface="Arial" charset="0"/>
            </a:endParaRPr>
          </a:p>
        </p:txBody>
      </p:sp>
      <p:sp>
        <p:nvSpPr>
          <p:cNvPr id="11" name="矩形 7"/>
          <p:cNvSpPr/>
          <p:nvPr/>
        </p:nvSpPr>
        <p:spPr>
          <a:xfrm>
            <a:off x="6398260" y="154940"/>
            <a:ext cx="1498600" cy="360045"/>
          </a:xfrm>
          <a:prstGeom prst="rect">
            <a:avLst/>
          </a:prstGeom>
          <a:noFill/>
          <a:ln w="12700">
            <a:noFill/>
          </a:ln>
        </p:spPr>
        <p:txBody>
          <a:bodyPr anchor="ctr"/>
          <a:p>
            <a:pPr algn="ctr"/>
            <a:r>
              <a:rPr lang="zh-CN" altLang="en-US" sz="1200" b="1" dirty="0">
                <a:solidFill>
                  <a:schemeClr val="bg1"/>
                </a:solidFill>
                <a:latin typeface="微软雅黑" pitchFamily="34" charset="-122"/>
                <a:ea typeface="微软雅黑" pitchFamily="34" charset="-122"/>
              </a:rPr>
              <a:t>实证分析的</a:t>
            </a:r>
            <a:endParaRPr lang="zh-CN" altLang="en-US" sz="1200" b="1" dirty="0">
              <a:solidFill>
                <a:schemeClr val="bg1"/>
              </a:solidFill>
              <a:latin typeface="微软雅黑" pitchFamily="34" charset="-122"/>
              <a:ea typeface="微软雅黑" pitchFamily="34" charset="-122"/>
            </a:endParaRPr>
          </a:p>
          <a:p>
            <a:pPr algn="ctr"/>
            <a:r>
              <a:rPr lang="zh-CN" altLang="en-US" sz="1200" b="1" dirty="0">
                <a:solidFill>
                  <a:schemeClr val="bg1"/>
                </a:solidFill>
                <a:latin typeface="微软雅黑" pitchFamily="34" charset="-122"/>
                <a:ea typeface="微软雅黑" pitchFamily="34" charset="-122"/>
              </a:rPr>
              <a:t>前期准备</a:t>
            </a:r>
            <a:endParaRPr lang="zh-CN" altLang="en-US" sz="1200" b="1" dirty="0">
              <a:solidFill>
                <a:schemeClr val="bg1"/>
              </a:solidFill>
              <a:latin typeface="微软雅黑" pitchFamily="34" charset="-122"/>
              <a:ea typeface="微软雅黑" pitchFamily="34" charset="-122"/>
            </a:endParaRPr>
          </a:p>
        </p:txBody>
      </p:sp>
      <p:sp>
        <p:nvSpPr>
          <p:cNvPr id="7" name="矩形 8"/>
          <p:cNvSpPr/>
          <p:nvPr/>
        </p:nvSpPr>
        <p:spPr>
          <a:xfrm>
            <a:off x="8068945" y="133350"/>
            <a:ext cx="1148080" cy="403225"/>
          </a:xfrm>
          <a:prstGeom prst="rect">
            <a:avLst/>
          </a:prstGeom>
          <a:noFill/>
          <a:ln w="12700">
            <a:noFill/>
          </a:ln>
        </p:spPr>
        <p:txBody>
          <a:bodyPr anchor="ctr"/>
          <a:p>
            <a:pPr algn="ctr"/>
            <a:r>
              <a:rPr lang="zh-CN" altLang="en-US" sz="1200" b="1" dirty="0">
                <a:solidFill>
                  <a:schemeClr val="bg1"/>
                </a:solidFill>
                <a:latin typeface="微软雅黑" pitchFamily="34" charset="-122"/>
                <a:ea typeface="微软雅黑" pitchFamily="34" charset="-122"/>
              </a:rPr>
              <a:t>如何做实证</a:t>
            </a:r>
            <a:endParaRPr lang="zh-CN" altLang="en-US" sz="1200" b="1" dirty="0">
              <a:solidFill>
                <a:schemeClr val="bg1"/>
              </a:solidFill>
              <a:latin typeface="微软雅黑" pitchFamily="34" charset="-122"/>
              <a:ea typeface="微软雅黑" pitchFamily="34" charset="-122"/>
            </a:endParaRPr>
          </a:p>
          <a:p>
            <a:pPr algn="ctr"/>
            <a:r>
              <a:rPr lang="zh-CN" altLang="en-US" sz="1200" b="1" dirty="0">
                <a:solidFill>
                  <a:schemeClr val="bg1"/>
                </a:solidFill>
                <a:latin typeface="微软雅黑" pitchFamily="34" charset="-122"/>
                <a:ea typeface="微软雅黑" pitchFamily="34" charset="-122"/>
              </a:rPr>
              <a:t>分析</a:t>
            </a:r>
            <a:endParaRPr lang="zh-CN" altLang="en-US" sz="1200" b="1" dirty="0">
              <a:solidFill>
                <a:schemeClr val="bg1"/>
              </a:solidFill>
              <a:latin typeface="微软雅黑" pitchFamily="34" charset="-122"/>
              <a:ea typeface="微软雅黑" pitchFamily="34" charset="-122"/>
            </a:endParaRPr>
          </a:p>
        </p:txBody>
      </p:sp>
      <p:sp>
        <p:nvSpPr>
          <p:cNvPr id="8" name="矩形 9"/>
          <p:cNvSpPr/>
          <p:nvPr/>
        </p:nvSpPr>
        <p:spPr>
          <a:xfrm>
            <a:off x="9549130" y="117475"/>
            <a:ext cx="1250950" cy="431800"/>
          </a:xfrm>
          <a:prstGeom prst="rect">
            <a:avLst/>
          </a:prstGeom>
          <a:noFill/>
          <a:ln w="12700">
            <a:noFill/>
          </a:ln>
        </p:spPr>
        <p:txBody>
          <a:bodyPr anchor="ctr"/>
          <a:p>
            <a:pPr marL="0" lvl="0" indent="0" eaLnBrk="1" hangingPunct="1">
              <a:buNone/>
            </a:pPr>
            <a:r>
              <a:rPr lang="zh-CN" altLang="en-US" sz="1200" b="1" dirty="0">
                <a:solidFill>
                  <a:schemeClr val="bg1"/>
                </a:solidFill>
                <a:latin typeface="微软雅黑" pitchFamily="34" charset="-122"/>
                <a:ea typeface="微软雅黑" pitchFamily="34" charset="-122"/>
                <a:sym typeface="+mn-ea"/>
              </a:rPr>
              <a:t>实证分析写作的要点及示例</a:t>
            </a:r>
            <a:endParaRPr lang="zh-CN" altLang="en-US" sz="1200" b="1" dirty="0">
              <a:solidFill>
                <a:schemeClr val="bg1"/>
              </a:solidFill>
              <a:latin typeface="微软雅黑" pitchFamily="34" charset="-122"/>
              <a:ea typeface="微软雅黑" pitchFamily="34" charset="-122"/>
              <a:sym typeface="+mn-ea"/>
            </a:endParaRPr>
          </a:p>
        </p:txBody>
      </p:sp>
      <p:sp>
        <p:nvSpPr>
          <p:cNvPr id="9" name="矩形 10"/>
          <p:cNvSpPr/>
          <p:nvPr/>
        </p:nvSpPr>
        <p:spPr>
          <a:xfrm>
            <a:off x="11022330" y="133350"/>
            <a:ext cx="889635" cy="431800"/>
          </a:xfrm>
          <a:prstGeom prst="rect">
            <a:avLst/>
          </a:prstGeom>
          <a:noFill/>
          <a:ln w="12700">
            <a:noFill/>
          </a:ln>
        </p:spPr>
        <p:txBody>
          <a:bodyPr anchor="ctr"/>
          <a:p>
            <a:pPr algn="ctr"/>
            <a:r>
              <a:rPr lang="zh-CN" altLang="en-US" sz="1200" b="1" dirty="0">
                <a:solidFill>
                  <a:schemeClr val="bg1"/>
                </a:solidFill>
                <a:latin typeface="微软雅黑" pitchFamily="34" charset="-122"/>
                <a:ea typeface="微软雅黑" pitchFamily="34" charset="-122"/>
              </a:rPr>
              <a:t>小结</a:t>
            </a:r>
            <a:endParaRPr lang="zh-CN" altLang="en-US" sz="1200" b="1" dirty="0">
              <a:solidFill>
                <a:schemeClr val="bg1"/>
              </a:solidFill>
              <a:latin typeface="微软雅黑" pitchFamily="34" charset="-122"/>
              <a:ea typeface="微软雅黑" pitchFamily="34" charset="-122"/>
            </a:endParaRPr>
          </a:p>
        </p:txBody>
      </p:sp>
      <p:sp>
        <p:nvSpPr>
          <p:cNvPr id="18" name="任意多边形 11"/>
          <p:cNvSpPr/>
          <p:nvPr/>
        </p:nvSpPr>
        <p:spPr>
          <a:xfrm>
            <a:off x="10000615" y="0"/>
            <a:ext cx="266700" cy="228600"/>
          </a:xfrm>
          <a:custGeom>
            <a:avLst/>
            <a:gdLst>
              <a:gd name="txL" fmla="*/ 0 w 266008"/>
              <a:gd name="txT" fmla="*/ 0 h 229317"/>
              <a:gd name="txR" fmla="*/ 266008 w 266008"/>
              <a:gd name="txB" fmla="*/ 229317 h 229317"/>
            </a:gdLst>
            <a:ahLst/>
            <a:cxnLst>
              <a:cxn ang="0">
                <a:pos x="0" y="0"/>
              </a:cxn>
              <a:cxn ang="0">
                <a:pos x="266700" y="0"/>
              </a:cxn>
              <a:cxn ang="0">
                <a:pos x="133350" y="228600"/>
              </a:cxn>
              <a:cxn ang="0">
                <a:pos x="0" y="0"/>
              </a:cxn>
            </a:cxnLst>
            <a:rect l="txL" t="txT" r="txR" b="txB"/>
            <a:pathLst>
              <a:path w="266008" h="229317">
                <a:moveTo>
                  <a:pt x="0" y="0"/>
                </a:moveTo>
                <a:lnTo>
                  <a:pt x="266008" y="0"/>
                </a:lnTo>
                <a:lnTo>
                  <a:pt x="133004" y="229317"/>
                </a:lnTo>
                <a:lnTo>
                  <a:pt x="0" y="0"/>
                </a:lnTo>
                <a:close/>
              </a:path>
            </a:pathLst>
          </a:custGeom>
          <a:solidFill>
            <a:srgbClr val="16A287"/>
          </a:solidFill>
          <a:ln w="12700">
            <a:noFill/>
          </a:ln>
        </p:spPr>
        <p:txBody>
          <a:bodyPr anchor="ctr"/>
          <a:p>
            <a:pPr algn="ctr"/>
            <a:r>
              <a:rPr lang="en-US" altLang="zh-CN" sz="1000" b="1" dirty="0">
                <a:solidFill>
                  <a:schemeClr val="bg1"/>
                </a:solidFill>
                <a:latin typeface="微软雅黑" pitchFamily="34" charset="-122"/>
                <a:ea typeface="微软雅黑" pitchFamily="34" charset="-122"/>
                <a:sym typeface="Arial" charset="0"/>
              </a:rPr>
              <a:t>4</a:t>
            </a:r>
            <a:endParaRPr lang="en-US" altLang="zh-CN" sz="1000" b="1" dirty="0">
              <a:solidFill>
                <a:schemeClr val="bg1"/>
              </a:solidFill>
              <a:latin typeface="微软雅黑" pitchFamily="34" charset="-122"/>
              <a:ea typeface="微软雅黑" pitchFamily="34" charset="-122"/>
              <a:sym typeface="Arial"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矩形 1"/>
          <p:cNvSpPr/>
          <p:nvPr/>
        </p:nvSpPr>
        <p:spPr>
          <a:xfrm>
            <a:off x="0" y="549275"/>
            <a:ext cx="12192000" cy="598488"/>
          </a:xfrm>
          <a:prstGeom prst="rect">
            <a:avLst/>
          </a:prstGeom>
          <a:solidFill>
            <a:srgbClr val="D8D8D8"/>
          </a:solidFill>
          <a:ln w="12700">
            <a:noFill/>
          </a:ln>
        </p:spPr>
        <p:txBody>
          <a:bodyPr anchor="ctr"/>
          <a:lstStyle/>
          <a:p>
            <a:pPr algn="ctr"/>
            <a:endParaRPr lang="zh-CN" altLang="zh-CN" b="1" dirty="0">
              <a:solidFill>
                <a:srgbClr val="FFFFFF"/>
              </a:solidFill>
              <a:latin typeface="微软雅黑" pitchFamily="34" charset="-122"/>
              <a:ea typeface="微软雅黑" pitchFamily="34" charset="-122"/>
              <a:sym typeface="微软雅黑" pitchFamily="34" charset="-122"/>
            </a:endParaRPr>
          </a:p>
        </p:txBody>
      </p:sp>
      <p:sp>
        <p:nvSpPr>
          <p:cNvPr id="40962" name="矩形 4"/>
          <p:cNvSpPr/>
          <p:nvPr/>
        </p:nvSpPr>
        <p:spPr>
          <a:xfrm>
            <a:off x="0" y="0"/>
            <a:ext cx="12192000" cy="598488"/>
          </a:xfrm>
          <a:prstGeom prst="rect">
            <a:avLst/>
          </a:prstGeom>
          <a:solidFill>
            <a:schemeClr val="tx1"/>
          </a:solidFill>
          <a:ln w="12700">
            <a:noFill/>
          </a:ln>
        </p:spPr>
        <p:txBody>
          <a:bodyPr anchor="ctr"/>
          <a:lstStyle/>
          <a:p>
            <a:pPr algn="ctr"/>
            <a:endParaRPr lang="zh-CN" altLang="zh-CN" dirty="0">
              <a:solidFill>
                <a:schemeClr val="bg1"/>
              </a:solidFill>
              <a:latin typeface="宋体" charset="-122"/>
              <a:ea typeface="宋体" charset="-122"/>
              <a:sym typeface="宋体" charset="-122"/>
            </a:endParaRPr>
          </a:p>
        </p:txBody>
      </p:sp>
      <p:sp>
        <p:nvSpPr>
          <p:cNvPr id="41007" name="文本占位符 3"/>
          <p:cNvSpPr>
            <a:spLocks noGrp="1"/>
          </p:cNvSpPr>
          <p:nvPr>
            <p:ph sz="quarter" idx="4294967295"/>
          </p:nvPr>
        </p:nvSpPr>
        <p:spPr>
          <a:xfrm>
            <a:off x="655955" y="681355"/>
            <a:ext cx="8652510" cy="429895"/>
          </a:xfrm>
          <a:prstGeom prst="rect">
            <a:avLst/>
          </a:prstGeom>
          <a:noFill/>
          <a:ln w="9525">
            <a:noFill/>
          </a:ln>
        </p:spPr>
        <p:txBody>
          <a:bodyPr anchor="t"/>
          <a:lstStyle>
            <a:lvl1pPr lvl="0">
              <a:buClrTx/>
              <a:buSzTx/>
              <a:buFont typeface="Arial" charset="0"/>
              <a:defRPr sz="2400"/>
            </a:lvl1pPr>
            <a:lvl2pPr lvl="1">
              <a:buClrTx/>
              <a:buSzTx/>
              <a:buFont typeface="Arial" charset="0"/>
              <a:defRPr sz="2000"/>
            </a:lvl2pPr>
            <a:lvl3pPr lvl="2">
              <a:buClrTx/>
              <a:buSzTx/>
              <a:buFont typeface="Arial" charset="0"/>
              <a:defRPr sz="1800"/>
            </a:lvl3pPr>
            <a:lvl4pPr lvl="3">
              <a:buClrTx/>
              <a:buSzTx/>
              <a:buFont typeface="Arial" charset="0"/>
              <a:defRPr sz="1600"/>
            </a:lvl4pPr>
            <a:lvl5pPr lvl="4">
              <a:buClrTx/>
              <a:buSzTx/>
              <a:buFont typeface="Arial" charset="0"/>
              <a:defRPr sz="1600"/>
            </a:lvl5pPr>
          </a:lstStyle>
          <a:p>
            <a:pPr marL="0" lvl="0" indent="0" eaLnBrk="1" hangingPunct="1">
              <a:buNone/>
            </a:pPr>
            <a:r>
              <a:rPr sz="2800" b="1" dirty="0">
                <a:latin typeface="微软雅黑" pitchFamily="34" charset="-122"/>
                <a:ea typeface="微软雅黑" pitchFamily="34" charset="-122"/>
                <a:sym typeface="+mn-ea"/>
              </a:rPr>
              <a:t>实证分析写作的要点六：进一步讨论（示例）</a:t>
            </a:r>
            <a:endParaRPr sz="2800" b="1" dirty="0">
              <a:latin typeface="微软雅黑" pitchFamily="34" charset="-122"/>
              <a:ea typeface="微软雅黑" pitchFamily="34" charset="-122"/>
              <a:sym typeface="+mn-ea"/>
            </a:endParaRPr>
          </a:p>
        </p:txBody>
      </p:sp>
      <p:sp>
        <p:nvSpPr>
          <p:cNvPr id="100" name="文本框 99"/>
          <p:cNvSpPr txBox="1"/>
          <p:nvPr/>
        </p:nvSpPr>
        <p:spPr>
          <a:xfrm>
            <a:off x="1254125" y="1291590"/>
            <a:ext cx="9162415" cy="398780"/>
          </a:xfrm>
          <a:prstGeom prst="rect">
            <a:avLst/>
          </a:prstGeom>
          <a:noFill/>
          <a:ln w="9525">
            <a:noFill/>
          </a:ln>
        </p:spPr>
        <p:txBody>
          <a:bodyPr wrap="square">
            <a:spAutoFit/>
          </a:bodyPr>
          <a:p>
            <a:pPr algn="ctr"/>
            <a:r>
              <a:rPr lang="zh-CN" sz="2000" b="1">
                <a:latin typeface="微软雅黑" pitchFamily="34" charset="-122"/>
                <a:ea typeface="微软雅黑" pitchFamily="34" charset="-122"/>
                <a:cs typeface="微软雅黑" pitchFamily="34" charset="-122"/>
              </a:rPr>
              <a:t>表6.5</a:t>
            </a:r>
            <a:r>
              <a:rPr lang="zh-CN" sz="2000">
                <a:latin typeface="微软雅黑" pitchFamily="34" charset="-122"/>
                <a:ea typeface="微软雅黑" pitchFamily="34" charset="-122"/>
                <a:cs typeface="微软雅黑" pitchFamily="34" charset="-122"/>
              </a:rPr>
              <a:t>　Probit模型、Tobit模型与需求可识别双边量Probit模型的估计结果比较</a:t>
            </a:r>
            <a:endParaRPr lang="zh-CN" sz="2000">
              <a:latin typeface="微软雅黑" pitchFamily="34" charset="-122"/>
              <a:ea typeface="微软雅黑" pitchFamily="34" charset="-122"/>
              <a:cs typeface="微软雅黑" pitchFamily="34" charset="-122"/>
            </a:endParaRPr>
          </a:p>
        </p:txBody>
      </p:sp>
      <p:sp>
        <p:nvSpPr>
          <p:cNvPr id="6" name="文本框 5"/>
          <p:cNvSpPr txBox="1"/>
          <p:nvPr/>
        </p:nvSpPr>
        <p:spPr>
          <a:xfrm>
            <a:off x="679450" y="6355715"/>
            <a:ext cx="9737090" cy="321945"/>
          </a:xfrm>
          <a:prstGeom prst="rect">
            <a:avLst/>
          </a:prstGeom>
          <a:noFill/>
          <a:ln w="9525">
            <a:noFill/>
          </a:ln>
        </p:spPr>
        <p:txBody>
          <a:bodyPr wrap="square">
            <a:spAutoFit/>
          </a:bodyPr>
          <a:p>
            <a:r>
              <a:rPr sz="1500">
                <a:latin typeface="微软雅黑" pitchFamily="34" charset="-122"/>
                <a:ea typeface="微软雅黑" pitchFamily="34" charset="-122"/>
                <a:cs typeface="微软雅黑" pitchFamily="34" charset="-122"/>
              </a:rPr>
              <a:t>注：“+”和“-”符号分别表示正向和负向影响，显著水平至少在10%以上。</a:t>
            </a:r>
            <a:endParaRPr sz="1500">
              <a:latin typeface="微软雅黑" pitchFamily="34" charset="-122"/>
              <a:ea typeface="微软雅黑" pitchFamily="34" charset="-122"/>
              <a:cs typeface="微软雅黑" pitchFamily="34" charset="-122"/>
            </a:endParaRPr>
          </a:p>
        </p:txBody>
      </p:sp>
      <p:graphicFrame>
        <p:nvGraphicFramePr>
          <p:cNvPr id="2" name="表格 1"/>
          <p:cNvGraphicFramePr/>
          <p:nvPr>
            <p:custDataLst>
              <p:tags r:id="rId1"/>
            </p:custDataLst>
          </p:nvPr>
        </p:nvGraphicFramePr>
        <p:xfrm>
          <a:off x="792163" y="1770380"/>
          <a:ext cx="10890250" cy="4400550"/>
        </p:xfrm>
        <a:graphic>
          <a:graphicData uri="http://schemas.openxmlformats.org/drawingml/2006/table">
            <a:tbl>
              <a:tblPr firstRow="1" bandRow="1">
                <a:tableStyleId>{5940675A-B579-460E-94D1-54222C63F5DA}</a:tableStyleId>
              </a:tblPr>
              <a:tblGrid>
                <a:gridCol w="1881505"/>
                <a:gridCol w="1885315"/>
                <a:gridCol w="1882775"/>
                <a:gridCol w="2722880"/>
                <a:gridCol w="2517775"/>
              </a:tblGrid>
              <a:tr h="314325">
                <a:tc rowSpan="2">
                  <a:txBody>
                    <a:bodyPr/>
                    <a:p>
                      <a:pPr indent="0" algn="ctr">
                        <a:buNone/>
                      </a:pPr>
                      <a:r>
                        <a:rPr lang="en-US" sz="2000" b="0">
                          <a:ln>
                            <a:noFill/>
                          </a:ln>
                          <a:solidFill>
                            <a:schemeClr val="bg1"/>
                          </a:solidFill>
                          <a:latin typeface="微软雅黑" pitchFamily="34" charset="-122"/>
                          <a:ea typeface="微软雅黑" pitchFamily="34" charset="-122"/>
                          <a:cs typeface="宋体" charset="-122"/>
                        </a:rPr>
                        <a:t>变量</a:t>
                      </a:r>
                      <a:endParaRPr lang="en-US" sz="2000" b="0">
                        <a:ln>
                          <a:noFill/>
                        </a:ln>
                        <a:solidFill>
                          <a:schemeClr val="bg1"/>
                        </a:solidFill>
                        <a:latin typeface="微软雅黑" pitchFamily="34" charset="-122"/>
                        <a:ea typeface="微软雅黑" pitchFamily="34" charset="-122"/>
                        <a:cs typeface="宋体" charset="-122"/>
                      </a:endParaRPr>
                    </a:p>
                  </a:txBody>
                  <a:tcPr marL="0" marR="0" marT="0" marB="0" vert="horz" anchor="ctr">
                    <a:lnL>
                      <a:noFill/>
                    </a:lnL>
                    <a:lnR>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16A287"/>
                    </a:solidFill>
                  </a:tcPr>
                </a:tc>
                <a:tc rowSpan="2">
                  <a:txBody>
                    <a:bodyPr/>
                    <a:p>
                      <a:pPr indent="0" algn="ctr">
                        <a:buNone/>
                      </a:pPr>
                      <a:r>
                        <a:rPr lang="en-US" sz="2000" b="0">
                          <a:ln>
                            <a:noFill/>
                          </a:ln>
                          <a:solidFill>
                            <a:schemeClr val="bg1"/>
                          </a:solidFill>
                          <a:latin typeface="微软雅黑" pitchFamily="34" charset="-122"/>
                          <a:ea typeface="微软雅黑" pitchFamily="34" charset="-122"/>
                          <a:cs typeface="微软雅黑" pitchFamily="34" charset="-122"/>
                        </a:rPr>
                        <a:t>Probit模型</a:t>
                      </a:r>
                      <a:endParaRPr lang="en-US" sz="2000" b="0">
                        <a:ln>
                          <a:noFill/>
                        </a:ln>
                        <a:solidFill>
                          <a:schemeClr val="bg1"/>
                        </a:solidFill>
                        <a:latin typeface="微软雅黑" pitchFamily="34" charset="-122"/>
                        <a:ea typeface="微软雅黑" pitchFamily="34" charset="-122"/>
                        <a:cs typeface="微软雅黑" pitchFamily="34" charset="-122"/>
                      </a:endParaRPr>
                    </a:p>
                  </a:txBody>
                  <a:tcPr marL="0" marR="0" marT="0" marB="0" vert="horz" anchor="ctr">
                    <a:lnL>
                      <a:noFill/>
                    </a:lnL>
                    <a:lnR>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16A287"/>
                    </a:solidFill>
                  </a:tcPr>
                </a:tc>
                <a:tc rowSpan="2">
                  <a:txBody>
                    <a:bodyPr/>
                    <a:p>
                      <a:pPr indent="0" algn="ctr">
                        <a:buNone/>
                      </a:pPr>
                      <a:r>
                        <a:rPr lang="en-US" sz="2000" b="0">
                          <a:ln>
                            <a:noFill/>
                          </a:ln>
                          <a:solidFill>
                            <a:schemeClr val="bg1"/>
                          </a:solidFill>
                          <a:latin typeface="微软雅黑" pitchFamily="34" charset="-122"/>
                          <a:ea typeface="微软雅黑" pitchFamily="34" charset="-122"/>
                          <a:cs typeface="微软雅黑" pitchFamily="34" charset="-122"/>
                        </a:rPr>
                        <a:t>Tobit模型</a:t>
                      </a:r>
                      <a:endParaRPr lang="en-US" sz="2000" b="0">
                        <a:ln>
                          <a:noFill/>
                        </a:ln>
                        <a:solidFill>
                          <a:schemeClr val="bg1"/>
                        </a:solidFill>
                        <a:latin typeface="微软雅黑" pitchFamily="34" charset="-122"/>
                        <a:ea typeface="微软雅黑" pitchFamily="34" charset="-122"/>
                        <a:cs typeface="微软雅黑" pitchFamily="34" charset="-122"/>
                      </a:endParaRPr>
                    </a:p>
                  </a:txBody>
                  <a:tcPr marL="0" marR="0" marT="0" marB="0" vert="horz" anchor="ctr">
                    <a:lnL>
                      <a:noFill/>
                    </a:lnL>
                    <a:lnR>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16A287"/>
                    </a:solidFill>
                  </a:tcPr>
                </a:tc>
                <a:tc gridSpan="2">
                  <a:txBody>
                    <a:bodyPr/>
                    <a:p>
                      <a:pPr indent="0" algn="ctr">
                        <a:buNone/>
                      </a:pPr>
                      <a:r>
                        <a:rPr lang="en-US" sz="2000" b="0">
                          <a:ln>
                            <a:noFill/>
                          </a:ln>
                          <a:solidFill>
                            <a:schemeClr val="bg1"/>
                          </a:solidFill>
                          <a:latin typeface="微软雅黑" pitchFamily="34" charset="-122"/>
                          <a:ea typeface="微软雅黑" pitchFamily="34" charset="-122"/>
                          <a:cs typeface="微软雅黑" pitchFamily="34" charset="-122"/>
                        </a:rPr>
                        <a:t>需求可识别双变量Probit模型</a:t>
                      </a:r>
                      <a:endParaRPr lang="en-US" altLang="en-US" sz="2000" b="0">
                        <a:ln>
                          <a:noFill/>
                        </a:ln>
                        <a:solidFill>
                          <a:schemeClr val="bg1"/>
                        </a:solidFill>
                        <a:latin typeface="微软雅黑" pitchFamily="34" charset="-122"/>
                        <a:ea typeface="微软雅黑" pitchFamily="34" charset="-122"/>
                        <a:cs typeface="微软雅黑" pitchFamily="34" charset="-122"/>
                      </a:endParaRPr>
                    </a:p>
                  </a:txBody>
                  <a:tcPr marL="0" marR="0" marT="0" marB="0" vert="horz" anchor="ctr">
                    <a:lnL>
                      <a:noFill/>
                    </a:lnL>
                    <a:lnR cap="flat">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16A287"/>
                    </a:solidFill>
                  </a:tcPr>
                </a:tc>
                <a:tc hMerge="1">
                  <a:tcPr>
                    <a:lnR cap="flat">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r>
              <a:tr h="314325">
                <a:tc vMerge="1">
                  <a:tcPr marL="0" marR="0" marT="0" marB="0" vert="horz" anchor="ctr">
                    <a:lnL>
                      <a:noFill/>
                    </a:lnL>
                    <a:lnR>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vMerge="1">
                  <a:tcPr marL="0" marR="0" marT="0" marB="0" vert="horz" anchor="ctr">
                    <a:lnL>
                      <a:noFill/>
                    </a:lnL>
                    <a:lnR>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vMerge="1">
                  <a:tcPr marL="0" marR="0" marT="0" marB="0" vert="horz" anchor="ctr">
                    <a:lnL>
                      <a:noFill/>
                    </a:lnL>
                    <a:lnR>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2000" b="0">
                          <a:ln>
                            <a:noFill/>
                          </a:ln>
                          <a:solidFill>
                            <a:schemeClr val="bg1"/>
                          </a:solidFill>
                          <a:latin typeface="微软雅黑" pitchFamily="34" charset="-122"/>
                          <a:ea typeface="微软雅黑" pitchFamily="34" charset="-122"/>
                          <a:cs typeface="宋体" charset="-122"/>
                        </a:rPr>
                        <a:t>供给方程</a:t>
                      </a:r>
                      <a:endParaRPr lang="en-US" altLang="en-US" sz="2000" b="0">
                        <a:ln>
                          <a:noFill/>
                        </a:ln>
                        <a:solidFill>
                          <a:schemeClr val="bg1"/>
                        </a:solidFill>
                        <a:latin typeface="微软雅黑" pitchFamily="34" charset="-122"/>
                        <a:ea typeface="微软雅黑" pitchFamily="34" charset="-122"/>
                        <a:cs typeface="宋体" charset="-122"/>
                      </a:endParaRPr>
                    </a:p>
                  </a:txBody>
                  <a:tcPr marL="0" marR="0" marT="0" marB="0" vert="horz" anchor="ctr">
                    <a:lnL>
                      <a:noFill/>
                    </a:lnL>
                    <a:lnR>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16A287"/>
                    </a:solidFill>
                  </a:tcPr>
                </a:tc>
                <a:tc>
                  <a:txBody>
                    <a:bodyPr/>
                    <a:p>
                      <a:pPr indent="0" algn="ctr">
                        <a:buNone/>
                      </a:pPr>
                      <a:r>
                        <a:rPr lang="en-US" sz="2000" b="0">
                          <a:ln>
                            <a:noFill/>
                          </a:ln>
                          <a:solidFill>
                            <a:schemeClr val="bg1"/>
                          </a:solidFill>
                          <a:latin typeface="微软雅黑" pitchFamily="34" charset="-122"/>
                          <a:ea typeface="微软雅黑" pitchFamily="34" charset="-122"/>
                          <a:cs typeface="宋体" charset="-122"/>
                        </a:rPr>
                        <a:t>需求方程</a:t>
                      </a:r>
                      <a:endParaRPr lang="en-US" altLang="en-US" sz="2000" b="0">
                        <a:ln>
                          <a:noFill/>
                        </a:ln>
                        <a:solidFill>
                          <a:schemeClr val="bg1"/>
                        </a:solidFill>
                        <a:latin typeface="微软雅黑" pitchFamily="34" charset="-122"/>
                        <a:ea typeface="微软雅黑" pitchFamily="34" charset="-122"/>
                        <a:cs typeface="宋体" charset="-122"/>
                      </a:endParaRPr>
                    </a:p>
                  </a:txBody>
                  <a:tcPr marL="0" marR="0" marT="0" marB="0" vert="horz" anchor="ctr">
                    <a:lnL>
                      <a:noFill/>
                    </a:lnL>
                    <a:lnR cap="flat">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16A287"/>
                    </a:solidFill>
                  </a:tcPr>
                </a:tc>
              </a:tr>
              <a:tr h="314325">
                <a:tc>
                  <a:txBody>
                    <a:bodyPr/>
                    <a:p>
                      <a:pPr indent="0" algn="ctr">
                        <a:buNone/>
                      </a:pPr>
                      <a:r>
                        <a:rPr lang="en-US" sz="2000" b="0">
                          <a:latin typeface="微软雅黑" pitchFamily="34" charset="-122"/>
                          <a:ea typeface="微软雅黑" pitchFamily="34" charset="-122"/>
                          <a:cs typeface="宋体" charset="-122"/>
                        </a:rPr>
                        <a:t>assets2</a:t>
                      </a:r>
                      <a:endParaRPr lang="en-US" altLang="en-US" sz="2000" b="0">
                        <a:latin typeface="微软雅黑" pitchFamily="34" charset="-122"/>
                        <a:ea typeface="微软雅黑" pitchFamily="34" charset="-122"/>
                        <a:cs typeface="宋体" charset="-122"/>
                      </a:endParaRPr>
                    </a:p>
                  </a:txBody>
                  <a:tcPr marL="0" marR="0" marT="0" marB="0" vert="horz" anchor="ctr">
                    <a:lnL>
                      <a:noFill/>
                    </a:lnL>
                    <a:lnR>
                      <a:noFill/>
                    </a:lnR>
                    <a:lnT w="12700" cap="flat" cmpd="sng">
                      <a:solidFill>
                        <a:srgbClr val="000000"/>
                      </a:solidFill>
                      <a:prstDash val="solid"/>
                      <a:headEnd type="none" w="med" len="med"/>
                      <a:tailEnd type="none" w="med" len="med"/>
                    </a:lnT>
                    <a:lnB cap="flat">
                      <a:noFill/>
                    </a:lnB>
                    <a:lnTlToBr>
                      <a:noFill/>
                    </a:lnTlToBr>
                    <a:lnBlToTr>
                      <a:noFill/>
                    </a:lnBlToTr>
                    <a:noFill/>
                  </a:tcPr>
                </a:tc>
                <a:tc>
                  <a:txBody>
                    <a:bodyPr/>
                    <a:p>
                      <a:pPr indent="0" algn="ctr">
                        <a:buNone/>
                      </a:pPr>
                      <a:r>
                        <a:rPr lang="en-US" sz="2000" b="1">
                          <a:latin typeface="微软雅黑" pitchFamily="34" charset="-122"/>
                          <a:ea typeface="微软雅黑" pitchFamily="34" charset="-122"/>
                          <a:cs typeface="宋体" charset="-122"/>
                        </a:rPr>
                        <a:t> </a:t>
                      </a:r>
                      <a:endParaRPr lang="en-US" altLang="en-US" sz="2000" b="1">
                        <a:latin typeface="微软雅黑" pitchFamily="34" charset="-122"/>
                        <a:ea typeface="微软雅黑" pitchFamily="34" charset="-122"/>
                        <a:cs typeface="宋体" charset="-122"/>
                      </a:endParaRPr>
                    </a:p>
                  </a:txBody>
                  <a:tcPr marL="0" marR="0" marT="0" marB="0" vert="horz" anchor="ctr">
                    <a:lnL>
                      <a:noFill/>
                    </a:lnL>
                    <a:lnR>
                      <a:noFill/>
                    </a:lnR>
                    <a:lnT w="12700" cap="flat" cmpd="sng">
                      <a:solidFill>
                        <a:srgbClr val="000000"/>
                      </a:solidFill>
                      <a:prstDash val="solid"/>
                      <a:headEnd type="none" w="med" len="med"/>
                      <a:tailEnd type="none" w="med" len="med"/>
                    </a:lnT>
                    <a:lnB cap="flat">
                      <a:noFill/>
                    </a:lnB>
                    <a:lnTlToBr>
                      <a:noFill/>
                    </a:lnTlToBr>
                    <a:lnBlToTr>
                      <a:noFill/>
                    </a:lnBlToTr>
                    <a:noFill/>
                  </a:tcPr>
                </a:tc>
                <a:tc>
                  <a:txBody>
                    <a:bodyPr/>
                    <a:p>
                      <a:pPr indent="0" algn="ctr">
                        <a:buNone/>
                      </a:pPr>
                      <a:r>
                        <a:rPr lang="en-US" sz="2000" b="1">
                          <a:latin typeface="微软雅黑" pitchFamily="34" charset="-122"/>
                          <a:ea typeface="微软雅黑" pitchFamily="34" charset="-122"/>
                          <a:cs typeface="宋体" charset="-122"/>
                        </a:rPr>
                        <a:t> </a:t>
                      </a:r>
                      <a:endParaRPr lang="en-US" altLang="en-US" sz="2000" b="1">
                        <a:latin typeface="微软雅黑" pitchFamily="34" charset="-122"/>
                        <a:ea typeface="微软雅黑" pitchFamily="34" charset="-122"/>
                        <a:cs typeface="宋体" charset="-122"/>
                      </a:endParaRPr>
                    </a:p>
                  </a:txBody>
                  <a:tcPr marL="0" marR="0" marT="0" marB="0" vert="horz" anchor="ctr">
                    <a:lnL>
                      <a:noFill/>
                    </a:lnL>
                    <a:lnR>
                      <a:noFill/>
                    </a:lnR>
                    <a:lnT w="12700" cap="flat" cmpd="sng">
                      <a:solidFill>
                        <a:srgbClr val="000000"/>
                      </a:solidFill>
                      <a:prstDash val="solid"/>
                      <a:headEnd type="none" w="med" len="med"/>
                      <a:tailEnd type="none" w="med" len="med"/>
                    </a:lnT>
                    <a:lnB cap="flat">
                      <a:noFill/>
                    </a:lnB>
                    <a:lnTlToBr>
                      <a:noFill/>
                    </a:lnTlToBr>
                    <a:lnBlToTr>
                      <a:noFill/>
                    </a:lnBlToTr>
                    <a:noFill/>
                  </a:tcPr>
                </a:tc>
                <a:tc>
                  <a:txBody>
                    <a:bodyPr/>
                    <a:p>
                      <a:pPr indent="0" algn="ctr">
                        <a:buNone/>
                      </a:pPr>
                      <a:r>
                        <a:rPr lang="en-US" sz="2000" b="1">
                          <a:latin typeface="微软雅黑" pitchFamily="34" charset="-122"/>
                          <a:ea typeface="微软雅黑" pitchFamily="34" charset="-122"/>
                          <a:cs typeface="宋体" charset="-122"/>
                        </a:rPr>
                        <a:t>-</a:t>
                      </a:r>
                      <a:endParaRPr lang="en-US" altLang="en-US" sz="2000" b="1">
                        <a:latin typeface="微软雅黑" pitchFamily="34" charset="-122"/>
                        <a:ea typeface="微软雅黑" pitchFamily="34" charset="-122"/>
                        <a:cs typeface="宋体" charset="-122"/>
                      </a:endParaRPr>
                    </a:p>
                  </a:txBody>
                  <a:tcPr marL="0" marR="0" marT="0" marB="0" vert="horz" anchor="ctr">
                    <a:lnL>
                      <a:noFill/>
                    </a:lnL>
                    <a:lnR>
                      <a:noFill/>
                    </a:lnR>
                    <a:lnT w="12700" cap="flat" cmpd="sng">
                      <a:solidFill>
                        <a:srgbClr val="000000"/>
                      </a:solidFill>
                      <a:prstDash val="solid"/>
                      <a:headEnd type="none" w="med" len="med"/>
                      <a:tailEnd type="none" w="med" len="med"/>
                    </a:lnT>
                    <a:lnB cap="flat">
                      <a:noFill/>
                    </a:lnB>
                    <a:lnTlToBr>
                      <a:noFill/>
                    </a:lnTlToBr>
                    <a:lnBlToTr>
                      <a:noFill/>
                    </a:lnBlToTr>
                    <a:noFill/>
                  </a:tcPr>
                </a:tc>
                <a:tc>
                  <a:txBody>
                    <a:bodyPr/>
                    <a:p>
                      <a:pPr indent="0" algn="ctr">
                        <a:buNone/>
                      </a:pPr>
                      <a:r>
                        <a:rPr lang="en-US" sz="2000" b="1">
                          <a:latin typeface="微软雅黑" pitchFamily="34" charset="-122"/>
                          <a:ea typeface="微软雅黑" pitchFamily="34" charset="-122"/>
                          <a:cs typeface="宋体" charset="-122"/>
                        </a:rPr>
                        <a:t>-</a:t>
                      </a:r>
                      <a:endParaRPr lang="en-US" altLang="en-US" sz="2000" b="1">
                        <a:latin typeface="微软雅黑" pitchFamily="34" charset="-122"/>
                        <a:ea typeface="微软雅黑" pitchFamily="34" charset="-122"/>
                        <a:cs typeface="宋体" charset="-122"/>
                      </a:endParaRPr>
                    </a:p>
                  </a:txBody>
                  <a:tcPr marL="0" marR="0" marT="0" marB="0" vert="horz" anchor="ctr">
                    <a:lnL>
                      <a:noFill/>
                    </a:lnL>
                    <a:lnR cap="flat">
                      <a:noFill/>
                    </a:lnR>
                    <a:lnT w="12700" cap="flat" cmpd="sng">
                      <a:solidFill>
                        <a:srgbClr val="000000"/>
                      </a:solidFill>
                      <a:prstDash val="solid"/>
                      <a:headEnd type="none" w="med" len="med"/>
                      <a:tailEnd type="none" w="med" len="med"/>
                    </a:lnT>
                    <a:lnB cap="flat">
                      <a:noFill/>
                    </a:lnB>
                    <a:lnTlToBr>
                      <a:noFill/>
                    </a:lnTlToBr>
                    <a:lnBlToTr>
                      <a:noFill/>
                    </a:lnBlToTr>
                    <a:noFill/>
                  </a:tcPr>
                </a:tc>
              </a:tr>
              <a:tr h="314325">
                <a:tc>
                  <a:txBody>
                    <a:bodyPr/>
                    <a:p>
                      <a:pPr indent="0" algn="ctr">
                        <a:buNone/>
                      </a:pPr>
                      <a:r>
                        <a:rPr lang="en-US" sz="2000" b="0">
                          <a:latin typeface="微软雅黑" pitchFamily="34" charset="-122"/>
                          <a:ea typeface="微软雅黑" pitchFamily="34" charset="-122"/>
                          <a:cs typeface="宋体" charset="-122"/>
                        </a:rPr>
                        <a:t>Shock</a:t>
                      </a:r>
                      <a:endParaRPr lang="en-US" altLang="en-US" sz="2000" b="0">
                        <a:latin typeface="微软雅黑" pitchFamily="34" charset="-122"/>
                        <a:ea typeface="微软雅黑" pitchFamily="34" charset="-122"/>
                        <a:cs typeface="宋体" charset="-122"/>
                      </a:endParaRPr>
                    </a:p>
                  </a:txBody>
                  <a:tcPr marL="0" marR="0" marT="0" marB="0" vert="horz" anchor="ctr">
                    <a:lnL>
                      <a:noFill/>
                    </a:lnL>
                    <a:lnR>
                      <a:noFill/>
                    </a:lnR>
                    <a:lnT cap="flat">
                      <a:noFill/>
                    </a:lnT>
                    <a:lnB cap="flat">
                      <a:noFill/>
                    </a:lnB>
                    <a:lnTlToBr>
                      <a:noFill/>
                    </a:lnTlToBr>
                    <a:lnBlToTr>
                      <a:noFill/>
                    </a:lnBlToTr>
                    <a:noFill/>
                  </a:tcPr>
                </a:tc>
                <a:tc>
                  <a:txBody>
                    <a:bodyPr/>
                    <a:p>
                      <a:pPr indent="0" algn="ctr">
                        <a:buNone/>
                      </a:pPr>
                      <a:r>
                        <a:rPr lang="en-US" sz="2000" b="1">
                          <a:latin typeface="微软雅黑" pitchFamily="34" charset="-122"/>
                          <a:ea typeface="微软雅黑" pitchFamily="34" charset="-122"/>
                          <a:cs typeface="宋体" charset="-122"/>
                        </a:rPr>
                        <a:t> </a:t>
                      </a:r>
                      <a:endParaRPr lang="en-US" altLang="en-US" sz="2000" b="1">
                        <a:latin typeface="微软雅黑" pitchFamily="34" charset="-122"/>
                        <a:ea typeface="微软雅黑" pitchFamily="34" charset="-122"/>
                        <a:cs typeface="宋体" charset="-122"/>
                      </a:endParaRPr>
                    </a:p>
                  </a:txBody>
                  <a:tcPr marL="0" marR="0" marT="0" marB="0" vert="horz" anchor="ctr">
                    <a:lnL>
                      <a:noFill/>
                    </a:lnL>
                    <a:lnR>
                      <a:noFill/>
                    </a:lnR>
                    <a:lnT cap="flat">
                      <a:noFill/>
                    </a:lnT>
                    <a:lnB cap="flat">
                      <a:noFill/>
                    </a:lnB>
                    <a:lnTlToBr>
                      <a:noFill/>
                    </a:lnTlToBr>
                    <a:lnBlToTr>
                      <a:noFill/>
                    </a:lnBlToTr>
                    <a:noFill/>
                  </a:tcPr>
                </a:tc>
                <a:tc>
                  <a:txBody>
                    <a:bodyPr/>
                    <a:p>
                      <a:pPr indent="0" algn="ctr">
                        <a:buNone/>
                      </a:pPr>
                      <a:r>
                        <a:rPr lang="en-US" sz="2000" b="1">
                          <a:latin typeface="微软雅黑" pitchFamily="34" charset="-122"/>
                          <a:ea typeface="微软雅黑" pitchFamily="34" charset="-122"/>
                          <a:cs typeface="宋体" charset="-122"/>
                        </a:rPr>
                        <a:t> </a:t>
                      </a:r>
                      <a:endParaRPr lang="en-US" altLang="en-US" sz="2000" b="1">
                        <a:latin typeface="微软雅黑" pitchFamily="34" charset="-122"/>
                        <a:ea typeface="微软雅黑" pitchFamily="34" charset="-122"/>
                        <a:cs typeface="宋体" charset="-122"/>
                      </a:endParaRPr>
                    </a:p>
                  </a:txBody>
                  <a:tcPr marL="0" marR="0" marT="0" marB="0" vert="horz" anchor="ctr">
                    <a:lnL>
                      <a:noFill/>
                    </a:lnL>
                    <a:lnR>
                      <a:noFill/>
                    </a:lnR>
                    <a:lnT cap="flat">
                      <a:noFill/>
                    </a:lnT>
                    <a:lnB cap="flat">
                      <a:noFill/>
                    </a:lnB>
                    <a:lnTlToBr>
                      <a:noFill/>
                    </a:lnTlToBr>
                    <a:lnBlToTr>
                      <a:noFill/>
                    </a:lnBlToTr>
                    <a:noFill/>
                  </a:tcPr>
                </a:tc>
                <a:tc>
                  <a:txBody>
                    <a:bodyPr/>
                    <a:p>
                      <a:pPr indent="0" algn="ctr">
                        <a:buNone/>
                      </a:pPr>
                      <a:r>
                        <a:rPr lang="en-US" sz="2000" b="1">
                          <a:latin typeface="微软雅黑" pitchFamily="34" charset="-122"/>
                          <a:ea typeface="微软雅黑" pitchFamily="34" charset="-122"/>
                          <a:cs typeface="宋体" charset="-122"/>
                        </a:rPr>
                        <a:t>+</a:t>
                      </a:r>
                      <a:endParaRPr lang="en-US" altLang="en-US" sz="2000" b="1">
                        <a:latin typeface="微软雅黑" pitchFamily="34" charset="-122"/>
                        <a:ea typeface="微软雅黑" pitchFamily="34" charset="-122"/>
                        <a:cs typeface="宋体" charset="-122"/>
                      </a:endParaRPr>
                    </a:p>
                  </a:txBody>
                  <a:tcPr marL="0" marR="0" marT="0" marB="0" vert="horz" anchor="ctr">
                    <a:lnL>
                      <a:noFill/>
                    </a:lnL>
                    <a:lnR>
                      <a:noFill/>
                    </a:lnR>
                    <a:lnT cap="flat">
                      <a:noFill/>
                    </a:lnT>
                    <a:lnB cap="flat">
                      <a:noFill/>
                    </a:lnB>
                    <a:lnTlToBr>
                      <a:noFill/>
                    </a:lnTlToBr>
                    <a:lnBlToTr>
                      <a:noFill/>
                    </a:lnBlToTr>
                    <a:noFill/>
                  </a:tcPr>
                </a:tc>
                <a:tc>
                  <a:txBody>
                    <a:bodyPr/>
                    <a:p>
                      <a:pPr indent="0" algn="ctr">
                        <a:buNone/>
                      </a:pPr>
                      <a:r>
                        <a:rPr lang="en-US" sz="2000" b="1">
                          <a:latin typeface="微软雅黑" pitchFamily="34" charset="-122"/>
                          <a:ea typeface="微软雅黑" pitchFamily="34" charset="-122"/>
                          <a:cs typeface="宋体" charset="-122"/>
                        </a:rPr>
                        <a:t>+</a:t>
                      </a:r>
                      <a:endParaRPr lang="en-US" altLang="en-US" sz="2000" b="1">
                        <a:latin typeface="微软雅黑" pitchFamily="34" charset="-122"/>
                        <a:ea typeface="微软雅黑" pitchFamily="34" charset="-122"/>
                        <a:cs typeface="宋体" charset="-122"/>
                      </a:endParaRPr>
                    </a:p>
                  </a:txBody>
                  <a:tcPr marL="0" marR="0" marT="0" marB="0" vert="horz" anchor="ctr">
                    <a:lnL>
                      <a:noFill/>
                    </a:lnL>
                    <a:lnR cap="flat">
                      <a:noFill/>
                    </a:lnR>
                    <a:lnT cap="flat">
                      <a:noFill/>
                    </a:lnT>
                    <a:lnB cap="flat">
                      <a:noFill/>
                    </a:lnB>
                    <a:lnTlToBr>
                      <a:noFill/>
                    </a:lnTlToBr>
                    <a:lnBlToTr>
                      <a:noFill/>
                    </a:lnBlToTr>
                    <a:noFill/>
                  </a:tcPr>
                </a:tc>
              </a:tr>
              <a:tr h="314325">
                <a:tc>
                  <a:txBody>
                    <a:bodyPr/>
                    <a:p>
                      <a:pPr indent="0" algn="ctr">
                        <a:buNone/>
                      </a:pPr>
                      <a:r>
                        <a:rPr lang="en-US" sz="2000" b="0">
                          <a:latin typeface="微软雅黑" pitchFamily="34" charset="-122"/>
                          <a:ea typeface="微软雅黑" pitchFamily="34" charset="-122"/>
                          <a:cs typeface="宋体" charset="-122"/>
                        </a:rPr>
                        <a:t>Know</a:t>
                      </a:r>
                      <a:endParaRPr lang="en-US" altLang="en-US" sz="2000" b="0">
                        <a:latin typeface="微软雅黑" pitchFamily="34" charset="-122"/>
                        <a:ea typeface="微软雅黑" pitchFamily="34" charset="-122"/>
                        <a:cs typeface="宋体" charset="-122"/>
                      </a:endParaRPr>
                    </a:p>
                  </a:txBody>
                  <a:tcPr marL="0" marR="0" marT="0" marB="0" vert="horz" anchor="ctr">
                    <a:lnL>
                      <a:noFill/>
                    </a:lnL>
                    <a:lnR>
                      <a:noFill/>
                    </a:lnR>
                    <a:lnT cap="flat">
                      <a:noFill/>
                    </a:lnT>
                    <a:lnB cap="flat">
                      <a:noFill/>
                    </a:lnB>
                    <a:lnTlToBr>
                      <a:noFill/>
                    </a:lnTlToBr>
                    <a:lnBlToTr>
                      <a:noFill/>
                    </a:lnBlToTr>
                    <a:noFill/>
                  </a:tcPr>
                </a:tc>
                <a:tc>
                  <a:txBody>
                    <a:bodyPr/>
                    <a:p>
                      <a:pPr indent="0" algn="ctr">
                        <a:buNone/>
                      </a:pPr>
                      <a:r>
                        <a:rPr lang="en-US" sz="2000" b="1">
                          <a:latin typeface="微软雅黑" pitchFamily="34" charset="-122"/>
                          <a:ea typeface="微软雅黑" pitchFamily="34" charset="-122"/>
                          <a:cs typeface="宋体" charset="-122"/>
                        </a:rPr>
                        <a:t>+</a:t>
                      </a:r>
                      <a:endParaRPr lang="en-US" altLang="en-US" sz="2000" b="1">
                        <a:latin typeface="微软雅黑" pitchFamily="34" charset="-122"/>
                        <a:ea typeface="微软雅黑" pitchFamily="34" charset="-122"/>
                        <a:cs typeface="宋体" charset="-122"/>
                      </a:endParaRPr>
                    </a:p>
                  </a:txBody>
                  <a:tcPr marL="0" marR="0" marT="0" marB="0" vert="horz" anchor="ctr">
                    <a:lnL>
                      <a:noFill/>
                    </a:lnL>
                    <a:lnR>
                      <a:noFill/>
                    </a:lnR>
                    <a:lnT cap="flat">
                      <a:noFill/>
                    </a:lnT>
                    <a:lnB cap="flat">
                      <a:noFill/>
                    </a:lnB>
                    <a:lnTlToBr>
                      <a:noFill/>
                    </a:lnTlToBr>
                    <a:lnBlToTr>
                      <a:noFill/>
                    </a:lnBlToTr>
                    <a:noFill/>
                  </a:tcPr>
                </a:tc>
                <a:tc>
                  <a:txBody>
                    <a:bodyPr/>
                    <a:p>
                      <a:pPr indent="0" algn="ctr">
                        <a:buNone/>
                      </a:pPr>
                      <a:r>
                        <a:rPr lang="en-US" sz="2000" b="1">
                          <a:latin typeface="微软雅黑" pitchFamily="34" charset="-122"/>
                          <a:ea typeface="微软雅黑" pitchFamily="34" charset="-122"/>
                          <a:cs typeface="宋体" charset="-122"/>
                        </a:rPr>
                        <a:t>+</a:t>
                      </a:r>
                      <a:endParaRPr lang="en-US" altLang="en-US" sz="2000" b="1">
                        <a:latin typeface="微软雅黑" pitchFamily="34" charset="-122"/>
                        <a:ea typeface="微软雅黑" pitchFamily="34" charset="-122"/>
                        <a:cs typeface="宋体" charset="-122"/>
                      </a:endParaRPr>
                    </a:p>
                  </a:txBody>
                  <a:tcPr marL="0" marR="0" marT="0" marB="0" vert="horz" anchor="ctr">
                    <a:lnL>
                      <a:noFill/>
                    </a:lnL>
                    <a:lnR>
                      <a:noFill/>
                    </a:lnR>
                    <a:lnT cap="flat">
                      <a:noFill/>
                    </a:lnT>
                    <a:lnB cap="flat">
                      <a:noFill/>
                    </a:lnB>
                    <a:lnTlToBr>
                      <a:noFill/>
                    </a:lnTlToBr>
                    <a:lnBlToTr>
                      <a:noFill/>
                    </a:lnBlToTr>
                    <a:noFill/>
                  </a:tcPr>
                </a:tc>
                <a:tc>
                  <a:txBody>
                    <a:bodyPr/>
                    <a:p>
                      <a:pPr indent="0" algn="ctr">
                        <a:buNone/>
                      </a:pPr>
                      <a:r>
                        <a:rPr lang="en-US" sz="2000" b="1">
                          <a:latin typeface="微软雅黑" pitchFamily="34" charset="-122"/>
                          <a:ea typeface="微软雅黑" pitchFamily="34" charset="-122"/>
                          <a:cs typeface="宋体" charset="-122"/>
                        </a:rPr>
                        <a:t> </a:t>
                      </a:r>
                      <a:endParaRPr lang="en-US" altLang="en-US" sz="2000" b="1">
                        <a:latin typeface="微软雅黑" pitchFamily="34" charset="-122"/>
                        <a:ea typeface="微软雅黑" pitchFamily="34" charset="-122"/>
                        <a:cs typeface="宋体" charset="-122"/>
                      </a:endParaRPr>
                    </a:p>
                  </a:txBody>
                  <a:tcPr marL="0" marR="0" marT="0" marB="0" vert="horz" anchor="ctr">
                    <a:lnL>
                      <a:noFill/>
                    </a:lnL>
                    <a:lnR>
                      <a:noFill/>
                    </a:lnR>
                    <a:lnT cap="flat">
                      <a:noFill/>
                    </a:lnT>
                    <a:lnB cap="flat">
                      <a:noFill/>
                    </a:lnB>
                    <a:lnTlToBr>
                      <a:noFill/>
                    </a:lnTlToBr>
                    <a:lnBlToTr>
                      <a:noFill/>
                    </a:lnBlToTr>
                    <a:noFill/>
                  </a:tcPr>
                </a:tc>
                <a:tc>
                  <a:txBody>
                    <a:bodyPr/>
                    <a:p>
                      <a:pPr indent="0" algn="ctr">
                        <a:buNone/>
                      </a:pPr>
                      <a:r>
                        <a:rPr lang="en-US" sz="2000" b="1">
                          <a:latin typeface="微软雅黑" pitchFamily="34" charset="-122"/>
                          <a:ea typeface="微软雅黑" pitchFamily="34" charset="-122"/>
                          <a:cs typeface="宋体" charset="-122"/>
                        </a:rPr>
                        <a:t> </a:t>
                      </a:r>
                      <a:endParaRPr lang="en-US" altLang="en-US" sz="2000" b="1">
                        <a:latin typeface="微软雅黑" pitchFamily="34" charset="-122"/>
                        <a:ea typeface="微软雅黑" pitchFamily="34" charset="-122"/>
                        <a:cs typeface="宋体" charset="-122"/>
                      </a:endParaRPr>
                    </a:p>
                  </a:txBody>
                  <a:tcPr marL="0" marR="0" marT="0" marB="0" vert="horz" anchor="ctr">
                    <a:lnL>
                      <a:noFill/>
                    </a:lnL>
                    <a:lnR cap="flat">
                      <a:noFill/>
                    </a:lnR>
                    <a:lnT cap="flat">
                      <a:noFill/>
                    </a:lnT>
                    <a:lnB cap="flat">
                      <a:noFill/>
                    </a:lnB>
                    <a:lnTlToBr>
                      <a:noFill/>
                    </a:lnTlToBr>
                    <a:lnBlToTr>
                      <a:noFill/>
                    </a:lnBlToTr>
                    <a:noFill/>
                  </a:tcPr>
                </a:tc>
              </a:tr>
              <a:tr h="314325">
                <a:tc>
                  <a:txBody>
                    <a:bodyPr/>
                    <a:p>
                      <a:pPr indent="0" algn="ctr">
                        <a:buNone/>
                      </a:pPr>
                      <a:r>
                        <a:rPr lang="en-US" sz="2000" b="0">
                          <a:latin typeface="微软雅黑" pitchFamily="34" charset="-122"/>
                          <a:ea typeface="微软雅黑" pitchFamily="34" charset="-122"/>
                          <a:cs typeface="宋体" charset="-122"/>
                        </a:rPr>
                        <a:t>Nanzhao</a:t>
                      </a:r>
                      <a:endParaRPr lang="en-US" altLang="en-US" sz="2000" b="0">
                        <a:latin typeface="微软雅黑" pitchFamily="34" charset="-122"/>
                        <a:ea typeface="微软雅黑" pitchFamily="34" charset="-122"/>
                        <a:cs typeface="宋体" charset="-122"/>
                      </a:endParaRPr>
                    </a:p>
                  </a:txBody>
                  <a:tcPr marL="0" marR="0" marT="0" marB="0" vert="horz" anchor="ctr">
                    <a:lnL>
                      <a:noFill/>
                    </a:lnL>
                    <a:lnR>
                      <a:noFill/>
                    </a:lnR>
                    <a:lnT cap="flat">
                      <a:noFill/>
                    </a:lnT>
                    <a:lnB cap="flat">
                      <a:noFill/>
                    </a:lnB>
                    <a:lnTlToBr>
                      <a:noFill/>
                    </a:lnTlToBr>
                    <a:lnBlToTr>
                      <a:noFill/>
                    </a:lnBlToTr>
                    <a:noFill/>
                  </a:tcPr>
                </a:tc>
                <a:tc>
                  <a:txBody>
                    <a:bodyPr/>
                    <a:p>
                      <a:pPr indent="0" algn="ctr">
                        <a:buNone/>
                      </a:pPr>
                      <a:r>
                        <a:rPr lang="en-US" sz="2000" b="1">
                          <a:latin typeface="微软雅黑" pitchFamily="34" charset="-122"/>
                          <a:ea typeface="微软雅黑" pitchFamily="34" charset="-122"/>
                          <a:cs typeface="宋体" charset="-122"/>
                        </a:rPr>
                        <a:t> </a:t>
                      </a:r>
                      <a:endParaRPr lang="en-US" altLang="en-US" sz="2000" b="1">
                        <a:latin typeface="微软雅黑" pitchFamily="34" charset="-122"/>
                        <a:ea typeface="微软雅黑" pitchFamily="34" charset="-122"/>
                        <a:cs typeface="宋体" charset="-122"/>
                      </a:endParaRPr>
                    </a:p>
                  </a:txBody>
                  <a:tcPr marL="0" marR="0" marT="0" marB="0" vert="horz" anchor="ctr">
                    <a:lnL>
                      <a:noFill/>
                    </a:lnL>
                    <a:lnR>
                      <a:noFill/>
                    </a:lnR>
                    <a:lnT cap="flat">
                      <a:noFill/>
                    </a:lnT>
                    <a:lnB cap="flat">
                      <a:noFill/>
                    </a:lnB>
                    <a:lnTlToBr>
                      <a:noFill/>
                    </a:lnTlToBr>
                    <a:lnBlToTr>
                      <a:noFill/>
                    </a:lnBlToTr>
                    <a:noFill/>
                  </a:tcPr>
                </a:tc>
                <a:tc>
                  <a:txBody>
                    <a:bodyPr/>
                    <a:p>
                      <a:pPr indent="0" algn="ctr">
                        <a:buNone/>
                      </a:pPr>
                      <a:r>
                        <a:rPr lang="en-US" sz="2000" b="1">
                          <a:latin typeface="微软雅黑" pitchFamily="34" charset="-122"/>
                          <a:ea typeface="微软雅黑" pitchFamily="34" charset="-122"/>
                          <a:cs typeface="宋体" charset="-122"/>
                        </a:rPr>
                        <a:t> </a:t>
                      </a:r>
                      <a:endParaRPr lang="en-US" altLang="en-US" sz="2000" b="1">
                        <a:latin typeface="微软雅黑" pitchFamily="34" charset="-122"/>
                        <a:ea typeface="微软雅黑" pitchFamily="34" charset="-122"/>
                        <a:cs typeface="宋体" charset="-122"/>
                      </a:endParaRPr>
                    </a:p>
                  </a:txBody>
                  <a:tcPr marL="0" marR="0" marT="0" marB="0" vert="horz" anchor="ctr">
                    <a:lnL>
                      <a:noFill/>
                    </a:lnL>
                    <a:lnR>
                      <a:noFill/>
                    </a:lnR>
                    <a:lnT cap="flat">
                      <a:noFill/>
                    </a:lnT>
                    <a:lnB cap="flat">
                      <a:noFill/>
                    </a:lnB>
                    <a:lnTlToBr>
                      <a:noFill/>
                    </a:lnTlToBr>
                    <a:lnBlToTr>
                      <a:noFill/>
                    </a:lnBlToTr>
                    <a:noFill/>
                  </a:tcPr>
                </a:tc>
                <a:tc>
                  <a:txBody>
                    <a:bodyPr/>
                    <a:p>
                      <a:pPr indent="0" algn="ctr">
                        <a:buNone/>
                      </a:pPr>
                      <a:r>
                        <a:rPr lang="en-US" sz="2000" b="1">
                          <a:latin typeface="微软雅黑" pitchFamily="34" charset="-122"/>
                          <a:ea typeface="微软雅黑" pitchFamily="34" charset="-122"/>
                          <a:cs typeface="宋体" charset="-122"/>
                        </a:rPr>
                        <a:t>-</a:t>
                      </a:r>
                      <a:endParaRPr lang="en-US" altLang="en-US" sz="2000" b="1">
                        <a:latin typeface="微软雅黑" pitchFamily="34" charset="-122"/>
                        <a:ea typeface="微软雅黑" pitchFamily="34" charset="-122"/>
                        <a:cs typeface="宋体" charset="-122"/>
                      </a:endParaRPr>
                    </a:p>
                  </a:txBody>
                  <a:tcPr marL="0" marR="0" marT="0" marB="0" vert="horz" anchor="ctr">
                    <a:lnL>
                      <a:noFill/>
                    </a:lnL>
                    <a:lnR>
                      <a:noFill/>
                    </a:lnR>
                    <a:lnT cap="flat">
                      <a:noFill/>
                    </a:lnT>
                    <a:lnB cap="flat">
                      <a:noFill/>
                    </a:lnB>
                    <a:lnTlToBr>
                      <a:noFill/>
                    </a:lnTlToBr>
                    <a:lnBlToTr>
                      <a:noFill/>
                    </a:lnBlToTr>
                    <a:noFill/>
                  </a:tcPr>
                </a:tc>
                <a:tc>
                  <a:txBody>
                    <a:bodyPr/>
                    <a:p>
                      <a:pPr indent="0" algn="ctr">
                        <a:buNone/>
                      </a:pPr>
                      <a:r>
                        <a:rPr lang="en-US" sz="2000" b="1">
                          <a:latin typeface="微软雅黑" pitchFamily="34" charset="-122"/>
                          <a:ea typeface="微软雅黑" pitchFamily="34" charset="-122"/>
                          <a:cs typeface="宋体" charset="-122"/>
                        </a:rPr>
                        <a:t> </a:t>
                      </a:r>
                      <a:endParaRPr lang="en-US" altLang="en-US" sz="2000" b="1">
                        <a:latin typeface="微软雅黑" pitchFamily="34" charset="-122"/>
                        <a:ea typeface="微软雅黑" pitchFamily="34" charset="-122"/>
                        <a:cs typeface="宋体" charset="-122"/>
                      </a:endParaRPr>
                    </a:p>
                  </a:txBody>
                  <a:tcPr marL="0" marR="0" marT="0" marB="0" vert="horz" anchor="ctr">
                    <a:lnL>
                      <a:noFill/>
                    </a:lnL>
                    <a:lnR cap="flat">
                      <a:noFill/>
                    </a:lnR>
                    <a:lnT cap="flat">
                      <a:noFill/>
                    </a:lnT>
                    <a:lnB cap="flat">
                      <a:noFill/>
                    </a:lnB>
                    <a:lnTlToBr>
                      <a:noFill/>
                    </a:lnTlToBr>
                    <a:lnBlToTr>
                      <a:noFill/>
                    </a:lnBlToTr>
                    <a:noFill/>
                  </a:tcPr>
                </a:tc>
              </a:tr>
              <a:tr h="314325">
                <a:tc>
                  <a:txBody>
                    <a:bodyPr/>
                    <a:p>
                      <a:pPr indent="0" algn="ctr">
                        <a:buNone/>
                      </a:pPr>
                      <a:r>
                        <a:rPr lang="en-US" sz="2000" b="0">
                          <a:latin typeface="微软雅黑" pitchFamily="34" charset="-122"/>
                          <a:ea typeface="微软雅黑" pitchFamily="34" charset="-122"/>
                          <a:cs typeface="宋体" charset="-122"/>
                        </a:rPr>
                        <a:t>Zuoquan</a:t>
                      </a:r>
                      <a:endParaRPr lang="en-US" altLang="en-US" sz="2000" b="0">
                        <a:latin typeface="微软雅黑" pitchFamily="34" charset="-122"/>
                        <a:ea typeface="微软雅黑" pitchFamily="34" charset="-122"/>
                        <a:cs typeface="宋体" charset="-122"/>
                      </a:endParaRPr>
                    </a:p>
                  </a:txBody>
                  <a:tcPr marL="0" marR="0" marT="0" marB="0" vert="horz" anchor="ctr">
                    <a:lnL>
                      <a:noFill/>
                    </a:lnL>
                    <a:lnR>
                      <a:noFill/>
                    </a:lnR>
                    <a:lnT cap="flat">
                      <a:noFill/>
                    </a:lnT>
                    <a:lnB cap="flat">
                      <a:noFill/>
                    </a:lnB>
                    <a:lnTlToBr>
                      <a:noFill/>
                    </a:lnTlToBr>
                    <a:lnBlToTr>
                      <a:noFill/>
                    </a:lnBlToTr>
                    <a:noFill/>
                  </a:tcPr>
                </a:tc>
                <a:tc>
                  <a:txBody>
                    <a:bodyPr/>
                    <a:p>
                      <a:pPr indent="0" algn="ctr">
                        <a:buNone/>
                      </a:pPr>
                      <a:r>
                        <a:rPr lang="en-US" sz="2000" b="1">
                          <a:latin typeface="微软雅黑" pitchFamily="34" charset="-122"/>
                          <a:ea typeface="微软雅黑" pitchFamily="34" charset="-122"/>
                          <a:cs typeface="宋体" charset="-122"/>
                        </a:rPr>
                        <a:t> </a:t>
                      </a:r>
                      <a:endParaRPr lang="en-US" altLang="en-US" sz="2000" b="1">
                        <a:latin typeface="微软雅黑" pitchFamily="34" charset="-122"/>
                        <a:ea typeface="微软雅黑" pitchFamily="34" charset="-122"/>
                        <a:cs typeface="宋体" charset="-122"/>
                      </a:endParaRPr>
                    </a:p>
                  </a:txBody>
                  <a:tcPr marL="0" marR="0" marT="0" marB="0" vert="horz" anchor="ctr">
                    <a:lnL>
                      <a:noFill/>
                    </a:lnL>
                    <a:lnR>
                      <a:noFill/>
                    </a:lnR>
                    <a:lnT cap="flat">
                      <a:noFill/>
                    </a:lnT>
                    <a:lnB cap="flat">
                      <a:noFill/>
                    </a:lnB>
                    <a:lnTlToBr>
                      <a:noFill/>
                    </a:lnTlToBr>
                    <a:lnBlToTr>
                      <a:noFill/>
                    </a:lnBlToTr>
                    <a:noFill/>
                  </a:tcPr>
                </a:tc>
                <a:tc>
                  <a:txBody>
                    <a:bodyPr/>
                    <a:p>
                      <a:pPr indent="0" algn="ctr">
                        <a:buNone/>
                      </a:pPr>
                      <a:r>
                        <a:rPr lang="en-US" sz="2000" b="1">
                          <a:latin typeface="微软雅黑" pitchFamily="34" charset="-122"/>
                          <a:ea typeface="微软雅黑" pitchFamily="34" charset="-122"/>
                          <a:cs typeface="宋体" charset="-122"/>
                        </a:rPr>
                        <a:t> </a:t>
                      </a:r>
                      <a:endParaRPr lang="en-US" altLang="en-US" sz="2000" b="1">
                        <a:latin typeface="微软雅黑" pitchFamily="34" charset="-122"/>
                        <a:ea typeface="微软雅黑" pitchFamily="34" charset="-122"/>
                        <a:cs typeface="宋体" charset="-122"/>
                      </a:endParaRPr>
                    </a:p>
                  </a:txBody>
                  <a:tcPr marL="0" marR="0" marT="0" marB="0" vert="horz" anchor="ctr">
                    <a:lnL>
                      <a:noFill/>
                    </a:lnL>
                    <a:lnR>
                      <a:noFill/>
                    </a:lnR>
                    <a:lnT cap="flat">
                      <a:noFill/>
                    </a:lnT>
                    <a:lnB cap="flat">
                      <a:noFill/>
                    </a:lnB>
                    <a:lnTlToBr>
                      <a:noFill/>
                    </a:lnTlToBr>
                    <a:lnBlToTr>
                      <a:noFill/>
                    </a:lnBlToTr>
                    <a:noFill/>
                  </a:tcPr>
                </a:tc>
                <a:tc>
                  <a:txBody>
                    <a:bodyPr/>
                    <a:p>
                      <a:pPr indent="0" algn="ctr">
                        <a:buNone/>
                      </a:pPr>
                      <a:r>
                        <a:rPr lang="en-US" sz="2000" b="1">
                          <a:latin typeface="微软雅黑" pitchFamily="34" charset="-122"/>
                          <a:ea typeface="微软雅黑" pitchFamily="34" charset="-122"/>
                          <a:cs typeface="宋体" charset="-122"/>
                        </a:rPr>
                        <a:t>-</a:t>
                      </a:r>
                      <a:endParaRPr lang="en-US" altLang="en-US" sz="2000" b="1">
                        <a:latin typeface="微软雅黑" pitchFamily="34" charset="-122"/>
                        <a:ea typeface="微软雅黑" pitchFamily="34" charset="-122"/>
                        <a:cs typeface="宋体" charset="-122"/>
                      </a:endParaRPr>
                    </a:p>
                  </a:txBody>
                  <a:tcPr marL="0" marR="0" marT="0" marB="0" vert="horz" anchor="ctr">
                    <a:lnL>
                      <a:noFill/>
                    </a:lnL>
                    <a:lnR>
                      <a:noFill/>
                    </a:lnR>
                    <a:lnT cap="flat">
                      <a:noFill/>
                    </a:lnT>
                    <a:lnB cap="flat">
                      <a:noFill/>
                    </a:lnB>
                    <a:lnTlToBr>
                      <a:noFill/>
                    </a:lnTlToBr>
                    <a:lnBlToTr>
                      <a:noFill/>
                    </a:lnBlToTr>
                    <a:noFill/>
                  </a:tcPr>
                </a:tc>
                <a:tc>
                  <a:txBody>
                    <a:bodyPr/>
                    <a:p>
                      <a:pPr indent="0" algn="ctr">
                        <a:buNone/>
                      </a:pPr>
                      <a:r>
                        <a:rPr lang="en-US" sz="2000" b="1">
                          <a:latin typeface="微软雅黑" pitchFamily="34" charset="-122"/>
                          <a:ea typeface="微软雅黑" pitchFamily="34" charset="-122"/>
                          <a:cs typeface="宋体" charset="-122"/>
                        </a:rPr>
                        <a:t> </a:t>
                      </a:r>
                      <a:endParaRPr lang="en-US" altLang="en-US" sz="2000" b="1">
                        <a:latin typeface="微软雅黑" pitchFamily="34" charset="-122"/>
                        <a:ea typeface="微软雅黑" pitchFamily="34" charset="-122"/>
                        <a:cs typeface="宋体" charset="-122"/>
                      </a:endParaRPr>
                    </a:p>
                  </a:txBody>
                  <a:tcPr marL="0" marR="0" marT="0" marB="0" vert="horz" anchor="ctr">
                    <a:lnL>
                      <a:noFill/>
                    </a:lnL>
                    <a:lnR cap="flat">
                      <a:noFill/>
                    </a:lnR>
                    <a:lnT cap="flat">
                      <a:noFill/>
                    </a:lnT>
                    <a:lnB cap="flat">
                      <a:noFill/>
                    </a:lnB>
                    <a:lnTlToBr>
                      <a:noFill/>
                    </a:lnTlToBr>
                    <a:lnBlToTr>
                      <a:noFill/>
                    </a:lnBlToTr>
                    <a:noFill/>
                  </a:tcPr>
                </a:tc>
              </a:tr>
              <a:tr h="314325">
                <a:tc>
                  <a:txBody>
                    <a:bodyPr/>
                    <a:p>
                      <a:pPr indent="0" algn="ctr">
                        <a:buNone/>
                      </a:pPr>
                      <a:r>
                        <a:rPr lang="en-US" sz="2000" b="0">
                          <a:latin typeface="微软雅黑" pitchFamily="34" charset="-122"/>
                          <a:ea typeface="微软雅黑" pitchFamily="34" charset="-122"/>
                          <a:cs typeface="宋体" charset="-122"/>
                        </a:rPr>
                        <a:t>Linxian</a:t>
                      </a:r>
                      <a:endParaRPr lang="en-US" altLang="en-US" sz="2000" b="0">
                        <a:latin typeface="微软雅黑" pitchFamily="34" charset="-122"/>
                        <a:ea typeface="微软雅黑" pitchFamily="34" charset="-122"/>
                        <a:cs typeface="宋体" charset="-122"/>
                      </a:endParaRPr>
                    </a:p>
                  </a:txBody>
                  <a:tcPr marL="0" marR="0" marT="0" marB="0" vert="horz" anchor="ctr">
                    <a:lnL>
                      <a:noFill/>
                    </a:lnL>
                    <a:lnR>
                      <a:noFill/>
                    </a:lnR>
                    <a:lnT cap="flat">
                      <a:noFill/>
                    </a:lnT>
                    <a:lnB cap="flat">
                      <a:noFill/>
                    </a:lnB>
                    <a:lnTlToBr>
                      <a:noFill/>
                    </a:lnTlToBr>
                    <a:lnBlToTr>
                      <a:noFill/>
                    </a:lnBlToTr>
                    <a:noFill/>
                  </a:tcPr>
                </a:tc>
                <a:tc>
                  <a:txBody>
                    <a:bodyPr/>
                    <a:p>
                      <a:pPr indent="0" algn="ctr">
                        <a:buNone/>
                      </a:pPr>
                      <a:r>
                        <a:rPr lang="en-US" sz="2000" b="1">
                          <a:latin typeface="微软雅黑" pitchFamily="34" charset="-122"/>
                          <a:ea typeface="微软雅黑" pitchFamily="34" charset="-122"/>
                          <a:cs typeface="宋体" charset="-122"/>
                        </a:rPr>
                        <a:t>-</a:t>
                      </a:r>
                      <a:endParaRPr lang="en-US" altLang="en-US" sz="2000" b="1">
                        <a:latin typeface="微软雅黑" pitchFamily="34" charset="-122"/>
                        <a:ea typeface="微软雅黑" pitchFamily="34" charset="-122"/>
                        <a:cs typeface="宋体" charset="-122"/>
                      </a:endParaRPr>
                    </a:p>
                  </a:txBody>
                  <a:tcPr marL="0" marR="0" marT="0" marB="0" vert="horz" anchor="ctr">
                    <a:lnL>
                      <a:noFill/>
                    </a:lnL>
                    <a:lnR>
                      <a:noFill/>
                    </a:lnR>
                    <a:lnT cap="flat">
                      <a:noFill/>
                    </a:lnT>
                    <a:lnB cap="flat">
                      <a:noFill/>
                    </a:lnB>
                    <a:lnTlToBr>
                      <a:noFill/>
                    </a:lnTlToBr>
                    <a:lnBlToTr>
                      <a:noFill/>
                    </a:lnBlToTr>
                    <a:noFill/>
                  </a:tcPr>
                </a:tc>
                <a:tc>
                  <a:txBody>
                    <a:bodyPr/>
                    <a:p>
                      <a:pPr indent="0" algn="ctr">
                        <a:buNone/>
                      </a:pPr>
                      <a:r>
                        <a:rPr lang="en-US" sz="2000" b="1">
                          <a:latin typeface="微软雅黑" pitchFamily="34" charset="-122"/>
                          <a:ea typeface="微软雅黑" pitchFamily="34" charset="-122"/>
                          <a:cs typeface="宋体" charset="-122"/>
                        </a:rPr>
                        <a:t> </a:t>
                      </a:r>
                      <a:endParaRPr lang="en-US" altLang="en-US" sz="2000" b="1">
                        <a:latin typeface="微软雅黑" pitchFamily="34" charset="-122"/>
                        <a:ea typeface="微软雅黑" pitchFamily="34" charset="-122"/>
                        <a:cs typeface="宋体" charset="-122"/>
                      </a:endParaRPr>
                    </a:p>
                  </a:txBody>
                  <a:tcPr marL="0" marR="0" marT="0" marB="0" vert="horz" anchor="ctr">
                    <a:lnL>
                      <a:noFill/>
                    </a:lnL>
                    <a:lnR>
                      <a:noFill/>
                    </a:lnR>
                    <a:lnT cap="flat">
                      <a:noFill/>
                    </a:lnT>
                    <a:lnB cap="flat">
                      <a:noFill/>
                    </a:lnB>
                    <a:lnTlToBr>
                      <a:noFill/>
                    </a:lnTlToBr>
                    <a:lnBlToTr>
                      <a:noFill/>
                    </a:lnBlToTr>
                    <a:noFill/>
                  </a:tcPr>
                </a:tc>
                <a:tc>
                  <a:txBody>
                    <a:bodyPr/>
                    <a:p>
                      <a:pPr indent="0" algn="ctr">
                        <a:buNone/>
                      </a:pPr>
                      <a:r>
                        <a:rPr lang="en-US" sz="2000" b="1">
                          <a:latin typeface="微软雅黑" pitchFamily="34" charset="-122"/>
                          <a:ea typeface="微软雅黑" pitchFamily="34" charset="-122"/>
                          <a:cs typeface="宋体" charset="-122"/>
                        </a:rPr>
                        <a:t>-</a:t>
                      </a:r>
                      <a:endParaRPr lang="en-US" altLang="en-US" sz="2000" b="1">
                        <a:latin typeface="微软雅黑" pitchFamily="34" charset="-122"/>
                        <a:ea typeface="微软雅黑" pitchFamily="34" charset="-122"/>
                        <a:cs typeface="宋体" charset="-122"/>
                      </a:endParaRPr>
                    </a:p>
                  </a:txBody>
                  <a:tcPr marL="0" marR="0" marT="0" marB="0" vert="horz" anchor="ctr">
                    <a:lnL>
                      <a:noFill/>
                    </a:lnL>
                    <a:lnR>
                      <a:noFill/>
                    </a:lnR>
                    <a:lnT cap="flat">
                      <a:noFill/>
                    </a:lnT>
                    <a:lnB cap="flat">
                      <a:noFill/>
                    </a:lnB>
                    <a:lnTlToBr>
                      <a:noFill/>
                    </a:lnTlToBr>
                    <a:lnBlToTr>
                      <a:noFill/>
                    </a:lnBlToTr>
                    <a:noFill/>
                  </a:tcPr>
                </a:tc>
                <a:tc>
                  <a:txBody>
                    <a:bodyPr/>
                    <a:p>
                      <a:pPr indent="0" algn="ctr">
                        <a:buNone/>
                      </a:pPr>
                      <a:r>
                        <a:rPr lang="en-US" sz="2000" b="1">
                          <a:latin typeface="微软雅黑" pitchFamily="34" charset="-122"/>
                          <a:ea typeface="微软雅黑" pitchFamily="34" charset="-122"/>
                          <a:cs typeface="宋体" charset="-122"/>
                        </a:rPr>
                        <a:t> </a:t>
                      </a:r>
                      <a:endParaRPr lang="en-US" altLang="en-US" sz="2000" b="1">
                        <a:latin typeface="微软雅黑" pitchFamily="34" charset="-122"/>
                        <a:ea typeface="微软雅黑" pitchFamily="34" charset="-122"/>
                        <a:cs typeface="宋体" charset="-122"/>
                      </a:endParaRPr>
                    </a:p>
                  </a:txBody>
                  <a:tcPr marL="0" marR="0" marT="0" marB="0" vert="horz" anchor="ctr">
                    <a:lnL>
                      <a:noFill/>
                    </a:lnL>
                    <a:lnR cap="flat">
                      <a:noFill/>
                    </a:lnR>
                    <a:lnT cap="flat">
                      <a:noFill/>
                    </a:lnT>
                    <a:lnB cap="flat">
                      <a:noFill/>
                    </a:lnB>
                    <a:lnTlToBr>
                      <a:noFill/>
                    </a:lnTlToBr>
                    <a:lnBlToTr>
                      <a:noFill/>
                    </a:lnBlToTr>
                    <a:noFill/>
                  </a:tcPr>
                </a:tc>
              </a:tr>
              <a:tr h="314325">
                <a:tc>
                  <a:txBody>
                    <a:bodyPr/>
                    <a:p>
                      <a:pPr indent="0" algn="ctr">
                        <a:buNone/>
                      </a:pPr>
                      <a:r>
                        <a:rPr lang="en-US" sz="2000" b="0">
                          <a:latin typeface="微软雅黑" pitchFamily="34" charset="-122"/>
                          <a:ea typeface="微软雅黑" pitchFamily="34" charset="-122"/>
                          <a:cs typeface="宋体" charset="-122"/>
                        </a:rPr>
                        <a:t>Wage</a:t>
                      </a:r>
                      <a:endParaRPr lang="en-US" altLang="en-US" sz="2000" b="0">
                        <a:latin typeface="微软雅黑" pitchFamily="34" charset="-122"/>
                        <a:ea typeface="微软雅黑" pitchFamily="34" charset="-122"/>
                        <a:cs typeface="宋体" charset="-122"/>
                      </a:endParaRPr>
                    </a:p>
                  </a:txBody>
                  <a:tcPr marL="0" marR="0" marT="0" marB="0" vert="horz" anchor="ctr">
                    <a:lnL>
                      <a:noFill/>
                    </a:lnL>
                    <a:lnR>
                      <a:noFill/>
                    </a:lnR>
                    <a:lnT cap="flat">
                      <a:noFill/>
                    </a:lnT>
                    <a:lnB cap="flat">
                      <a:noFill/>
                    </a:lnB>
                    <a:lnTlToBr>
                      <a:noFill/>
                    </a:lnTlToBr>
                    <a:lnBlToTr>
                      <a:noFill/>
                    </a:lnBlToTr>
                    <a:noFill/>
                  </a:tcPr>
                </a:tc>
                <a:tc>
                  <a:txBody>
                    <a:bodyPr/>
                    <a:p>
                      <a:pPr indent="0" algn="ctr">
                        <a:buNone/>
                      </a:pPr>
                      <a:r>
                        <a:rPr lang="en-US" sz="2000" b="1">
                          <a:latin typeface="微软雅黑" pitchFamily="34" charset="-122"/>
                          <a:ea typeface="微软雅黑" pitchFamily="34" charset="-122"/>
                          <a:cs typeface="宋体" charset="-122"/>
                        </a:rPr>
                        <a:t>-</a:t>
                      </a:r>
                      <a:endParaRPr lang="en-US" altLang="en-US" sz="2000" b="1">
                        <a:latin typeface="微软雅黑" pitchFamily="34" charset="-122"/>
                        <a:ea typeface="微软雅黑" pitchFamily="34" charset="-122"/>
                        <a:cs typeface="宋体" charset="-122"/>
                      </a:endParaRPr>
                    </a:p>
                  </a:txBody>
                  <a:tcPr marL="0" marR="0" marT="0" marB="0" vert="horz" anchor="ctr">
                    <a:lnL>
                      <a:noFill/>
                    </a:lnL>
                    <a:lnR>
                      <a:noFill/>
                    </a:lnR>
                    <a:lnT cap="flat">
                      <a:noFill/>
                    </a:lnT>
                    <a:lnB cap="flat">
                      <a:noFill/>
                    </a:lnB>
                    <a:lnTlToBr>
                      <a:noFill/>
                    </a:lnTlToBr>
                    <a:lnBlToTr>
                      <a:noFill/>
                    </a:lnBlToTr>
                    <a:noFill/>
                  </a:tcPr>
                </a:tc>
                <a:tc>
                  <a:txBody>
                    <a:bodyPr/>
                    <a:p>
                      <a:pPr indent="0" algn="ctr">
                        <a:buNone/>
                      </a:pPr>
                      <a:r>
                        <a:rPr lang="en-US" sz="2000" b="1">
                          <a:latin typeface="微软雅黑" pitchFamily="34" charset="-122"/>
                          <a:ea typeface="微软雅黑" pitchFamily="34" charset="-122"/>
                          <a:cs typeface="宋体" charset="-122"/>
                        </a:rPr>
                        <a:t>-</a:t>
                      </a:r>
                      <a:endParaRPr lang="en-US" altLang="en-US" sz="2000" b="1">
                        <a:latin typeface="微软雅黑" pitchFamily="34" charset="-122"/>
                        <a:ea typeface="微软雅黑" pitchFamily="34" charset="-122"/>
                        <a:cs typeface="宋体" charset="-122"/>
                      </a:endParaRPr>
                    </a:p>
                  </a:txBody>
                  <a:tcPr marL="0" marR="0" marT="0" marB="0" vert="horz" anchor="ctr">
                    <a:lnL>
                      <a:noFill/>
                    </a:lnL>
                    <a:lnR>
                      <a:noFill/>
                    </a:lnR>
                    <a:lnT cap="flat">
                      <a:noFill/>
                    </a:lnT>
                    <a:lnB cap="flat">
                      <a:noFill/>
                    </a:lnB>
                    <a:lnTlToBr>
                      <a:noFill/>
                    </a:lnTlToBr>
                    <a:lnBlToTr>
                      <a:noFill/>
                    </a:lnBlToTr>
                    <a:noFill/>
                  </a:tcPr>
                </a:tc>
                <a:tc>
                  <a:txBody>
                    <a:bodyPr/>
                    <a:p>
                      <a:pPr indent="0" algn="ctr">
                        <a:buNone/>
                      </a:pPr>
                      <a:r>
                        <a:rPr lang="en-US" sz="2000" b="1">
                          <a:latin typeface="微软雅黑" pitchFamily="34" charset="-122"/>
                          <a:ea typeface="微软雅黑" pitchFamily="34" charset="-122"/>
                          <a:cs typeface="宋体" charset="-122"/>
                        </a:rPr>
                        <a:t>-</a:t>
                      </a:r>
                      <a:endParaRPr lang="en-US" altLang="en-US" sz="2000" b="1">
                        <a:latin typeface="微软雅黑" pitchFamily="34" charset="-122"/>
                        <a:ea typeface="微软雅黑" pitchFamily="34" charset="-122"/>
                        <a:cs typeface="宋体" charset="-122"/>
                      </a:endParaRPr>
                    </a:p>
                  </a:txBody>
                  <a:tcPr marL="0" marR="0" marT="0" marB="0" vert="horz" anchor="ctr">
                    <a:lnL>
                      <a:noFill/>
                    </a:lnL>
                    <a:lnR>
                      <a:noFill/>
                    </a:lnR>
                    <a:lnT cap="flat">
                      <a:noFill/>
                    </a:lnT>
                    <a:lnB cap="flat">
                      <a:noFill/>
                    </a:lnB>
                    <a:lnTlToBr>
                      <a:noFill/>
                    </a:lnTlToBr>
                    <a:lnBlToTr>
                      <a:noFill/>
                    </a:lnBlToTr>
                    <a:noFill/>
                  </a:tcPr>
                </a:tc>
                <a:tc>
                  <a:txBody>
                    <a:bodyPr/>
                    <a:p>
                      <a:pPr indent="0" algn="ctr">
                        <a:buNone/>
                      </a:pPr>
                      <a:r>
                        <a:rPr lang="en-US" sz="2000" b="1">
                          <a:latin typeface="微软雅黑" pitchFamily="34" charset="-122"/>
                          <a:ea typeface="微软雅黑" pitchFamily="34" charset="-122"/>
                          <a:cs typeface="宋体" charset="-122"/>
                        </a:rPr>
                        <a:t>-</a:t>
                      </a:r>
                      <a:endParaRPr lang="en-US" altLang="en-US" sz="2000" b="1">
                        <a:latin typeface="微软雅黑" pitchFamily="34" charset="-122"/>
                        <a:ea typeface="微软雅黑" pitchFamily="34" charset="-122"/>
                        <a:cs typeface="宋体" charset="-122"/>
                      </a:endParaRPr>
                    </a:p>
                  </a:txBody>
                  <a:tcPr marL="0" marR="0" marT="0" marB="0" vert="horz" anchor="ctr">
                    <a:lnL>
                      <a:noFill/>
                    </a:lnL>
                    <a:lnR cap="flat">
                      <a:noFill/>
                    </a:lnR>
                    <a:lnT cap="flat">
                      <a:noFill/>
                    </a:lnT>
                    <a:lnB cap="flat">
                      <a:noFill/>
                    </a:lnB>
                    <a:lnTlToBr>
                      <a:noFill/>
                    </a:lnTlToBr>
                    <a:lnBlToTr>
                      <a:noFill/>
                    </a:lnBlToTr>
                    <a:noFill/>
                  </a:tcPr>
                </a:tc>
              </a:tr>
              <a:tr h="314325">
                <a:tc>
                  <a:txBody>
                    <a:bodyPr/>
                    <a:p>
                      <a:pPr indent="0" algn="ctr">
                        <a:buNone/>
                      </a:pPr>
                      <a:r>
                        <a:rPr lang="en-US" sz="2000" b="0">
                          <a:latin typeface="微软雅黑" pitchFamily="34" charset="-122"/>
                          <a:ea typeface="微软雅黑" pitchFamily="34" charset="-122"/>
                          <a:cs typeface="宋体" charset="-122"/>
                        </a:rPr>
                        <a:t>NFR</a:t>
                      </a:r>
                      <a:endParaRPr lang="en-US" altLang="en-US" sz="2000" b="0">
                        <a:latin typeface="微软雅黑" pitchFamily="34" charset="-122"/>
                        <a:ea typeface="微软雅黑" pitchFamily="34" charset="-122"/>
                        <a:cs typeface="宋体" charset="-122"/>
                      </a:endParaRPr>
                    </a:p>
                  </a:txBody>
                  <a:tcPr marL="0" marR="0" marT="0" marB="0" vert="horz" anchor="ctr">
                    <a:lnL>
                      <a:noFill/>
                    </a:lnL>
                    <a:lnR>
                      <a:noFill/>
                    </a:lnR>
                    <a:lnT cap="flat">
                      <a:noFill/>
                    </a:lnT>
                    <a:lnB cap="flat">
                      <a:noFill/>
                    </a:lnB>
                    <a:lnTlToBr>
                      <a:noFill/>
                    </a:lnTlToBr>
                    <a:lnBlToTr>
                      <a:noFill/>
                    </a:lnBlToTr>
                    <a:noFill/>
                  </a:tcPr>
                </a:tc>
                <a:tc>
                  <a:txBody>
                    <a:bodyPr/>
                    <a:p>
                      <a:pPr indent="0" algn="ctr">
                        <a:buNone/>
                      </a:pPr>
                      <a:r>
                        <a:rPr lang="en-US" sz="2000" b="1">
                          <a:latin typeface="微软雅黑" pitchFamily="34" charset="-122"/>
                          <a:ea typeface="微软雅黑" pitchFamily="34" charset="-122"/>
                          <a:cs typeface="宋体" charset="-122"/>
                        </a:rPr>
                        <a:t> </a:t>
                      </a:r>
                      <a:endParaRPr lang="en-US" altLang="en-US" sz="2000" b="1">
                        <a:latin typeface="微软雅黑" pitchFamily="34" charset="-122"/>
                        <a:ea typeface="微软雅黑" pitchFamily="34" charset="-122"/>
                        <a:cs typeface="宋体" charset="-122"/>
                      </a:endParaRPr>
                    </a:p>
                  </a:txBody>
                  <a:tcPr marL="0" marR="0" marT="0" marB="0" vert="horz" anchor="ctr">
                    <a:lnL>
                      <a:noFill/>
                    </a:lnL>
                    <a:lnR>
                      <a:noFill/>
                    </a:lnR>
                    <a:lnT cap="flat">
                      <a:noFill/>
                    </a:lnT>
                    <a:lnB cap="flat">
                      <a:noFill/>
                    </a:lnB>
                    <a:lnTlToBr>
                      <a:noFill/>
                    </a:lnTlToBr>
                    <a:lnBlToTr>
                      <a:noFill/>
                    </a:lnBlToTr>
                    <a:noFill/>
                  </a:tcPr>
                </a:tc>
                <a:tc>
                  <a:txBody>
                    <a:bodyPr/>
                    <a:p>
                      <a:pPr indent="0" algn="ctr">
                        <a:buNone/>
                      </a:pPr>
                      <a:r>
                        <a:rPr lang="en-US" sz="2000" b="1">
                          <a:latin typeface="微软雅黑" pitchFamily="34" charset="-122"/>
                          <a:ea typeface="微软雅黑" pitchFamily="34" charset="-122"/>
                          <a:cs typeface="宋体" charset="-122"/>
                        </a:rPr>
                        <a:t>+</a:t>
                      </a:r>
                      <a:endParaRPr lang="en-US" altLang="en-US" sz="2000" b="1">
                        <a:latin typeface="微软雅黑" pitchFamily="34" charset="-122"/>
                        <a:ea typeface="微软雅黑" pitchFamily="34" charset="-122"/>
                        <a:cs typeface="宋体" charset="-122"/>
                      </a:endParaRPr>
                    </a:p>
                  </a:txBody>
                  <a:tcPr marL="0" marR="0" marT="0" marB="0" vert="horz" anchor="ctr">
                    <a:lnL>
                      <a:noFill/>
                    </a:lnL>
                    <a:lnR>
                      <a:noFill/>
                    </a:lnR>
                    <a:lnT cap="flat">
                      <a:noFill/>
                    </a:lnT>
                    <a:lnB cap="flat">
                      <a:noFill/>
                    </a:lnB>
                    <a:lnTlToBr>
                      <a:noFill/>
                    </a:lnTlToBr>
                    <a:lnBlToTr>
                      <a:noFill/>
                    </a:lnBlToTr>
                    <a:noFill/>
                  </a:tcPr>
                </a:tc>
                <a:tc>
                  <a:txBody>
                    <a:bodyPr/>
                    <a:p>
                      <a:pPr indent="0" algn="ctr">
                        <a:buNone/>
                      </a:pPr>
                      <a:r>
                        <a:rPr lang="en-US" sz="2000" b="1">
                          <a:latin typeface="微软雅黑" pitchFamily="34" charset="-122"/>
                          <a:ea typeface="微软雅黑" pitchFamily="34" charset="-122"/>
                          <a:cs typeface="宋体" charset="-122"/>
                        </a:rPr>
                        <a:t>+</a:t>
                      </a:r>
                      <a:endParaRPr lang="en-US" altLang="en-US" sz="2000" b="1">
                        <a:latin typeface="微软雅黑" pitchFamily="34" charset="-122"/>
                        <a:ea typeface="微软雅黑" pitchFamily="34" charset="-122"/>
                        <a:cs typeface="宋体" charset="-122"/>
                      </a:endParaRPr>
                    </a:p>
                  </a:txBody>
                  <a:tcPr marL="0" marR="0" marT="0" marB="0" vert="horz" anchor="ctr">
                    <a:lnL>
                      <a:noFill/>
                    </a:lnL>
                    <a:lnR>
                      <a:noFill/>
                    </a:lnR>
                    <a:lnT cap="flat">
                      <a:noFill/>
                    </a:lnT>
                    <a:lnB cap="flat">
                      <a:noFill/>
                    </a:lnB>
                    <a:lnTlToBr>
                      <a:noFill/>
                    </a:lnTlToBr>
                    <a:lnBlToTr>
                      <a:noFill/>
                    </a:lnBlToTr>
                    <a:noFill/>
                  </a:tcPr>
                </a:tc>
                <a:tc>
                  <a:txBody>
                    <a:bodyPr/>
                    <a:p>
                      <a:pPr indent="0" algn="ctr">
                        <a:buNone/>
                      </a:pPr>
                      <a:r>
                        <a:rPr lang="en-US" sz="2000" b="1">
                          <a:latin typeface="微软雅黑" pitchFamily="34" charset="-122"/>
                          <a:ea typeface="微软雅黑" pitchFamily="34" charset="-122"/>
                          <a:cs typeface="宋体" charset="-122"/>
                        </a:rPr>
                        <a:t> </a:t>
                      </a:r>
                      <a:endParaRPr lang="en-US" altLang="en-US" sz="2000" b="1">
                        <a:latin typeface="微软雅黑" pitchFamily="34" charset="-122"/>
                        <a:ea typeface="微软雅黑" pitchFamily="34" charset="-122"/>
                        <a:cs typeface="宋体" charset="-122"/>
                      </a:endParaRPr>
                    </a:p>
                  </a:txBody>
                  <a:tcPr marL="0" marR="0" marT="0" marB="0" vert="horz" anchor="ctr">
                    <a:lnL>
                      <a:noFill/>
                    </a:lnL>
                    <a:lnR cap="flat">
                      <a:noFill/>
                    </a:lnR>
                    <a:lnT cap="flat">
                      <a:noFill/>
                    </a:lnT>
                    <a:lnB cap="flat">
                      <a:noFill/>
                    </a:lnB>
                    <a:lnTlToBr>
                      <a:noFill/>
                    </a:lnTlToBr>
                    <a:lnBlToTr>
                      <a:noFill/>
                    </a:lnBlToTr>
                    <a:noFill/>
                  </a:tcPr>
                </a:tc>
              </a:tr>
              <a:tr h="314325">
                <a:tc>
                  <a:txBody>
                    <a:bodyPr/>
                    <a:p>
                      <a:pPr indent="0" algn="ctr">
                        <a:buNone/>
                      </a:pPr>
                      <a:r>
                        <a:rPr lang="en-US" sz="2000" b="0">
                          <a:latin typeface="微软雅黑" pitchFamily="34" charset="-122"/>
                          <a:ea typeface="微软雅黑" pitchFamily="34" charset="-122"/>
                          <a:cs typeface="宋体" charset="-122"/>
                        </a:rPr>
                        <a:t>Land</a:t>
                      </a:r>
                      <a:endParaRPr lang="en-US" altLang="en-US" sz="2000" b="0">
                        <a:latin typeface="微软雅黑" pitchFamily="34" charset="-122"/>
                        <a:ea typeface="微软雅黑" pitchFamily="34" charset="-122"/>
                        <a:cs typeface="宋体" charset="-122"/>
                      </a:endParaRPr>
                    </a:p>
                  </a:txBody>
                  <a:tcPr marL="0" marR="0" marT="0" marB="0" vert="horz" anchor="ctr">
                    <a:lnL>
                      <a:noFill/>
                    </a:lnL>
                    <a:lnR>
                      <a:noFill/>
                    </a:lnR>
                    <a:lnT cap="flat">
                      <a:noFill/>
                    </a:lnT>
                    <a:lnB cap="flat">
                      <a:noFill/>
                    </a:lnB>
                    <a:lnTlToBr>
                      <a:noFill/>
                    </a:lnTlToBr>
                    <a:lnBlToTr>
                      <a:noFill/>
                    </a:lnBlToTr>
                    <a:noFill/>
                  </a:tcPr>
                </a:tc>
                <a:tc>
                  <a:txBody>
                    <a:bodyPr/>
                    <a:p>
                      <a:pPr indent="0" algn="ctr">
                        <a:buNone/>
                      </a:pPr>
                      <a:r>
                        <a:rPr lang="en-US" sz="2000" b="1">
                          <a:latin typeface="微软雅黑" pitchFamily="34" charset="-122"/>
                          <a:ea typeface="微软雅黑" pitchFamily="34" charset="-122"/>
                          <a:cs typeface="宋体" charset="-122"/>
                        </a:rPr>
                        <a:t>+</a:t>
                      </a:r>
                      <a:endParaRPr lang="en-US" altLang="en-US" sz="2000" b="1">
                        <a:latin typeface="微软雅黑" pitchFamily="34" charset="-122"/>
                        <a:ea typeface="微软雅黑" pitchFamily="34" charset="-122"/>
                        <a:cs typeface="宋体" charset="-122"/>
                      </a:endParaRPr>
                    </a:p>
                  </a:txBody>
                  <a:tcPr marL="0" marR="0" marT="0" marB="0" vert="horz" anchor="ctr">
                    <a:lnL>
                      <a:noFill/>
                    </a:lnL>
                    <a:lnR>
                      <a:noFill/>
                    </a:lnR>
                    <a:lnT cap="flat">
                      <a:noFill/>
                    </a:lnT>
                    <a:lnB cap="flat">
                      <a:noFill/>
                    </a:lnB>
                    <a:lnTlToBr>
                      <a:noFill/>
                    </a:lnTlToBr>
                    <a:lnBlToTr>
                      <a:noFill/>
                    </a:lnBlToTr>
                    <a:noFill/>
                  </a:tcPr>
                </a:tc>
                <a:tc>
                  <a:txBody>
                    <a:bodyPr/>
                    <a:p>
                      <a:pPr indent="0" algn="ctr">
                        <a:buNone/>
                      </a:pPr>
                      <a:r>
                        <a:rPr lang="en-US" sz="2000" b="1">
                          <a:latin typeface="微软雅黑" pitchFamily="34" charset="-122"/>
                          <a:ea typeface="微软雅黑" pitchFamily="34" charset="-122"/>
                          <a:cs typeface="宋体" charset="-122"/>
                        </a:rPr>
                        <a:t>+</a:t>
                      </a:r>
                      <a:endParaRPr lang="en-US" altLang="en-US" sz="2000" b="1">
                        <a:latin typeface="微软雅黑" pitchFamily="34" charset="-122"/>
                        <a:ea typeface="微软雅黑" pitchFamily="34" charset="-122"/>
                        <a:cs typeface="宋体" charset="-122"/>
                      </a:endParaRPr>
                    </a:p>
                  </a:txBody>
                  <a:tcPr marL="0" marR="0" marT="0" marB="0" vert="horz" anchor="ctr">
                    <a:lnL>
                      <a:noFill/>
                    </a:lnL>
                    <a:lnR>
                      <a:noFill/>
                    </a:lnR>
                    <a:lnT cap="flat">
                      <a:noFill/>
                    </a:lnT>
                    <a:lnB cap="flat">
                      <a:noFill/>
                    </a:lnB>
                    <a:lnTlToBr>
                      <a:noFill/>
                    </a:lnTlToBr>
                    <a:lnBlToTr>
                      <a:noFill/>
                    </a:lnBlToTr>
                    <a:noFill/>
                  </a:tcPr>
                </a:tc>
                <a:tc>
                  <a:txBody>
                    <a:bodyPr/>
                    <a:p>
                      <a:pPr indent="0" algn="ctr">
                        <a:buNone/>
                      </a:pPr>
                      <a:r>
                        <a:rPr lang="en-US" sz="2000" b="1">
                          <a:latin typeface="微软雅黑" pitchFamily="34" charset="-122"/>
                          <a:ea typeface="微软雅黑" pitchFamily="34" charset="-122"/>
                          <a:cs typeface="宋体" charset="-122"/>
                        </a:rPr>
                        <a:t> </a:t>
                      </a:r>
                      <a:endParaRPr lang="en-US" altLang="en-US" sz="2000" b="1">
                        <a:latin typeface="微软雅黑" pitchFamily="34" charset="-122"/>
                        <a:ea typeface="微软雅黑" pitchFamily="34" charset="-122"/>
                        <a:cs typeface="宋体" charset="-122"/>
                      </a:endParaRPr>
                    </a:p>
                  </a:txBody>
                  <a:tcPr marL="0" marR="0" marT="0" marB="0" vert="horz" anchor="ctr">
                    <a:lnL>
                      <a:noFill/>
                    </a:lnL>
                    <a:lnR>
                      <a:noFill/>
                    </a:lnR>
                    <a:lnT cap="flat">
                      <a:noFill/>
                    </a:lnT>
                    <a:lnB cap="flat">
                      <a:noFill/>
                    </a:lnB>
                    <a:lnTlToBr>
                      <a:noFill/>
                    </a:lnTlToBr>
                    <a:lnBlToTr>
                      <a:noFill/>
                    </a:lnBlToTr>
                    <a:noFill/>
                  </a:tcPr>
                </a:tc>
                <a:tc>
                  <a:txBody>
                    <a:bodyPr/>
                    <a:p>
                      <a:pPr indent="0" algn="ctr">
                        <a:buNone/>
                      </a:pPr>
                      <a:r>
                        <a:rPr lang="en-US" sz="2000" b="1">
                          <a:latin typeface="微软雅黑" pitchFamily="34" charset="-122"/>
                          <a:ea typeface="微软雅黑" pitchFamily="34" charset="-122"/>
                          <a:cs typeface="宋体" charset="-122"/>
                        </a:rPr>
                        <a:t> </a:t>
                      </a:r>
                      <a:endParaRPr lang="en-US" altLang="en-US" sz="2000" b="1">
                        <a:latin typeface="微软雅黑" pitchFamily="34" charset="-122"/>
                        <a:ea typeface="微软雅黑" pitchFamily="34" charset="-122"/>
                        <a:cs typeface="宋体" charset="-122"/>
                      </a:endParaRPr>
                    </a:p>
                  </a:txBody>
                  <a:tcPr marL="0" marR="0" marT="0" marB="0" vert="horz" anchor="ctr">
                    <a:lnL>
                      <a:noFill/>
                    </a:lnL>
                    <a:lnR cap="flat">
                      <a:noFill/>
                    </a:lnR>
                    <a:lnT cap="flat">
                      <a:noFill/>
                    </a:lnT>
                    <a:lnB cap="flat">
                      <a:noFill/>
                    </a:lnB>
                    <a:lnTlToBr>
                      <a:noFill/>
                    </a:lnTlToBr>
                    <a:lnBlToTr>
                      <a:noFill/>
                    </a:lnBlToTr>
                    <a:noFill/>
                  </a:tcPr>
                </a:tc>
              </a:tr>
              <a:tr h="314325">
                <a:tc>
                  <a:txBody>
                    <a:bodyPr/>
                    <a:p>
                      <a:pPr indent="0" algn="ctr">
                        <a:buNone/>
                      </a:pPr>
                      <a:r>
                        <a:rPr lang="en-US" sz="2000" b="0">
                          <a:latin typeface="微软雅黑" pitchFamily="34" charset="-122"/>
                          <a:ea typeface="微软雅黑" pitchFamily="34" charset="-122"/>
                          <a:cs typeface="宋体" charset="-122"/>
                        </a:rPr>
                        <a:t>Health</a:t>
                      </a:r>
                      <a:endParaRPr lang="en-US" altLang="en-US" sz="2000" b="0">
                        <a:latin typeface="微软雅黑" pitchFamily="34" charset="-122"/>
                        <a:ea typeface="微软雅黑" pitchFamily="34" charset="-122"/>
                        <a:cs typeface="宋体" charset="-122"/>
                      </a:endParaRPr>
                    </a:p>
                  </a:txBody>
                  <a:tcPr marL="0" marR="0" marT="0" marB="0" vert="horz" anchor="ctr">
                    <a:lnL>
                      <a:noFill/>
                    </a:lnL>
                    <a:lnR>
                      <a:noFill/>
                    </a:lnR>
                    <a:lnT cap="flat">
                      <a:noFill/>
                    </a:lnT>
                    <a:lnB cap="flat">
                      <a:noFill/>
                    </a:lnB>
                    <a:lnTlToBr>
                      <a:noFill/>
                    </a:lnTlToBr>
                    <a:lnBlToTr>
                      <a:noFill/>
                    </a:lnBlToTr>
                    <a:noFill/>
                  </a:tcPr>
                </a:tc>
                <a:tc>
                  <a:txBody>
                    <a:bodyPr/>
                    <a:p>
                      <a:pPr indent="0" algn="ctr">
                        <a:buNone/>
                      </a:pPr>
                      <a:r>
                        <a:rPr lang="en-US" sz="2000" b="1">
                          <a:latin typeface="微软雅黑" pitchFamily="34" charset="-122"/>
                          <a:ea typeface="微软雅黑" pitchFamily="34" charset="-122"/>
                          <a:cs typeface="宋体" charset="-122"/>
                        </a:rPr>
                        <a:t> </a:t>
                      </a:r>
                      <a:endParaRPr lang="en-US" altLang="en-US" sz="2000" b="1">
                        <a:latin typeface="微软雅黑" pitchFamily="34" charset="-122"/>
                        <a:ea typeface="微软雅黑" pitchFamily="34" charset="-122"/>
                        <a:cs typeface="宋体" charset="-122"/>
                      </a:endParaRPr>
                    </a:p>
                  </a:txBody>
                  <a:tcPr marL="0" marR="0" marT="0" marB="0" vert="horz" anchor="ctr">
                    <a:lnL>
                      <a:noFill/>
                    </a:lnL>
                    <a:lnR>
                      <a:noFill/>
                    </a:lnR>
                    <a:lnT cap="flat">
                      <a:noFill/>
                    </a:lnT>
                    <a:lnB cap="flat">
                      <a:noFill/>
                    </a:lnB>
                    <a:lnTlToBr>
                      <a:noFill/>
                    </a:lnTlToBr>
                    <a:lnBlToTr>
                      <a:noFill/>
                    </a:lnBlToTr>
                    <a:noFill/>
                  </a:tcPr>
                </a:tc>
                <a:tc>
                  <a:txBody>
                    <a:bodyPr/>
                    <a:p>
                      <a:pPr indent="0" algn="ctr">
                        <a:buNone/>
                      </a:pPr>
                      <a:r>
                        <a:rPr lang="en-US" sz="2000" b="1">
                          <a:latin typeface="微软雅黑" pitchFamily="34" charset="-122"/>
                          <a:ea typeface="微软雅黑" pitchFamily="34" charset="-122"/>
                          <a:cs typeface="宋体" charset="-122"/>
                        </a:rPr>
                        <a:t>+</a:t>
                      </a:r>
                      <a:endParaRPr lang="en-US" altLang="en-US" sz="2000" b="1">
                        <a:latin typeface="微软雅黑" pitchFamily="34" charset="-122"/>
                        <a:ea typeface="微软雅黑" pitchFamily="34" charset="-122"/>
                        <a:cs typeface="宋体" charset="-122"/>
                      </a:endParaRPr>
                    </a:p>
                  </a:txBody>
                  <a:tcPr marL="0" marR="0" marT="0" marB="0" vert="horz" anchor="ctr">
                    <a:lnL>
                      <a:noFill/>
                    </a:lnL>
                    <a:lnR>
                      <a:noFill/>
                    </a:lnR>
                    <a:lnT cap="flat">
                      <a:noFill/>
                    </a:lnT>
                    <a:lnB cap="flat">
                      <a:noFill/>
                    </a:lnB>
                    <a:lnTlToBr>
                      <a:noFill/>
                    </a:lnTlToBr>
                    <a:lnBlToTr>
                      <a:noFill/>
                    </a:lnBlToTr>
                    <a:noFill/>
                  </a:tcPr>
                </a:tc>
                <a:tc>
                  <a:txBody>
                    <a:bodyPr/>
                    <a:p>
                      <a:pPr indent="0" algn="ctr">
                        <a:buNone/>
                      </a:pPr>
                      <a:r>
                        <a:rPr lang="en-US" sz="2000" b="1">
                          <a:latin typeface="微软雅黑" pitchFamily="34" charset="-122"/>
                          <a:ea typeface="微软雅黑" pitchFamily="34" charset="-122"/>
                          <a:cs typeface="宋体" charset="-122"/>
                        </a:rPr>
                        <a:t> </a:t>
                      </a:r>
                      <a:endParaRPr lang="en-US" altLang="en-US" sz="2000" b="1">
                        <a:latin typeface="微软雅黑" pitchFamily="34" charset="-122"/>
                        <a:ea typeface="微软雅黑" pitchFamily="34" charset="-122"/>
                        <a:cs typeface="宋体" charset="-122"/>
                      </a:endParaRPr>
                    </a:p>
                  </a:txBody>
                  <a:tcPr marL="0" marR="0" marT="0" marB="0" vert="horz" anchor="ctr">
                    <a:lnL>
                      <a:noFill/>
                    </a:lnL>
                    <a:lnR>
                      <a:noFill/>
                    </a:lnR>
                    <a:lnT cap="flat">
                      <a:noFill/>
                    </a:lnT>
                    <a:lnB cap="flat">
                      <a:noFill/>
                    </a:lnB>
                    <a:lnTlToBr>
                      <a:noFill/>
                    </a:lnTlToBr>
                    <a:lnBlToTr>
                      <a:noFill/>
                    </a:lnBlToTr>
                    <a:noFill/>
                  </a:tcPr>
                </a:tc>
                <a:tc>
                  <a:txBody>
                    <a:bodyPr/>
                    <a:p>
                      <a:pPr indent="0" algn="ctr">
                        <a:buNone/>
                      </a:pPr>
                      <a:r>
                        <a:rPr lang="en-US" sz="2000" b="1">
                          <a:latin typeface="微软雅黑" pitchFamily="34" charset="-122"/>
                          <a:ea typeface="微软雅黑" pitchFamily="34" charset="-122"/>
                          <a:cs typeface="宋体" charset="-122"/>
                        </a:rPr>
                        <a:t> </a:t>
                      </a:r>
                      <a:endParaRPr lang="en-US" altLang="en-US" sz="2000" b="1">
                        <a:latin typeface="微软雅黑" pitchFamily="34" charset="-122"/>
                        <a:ea typeface="微软雅黑" pitchFamily="34" charset="-122"/>
                        <a:cs typeface="宋体" charset="-122"/>
                      </a:endParaRPr>
                    </a:p>
                  </a:txBody>
                  <a:tcPr marL="0" marR="0" marT="0" marB="0" vert="horz" anchor="ctr">
                    <a:lnL>
                      <a:noFill/>
                    </a:lnL>
                    <a:lnR cap="flat">
                      <a:noFill/>
                    </a:lnR>
                    <a:lnT cap="flat">
                      <a:noFill/>
                    </a:lnT>
                    <a:lnB cap="flat">
                      <a:noFill/>
                    </a:lnB>
                    <a:lnTlToBr>
                      <a:noFill/>
                    </a:lnTlToBr>
                    <a:lnBlToTr>
                      <a:noFill/>
                    </a:lnBlToTr>
                    <a:noFill/>
                  </a:tcPr>
                </a:tc>
              </a:tr>
              <a:tr h="314325">
                <a:tc>
                  <a:txBody>
                    <a:bodyPr/>
                    <a:p>
                      <a:pPr indent="0" algn="ctr">
                        <a:buNone/>
                      </a:pPr>
                      <a:r>
                        <a:rPr lang="en-US" sz="2000" b="0">
                          <a:latin typeface="微软雅黑" pitchFamily="34" charset="-122"/>
                          <a:ea typeface="微软雅黑" pitchFamily="34" charset="-122"/>
                          <a:cs typeface="宋体" charset="-122"/>
                        </a:rPr>
                        <a:t>Distance</a:t>
                      </a:r>
                      <a:endParaRPr lang="en-US" altLang="en-US" sz="2000" b="0">
                        <a:latin typeface="微软雅黑" pitchFamily="34" charset="-122"/>
                        <a:ea typeface="微软雅黑" pitchFamily="34" charset="-122"/>
                        <a:cs typeface="宋体" charset="-122"/>
                      </a:endParaRPr>
                    </a:p>
                  </a:txBody>
                  <a:tcPr marL="0" marR="0" marT="0" marB="0" vert="horz" anchor="ctr">
                    <a:lnL>
                      <a:noFill/>
                    </a:lnL>
                    <a:lnR>
                      <a:noFill/>
                    </a:lnR>
                    <a:lnT cap="flat">
                      <a:noFill/>
                    </a:lnT>
                    <a:lnB cap="flat">
                      <a:noFill/>
                    </a:lnB>
                    <a:lnTlToBr>
                      <a:noFill/>
                    </a:lnTlToBr>
                    <a:lnBlToTr>
                      <a:noFill/>
                    </a:lnBlToTr>
                    <a:noFill/>
                  </a:tcPr>
                </a:tc>
                <a:tc>
                  <a:txBody>
                    <a:bodyPr/>
                    <a:p>
                      <a:pPr indent="0" algn="ctr">
                        <a:buNone/>
                      </a:pPr>
                      <a:r>
                        <a:rPr lang="en-US" sz="2000" b="1">
                          <a:latin typeface="微软雅黑" pitchFamily="34" charset="-122"/>
                          <a:ea typeface="微软雅黑" pitchFamily="34" charset="-122"/>
                          <a:cs typeface="宋体" charset="-122"/>
                        </a:rPr>
                        <a:t> </a:t>
                      </a:r>
                      <a:endParaRPr lang="en-US" altLang="en-US" sz="2000" b="1">
                        <a:latin typeface="微软雅黑" pitchFamily="34" charset="-122"/>
                        <a:ea typeface="微软雅黑" pitchFamily="34" charset="-122"/>
                        <a:cs typeface="宋体" charset="-122"/>
                      </a:endParaRPr>
                    </a:p>
                  </a:txBody>
                  <a:tcPr marL="0" marR="0" marT="0" marB="0" vert="horz" anchor="ctr">
                    <a:lnL>
                      <a:noFill/>
                    </a:lnL>
                    <a:lnR>
                      <a:noFill/>
                    </a:lnR>
                    <a:lnT cap="flat">
                      <a:noFill/>
                    </a:lnT>
                    <a:lnB cap="flat">
                      <a:noFill/>
                    </a:lnB>
                    <a:lnTlToBr>
                      <a:noFill/>
                    </a:lnTlToBr>
                    <a:lnBlToTr>
                      <a:noFill/>
                    </a:lnBlToTr>
                    <a:noFill/>
                  </a:tcPr>
                </a:tc>
                <a:tc>
                  <a:txBody>
                    <a:bodyPr/>
                    <a:p>
                      <a:pPr indent="0" algn="ctr">
                        <a:buNone/>
                      </a:pPr>
                      <a:r>
                        <a:rPr lang="en-US" sz="2000" b="1">
                          <a:latin typeface="微软雅黑" pitchFamily="34" charset="-122"/>
                          <a:ea typeface="微软雅黑" pitchFamily="34" charset="-122"/>
                          <a:cs typeface="宋体" charset="-122"/>
                        </a:rPr>
                        <a:t>-</a:t>
                      </a:r>
                      <a:endParaRPr lang="en-US" altLang="en-US" sz="2000" b="1">
                        <a:latin typeface="微软雅黑" pitchFamily="34" charset="-122"/>
                        <a:ea typeface="微软雅黑" pitchFamily="34" charset="-122"/>
                        <a:cs typeface="宋体" charset="-122"/>
                      </a:endParaRPr>
                    </a:p>
                  </a:txBody>
                  <a:tcPr marL="0" marR="0" marT="0" marB="0" vert="horz" anchor="ctr">
                    <a:lnL>
                      <a:noFill/>
                    </a:lnL>
                    <a:lnR>
                      <a:noFill/>
                    </a:lnR>
                    <a:lnT cap="flat">
                      <a:noFill/>
                    </a:lnT>
                    <a:lnB cap="flat">
                      <a:noFill/>
                    </a:lnB>
                    <a:lnTlToBr>
                      <a:noFill/>
                    </a:lnTlToBr>
                    <a:lnBlToTr>
                      <a:noFill/>
                    </a:lnBlToTr>
                    <a:noFill/>
                  </a:tcPr>
                </a:tc>
                <a:tc>
                  <a:txBody>
                    <a:bodyPr/>
                    <a:p>
                      <a:pPr indent="0" algn="ctr">
                        <a:buNone/>
                      </a:pPr>
                      <a:r>
                        <a:rPr lang="en-US" sz="2000" b="1">
                          <a:latin typeface="微软雅黑" pitchFamily="34" charset="-122"/>
                          <a:ea typeface="微软雅黑" pitchFamily="34" charset="-122"/>
                          <a:cs typeface="宋体" charset="-122"/>
                        </a:rPr>
                        <a:t> </a:t>
                      </a:r>
                      <a:endParaRPr lang="en-US" altLang="en-US" sz="2000" b="1">
                        <a:latin typeface="微软雅黑" pitchFamily="34" charset="-122"/>
                        <a:ea typeface="微软雅黑" pitchFamily="34" charset="-122"/>
                        <a:cs typeface="宋体" charset="-122"/>
                      </a:endParaRPr>
                    </a:p>
                  </a:txBody>
                  <a:tcPr marL="0" marR="0" marT="0" marB="0" vert="horz" anchor="ctr">
                    <a:lnL>
                      <a:noFill/>
                    </a:lnL>
                    <a:lnR>
                      <a:noFill/>
                    </a:lnR>
                    <a:lnT cap="flat">
                      <a:noFill/>
                    </a:lnT>
                    <a:lnB cap="flat">
                      <a:noFill/>
                    </a:lnB>
                    <a:lnTlToBr>
                      <a:noFill/>
                    </a:lnTlToBr>
                    <a:lnBlToTr>
                      <a:noFill/>
                    </a:lnBlToTr>
                    <a:noFill/>
                  </a:tcPr>
                </a:tc>
                <a:tc>
                  <a:txBody>
                    <a:bodyPr/>
                    <a:p>
                      <a:pPr indent="0" algn="ctr">
                        <a:buNone/>
                      </a:pPr>
                      <a:r>
                        <a:rPr lang="en-US" sz="2000" b="1">
                          <a:latin typeface="微软雅黑" pitchFamily="34" charset="-122"/>
                          <a:ea typeface="微软雅黑" pitchFamily="34" charset="-122"/>
                          <a:cs typeface="宋体" charset="-122"/>
                        </a:rPr>
                        <a:t> </a:t>
                      </a:r>
                      <a:endParaRPr lang="en-US" altLang="en-US" sz="2000" b="1">
                        <a:latin typeface="微软雅黑" pitchFamily="34" charset="-122"/>
                        <a:ea typeface="微软雅黑" pitchFamily="34" charset="-122"/>
                        <a:cs typeface="宋体" charset="-122"/>
                      </a:endParaRPr>
                    </a:p>
                  </a:txBody>
                  <a:tcPr marL="0" marR="0" marT="0" marB="0" vert="horz" anchor="ctr">
                    <a:lnL>
                      <a:noFill/>
                    </a:lnL>
                    <a:lnR cap="flat">
                      <a:noFill/>
                    </a:lnR>
                    <a:lnT cap="flat">
                      <a:noFill/>
                    </a:lnT>
                    <a:lnB cap="flat">
                      <a:noFill/>
                    </a:lnB>
                    <a:lnTlToBr>
                      <a:noFill/>
                    </a:lnTlToBr>
                    <a:lnBlToTr>
                      <a:noFill/>
                    </a:lnBlToTr>
                    <a:noFill/>
                  </a:tcPr>
                </a:tc>
              </a:tr>
              <a:tr h="314325">
                <a:tc>
                  <a:txBody>
                    <a:bodyPr/>
                    <a:p>
                      <a:pPr indent="0" algn="ctr">
                        <a:buNone/>
                      </a:pPr>
                      <a:r>
                        <a:rPr lang="en-US" sz="2000" b="0">
                          <a:latin typeface="微软雅黑" pitchFamily="34" charset="-122"/>
                          <a:ea typeface="微软雅黑" pitchFamily="34" charset="-122"/>
                          <a:cs typeface="宋体" charset="-122"/>
                        </a:rPr>
                        <a:t>CC</a:t>
                      </a:r>
                      <a:endParaRPr lang="en-US" altLang="en-US" sz="2000" b="0">
                        <a:latin typeface="微软雅黑" pitchFamily="34" charset="-122"/>
                        <a:ea typeface="微软雅黑" pitchFamily="34" charset="-122"/>
                        <a:cs typeface="宋体" charset="-122"/>
                      </a:endParaRPr>
                    </a:p>
                  </a:txBody>
                  <a:tcPr marL="0" marR="0" marT="0" marB="0" vert="horz" anchor="ctr">
                    <a:lnL>
                      <a:noFill/>
                    </a:lnL>
                    <a:lnR>
                      <a:noFill/>
                    </a:lnR>
                    <a:lnT cap="flat">
                      <a:noFill/>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2000" b="1">
                          <a:latin typeface="微软雅黑" pitchFamily="34" charset="-122"/>
                          <a:ea typeface="微软雅黑" pitchFamily="34" charset="-122"/>
                          <a:cs typeface="宋体" charset="-122"/>
                        </a:rPr>
                        <a:t>+</a:t>
                      </a:r>
                      <a:endParaRPr lang="en-US" altLang="en-US" sz="2000" b="1">
                        <a:latin typeface="微软雅黑" pitchFamily="34" charset="-122"/>
                        <a:ea typeface="微软雅黑" pitchFamily="34" charset="-122"/>
                        <a:cs typeface="宋体" charset="-122"/>
                      </a:endParaRPr>
                    </a:p>
                  </a:txBody>
                  <a:tcPr marL="0" marR="0" marT="0" marB="0" vert="horz" anchor="ctr">
                    <a:lnL>
                      <a:noFill/>
                    </a:lnL>
                    <a:lnR>
                      <a:noFill/>
                    </a:lnR>
                    <a:lnT cap="flat">
                      <a:noFill/>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2000" b="1">
                          <a:latin typeface="微软雅黑" pitchFamily="34" charset="-122"/>
                          <a:ea typeface="微软雅黑" pitchFamily="34" charset="-122"/>
                          <a:cs typeface="宋体" charset="-122"/>
                        </a:rPr>
                        <a:t>+</a:t>
                      </a:r>
                      <a:endParaRPr lang="en-US" altLang="en-US" sz="2000" b="1">
                        <a:latin typeface="微软雅黑" pitchFamily="34" charset="-122"/>
                        <a:ea typeface="微软雅黑" pitchFamily="34" charset="-122"/>
                        <a:cs typeface="宋体" charset="-122"/>
                      </a:endParaRPr>
                    </a:p>
                  </a:txBody>
                  <a:tcPr marL="0" marR="0" marT="0" marB="0" vert="horz" anchor="ctr">
                    <a:lnL>
                      <a:noFill/>
                    </a:lnL>
                    <a:lnR>
                      <a:noFill/>
                    </a:lnR>
                    <a:lnT cap="flat">
                      <a:noFill/>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2000" b="1">
                          <a:latin typeface="微软雅黑" pitchFamily="34" charset="-122"/>
                          <a:ea typeface="微软雅黑" pitchFamily="34" charset="-122"/>
                          <a:cs typeface="宋体" charset="-122"/>
                        </a:rPr>
                        <a:t> </a:t>
                      </a:r>
                      <a:endParaRPr lang="en-US" altLang="en-US" sz="2000" b="1">
                        <a:latin typeface="微软雅黑" pitchFamily="34" charset="-122"/>
                        <a:ea typeface="微软雅黑" pitchFamily="34" charset="-122"/>
                        <a:cs typeface="宋体" charset="-122"/>
                      </a:endParaRPr>
                    </a:p>
                  </a:txBody>
                  <a:tcPr marL="0" marR="0" marT="0" marB="0" vert="horz" anchor="ctr">
                    <a:lnL>
                      <a:noFill/>
                    </a:lnL>
                    <a:lnR>
                      <a:noFill/>
                    </a:lnR>
                    <a:lnT cap="flat">
                      <a:noFill/>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endParaRPr lang="en-US" altLang="en-US" sz="2000" b="1">
                        <a:latin typeface="微软雅黑" pitchFamily="34" charset="-122"/>
                        <a:ea typeface="微软雅黑" pitchFamily="34" charset="-122"/>
                        <a:cs typeface="宋体" charset="-122"/>
                      </a:endParaRPr>
                    </a:p>
                  </a:txBody>
                  <a:tcPr marL="0" marR="0" marT="0" marB="0" vert="horz" anchor="ctr">
                    <a:lnL>
                      <a:noFill/>
                    </a:lnL>
                    <a:lnR cap="flat">
                      <a:noFill/>
                    </a:lnR>
                    <a:lnT cap="flat">
                      <a:noFill/>
                    </a:lnT>
                    <a:lnB w="12700" cap="flat" cmpd="sng">
                      <a:solidFill>
                        <a:srgbClr val="000000"/>
                      </a:solidFill>
                      <a:prstDash val="solid"/>
                      <a:headEnd type="none" w="med" len="med"/>
                      <a:tailEnd type="none" w="med" len="med"/>
                    </a:lnB>
                    <a:lnTlToBr>
                      <a:noFill/>
                    </a:lnTlToBr>
                    <a:lnBlToTr>
                      <a:noFill/>
                    </a:lnBlToTr>
                    <a:noFill/>
                  </a:tcPr>
                </a:tc>
              </a:tr>
            </a:tbl>
          </a:graphicData>
        </a:graphic>
      </p:graphicFrame>
      <p:sp>
        <p:nvSpPr>
          <p:cNvPr id="10" name="矩形 5"/>
          <p:cNvSpPr/>
          <p:nvPr/>
        </p:nvSpPr>
        <p:spPr>
          <a:xfrm>
            <a:off x="4694555" y="117475"/>
            <a:ext cx="1550035" cy="431800"/>
          </a:xfrm>
          <a:prstGeom prst="rect">
            <a:avLst/>
          </a:prstGeom>
          <a:noFill/>
          <a:ln w="12700">
            <a:noFill/>
          </a:ln>
        </p:spPr>
        <p:txBody>
          <a:bodyPr anchor="ctr"/>
          <a:p>
            <a:pPr algn="ctr"/>
            <a:r>
              <a:rPr lang="zh-CN" altLang="en-US" sz="1200" b="1" dirty="0">
                <a:solidFill>
                  <a:schemeClr val="bg1"/>
                </a:solidFill>
                <a:latin typeface="微软雅黑" pitchFamily="34" charset="-122"/>
                <a:ea typeface="微软雅黑" pitchFamily="34" charset="-122"/>
                <a:sym typeface="Arial" charset="0"/>
              </a:rPr>
              <a:t>什么是实证分析</a:t>
            </a:r>
            <a:endParaRPr lang="zh-CN" altLang="en-US" sz="1200" b="1" dirty="0">
              <a:solidFill>
                <a:schemeClr val="bg1"/>
              </a:solidFill>
              <a:latin typeface="微软雅黑" pitchFamily="34" charset="-122"/>
              <a:ea typeface="微软雅黑" pitchFamily="34" charset="-122"/>
              <a:sym typeface="Arial" charset="0"/>
            </a:endParaRPr>
          </a:p>
        </p:txBody>
      </p:sp>
      <p:sp>
        <p:nvSpPr>
          <p:cNvPr id="11" name="矩形 7"/>
          <p:cNvSpPr/>
          <p:nvPr/>
        </p:nvSpPr>
        <p:spPr>
          <a:xfrm>
            <a:off x="6398260" y="154940"/>
            <a:ext cx="1498600" cy="360045"/>
          </a:xfrm>
          <a:prstGeom prst="rect">
            <a:avLst/>
          </a:prstGeom>
          <a:noFill/>
          <a:ln w="12700">
            <a:noFill/>
          </a:ln>
        </p:spPr>
        <p:txBody>
          <a:bodyPr anchor="ctr"/>
          <a:p>
            <a:pPr algn="ctr"/>
            <a:r>
              <a:rPr lang="zh-CN" altLang="en-US" sz="1200" b="1" dirty="0">
                <a:solidFill>
                  <a:schemeClr val="bg1"/>
                </a:solidFill>
                <a:latin typeface="微软雅黑" pitchFamily="34" charset="-122"/>
                <a:ea typeface="微软雅黑" pitchFamily="34" charset="-122"/>
              </a:rPr>
              <a:t>实证分析的</a:t>
            </a:r>
            <a:endParaRPr lang="zh-CN" altLang="en-US" sz="1200" b="1" dirty="0">
              <a:solidFill>
                <a:schemeClr val="bg1"/>
              </a:solidFill>
              <a:latin typeface="微软雅黑" pitchFamily="34" charset="-122"/>
              <a:ea typeface="微软雅黑" pitchFamily="34" charset="-122"/>
            </a:endParaRPr>
          </a:p>
          <a:p>
            <a:pPr algn="ctr"/>
            <a:r>
              <a:rPr lang="zh-CN" altLang="en-US" sz="1200" b="1" dirty="0">
                <a:solidFill>
                  <a:schemeClr val="bg1"/>
                </a:solidFill>
                <a:latin typeface="微软雅黑" pitchFamily="34" charset="-122"/>
                <a:ea typeface="微软雅黑" pitchFamily="34" charset="-122"/>
              </a:rPr>
              <a:t>前期准备</a:t>
            </a:r>
            <a:endParaRPr lang="zh-CN" altLang="en-US" sz="1200" b="1" dirty="0">
              <a:solidFill>
                <a:schemeClr val="bg1"/>
              </a:solidFill>
              <a:latin typeface="微软雅黑" pitchFamily="34" charset="-122"/>
              <a:ea typeface="微软雅黑" pitchFamily="34" charset="-122"/>
            </a:endParaRPr>
          </a:p>
        </p:txBody>
      </p:sp>
      <p:sp>
        <p:nvSpPr>
          <p:cNvPr id="7" name="矩形 8"/>
          <p:cNvSpPr/>
          <p:nvPr/>
        </p:nvSpPr>
        <p:spPr>
          <a:xfrm>
            <a:off x="8068945" y="133350"/>
            <a:ext cx="1148080" cy="403225"/>
          </a:xfrm>
          <a:prstGeom prst="rect">
            <a:avLst/>
          </a:prstGeom>
          <a:noFill/>
          <a:ln w="12700">
            <a:noFill/>
          </a:ln>
        </p:spPr>
        <p:txBody>
          <a:bodyPr anchor="ctr"/>
          <a:p>
            <a:pPr algn="ctr"/>
            <a:r>
              <a:rPr lang="zh-CN" altLang="en-US" sz="1200" b="1" dirty="0">
                <a:solidFill>
                  <a:schemeClr val="bg1"/>
                </a:solidFill>
                <a:latin typeface="微软雅黑" pitchFamily="34" charset="-122"/>
                <a:ea typeface="微软雅黑" pitchFamily="34" charset="-122"/>
              </a:rPr>
              <a:t>如何做实证</a:t>
            </a:r>
            <a:endParaRPr lang="zh-CN" altLang="en-US" sz="1200" b="1" dirty="0">
              <a:solidFill>
                <a:schemeClr val="bg1"/>
              </a:solidFill>
              <a:latin typeface="微软雅黑" pitchFamily="34" charset="-122"/>
              <a:ea typeface="微软雅黑" pitchFamily="34" charset="-122"/>
            </a:endParaRPr>
          </a:p>
          <a:p>
            <a:pPr algn="ctr"/>
            <a:r>
              <a:rPr lang="zh-CN" altLang="en-US" sz="1200" b="1" dirty="0">
                <a:solidFill>
                  <a:schemeClr val="bg1"/>
                </a:solidFill>
                <a:latin typeface="微软雅黑" pitchFamily="34" charset="-122"/>
                <a:ea typeface="微软雅黑" pitchFamily="34" charset="-122"/>
              </a:rPr>
              <a:t>分析</a:t>
            </a:r>
            <a:endParaRPr lang="zh-CN" altLang="en-US" sz="1200" b="1" dirty="0">
              <a:solidFill>
                <a:schemeClr val="bg1"/>
              </a:solidFill>
              <a:latin typeface="微软雅黑" pitchFamily="34" charset="-122"/>
              <a:ea typeface="微软雅黑" pitchFamily="34" charset="-122"/>
            </a:endParaRPr>
          </a:p>
        </p:txBody>
      </p:sp>
      <p:sp>
        <p:nvSpPr>
          <p:cNvPr id="8" name="矩形 9"/>
          <p:cNvSpPr/>
          <p:nvPr/>
        </p:nvSpPr>
        <p:spPr>
          <a:xfrm>
            <a:off x="9549130" y="117475"/>
            <a:ext cx="1250950" cy="431800"/>
          </a:xfrm>
          <a:prstGeom prst="rect">
            <a:avLst/>
          </a:prstGeom>
          <a:noFill/>
          <a:ln w="12700">
            <a:noFill/>
          </a:ln>
        </p:spPr>
        <p:txBody>
          <a:bodyPr anchor="ctr"/>
          <a:p>
            <a:pPr marL="0" lvl="0" indent="0" eaLnBrk="1" hangingPunct="1">
              <a:buNone/>
            </a:pPr>
            <a:r>
              <a:rPr lang="zh-CN" altLang="en-US" sz="1200" b="1" dirty="0">
                <a:solidFill>
                  <a:schemeClr val="bg1"/>
                </a:solidFill>
                <a:latin typeface="微软雅黑" pitchFamily="34" charset="-122"/>
                <a:ea typeface="微软雅黑" pitchFamily="34" charset="-122"/>
                <a:sym typeface="+mn-ea"/>
              </a:rPr>
              <a:t>实证分析写作的要点及示例</a:t>
            </a:r>
            <a:endParaRPr lang="zh-CN" altLang="en-US" sz="1200" b="1" dirty="0">
              <a:solidFill>
                <a:schemeClr val="bg1"/>
              </a:solidFill>
              <a:latin typeface="微软雅黑" pitchFamily="34" charset="-122"/>
              <a:ea typeface="微软雅黑" pitchFamily="34" charset="-122"/>
              <a:sym typeface="+mn-ea"/>
            </a:endParaRPr>
          </a:p>
        </p:txBody>
      </p:sp>
      <p:sp>
        <p:nvSpPr>
          <p:cNvPr id="9" name="矩形 10"/>
          <p:cNvSpPr/>
          <p:nvPr/>
        </p:nvSpPr>
        <p:spPr>
          <a:xfrm>
            <a:off x="11022330" y="133350"/>
            <a:ext cx="889635" cy="431800"/>
          </a:xfrm>
          <a:prstGeom prst="rect">
            <a:avLst/>
          </a:prstGeom>
          <a:noFill/>
          <a:ln w="12700">
            <a:noFill/>
          </a:ln>
        </p:spPr>
        <p:txBody>
          <a:bodyPr anchor="ctr"/>
          <a:p>
            <a:pPr algn="ctr"/>
            <a:r>
              <a:rPr lang="zh-CN" altLang="en-US" sz="1200" b="1" dirty="0">
                <a:solidFill>
                  <a:schemeClr val="bg1"/>
                </a:solidFill>
                <a:latin typeface="微软雅黑" pitchFamily="34" charset="-122"/>
                <a:ea typeface="微软雅黑" pitchFamily="34" charset="-122"/>
              </a:rPr>
              <a:t>小结</a:t>
            </a:r>
            <a:endParaRPr lang="zh-CN" altLang="en-US" sz="1200" b="1" dirty="0">
              <a:solidFill>
                <a:schemeClr val="bg1"/>
              </a:solidFill>
              <a:latin typeface="微软雅黑" pitchFamily="34" charset="-122"/>
              <a:ea typeface="微软雅黑" pitchFamily="34" charset="-122"/>
            </a:endParaRPr>
          </a:p>
        </p:txBody>
      </p:sp>
      <p:sp>
        <p:nvSpPr>
          <p:cNvPr id="18" name="任意多边形 11"/>
          <p:cNvSpPr/>
          <p:nvPr/>
        </p:nvSpPr>
        <p:spPr>
          <a:xfrm>
            <a:off x="10000615" y="0"/>
            <a:ext cx="266700" cy="228600"/>
          </a:xfrm>
          <a:custGeom>
            <a:avLst/>
            <a:gdLst>
              <a:gd name="txL" fmla="*/ 0 w 266008"/>
              <a:gd name="txT" fmla="*/ 0 h 229317"/>
              <a:gd name="txR" fmla="*/ 266008 w 266008"/>
              <a:gd name="txB" fmla="*/ 229317 h 229317"/>
            </a:gdLst>
            <a:ahLst/>
            <a:cxnLst>
              <a:cxn ang="0">
                <a:pos x="0" y="0"/>
              </a:cxn>
              <a:cxn ang="0">
                <a:pos x="266700" y="0"/>
              </a:cxn>
              <a:cxn ang="0">
                <a:pos x="133350" y="228600"/>
              </a:cxn>
              <a:cxn ang="0">
                <a:pos x="0" y="0"/>
              </a:cxn>
            </a:cxnLst>
            <a:rect l="txL" t="txT" r="txR" b="txB"/>
            <a:pathLst>
              <a:path w="266008" h="229317">
                <a:moveTo>
                  <a:pt x="0" y="0"/>
                </a:moveTo>
                <a:lnTo>
                  <a:pt x="266008" y="0"/>
                </a:lnTo>
                <a:lnTo>
                  <a:pt x="133004" y="229317"/>
                </a:lnTo>
                <a:lnTo>
                  <a:pt x="0" y="0"/>
                </a:lnTo>
                <a:close/>
              </a:path>
            </a:pathLst>
          </a:custGeom>
          <a:solidFill>
            <a:srgbClr val="16A287"/>
          </a:solidFill>
          <a:ln w="12700">
            <a:noFill/>
          </a:ln>
        </p:spPr>
        <p:txBody>
          <a:bodyPr anchor="ctr"/>
          <a:p>
            <a:pPr algn="ctr"/>
            <a:r>
              <a:rPr lang="en-US" altLang="zh-CN" sz="1000" b="1" dirty="0">
                <a:solidFill>
                  <a:schemeClr val="bg1"/>
                </a:solidFill>
                <a:latin typeface="微软雅黑" pitchFamily="34" charset="-122"/>
                <a:ea typeface="微软雅黑" pitchFamily="34" charset="-122"/>
                <a:sym typeface="Arial" charset="0"/>
              </a:rPr>
              <a:t>4</a:t>
            </a:r>
            <a:endParaRPr lang="en-US" altLang="zh-CN" sz="1000" b="1" dirty="0">
              <a:solidFill>
                <a:schemeClr val="bg1"/>
              </a:solidFill>
              <a:latin typeface="微软雅黑" pitchFamily="34" charset="-122"/>
              <a:ea typeface="微软雅黑" pitchFamily="34" charset="-122"/>
              <a:sym typeface="Arial"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矩形 1"/>
          <p:cNvSpPr/>
          <p:nvPr/>
        </p:nvSpPr>
        <p:spPr>
          <a:xfrm>
            <a:off x="0" y="549275"/>
            <a:ext cx="12192000" cy="598488"/>
          </a:xfrm>
          <a:prstGeom prst="rect">
            <a:avLst/>
          </a:prstGeom>
          <a:solidFill>
            <a:srgbClr val="D8D8D8"/>
          </a:solidFill>
          <a:ln w="12700">
            <a:noFill/>
          </a:ln>
        </p:spPr>
        <p:txBody>
          <a:bodyPr anchor="ctr"/>
          <a:lstStyle/>
          <a:p>
            <a:pPr algn="ctr"/>
            <a:endParaRPr lang="zh-CN" altLang="zh-CN" b="1" dirty="0">
              <a:solidFill>
                <a:srgbClr val="FFFFFF"/>
              </a:solidFill>
              <a:latin typeface="微软雅黑" pitchFamily="34" charset="-122"/>
              <a:ea typeface="微软雅黑" pitchFamily="34" charset="-122"/>
              <a:sym typeface="微软雅黑" pitchFamily="34" charset="-122"/>
            </a:endParaRPr>
          </a:p>
        </p:txBody>
      </p:sp>
      <p:sp>
        <p:nvSpPr>
          <p:cNvPr id="14338" name="矩形 4"/>
          <p:cNvSpPr/>
          <p:nvPr/>
        </p:nvSpPr>
        <p:spPr>
          <a:xfrm>
            <a:off x="0" y="0"/>
            <a:ext cx="12192000" cy="598488"/>
          </a:xfrm>
          <a:prstGeom prst="rect">
            <a:avLst/>
          </a:prstGeom>
          <a:solidFill>
            <a:schemeClr val="tx1"/>
          </a:solidFill>
          <a:ln w="12700">
            <a:noFill/>
          </a:ln>
        </p:spPr>
        <p:txBody>
          <a:bodyPr anchor="ctr"/>
          <a:lstStyle/>
          <a:p>
            <a:pPr algn="ctr"/>
            <a:endParaRPr lang="zh-CN" altLang="zh-CN" dirty="0">
              <a:solidFill>
                <a:srgbClr val="FFFFFF"/>
              </a:solidFill>
              <a:latin typeface="宋体" charset="-122"/>
              <a:ea typeface="宋体" charset="-122"/>
              <a:sym typeface="宋体" charset="-122"/>
            </a:endParaRPr>
          </a:p>
        </p:txBody>
      </p:sp>
      <p:sp>
        <p:nvSpPr>
          <p:cNvPr id="14345" name="矩形 12"/>
          <p:cNvSpPr/>
          <p:nvPr/>
        </p:nvSpPr>
        <p:spPr>
          <a:xfrm>
            <a:off x="0" y="6367463"/>
            <a:ext cx="12192000" cy="490537"/>
          </a:xfrm>
          <a:prstGeom prst="rect">
            <a:avLst/>
          </a:prstGeom>
          <a:solidFill>
            <a:srgbClr val="16A287"/>
          </a:solidFill>
          <a:ln w="12700">
            <a:noFill/>
          </a:ln>
        </p:spPr>
        <p:txBody>
          <a:bodyPr anchor="ctr"/>
          <a:lstStyle/>
          <a:p>
            <a:pPr algn="ctr"/>
            <a:endParaRPr lang="zh-CN" altLang="zh-CN" b="1" dirty="0">
              <a:solidFill>
                <a:srgbClr val="FFFFFF"/>
              </a:solidFill>
              <a:latin typeface="微软雅黑" pitchFamily="34" charset="-122"/>
              <a:ea typeface="微软雅黑" pitchFamily="34" charset="-122"/>
              <a:sym typeface="微软雅黑" pitchFamily="34" charset="-122"/>
            </a:endParaRPr>
          </a:p>
        </p:txBody>
      </p:sp>
      <p:sp>
        <p:nvSpPr>
          <p:cNvPr id="14385" name="KSO_Shape"/>
          <p:cNvSpPr/>
          <p:nvPr/>
        </p:nvSpPr>
        <p:spPr>
          <a:xfrm>
            <a:off x="9550400" y="2452053"/>
            <a:ext cx="1879600" cy="3771900"/>
          </a:xfrm>
          <a:custGeom>
            <a:avLst/>
            <a:gdLst/>
            <a:ahLst/>
            <a:cxnLst>
              <a:cxn ang="0">
                <a:pos x="286633" y="3351956"/>
              </a:cxn>
              <a:cxn ang="0">
                <a:pos x="281677" y="3407565"/>
              </a:cxn>
              <a:cxn ang="0">
                <a:pos x="296162" y="3451284"/>
              </a:cxn>
              <a:cxn ang="0">
                <a:pos x="251184" y="3481199"/>
              </a:cxn>
              <a:cxn ang="0">
                <a:pos x="211926" y="3511879"/>
              </a:cxn>
              <a:cxn ang="0">
                <a:pos x="168854" y="3564804"/>
              </a:cxn>
              <a:cxn ang="0">
                <a:pos x="127307" y="3652245"/>
              </a:cxn>
              <a:cxn ang="0">
                <a:pos x="218786" y="3406414"/>
              </a:cxn>
              <a:cxn ang="0">
                <a:pos x="245467" y="3383402"/>
              </a:cxn>
              <a:cxn ang="0">
                <a:pos x="251184" y="3357324"/>
              </a:cxn>
              <a:cxn ang="0">
                <a:pos x="244323" y="3333547"/>
              </a:cxn>
              <a:cxn ang="0">
                <a:pos x="226790" y="3318206"/>
              </a:cxn>
              <a:cxn ang="0">
                <a:pos x="205064" y="3318206"/>
              </a:cxn>
              <a:cxn ang="0">
                <a:pos x="186387" y="3332780"/>
              </a:cxn>
              <a:cxn ang="0">
                <a:pos x="176477" y="3366528"/>
              </a:cxn>
              <a:cxn ang="0">
                <a:pos x="0" y="3745437"/>
              </a:cxn>
              <a:cxn ang="0">
                <a:pos x="55650" y="3593568"/>
              </a:cxn>
              <a:cxn ang="0">
                <a:pos x="81950" y="3545628"/>
              </a:cxn>
              <a:cxn ang="0">
                <a:pos x="102913" y="3484267"/>
              </a:cxn>
              <a:cxn ang="0">
                <a:pos x="114347" y="3415234"/>
              </a:cxn>
              <a:cxn ang="0">
                <a:pos x="110154" y="3360776"/>
              </a:cxn>
              <a:cxn ang="0">
                <a:pos x="120066" y="3318972"/>
              </a:cxn>
              <a:cxn ang="0">
                <a:pos x="157420" y="3301332"/>
              </a:cxn>
              <a:cxn ang="0">
                <a:pos x="191343" y="3261830"/>
              </a:cxn>
              <a:cxn ang="0">
                <a:pos x="740465" y="2653022"/>
              </a:cxn>
              <a:cxn ang="0">
                <a:pos x="544435" y="2986788"/>
              </a:cxn>
              <a:cxn ang="0">
                <a:pos x="380568" y="3236537"/>
              </a:cxn>
              <a:cxn ang="0">
                <a:pos x="237757" y="3088069"/>
              </a:cxn>
              <a:cxn ang="0">
                <a:pos x="347641" y="2782310"/>
              </a:cxn>
              <a:cxn ang="0">
                <a:pos x="503085" y="2405961"/>
              </a:cxn>
              <a:cxn ang="0">
                <a:pos x="1334131" y="1494152"/>
              </a:cxn>
              <a:cxn ang="0">
                <a:pos x="1138115" y="1899468"/>
              </a:cxn>
              <a:cxn ang="0">
                <a:pos x="896836" y="2367288"/>
              </a:cxn>
              <a:cxn ang="0">
                <a:pos x="714246" y="1936279"/>
              </a:cxn>
              <a:cxn ang="0">
                <a:pos x="936346" y="1478813"/>
              </a:cxn>
              <a:cxn ang="0">
                <a:pos x="1126992" y="1109541"/>
              </a:cxn>
              <a:cxn ang="0">
                <a:pos x="1776414" y="250231"/>
              </a:cxn>
              <a:cxn ang="0">
                <a:pos x="1363285" y="1085746"/>
              </a:cxn>
              <a:cxn ang="0">
                <a:pos x="1363285" y="1111843"/>
              </a:cxn>
              <a:cxn ang="0">
                <a:pos x="1377861" y="1122973"/>
              </a:cxn>
              <a:cxn ang="0">
                <a:pos x="1394356" y="1114914"/>
              </a:cxn>
              <a:cxn ang="0">
                <a:pos x="1807486" y="279400"/>
              </a:cxn>
              <a:cxn ang="0">
                <a:pos x="1807868" y="252919"/>
              </a:cxn>
              <a:cxn ang="0">
                <a:pos x="1793675" y="242173"/>
              </a:cxn>
              <a:cxn ang="0">
                <a:pos x="1868506" y="5378"/>
              </a:cxn>
              <a:cxn ang="0">
                <a:pos x="1878453" y="34190"/>
              </a:cxn>
              <a:cxn ang="0">
                <a:pos x="1875776" y="95270"/>
              </a:cxn>
              <a:cxn ang="0">
                <a:pos x="1835606" y="265450"/>
              </a:cxn>
              <a:cxn ang="0">
                <a:pos x="1754888" y="506699"/>
              </a:cxn>
              <a:cxn ang="0">
                <a:pos x="1637445" y="807876"/>
              </a:cxn>
              <a:cxn ang="0">
                <a:pos x="1488249" y="1157456"/>
              </a:cxn>
              <a:cxn ang="0">
                <a:pos x="1298501" y="795198"/>
              </a:cxn>
              <a:cxn ang="0">
                <a:pos x="1472181" y="495558"/>
              </a:cxn>
              <a:cxn ang="0">
                <a:pos x="1622907" y="257383"/>
              </a:cxn>
              <a:cxn ang="0">
                <a:pos x="1744560" y="91429"/>
              </a:cxn>
              <a:cxn ang="0">
                <a:pos x="1813036" y="20360"/>
              </a:cxn>
              <a:cxn ang="0">
                <a:pos x="1846318" y="1152"/>
              </a:cxn>
            </a:cxnLst>
            <a:rect l="0" t="0" r="0" b="0"/>
            <a:pathLst>
              <a:path w="1111250" h="2228850">
                <a:moveTo>
                  <a:pt x="118533" y="1917700"/>
                </a:moveTo>
                <a:lnTo>
                  <a:pt x="177800" y="1958039"/>
                </a:lnTo>
                <a:lnTo>
                  <a:pt x="175321" y="1963477"/>
                </a:lnTo>
                <a:lnTo>
                  <a:pt x="173067" y="1969370"/>
                </a:lnTo>
                <a:lnTo>
                  <a:pt x="171039" y="1975262"/>
                </a:lnTo>
                <a:lnTo>
                  <a:pt x="169462" y="1980701"/>
                </a:lnTo>
                <a:lnTo>
                  <a:pt x="168335" y="1986593"/>
                </a:lnTo>
                <a:lnTo>
                  <a:pt x="167208" y="1992032"/>
                </a:lnTo>
                <a:lnTo>
                  <a:pt x="166532" y="1997697"/>
                </a:lnTo>
                <a:lnTo>
                  <a:pt x="166307" y="2003136"/>
                </a:lnTo>
                <a:lnTo>
                  <a:pt x="166307" y="2008348"/>
                </a:lnTo>
                <a:lnTo>
                  <a:pt x="166532" y="2013561"/>
                </a:lnTo>
                <a:lnTo>
                  <a:pt x="167208" y="2018546"/>
                </a:lnTo>
                <a:lnTo>
                  <a:pt x="167884" y="2023305"/>
                </a:lnTo>
                <a:lnTo>
                  <a:pt x="169237" y="2027611"/>
                </a:lnTo>
                <a:lnTo>
                  <a:pt x="171039" y="2031917"/>
                </a:lnTo>
                <a:lnTo>
                  <a:pt x="172842" y="2035769"/>
                </a:lnTo>
                <a:lnTo>
                  <a:pt x="175096" y="2039395"/>
                </a:lnTo>
                <a:lnTo>
                  <a:pt x="165631" y="2051180"/>
                </a:lnTo>
                <a:lnTo>
                  <a:pt x="162476" y="2051633"/>
                </a:lnTo>
                <a:lnTo>
                  <a:pt x="159096" y="2052313"/>
                </a:lnTo>
                <a:lnTo>
                  <a:pt x="155716" y="2053672"/>
                </a:lnTo>
                <a:lnTo>
                  <a:pt x="152110" y="2055259"/>
                </a:lnTo>
                <a:lnTo>
                  <a:pt x="148504" y="2057072"/>
                </a:lnTo>
                <a:lnTo>
                  <a:pt x="144674" y="2059338"/>
                </a:lnTo>
                <a:lnTo>
                  <a:pt x="140843" y="2061831"/>
                </a:lnTo>
                <a:lnTo>
                  <a:pt x="137237" y="2065003"/>
                </a:lnTo>
                <a:lnTo>
                  <a:pt x="133181" y="2067949"/>
                </a:lnTo>
                <a:lnTo>
                  <a:pt x="129350" y="2071575"/>
                </a:lnTo>
                <a:lnTo>
                  <a:pt x="125294" y="2075201"/>
                </a:lnTo>
                <a:lnTo>
                  <a:pt x="121237" y="2079281"/>
                </a:lnTo>
                <a:lnTo>
                  <a:pt x="117406" y="2083586"/>
                </a:lnTo>
                <a:lnTo>
                  <a:pt x="113575" y="2088119"/>
                </a:lnTo>
                <a:lnTo>
                  <a:pt x="109519" y="2092878"/>
                </a:lnTo>
                <a:lnTo>
                  <a:pt x="105688" y="2098090"/>
                </a:lnTo>
                <a:lnTo>
                  <a:pt x="99829" y="2106475"/>
                </a:lnTo>
                <a:lnTo>
                  <a:pt x="94195" y="2115313"/>
                </a:lnTo>
                <a:lnTo>
                  <a:pt x="89238" y="2124151"/>
                </a:lnTo>
                <a:lnTo>
                  <a:pt x="84731" y="2132990"/>
                </a:lnTo>
                <a:lnTo>
                  <a:pt x="80900" y="2141601"/>
                </a:lnTo>
                <a:lnTo>
                  <a:pt x="77970" y="2150213"/>
                </a:lnTo>
                <a:lnTo>
                  <a:pt x="75266" y="2158145"/>
                </a:lnTo>
                <a:lnTo>
                  <a:pt x="73463" y="2166076"/>
                </a:lnTo>
                <a:lnTo>
                  <a:pt x="23211" y="2228850"/>
                </a:lnTo>
                <a:lnTo>
                  <a:pt x="18704" y="2225904"/>
                </a:lnTo>
                <a:lnTo>
                  <a:pt x="123040" y="2013334"/>
                </a:lnTo>
                <a:lnTo>
                  <a:pt x="126195" y="2013561"/>
                </a:lnTo>
                <a:lnTo>
                  <a:pt x="129350" y="2012881"/>
                </a:lnTo>
                <a:lnTo>
                  <a:pt x="132279" y="2011974"/>
                </a:lnTo>
                <a:lnTo>
                  <a:pt x="135434" y="2010388"/>
                </a:lnTo>
                <a:lnTo>
                  <a:pt x="138364" y="2008348"/>
                </a:lnTo>
                <a:lnTo>
                  <a:pt x="140843" y="2005855"/>
                </a:lnTo>
                <a:lnTo>
                  <a:pt x="143096" y="2002909"/>
                </a:lnTo>
                <a:lnTo>
                  <a:pt x="145124" y="1999283"/>
                </a:lnTo>
                <a:lnTo>
                  <a:pt x="146251" y="1996791"/>
                </a:lnTo>
                <a:lnTo>
                  <a:pt x="147152" y="1994298"/>
                </a:lnTo>
                <a:lnTo>
                  <a:pt x="147603" y="1991805"/>
                </a:lnTo>
                <a:lnTo>
                  <a:pt x="148054" y="1989312"/>
                </a:lnTo>
                <a:lnTo>
                  <a:pt x="148504" y="1986593"/>
                </a:lnTo>
                <a:lnTo>
                  <a:pt x="148504" y="1983873"/>
                </a:lnTo>
                <a:lnTo>
                  <a:pt x="148054" y="1981380"/>
                </a:lnTo>
                <a:lnTo>
                  <a:pt x="147828" y="1978888"/>
                </a:lnTo>
                <a:lnTo>
                  <a:pt x="147378" y="1976395"/>
                </a:lnTo>
                <a:lnTo>
                  <a:pt x="146476" y="1974129"/>
                </a:lnTo>
                <a:lnTo>
                  <a:pt x="145575" y="1971862"/>
                </a:lnTo>
                <a:lnTo>
                  <a:pt x="144448" y="1969823"/>
                </a:lnTo>
                <a:lnTo>
                  <a:pt x="143096" y="1967783"/>
                </a:lnTo>
                <a:lnTo>
                  <a:pt x="141744" y="1965970"/>
                </a:lnTo>
                <a:lnTo>
                  <a:pt x="139941" y="1964384"/>
                </a:lnTo>
                <a:lnTo>
                  <a:pt x="138138" y="1963024"/>
                </a:lnTo>
                <a:lnTo>
                  <a:pt x="136110" y="1961891"/>
                </a:lnTo>
                <a:lnTo>
                  <a:pt x="134082" y="1960758"/>
                </a:lnTo>
                <a:lnTo>
                  <a:pt x="131829" y="1960305"/>
                </a:lnTo>
                <a:lnTo>
                  <a:pt x="129801" y="1959851"/>
                </a:lnTo>
                <a:lnTo>
                  <a:pt x="127547" y="1959851"/>
                </a:lnTo>
                <a:lnTo>
                  <a:pt x="125519" y="1959851"/>
                </a:lnTo>
                <a:lnTo>
                  <a:pt x="123265" y="1960305"/>
                </a:lnTo>
                <a:lnTo>
                  <a:pt x="121237" y="1960758"/>
                </a:lnTo>
                <a:lnTo>
                  <a:pt x="119434" y="1961891"/>
                </a:lnTo>
                <a:lnTo>
                  <a:pt x="117406" y="1962798"/>
                </a:lnTo>
                <a:lnTo>
                  <a:pt x="115604" y="1964157"/>
                </a:lnTo>
                <a:lnTo>
                  <a:pt x="113575" y="1965517"/>
                </a:lnTo>
                <a:lnTo>
                  <a:pt x="111998" y="1967330"/>
                </a:lnTo>
                <a:lnTo>
                  <a:pt x="110195" y="1969370"/>
                </a:lnTo>
                <a:lnTo>
                  <a:pt x="109068" y="1971409"/>
                </a:lnTo>
                <a:lnTo>
                  <a:pt x="107716" y="1973902"/>
                </a:lnTo>
                <a:lnTo>
                  <a:pt x="106139" y="1977755"/>
                </a:lnTo>
                <a:lnTo>
                  <a:pt x="105012" y="1981380"/>
                </a:lnTo>
                <a:lnTo>
                  <a:pt x="104561" y="1985460"/>
                </a:lnTo>
                <a:lnTo>
                  <a:pt x="104336" y="1989312"/>
                </a:lnTo>
                <a:lnTo>
                  <a:pt x="104787" y="1993165"/>
                </a:lnTo>
                <a:lnTo>
                  <a:pt x="105463" y="1996791"/>
                </a:lnTo>
                <a:lnTo>
                  <a:pt x="106815" y="2000417"/>
                </a:lnTo>
                <a:lnTo>
                  <a:pt x="108618" y="2003363"/>
                </a:lnTo>
                <a:lnTo>
                  <a:pt x="4507" y="2215933"/>
                </a:lnTo>
                <a:lnTo>
                  <a:pt x="0" y="2213213"/>
                </a:lnTo>
                <a:lnTo>
                  <a:pt x="18704" y="2139562"/>
                </a:lnTo>
                <a:lnTo>
                  <a:pt x="21633" y="2136842"/>
                </a:lnTo>
                <a:lnTo>
                  <a:pt x="24337" y="2134123"/>
                </a:lnTo>
                <a:lnTo>
                  <a:pt x="27267" y="2130723"/>
                </a:lnTo>
                <a:lnTo>
                  <a:pt x="29971" y="2127324"/>
                </a:lnTo>
                <a:lnTo>
                  <a:pt x="32901" y="2123472"/>
                </a:lnTo>
                <a:lnTo>
                  <a:pt x="35605" y="2119392"/>
                </a:lnTo>
                <a:lnTo>
                  <a:pt x="38084" y="2115087"/>
                </a:lnTo>
                <a:lnTo>
                  <a:pt x="40788" y="2110328"/>
                </a:lnTo>
                <a:lnTo>
                  <a:pt x="43267" y="2105569"/>
                </a:lnTo>
                <a:lnTo>
                  <a:pt x="45971" y="2100583"/>
                </a:lnTo>
                <a:lnTo>
                  <a:pt x="48450" y="2095144"/>
                </a:lnTo>
                <a:lnTo>
                  <a:pt x="50703" y="2089932"/>
                </a:lnTo>
                <a:lnTo>
                  <a:pt x="52957" y="2084040"/>
                </a:lnTo>
                <a:lnTo>
                  <a:pt x="55210" y="2078374"/>
                </a:lnTo>
                <a:lnTo>
                  <a:pt x="57238" y="2072255"/>
                </a:lnTo>
                <a:lnTo>
                  <a:pt x="58816" y="2066137"/>
                </a:lnTo>
                <a:lnTo>
                  <a:pt x="60844" y="2058885"/>
                </a:lnTo>
                <a:lnTo>
                  <a:pt x="62647" y="2051633"/>
                </a:lnTo>
                <a:lnTo>
                  <a:pt x="64224" y="2044608"/>
                </a:lnTo>
                <a:lnTo>
                  <a:pt x="65351" y="2037809"/>
                </a:lnTo>
                <a:lnTo>
                  <a:pt x="66478" y="2030784"/>
                </a:lnTo>
                <a:lnTo>
                  <a:pt x="67154" y="2024438"/>
                </a:lnTo>
                <a:lnTo>
                  <a:pt x="67604" y="2018093"/>
                </a:lnTo>
                <a:lnTo>
                  <a:pt x="67830" y="2011974"/>
                </a:lnTo>
                <a:lnTo>
                  <a:pt x="67604" y="2006082"/>
                </a:lnTo>
                <a:lnTo>
                  <a:pt x="67379" y="2000643"/>
                </a:lnTo>
                <a:lnTo>
                  <a:pt x="66928" y="1995431"/>
                </a:lnTo>
                <a:lnTo>
                  <a:pt x="66252" y="1990445"/>
                </a:lnTo>
                <a:lnTo>
                  <a:pt x="65125" y="1985913"/>
                </a:lnTo>
                <a:lnTo>
                  <a:pt x="63773" y="1982060"/>
                </a:lnTo>
                <a:lnTo>
                  <a:pt x="62196" y="1978434"/>
                </a:lnTo>
                <a:lnTo>
                  <a:pt x="60393" y="1975262"/>
                </a:lnTo>
                <a:lnTo>
                  <a:pt x="63999" y="1961891"/>
                </a:lnTo>
                <a:lnTo>
                  <a:pt x="67379" y="1961891"/>
                </a:lnTo>
                <a:lnTo>
                  <a:pt x="70985" y="1961211"/>
                </a:lnTo>
                <a:lnTo>
                  <a:pt x="74590" y="1960531"/>
                </a:lnTo>
                <a:lnTo>
                  <a:pt x="78421" y="1959172"/>
                </a:lnTo>
                <a:lnTo>
                  <a:pt x="82252" y="1957585"/>
                </a:lnTo>
                <a:lnTo>
                  <a:pt x="85632" y="1955772"/>
                </a:lnTo>
                <a:lnTo>
                  <a:pt x="89463" y="1953279"/>
                </a:lnTo>
                <a:lnTo>
                  <a:pt x="93069" y="1950787"/>
                </a:lnTo>
                <a:lnTo>
                  <a:pt x="96674" y="1947614"/>
                </a:lnTo>
                <a:lnTo>
                  <a:pt x="100055" y="1944215"/>
                </a:lnTo>
                <a:lnTo>
                  <a:pt x="103435" y="1940589"/>
                </a:lnTo>
                <a:lnTo>
                  <a:pt x="106815" y="1936510"/>
                </a:lnTo>
                <a:lnTo>
                  <a:pt x="109970" y="1932204"/>
                </a:lnTo>
                <a:lnTo>
                  <a:pt x="113125" y="1927445"/>
                </a:lnTo>
                <a:lnTo>
                  <a:pt x="115829" y="1922686"/>
                </a:lnTo>
                <a:lnTo>
                  <a:pt x="118533" y="1917700"/>
                </a:lnTo>
                <a:close/>
                <a:moveTo>
                  <a:pt x="315088" y="1381125"/>
                </a:moveTo>
                <a:lnTo>
                  <a:pt x="479425" y="1492886"/>
                </a:lnTo>
                <a:lnTo>
                  <a:pt x="458373" y="1530971"/>
                </a:lnTo>
                <a:lnTo>
                  <a:pt x="437775" y="1567695"/>
                </a:lnTo>
                <a:lnTo>
                  <a:pt x="417402" y="1603740"/>
                </a:lnTo>
                <a:lnTo>
                  <a:pt x="397483" y="1638651"/>
                </a:lnTo>
                <a:lnTo>
                  <a:pt x="377790" y="1672202"/>
                </a:lnTo>
                <a:lnTo>
                  <a:pt x="358549" y="1704393"/>
                </a:lnTo>
                <a:lnTo>
                  <a:pt x="339988" y="1735450"/>
                </a:lnTo>
                <a:lnTo>
                  <a:pt x="321879" y="1764920"/>
                </a:lnTo>
                <a:lnTo>
                  <a:pt x="304223" y="1793257"/>
                </a:lnTo>
                <a:lnTo>
                  <a:pt x="287020" y="1820234"/>
                </a:lnTo>
                <a:lnTo>
                  <a:pt x="270722" y="1845624"/>
                </a:lnTo>
                <a:lnTo>
                  <a:pt x="254877" y="1869653"/>
                </a:lnTo>
                <a:lnTo>
                  <a:pt x="239485" y="1891869"/>
                </a:lnTo>
                <a:lnTo>
                  <a:pt x="224998" y="1912499"/>
                </a:lnTo>
                <a:lnTo>
                  <a:pt x="210737" y="1931768"/>
                </a:lnTo>
                <a:lnTo>
                  <a:pt x="197608" y="1949450"/>
                </a:lnTo>
                <a:lnTo>
                  <a:pt x="119062" y="1895950"/>
                </a:lnTo>
                <a:lnTo>
                  <a:pt x="125400" y="1873734"/>
                </a:lnTo>
                <a:lnTo>
                  <a:pt x="132417" y="1849931"/>
                </a:lnTo>
                <a:lnTo>
                  <a:pt x="140566" y="1824768"/>
                </a:lnTo>
                <a:lnTo>
                  <a:pt x="149394" y="1798018"/>
                </a:lnTo>
                <a:lnTo>
                  <a:pt x="158901" y="1770134"/>
                </a:lnTo>
                <a:lnTo>
                  <a:pt x="169540" y="1740437"/>
                </a:lnTo>
                <a:lnTo>
                  <a:pt x="180858" y="1709607"/>
                </a:lnTo>
                <a:lnTo>
                  <a:pt x="192855" y="1677416"/>
                </a:lnTo>
                <a:lnTo>
                  <a:pt x="205531" y="1644092"/>
                </a:lnTo>
                <a:lnTo>
                  <a:pt x="219112" y="1609861"/>
                </a:lnTo>
                <a:lnTo>
                  <a:pt x="233373" y="1574269"/>
                </a:lnTo>
                <a:lnTo>
                  <a:pt x="248313" y="1537545"/>
                </a:lnTo>
                <a:lnTo>
                  <a:pt x="264158" y="1499913"/>
                </a:lnTo>
                <a:lnTo>
                  <a:pt x="280229" y="1461148"/>
                </a:lnTo>
                <a:lnTo>
                  <a:pt x="297432" y="1421704"/>
                </a:lnTo>
                <a:lnTo>
                  <a:pt x="315088" y="1381125"/>
                </a:lnTo>
                <a:close/>
                <a:moveTo>
                  <a:pt x="666296" y="655638"/>
                </a:moveTo>
                <a:lnTo>
                  <a:pt x="839787" y="773011"/>
                </a:lnTo>
                <a:lnTo>
                  <a:pt x="823232" y="809266"/>
                </a:lnTo>
                <a:lnTo>
                  <a:pt x="806223" y="845747"/>
                </a:lnTo>
                <a:lnTo>
                  <a:pt x="788760" y="882908"/>
                </a:lnTo>
                <a:lnTo>
                  <a:pt x="771298" y="920295"/>
                </a:lnTo>
                <a:lnTo>
                  <a:pt x="752928" y="957909"/>
                </a:lnTo>
                <a:lnTo>
                  <a:pt x="734785" y="996429"/>
                </a:lnTo>
                <a:lnTo>
                  <a:pt x="715962" y="1034723"/>
                </a:lnTo>
                <a:lnTo>
                  <a:pt x="696912" y="1073469"/>
                </a:lnTo>
                <a:lnTo>
                  <a:pt x="672872" y="1122413"/>
                </a:lnTo>
                <a:lnTo>
                  <a:pt x="648606" y="1170676"/>
                </a:lnTo>
                <a:lnTo>
                  <a:pt x="624567" y="1218034"/>
                </a:lnTo>
                <a:lnTo>
                  <a:pt x="600528" y="1264711"/>
                </a:lnTo>
                <a:lnTo>
                  <a:pt x="576942" y="1310256"/>
                </a:lnTo>
                <a:lnTo>
                  <a:pt x="553356" y="1355120"/>
                </a:lnTo>
                <a:lnTo>
                  <a:pt x="530224" y="1398852"/>
                </a:lnTo>
                <a:lnTo>
                  <a:pt x="507092" y="1441451"/>
                </a:lnTo>
                <a:lnTo>
                  <a:pt x="338137" y="1327476"/>
                </a:lnTo>
                <a:lnTo>
                  <a:pt x="358321" y="1282612"/>
                </a:lnTo>
                <a:lnTo>
                  <a:pt x="378958" y="1237067"/>
                </a:lnTo>
                <a:lnTo>
                  <a:pt x="400276" y="1191070"/>
                </a:lnTo>
                <a:lnTo>
                  <a:pt x="422274" y="1144165"/>
                </a:lnTo>
                <a:lnTo>
                  <a:pt x="444726" y="1096355"/>
                </a:lnTo>
                <a:lnTo>
                  <a:pt x="467858" y="1048318"/>
                </a:lnTo>
                <a:lnTo>
                  <a:pt x="491444" y="999601"/>
                </a:lnTo>
                <a:lnTo>
                  <a:pt x="515256" y="950658"/>
                </a:lnTo>
                <a:lnTo>
                  <a:pt x="534533" y="911911"/>
                </a:lnTo>
                <a:lnTo>
                  <a:pt x="553583" y="873844"/>
                </a:lnTo>
                <a:lnTo>
                  <a:pt x="572633" y="836003"/>
                </a:lnTo>
                <a:lnTo>
                  <a:pt x="591456" y="798843"/>
                </a:lnTo>
                <a:lnTo>
                  <a:pt x="610506" y="762135"/>
                </a:lnTo>
                <a:lnTo>
                  <a:pt x="629103" y="726107"/>
                </a:lnTo>
                <a:lnTo>
                  <a:pt x="647699" y="690533"/>
                </a:lnTo>
                <a:lnTo>
                  <a:pt x="666296" y="655638"/>
                </a:lnTo>
                <a:close/>
                <a:moveTo>
                  <a:pt x="1059090" y="142875"/>
                </a:moveTo>
                <a:lnTo>
                  <a:pt x="1057956" y="143102"/>
                </a:lnTo>
                <a:lnTo>
                  <a:pt x="1056595" y="143329"/>
                </a:lnTo>
                <a:lnTo>
                  <a:pt x="1055234" y="143782"/>
                </a:lnTo>
                <a:lnTo>
                  <a:pt x="1052739" y="145370"/>
                </a:lnTo>
                <a:lnTo>
                  <a:pt x="1050245" y="147864"/>
                </a:lnTo>
                <a:lnTo>
                  <a:pt x="1047750" y="150586"/>
                </a:lnTo>
                <a:lnTo>
                  <a:pt x="1045256" y="154214"/>
                </a:lnTo>
                <a:lnTo>
                  <a:pt x="1042988" y="158296"/>
                </a:lnTo>
                <a:lnTo>
                  <a:pt x="809398" y="632959"/>
                </a:lnTo>
                <a:lnTo>
                  <a:pt x="807357" y="637268"/>
                </a:lnTo>
                <a:lnTo>
                  <a:pt x="805996" y="641577"/>
                </a:lnTo>
                <a:lnTo>
                  <a:pt x="805089" y="645659"/>
                </a:lnTo>
                <a:lnTo>
                  <a:pt x="804862" y="649288"/>
                </a:lnTo>
                <a:lnTo>
                  <a:pt x="804862" y="652689"/>
                </a:lnTo>
                <a:lnTo>
                  <a:pt x="805089" y="654504"/>
                </a:lnTo>
                <a:lnTo>
                  <a:pt x="805543" y="655638"/>
                </a:lnTo>
                <a:lnTo>
                  <a:pt x="805996" y="656998"/>
                </a:lnTo>
                <a:lnTo>
                  <a:pt x="806450" y="658132"/>
                </a:lnTo>
                <a:lnTo>
                  <a:pt x="807357" y="659039"/>
                </a:lnTo>
                <a:lnTo>
                  <a:pt x="808264" y="659720"/>
                </a:lnTo>
                <a:lnTo>
                  <a:pt x="812573" y="662668"/>
                </a:lnTo>
                <a:lnTo>
                  <a:pt x="813480" y="663348"/>
                </a:lnTo>
                <a:lnTo>
                  <a:pt x="814614" y="663575"/>
                </a:lnTo>
                <a:lnTo>
                  <a:pt x="815521" y="663575"/>
                </a:lnTo>
                <a:lnTo>
                  <a:pt x="816882" y="663575"/>
                </a:lnTo>
                <a:lnTo>
                  <a:pt x="818016" y="663121"/>
                </a:lnTo>
                <a:lnTo>
                  <a:pt x="819377" y="662441"/>
                </a:lnTo>
                <a:lnTo>
                  <a:pt x="821871" y="661080"/>
                </a:lnTo>
                <a:lnTo>
                  <a:pt x="824366" y="658813"/>
                </a:lnTo>
                <a:lnTo>
                  <a:pt x="827314" y="655638"/>
                </a:lnTo>
                <a:lnTo>
                  <a:pt x="829582" y="652236"/>
                </a:lnTo>
                <a:lnTo>
                  <a:pt x="831850" y="648154"/>
                </a:lnTo>
                <a:lnTo>
                  <a:pt x="1065666" y="173718"/>
                </a:lnTo>
                <a:lnTo>
                  <a:pt x="1067481" y="169409"/>
                </a:lnTo>
                <a:lnTo>
                  <a:pt x="1068615" y="165100"/>
                </a:lnTo>
                <a:lnTo>
                  <a:pt x="1069748" y="161018"/>
                </a:lnTo>
                <a:lnTo>
                  <a:pt x="1069975" y="157163"/>
                </a:lnTo>
                <a:lnTo>
                  <a:pt x="1069975" y="153761"/>
                </a:lnTo>
                <a:lnTo>
                  <a:pt x="1069748" y="152173"/>
                </a:lnTo>
                <a:lnTo>
                  <a:pt x="1069295" y="150586"/>
                </a:lnTo>
                <a:lnTo>
                  <a:pt x="1068841" y="149452"/>
                </a:lnTo>
                <a:lnTo>
                  <a:pt x="1068161" y="148318"/>
                </a:lnTo>
                <a:lnTo>
                  <a:pt x="1067481" y="147411"/>
                </a:lnTo>
                <a:lnTo>
                  <a:pt x="1066573" y="146504"/>
                </a:lnTo>
                <a:lnTo>
                  <a:pt x="1062491" y="143782"/>
                </a:lnTo>
                <a:lnTo>
                  <a:pt x="1061357" y="143329"/>
                </a:lnTo>
                <a:lnTo>
                  <a:pt x="1060450" y="143102"/>
                </a:lnTo>
                <a:lnTo>
                  <a:pt x="1059090" y="142875"/>
                </a:lnTo>
                <a:close/>
                <a:moveTo>
                  <a:pt x="1096549" y="0"/>
                </a:moveTo>
                <a:lnTo>
                  <a:pt x="1098811" y="227"/>
                </a:lnTo>
                <a:lnTo>
                  <a:pt x="1101073" y="908"/>
                </a:lnTo>
                <a:lnTo>
                  <a:pt x="1102882" y="2043"/>
                </a:lnTo>
                <a:lnTo>
                  <a:pt x="1104691" y="3178"/>
                </a:lnTo>
                <a:lnTo>
                  <a:pt x="1106048" y="5221"/>
                </a:lnTo>
                <a:lnTo>
                  <a:pt x="1107405" y="7264"/>
                </a:lnTo>
                <a:lnTo>
                  <a:pt x="1108762" y="10215"/>
                </a:lnTo>
                <a:lnTo>
                  <a:pt x="1109441" y="13166"/>
                </a:lnTo>
                <a:lnTo>
                  <a:pt x="1110119" y="16344"/>
                </a:lnTo>
                <a:lnTo>
                  <a:pt x="1110572" y="20203"/>
                </a:lnTo>
                <a:lnTo>
                  <a:pt x="1111250" y="24289"/>
                </a:lnTo>
                <a:lnTo>
                  <a:pt x="1111250" y="28829"/>
                </a:lnTo>
                <a:lnTo>
                  <a:pt x="1111250" y="33596"/>
                </a:lnTo>
                <a:lnTo>
                  <a:pt x="1111024" y="38590"/>
                </a:lnTo>
                <a:lnTo>
                  <a:pt x="1110346" y="44265"/>
                </a:lnTo>
                <a:lnTo>
                  <a:pt x="1108989" y="56296"/>
                </a:lnTo>
                <a:lnTo>
                  <a:pt x="1106953" y="69916"/>
                </a:lnTo>
                <a:lnTo>
                  <a:pt x="1103787" y="84898"/>
                </a:lnTo>
                <a:lnTo>
                  <a:pt x="1100394" y="100788"/>
                </a:lnTo>
                <a:lnTo>
                  <a:pt x="1095871" y="118267"/>
                </a:lnTo>
                <a:lnTo>
                  <a:pt x="1090895" y="136881"/>
                </a:lnTo>
                <a:lnTo>
                  <a:pt x="1085240" y="156857"/>
                </a:lnTo>
                <a:lnTo>
                  <a:pt x="1078682" y="177741"/>
                </a:lnTo>
                <a:lnTo>
                  <a:pt x="1071670" y="199987"/>
                </a:lnTo>
                <a:lnTo>
                  <a:pt x="1064207" y="223368"/>
                </a:lnTo>
                <a:lnTo>
                  <a:pt x="1055838" y="247657"/>
                </a:lnTo>
                <a:lnTo>
                  <a:pt x="1046791" y="273081"/>
                </a:lnTo>
                <a:lnTo>
                  <a:pt x="1037518" y="299413"/>
                </a:lnTo>
                <a:lnTo>
                  <a:pt x="1027114" y="326880"/>
                </a:lnTo>
                <a:lnTo>
                  <a:pt x="1016484" y="355255"/>
                </a:lnTo>
                <a:lnTo>
                  <a:pt x="1005176" y="384538"/>
                </a:lnTo>
                <a:lnTo>
                  <a:pt x="993415" y="414502"/>
                </a:lnTo>
                <a:lnTo>
                  <a:pt x="980975" y="445601"/>
                </a:lnTo>
                <a:lnTo>
                  <a:pt x="968084" y="477381"/>
                </a:lnTo>
                <a:lnTo>
                  <a:pt x="954739" y="510069"/>
                </a:lnTo>
                <a:lnTo>
                  <a:pt x="940491" y="543438"/>
                </a:lnTo>
                <a:lnTo>
                  <a:pt x="926242" y="577488"/>
                </a:lnTo>
                <a:lnTo>
                  <a:pt x="911314" y="612446"/>
                </a:lnTo>
                <a:lnTo>
                  <a:pt x="895709" y="647858"/>
                </a:lnTo>
                <a:lnTo>
                  <a:pt x="879877" y="683951"/>
                </a:lnTo>
                <a:lnTo>
                  <a:pt x="863592" y="720725"/>
                </a:lnTo>
                <a:lnTo>
                  <a:pt x="693737" y="604955"/>
                </a:lnTo>
                <a:lnTo>
                  <a:pt x="712510" y="570224"/>
                </a:lnTo>
                <a:lnTo>
                  <a:pt x="731282" y="535720"/>
                </a:lnTo>
                <a:lnTo>
                  <a:pt x="749602" y="502578"/>
                </a:lnTo>
                <a:lnTo>
                  <a:pt x="767695" y="469890"/>
                </a:lnTo>
                <a:lnTo>
                  <a:pt x="785563" y="438110"/>
                </a:lnTo>
                <a:lnTo>
                  <a:pt x="803204" y="407238"/>
                </a:lnTo>
                <a:lnTo>
                  <a:pt x="820167" y="377274"/>
                </a:lnTo>
                <a:lnTo>
                  <a:pt x="837356" y="348218"/>
                </a:lnTo>
                <a:lnTo>
                  <a:pt x="853867" y="319843"/>
                </a:lnTo>
                <a:lnTo>
                  <a:pt x="870377" y="292830"/>
                </a:lnTo>
                <a:lnTo>
                  <a:pt x="886209" y="266498"/>
                </a:lnTo>
                <a:lnTo>
                  <a:pt x="901589" y="241528"/>
                </a:lnTo>
                <a:lnTo>
                  <a:pt x="916743" y="217466"/>
                </a:lnTo>
                <a:lnTo>
                  <a:pt x="931444" y="194539"/>
                </a:lnTo>
                <a:lnTo>
                  <a:pt x="945693" y="172747"/>
                </a:lnTo>
                <a:lnTo>
                  <a:pt x="959489" y="152090"/>
                </a:lnTo>
                <a:lnTo>
                  <a:pt x="972833" y="132568"/>
                </a:lnTo>
                <a:lnTo>
                  <a:pt x="985499" y="114408"/>
                </a:lnTo>
                <a:lnTo>
                  <a:pt x="997712" y="97610"/>
                </a:lnTo>
                <a:lnTo>
                  <a:pt x="1009473" y="81493"/>
                </a:lnTo>
                <a:lnTo>
                  <a:pt x="1020782" y="67192"/>
                </a:lnTo>
                <a:lnTo>
                  <a:pt x="1031412" y="54026"/>
                </a:lnTo>
                <a:lnTo>
                  <a:pt x="1041363" y="42449"/>
                </a:lnTo>
                <a:lnTo>
                  <a:pt x="1051089" y="32007"/>
                </a:lnTo>
                <a:lnTo>
                  <a:pt x="1059909" y="22927"/>
                </a:lnTo>
                <a:lnTo>
                  <a:pt x="1063754" y="18841"/>
                </a:lnTo>
                <a:lnTo>
                  <a:pt x="1067825" y="15436"/>
                </a:lnTo>
                <a:lnTo>
                  <a:pt x="1071896" y="12031"/>
                </a:lnTo>
                <a:lnTo>
                  <a:pt x="1075515" y="9307"/>
                </a:lnTo>
                <a:lnTo>
                  <a:pt x="1078908" y="6810"/>
                </a:lnTo>
                <a:lnTo>
                  <a:pt x="1082526" y="4767"/>
                </a:lnTo>
                <a:lnTo>
                  <a:pt x="1085467" y="2951"/>
                </a:lnTo>
                <a:lnTo>
                  <a:pt x="1088407" y="1816"/>
                </a:lnTo>
                <a:lnTo>
                  <a:pt x="1091573" y="681"/>
                </a:lnTo>
                <a:lnTo>
                  <a:pt x="1094061" y="227"/>
                </a:lnTo>
                <a:lnTo>
                  <a:pt x="1096549" y="0"/>
                </a:lnTo>
                <a:close/>
              </a:path>
            </a:pathLst>
          </a:custGeom>
          <a:solidFill>
            <a:srgbClr val="16A287"/>
          </a:solidFill>
          <a:ln w="9525">
            <a:noFill/>
          </a:ln>
        </p:spPr>
        <p:txBody>
          <a:bodyPr/>
          <a:lstStyle/>
          <a:p>
            <a:endParaRPr lang="zh-CN" altLang="en-US"/>
          </a:p>
        </p:txBody>
      </p:sp>
      <p:sp>
        <p:nvSpPr>
          <p:cNvPr id="14386" name="任意多边形 6"/>
          <p:cNvSpPr/>
          <p:nvPr/>
        </p:nvSpPr>
        <p:spPr>
          <a:xfrm>
            <a:off x="744538" y="5873115"/>
            <a:ext cx="8839200" cy="441325"/>
          </a:xfrm>
          <a:custGeom>
            <a:avLst/>
            <a:gdLst/>
            <a:ahLst/>
            <a:cxnLst>
              <a:cxn ang="0">
                <a:pos x="0" y="204096"/>
              </a:cxn>
              <a:cxn ang="0">
                <a:pos x="1083733" y="136342"/>
              </a:cxn>
              <a:cxn ang="0">
                <a:pos x="1778000" y="441239"/>
              </a:cxn>
              <a:cxn ang="0">
                <a:pos x="2929467" y="102464"/>
              </a:cxn>
              <a:cxn ang="0">
                <a:pos x="4064000" y="339607"/>
              </a:cxn>
              <a:cxn ang="0">
                <a:pos x="5164667" y="17771"/>
              </a:cxn>
              <a:cxn ang="0">
                <a:pos x="6299200" y="407361"/>
              </a:cxn>
              <a:cxn ang="0">
                <a:pos x="7501467" y="831"/>
              </a:cxn>
              <a:cxn ang="0">
                <a:pos x="8839200" y="322668"/>
              </a:cxn>
            </a:cxnLst>
            <a:rect l="0" t="0" r="0" b="0"/>
            <a:pathLst>
              <a:path w="8839200" h="441184">
                <a:moveTo>
                  <a:pt x="0" y="204031"/>
                </a:moveTo>
                <a:cubicBezTo>
                  <a:pt x="393700" y="150409"/>
                  <a:pt x="787400" y="96787"/>
                  <a:pt x="1083733" y="136298"/>
                </a:cubicBezTo>
                <a:cubicBezTo>
                  <a:pt x="1380066" y="175809"/>
                  <a:pt x="1470378" y="446743"/>
                  <a:pt x="1778000" y="441098"/>
                </a:cubicBezTo>
                <a:cubicBezTo>
                  <a:pt x="2085622" y="435454"/>
                  <a:pt x="2548467" y="119364"/>
                  <a:pt x="2929467" y="102431"/>
                </a:cubicBezTo>
                <a:cubicBezTo>
                  <a:pt x="3310467" y="85498"/>
                  <a:pt x="3691467" y="353609"/>
                  <a:pt x="4064000" y="339498"/>
                </a:cubicBezTo>
                <a:cubicBezTo>
                  <a:pt x="4436533" y="325387"/>
                  <a:pt x="4792134" y="6476"/>
                  <a:pt x="5164667" y="17765"/>
                </a:cubicBezTo>
                <a:cubicBezTo>
                  <a:pt x="5537200" y="29054"/>
                  <a:pt x="5909733" y="410053"/>
                  <a:pt x="6299200" y="407231"/>
                </a:cubicBezTo>
                <a:cubicBezTo>
                  <a:pt x="6688667" y="404409"/>
                  <a:pt x="7078134" y="14942"/>
                  <a:pt x="7501467" y="831"/>
                </a:cubicBezTo>
                <a:cubicBezTo>
                  <a:pt x="7924800" y="-13280"/>
                  <a:pt x="8382000" y="154642"/>
                  <a:pt x="8839200" y="322565"/>
                </a:cubicBezTo>
              </a:path>
            </a:pathLst>
          </a:custGeom>
          <a:noFill/>
          <a:ln w="25400" cap="flat" cmpd="sng">
            <a:solidFill>
              <a:srgbClr val="16A287"/>
            </a:solidFill>
            <a:prstDash val="solid"/>
            <a:bevel/>
            <a:headEnd type="none" w="med" len="med"/>
            <a:tailEnd type="none" w="med" len="med"/>
          </a:ln>
        </p:spPr>
        <p:txBody>
          <a:bodyPr/>
          <a:lstStyle/>
          <a:p>
            <a:endParaRPr lang="zh-CN" altLang="en-US"/>
          </a:p>
        </p:txBody>
      </p:sp>
      <p:sp>
        <p:nvSpPr>
          <p:cNvPr id="16394" name="文本框 13"/>
          <p:cNvSpPr/>
          <p:nvPr/>
        </p:nvSpPr>
        <p:spPr>
          <a:xfrm>
            <a:off x="0" y="6382385"/>
            <a:ext cx="2021205" cy="460375"/>
          </a:xfrm>
          <a:prstGeom prst="rect">
            <a:avLst/>
          </a:prstGeom>
          <a:noFill/>
          <a:ln w="9525">
            <a:noFill/>
          </a:ln>
        </p:spPr>
        <p:txBody>
          <a:bodyPr wrap="square" anchor="t">
            <a:spAutoFit/>
          </a:bodyPr>
          <a:lstStyle/>
          <a:p>
            <a:pPr>
              <a:lnSpc>
                <a:spcPct val="120000"/>
              </a:lnSpc>
            </a:pPr>
            <a:r>
              <a:rPr lang="zh-CN" altLang="en-US" sz="2000" b="1" dirty="0">
                <a:solidFill>
                  <a:schemeClr val="bg1"/>
                </a:solidFill>
                <a:latin typeface="微软雅黑" pitchFamily="34" charset="-122"/>
                <a:ea typeface="微软雅黑" pitchFamily="34" charset="-122"/>
              </a:rPr>
              <a:t>如何写实证分析</a:t>
            </a:r>
            <a:endParaRPr lang="zh-CN" altLang="en-US" sz="2000" b="1" dirty="0">
              <a:solidFill>
                <a:schemeClr val="bg1"/>
              </a:solidFill>
              <a:latin typeface="微软雅黑" pitchFamily="34" charset="-122"/>
              <a:ea typeface="微软雅黑" pitchFamily="34" charset="-122"/>
            </a:endParaRPr>
          </a:p>
        </p:txBody>
      </p:sp>
      <p:sp>
        <p:nvSpPr>
          <p:cNvPr id="2" name="文本框 1"/>
          <p:cNvSpPr txBox="1"/>
          <p:nvPr/>
        </p:nvSpPr>
        <p:spPr>
          <a:xfrm>
            <a:off x="9442450" y="6429375"/>
            <a:ext cx="2749550" cy="398780"/>
          </a:xfrm>
          <a:prstGeom prst="rect">
            <a:avLst/>
          </a:prstGeom>
          <a:noFill/>
        </p:spPr>
        <p:txBody>
          <a:bodyPr wrap="square" rtlCol="0">
            <a:spAutoFit/>
          </a:bodyPr>
          <a:lstStyle/>
          <a:p>
            <a:r>
              <a:rPr lang="en-US" altLang="zh-CN" sz="2000">
                <a:solidFill>
                  <a:schemeClr val="bg1"/>
                </a:solidFill>
                <a:latin typeface="微软雅黑" pitchFamily="34" charset="-122"/>
                <a:ea typeface="微软雅黑" pitchFamily="34" charset="-122"/>
                <a:cs typeface="微软雅黑" pitchFamily="34" charset="-122"/>
              </a:rPr>
              <a:t>         </a:t>
            </a:r>
            <a:r>
              <a:rPr lang="zh-CN" altLang="en-US" sz="2000" b="1">
                <a:solidFill>
                  <a:schemeClr val="bg1"/>
                </a:solidFill>
                <a:latin typeface="微软雅黑" pitchFamily="34" charset="-122"/>
                <a:ea typeface="微软雅黑" pitchFamily="34" charset="-122"/>
                <a:cs typeface="微软雅黑" pitchFamily="34" charset="-122"/>
              </a:rPr>
              <a:t>讲授人</a:t>
            </a:r>
            <a:r>
              <a:rPr lang="en-US" altLang="zh-CN" sz="2000" b="1">
                <a:solidFill>
                  <a:schemeClr val="bg1"/>
                </a:solidFill>
                <a:latin typeface="微软雅黑" pitchFamily="34" charset="-122"/>
                <a:ea typeface="微软雅黑" pitchFamily="34" charset="-122"/>
                <a:cs typeface="微软雅黑" pitchFamily="34" charset="-122"/>
              </a:rPr>
              <a:t>: </a:t>
            </a:r>
            <a:r>
              <a:rPr lang="zh-CN" altLang="en-US" sz="2000" b="1">
                <a:solidFill>
                  <a:schemeClr val="bg1"/>
                </a:solidFill>
                <a:latin typeface="微软雅黑" pitchFamily="34" charset="-122"/>
                <a:ea typeface="微软雅黑" pitchFamily="34" charset="-122"/>
                <a:cs typeface="微软雅黑" pitchFamily="34" charset="-122"/>
              </a:rPr>
              <a:t>刘西川</a:t>
            </a:r>
            <a:endParaRPr lang="zh-CN" altLang="en-US" sz="2000" b="1">
              <a:solidFill>
                <a:schemeClr val="bg1"/>
              </a:solidFill>
              <a:latin typeface="微软雅黑" pitchFamily="34" charset="-122"/>
              <a:ea typeface="微软雅黑" pitchFamily="34" charset="-122"/>
              <a:cs typeface="微软雅黑" pitchFamily="34" charset="-122"/>
            </a:endParaRPr>
          </a:p>
        </p:txBody>
      </p:sp>
      <p:sp>
        <p:nvSpPr>
          <p:cNvPr id="6" name="文本框 5"/>
          <p:cNvSpPr txBox="1"/>
          <p:nvPr/>
        </p:nvSpPr>
        <p:spPr>
          <a:xfrm>
            <a:off x="744855" y="1387475"/>
            <a:ext cx="9060815" cy="4246245"/>
          </a:xfrm>
          <a:prstGeom prst="rect">
            <a:avLst/>
          </a:prstGeom>
          <a:noFill/>
        </p:spPr>
        <p:txBody>
          <a:bodyPr wrap="square" rtlCol="0">
            <a:spAutoFit/>
          </a:bodyPr>
          <a:lstStyle/>
          <a:p>
            <a:pPr marL="342900" indent="-342900">
              <a:lnSpc>
                <a:spcPct val="150000"/>
              </a:lnSpc>
              <a:buFont typeface="Wingdings" charset="2"/>
              <a:buChar char="Ø"/>
            </a:pPr>
            <a:r>
              <a:rPr lang="zh-CN" altLang="en-US" sz="2000" b="1">
                <a:latin typeface="微软雅黑" pitchFamily="34" charset="-122"/>
                <a:ea typeface="微软雅黑" pitchFamily="34" charset="-122"/>
                <a:cs typeface="微软雅黑" pitchFamily="34" charset="-122"/>
              </a:rPr>
              <a:t>从规范的角度来看，实证分析部分应做到：</a:t>
            </a:r>
            <a:r>
              <a:rPr lang="zh-CN" altLang="en-US" sz="2000">
                <a:latin typeface="微软雅黑" pitchFamily="34" charset="-122"/>
                <a:ea typeface="微软雅黑" pitchFamily="34" charset="-122"/>
                <a:cs typeface="微软雅黑" pitchFamily="34" charset="-122"/>
              </a:rPr>
              <a:t>①要保证统计方法和计量模型的合理性，即要报告相关检验的结果，以支撑模型和方法选择的合理性。②围绕假说展开分析，其中至少</a:t>
            </a:r>
            <a:r>
              <a:rPr lang="zh-CN" altLang="en-US" sz="2000" b="1">
                <a:latin typeface="微软雅黑" pitchFamily="34" charset="-122"/>
                <a:ea typeface="微软雅黑" pitchFamily="34" charset="-122"/>
                <a:cs typeface="微软雅黑" pitchFamily="34" charset="-122"/>
              </a:rPr>
              <a:t>要做到两点</a:t>
            </a:r>
            <a:r>
              <a:rPr lang="zh-CN" altLang="en-US" sz="2000">
                <a:latin typeface="微软雅黑" pitchFamily="34" charset="-122"/>
                <a:ea typeface="微软雅黑" pitchFamily="34" charset="-122"/>
                <a:cs typeface="微软雅黑" pitchFamily="34" charset="-122"/>
              </a:rPr>
              <a:t>。其一是根据前面提供的假说检验标准展开分析；其二是要从经验和理论角度来审视估计结果。</a:t>
            </a:r>
            <a:endParaRPr lang="zh-CN" altLang="en-US" sz="2000">
              <a:latin typeface="微软雅黑" pitchFamily="34" charset="-122"/>
              <a:ea typeface="微软雅黑" pitchFamily="34" charset="-122"/>
              <a:cs typeface="微软雅黑" pitchFamily="34" charset="-122"/>
            </a:endParaRPr>
          </a:p>
          <a:p>
            <a:pPr marL="342900" indent="-342900">
              <a:lnSpc>
                <a:spcPct val="150000"/>
              </a:lnSpc>
              <a:buFont typeface="Wingdings" charset="2"/>
              <a:buChar char="Ø"/>
            </a:pPr>
            <a:r>
              <a:rPr lang="zh-CN" altLang="en-US" sz="2000" b="1">
                <a:latin typeface="微软雅黑" pitchFamily="34" charset="-122"/>
                <a:ea typeface="微软雅黑" pitchFamily="34" charset="-122"/>
                <a:cs typeface="微软雅黑" pitchFamily="34" charset="-122"/>
              </a:rPr>
              <a:t>初学者要抓住检验假说这一关键。</a:t>
            </a:r>
            <a:r>
              <a:rPr lang="zh-CN" altLang="en-US" sz="2000">
                <a:latin typeface="微软雅黑" pitchFamily="34" charset="-122"/>
                <a:ea typeface="微软雅黑" pitchFamily="34" charset="-122"/>
                <a:cs typeface="微软雅黑" pitchFamily="34" charset="-122"/>
              </a:rPr>
              <a:t>实证分析的所有工作与努力都应该紧紧围绕检验假说这个重点展开，尤其是基于统计和估计结果的分析与讨论。①最忌讳的是将计量分析部分当作计量“诊断”结果，逐一报告相关统计分析、计量分析结果，如显著性水平、符号正负、系数值大小等。②要有目的、有选择地报告表格内的信息，即对假说检验有用、有帮助的信息才报告。</a:t>
            </a:r>
            <a:endParaRPr lang="zh-CN" altLang="en-US" sz="2000">
              <a:latin typeface="微软雅黑" pitchFamily="34" charset="-122"/>
              <a:ea typeface="微软雅黑" pitchFamily="34" charset="-122"/>
              <a:cs typeface="微软雅黑" pitchFamily="34" charset="-122"/>
            </a:endParaRPr>
          </a:p>
        </p:txBody>
      </p:sp>
      <p:sp>
        <p:nvSpPr>
          <p:cNvPr id="41007" name="文本占位符 3"/>
          <p:cNvSpPr>
            <a:spLocks noGrp="1"/>
          </p:cNvSpPr>
          <p:nvPr/>
        </p:nvSpPr>
        <p:spPr>
          <a:xfrm>
            <a:off x="655955" y="681355"/>
            <a:ext cx="8652510" cy="429895"/>
          </a:xfrm>
          <a:prstGeom prst="rect">
            <a:avLst/>
          </a:prstGeom>
          <a:noFill/>
          <a:ln w="9525">
            <a:noFill/>
          </a:ln>
        </p:spPr>
        <p:txBody>
          <a:bodyPr anchor="t"/>
          <a:lstStyle>
            <a:lvl1pPr lvl="0">
              <a:buClrTx/>
              <a:buSzTx/>
              <a:buFont typeface="Arial" charset="0"/>
              <a:defRPr sz="2400"/>
            </a:lvl1pPr>
            <a:lvl2pPr lvl="1">
              <a:buClrTx/>
              <a:buSzTx/>
              <a:buFont typeface="Arial" charset="0"/>
              <a:defRPr sz="2000"/>
            </a:lvl2pPr>
            <a:lvl3pPr lvl="2">
              <a:buClrTx/>
              <a:buSzTx/>
              <a:buFont typeface="Arial" charset="0"/>
              <a:defRPr sz="1800"/>
            </a:lvl3pPr>
            <a:lvl4pPr lvl="3">
              <a:buClrTx/>
              <a:buSzTx/>
              <a:buFont typeface="Arial" charset="0"/>
              <a:defRPr sz="1600"/>
            </a:lvl4pPr>
            <a:lvl5pPr lvl="4">
              <a:buClrTx/>
              <a:buSzTx/>
              <a:buFont typeface="Arial" charset="0"/>
              <a:defRPr sz="1600"/>
            </a:lvl5pPr>
          </a:lstStyle>
          <a:p>
            <a:pPr marL="0" lvl="0" indent="0" eaLnBrk="1" hangingPunct="1">
              <a:buNone/>
            </a:pPr>
            <a:r>
              <a:rPr lang="zh-CN" sz="2800" b="1" dirty="0">
                <a:latin typeface="微软雅黑" pitchFamily="34" charset="-122"/>
                <a:ea typeface="微软雅黑" pitchFamily="34" charset="-122"/>
                <a:sym typeface="+mn-ea"/>
              </a:rPr>
              <a:t>小结</a:t>
            </a:r>
            <a:endParaRPr lang="zh-CN" sz="2800" b="1" dirty="0">
              <a:latin typeface="微软雅黑" pitchFamily="34" charset="-122"/>
              <a:ea typeface="微软雅黑" pitchFamily="34" charset="-122"/>
              <a:sym typeface="+mn-ea"/>
            </a:endParaRPr>
          </a:p>
        </p:txBody>
      </p:sp>
      <p:sp>
        <p:nvSpPr>
          <p:cNvPr id="16" name="矩形 5"/>
          <p:cNvSpPr/>
          <p:nvPr/>
        </p:nvSpPr>
        <p:spPr>
          <a:xfrm>
            <a:off x="4694555" y="117475"/>
            <a:ext cx="1550035" cy="431800"/>
          </a:xfrm>
          <a:prstGeom prst="rect">
            <a:avLst/>
          </a:prstGeom>
          <a:noFill/>
          <a:ln w="12700">
            <a:noFill/>
          </a:ln>
        </p:spPr>
        <p:txBody>
          <a:bodyPr anchor="ctr"/>
          <a:p>
            <a:pPr algn="ctr"/>
            <a:r>
              <a:rPr lang="zh-CN" altLang="en-US" sz="1200" b="1" dirty="0">
                <a:solidFill>
                  <a:schemeClr val="bg1"/>
                </a:solidFill>
                <a:latin typeface="微软雅黑" pitchFamily="34" charset="-122"/>
                <a:ea typeface="微软雅黑" pitchFamily="34" charset="-122"/>
                <a:sym typeface="Arial" charset="0"/>
              </a:rPr>
              <a:t>什么是实证分析</a:t>
            </a:r>
            <a:endParaRPr lang="zh-CN" altLang="en-US" sz="1200" b="1" dirty="0">
              <a:solidFill>
                <a:schemeClr val="bg1"/>
              </a:solidFill>
              <a:latin typeface="微软雅黑" pitchFamily="34" charset="-122"/>
              <a:ea typeface="微软雅黑" pitchFamily="34" charset="-122"/>
              <a:sym typeface="Arial" charset="0"/>
            </a:endParaRPr>
          </a:p>
        </p:txBody>
      </p:sp>
      <p:sp>
        <p:nvSpPr>
          <p:cNvPr id="17" name="矩形 7"/>
          <p:cNvSpPr/>
          <p:nvPr/>
        </p:nvSpPr>
        <p:spPr>
          <a:xfrm>
            <a:off x="6398260" y="154940"/>
            <a:ext cx="1498600" cy="360045"/>
          </a:xfrm>
          <a:prstGeom prst="rect">
            <a:avLst/>
          </a:prstGeom>
          <a:noFill/>
          <a:ln w="12700">
            <a:noFill/>
          </a:ln>
        </p:spPr>
        <p:txBody>
          <a:bodyPr anchor="ctr"/>
          <a:p>
            <a:pPr algn="ctr"/>
            <a:r>
              <a:rPr lang="zh-CN" altLang="en-US" sz="1200" b="1" dirty="0">
                <a:solidFill>
                  <a:schemeClr val="bg1"/>
                </a:solidFill>
                <a:latin typeface="微软雅黑" pitchFamily="34" charset="-122"/>
                <a:ea typeface="微软雅黑" pitchFamily="34" charset="-122"/>
              </a:rPr>
              <a:t>实证分析的</a:t>
            </a:r>
            <a:endParaRPr lang="zh-CN" altLang="en-US" sz="1200" b="1" dirty="0">
              <a:solidFill>
                <a:schemeClr val="bg1"/>
              </a:solidFill>
              <a:latin typeface="微软雅黑" pitchFamily="34" charset="-122"/>
              <a:ea typeface="微软雅黑" pitchFamily="34" charset="-122"/>
            </a:endParaRPr>
          </a:p>
          <a:p>
            <a:pPr algn="ctr"/>
            <a:r>
              <a:rPr lang="zh-CN" altLang="en-US" sz="1200" b="1" dirty="0">
                <a:solidFill>
                  <a:schemeClr val="bg1"/>
                </a:solidFill>
                <a:latin typeface="微软雅黑" pitchFamily="34" charset="-122"/>
                <a:ea typeface="微软雅黑" pitchFamily="34" charset="-122"/>
              </a:rPr>
              <a:t>前期准备</a:t>
            </a:r>
            <a:endParaRPr lang="zh-CN" altLang="en-US" sz="1200" b="1" dirty="0">
              <a:solidFill>
                <a:schemeClr val="bg1"/>
              </a:solidFill>
              <a:latin typeface="微软雅黑" pitchFamily="34" charset="-122"/>
              <a:ea typeface="微软雅黑" pitchFamily="34" charset="-122"/>
            </a:endParaRPr>
          </a:p>
        </p:txBody>
      </p:sp>
      <p:sp>
        <p:nvSpPr>
          <p:cNvPr id="19" name="矩形 8"/>
          <p:cNvSpPr/>
          <p:nvPr/>
        </p:nvSpPr>
        <p:spPr>
          <a:xfrm>
            <a:off x="8068945" y="133350"/>
            <a:ext cx="1148080" cy="403225"/>
          </a:xfrm>
          <a:prstGeom prst="rect">
            <a:avLst/>
          </a:prstGeom>
          <a:noFill/>
          <a:ln w="12700">
            <a:noFill/>
          </a:ln>
        </p:spPr>
        <p:txBody>
          <a:bodyPr anchor="ctr"/>
          <a:p>
            <a:pPr algn="ctr"/>
            <a:r>
              <a:rPr lang="zh-CN" altLang="en-US" sz="1200" b="1" dirty="0">
                <a:solidFill>
                  <a:schemeClr val="bg1"/>
                </a:solidFill>
                <a:latin typeface="微软雅黑" pitchFamily="34" charset="-122"/>
                <a:ea typeface="微软雅黑" pitchFamily="34" charset="-122"/>
              </a:rPr>
              <a:t>如何做实证</a:t>
            </a:r>
            <a:endParaRPr lang="zh-CN" altLang="en-US" sz="1200" b="1" dirty="0">
              <a:solidFill>
                <a:schemeClr val="bg1"/>
              </a:solidFill>
              <a:latin typeface="微软雅黑" pitchFamily="34" charset="-122"/>
              <a:ea typeface="微软雅黑" pitchFamily="34" charset="-122"/>
            </a:endParaRPr>
          </a:p>
          <a:p>
            <a:pPr algn="ctr"/>
            <a:r>
              <a:rPr lang="zh-CN" altLang="en-US" sz="1200" b="1" dirty="0">
                <a:solidFill>
                  <a:schemeClr val="bg1"/>
                </a:solidFill>
                <a:latin typeface="微软雅黑" pitchFamily="34" charset="-122"/>
                <a:ea typeface="微软雅黑" pitchFamily="34" charset="-122"/>
              </a:rPr>
              <a:t>分析</a:t>
            </a:r>
            <a:endParaRPr lang="zh-CN" altLang="en-US" sz="1200" b="1" dirty="0">
              <a:solidFill>
                <a:schemeClr val="bg1"/>
              </a:solidFill>
              <a:latin typeface="微软雅黑" pitchFamily="34" charset="-122"/>
              <a:ea typeface="微软雅黑" pitchFamily="34" charset="-122"/>
            </a:endParaRPr>
          </a:p>
        </p:txBody>
      </p:sp>
      <p:sp>
        <p:nvSpPr>
          <p:cNvPr id="20" name="矩形 9"/>
          <p:cNvSpPr/>
          <p:nvPr/>
        </p:nvSpPr>
        <p:spPr>
          <a:xfrm>
            <a:off x="9549130" y="117475"/>
            <a:ext cx="1250950" cy="431800"/>
          </a:xfrm>
          <a:prstGeom prst="rect">
            <a:avLst/>
          </a:prstGeom>
          <a:noFill/>
          <a:ln w="12700">
            <a:noFill/>
          </a:ln>
        </p:spPr>
        <p:txBody>
          <a:bodyPr anchor="ctr"/>
          <a:p>
            <a:pPr marL="0" lvl="0" indent="0" eaLnBrk="1" hangingPunct="1">
              <a:buNone/>
            </a:pPr>
            <a:r>
              <a:rPr lang="zh-CN" altLang="en-US" sz="1200" b="1" dirty="0">
                <a:solidFill>
                  <a:schemeClr val="bg1"/>
                </a:solidFill>
                <a:latin typeface="微软雅黑" pitchFamily="34" charset="-122"/>
                <a:ea typeface="微软雅黑" pitchFamily="34" charset="-122"/>
                <a:sym typeface="+mn-ea"/>
              </a:rPr>
              <a:t>实证分析写作的要点及示例</a:t>
            </a:r>
            <a:endParaRPr lang="zh-CN" altLang="en-US" sz="1200" b="1" dirty="0">
              <a:solidFill>
                <a:schemeClr val="bg1"/>
              </a:solidFill>
              <a:latin typeface="微软雅黑" pitchFamily="34" charset="-122"/>
              <a:ea typeface="微软雅黑" pitchFamily="34" charset="-122"/>
              <a:sym typeface="+mn-ea"/>
            </a:endParaRPr>
          </a:p>
        </p:txBody>
      </p:sp>
      <p:sp>
        <p:nvSpPr>
          <p:cNvPr id="21" name="矩形 10"/>
          <p:cNvSpPr/>
          <p:nvPr/>
        </p:nvSpPr>
        <p:spPr>
          <a:xfrm>
            <a:off x="11022330" y="133350"/>
            <a:ext cx="889635" cy="431800"/>
          </a:xfrm>
          <a:prstGeom prst="rect">
            <a:avLst/>
          </a:prstGeom>
          <a:noFill/>
          <a:ln w="12700">
            <a:noFill/>
          </a:ln>
        </p:spPr>
        <p:txBody>
          <a:bodyPr anchor="ctr"/>
          <a:p>
            <a:pPr algn="ctr"/>
            <a:r>
              <a:rPr lang="zh-CN" altLang="en-US" sz="1200" b="1" dirty="0">
                <a:solidFill>
                  <a:schemeClr val="bg1"/>
                </a:solidFill>
                <a:latin typeface="微软雅黑" pitchFamily="34" charset="-122"/>
                <a:ea typeface="微软雅黑" pitchFamily="34" charset="-122"/>
              </a:rPr>
              <a:t>小结</a:t>
            </a:r>
            <a:endParaRPr lang="zh-CN" altLang="en-US" sz="1200" b="1" dirty="0">
              <a:solidFill>
                <a:schemeClr val="bg1"/>
              </a:solidFill>
              <a:latin typeface="微软雅黑" pitchFamily="34" charset="-122"/>
              <a:ea typeface="微软雅黑" pitchFamily="34" charset="-122"/>
            </a:endParaRPr>
          </a:p>
        </p:txBody>
      </p:sp>
      <p:sp>
        <p:nvSpPr>
          <p:cNvPr id="22" name="任意多边形 11"/>
          <p:cNvSpPr/>
          <p:nvPr/>
        </p:nvSpPr>
        <p:spPr>
          <a:xfrm>
            <a:off x="11363960" y="0"/>
            <a:ext cx="266700" cy="228600"/>
          </a:xfrm>
          <a:custGeom>
            <a:avLst/>
            <a:gdLst>
              <a:gd name="txL" fmla="*/ 0 w 266008"/>
              <a:gd name="txT" fmla="*/ 0 h 229317"/>
              <a:gd name="txR" fmla="*/ 266008 w 266008"/>
              <a:gd name="txB" fmla="*/ 229317 h 229317"/>
            </a:gdLst>
            <a:ahLst/>
            <a:cxnLst>
              <a:cxn ang="0">
                <a:pos x="0" y="0"/>
              </a:cxn>
              <a:cxn ang="0">
                <a:pos x="266700" y="0"/>
              </a:cxn>
              <a:cxn ang="0">
                <a:pos x="133350" y="228600"/>
              </a:cxn>
              <a:cxn ang="0">
                <a:pos x="0" y="0"/>
              </a:cxn>
            </a:cxnLst>
            <a:rect l="txL" t="txT" r="txR" b="txB"/>
            <a:pathLst>
              <a:path w="266008" h="229317">
                <a:moveTo>
                  <a:pt x="0" y="0"/>
                </a:moveTo>
                <a:lnTo>
                  <a:pt x="266008" y="0"/>
                </a:lnTo>
                <a:lnTo>
                  <a:pt x="133004" y="229317"/>
                </a:lnTo>
                <a:lnTo>
                  <a:pt x="0" y="0"/>
                </a:lnTo>
                <a:close/>
              </a:path>
            </a:pathLst>
          </a:custGeom>
          <a:solidFill>
            <a:srgbClr val="16A287"/>
          </a:solidFill>
          <a:ln w="12700">
            <a:noFill/>
          </a:ln>
        </p:spPr>
        <p:txBody>
          <a:bodyPr anchor="ctr"/>
          <a:p>
            <a:pPr algn="ctr"/>
            <a:r>
              <a:rPr lang="en-US" altLang="zh-CN" sz="1000" b="1" dirty="0">
                <a:solidFill>
                  <a:schemeClr val="bg1"/>
                </a:solidFill>
                <a:latin typeface="微软雅黑" pitchFamily="34" charset="-122"/>
                <a:ea typeface="微软雅黑" pitchFamily="34" charset="-122"/>
                <a:sym typeface="Arial" charset="0"/>
              </a:rPr>
              <a:t>5</a:t>
            </a:r>
            <a:endParaRPr lang="en-US" altLang="zh-CN" sz="1000" b="1" dirty="0">
              <a:solidFill>
                <a:schemeClr val="bg1"/>
              </a:solidFill>
              <a:latin typeface="微软雅黑" pitchFamily="34" charset="-122"/>
              <a:ea typeface="微软雅黑" pitchFamily="34" charset="-122"/>
              <a:sym typeface="Arial"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矩形 1"/>
          <p:cNvSpPr/>
          <p:nvPr/>
        </p:nvSpPr>
        <p:spPr>
          <a:xfrm>
            <a:off x="0" y="549275"/>
            <a:ext cx="12192000" cy="598488"/>
          </a:xfrm>
          <a:prstGeom prst="rect">
            <a:avLst/>
          </a:prstGeom>
          <a:solidFill>
            <a:srgbClr val="D8D8D8"/>
          </a:solidFill>
          <a:ln w="12700">
            <a:noFill/>
          </a:ln>
        </p:spPr>
        <p:txBody>
          <a:bodyPr anchor="ctr"/>
          <a:lstStyle/>
          <a:p>
            <a:pPr algn="ctr"/>
            <a:endParaRPr lang="zh-CN" altLang="zh-CN" b="1" dirty="0">
              <a:solidFill>
                <a:srgbClr val="FFFFFF"/>
              </a:solidFill>
              <a:latin typeface="微软雅黑" pitchFamily="34" charset="-122"/>
              <a:ea typeface="微软雅黑" pitchFamily="34" charset="-122"/>
              <a:sym typeface="微软雅黑" pitchFamily="34" charset="-122"/>
            </a:endParaRPr>
          </a:p>
        </p:txBody>
      </p:sp>
      <p:sp>
        <p:nvSpPr>
          <p:cNvPr id="14338" name="矩形 4"/>
          <p:cNvSpPr/>
          <p:nvPr/>
        </p:nvSpPr>
        <p:spPr>
          <a:xfrm>
            <a:off x="0" y="0"/>
            <a:ext cx="12192000" cy="598488"/>
          </a:xfrm>
          <a:prstGeom prst="rect">
            <a:avLst/>
          </a:prstGeom>
          <a:solidFill>
            <a:schemeClr val="tx1"/>
          </a:solidFill>
          <a:ln w="12700">
            <a:noFill/>
          </a:ln>
        </p:spPr>
        <p:txBody>
          <a:bodyPr anchor="ctr"/>
          <a:lstStyle/>
          <a:p>
            <a:pPr algn="ctr"/>
            <a:endParaRPr lang="zh-CN" altLang="zh-CN" dirty="0">
              <a:solidFill>
                <a:srgbClr val="FFFFFF"/>
              </a:solidFill>
              <a:latin typeface="宋体" charset="-122"/>
              <a:ea typeface="宋体" charset="-122"/>
              <a:sym typeface="宋体" charset="-122"/>
            </a:endParaRPr>
          </a:p>
        </p:txBody>
      </p:sp>
      <p:sp>
        <p:nvSpPr>
          <p:cNvPr id="14345" name="矩形 12"/>
          <p:cNvSpPr/>
          <p:nvPr/>
        </p:nvSpPr>
        <p:spPr>
          <a:xfrm>
            <a:off x="0" y="6367463"/>
            <a:ext cx="12192000" cy="490537"/>
          </a:xfrm>
          <a:prstGeom prst="rect">
            <a:avLst/>
          </a:prstGeom>
          <a:solidFill>
            <a:srgbClr val="16A287"/>
          </a:solidFill>
          <a:ln w="12700">
            <a:noFill/>
          </a:ln>
        </p:spPr>
        <p:txBody>
          <a:bodyPr anchor="ctr"/>
          <a:lstStyle/>
          <a:p>
            <a:pPr algn="ctr"/>
            <a:endParaRPr lang="zh-CN" altLang="zh-CN" b="1" dirty="0">
              <a:solidFill>
                <a:srgbClr val="FFFFFF"/>
              </a:solidFill>
              <a:latin typeface="微软雅黑" pitchFamily="34" charset="-122"/>
              <a:ea typeface="微软雅黑" pitchFamily="34" charset="-122"/>
              <a:sym typeface="微软雅黑" pitchFamily="34" charset="-122"/>
            </a:endParaRPr>
          </a:p>
        </p:txBody>
      </p:sp>
      <p:sp>
        <p:nvSpPr>
          <p:cNvPr id="14385" name="KSO_Shape"/>
          <p:cNvSpPr/>
          <p:nvPr/>
        </p:nvSpPr>
        <p:spPr>
          <a:xfrm>
            <a:off x="9550400" y="2452053"/>
            <a:ext cx="1879600" cy="3771900"/>
          </a:xfrm>
          <a:custGeom>
            <a:avLst/>
            <a:gdLst/>
            <a:ahLst/>
            <a:cxnLst>
              <a:cxn ang="0">
                <a:pos x="286633" y="3351956"/>
              </a:cxn>
              <a:cxn ang="0">
                <a:pos x="281677" y="3407565"/>
              </a:cxn>
              <a:cxn ang="0">
                <a:pos x="296162" y="3451284"/>
              </a:cxn>
              <a:cxn ang="0">
                <a:pos x="251184" y="3481199"/>
              </a:cxn>
              <a:cxn ang="0">
                <a:pos x="211926" y="3511879"/>
              </a:cxn>
              <a:cxn ang="0">
                <a:pos x="168854" y="3564804"/>
              </a:cxn>
              <a:cxn ang="0">
                <a:pos x="127307" y="3652245"/>
              </a:cxn>
              <a:cxn ang="0">
                <a:pos x="218786" y="3406414"/>
              </a:cxn>
              <a:cxn ang="0">
                <a:pos x="245467" y="3383402"/>
              </a:cxn>
              <a:cxn ang="0">
                <a:pos x="251184" y="3357324"/>
              </a:cxn>
              <a:cxn ang="0">
                <a:pos x="244323" y="3333547"/>
              </a:cxn>
              <a:cxn ang="0">
                <a:pos x="226790" y="3318206"/>
              </a:cxn>
              <a:cxn ang="0">
                <a:pos x="205064" y="3318206"/>
              </a:cxn>
              <a:cxn ang="0">
                <a:pos x="186387" y="3332780"/>
              </a:cxn>
              <a:cxn ang="0">
                <a:pos x="176477" y="3366528"/>
              </a:cxn>
              <a:cxn ang="0">
                <a:pos x="0" y="3745437"/>
              </a:cxn>
              <a:cxn ang="0">
                <a:pos x="55650" y="3593568"/>
              </a:cxn>
              <a:cxn ang="0">
                <a:pos x="81950" y="3545628"/>
              </a:cxn>
              <a:cxn ang="0">
                <a:pos x="102913" y="3484267"/>
              </a:cxn>
              <a:cxn ang="0">
                <a:pos x="114347" y="3415234"/>
              </a:cxn>
              <a:cxn ang="0">
                <a:pos x="110154" y="3360776"/>
              </a:cxn>
              <a:cxn ang="0">
                <a:pos x="120066" y="3318972"/>
              </a:cxn>
              <a:cxn ang="0">
                <a:pos x="157420" y="3301332"/>
              </a:cxn>
              <a:cxn ang="0">
                <a:pos x="191343" y="3261830"/>
              </a:cxn>
              <a:cxn ang="0">
                <a:pos x="740465" y="2653022"/>
              </a:cxn>
              <a:cxn ang="0">
                <a:pos x="544435" y="2986788"/>
              </a:cxn>
              <a:cxn ang="0">
                <a:pos x="380568" y="3236537"/>
              </a:cxn>
              <a:cxn ang="0">
                <a:pos x="237757" y="3088069"/>
              </a:cxn>
              <a:cxn ang="0">
                <a:pos x="347641" y="2782310"/>
              </a:cxn>
              <a:cxn ang="0">
                <a:pos x="503085" y="2405961"/>
              </a:cxn>
              <a:cxn ang="0">
                <a:pos x="1334131" y="1494152"/>
              </a:cxn>
              <a:cxn ang="0">
                <a:pos x="1138115" y="1899468"/>
              </a:cxn>
              <a:cxn ang="0">
                <a:pos x="896836" y="2367288"/>
              </a:cxn>
              <a:cxn ang="0">
                <a:pos x="714246" y="1936279"/>
              </a:cxn>
              <a:cxn ang="0">
                <a:pos x="936346" y="1478813"/>
              </a:cxn>
              <a:cxn ang="0">
                <a:pos x="1126992" y="1109541"/>
              </a:cxn>
              <a:cxn ang="0">
                <a:pos x="1776414" y="250231"/>
              </a:cxn>
              <a:cxn ang="0">
                <a:pos x="1363285" y="1085746"/>
              </a:cxn>
              <a:cxn ang="0">
                <a:pos x="1363285" y="1111843"/>
              </a:cxn>
              <a:cxn ang="0">
                <a:pos x="1377861" y="1122973"/>
              </a:cxn>
              <a:cxn ang="0">
                <a:pos x="1394356" y="1114914"/>
              </a:cxn>
              <a:cxn ang="0">
                <a:pos x="1807486" y="279400"/>
              </a:cxn>
              <a:cxn ang="0">
                <a:pos x="1807868" y="252919"/>
              </a:cxn>
              <a:cxn ang="0">
                <a:pos x="1793675" y="242173"/>
              </a:cxn>
              <a:cxn ang="0">
                <a:pos x="1868506" y="5378"/>
              </a:cxn>
              <a:cxn ang="0">
                <a:pos x="1878453" y="34190"/>
              </a:cxn>
              <a:cxn ang="0">
                <a:pos x="1875776" y="95270"/>
              </a:cxn>
              <a:cxn ang="0">
                <a:pos x="1835606" y="265450"/>
              </a:cxn>
              <a:cxn ang="0">
                <a:pos x="1754888" y="506699"/>
              </a:cxn>
              <a:cxn ang="0">
                <a:pos x="1637445" y="807876"/>
              </a:cxn>
              <a:cxn ang="0">
                <a:pos x="1488249" y="1157456"/>
              </a:cxn>
              <a:cxn ang="0">
                <a:pos x="1298501" y="795198"/>
              </a:cxn>
              <a:cxn ang="0">
                <a:pos x="1472181" y="495558"/>
              </a:cxn>
              <a:cxn ang="0">
                <a:pos x="1622907" y="257383"/>
              </a:cxn>
              <a:cxn ang="0">
                <a:pos x="1744560" y="91429"/>
              </a:cxn>
              <a:cxn ang="0">
                <a:pos x="1813036" y="20360"/>
              </a:cxn>
              <a:cxn ang="0">
                <a:pos x="1846318" y="1152"/>
              </a:cxn>
            </a:cxnLst>
            <a:rect l="0" t="0" r="0" b="0"/>
            <a:pathLst>
              <a:path w="1111250" h="2228850">
                <a:moveTo>
                  <a:pt x="118533" y="1917700"/>
                </a:moveTo>
                <a:lnTo>
                  <a:pt x="177800" y="1958039"/>
                </a:lnTo>
                <a:lnTo>
                  <a:pt x="175321" y="1963477"/>
                </a:lnTo>
                <a:lnTo>
                  <a:pt x="173067" y="1969370"/>
                </a:lnTo>
                <a:lnTo>
                  <a:pt x="171039" y="1975262"/>
                </a:lnTo>
                <a:lnTo>
                  <a:pt x="169462" y="1980701"/>
                </a:lnTo>
                <a:lnTo>
                  <a:pt x="168335" y="1986593"/>
                </a:lnTo>
                <a:lnTo>
                  <a:pt x="167208" y="1992032"/>
                </a:lnTo>
                <a:lnTo>
                  <a:pt x="166532" y="1997697"/>
                </a:lnTo>
                <a:lnTo>
                  <a:pt x="166307" y="2003136"/>
                </a:lnTo>
                <a:lnTo>
                  <a:pt x="166307" y="2008348"/>
                </a:lnTo>
                <a:lnTo>
                  <a:pt x="166532" y="2013561"/>
                </a:lnTo>
                <a:lnTo>
                  <a:pt x="167208" y="2018546"/>
                </a:lnTo>
                <a:lnTo>
                  <a:pt x="167884" y="2023305"/>
                </a:lnTo>
                <a:lnTo>
                  <a:pt x="169237" y="2027611"/>
                </a:lnTo>
                <a:lnTo>
                  <a:pt x="171039" y="2031917"/>
                </a:lnTo>
                <a:lnTo>
                  <a:pt x="172842" y="2035769"/>
                </a:lnTo>
                <a:lnTo>
                  <a:pt x="175096" y="2039395"/>
                </a:lnTo>
                <a:lnTo>
                  <a:pt x="165631" y="2051180"/>
                </a:lnTo>
                <a:lnTo>
                  <a:pt x="162476" y="2051633"/>
                </a:lnTo>
                <a:lnTo>
                  <a:pt x="159096" y="2052313"/>
                </a:lnTo>
                <a:lnTo>
                  <a:pt x="155716" y="2053672"/>
                </a:lnTo>
                <a:lnTo>
                  <a:pt x="152110" y="2055259"/>
                </a:lnTo>
                <a:lnTo>
                  <a:pt x="148504" y="2057072"/>
                </a:lnTo>
                <a:lnTo>
                  <a:pt x="144674" y="2059338"/>
                </a:lnTo>
                <a:lnTo>
                  <a:pt x="140843" y="2061831"/>
                </a:lnTo>
                <a:lnTo>
                  <a:pt x="137237" y="2065003"/>
                </a:lnTo>
                <a:lnTo>
                  <a:pt x="133181" y="2067949"/>
                </a:lnTo>
                <a:lnTo>
                  <a:pt x="129350" y="2071575"/>
                </a:lnTo>
                <a:lnTo>
                  <a:pt x="125294" y="2075201"/>
                </a:lnTo>
                <a:lnTo>
                  <a:pt x="121237" y="2079281"/>
                </a:lnTo>
                <a:lnTo>
                  <a:pt x="117406" y="2083586"/>
                </a:lnTo>
                <a:lnTo>
                  <a:pt x="113575" y="2088119"/>
                </a:lnTo>
                <a:lnTo>
                  <a:pt x="109519" y="2092878"/>
                </a:lnTo>
                <a:lnTo>
                  <a:pt x="105688" y="2098090"/>
                </a:lnTo>
                <a:lnTo>
                  <a:pt x="99829" y="2106475"/>
                </a:lnTo>
                <a:lnTo>
                  <a:pt x="94195" y="2115313"/>
                </a:lnTo>
                <a:lnTo>
                  <a:pt x="89238" y="2124151"/>
                </a:lnTo>
                <a:lnTo>
                  <a:pt x="84731" y="2132990"/>
                </a:lnTo>
                <a:lnTo>
                  <a:pt x="80900" y="2141601"/>
                </a:lnTo>
                <a:lnTo>
                  <a:pt x="77970" y="2150213"/>
                </a:lnTo>
                <a:lnTo>
                  <a:pt x="75266" y="2158145"/>
                </a:lnTo>
                <a:lnTo>
                  <a:pt x="73463" y="2166076"/>
                </a:lnTo>
                <a:lnTo>
                  <a:pt x="23211" y="2228850"/>
                </a:lnTo>
                <a:lnTo>
                  <a:pt x="18704" y="2225904"/>
                </a:lnTo>
                <a:lnTo>
                  <a:pt x="123040" y="2013334"/>
                </a:lnTo>
                <a:lnTo>
                  <a:pt x="126195" y="2013561"/>
                </a:lnTo>
                <a:lnTo>
                  <a:pt x="129350" y="2012881"/>
                </a:lnTo>
                <a:lnTo>
                  <a:pt x="132279" y="2011974"/>
                </a:lnTo>
                <a:lnTo>
                  <a:pt x="135434" y="2010388"/>
                </a:lnTo>
                <a:lnTo>
                  <a:pt x="138364" y="2008348"/>
                </a:lnTo>
                <a:lnTo>
                  <a:pt x="140843" y="2005855"/>
                </a:lnTo>
                <a:lnTo>
                  <a:pt x="143096" y="2002909"/>
                </a:lnTo>
                <a:lnTo>
                  <a:pt x="145124" y="1999283"/>
                </a:lnTo>
                <a:lnTo>
                  <a:pt x="146251" y="1996791"/>
                </a:lnTo>
                <a:lnTo>
                  <a:pt x="147152" y="1994298"/>
                </a:lnTo>
                <a:lnTo>
                  <a:pt x="147603" y="1991805"/>
                </a:lnTo>
                <a:lnTo>
                  <a:pt x="148054" y="1989312"/>
                </a:lnTo>
                <a:lnTo>
                  <a:pt x="148504" y="1986593"/>
                </a:lnTo>
                <a:lnTo>
                  <a:pt x="148504" y="1983873"/>
                </a:lnTo>
                <a:lnTo>
                  <a:pt x="148054" y="1981380"/>
                </a:lnTo>
                <a:lnTo>
                  <a:pt x="147828" y="1978888"/>
                </a:lnTo>
                <a:lnTo>
                  <a:pt x="147378" y="1976395"/>
                </a:lnTo>
                <a:lnTo>
                  <a:pt x="146476" y="1974129"/>
                </a:lnTo>
                <a:lnTo>
                  <a:pt x="145575" y="1971862"/>
                </a:lnTo>
                <a:lnTo>
                  <a:pt x="144448" y="1969823"/>
                </a:lnTo>
                <a:lnTo>
                  <a:pt x="143096" y="1967783"/>
                </a:lnTo>
                <a:lnTo>
                  <a:pt x="141744" y="1965970"/>
                </a:lnTo>
                <a:lnTo>
                  <a:pt x="139941" y="1964384"/>
                </a:lnTo>
                <a:lnTo>
                  <a:pt x="138138" y="1963024"/>
                </a:lnTo>
                <a:lnTo>
                  <a:pt x="136110" y="1961891"/>
                </a:lnTo>
                <a:lnTo>
                  <a:pt x="134082" y="1960758"/>
                </a:lnTo>
                <a:lnTo>
                  <a:pt x="131829" y="1960305"/>
                </a:lnTo>
                <a:lnTo>
                  <a:pt x="129801" y="1959851"/>
                </a:lnTo>
                <a:lnTo>
                  <a:pt x="127547" y="1959851"/>
                </a:lnTo>
                <a:lnTo>
                  <a:pt x="125519" y="1959851"/>
                </a:lnTo>
                <a:lnTo>
                  <a:pt x="123265" y="1960305"/>
                </a:lnTo>
                <a:lnTo>
                  <a:pt x="121237" y="1960758"/>
                </a:lnTo>
                <a:lnTo>
                  <a:pt x="119434" y="1961891"/>
                </a:lnTo>
                <a:lnTo>
                  <a:pt x="117406" y="1962798"/>
                </a:lnTo>
                <a:lnTo>
                  <a:pt x="115604" y="1964157"/>
                </a:lnTo>
                <a:lnTo>
                  <a:pt x="113575" y="1965517"/>
                </a:lnTo>
                <a:lnTo>
                  <a:pt x="111998" y="1967330"/>
                </a:lnTo>
                <a:lnTo>
                  <a:pt x="110195" y="1969370"/>
                </a:lnTo>
                <a:lnTo>
                  <a:pt x="109068" y="1971409"/>
                </a:lnTo>
                <a:lnTo>
                  <a:pt x="107716" y="1973902"/>
                </a:lnTo>
                <a:lnTo>
                  <a:pt x="106139" y="1977755"/>
                </a:lnTo>
                <a:lnTo>
                  <a:pt x="105012" y="1981380"/>
                </a:lnTo>
                <a:lnTo>
                  <a:pt x="104561" y="1985460"/>
                </a:lnTo>
                <a:lnTo>
                  <a:pt x="104336" y="1989312"/>
                </a:lnTo>
                <a:lnTo>
                  <a:pt x="104787" y="1993165"/>
                </a:lnTo>
                <a:lnTo>
                  <a:pt x="105463" y="1996791"/>
                </a:lnTo>
                <a:lnTo>
                  <a:pt x="106815" y="2000417"/>
                </a:lnTo>
                <a:lnTo>
                  <a:pt x="108618" y="2003363"/>
                </a:lnTo>
                <a:lnTo>
                  <a:pt x="4507" y="2215933"/>
                </a:lnTo>
                <a:lnTo>
                  <a:pt x="0" y="2213213"/>
                </a:lnTo>
                <a:lnTo>
                  <a:pt x="18704" y="2139562"/>
                </a:lnTo>
                <a:lnTo>
                  <a:pt x="21633" y="2136842"/>
                </a:lnTo>
                <a:lnTo>
                  <a:pt x="24337" y="2134123"/>
                </a:lnTo>
                <a:lnTo>
                  <a:pt x="27267" y="2130723"/>
                </a:lnTo>
                <a:lnTo>
                  <a:pt x="29971" y="2127324"/>
                </a:lnTo>
                <a:lnTo>
                  <a:pt x="32901" y="2123472"/>
                </a:lnTo>
                <a:lnTo>
                  <a:pt x="35605" y="2119392"/>
                </a:lnTo>
                <a:lnTo>
                  <a:pt x="38084" y="2115087"/>
                </a:lnTo>
                <a:lnTo>
                  <a:pt x="40788" y="2110328"/>
                </a:lnTo>
                <a:lnTo>
                  <a:pt x="43267" y="2105569"/>
                </a:lnTo>
                <a:lnTo>
                  <a:pt x="45971" y="2100583"/>
                </a:lnTo>
                <a:lnTo>
                  <a:pt x="48450" y="2095144"/>
                </a:lnTo>
                <a:lnTo>
                  <a:pt x="50703" y="2089932"/>
                </a:lnTo>
                <a:lnTo>
                  <a:pt x="52957" y="2084040"/>
                </a:lnTo>
                <a:lnTo>
                  <a:pt x="55210" y="2078374"/>
                </a:lnTo>
                <a:lnTo>
                  <a:pt x="57238" y="2072255"/>
                </a:lnTo>
                <a:lnTo>
                  <a:pt x="58816" y="2066137"/>
                </a:lnTo>
                <a:lnTo>
                  <a:pt x="60844" y="2058885"/>
                </a:lnTo>
                <a:lnTo>
                  <a:pt x="62647" y="2051633"/>
                </a:lnTo>
                <a:lnTo>
                  <a:pt x="64224" y="2044608"/>
                </a:lnTo>
                <a:lnTo>
                  <a:pt x="65351" y="2037809"/>
                </a:lnTo>
                <a:lnTo>
                  <a:pt x="66478" y="2030784"/>
                </a:lnTo>
                <a:lnTo>
                  <a:pt x="67154" y="2024438"/>
                </a:lnTo>
                <a:lnTo>
                  <a:pt x="67604" y="2018093"/>
                </a:lnTo>
                <a:lnTo>
                  <a:pt x="67830" y="2011974"/>
                </a:lnTo>
                <a:lnTo>
                  <a:pt x="67604" y="2006082"/>
                </a:lnTo>
                <a:lnTo>
                  <a:pt x="67379" y="2000643"/>
                </a:lnTo>
                <a:lnTo>
                  <a:pt x="66928" y="1995431"/>
                </a:lnTo>
                <a:lnTo>
                  <a:pt x="66252" y="1990445"/>
                </a:lnTo>
                <a:lnTo>
                  <a:pt x="65125" y="1985913"/>
                </a:lnTo>
                <a:lnTo>
                  <a:pt x="63773" y="1982060"/>
                </a:lnTo>
                <a:lnTo>
                  <a:pt x="62196" y="1978434"/>
                </a:lnTo>
                <a:lnTo>
                  <a:pt x="60393" y="1975262"/>
                </a:lnTo>
                <a:lnTo>
                  <a:pt x="63999" y="1961891"/>
                </a:lnTo>
                <a:lnTo>
                  <a:pt x="67379" y="1961891"/>
                </a:lnTo>
                <a:lnTo>
                  <a:pt x="70985" y="1961211"/>
                </a:lnTo>
                <a:lnTo>
                  <a:pt x="74590" y="1960531"/>
                </a:lnTo>
                <a:lnTo>
                  <a:pt x="78421" y="1959172"/>
                </a:lnTo>
                <a:lnTo>
                  <a:pt x="82252" y="1957585"/>
                </a:lnTo>
                <a:lnTo>
                  <a:pt x="85632" y="1955772"/>
                </a:lnTo>
                <a:lnTo>
                  <a:pt x="89463" y="1953279"/>
                </a:lnTo>
                <a:lnTo>
                  <a:pt x="93069" y="1950787"/>
                </a:lnTo>
                <a:lnTo>
                  <a:pt x="96674" y="1947614"/>
                </a:lnTo>
                <a:lnTo>
                  <a:pt x="100055" y="1944215"/>
                </a:lnTo>
                <a:lnTo>
                  <a:pt x="103435" y="1940589"/>
                </a:lnTo>
                <a:lnTo>
                  <a:pt x="106815" y="1936510"/>
                </a:lnTo>
                <a:lnTo>
                  <a:pt x="109970" y="1932204"/>
                </a:lnTo>
                <a:lnTo>
                  <a:pt x="113125" y="1927445"/>
                </a:lnTo>
                <a:lnTo>
                  <a:pt x="115829" y="1922686"/>
                </a:lnTo>
                <a:lnTo>
                  <a:pt x="118533" y="1917700"/>
                </a:lnTo>
                <a:close/>
                <a:moveTo>
                  <a:pt x="315088" y="1381125"/>
                </a:moveTo>
                <a:lnTo>
                  <a:pt x="479425" y="1492886"/>
                </a:lnTo>
                <a:lnTo>
                  <a:pt x="458373" y="1530971"/>
                </a:lnTo>
                <a:lnTo>
                  <a:pt x="437775" y="1567695"/>
                </a:lnTo>
                <a:lnTo>
                  <a:pt x="417402" y="1603740"/>
                </a:lnTo>
                <a:lnTo>
                  <a:pt x="397483" y="1638651"/>
                </a:lnTo>
                <a:lnTo>
                  <a:pt x="377790" y="1672202"/>
                </a:lnTo>
                <a:lnTo>
                  <a:pt x="358549" y="1704393"/>
                </a:lnTo>
                <a:lnTo>
                  <a:pt x="339988" y="1735450"/>
                </a:lnTo>
                <a:lnTo>
                  <a:pt x="321879" y="1764920"/>
                </a:lnTo>
                <a:lnTo>
                  <a:pt x="304223" y="1793257"/>
                </a:lnTo>
                <a:lnTo>
                  <a:pt x="287020" y="1820234"/>
                </a:lnTo>
                <a:lnTo>
                  <a:pt x="270722" y="1845624"/>
                </a:lnTo>
                <a:lnTo>
                  <a:pt x="254877" y="1869653"/>
                </a:lnTo>
                <a:lnTo>
                  <a:pt x="239485" y="1891869"/>
                </a:lnTo>
                <a:lnTo>
                  <a:pt x="224998" y="1912499"/>
                </a:lnTo>
                <a:lnTo>
                  <a:pt x="210737" y="1931768"/>
                </a:lnTo>
                <a:lnTo>
                  <a:pt x="197608" y="1949450"/>
                </a:lnTo>
                <a:lnTo>
                  <a:pt x="119062" y="1895950"/>
                </a:lnTo>
                <a:lnTo>
                  <a:pt x="125400" y="1873734"/>
                </a:lnTo>
                <a:lnTo>
                  <a:pt x="132417" y="1849931"/>
                </a:lnTo>
                <a:lnTo>
                  <a:pt x="140566" y="1824768"/>
                </a:lnTo>
                <a:lnTo>
                  <a:pt x="149394" y="1798018"/>
                </a:lnTo>
                <a:lnTo>
                  <a:pt x="158901" y="1770134"/>
                </a:lnTo>
                <a:lnTo>
                  <a:pt x="169540" y="1740437"/>
                </a:lnTo>
                <a:lnTo>
                  <a:pt x="180858" y="1709607"/>
                </a:lnTo>
                <a:lnTo>
                  <a:pt x="192855" y="1677416"/>
                </a:lnTo>
                <a:lnTo>
                  <a:pt x="205531" y="1644092"/>
                </a:lnTo>
                <a:lnTo>
                  <a:pt x="219112" y="1609861"/>
                </a:lnTo>
                <a:lnTo>
                  <a:pt x="233373" y="1574269"/>
                </a:lnTo>
                <a:lnTo>
                  <a:pt x="248313" y="1537545"/>
                </a:lnTo>
                <a:lnTo>
                  <a:pt x="264158" y="1499913"/>
                </a:lnTo>
                <a:lnTo>
                  <a:pt x="280229" y="1461148"/>
                </a:lnTo>
                <a:lnTo>
                  <a:pt x="297432" y="1421704"/>
                </a:lnTo>
                <a:lnTo>
                  <a:pt x="315088" y="1381125"/>
                </a:lnTo>
                <a:close/>
                <a:moveTo>
                  <a:pt x="666296" y="655638"/>
                </a:moveTo>
                <a:lnTo>
                  <a:pt x="839787" y="773011"/>
                </a:lnTo>
                <a:lnTo>
                  <a:pt x="823232" y="809266"/>
                </a:lnTo>
                <a:lnTo>
                  <a:pt x="806223" y="845747"/>
                </a:lnTo>
                <a:lnTo>
                  <a:pt x="788760" y="882908"/>
                </a:lnTo>
                <a:lnTo>
                  <a:pt x="771298" y="920295"/>
                </a:lnTo>
                <a:lnTo>
                  <a:pt x="752928" y="957909"/>
                </a:lnTo>
                <a:lnTo>
                  <a:pt x="734785" y="996429"/>
                </a:lnTo>
                <a:lnTo>
                  <a:pt x="715962" y="1034723"/>
                </a:lnTo>
                <a:lnTo>
                  <a:pt x="696912" y="1073469"/>
                </a:lnTo>
                <a:lnTo>
                  <a:pt x="672872" y="1122413"/>
                </a:lnTo>
                <a:lnTo>
                  <a:pt x="648606" y="1170676"/>
                </a:lnTo>
                <a:lnTo>
                  <a:pt x="624567" y="1218034"/>
                </a:lnTo>
                <a:lnTo>
                  <a:pt x="600528" y="1264711"/>
                </a:lnTo>
                <a:lnTo>
                  <a:pt x="576942" y="1310256"/>
                </a:lnTo>
                <a:lnTo>
                  <a:pt x="553356" y="1355120"/>
                </a:lnTo>
                <a:lnTo>
                  <a:pt x="530224" y="1398852"/>
                </a:lnTo>
                <a:lnTo>
                  <a:pt x="507092" y="1441451"/>
                </a:lnTo>
                <a:lnTo>
                  <a:pt x="338137" y="1327476"/>
                </a:lnTo>
                <a:lnTo>
                  <a:pt x="358321" y="1282612"/>
                </a:lnTo>
                <a:lnTo>
                  <a:pt x="378958" y="1237067"/>
                </a:lnTo>
                <a:lnTo>
                  <a:pt x="400276" y="1191070"/>
                </a:lnTo>
                <a:lnTo>
                  <a:pt x="422274" y="1144165"/>
                </a:lnTo>
                <a:lnTo>
                  <a:pt x="444726" y="1096355"/>
                </a:lnTo>
                <a:lnTo>
                  <a:pt x="467858" y="1048318"/>
                </a:lnTo>
                <a:lnTo>
                  <a:pt x="491444" y="999601"/>
                </a:lnTo>
                <a:lnTo>
                  <a:pt x="515256" y="950658"/>
                </a:lnTo>
                <a:lnTo>
                  <a:pt x="534533" y="911911"/>
                </a:lnTo>
                <a:lnTo>
                  <a:pt x="553583" y="873844"/>
                </a:lnTo>
                <a:lnTo>
                  <a:pt x="572633" y="836003"/>
                </a:lnTo>
                <a:lnTo>
                  <a:pt x="591456" y="798843"/>
                </a:lnTo>
                <a:lnTo>
                  <a:pt x="610506" y="762135"/>
                </a:lnTo>
                <a:lnTo>
                  <a:pt x="629103" y="726107"/>
                </a:lnTo>
                <a:lnTo>
                  <a:pt x="647699" y="690533"/>
                </a:lnTo>
                <a:lnTo>
                  <a:pt x="666296" y="655638"/>
                </a:lnTo>
                <a:close/>
                <a:moveTo>
                  <a:pt x="1059090" y="142875"/>
                </a:moveTo>
                <a:lnTo>
                  <a:pt x="1057956" y="143102"/>
                </a:lnTo>
                <a:lnTo>
                  <a:pt x="1056595" y="143329"/>
                </a:lnTo>
                <a:lnTo>
                  <a:pt x="1055234" y="143782"/>
                </a:lnTo>
                <a:lnTo>
                  <a:pt x="1052739" y="145370"/>
                </a:lnTo>
                <a:lnTo>
                  <a:pt x="1050245" y="147864"/>
                </a:lnTo>
                <a:lnTo>
                  <a:pt x="1047750" y="150586"/>
                </a:lnTo>
                <a:lnTo>
                  <a:pt x="1045256" y="154214"/>
                </a:lnTo>
                <a:lnTo>
                  <a:pt x="1042988" y="158296"/>
                </a:lnTo>
                <a:lnTo>
                  <a:pt x="809398" y="632959"/>
                </a:lnTo>
                <a:lnTo>
                  <a:pt x="807357" y="637268"/>
                </a:lnTo>
                <a:lnTo>
                  <a:pt x="805996" y="641577"/>
                </a:lnTo>
                <a:lnTo>
                  <a:pt x="805089" y="645659"/>
                </a:lnTo>
                <a:lnTo>
                  <a:pt x="804862" y="649288"/>
                </a:lnTo>
                <a:lnTo>
                  <a:pt x="804862" y="652689"/>
                </a:lnTo>
                <a:lnTo>
                  <a:pt x="805089" y="654504"/>
                </a:lnTo>
                <a:lnTo>
                  <a:pt x="805543" y="655638"/>
                </a:lnTo>
                <a:lnTo>
                  <a:pt x="805996" y="656998"/>
                </a:lnTo>
                <a:lnTo>
                  <a:pt x="806450" y="658132"/>
                </a:lnTo>
                <a:lnTo>
                  <a:pt x="807357" y="659039"/>
                </a:lnTo>
                <a:lnTo>
                  <a:pt x="808264" y="659720"/>
                </a:lnTo>
                <a:lnTo>
                  <a:pt x="812573" y="662668"/>
                </a:lnTo>
                <a:lnTo>
                  <a:pt x="813480" y="663348"/>
                </a:lnTo>
                <a:lnTo>
                  <a:pt x="814614" y="663575"/>
                </a:lnTo>
                <a:lnTo>
                  <a:pt x="815521" y="663575"/>
                </a:lnTo>
                <a:lnTo>
                  <a:pt x="816882" y="663575"/>
                </a:lnTo>
                <a:lnTo>
                  <a:pt x="818016" y="663121"/>
                </a:lnTo>
                <a:lnTo>
                  <a:pt x="819377" y="662441"/>
                </a:lnTo>
                <a:lnTo>
                  <a:pt x="821871" y="661080"/>
                </a:lnTo>
                <a:lnTo>
                  <a:pt x="824366" y="658813"/>
                </a:lnTo>
                <a:lnTo>
                  <a:pt x="827314" y="655638"/>
                </a:lnTo>
                <a:lnTo>
                  <a:pt x="829582" y="652236"/>
                </a:lnTo>
                <a:lnTo>
                  <a:pt x="831850" y="648154"/>
                </a:lnTo>
                <a:lnTo>
                  <a:pt x="1065666" y="173718"/>
                </a:lnTo>
                <a:lnTo>
                  <a:pt x="1067481" y="169409"/>
                </a:lnTo>
                <a:lnTo>
                  <a:pt x="1068615" y="165100"/>
                </a:lnTo>
                <a:lnTo>
                  <a:pt x="1069748" y="161018"/>
                </a:lnTo>
                <a:lnTo>
                  <a:pt x="1069975" y="157163"/>
                </a:lnTo>
                <a:lnTo>
                  <a:pt x="1069975" y="153761"/>
                </a:lnTo>
                <a:lnTo>
                  <a:pt x="1069748" y="152173"/>
                </a:lnTo>
                <a:lnTo>
                  <a:pt x="1069295" y="150586"/>
                </a:lnTo>
                <a:lnTo>
                  <a:pt x="1068841" y="149452"/>
                </a:lnTo>
                <a:lnTo>
                  <a:pt x="1068161" y="148318"/>
                </a:lnTo>
                <a:lnTo>
                  <a:pt x="1067481" y="147411"/>
                </a:lnTo>
                <a:lnTo>
                  <a:pt x="1066573" y="146504"/>
                </a:lnTo>
                <a:lnTo>
                  <a:pt x="1062491" y="143782"/>
                </a:lnTo>
                <a:lnTo>
                  <a:pt x="1061357" y="143329"/>
                </a:lnTo>
                <a:lnTo>
                  <a:pt x="1060450" y="143102"/>
                </a:lnTo>
                <a:lnTo>
                  <a:pt x="1059090" y="142875"/>
                </a:lnTo>
                <a:close/>
                <a:moveTo>
                  <a:pt x="1096549" y="0"/>
                </a:moveTo>
                <a:lnTo>
                  <a:pt x="1098811" y="227"/>
                </a:lnTo>
                <a:lnTo>
                  <a:pt x="1101073" y="908"/>
                </a:lnTo>
                <a:lnTo>
                  <a:pt x="1102882" y="2043"/>
                </a:lnTo>
                <a:lnTo>
                  <a:pt x="1104691" y="3178"/>
                </a:lnTo>
                <a:lnTo>
                  <a:pt x="1106048" y="5221"/>
                </a:lnTo>
                <a:lnTo>
                  <a:pt x="1107405" y="7264"/>
                </a:lnTo>
                <a:lnTo>
                  <a:pt x="1108762" y="10215"/>
                </a:lnTo>
                <a:lnTo>
                  <a:pt x="1109441" y="13166"/>
                </a:lnTo>
                <a:lnTo>
                  <a:pt x="1110119" y="16344"/>
                </a:lnTo>
                <a:lnTo>
                  <a:pt x="1110572" y="20203"/>
                </a:lnTo>
                <a:lnTo>
                  <a:pt x="1111250" y="24289"/>
                </a:lnTo>
                <a:lnTo>
                  <a:pt x="1111250" y="28829"/>
                </a:lnTo>
                <a:lnTo>
                  <a:pt x="1111250" y="33596"/>
                </a:lnTo>
                <a:lnTo>
                  <a:pt x="1111024" y="38590"/>
                </a:lnTo>
                <a:lnTo>
                  <a:pt x="1110346" y="44265"/>
                </a:lnTo>
                <a:lnTo>
                  <a:pt x="1108989" y="56296"/>
                </a:lnTo>
                <a:lnTo>
                  <a:pt x="1106953" y="69916"/>
                </a:lnTo>
                <a:lnTo>
                  <a:pt x="1103787" y="84898"/>
                </a:lnTo>
                <a:lnTo>
                  <a:pt x="1100394" y="100788"/>
                </a:lnTo>
                <a:lnTo>
                  <a:pt x="1095871" y="118267"/>
                </a:lnTo>
                <a:lnTo>
                  <a:pt x="1090895" y="136881"/>
                </a:lnTo>
                <a:lnTo>
                  <a:pt x="1085240" y="156857"/>
                </a:lnTo>
                <a:lnTo>
                  <a:pt x="1078682" y="177741"/>
                </a:lnTo>
                <a:lnTo>
                  <a:pt x="1071670" y="199987"/>
                </a:lnTo>
                <a:lnTo>
                  <a:pt x="1064207" y="223368"/>
                </a:lnTo>
                <a:lnTo>
                  <a:pt x="1055838" y="247657"/>
                </a:lnTo>
                <a:lnTo>
                  <a:pt x="1046791" y="273081"/>
                </a:lnTo>
                <a:lnTo>
                  <a:pt x="1037518" y="299413"/>
                </a:lnTo>
                <a:lnTo>
                  <a:pt x="1027114" y="326880"/>
                </a:lnTo>
                <a:lnTo>
                  <a:pt x="1016484" y="355255"/>
                </a:lnTo>
                <a:lnTo>
                  <a:pt x="1005176" y="384538"/>
                </a:lnTo>
                <a:lnTo>
                  <a:pt x="993415" y="414502"/>
                </a:lnTo>
                <a:lnTo>
                  <a:pt x="980975" y="445601"/>
                </a:lnTo>
                <a:lnTo>
                  <a:pt x="968084" y="477381"/>
                </a:lnTo>
                <a:lnTo>
                  <a:pt x="954739" y="510069"/>
                </a:lnTo>
                <a:lnTo>
                  <a:pt x="940491" y="543438"/>
                </a:lnTo>
                <a:lnTo>
                  <a:pt x="926242" y="577488"/>
                </a:lnTo>
                <a:lnTo>
                  <a:pt x="911314" y="612446"/>
                </a:lnTo>
                <a:lnTo>
                  <a:pt x="895709" y="647858"/>
                </a:lnTo>
                <a:lnTo>
                  <a:pt x="879877" y="683951"/>
                </a:lnTo>
                <a:lnTo>
                  <a:pt x="863592" y="720725"/>
                </a:lnTo>
                <a:lnTo>
                  <a:pt x="693737" y="604955"/>
                </a:lnTo>
                <a:lnTo>
                  <a:pt x="712510" y="570224"/>
                </a:lnTo>
                <a:lnTo>
                  <a:pt x="731282" y="535720"/>
                </a:lnTo>
                <a:lnTo>
                  <a:pt x="749602" y="502578"/>
                </a:lnTo>
                <a:lnTo>
                  <a:pt x="767695" y="469890"/>
                </a:lnTo>
                <a:lnTo>
                  <a:pt x="785563" y="438110"/>
                </a:lnTo>
                <a:lnTo>
                  <a:pt x="803204" y="407238"/>
                </a:lnTo>
                <a:lnTo>
                  <a:pt x="820167" y="377274"/>
                </a:lnTo>
                <a:lnTo>
                  <a:pt x="837356" y="348218"/>
                </a:lnTo>
                <a:lnTo>
                  <a:pt x="853867" y="319843"/>
                </a:lnTo>
                <a:lnTo>
                  <a:pt x="870377" y="292830"/>
                </a:lnTo>
                <a:lnTo>
                  <a:pt x="886209" y="266498"/>
                </a:lnTo>
                <a:lnTo>
                  <a:pt x="901589" y="241528"/>
                </a:lnTo>
                <a:lnTo>
                  <a:pt x="916743" y="217466"/>
                </a:lnTo>
                <a:lnTo>
                  <a:pt x="931444" y="194539"/>
                </a:lnTo>
                <a:lnTo>
                  <a:pt x="945693" y="172747"/>
                </a:lnTo>
                <a:lnTo>
                  <a:pt x="959489" y="152090"/>
                </a:lnTo>
                <a:lnTo>
                  <a:pt x="972833" y="132568"/>
                </a:lnTo>
                <a:lnTo>
                  <a:pt x="985499" y="114408"/>
                </a:lnTo>
                <a:lnTo>
                  <a:pt x="997712" y="97610"/>
                </a:lnTo>
                <a:lnTo>
                  <a:pt x="1009473" y="81493"/>
                </a:lnTo>
                <a:lnTo>
                  <a:pt x="1020782" y="67192"/>
                </a:lnTo>
                <a:lnTo>
                  <a:pt x="1031412" y="54026"/>
                </a:lnTo>
                <a:lnTo>
                  <a:pt x="1041363" y="42449"/>
                </a:lnTo>
                <a:lnTo>
                  <a:pt x="1051089" y="32007"/>
                </a:lnTo>
                <a:lnTo>
                  <a:pt x="1059909" y="22927"/>
                </a:lnTo>
                <a:lnTo>
                  <a:pt x="1063754" y="18841"/>
                </a:lnTo>
                <a:lnTo>
                  <a:pt x="1067825" y="15436"/>
                </a:lnTo>
                <a:lnTo>
                  <a:pt x="1071896" y="12031"/>
                </a:lnTo>
                <a:lnTo>
                  <a:pt x="1075515" y="9307"/>
                </a:lnTo>
                <a:lnTo>
                  <a:pt x="1078908" y="6810"/>
                </a:lnTo>
                <a:lnTo>
                  <a:pt x="1082526" y="4767"/>
                </a:lnTo>
                <a:lnTo>
                  <a:pt x="1085467" y="2951"/>
                </a:lnTo>
                <a:lnTo>
                  <a:pt x="1088407" y="1816"/>
                </a:lnTo>
                <a:lnTo>
                  <a:pt x="1091573" y="681"/>
                </a:lnTo>
                <a:lnTo>
                  <a:pt x="1094061" y="227"/>
                </a:lnTo>
                <a:lnTo>
                  <a:pt x="1096549" y="0"/>
                </a:lnTo>
                <a:close/>
              </a:path>
            </a:pathLst>
          </a:custGeom>
          <a:solidFill>
            <a:srgbClr val="16A287"/>
          </a:solidFill>
          <a:ln w="9525">
            <a:noFill/>
          </a:ln>
        </p:spPr>
        <p:txBody>
          <a:bodyPr/>
          <a:lstStyle/>
          <a:p>
            <a:endParaRPr lang="zh-CN" altLang="en-US"/>
          </a:p>
        </p:txBody>
      </p:sp>
      <p:sp>
        <p:nvSpPr>
          <p:cNvPr id="14386" name="任意多边形 6"/>
          <p:cNvSpPr/>
          <p:nvPr/>
        </p:nvSpPr>
        <p:spPr>
          <a:xfrm>
            <a:off x="744538" y="5873115"/>
            <a:ext cx="8839200" cy="441325"/>
          </a:xfrm>
          <a:custGeom>
            <a:avLst/>
            <a:gdLst/>
            <a:ahLst/>
            <a:cxnLst>
              <a:cxn ang="0">
                <a:pos x="0" y="204096"/>
              </a:cxn>
              <a:cxn ang="0">
                <a:pos x="1083733" y="136342"/>
              </a:cxn>
              <a:cxn ang="0">
                <a:pos x="1778000" y="441239"/>
              </a:cxn>
              <a:cxn ang="0">
                <a:pos x="2929467" y="102464"/>
              </a:cxn>
              <a:cxn ang="0">
                <a:pos x="4064000" y="339607"/>
              </a:cxn>
              <a:cxn ang="0">
                <a:pos x="5164667" y="17771"/>
              </a:cxn>
              <a:cxn ang="0">
                <a:pos x="6299200" y="407361"/>
              </a:cxn>
              <a:cxn ang="0">
                <a:pos x="7501467" y="831"/>
              </a:cxn>
              <a:cxn ang="0">
                <a:pos x="8839200" y="322668"/>
              </a:cxn>
            </a:cxnLst>
            <a:rect l="0" t="0" r="0" b="0"/>
            <a:pathLst>
              <a:path w="8839200" h="441184">
                <a:moveTo>
                  <a:pt x="0" y="204031"/>
                </a:moveTo>
                <a:cubicBezTo>
                  <a:pt x="393700" y="150409"/>
                  <a:pt x="787400" y="96787"/>
                  <a:pt x="1083733" y="136298"/>
                </a:cubicBezTo>
                <a:cubicBezTo>
                  <a:pt x="1380066" y="175809"/>
                  <a:pt x="1470378" y="446743"/>
                  <a:pt x="1778000" y="441098"/>
                </a:cubicBezTo>
                <a:cubicBezTo>
                  <a:pt x="2085622" y="435454"/>
                  <a:pt x="2548467" y="119364"/>
                  <a:pt x="2929467" y="102431"/>
                </a:cubicBezTo>
                <a:cubicBezTo>
                  <a:pt x="3310467" y="85498"/>
                  <a:pt x="3691467" y="353609"/>
                  <a:pt x="4064000" y="339498"/>
                </a:cubicBezTo>
                <a:cubicBezTo>
                  <a:pt x="4436533" y="325387"/>
                  <a:pt x="4792134" y="6476"/>
                  <a:pt x="5164667" y="17765"/>
                </a:cubicBezTo>
                <a:cubicBezTo>
                  <a:pt x="5537200" y="29054"/>
                  <a:pt x="5909733" y="410053"/>
                  <a:pt x="6299200" y="407231"/>
                </a:cubicBezTo>
                <a:cubicBezTo>
                  <a:pt x="6688667" y="404409"/>
                  <a:pt x="7078134" y="14942"/>
                  <a:pt x="7501467" y="831"/>
                </a:cubicBezTo>
                <a:cubicBezTo>
                  <a:pt x="7924800" y="-13280"/>
                  <a:pt x="8382000" y="154642"/>
                  <a:pt x="8839200" y="322565"/>
                </a:cubicBezTo>
              </a:path>
            </a:pathLst>
          </a:custGeom>
          <a:noFill/>
          <a:ln w="25400" cap="flat" cmpd="sng">
            <a:solidFill>
              <a:srgbClr val="16A287"/>
            </a:solidFill>
            <a:prstDash val="solid"/>
            <a:bevel/>
            <a:headEnd type="none" w="med" len="med"/>
            <a:tailEnd type="none" w="med" len="med"/>
          </a:ln>
        </p:spPr>
        <p:txBody>
          <a:bodyPr/>
          <a:lstStyle/>
          <a:p>
            <a:endParaRPr lang="zh-CN" altLang="en-US"/>
          </a:p>
        </p:txBody>
      </p:sp>
      <p:sp>
        <p:nvSpPr>
          <p:cNvPr id="16394" name="文本框 13"/>
          <p:cNvSpPr/>
          <p:nvPr/>
        </p:nvSpPr>
        <p:spPr>
          <a:xfrm>
            <a:off x="0" y="6382385"/>
            <a:ext cx="2021205" cy="460375"/>
          </a:xfrm>
          <a:prstGeom prst="rect">
            <a:avLst/>
          </a:prstGeom>
          <a:noFill/>
          <a:ln w="9525">
            <a:noFill/>
          </a:ln>
        </p:spPr>
        <p:txBody>
          <a:bodyPr wrap="square" anchor="t">
            <a:spAutoFit/>
          </a:bodyPr>
          <a:lstStyle/>
          <a:p>
            <a:pPr>
              <a:lnSpc>
                <a:spcPct val="120000"/>
              </a:lnSpc>
            </a:pPr>
            <a:r>
              <a:rPr lang="zh-CN" altLang="en-US" sz="2000" b="1" dirty="0">
                <a:solidFill>
                  <a:schemeClr val="bg1"/>
                </a:solidFill>
                <a:latin typeface="微软雅黑" pitchFamily="34" charset="-122"/>
                <a:ea typeface="微软雅黑" pitchFamily="34" charset="-122"/>
              </a:rPr>
              <a:t>如何写实证分析</a:t>
            </a:r>
            <a:endParaRPr lang="zh-CN" altLang="en-US" sz="2000" b="1" dirty="0">
              <a:solidFill>
                <a:schemeClr val="bg1"/>
              </a:solidFill>
              <a:latin typeface="微软雅黑" pitchFamily="34" charset="-122"/>
              <a:ea typeface="微软雅黑" pitchFamily="34" charset="-122"/>
            </a:endParaRPr>
          </a:p>
        </p:txBody>
      </p:sp>
      <p:sp>
        <p:nvSpPr>
          <p:cNvPr id="2" name="文本框 1"/>
          <p:cNvSpPr txBox="1"/>
          <p:nvPr/>
        </p:nvSpPr>
        <p:spPr>
          <a:xfrm>
            <a:off x="9442450" y="6429375"/>
            <a:ext cx="2749550" cy="398780"/>
          </a:xfrm>
          <a:prstGeom prst="rect">
            <a:avLst/>
          </a:prstGeom>
          <a:noFill/>
        </p:spPr>
        <p:txBody>
          <a:bodyPr wrap="square" rtlCol="0">
            <a:spAutoFit/>
          </a:bodyPr>
          <a:lstStyle/>
          <a:p>
            <a:r>
              <a:rPr lang="en-US" altLang="zh-CN" sz="2000">
                <a:solidFill>
                  <a:schemeClr val="bg1"/>
                </a:solidFill>
                <a:latin typeface="微软雅黑" pitchFamily="34" charset="-122"/>
                <a:ea typeface="微软雅黑" pitchFamily="34" charset="-122"/>
                <a:cs typeface="微软雅黑" pitchFamily="34" charset="-122"/>
              </a:rPr>
              <a:t>         </a:t>
            </a:r>
            <a:r>
              <a:rPr lang="zh-CN" altLang="en-US" sz="2000" b="1">
                <a:solidFill>
                  <a:schemeClr val="bg1"/>
                </a:solidFill>
                <a:latin typeface="微软雅黑" pitchFamily="34" charset="-122"/>
                <a:ea typeface="微软雅黑" pitchFamily="34" charset="-122"/>
                <a:cs typeface="微软雅黑" pitchFamily="34" charset="-122"/>
              </a:rPr>
              <a:t>讲授人</a:t>
            </a:r>
            <a:r>
              <a:rPr lang="en-US" altLang="zh-CN" sz="2000" b="1">
                <a:solidFill>
                  <a:schemeClr val="bg1"/>
                </a:solidFill>
                <a:latin typeface="微软雅黑" pitchFamily="34" charset="-122"/>
                <a:ea typeface="微软雅黑" pitchFamily="34" charset="-122"/>
                <a:cs typeface="微软雅黑" pitchFamily="34" charset="-122"/>
              </a:rPr>
              <a:t>: </a:t>
            </a:r>
            <a:r>
              <a:rPr lang="zh-CN" altLang="en-US" sz="2000" b="1">
                <a:solidFill>
                  <a:schemeClr val="bg1"/>
                </a:solidFill>
                <a:latin typeface="微软雅黑" pitchFamily="34" charset="-122"/>
                <a:ea typeface="微软雅黑" pitchFamily="34" charset="-122"/>
                <a:cs typeface="微软雅黑" pitchFamily="34" charset="-122"/>
              </a:rPr>
              <a:t>刘西川</a:t>
            </a:r>
            <a:endParaRPr lang="zh-CN" altLang="en-US" sz="2000" b="1">
              <a:solidFill>
                <a:schemeClr val="bg1"/>
              </a:solidFill>
              <a:latin typeface="微软雅黑" pitchFamily="34" charset="-122"/>
              <a:ea typeface="微软雅黑" pitchFamily="34" charset="-122"/>
              <a:cs typeface="微软雅黑" pitchFamily="34" charset="-122"/>
            </a:endParaRPr>
          </a:p>
        </p:txBody>
      </p:sp>
      <p:sp>
        <p:nvSpPr>
          <p:cNvPr id="6" name="文本框 5"/>
          <p:cNvSpPr txBox="1"/>
          <p:nvPr/>
        </p:nvSpPr>
        <p:spPr>
          <a:xfrm>
            <a:off x="744855" y="1387475"/>
            <a:ext cx="9060815" cy="4554220"/>
          </a:xfrm>
          <a:prstGeom prst="rect">
            <a:avLst/>
          </a:prstGeom>
          <a:noFill/>
        </p:spPr>
        <p:txBody>
          <a:bodyPr wrap="square" rtlCol="0">
            <a:spAutoFit/>
          </a:bodyPr>
          <a:lstStyle/>
          <a:p>
            <a:pPr marL="342900" indent="-342900">
              <a:lnSpc>
                <a:spcPct val="100000"/>
              </a:lnSpc>
              <a:spcBef>
                <a:spcPts val="600"/>
              </a:spcBef>
              <a:spcAft>
                <a:spcPts val="600"/>
              </a:spcAft>
              <a:buFont typeface="Wingdings" charset="2"/>
              <a:buChar char="Ø"/>
            </a:pPr>
            <a:r>
              <a:rPr lang="zh-CN" altLang="en-US" sz="2000" b="1">
                <a:latin typeface="微软雅黑" pitchFamily="34" charset="-122"/>
                <a:ea typeface="微软雅黑" pitchFamily="34" charset="-122"/>
                <a:cs typeface="微软雅黑" pitchFamily="34" charset="-122"/>
              </a:rPr>
              <a:t>掌握方法与技术是基础和前提。</a:t>
            </a:r>
            <a:r>
              <a:rPr lang="zh-CN" altLang="en-US" sz="2000">
                <a:latin typeface="微软雅黑" pitchFamily="34" charset="-122"/>
                <a:ea typeface="微软雅黑" pitchFamily="34" charset="-122"/>
                <a:cs typeface="微软雅黑" pitchFamily="34" charset="-122"/>
              </a:rPr>
              <a:t>研究者所掌握的方法与技术要全面和完整，该会的都要会，该包括的内容都要包括。至少应掌握的</a:t>
            </a:r>
            <a:r>
              <a:rPr lang="zh-CN" altLang="en-US" sz="2000" b="1">
                <a:latin typeface="微软雅黑" pitchFamily="34" charset="-122"/>
                <a:ea typeface="微软雅黑" pitchFamily="34" charset="-122"/>
                <a:cs typeface="微软雅黑" pitchFamily="34" charset="-122"/>
              </a:rPr>
              <a:t>“六种动作</a:t>
            </a:r>
            <a:r>
              <a:rPr lang="zh-CN" altLang="en-US" sz="2000">
                <a:latin typeface="微软雅黑" pitchFamily="34" charset="-122"/>
                <a:ea typeface="微软雅黑" pitchFamily="34" charset="-122"/>
                <a:cs typeface="微软雅黑" pitchFamily="34" charset="-122"/>
              </a:rPr>
              <a:t>”是：描述性统计、诊断性检验、基准回归、相关计量问题处理、稳健性检验和进一步讨论。</a:t>
            </a:r>
            <a:endParaRPr lang="zh-CN" altLang="en-US" sz="2000">
              <a:latin typeface="微软雅黑" pitchFamily="34" charset="-122"/>
              <a:ea typeface="微软雅黑" pitchFamily="34" charset="-122"/>
              <a:cs typeface="微软雅黑" pitchFamily="34" charset="-122"/>
            </a:endParaRPr>
          </a:p>
          <a:p>
            <a:pPr marL="342900" indent="-342900">
              <a:lnSpc>
                <a:spcPct val="100000"/>
              </a:lnSpc>
              <a:spcBef>
                <a:spcPts val="600"/>
              </a:spcBef>
              <a:spcAft>
                <a:spcPts val="600"/>
              </a:spcAft>
              <a:buFont typeface="Wingdings" charset="2"/>
              <a:buChar char="Ø"/>
            </a:pPr>
            <a:r>
              <a:rPr lang="zh-CN" altLang="en-US" sz="2000" b="1">
                <a:latin typeface="微软雅黑" pitchFamily="34" charset="-122"/>
                <a:ea typeface="微软雅黑" pitchFamily="34" charset="-122"/>
                <a:cs typeface="微软雅黑" pitchFamily="34" charset="-122"/>
              </a:rPr>
              <a:t>实证分析的核心是“分析”，而不仅仅是报告结果!实证分析是由功能性元素、动作性元素和对象性元素组成的。</a:t>
            </a:r>
            <a:r>
              <a:rPr lang="zh-CN" altLang="en-US" sz="2000">
                <a:latin typeface="微软雅黑" pitchFamily="34" charset="-122"/>
                <a:ea typeface="微软雅黑" pitchFamily="34" charset="-122"/>
                <a:cs typeface="微软雅黑" pitchFamily="34" charset="-122"/>
              </a:rPr>
              <a:t>初学者应将</a:t>
            </a:r>
            <a:r>
              <a:rPr lang="zh-CN" altLang="en-US" sz="2000" b="1">
                <a:latin typeface="微软雅黑" pitchFamily="34" charset="-122"/>
                <a:ea typeface="微软雅黑" pitchFamily="34" charset="-122"/>
                <a:cs typeface="微软雅黑" pitchFamily="34" charset="-122"/>
              </a:rPr>
              <a:t>两个“有必要”</a:t>
            </a:r>
            <a:r>
              <a:rPr lang="zh-CN" altLang="en-US" sz="2000">
                <a:latin typeface="微软雅黑" pitchFamily="34" charset="-122"/>
                <a:ea typeface="微软雅黑" pitchFamily="34" charset="-122"/>
                <a:cs typeface="微软雅黑" pitchFamily="34" charset="-122"/>
              </a:rPr>
              <a:t>铭记在心：第一个是“有必要”反复揣摩和练习实证分析中的六种动作。第二个是“有必要”弄清楚每个具体动作所作用的具体对象。</a:t>
            </a:r>
            <a:endParaRPr lang="zh-CN" altLang="en-US" sz="2000">
              <a:latin typeface="微软雅黑" pitchFamily="34" charset="-122"/>
              <a:ea typeface="微软雅黑" pitchFamily="34" charset="-122"/>
              <a:cs typeface="微软雅黑" pitchFamily="34" charset="-122"/>
            </a:endParaRPr>
          </a:p>
          <a:p>
            <a:pPr marL="342900" indent="-342900">
              <a:lnSpc>
                <a:spcPct val="100000"/>
              </a:lnSpc>
              <a:spcBef>
                <a:spcPts val="600"/>
              </a:spcBef>
              <a:spcAft>
                <a:spcPts val="600"/>
              </a:spcAft>
              <a:buFont typeface="Wingdings" charset="2"/>
              <a:buChar char="Ø"/>
            </a:pPr>
            <a:r>
              <a:rPr lang="zh-CN" altLang="en-US" sz="2000" b="1">
                <a:latin typeface="微软雅黑" pitchFamily="34" charset="-122"/>
                <a:ea typeface="微软雅黑" pitchFamily="34" charset="-122"/>
                <a:cs typeface="微软雅黑" pitchFamily="34" charset="-122"/>
              </a:rPr>
              <a:t>关注细节!</a:t>
            </a:r>
            <a:r>
              <a:rPr lang="zh-CN" altLang="en-US" sz="2000">
                <a:latin typeface="微软雅黑" pitchFamily="34" charset="-122"/>
                <a:ea typeface="微软雅黑" pitchFamily="34" charset="-122"/>
                <a:cs typeface="微软雅黑" pitchFamily="34" charset="-122"/>
              </a:rPr>
              <a:t>例如每一个表格的表头名称都应简洁且精准，表格应美观、匀称。同时，每一个表格都需要搭配相应的文字，不能只有表格而没有相关文字阐述。</a:t>
            </a:r>
            <a:endParaRPr lang="zh-CN" altLang="en-US" sz="2000">
              <a:latin typeface="微软雅黑" pitchFamily="34" charset="-122"/>
              <a:ea typeface="微软雅黑" pitchFamily="34" charset="-122"/>
              <a:cs typeface="微软雅黑" pitchFamily="34" charset="-122"/>
            </a:endParaRPr>
          </a:p>
          <a:p>
            <a:pPr marL="342900" indent="-342900">
              <a:lnSpc>
                <a:spcPct val="100000"/>
              </a:lnSpc>
              <a:spcBef>
                <a:spcPts val="600"/>
              </a:spcBef>
              <a:spcAft>
                <a:spcPts val="600"/>
              </a:spcAft>
              <a:buFont typeface="Wingdings" charset="2"/>
              <a:buChar char="Ø"/>
            </a:pPr>
            <a:r>
              <a:rPr lang="zh-CN" altLang="en-US" sz="2000" b="1">
                <a:latin typeface="微软雅黑" pitchFamily="34" charset="-122"/>
                <a:ea typeface="微软雅黑" pitchFamily="34" charset="-122"/>
                <a:cs typeface="微软雅黑" pitchFamily="34" charset="-122"/>
              </a:rPr>
              <a:t>对自己提更高的要求!</a:t>
            </a:r>
            <a:r>
              <a:rPr lang="zh-CN" altLang="en-US" sz="2000">
                <a:latin typeface="微软雅黑" pitchFamily="34" charset="-122"/>
                <a:ea typeface="微软雅黑" pitchFamily="34" charset="-122"/>
                <a:cs typeface="微软雅黑" pitchFamily="34" charset="-122"/>
              </a:rPr>
              <a:t>最好能从讲故事的角度来编织这部分内容，而不是干巴巴地写上分节的标签，例如(一)描述性统计、(二)诊断性检验，等等。</a:t>
            </a:r>
            <a:endParaRPr lang="zh-CN" altLang="en-US" sz="2000">
              <a:latin typeface="微软雅黑" pitchFamily="34" charset="-122"/>
              <a:ea typeface="微软雅黑" pitchFamily="34" charset="-122"/>
              <a:cs typeface="微软雅黑" pitchFamily="34" charset="-122"/>
            </a:endParaRPr>
          </a:p>
        </p:txBody>
      </p:sp>
      <p:sp>
        <p:nvSpPr>
          <p:cNvPr id="41007" name="文本占位符 3"/>
          <p:cNvSpPr>
            <a:spLocks noGrp="1"/>
          </p:cNvSpPr>
          <p:nvPr/>
        </p:nvSpPr>
        <p:spPr>
          <a:xfrm>
            <a:off x="655955" y="681355"/>
            <a:ext cx="8652510" cy="429895"/>
          </a:xfrm>
          <a:prstGeom prst="rect">
            <a:avLst/>
          </a:prstGeom>
          <a:noFill/>
          <a:ln w="9525">
            <a:noFill/>
          </a:ln>
        </p:spPr>
        <p:txBody>
          <a:bodyPr anchor="t"/>
          <a:lstStyle>
            <a:lvl1pPr lvl="0">
              <a:buClrTx/>
              <a:buSzTx/>
              <a:buFont typeface="Arial" charset="0"/>
              <a:defRPr sz="2400"/>
            </a:lvl1pPr>
            <a:lvl2pPr lvl="1">
              <a:buClrTx/>
              <a:buSzTx/>
              <a:buFont typeface="Arial" charset="0"/>
              <a:defRPr sz="2000"/>
            </a:lvl2pPr>
            <a:lvl3pPr lvl="2">
              <a:buClrTx/>
              <a:buSzTx/>
              <a:buFont typeface="Arial" charset="0"/>
              <a:defRPr sz="1800"/>
            </a:lvl3pPr>
            <a:lvl4pPr lvl="3">
              <a:buClrTx/>
              <a:buSzTx/>
              <a:buFont typeface="Arial" charset="0"/>
              <a:defRPr sz="1600"/>
            </a:lvl4pPr>
            <a:lvl5pPr lvl="4">
              <a:buClrTx/>
              <a:buSzTx/>
              <a:buFont typeface="Arial" charset="0"/>
              <a:defRPr sz="1600"/>
            </a:lvl5pPr>
          </a:lstStyle>
          <a:p>
            <a:pPr marL="0" lvl="0" indent="0" eaLnBrk="1" hangingPunct="1">
              <a:buNone/>
            </a:pPr>
            <a:r>
              <a:rPr lang="zh-CN" sz="2800" b="1" dirty="0">
                <a:latin typeface="微软雅黑" pitchFamily="34" charset="-122"/>
                <a:ea typeface="微软雅黑" pitchFamily="34" charset="-122"/>
                <a:sym typeface="+mn-ea"/>
              </a:rPr>
              <a:t>小结</a:t>
            </a:r>
            <a:endParaRPr lang="zh-CN" sz="2800" b="1" dirty="0">
              <a:latin typeface="微软雅黑" pitchFamily="34" charset="-122"/>
              <a:ea typeface="微软雅黑" pitchFamily="34" charset="-122"/>
              <a:sym typeface="+mn-ea"/>
            </a:endParaRPr>
          </a:p>
        </p:txBody>
      </p:sp>
      <p:sp>
        <p:nvSpPr>
          <p:cNvPr id="16" name="矩形 5"/>
          <p:cNvSpPr/>
          <p:nvPr/>
        </p:nvSpPr>
        <p:spPr>
          <a:xfrm>
            <a:off x="4694555" y="117475"/>
            <a:ext cx="1550035" cy="431800"/>
          </a:xfrm>
          <a:prstGeom prst="rect">
            <a:avLst/>
          </a:prstGeom>
          <a:noFill/>
          <a:ln w="12700">
            <a:noFill/>
          </a:ln>
        </p:spPr>
        <p:txBody>
          <a:bodyPr anchor="ctr"/>
          <a:p>
            <a:pPr algn="ctr"/>
            <a:r>
              <a:rPr lang="zh-CN" altLang="en-US" sz="1200" b="1" dirty="0">
                <a:solidFill>
                  <a:schemeClr val="bg1"/>
                </a:solidFill>
                <a:latin typeface="微软雅黑" pitchFamily="34" charset="-122"/>
                <a:ea typeface="微软雅黑" pitchFamily="34" charset="-122"/>
                <a:sym typeface="Arial" charset="0"/>
              </a:rPr>
              <a:t>什么是实证分析</a:t>
            </a:r>
            <a:endParaRPr lang="zh-CN" altLang="en-US" sz="1200" b="1" dirty="0">
              <a:solidFill>
                <a:schemeClr val="bg1"/>
              </a:solidFill>
              <a:latin typeface="微软雅黑" pitchFamily="34" charset="-122"/>
              <a:ea typeface="微软雅黑" pitchFamily="34" charset="-122"/>
              <a:sym typeface="Arial" charset="0"/>
            </a:endParaRPr>
          </a:p>
        </p:txBody>
      </p:sp>
      <p:sp>
        <p:nvSpPr>
          <p:cNvPr id="17" name="矩形 7"/>
          <p:cNvSpPr/>
          <p:nvPr/>
        </p:nvSpPr>
        <p:spPr>
          <a:xfrm>
            <a:off x="6398260" y="154940"/>
            <a:ext cx="1498600" cy="360045"/>
          </a:xfrm>
          <a:prstGeom prst="rect">
            <a:avLst/>
          </a:prstGeom>
          <a:noFill/>
          <a:ln w="12700">
            <a:noFill/>
          </a:ln>
        </p:spPr>
        <p:txBody>
          <a:bodyPr anchor="ctr"/>
          <a:p>
            <a:pPr algn="ctr"/>
            <a:r>
              <a:rPr lang="zh-CN" altLang="en-US" sz="1200" b="1" dirty="0">
                <a:solidFill>
                  <a:schemeClr val="bg1"/>
                </a:solidFill>
                <a:latin typeface="微软雅黑" pitchFamily="34" charset="-122"/>
                <a:ea typeface="微软雅黑" pitchFamily="34" charset="-122"/>
              </a:rPr>
              <a:t>实证分析的</a:t>
            </a:r>
            <a:endParaRPr lang="zh-CN" altLang="en-US" sz="1200" b="1" dirty="0">
              <a:solidFill>
                <a:schemeClr val="bg1"/>
              </a:solidFill>
              <a:latin typeface="微软雅黑" pitchFamily="34" charset="-122"/>
              <a:ea typeface="微软雅黑" pitchFamily="34" charset="-122"/>
            </a:endParaRPr>
          </a:p>
          <a:p>
            <a:pPr algn="ctr"/>
            <a:r>
              <a:rPr lang="zh-CN" altLang="en-US" sz="1200" b="1" dirty="0">
                <a:solidFill>
                  <a:schemeClr val="bg1"/>
                </a:solidFill>
                <a:latin typeface="微软雅黑" pitchFamily="34" charset="-122"/>
                <a:ea typeface="微软雅黑" pitchFamily="34" charset="-122"/>
              </a:rPr>
              <a:t>前期准备</a:t>
            </a:r>
            <a:endParaRPr lang="zh-CN" altLang="en-US" sz="1200" b="1" dirty="0">
              <a:solidFill>
                <a:schemeClr val="bg1"/>
              </a:solidFill>
              <a:latin typeface="微软雅黑" pitchFamily="34" charset="-122"/>
              <a:ea typeface="微软雅黑" pitchFamily="34" charset="-122"/>
            </a:endParaRPr>
          </a:p>
        </p:txBody>
      </p:sp>
      <p:sp>
        <p:nvSpPr>
          <p:cNvPr id="19" name="矩形 8"/>
          <p:cNvSpPr/>
          <p:nvPr/>
        </p:nvSpPr>
        <p:spPr>
          <a:xfrm>
            <a:off x="8068945" y="133350"/>
            <a:ext cx="1148080" cy="403225"/>
          </a:xfrm>
          <a:prstGeom prst="rect">
            <a:avLst/>
          </a:prstGeom>
          <a:noFill/>
          <a:ln w="12700">
            <a:noFill/>
          </a:ln>
        </p:spPr>
        <p:txBody>
          <a:bodyPr anchor="ctr"/>
          <a:p>
            <a:pPr algn="ctr"/>
            <a:r>
              <a:rPr lang="zh-CN" altLang="en-US" sz="1200" b="1" dirty="0">
                <a:solidFill>
                  <a:schemeClr val="bg1"/>
                </a:solidFill>
                <a:latin typeface="微软雅黑" pitchFamily="34" charset="-122"/>
                <a:ea typeface="微软雅黑" pitchFamily="34" charset="-122"/>
              </a:rPr>
              <a:t>如何做实证</a:t>
            </a:r>
            <a:endParaRPr lang="zh-CN" altLang="en-US" sz="1200" b="1" dirty="0">
              <a:solidFill>
                <a:schemeClr val="bg1"/>
              </a:solidFill>
              <a:latin typeface="微软雅黑" pitchFamily="34" charset="-122"/>
              <a:ea typeface="微软雅黑" pitchFamily="34" charset="-122"/>
            </a:endParaRPr>
          </a:p>
          <a:p>
            <a:pPr algn="ctr"/>
            <a:r>
              <a:rPr lang="zh-CN" altLang="en-US" sz="1200" b="1" dirty="0">
                <a:solidFill>
                  <a:schemeClr val="bg1"/>
                </a:solidFill>
                <a:latin typeface="微软雅黑" pitchFamily="34" charset="-122"/>
                <a:ea typeface="微软雅黑" pitchFamily="34" charset="-122"/>
              </a:rPr>
              <a:t>分析</a:t>
            </a:r>
            <a:endParaRPr lang="zh-CN" altLang="en-US" sz="1200" b="1" dirty="0">
              <a:solidFill>
                <a:schemeClr val="bg1"/>
              </a:solidFill>
              <a:latin typeface="微软雅黑" pitchFamily="34" charset="-122"/>
              <a:ea typeface="微软雅黑" pitchFamily="34" charset="-122"/>
            </a:endParaRPr>
          </a:p>
        </p:txBody>
      </p:sp>
      <p:sp>
        <p:nvSpPr>
          <p:cNvPr id="20" name="矩形 9"/>
          <p:cNvSpPr/>
          <p:nvPr/>
        </p:nvSpPr>
        <p:spPr>
          <a:xfrm>
            <a:off x="9549130" y="117475"/>
            <a:ext cx="1250950" cy="431800"/>
          </a:xfrm>
          <a:prstGeom prst="rect">
            <a:avLst/>
          </a:prstGeom>
          <a:noFill/>
          <a:ln w="12700">
            <a:noFill/>
          </a:ln>
        </p:spPr>
        <p:txBody>
          <a:bodyPr anchor="ctr"/>
          <a:p>
            <a:pPr marL="0" lvl="0" indent="0" eaLnBrk="1" hangingPunct="1">
              <a:buNone/>
            </a:pPr>
            <a:r>
              <a:rPr lang="zh-CN" altLang="en-US" sz="1200" b="1" dirty="0">
                <a:solidFill>
                  <a:schemeClr val="bg1"/>
                </a:solidFill>
                <a:latin typeface="微软雅黑" pitchFamily="34" charset="-122"/>
                <a:ea typeface="微软雅黑" pitchFamily="34" charset="-122"/>
                <a:sym typeface="+mn-ea"/>
              </a:rPr>
              <a:t>实证分析写作的要点及示例</a:t>
            </a:r>
            <a:endParaRPr lang="zh-CN" altLang="en-US" sz="1200" b="1" dirty="0">
              <a:solidFill>
                <a:schemeClr val="bg1"/>
              </a:solidFill>
              <a:latin typeface="微软雅黑" pitchFamily="34" charset="-122"/>
              <a:ea typeface="微软雅黑" pitchFamily="34" charset="-122"/>
              <a:sym typeface="+mn-ea"/>
            </a:endParaRPr>
          </a:p>
        </p:txBody>
      </p:sp>
      <p:sp>
        <p:nvSpPr>
          <p:cNvPr id="21" name="矩形 10"/>
          <p:cNvSpPr/>
          <p:nvPr/>
        </p:nvSpPr>
        <p:spPr>
          <a:xfrm>
            <a:off x="11022330" y="133350"/>
            <a:ext cx="889635" cy="431800"/>
          </a:xfrm>
          <a:prstGeom prst="rect">
            <a:avLst/>
          </a:prstGeom>
          <a:noFill/>
          <a:ln w="12700">
            <a:noFill/>
          </a:ln>
        </p:spPr>
        <p:txBody>
          <a:bodyPr anchor="ctr"/>
          <a:p>
            <a:pPr algn="ctr"/>
            <a:r>
              <a:rPr lang="zh-CN" altLang="en-US" sz="1200" b="1" dirty="0">
                <a:solidFill>
                  <a:schemeClr val="bg1"/>
                </a:solidFill>
                <a:latin typeface="微软雅黑" pitchFamily="34" charset="-122"/>
                <a:ea typeface="微软雅黑" pitchFamily="34" charset="-122"/>
              </a:rPr>
              <a:t>小结</a:t>
            </a:r>
            <a:endParaRPr lang="zh-CN" altLang="en-US" sz="1200" b="1" dirty="0">
              <a:solidFill>
                <a:schemeClr val="bg1"/>
              </a:solidFill>
              <a:latin typeface="微软雅黑" pitchFamily="34" charset="-122"/>
              <a:ea typeface="微软雅黑" pitchFamily="34" charset="-122"/>
            </a:endParaRPr>
          </a:p>
        </p:txBody>
      </p:sp>
      <p:sp>
        <p:nvSpPr>
          <p:cNvPr id="22" name="任意多边形 11"/>
          <p:cNvSpPr/>
          <p:nvPr/>
        </p:nvSpPr>
        <p:spPr>
          <a:xfrm>
            <a:off x="11363960" y="0"/>
            <a:ext cx="266700" cy="228600"/>
          </a:xfrm>
          <a:custGeom>
            <a:avLst/>
            <a:gdLst>
              <a:gd name="txL" fmla="*/ 0 w 266008"/>
              <a:gd name="txT" fmla="*/ 0 h 229317"/>
              <a:gd name="txR" fmla="*/ 266008 w 266008"/>
              <a:gd name="txB" fmla="*/ 229317 h 229317"/>
            </a:gdLst>
            <a:ahLst/>
            <a:cxnLst>
              <a:cxn ang="0">
                <a:pos x="0" y="0"/>
              </a:cxn>
              <a:cxn ang="0">
                <a:pos x="266700" y="0"/>
              </a:cxn>
              <a:cxn ang="0">
                <a:pos x="133350" y="228600"/>
              </a:cxn>
              <a:cxn ang="0">
                <a:pos x="0" y="0"/>
              </a:cxn>
            </a:cxnLst>
            <a:rect l="txL" t="txT" r="txR" b="txB"/>
            <a:pathLst>
              <a:path w="266008" h="229317">
                <a:moveTo>
                  <a:pt x="0" y="0"/>
                </a:moveTo>
                <a:lnTo>
                  <a:pt x="266008" y="0"/>
                </a:lnTo>
                <a:lnTo>
                  <a:pt x="133004" y="229317"/>
                </a:lnTo>
                <a:lnTo>
                  <a:pt x="0" y="0"/>
                </a:lnTo>
                <a:close/>
              </a:path>
            </a:pathLst>
          </a:custGeom>
          <a:solidFill>
            <a:srgbClr val="16A287"/>
          </a:solidFill>
          <a:ln w="12700">
            <a:noFill/>
          </a:ln>
        </p:spPr>
        <p:txBody>
          <a:bodyPr anchor="ctr"/>
          <a:p>
            <a:pPr algn="ctr"/>
            <a:r>
              <a:rPr lang="en-US" altLang="zh-CN" sz="1000" b="1" dirty="0">
                <a:solidFill>
                  <a:schemeClr val="bg1"/>
                </a:solidFill>
                <a:latin typeface="微软雅黑" pitchFamily="34" charset="-122"/>
                <a:ea typeface="微软雅黑" pitchFamily="34" charset="-122"/>
                <a:sym typeface="Arial" charset="0"/>
              </a:rPr>
              <a:t>5</a:t>
            </a:r>
            <a:endParaRPr lang="en-US" altLang="zh-CN" sz="1000" b="1" dirty="0">
              <a:solidFill>
                <a:schemeClr val="bg1"/>
              </a:solidFill>
              <a:latin typeface="微软雅黑" pitchFamily="34" charset="-122"/>
              <a:ea typeface="微软雅黑" pitchFamily="34" charset="-122"/>
              <a:sym typeface="Arial" charset="0"/>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矩形 54"/>
          <p:cNvSpPr/>
          <p:nvPr/>
        </p:nvSpPr>
        <p:spPr>
          <a:xfrm>
            <a:off x="0" y="0"/>
            <a:ext cx="12192000" cy="793750"/>
          </a:xfrm>
          <a:prstGeom prst="rect">
            <a:avLst/>
          </a:prstGeom>
          <a:solidFill>
            <a:srgbClr val="2B3043"/>
          </a:solidFill>
          <a:ln w="12700">
            <a:noFill/>
          </a:ln>
        </p:spPr>
        <p:txBody>
          <a:bodyPr anchor="ctr"/>
          <a:lstStyle/>
          <a:p>
            <a:pPr algn="ctr"/>
            <a:endParaRPr lang="zh-CN" altLang="zh-CN" dirty="0">
              <a:solidFill>
                <a:srgbClr val="FFFFFF"/>
              </a:solidFill>
              <a:latin typeface="宋体" charset="-122"/>
              <a:ea typeface="宋体" charset="-122"/>
              <a:sym typeface="宋体" charset="-122"/>
            </a:endParaRPr>
          </a:p>
        </p:txBody>
      </p:sp>
      <p:sp>
        <p:nvSpPr>
          <p:cNvPr id="42066" name="矩形 135"/>
          <p:cNvSpPr/>
          <p:nvPr/>
        </p:nvSpPr>
        <p:spPr>
          <a:xfrm>
            <a:off x="0" y="6427788"/>
            <a:ext cx="12192000" cy="430212"/>
          </a:xfrm>
          <a:prstGeom prst="rect">
            <a:avLst/>
          </a:prstGeom>
          <a:solidFill>
            <a:srgbClr val="16A287"/>
          </a:solidFill>
          <a:ln w="12700">
            <a:noFill/>
          </a:ln>
        </p:spPr>
        <p:txBody>
          <a:bodyPr anchor="ctr"/>
          <a:lstStyle/>
          <a:p>
            <a:pPr algn="ctr"/>
            <a:endParaRPr lang="zh-CN" altLang="zh-CN" sz="1400" dirty="0">
              <a:solidFill>
                <a:srgbClr val="FFFFFF"/>
              </a:solidFill>
              <a:latin typeface="微软雅黑" pitchFamily="34" charset="-122"/>
              <a:ea typeface="微软雅黑" pitchFamily="34" charset="-122"/>
              <a:sym typeface="微软雅黑" pitchFamily="34" charset="-122"/>
            </a:endParaRPr>
          </a:p>
        </p:txBody>
      </p:sp>
      <p:sp>
        <p:nvSpPr>
          <p:cNvPr id="42067" name="文本框 1"/>
          <p:cNvSpPr/>
          <p:nvPr/>
        </p:nvSpPr>
        <p:spPr>
          <a:xfrm>
            <a:off x="1389063" y="2717800"/>
            <a:ext cx="9296400" cy="1309370"/>
          </a:xfrm>
          <a:prstGeom prst="rect">
            <a:avLst/>
          </a:prstGeom>
          <a:noFill/>
          <a:ln w="9525">
            <a:noFill/>
          </a:ln>
        </p:spPr>
        <p:txBody>
          <a:bodyPr anchor="t">
            <a:spAutoFit/>
          </a:bodyPr>
          <a:lstStyle/>
          <a:p>
            <a:pPr algn="ctr">
              <a:lnSpc>
                <a:spcPct val="120000"/>
              </a:lnSpc>
            </a:pPr>
            <a:r>
              <a:rPr lang="zh-CN" altLang="en-US" sz="6600" b="1" dirty="0">
                <a:solidFill>
                  <a:srgbClr val="16A287"/>
                </a:solidFill>
                <a:latin typeface="微软雅黑" pitchFamily="34" charset="-122"/>
                <a:ea typeface="微软雅黑" pitchFamily="34" charset="-122"/>
                <a:sym typeface="微软雅黑" pitchFamily="34" charset="-122"/>
              </a:rPr>
              <a:t>一起努力，共同成长！</a:t>
            </a:r>
            <a:endParaRPr lang="zh-CN" altLang="en-US" dirty="0">
              <a:latin typeface="Arial" charset="0"/>
              <a:ea typeface="宋体" charset="-122"/>
            </a:endParaRPr>
          </a:p>
        </p:txBody>
      </p:sp>
      <p:sp>
        <p:nvSpPr>
          <p:cNvPr id="42068" name="直接连接符 99"/>
          <p:cNvSpPr/>
          <p:nvPr/>
        </p:nvSpPr>
        <p:spPr>
          <a:xfrm>
            <a:off x="1887538" y="3914775"/>
            <a:ext cx="8415337" cy="0"/>
          </a:xfrm>
          <a:prstGeom prst="line">
            <a:avLst/>
          </a:prstGeom>
          <a:ln w="12700" cap="flat" cmpd="sng">
            <a:solidFill>
              <a:srgbClr val="7F7F7F"/>
            </a:solidFill>
            <a:prstDash val="solid"/>
            <a:bevel/>
            <a:headEnd type="none" w="med" len="med"/>
            <a:tailEnd type="none" w="med" len="med"/>
          </a:ln>
        </p:spPr>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矩形 54"/>
          <p:cNvSpPr/>
          <p:nvPr/>
        </p:nvSpPr>
        <p:spPr>
          <a:xfrm>
            <a:off x="0" y="0"/>
            <a:ext cx="12192000" cy="793750"/>
          </a:xfrm>
          <a:prstGeom prst="rect">
            <a:avLst/>
          </a:prstGeom>
          <a:solidFill>
            <a:srgbClr val="2B3043"/>
          </a:solidFill>
          <a:ln w="12700">
            <a:noFill/>
          </a:ln>
        </p:spPr>
        <p:txBody>
          <a:bodyPr anchor="ctr"/>
          <a:lstStyle/>
          <a:p>
            <a:pPr algn="ctr"/>
            <a:endParaRPr lang="zh-CN" altLang="zh-CN" dirty="0">
              <a:solidFill>
                <a:srgbClr val="FFFFFF"/>
              </a:solidFill>
              <a:latin typeface="宋体" charset="-122"/>
              <a:ea typeface="宋体" charset="-122"/>
              <a:sym typeface="宋体" charset="-122"/>
            </a:endParaRPr>
          </a:p>
        </p:txBody>
      </p:sp>
      <p:sp>
        <p:nvSpPr>
          <p:cNvPr id="42066" name="矩形 135"/>
          <p:cNvSpPr/>
          <p:nvPr/>
        </p:nvSpPr>
        <p:spPr>
          <a:xfrm>
            <a:off x="0" y="6427788"/>
            <a:ext cx="12192000" cy="430212"/>
          </a:xfrm>
          <a:prstGeom prst="rect">
            <a:avLst/>
          </a:prstGeom>
          <a:solidFill>
            <a:srgbClr val="16A287"/>
          </a:solidFill>
          <a:ln w="12700">
            <a:noFill/>
          </a:ln>
        </p:spPr>
        <p:txBody>
          <a:bodyPr anchor="ctr"/>
          <a:lstStyle/>
          <a:p>
            <a:pPr algn="ctr"/>
            <a:endParaRPr lang="zh-CN" altLang="zh-CN" sz="1400" dirty="0">
              <a:solidFill>
                <a:srgbClr val="FFFFFF"/>
              </a:solidFill>
              <a:latin typeface="微软雅黑" pitchFamily="34" charset="-122"/>
              <a:ea typeface="微软雅黑" pitchFamily="34" charset="-122"/>
              <a:sym typeface="微软雅黑" pitchFamily="34" charset="-122"/>
            </a:endParaRPr>
          </a:p>
        </p:txBody>
      </p:sp>
      <p:pic>
        <p:nvPicPr>
          <p:cNvPr id="2" name="图片 1"/>
          <p:cNvPicPr>
            <a:picLocks noChangeAspect="1"/>
          </p:cNvPicPr>
          <p:nvPr/>
        </p:nvPicPr>
        <p:blipFill>
          <a:blip r:embed="rId1" cstate="print"/>
          <a:stretch>
            <a:fillRect/>
          </a:stretch>
        </p:blipFill>
        <p:spPr>
          <a:xfrm>
            <a:off x="3803650" y="2367915"/>
            <a:ext cx="4584700" cy="4060190"/>
          </a:xfrm>
          <a:prstGeom prst="rect">
            <a:avLst/>
          </a:prstGeom>
        </p:spPr>
      </p:pic>
      <p:sp>
        <p:nvSpPr>
          <p:cNvPr id="3073" name="标题 33793"/>
          <p:cNvSpPr>
            <a:spLocks noGrp="1"/>
          </p:cNvSpPr>
          <p:nvPr/>
        </p:nvSpPr>
        <p:spPr>
          <a:xfrm>
            <a:off x="1794510" y="954405"/>
            <a:ext cx="8494395" cy="1252855"/>
          </a:xfrm>
        </p:spPr>
        <p:txBody>
          <a:bodyPr wrap="square" lIns="91440" tIns="45720" rIns="91440" bIns="45720" anchor="ctr"/>
          <a:lstStyle>
            <a:lvl1pPr marL="914400" indent="-914400" algn="l" rtl="0" fontAlgn="base">
              <a:lnSpc>
                <a:spcPct val="90000"/>
              </a:lnSpc>
              <a:spcBef>
                <a:spcPct val="0"/>
              </a:spcBef>
              <a:spcAft>
                <a:spcPct val="0"/>
              </a:spcAft>
              <a:defRPr sz="4400">
                <a:solidFill>
                  <a:schemeClr val="tx1"/>
                </a:solidFill>
                <a:latin typeface="+mj-lt"/>
                <a:ea typeface="+mj-ea"/>
                <a:cs typeface="+mj-cs"/>
                <a:sym typeface="Calibri Light" charset="0"/>
              </a:defRPr>
            </a:lvl1pPr>
            <a:lvl2pPr marL="914400" indent="-914400" algn="l" rtl="0" fontAlgn="base">
              <a:lnSpc>
                <a:spcPct val="90000"/>
              </a:lnSpc>
              <a:spcBef>
                <a:spcPct val="0"/>
              </a:spcBef>
              <a:spcAft>
                <a:spcPct val="0"/>
              </a:spcAft>
              <a:defRPr sz="4400">
                <a:solidFill>
                  <a:schemeClr val="tx1"/>
                </a:solidFill>
                <a:latin typeface="Calibri Light" charset="0"/>
                <a:ea typeface="宋体" charset="-122"/>
                <a:sym typeface="Calibri Light" charset="0"/>
              </a:defRPr>
            </a:lvl2pPr>
            <a:lvl3pPr marL="914400" indent="-914400" algn="l" rtl="0" fontAlgn="base">
              <a:lnSpc>
                <a:spcPct val="90000"/>
              </a:lnSpc>
              <a:spcBef>
                <a:spcPct val="0"/>
              </a:spcBef>
              <a:spcAft>
                <a:spcPct val="0"/>
              </a:spcAft>
              <a:defRPr sz="4400">
                <a:solidFill>
                  <a:schemeClr val="tx1"/>
                </a:solidFill>
                <a:latin typeface="Calibri Light" charset="0"/>
                <a:ea typeface="宋体" charset="-122"/>
                <a:sym typeface="Calibri Light" charset="0"/>
              </a:defRPr>
            </a:lvl3pPr>
            <a:lvl4pPr marL="914400" indent="-914400" algn="l" rtl="0" fontAlgn="base">
              <a:lnSpc>
                <a:spcPct val="90000"/>
              </a:lnSpc>
              <a:spcBef>
                <a:spcPct val="0"/>
              </a:spcBef>
              <a:spcAft>
                <a:spcPct val="0"/>
              </a:spcAft>
              <a:defRPr sz="4400">
                <a:solidFill>
                  <a:schemeClr val="tx1"/>
                </a:solidFill>
                <a:latin typeface="Calibri Light" charset="0"/>
                <a:ea typeface="宋体" charset="-122"/>
                <a:sym typeface="Calibri Light" charset="0"/>
              </a:defRPr>
            </a:lvl4pPr>
            <a:lvl5pPr marL="914400" indent="-914400" algn="l" rtl="0" fontAlgn="base">
              <a:lnSpc>
                <a:spcPct val="90000"/>
              </a:lnSpc>
              <a:spcBef>
                <a:spcPct val="0"/>
              </a:spcBef>
              <a:spcAft>
                <a:spcPct val="0"/>
              </a:spcAft>
              <a:defRPr sz="4400">
                <a:solidFill>
                  <a:schemeClr val="tx1"/>
                </a:solidFill>
                <a:latin typeface="Calibri Light" charset="0"/>
                <a:ea typeface="宋体" charset="-122"/>
                <a:sym typeface="Calibri Light" charset="0"/>
              </a:defRPr>
            </a:lvl5pPr>
            <a:lvl6pPr marL="1371600" indent="-914400" algn="l" rtl="0" fontAlgn="base">
              <a:lnSpc>
                <a:spcPct val="90000"/>
              </a:lnSpc>
              <a:spcBef>
                <a:spcPct val="0"/>
              </a:spcBef>
              <a:spcAft>
                <a:spcPct val="0"/>
              </a:spcAft>
              <a:defRPr sz="4400">
                <a:solidFill>
                  <a:schemeClr val="tx1"/>
                </a:solidFill>
                <a:latin typeface="Calibri Light" charset="0"/>
                <a:ea typeface="宋体" charset="-122"/>
                <a:sym typeface="Calibri Light" charset="0"/>
              </a:defRPr>
            </a:lvl6pPr>
            <a:lvl7pPr marL="1828800" indent="-914400" algn="l" rtl="0" fontAlgn="base">
              <a:lnSpc>
                <a:spcPct val="90000"/>
              </a:lnSpc>
              <a:spcBef>
                <a:spcPct val="0"/>
              </a:spcBef>
              <a:spcAft>
                <a:spcPct val="0"/>
              </a:spcAft>
              <a:defRPr sz="4400">
                <a:solidFill>
                  <a:schemeClr val="tx1"/>
                </a:solidFill>
                <a:latin typeface="Calibri Light" charset="0"/>
                <a:ea typeface="宋体" charset="-122"/>
                <a:sym typeface="Calibri Light" charset="0"/>
              </a:defRPr>
            </a:lvl7pPr>
            <a:lvl8pPr marL="2286000" indent="-914400" algn="l" rtl="0" fontAlgn="base">
              <a:lnSpc>
                <a:spcPct val="90000"/>
              </a:lnSpc>
              <a:spcBef>
                <a:spcPct val="0"/>
              </a:spcBef>
              <a:spcAft>
                <a:spcPct val="0"/>
              </a:spcAft>
              <a:defRPr sz="4400">
                <a:solidFill>
                  <a:schemeClr val="tx1"/>
                </a:solidFill>
                <a:latin typeface="Calibri Light" charset="0"/>
                <a:ea typeface="宋体" charset="-122"/>
                <a:sym typeface="Calibri Light" charset="0"/>
              </a:defRPr>
            </a:lvl8pPr>
            <a:lvl9pPr marL="2743200" indent="-914400" algn="l" rtl="0" fontAlgn="base">
              <a:lnSpc>
                <a:spcPct val="90000"/>
              </a:lnSpc>
              <a:spcBef>
                <a:spcPct val="0"/>
              </a:spcBef>
              <a:spcAft>
                <a:spcPct val="0"/>
              </a:spcAft>
              <a:defRPr sz="4400">
                <a:solidFill>
                  <a:schemeClr val="tx1"/>
                </a:solidFill>
                <a:latin typeface="Calibri Light" charset="0"/>
                <a:ea typeface="宋体" charset="-122"/>
                <a:sym typeface="Calibri Light" charset="0"/>
              </a:defRPr>
            </a:lvl9pPr>
          </a:lstStyle>
          <a:p>
            <a:r>
              <a:rPr lang="zh-CN" altLang="en-US" sz="4000" b="1" dirty="0">
                <a:solidFill>
                  <a:schemeClr val="tx1"/>
                </a:solidFill>
              </a:rPr>
              <a:t>对上述内容感兴趣的朋友，可以关注</a:t>
            </a:r>
            <a:endParaRPr lang="zh-CN" altLang="en-US" sz="4000" b="1" dirty="0">
              <a:solidFill>
                <a:srgbClr val="00B050"/>
              </a:solidFill>
            </a:endParaRPr>
          </a:p>
          <a:p>
            <a:r>
              <a:rPr lang="zh-CN" altLang="en-US" sz="4000" b="1" dirty="0">
                <a:solidFill>
                  <a:srgbClr val="FF0000"/>
                </a:solidFill>
              </a:rPr>
              <a:t>刘西川阅读写作课</a:t>
            </a:r>
            <a:r>
              <a:rPr lang="zh-CN" altLang="en-US" sz="4000" b="1" dirty="0">
                <a:solidFill>
                  <a:schemeClr val="tx1"/>
                </a:solidFill>
              </a:rPr>
              <a:t>的微信公众号喔！</a:t>
            </a:r>
            <a:endParaRPr lang="zh-CN" altLang="en-US" sz="4000" b="1" dirty="0">
              <a:solidFill>
                <a:schemeClr val="tx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矩形 1"/>
          <p:cNvSpPr/>
          <p:nvPr/>
        </p:nvSpPr>
        <p:spPr>
          <a:xfrm>
            <a:off x="0" y="549275"/>
            <a:ext cx="12192000" cy="598488"/>
          </a:xfrm>
          <a:prstGeom prst="rect">
            <a:avLst/>
          </a:prstGeom>
          <a:solidFill>
            <a:srgbClr val="D8D8D8"/>
          </a:solidFill>
          <a:ln w="12700">
            <a:noFill/>
          </a:ln>
        </p:spPr>
        <p:txBody>
          <a:bodyPr anchor="ctr"/>
          <a:lstStyle/>
          <a:p>
            <a:pPr algn="ctr"/>
            <a:endParaRPr lang="zh-CN" altLang="zh-CN" b="1" dirty="0">
              <a:solidFill>
                <a:srgbClr val="FFFFFF"/>
              </a:solidFill>
              <a:latin typeface="微软雅黑" pitchFamily="34" charset="-122"/>
              <a:ea typeface="微软雅黑" pitchFamily="34" charset="-122"/>
              <a:sym typeface="微软雅黑" pitchFamily="34" charset="-122"/>
            </a:endParaRPr>
          </a:p>
        </p:txBody>
      </p:sp>
      <p:sp>
        <p:nvSpPr>
          <p:cNvPr id="16386" name="矩形 4"/>
          <p:cNvSpPr/>
          <p:nvPr/>
        </p:nvSpPr>
        <p:spPr>
          <a:xfrm>
            <a:off x="0" y="0"/>
            <a:ext cx="12192000" cy="598488"/>
          </a:xfrm>
          <a:prstGeom prst="rect">
            <a:avLst/>
          </a:prstGeom>
          <a:solidFill>
            <a:schemeClr val="tx1"/>
          </a:solidFill>
          <a:ln w="12700">
            <a:noFill/>
          </a:ln>
        </p:spPr>
        <p:txBody>
          <a:bodyPr anchor="ctr"/>
          <a:lstStyle/>
          <a:p>
            <a:pPr algn="ctr"/>
            <a:endParaRPr lang="zh-CN" altLang="zh-CN" dirty="0">
              <a:solidFill>
                <a:srgbClr val="FFFFFF"/>
              </a:solidFill>
              <a:latin typeface="宋体" charset="-122"/>
              <a:ea typeface="宋体" charset="-122"/>
              <a:sym typeface="宋体" charset="-122"/>
            </a:endParaRPr>
          </a:p>
        </p:txBody>
      </p:sp>
      <p:sp>
        <p:nvSpPr>
          <p:cNvPr id="16393" name="矩形 12"/>
          <p:cNvSpPr/>
          <p:nvPr/>
        </p:nvSpPr>
        <p:spPr>
          <a:xfrm>
            <a:off x="0" y="6367463"/>
            <a:ext cx="12192000" cy="490537"/>
          </a:xfrm>
          <a:prstGeom prst="rect">
            <a:avLst/>
          </a:prstGeom>
          <a:solidFill>
            <a:srgbClr val="16A287"/>
          </a:solidFill>
          <a:ln w="12700">
            <a:noFill/>
          </a:ln>
        </p:spPr>
        <p:txBody>
          <a:bodyPr anchor="ctr"/>
          <a:lstStyle/>
          <a:p>
            <a:pPr algn="ctr"/>
            <a:endParaRPr lang="zh-CN" altLang="zh-CN" b="1" dirty="0">
              <a:solidFill>
                <a:srgbClr val="FFFFFF"/>
              </a:solidFill>
              <a:latin typeface="微软雅黑" pitchFamily="34" charset="-122"/>
              <a:ea typeface="微软雅黑" pitchFamily="34" charset="-122"/>
              <a:sym typeface="微软雅黑" pitchFamily="34" charset="-122"/>
            </a:endParaRPr>
          </a:p>
        </p:txBody>
      </p:sp>
      <p:sp>
        <p:nvSpPr>
          <p:cNvPr id="16394" name="文本框 13"/>
          <p:cNvSpPr/>
          <p:nvPr/>
        </p:nvSpPr>
        <p:spPr>
          <a:xfrm>
            <a:off x="0" y="6383020"/>
            <a:ext cx="2021205" cy="460375"/>
          </a:xfrm>
          <a:prstGeom prst="rect">
            <a:avLst/>
          </a:prstGeom>
          <a:noFill/>
          <a:ln w="9525">
            <a:noFill/>
          </a:ln>
        </p:spPr>
        <p:txBody>
          <a:bodyPr wrap="square" anchor="t">
            <a:spAutoFit/>
          </a:bodyPr>
          <a:lstStyle/>
          <a:p>
            <a:pPr>
              <a:lnSpc>
                <a:spcPct val="120000"/>
              </a:lnSpc>
            </a:pPr>
            <a:r>
              <a:rPr lang="zh-CN" altLang="en-US" sz="2000" b="1" dirty="0">
                <a:solidFill>
                  <a:schemeClr val="bg1"/>
                </a:solidFill>
                <a:latin typeface="微软雅黑" pitchFamily="34" charset="-122"/>
                <a:ea typeface="微软雅黑" pitchFamily="34" charset="-122"/>
              </a:rPr>
              <a:t>如何写实证分析</a:t>
            </a:r>
            <a:endParaRPr lang="zh-CN" altLang="en-US" sz="2000" b="1" dirty="0">
              <a:solidFill>
                <a:schemeClr val="bg1"/>
              </a:solidFill>
              <a:latin typeface="微软雅黑" pitchFamily="34" charset="-122"/>
              <a:ea typeface="微软雅黑" pitchFamily="34" charset="-122"/>
            </a:endParaRPr>
          </a:p>
        </p:txBody>
      </p:sp>
      <p:sp>
        <p:nvSpPr>
          <p:cNvPr id="16431" name="文本占位符 3"/>
          <p:cNvSpPr>
            <a:spLocks noGrp="1"/>
          </p:cNvSpPr>
          <p:nvPr>
            <p:ph sz="quarter" idx="4294967295"/>
          </p:nvPr>
        </p:nvSpPr>
        <p:spPr>
          <a:xfrm>
            <a:off x="655638" y="681038"/>
            <a:ext cx="3886200" cy="430212"/>
          </a:xfrm>
          <a:prstGeom prst="rect">
            <a:avLst/>
          </a:prstGeom>
          <a:noFill/>
          <a:ln w="9525">
            <a:noFill/>
          </a:ln>
        </p:spPr>
        <p:txBody>
          <a:bodyPr anchor="t"/>
          <a:lstStyle>
            <a:lvl1pPr lvl="0">
              <a:buClrTx/>
              <a:buSzTx/>
              <a:buFont typeface="Arial" charset="0"/>
              <a:defRPr sz="2400"/>
            </a:lvl1pPr>
            <a:lvl2pPr lvl="1">
              <a:buClrTx/>
              <a:buSzTx/>
              <a:buFont typeface="Arial" charset="0"/>
              <a:defRPr sz="2000"/>
            </a:lvl2pPr>
            <a:lvl3pPr lvl="2">
              <a:buClrTx/>
              <a:buSzTx/>
              <a:buFont typeface="Arial" charset="0"/>
              <a:defRPr sz="1800"/>
            </a:lvl3pPr>
            <a:lvl4pPr lvl="3">
              <a:buClrTx/>
              <a:buSzTx/>
              <a:buFont typeface="Arial" charset="0"/>
              <a:defRPr sz="1600"/>
            </a:lvl4pPr>
            <a:lvl5pPr lvl="4">
              <a:buClrTx/>
              <a:buSzTx/>
              <a:buFont typeface="Arial" charset="0"/>
              <a:defRPr sz="1600"/>
            </a:lvl5pPr>
          </a:lstStyle>
          <a:p>
            <a:pPr marL="0" lvl="0" indent="0" eaLnBrk="1" hangingPunct="1">
              <a:buNone/>
            </a:pPr>
            <a:r>
              <a:rPr lang="zh-CN" altLang="en-US" sz="2800" b="1" dirty="0">
                <a:latin typeface="微软雅黑" pitchFamily="34" charset="-122"/>
                <a:ea typeface="微软雅黑" pitchFamily="34" charset="-122"/>
              </a:rPr>
              <a:t>本讲内容提要</a:t>
            </a:r>
            <a:endParaRPr lang="zh-CN" altLang="en-US" sz="2800" b="1" dirty="0">
              <a:latin typeface="微软雅黑" pitchFamily="34" charset="-122"/>
              <a:ea typeface="微软雅黑" pitchFamily="34" charset="-122"/>
            </a:endParaRPr>
          </a:p>
        </p:txBody>
      </p:sp>
      <p:sp>
        <p:nvSpPr>
          <p:cNvPr id="2" name="文本框 1"/>
          <p:cNvSpPr txBox="1"/>
          <p:nvPr/>
        </p:nvSpPr>
        <p:spPr>
          <a:xfrm>
            <a:off x="9917430" y="6413500"/>
            <a:ext cx="2274570" cy="398780"/>
          </a:xfrm>
          <a:prstGeom prst="rect">
            <a:avLst/>
          </a:prstGeom>
          <a:noFill/>
        </p:spPr>
        <p:txBody>
          <a:bodyPr wrap="square" rtlCol="0">
            <a:spAutoFit/>
          </a:bodyPr>
          <a:lstStyle/>
          <a:p>
            <a:r>
              <a:rPr lang="en-US" altLang="zh-CN" sz="2000">
                <a:solidFill>
                  <a:schemeClr val="bg1"/>
                </a:solidFill>
                <a:latin typeface="微软雅黑" pitchFamily="34" charset="-122"/>
                <a:ea typeface="微软雅黑" pitchFamily="34" charset="-122"/>
                <a:cs typeface="微软雅黑" pitchFamily="34" charset="-122"/>
              </a:rPr>
              <a:t>     </a:t>
            </a:r>
            <a:r>
              <a:rPr lang="zh-CN" altLang="en-US" sz="2000" b="1">
                <a:solidFill>
                  <a:schemeClr val="bg1"/>
                </a:solidFill>
                <a:latin typeface="微软雅黑" pitchFamily="34" charset="-122"/>
                <a:ea typeface="微软雅黑" pitchFamily="34" charset="-122"/>
                <a:cs typeface="微软雅黑" pitchFamily="34" charset="-122"/>
              </a:rPr>
              <a:t>讲授人</a:t>
            </a:r>
            <a:r>
              <a:rPr lang="en-US" altLang="zh-CN" sz="2000" b="1">
                <a:solidFill>
                  <a:schemeClr val="bg1"/>
                </a:solidFill>
                <a:latin typeface="微软雅黑" pitchFamily="34" charset="-122"/>
                <a:ea typeface="微软雅黑" pitchFamily="34" charset="-122"/>
                <a:cs typeface="微软雅黑" pitchFamily="34" charset="-122"/>
              </a:rPr>
              <a:t>: </a:t>
            </a:r>
            <a:r>
              <a:rPr lang="zh-CN" altLang="en-US" sz="2000" b="1">
                <a:solidFill>
                  <a:schemeClr val="bg1"/>
                </a:solidFill>
                <a:latin typeface="微软雅黑" pitchFamily="34" charset="-122"/>
                <a:ea typeface="微软雅黑" pitchFamily="34" charset="-122"/>
                <a:cs typeface="微软雅黑" pitchFamily="34" charset="-122"/>
              </a:rPr>
              <a:t>刘西川</a:t>
            </a:r>
            <a:endParaRPr lang="zh-CN" altLang="en-US" sz="2000" b="1">
              <a:solidFill>
                <a:schemeClr val="bg1"/>
              </a:solidFill>
              <a:latin typeface="微软雅黑" pitchFamily="34" charset="-122"/>
              <a:ea typeface="微软雅黑" pitchFamily="34" charset="-122"/>
              <a:cs typeface="微软雅黑" pitchFamily="34" charset="-122"/>
            </a:endParaRPr>
          </a:p>
        </p:txBody>
      </p:sp>
      <p:sp>
        <p:nvSpPr>
          <p:cNvPr id="3" name="文本框 2"/>
          <p:cNvSpPr txBox="1"/>
          <p:nvPr/>
        </p:nvSpPr>
        <p:spPr>
          <a:xfrm>
            <a:off x="321310" y="1243965"/>
            <a:ext cx="11520170" cy="4900295"/>
          </a:xfrm>
          <a:prstGeom prst="rect">
            <a:avLst/>
          </a:prstGeom>
          <a:noFill/>
        </p:spPr>
        <p:txBody>
          <a:bodyPr wrap="square" rtlCol="0">
            <a:spAutoFit/>
          </a:bodyPr>
          <a:lstStyle/>
          <a:p>
            <a:pPr marL="342900" indent="-342900">
              <a:lnSpc>
                <a:spcPct val="150000"/>
              </a:lnSpc>
              <a:spcBef>
                <a:spcPts val="500"/>
              </a:spcBef>
              <a:buFont typeface="Wingdings" charset="2"/>
              <a:buChar char="Ø"/>
            </a:pPr>
            <a:r>
              <a:rPr sz="2000" b="1">
                <a:latin typeface="微软雅黑" pitchFamily="34" charset="-122"/>
                <a:ea typeface="微软雅黑" pitchFamily="34" charset="-122"/>
                <a:cs typeface="微软雅黑" pitchFamily="34" charset="-122"/>
              </a:rPr>
              <a:t>实证分析由以下三个元素构成：第一个是功能性元素</a:t>
            </a:r>
            <a:r>
              <a:rPr sz="2000">
                <a:latin typeface="微软雅黑" pitchFamily="34" charset="-122"/>
                <a:ea typeface="微软雅黑" pitchFamily="34" charset="-122"/>
                <a:cs typeface="微软雅黑" pitchFamily="34" charset="-122"/>
              </a:rPr>
              <a:t>，特指实证分析的检验假说功能</a:t>
            </a:r>
            <a:r>
              <a:rPr lang="zh-CN" sz="2000">
                <a:latin typeface="微软雅黑" pitchFamily="34" charset="-122"/>
                <a:ea typeface="微软雅黑" pitchFamily="34" charset="-122"/>
                <a:cs typeface="微软雅黑" pitchFamily="34" charset="-122"/>
              </a:rPr>
              <a:t>。</a:t>
            </a:r>
            <a:r>
              <a:rPr sz="2000" b="1">
                <a:latin typeface="微软雅黑" pitchFamily="34" charset="-122"/>
                <a:ea typeface="微软雅黑" pitchFamily="34" charset="-122"/>
                <a:cs typeface="微软雅黑" pitchFamily="34" charset="-122"/>
              </a:rPr>
              <a:t>第二个是动作性元素</a:t>
            </a:r>
            <a:r>
              <a:rPr sz="2000">
                <a:latin typeface="微软雅黑" pitchFamily="34" charset="-122"/>
                <a:ea typeface="微软雅黑" pitchFamily="34" charset="-122"/>
                <a:cs typeface="微软雅黑" pitchFamily="34" charset="-122"/>
              </a:rPr>
              <a:t>，特指实证分析的诊断性检验、识别与推断、稳健性检验、解释与讨论等具体动作</a:t>
            </a:r>
            <a:r>
              <a:rPr lang="zh-CN" sz="2000">
                <a:latin typeface="微软雅黑" pitchFamily="34" charset="-122"/>
                <a:ea typeface="微软雅黑" pitchFamily="34" charset="-122"/>
                <a:cs typeface="微软雅黑" pitchFamily="34" charset="-122"/>
              </a:rPr>
              <a:t>。</a:t>
            </a:r>
            <a:r>
              <a:rPr sz="2000" b="1">
                <a:latin typeface="微软雅黑" pitchFamily="34" charset="-122"/>
                <a:ea typeface="微软雅黑" pitchFamily="34" charset="-122"/>
                <a:cs typeface="微软雅黑" pitchFamily="34" charset="-122"/>
              </a:rPr>
              <a:t>第三个元素是对象性元素</a:t>
            </a:r>
            <a:r>
              <a:rPr sz="2000">
                <a:latin typeface="微软雅黑" pitchFamily="34" charset="-122"/>
                <a:ea typeface="微软雅黑" pitchFamily="34" charset="-122"/>
                <a:cs typeface="微软雅黑" pitchFamily="34" charset="-122"/>
              </a:rPr>
              <a:t>，特指实证分析的数据处理结果等作用对象。</a:t>
            </a:r>
            <a:endParaRPr sz="2000">
              <a:latin typeface="微软雅黑" pitchFamily="34" charset="-122"/>
              <a:ea typeface="微软雅黑" pitchFamily="34" charset="-122"/>
              <a:cs typeface="微软雅黑" pitchFamily="34" charset="-122"/>
            </a:endParaRPr>
          </a:p>
          <a:p>
            <a:pPr marL="342900" indent="-342900">
              <a:lnSpc>
                <a:spcPct val="150000"/>
              </a:lnSpc>
              <a:spcBef>
                <a:spcPts val="500"/>
              </a:spcBef>
              <a:buFont typeface="Wingdings" charset="2"/>
              <a:buChar char="Ø"/>
            </a:pPr>
            <a:r>
              <a:rPr sz="2000" b="1">
                <a:latin typeface="微软雅黑" pitchFamily="34" charset="-122"/>
                <a:ea typeface="微软雅黑" pitchFamily="34" charset="-122"/>
                <a:cs typeface="微软雅黑" pitchFamily="34" charset="-122"/>
              </a:rPr>
              <a:t>实证分析的前期准备工作</a:t>
            </a:r>
            <a:r>
              <a:rPr sz="2000">
                <a:latin typeface="微软雅黑" pitchFamily="34" charset="-122"/>
                <a:ea typeface="微软雅黑" pitchFamily="34" charset="-122"/>
                <a:cs typeface="微软雅黑" pitchFamily="34" charset="-122"/>
              </a:rPr>
              <a:t>涉及统计和计量方法技术、软件操作、理论基础及数据等。</a:t>
            </a:r>
            <a:endParaRPr sz="2000">
              <a:latin typeface="微软雅黑" pitchFamily="34" charset="-122"/>
              <a:ea typeface="微软雅黑" pitchFamily="34" charset="-122"/>
              <a:cs typeface="微软雅黑" pitchFamily="34" charset="-122"/>
            </a:endParaRPr>
          </a:p>
          <a:p>
            <a:pPr marL="342900" indent="-342900">
              <a:lnSpc>
                <a:spcPct val="150000"/>
              </a:lnSpc>
              <a:spcBef>
                <a:spcPts val="500"/>
              </a:spcBef>
              <a:buFont typeface="Wingdings" charset="2"/>
              <a:buChar char="Ø"/>
            </a:pPr>
            <a:r>
              <a:rPr sz="2000" b="1">
                <a:latin typeface="微软雅黑" pitchFamily="34" charset="-122"/>
                <a:ea typeface="微软雅黑" pitchFamily="34" charset="-122"/>
                <a:cs typeface="微软雅黑" pitchFamily="34" charset="-122"/>
              </a:rPr>
              <a:t>实证分析的步骤是什么？</a:t>
            </a:r>
            <a:r>
              <a:rPr sz="2000">
                <a:latin typeface="微软雅黑" pitchFamily="34" charset="-122"/>
                <a:ea typeface="微软雅黑" pitchFamily="34" charset="-122"/>
                <a:cs typeface="微软雅黑" pitchFamily="34" charset="-122"/>
              </a:rPr>
              <a:t>写清楚实证分析的前提是先把实证分析做出来，实证分析要紧紧围绕检验假说展开，</a:t>
            </a:r>
            <a:r>
              <a:rPr sz="2000" b="1">
                <a:latin typeface="微软雅黑" pitchFamily="34" charset="-122"/>
                <a:ea typeface="微软雅黑" pitchFamily="34" charset="-122"/>
                <a:cs typeface="微软雅黑" pitchFamily="34" charset="-122"/>
              </a:rPr>
              <a:t>步骤依次是</a:t>
            </a:r>
            <a:r>
              <a:rPr sz="2000">
                <a:latin typeface="微软雅黑" pitchFamily="34" charset="-122"/>
                <a:ea typeface="微软雅黑" pitchFamily="34" charset="-122"/>
                <a:cs typeface="微软雅黑" pitchFamily="34" charset="-122"/>
              </a:rPr>
              <a:t>：①通过描述性统计与诊断性检验为检验假说做准备</a:t>
            </a:r>
            <a:r>
              <a:rPr lang="zh-CN" sz="2000">
                <a:latin typeface="微软雅黑" pitchFamily="34" charset="-122"/>
                <a:ea typeface="微软雅黑" pitchFamily="34" charset="-122"/>
                <a:cs typeface="微软雅黑" pitchFamily="34" charset="-122"/>
              </a:rPr>
              <a:t>。</a:t>
            </a:r>
            <a:r>
              <a:rPr sz="2000">
                <a:latin typeface="微软雅黑" pitchFamily="34" charset="-122"/>
                <a:ea typeface="微软雅黑" pitchFamily="34" charset="-122"/>
                <a:cs typeface="微软雅黑" pitchFamily="34" charset="-122"/>
              </a:rPr>
              <a:t>②通过基准回归检验假说</a:t>
            </a:r>
            <a:r>
              <a:rPr lang="zh-CN" sz="2000">
                <a:latin typeface="微软雅黑" pitchFamily="34" charset="-122"/>
                <a:ea typeface="微软雅黑" pitchFamily="34" charset="-122"/>
                <a:cs typeface="微软雅黑" pitchFamily="34" charset="-122"/>
              </a:rPr>
              <a:t>。</a:t>
            </a:r>
            <a:r>
              <a:rPr sz="2000">
                <a:latin typeface="微软雅黑" pitchFamily="34" charset="-122"/>
                <a:ea typeface="微软雅黑" pitchFamily="34" charset="-122"/>
                <a:cs typeface="微软雅黑" pitchFamily="34" charset="-122"/>
              </a:rPr>
              <a:t>③通过稳健性检验和相关计量问题处理“保护”假说</a:t>
            </a:r>
            <a:r>
              <a:rPr lang="zh-CN" sz="2000">
                <a:latin typeface="微软雅黑" pitchFamily="34" charset="-122"/>
                <a:ea typeface="微软雅黑" pitchFamily="34" charset="-122"/>
                <a:cs typeface="微软雅黑" pitchFamily="34" charset="-122"/>
              </a:rPr>
              <a:t>。</a:t>
            </a:r>
            <a:r>
              <a:rPr sz="2000">
                <a:latin typeface="微软雅黑" pitchFamily="34" charset="-122"/>
                <a:ea typeface="微软雅黑" pitchFamily="34" charset="-122"/>
                <a:cs typeface="微软雅黑" pitchFamily="34" charset="-122"/>
              </a:rPr>
              <a:t>④通过进一步讨论在更大范围验证假说。</a:t>
            </a:r>
            <a:endParaRPr sz="2000">
              <a:latin typeface="微软雅黑" pitchFamily="34" charset="-122"/>
              <a:ea typeface="微软雅黑" pitchFamily="34" charset="-122"/>
              <a:cs typeface="微软雅黑" pitchFamily="34" charset="-122"/>
            </a:endParaRPr>
          </a:p>
          <a:p>
            <a:pPr marL="342900" indent="-342900">
              <a:lnSpc>
                <a:spcPct val="150000"/>
              </a:lnSpc>
              <a:spcBef>
                <a:spcPts val="500"/>
              </a:spcBef>
              <a:buFont typeface="Wingdings" charset="2"/>
              <a:buChar char="Ø"/>
            </a:pPr>
            <a:r>
              <a:rPr sz="2000" b="1">
                <a:latin typeface="微软雅黑" pitchFamily="34" charset="-122"/>
                <a:ea typeface="微软雅黑" pitchFamily="34" charset="-122"/>
                <a:cs typeface="微软雅黑" pitchFamily="34" charset="-122"/>
              </a:rPr>
              <a:t>初学者应注意的方面。</a:t>
            </a:r>
            <a:r>
              <a:rPr sz="2000">
                <a:latin typeface="微软雅黑" pitchFamily="34" charset="-122"/>
                <a:ea typeface="微软雅黑" pitchFamily="34" charset="-122"/>
                <a:cs typeface="微软雅黑" pitchFamily="34" charset="-122"/>
              </a:rPr>
              <a:t>初学者要想写好实证分析，既需要恶补应该掌握而没有学会的方法、技术及操作，同时也需要在老师的指导和帮助下展开研读、揣摩和训练，以形成对实证分析的系统性认知。</a:t>
            </a:r>
            <a:endParaRPr sz="2000">
              <a:latin typeface="微软雅黑" pitchFamily="34" charset="-122"/>
              <a:ea typeface="微软雅黑" pitchFamily="34" charset="-122"/>
              <a:cs typeface="微软雅黑" pitchFamily="34" charset="-122"/>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矩形 116"/>
          <p:cNvSpPr/>
          <p:nvPr/>
        </p:nvSpPr>
        <p:spPr>
          <a:xfrm>
            <a:off x="4079875" y="0"/>
            <a:ext cx="720725" cy="2781300"/>
          </a:xfrm>
          <a:prstGeom prst="rect">
            <a:avLst/>
          </a:prstGeom>
          <a:solidFill>
            <a:srgbClr val="16A287"/>
          </a:solidFill>
          <a:ln w="12700">
            <a:noFill/>
          </a:ln>
        </p:spPr>
        <p:txBody>
          <a:bodyPr anchor="ctr"/>
          <a:lstStyle/>
          <a:p>
            <a:pPr algn="ctr"/>
            <a:endParaRPr lang="zh-CN" altLang="zh-CN" dirty="0">
              <a:solidFill>
                <a:srgbClr val="0070C0"/>
              </a:solidFill>
              <a:latin typeface="宋体" charset="-122"/>
              <a:ea typeface="宋体" charset="-122"/>
              <a:sym typeface="宋体" charset="-122"/>
            </a:endParaRPr>
          </a:p>
        </p:txBody>
      </p:sp>
      <p:sp>
        <p:nvSpPr>
          <p:cNvPr id="4099" name="矩形 117"/>
          <p:cNvSpPr/>
          <p:nvPr/>
        </p:nvSpPr>
        <p:spPr>
          <a:xfrm>
            <a:off x="5368925" y="1704975"/>
            <a:ext cx="720725" cy="5153025"/>
          </a:xfrm>
          <a:prstGeom prst="rect">
            <a:avLst/>
          </a:prstGeom>
          <a:solidFill>
            <a:srgbClr val="16A287"/>
          </a:solidFill>
          <a:ln w="12700">
            <a:noFill/>
          </a:ln>
        </p:spPr>
        <p:txBody>
          <a:bodyPr anchor="ctr"/>
          <a:lstStyle/>
          <a:p>
            <a:pPr algn="ctr"/>
            <a:endParaRPr lang="zh-CN" altLang="zh-CN" dirty="0">
              <a:solidFill>
                <a:srgbClr val="0070C0"/>
              </a:solidFill>
              <a:latin typeface="宋体" charset="-122"/>
              <a:ea typeface="宋体" charset="-122"/>
              <a:sym typeface="宋体" charset="-122"/>
            </a:endParaRPr>
          </a:p>
        </p:txBody>
      </p:sp>
      <p:sp>
        <p:nvSpPr>
          <p:cNvPr id="4100" name="文本框 118"/>
          <p:cNvSpPr/>
          <p:nvPr/>
        </p:nvSpPr>
        <p:spPr>
          <a:xfrm>
            <a:off x="2230438" y="2782888"/>
            <a:ext cx="2833687" cy="829945"/>
          </a:xfrm>
          <a:prstGeom prst="rect">
            <a:avLst/>
          </a:prstGeom>
          <a:noFill/>
          <a:ln w="9525">
            <a:noFill/>
          </a:ln>
        </p:spPr>
        <p:txBody>
          <a:bodyPr anchor="t">
            <a:spAutoFit/>
          </a:bodyPr>
          <a:lstStyle/>
          <a:p>
            <a:pPr algn="ctr"/>
            <a:r>
              <a:rPr lang="zh-CN" altLang="en-US" sz="4800" b="1" dirty="0">
                <a:solidFill>
                  <a:srgbClr val="000000"/>
                </a:solidFill>
                <a:latin typeface="微软雅黑" pitchFamily="34" charset="-122"/>
                <a:ea typeface="微软雅黑" pitchFamily="34" charset="-122"/>
                <a:sym typeface="微软雅黑" pitchFamily="34" charset="-122"/>
              </a:rPr>
              <a:t>本讲提纲</a:t>
            </a:r>
            <a:endParaRPr lang="zh-CN" altLang="en-US" sz="4800" b="1" dirty="0">
              <a:solidFill>
                <a:srgbClr val="000000"/>
              </a:solidFill>
              <a:latin typeface="微软雅黑" pitchFamily="34" charset="-122"/>
              <a:ea typeface="微软雅黑" pitchFamily="34" charset="-122"/>
              <a:sym typeface="微软雅黑" pitchFamily="34" charset="-122"/>
            </a:endParaRPr>
          </a:p>
        </p:txBody>
      </p:sp>
      <p:sp>
        <p:nvSpPr>
          <p:cNvPr id="4102" name="矩形 120"/>
          <p:cNvSpPr/>
          <p:nvPr/>
        </p:nvSpPr>
        <p:spPr>
          <a:xfrm>
            <a:off x="5351463" y="2505075"/>
            <a:ext cx="757237" cy="415925"/>
          </a:xfrm>
          <a:prstGeom prst="rect">
            <a:avLst/>
          </a:prstGeom>
          <a:solidFill>
            <a:srgbClr val="093F35"/>
          </a:solidFill>
          <a:ln w="12700">
            <a:noFill/>
          </a:ln>
        </p:spPr>
        <p:txBody>
          <a:bodyPr anchor="ctr"/>
          <a:lstStyle/>
          <a:p>
            <a:pPr algn="ctr"/>
            <a:r>
              <a:rPr lang="en-US" altLang="zh-CN" sz="2000" dirty="0">
                <a:solidFill>
                  <a:srgbClr val="FFFFFF"/>
                </a:solidFill>
                <a:latin typeface="Arial" charset="0"/>
                <a:ea typeface="宋体" charset="-122"/>
                <a:sym typeface="Arial" charset="0"/>
              </a:rPr>
              <a:t>1</a:t>
            </a:r>
            <a:endParaRPr lang="zh-CN" altLang="en-US" sz="2000" dirty="0">
              <a:solidFill>
                <a:srgbClr val="FFFFFF"/>
              </a:solidFill>
              <a:latin typeface="Arial" charset="0"/>
              <a:ea typeface="宋体" charset="-122"/>
              <a:sym typeface="Arial" charset="0"/>
            </a:endParaRPr>
          </a:p>
        </p:txBody>
      </p:sp>
      <p:sp>
        <p:nvSpPr>
          <p:cNvPr id="4103" name="矩形 121"/>
          <p:cNvSpPr/>
          <p:nvPr/>
        </p:nvSpPr>
        <p:spPr>
          <a:xfrm>
            <a:off x="5351463" y="3268663"/>
            <a:ext cx="757237" cy="415925"/>
          </a:xfrm>
          <a:prstGeom prst="rect">
            <a:avLst/>
          </a:prstGeom>
          <a:solidFill>
            <a:srgbClr val="093F35"/>
          </a:solidFill>
          <a:ln w="12700">
            <a:noFill/>
          </a:ln>
        </p:spPr>
        <p:txBody>
          <a:bodyPr anchor="ctr"/>
          <a:lstStyle/>
          <a:p>
            <a:pPr algn="ctr"/>
            <a:r>
              <a:rPr lang="en-US" altLang="zh-CN" sz="2000" dirty="0">
                <a:solidFill>
                  <a:srgbClr val="FFFFFF"/>
                </a:solidFill>
                <a:latin typeface="Arial" charset="0"/>
                <a:ea typeface="宋体" charset="-122"/>
                <a:sym typeface="Arial" charset="0"/>
              </a:rPr>
              <a:t>2</a:t>
            </a:r>
            <a:endParaRPr lang="zh-CN" altLang="en-US" sz="2000" dirty="0">
              <a:solidFill>
                <a:srgbClr val="FFFFFF"/>
              </a:solidFill>
              <a:latin typeface="Arial" charset="0"/>
              <a:ea typeface="宋体" charset="-122"/>
              <a:sym typeface="Arial" charset="0"/>
            </a:endParaRPr>
          </a:p>
        </p:txBody>
      </p:sp>
      <p:sp>
        <p:nvSpPr>
          <p:cNvPr id="4104" name="矩形 122"/>
          <p:cNvSpPr/>
          <p:nvPr/>
        </p:nvSpPr>
        <p:spPr>
          <a:xfrm>
            <a:off x="5351463" y="4030663"/>
            <a:ext cx="757237" cy="415925"/>
          </a:xfrm>
          <a:prstGeom prst="rect">
            <a:avLst/>
          </a:prstGeom>
          <a:solidFill>
            <a:srgbClr val="093F35"/>
          </a:solidFill>
          <a:ln w="12700">
            <a:noFill/>
          </a:ln>
        </p:spPr>
        <p:txBody>
          <a:bodyPr anchor="ctr"/>
          <a:lstStyle/>
          <a:p>
            <a:pPr algn="ctr"/>
            <a:r>
              <a:rPr lang="en-US" altLang="zh-CN" sz="2000" dirty="0">
                <a:solidFill>
                  <a:srgbClr val="FFFFFF"/>
                </a:solidFill>
                <a:latin typeface="Arial" charset="0"/>
                <a:ea typeface="宋体" charset="-122"/>
                <a:sym typeface="Arial" charset="0"/>
              </a:rPr>
              <a:t>3</a:t>
            </a:r>
            <a:endParaRPr lang="zh-CN" altLang="en-US" sz="2000" dirty="0">
              <a:solidFill>
                <a:srgbClr val="FFFFFF"/>
              </a:solidFill>
              <a:latin typeface="Arial" charset="0"/>
              <a:ea typeface="宋体" charset="-122"/>
              <a:sym typeface="Arial" charset="0"/>
            </a:endParaRPr>
          </a:p>
        </p:txBody>
      </p:sp>
      <p:sp>
        <p:nvSpPr>
          <p:cNvPr id="4105" name="文本框 124"/>
          <p:cNvSpPr/>
          <p:nvPr/>
        </p:nvSpPr>
        <p:spPr>
          <a:xfrm>
            <a:off x="6311900" y="2482850"/>
            <a:ext cx="2990850" cy="521970"/>
          </a:xfrm>
          <a:prstGeom prst="rect">
            <a:avLst/>
          </a:prstGeom>
          <a:noFill/>
          <a:ln w="9525">
            <a:noFill/>
          </a:ln>
        </p:spPr>
        <p:txBody>
          <a:bodyPr anchor="t">
            <a:spAutoFit/>
          </a:bodyPr>
          <a:lstStyle/>
          <a:p>
            <a:r>
              <a:rPr lang="zh-CN" altLang="en-US" sz="2800" b="1" dirty="0">
                <a:latin typeface="微软雅黑" pitchFamily="34" charset="-122"/>
                <a:ea typeface="微软雅黑" pitchFamily="34" charset="-122"/>
              </a:rPr>
              <a:t>什么是实证分析</a:t>
            </a:r>
            <a:endParaRPr lang="zh-CN" altLang="en-US" sz="2800" b="1" dirty="0">
              <a:latin typeface="微软雅黑" pitchFamily="34" charset="-122"/>
              <a:ea typeface="微软雅黑" pitchFamily="34" charset="-122"/>
            </a:endParaRPr>
          </a:p>
        </p:txBody>
      </p:sp>
      <p:sp>
        <p:nvSpPr>
          <p:cNvPr id="4106" name="文本框 125"/>
          <p:cNvSpPr/>
          <p:nvPr/>
        </p:nvSpPr>
        <p:spPr>
          <a:xfrm>
            <a:off x="6311900" y="3173095"/>
            <a:ext cx="5723255" cy="521970"/>
          </a:xfrm>
          <a:prstGeom prst="rect">
            <a:avLst/>
          </a:prstGeom>
          <a:noFill/>
          <a:ln w="9525">
            <a:noFill/>
          </a:ln>
        </p:spPr>
        <p:txBody>
          <a:bodyPr wrap="square" anchor="t">
            <a:spAutoFit/>
          </a:bodyPr>
          <a:lstStyle/>
          <a:p>
            <a:r>
              <a:rPr lang="zh-CN" altLang="en-US" sz="2800" b="1" dirty="0">
                <a:latin typeface="微软雅黑" pitchFamily="34" charset="-122"/>
                <a:ea typeface="微软雅黑" pitchFamily="34" charset="-122"/>
              </a:rPr>
              <a:t>实证分析的前期准备</a:t>
            </a:r>
            <a:endParaRPr lang="zh-CN" altLang="en-US" sz="2800" b="1" dirty="0">
              <a:latin typeface="微软雅黑" pitchFamily="34" charset="-122"/>
              <a:ea typeface="微软雅黑" pitchFamily="34" charset="-122"/>
            </a:endParaRPr>
          </a:p>
        </p:txBody>
      </p:sp>
      <p:sp>
        <p:nvSpPr>
          <p:cNvPr id="4107" name="矩形 123"/>
          <p:cNvSpPr/>
          <p:nvPr/>
        </p:nvSpPr>
        <p:spPr>
          <a:xfrm>
            <a:off x="5351463" y="4794250"/>
            <a:ext cx="757237" cy="415925"/>
          </a:xfrm>
          <a:prstGeom prst="rect">
            <a:avLst/>
          </a:prstGeom>
          <a:solidFill>
            <a:srgbClr val="093F35"/>
          </a:solidFill>
          <a:ln w="12700">
            <a:noFill/>
          </a:ln>
        </p:spPr>
        <p:txBody>
          <a:bodyPr anchor="ctr"/>
          <a:lstStyle/>
          <a:p>
            <a:pPr algn="ctr"/>
            <a:r>
              <a:rPr lang="en-US" altLang="zh-CN" sz="2000" dirty="0">
                <a:solidFill>
                  <a:srgbClr val="FFFFFF"/>
                </a:solidFill>
                <a:latin typeface="Arial" charset="0"/>
                <a:ea typeface="宋体" charset="-122"/>
                <a:sym typeface="Arial" charset="0"/>
              </a:rPr>
              <a:t>4</a:t>
            </a:r>
            <a:endParaRPr lang="zh-CN" altLang="en-US" sz="2000" dirty="0">
              <a:solidFill>
                <a:srgbClr val="FFFFFF"/>
              </a:solidFill>
              <a:latin typeface="Arial" charset="0"/>
              <a:ea typeface="宋体" charset="-122"/>
              <a:sym typeface="Arial" charset="0"/>
            </a:endParaRPr>
          </a:p>
        </p:txBody>
      </p:sp>
      <p:sp>
        <p:nvSpPr>
          <p:cNvPr id="4108" name="文本框 126"/>
          <p:cNvSpPr/>
          <p:nvPr/>
        </p:nvSpPr>
        <p:spPr>
          <a:xfrm>
            <a:off x="6311900" y="4700270"/>
            <a:ext cx="5432425" cy="521970"/>
          </a:xfrm>
          <a:prstGeom prst="rect">
            <a:avLst/>
          </a:prstGeom>
          <a:noFill/>
          <a:ln w="9525">
            <a:noFill/>
          </a:ln>
        </p:spPr>
        <p:txBody>
          <a:bodyPr wrap="square" anchor="t">
            <a:spAutoFit/>
          </a:bodyPr>
          <a:lstStyle/>
          <a:p>
            <a:pPr marL="0" lvl="0" indent="0" eaLnBrk="1" hangingPunct="1">
              <a:buNone/>
            </a:pPr>
            <a:r>
              <a:rPr lang="zh-CN" altLang="en-US" sz="2800" b="1" dirty="0">
                <a:latin typeface="微软雅黑" pitchFamily="34" charset="-122"/>
                <a:ea typeface="微软雅黑" pitchFamily="34" charset="-122"/>
                <a:sym typeface="+mn-ea"/>
              </a:rPr>
              <a:t>实证分析写作的要点及示例</a:t>
            </a:r>
            <a:endParaRPr lang="zh-CN" altLang="en-US" sz="2800" b="1" dirty="0">
              <a:latin typeface="微软雅黑" pitchFamily="34" charset="-122"/>
              <a:ea typeface="微软雅黑" pitchFamily="34" charset="-122"/>
              <a:sym typeface="+mn-ea"/>
            </a:endParaRPr>
          </a:p>
        </p:txBody>
      </p:sp>
      <p:sp>
        <p:nvSpPr>
          <p:cNvPr id="4109" name="文本框 127"/>
          <p:cNvSpPr/>
          <p:nvPr/>
        </p:nvSpPr>
        <p:spPr>
          <a:xfrm>
            <a:off x="6311900" y="3937000"/>
            <a:ext cx="5327015" cy="521970"/>
          </a:xfrm>
          <a:prstGeom prst="rect">
            <a:avLst/>
          </a:prstGeom>
          <a:noFill/>
          <a:ln w="9525">
            <a:noFill/>
          </a:ln>
        </p:spPr>
        <p:txBody>
          <a:bodyPr wrap="square" anchor="t">
            <a:spAutoFit/>
          </a:bodyPr>
          <a:lstStyle/>
          <a:p>
            <a:r>
              <a:rPr lang="zh-CN" altLang="en-US" sz="2800" b="1" dirty="0">
                <a:latin typeface="微软雅黑" pitchFamily="34" charset="-122"/>
                <a:ea typeface="微软雅黑" pitchFamily="34" charset="-122"/>
              </a:rPr>
              <a:t>如何做实证分析</a:t>
            </a:r>
            <a:endParaRPr lang="zh-CN" altLang="en-US" sz="2800" b="1" dirty="0">
              <a:latin typeface="微软雅黑" pitchFamily="34" charset="-122"/>
              <a:ea typeface="微软雅黑" pitchFamily="34" charset="-122"/>
            </a:endParaRPr>
          </a:p>
        </p:txBody>
      </p:sp>
      <p:sp>
        <p:nvSpPr>
          <p:cNvPr id="4110" name="矩形 129"/>
          <p:cNvSpPr/>
          <p:nvPr/>
        </p:nvSpPr>
        <p:spPr>
          <a:xfrm>
            <a:off x="5351463" y="5545138"/>
            <a:ext cx="757237" cy="415925"/>
          </a:xfrm>
          <a:prstGeom prst="rect">
            <a:avLst/>
          </a:prstGeom>
          <a:solidFill>
            <a:srgbClr val="093F35"/>
          </a:solidFill>
          <a:ln w="12700">
            <a:noFill/>
          </a:ln>
        </p:spPr>
        <p:txBody>
          <a:bodyPr anchor="ctr"/>
          <a:lstStyle/>
          <a:p>
            <a:pPr algn="ctr"/>
            <a:r>
              <a:rPr lang="en-US" altLang="zh-CN" sz="2000" dirty="0">
                <a:solidFill>
                  <a:srgbClr val="FFFFFF"/>
                </a:solidFill>
                <a:latin typeface="Arial" charset="0"/>
                <a:ea typeface="宋体" charset="-122"/>
                <a:sym typeface="Arial" charset="0"/>
              </a:rPr>
              <a:t>5</a:t>
            </a:r>
            <a:endParaRPr lang="zh-CN" altLang="en-US" sz="2000" dirty="0">
              <a:solidFill>
                <a:srgbClr val="FFFFFF"/>
              </a:solidFill>
              <a:latin typeface="Arial" charset="0"/>
              <a:ea typeface="宋体" charset="-122"/>
              <a:sym typeface="Arial" charset="0"/>
            </a:endParaRPr>
          </a:p>
        </p:txBody>
      </p:sp>
      <p:sp>
        <p:nvSpPr>
          <p:cNvPr id="4111" name="文本框 130"/>
          <p:cNvSpPr/>
          <p:nvPr/>
        </p:nvSpPr>
        <p:spPr>
          <a:xfrm>
            <a:off x="6311900" y="5522913"/>
            <a:ext cx="2990850" cy="521970"/>
          </a:xfrm>
          <a:prstGeom prst="rect">
            <a:avLst/>
          </a:prstGeom>
          <a:noFill/>
          <a:ln w="9525">
            <a:noFill/>
          </a:ln>
        </p:spPr>
        <p:txBody>
          <a:bodyPr anchor="t">
            <a:spAutoFit/>
          </a:bodyPr>
          <a:lstStyle/>
          <a:p>
            <a:r>
              <a:rPr lang="zh-CN" altLang="en-US" sz="2800" b="1" dirty="0">
                <a:latin typeface="微软雅黑" pitchFamily="34" charset="-122"/>
                <a:ea typeface="微软雅黑" pitchFamily="34" charset="-122"/>
              </a:rPr>
              <a:t>小结</a:t>
            </a:r>
            <a:endParaRPr lang="zh-CN" altLang="en-US" sz="2800" b="1" dirty="0">
              <a:latin typeface="微软雅黑" pitchFamily="34" charset="-122"/>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4098"/>
                                        </p:tgtEl>
                                        <p:attrNameLst>
                                          <p:attrName>style.visibility</p:attrName>
                                        </p:attrNameLst>
                                      </p:cBhvr>
                                      <p:to>
                                        <p:strVal val="visible"/>
                                      </p:to>
                                    </p:set>
                                    <p:animEffect filter="wipe(up)">
                                      <p:cBhvr>
                                        <p:cTn id="7" dur="500"/>
                                        <p:tgtEl>
                                          <p:spTgt spid="4098"/>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4099"/>
                                        </p:tgtEl>
                                        <p:attrNameLst>
                                          <p:attrName>style.visibility</p:attrName>
                                        </p:attrNameLst>
                                      </p:cBhvr>
                                      <p:to>
                                        <p:strVal val="visible"/>
                                      </p:to>
                                    </p:set>
                                    <p:animEffect filter="wipe(down)">
                                      <p:cBhvr>
                                        <p:cTn id="10" dur="500"/>
                                        <p:tgtEl>
                                          <p:spTgt spid="4099"/>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4100"/>
                                        </p:tgtEl>
                                        <p:attrNameLst>
                                          <p:attrName>style.visibility</p:attrName>
                                        </p:attrNameLst>
                                      </p:cBhvr>
                                      <p:to>
                                        <p:strVal val="visible"/>
                                      </p:to>
                                    </p:set>
                                    <p:anim calcmode="lin" valueType="num">
                                      <p:cBhvr>
                                        <p:cTn id="14" dur="500" fill="hold"/>
                                        <p:tgtEl>
                                          <p:spTgt spid="4100"/>
                                        </p:tgtEl>
                                        <p:attrNameLst>
                                          <p:attrName>ppt_w</p:attrName>
                                        </p:attrNameLst>
                                      </p:cBhvr>
                                      <p:tavLst>
                                        <p:tav tm="0">
                                          <p:val>
                                            <p:fltVal val="0"/>
                                          </p:val>
                                        </p:tav>
                                        <p:tav tm="100000">
                                          <p:val>
                                            <p:strVal val="#ppt_w"/>
                                          </p:val>
                                        </p:tav>
                                      </p:tavLst>
                                    </p:anim>
                                    <p:anim calcmode="lin" valueType="num">
                                      <p:cBhvr>
                                        <p:cTn id="15" dur="500" fill="hold"/>
                                        <p:tgtEl>
                                          <p:spTgt spid="4100"/>
                                        </p:tgtEl>
                                        <p:attrNameLst>
                                          <p:attrName>ppt_h</p:attrName>
                                        </p:attrNameLst>
                                      </p:cBhvr>
                                      <p:tavLst>
                                        <p:tav tm="0">
                                          <p:val>
                                            <p:fltVal val="0"/>
                                          </p:val>
                                        </p:tav>
                                        <p:tav tm="100000">
                                          <p:val>
                                            <p:strVal val="#ppt_h"/>
                                          </p:val>
                                        </p:tav>
                                      </p:tavLst>
                                    </p:anim>
                                    <p:animEffect filter="fade">
                                      <p:cBhvr>
                                        <p:cTn id="16" dur="500"/>
                                        <p:tgtEl>
                                          <p:spTgt spid="4100"/>
                                        </p:tgtEl>
                                      </p:cBhvr>
                                    </p:animEffect>
                                  </p:childTnLst>
                                </p:cTn>
                              </p:par>
                            </p:childTnLst>
                          </p:cTn>
                        </p:par>
                        <p:par>
                          <p:cTn id="17" fill="hold">
                            <p:stCondLst>
                              <p:cond delay="1000"/>
                            </p:stCondLst>
                            <p:childTnLst>
                              <p:par>
                                <p:cTn id="18" presetID="42" presetClass="entr" presetSubtype="0" fill="hold" grpId="0" nodeType="afterEffect">
                                  <p:stCondLst>
                                    <p:cond delay="0"/>
                                  </p:stCondLst>
                                  <p:childTnLst>
                                    <p:set>
                                      <p:cBhvr>
                                        <p:cTn id="19" dur="1" fill="hold">
                                          <p:stCondLst>
                                            <p:cond delay="0"/>
                                          </p:stCondLst>
                                        </p:cTn>
                                        <p:tgtEl>
                                          <p:spTgt spid="4102"/>
                                        </p:tgtEl>
                                        <p:attrNameLst>
                                          <p:attrName>style.visibility</p:attrName>
                                        </p:attrNameLst>
                                      </p:cBhvr>
                                      <p:to>
                                        <p:strVal val="visible"/>
                                      </p:to>
                                    </p:set>
                                    <p:animEffect filter="fade">
                                      <p:cBhvr>
                                        <p:cTn id="20" dur="1000"/>
                                        <p:tgtEl>
                                          <p:spTgt spid="4102"/>
                                        </p:tgtEl>
                                      </p:cBhvr>
                                    </p:animEffect>
                                    <p:anim calcmode="lin" valueType="num">
                                      <p:cBhvr>
                                        <p:cTn id="21" dur="1000" fill="hold"/>
                                        <p:tgtEl>
                                          <p:spTgt spid="4102"/>
                                        </p:tgtEl>
                                        <p:attrNameLst>
                                          <p:attrName>ppt_x</p:attrName>
                                        </p:attrNameLst>
                                      </p:cBhvr>
                                      <p:tavLst>
                                        <p:tav tm="0">
                                          <p:val>
                                            <p:strVal val="#ppt_x"/>
                                          </p:val>
                                        </p:tav>
                                        <p:tav tm="100000">
                                          <p:val>
                                            <p:strVal val="#ppt_x"/>
                                          </p:val>
                                        </p:tav>
                                      </p:tavLst>
                                    </p:anim>
                                    <p:anim calcmode="lin" valueType="num">
                                      <p:cBhvr>
                                        <p:cTn id="22" dur="1000" fill="hold"/>
                                        <p:tgtEl>
                                          <p:spTgt spid="4102"/>
                                        </p:tgtEl>
                                        <p:attrNameLst>
                                          <p:attrName>ppt_y</p:attrName>
                                        </p:attrNameLst>
                                      </p:cBhvr>
                                      <p:tavLst>
                                        <p:tav tm="0">
                                          <p:val>
                                            <p:strVal val="#ppt_y+.1"/>
                                          </p:val>
                                        </p:tav>
                                        <p:tav tm="100000">
                                          <p:val>
                                            <p:strVal val="#ppt_y"/>
                                          </p:val>
                                        </p:tav>
                                      </p:tavLst>
                                    </p:anim>
                                  </p:childTnLst>
                                </p:cTn>
                              </p:par>
                              <p:par>
                                <p:cTn id="23" presetID="42" presetClass="entr" presetSubtype="0" fill="hold" grpId="0" nodeType="withEffect">
                                  <p:stCondLst>
                                    <p:cond delay="0"/>
                                  </p:stCondLst>
                                  <p:childTnLst>
                                    <p:set>
                                      <p:cBhvr>
                                        <p:cTn id="24" dur="1" fill="hold">
                                          <p:stCondLst>
                                            <p:cond delay="0"/>
                                          </p:stCondLst>
                                        </p:cTn>
                                        <p:tgtEl>
                                          <p:spTgt spid="4105"/>
                                        </p:tgtEl>
                                        <p:attrNameLst>
                                          <p:attrName>style.visibility</p:attrName>
                                        </p:attrNameLst>
                                      </p:cBhvr>
                                      <p:to>
                                        <p:strVal val="visible"/>
                                      </p:to>
                                    </p:set>
                                    <p:animEffect filter="fade">
                                      <p:cBhvr>
                                        <p:cTn id="25" dur="1000"/>
                                        <p:tgtEl>
                                          <p:spTgt spid="4105"/>
                                        </p:tgtEl>
                                      </p:cBhvr>
                                    </p:animEffect>
                                    <p:anim calcmode="lin" valueType="num">
                                      <p:cBhvr>
                                        <p:cTn id="26" dur="1000" fill="hold"/>
                                        <p:tgtEl>
                                          <p:spTgt spid="4105"/>
                                        </p:tgtEl>
                                        <p:attrNameLst>
                                          <p:attrName>ppt_x</p:attrName>
                                        </p:attrNameLst>
                                      </p:cBhvr>
                                      <p:tavLst>
                                        <p:tav tm="0">
                                          <p:val>
                                            <p:strVal val="#ppt_x"/>
                                          </p:val>
                                        </p:tav>
                                        <p:tav tm="100000">
                                          <p:val>
                                            <p:strVal val="#ppt_x"/>
                                          </p:val>
                                        </p:tav>
                                      </p:tavLst>
                                    </p:anim>
                                    <p:anim calcmode="lin" valueType="num">
                                      <p:cBhvr>
                                        <p:cTn id="27" dur="1000" fill="hold"/>
                                        <p:tgtEl>
                                          <p:spTgt spid="4105"/>
                                        </p:tgtEl>
                                        <p:attrNameLst>
                                          <p:attrName>ppt_y</p:attrName>
                                        </p:attrNameLst>
                                      </p:cBhvr>
                                      <p:tavLst>
                                        <p:tav tm="0">
                                          <p:val>
                                            <p:strVal val="#ppt_y+.1"/>
                                          </p:val>
                                        </p:tav>
                                        <p:tav tm="100000">
                                          <p:val>
                                            <p:strVal val="#ppt_y"/>
                                          </p:val>
                                        </p:tav>
                                      </p:tavLst>
                                    </p:anim>
                                  </p:childTnLst>
                                </p:cTn>
                              </p:par>
                            </p:childTnLst>
                          </p:cTn>
                        </p:par>
                        <p:par>
                          <p:cTn id="28" fill="hold">
                            <p:stCondLst>
                              <p:cond delay="2000"/>
                            </p:stCondLst>
                            <p:childTnLst>
                              <p:par>
                                <p:cTn id="29" presetID="42" presetClass="entr" presetSubtype="0" fill="hold" grpId="0" nodeType="afterEffect">
                                  <p:stCondLst>
                                    <p:cond delay="0"/>
                                  </p:stCondLst>
                                  <p:childTnLst>
                                    <p:set>
                                      <p:cBhvr>
                                        <p:cTn id="30" dur="1" fill="hold">
                                          <p:stCondLst>
                                            <p:cond delay="0"/>
                                          </p:stCondLst>
                                        </p:cTn>
                                        <p:tgtEl>
                                          <p:spTgt spid="4106"/>
                                        </p:tgtEl>
                                        <p:attrNameLst>
                                          <p:attrName>style.visibility</p:attrName>
                                        </p:attrNameLst>
                                      </p:cBhvr>
                                      <p:to>
                                        <p:strVal val="visible"/>
                                      </p:to>
                                    </p:set>
                                    <p:animEffect filter="fade">
                                      <p:cBhvr>
                                        <p:cTn id="31" dur="1000"/>
                                        <p:tgtEl>
                                          <p:spTgt spid="4106"/>
                                        </p:tgtEl>
                                      </p:cBhvr>
                                    </p:animEffect>
                                    <p:anim calcmode="lin" valueType="num">
                                      <p:cBhvr>
                                        <p:cTn id="32" dur="1000" fill="hold"/>
                                        <p:tgtEl>
                                          <p:spTgt spid="4106"/>
                                        </p:tgtEl>
                                        <p:attrNameLst>
                                          <p:attrName>ppt_x</p:attrName>
                                        </p:attrNameLst>
                                      </p:cBhvr>
                                      <p:tavLst>
                                        <p:tav tm="0">
                                          <p:val>
                                            <p:strVal val="#ppt_x"/>
                                          </p:val>
                                        </p:tav>
                                        <p:tav tm="100000">
                                          <p:val>
                                            <p:strVal val="#ppt_x"/>
                                          </p:val>
                                        </p:tav>
                                      </p:tavLst>
                                    </p:anim>
                                    <p:anim calcmode="lin" valueType="num">
                                      <p:cBhvr>
                                        <p:cTn id="33" dur="1000" fill="hold"/>
                                        <p:tgtEl>
                                          <p:spTgt spid="4106"/>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4103"/>
                                        </p:tgtEl>
                                        <p:attrNameLst>
                                          <p:attrName>style.visibility</p:attrName>
                                        </p:attrNameLst>
                                      </p:cBhvr>
                                      <p:to>
                                        <p:strVal val="visible"/>
                                      </p:to>
                                    </p:set>
                                    <p:animEffect filter="fade">
                                      <p:cBhvr>
                                        <p:cTn id="36" dur="1000"/>
                                        <p:tgtEl>
                                          <p:spTgt spid="4103"/>
                                        </p:tgtEl>
                                      </p:cBhvr>
                                    </p:animEffect>
                                    <p:anim calcmode="lin" valueType="num">
                                      <p:cBhvr>
                                        <p:cTn id="37" dur="1000" fill="hold"/>
                                        <p:tgtEl>
                                          <p:spTgt spid="4103"/>
                                        </p:tgtEl>
                                        <p:attrNameLst>
                                          <p:attrName>ppt_x</p:attrName>
                                        </p:attrNameLst>
                                      </p:cBhvr>
                                      <p:tavLst>
                                        <p:tav tm="0">
                                          <p:val>
                                            <p:strVal val="#ppt_x"/>
                                          </p:val>
                                        </p:tav>
                                        <p:tav tm="100000">
                                          <p:val>
                                            <p:strVal val="#ppt_x"/>
                                          </p:val>
                                        </p:tav>
                                      </p:tavLst>
                                    </p:anim>
                                    <p:anim calcmode="lin" valueType="num">
                                      <p:cBhvr>
                                        <p:cTn id="38" dur="1000" fill="hold"/>
                                        <p:tgtEl>
                                          <p:spTgt spid="4103"/>
                                        </p:tgtEl>
                                        <p:attrNameLst>
                                          <p:attrName>ppt_y</p:attrName>
                                        </p:attrNameLst>
                                      </p:cBhvr>
                                      <p:tavLst>
                                        <p:tav tm="0">
                                          <p:val>
                                            <p:strVal val="#ppt_y+.1"/>
                                          </p:val>
                                        </p:tav>
                                        <p:tav tm="100000">
                                          <p:val>
                                            <p:strVal val="#ppt_y"/>
                                          </p:val>
                                        </p:tav>
                                      </p:tavLst>
                                    </p:anim>
                                  </p:childTnLst>
                                </p:cTn>
                              </p:par>
                            </p:childTnLst>
                          </p:cTn>
                        </p:par>
                        <p:par>
                          <p:cTn id="39" fill="hold">
                            <p:stCondLst>
                              <p:cond delay="3000"/>
                            </p:stCondLst>
                            <p:childTnLst>
                              <p:par>
                                <p:cTn id="40" presetID="42" presetClass="entr" presetSubtype="0" fill="hold" grpId="0" nodeType="afterEffect">
                                  <p:stCondLst>
                                    <p:cond delay="0"/>
                                  </p:stCondLst>
                                  <p:childTnLst>
                                    <p:set>
                                      <p:cBhvr>
                                        <p:cTn id="41" dur="1" fill="hold">
                                          <p:stCondLst>
                                            <p:cond delay="0"/>
                                          </p:stCondLst>
                                        </p:cTn>
                                        <p:tgtEl>
                                          <p:spTgt spid="4109"/>
                                        </p:tgtEl>
                                        <p:attrNameLst>
                                          <p:attrName>style.visibility</p:attrName>
                                        </p:attrNameLst>
                                      </p:cBhvr>
                                      <p:to>
                                        <p:strVal val="visible"/>
                                      </p:to>
                                    </p:set>
                                    <p:animEffect filter="fade">
                                      <p:cBhvr>
                                        <p:cTn id="42" dur="1000"/>
                                        <p:tgtEl>
                                          <p:spTgt spid="4109"/>
                                        </p:tgtEl>
                                      </p:cBhvr>
                                    </p:animEffect>
                                    <p:anim calcmode="lin" valueType="num">
                                      <p:cBhvr>
                                        <p:cTn id="43" dur="1000" fill="hold"/>
                                        <p:tgtEl>
                                          <p:spTgt spid="4109"/>
                                        </p:tgtEl>
                                        <p:attrNameLst>
                                          <p:attrName>ppt_x</p:attrName>
                                        </p:attrNameLst>
                                      </p:cBhvr>
                                      <p:tavLst>
                                        <p:tav tm="0">
                                          <p:val>
                                            <p:strVal val="#ppt_x"/>
                                          </p:val>
                                        </p:tav>
                                        <p:tav tm="100000">
                                          <p:val>
                                            <p:strVal val="#ppt_x"/>
                                          </p:val>
                                        </p:tav>
                                      </p:tavLst>
                                    </p:anim>
                                    <p:anim calcmode="lin" valueType="num">
                                      <p:cBhvr>
                                        <p:cTn id="44" dur="1000" fill="hold"/>
                                        <p:tgtEl>
                                          <p:spTgt spid="4109"/>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4104"/>
                                        </p:tgtEl>
                                        <p:attrNameLst>
                                          <p:attrName>style.visibility</p:attrName>
                                        </p:attrNameLst>
                                      </p:cBhvr>
                                      <p:to>
                                        <p:strVal val="visible"/>
                                      </p:to>
                                    </p:set>
                                    <p:animEffect filter="fade">
                                      <p:cBhvr>
                                        <p:cTn id="47" dur="1000"/>
                                        <p:tgtEl>
                                          <p:spTgt spid="4104"/>
                                        </p:tgtEl>
                                      </p:cBhvr>
                                    </p:animEffect>
                                    <p:anim calcmode="lin" valueType="num">
                                      <p:cBhvr>
                                        <p:cTn id="48" dur="1000" fill="hold"/>
                                        <p:tgtEl>
                                          <p:spTgt spid="4104"/>
                                        </p:tgtEl>
                                        <p:attrNameLst>
                                          <p:attrName>ppt_x</p:attrName>
                                        </p:attrNameLst>
                                      </p:cBhvr>
                                      <p:tavLst>
                                        <p:tav tm="0">
                                          <p:val>
                                            <p:strVal val="#ppt_x"/>
                                          </p:val>
                                        </p:tav>
                                        <p:tav tm="100000">
                                          <p:val>
                                            <p:strVal val="#ppt_x"/>
                                          </p:val>
                                        </p:tav>
                                      </p:tavLst>
                                    </p:anim>
                                    <p:anim calcmode="lin" valueType="num">
                                      <p:cBhvr>
                                        <p:cTn id="49" dur="1000" fill="hold"/>
                                        <p:tgtEl>
                                          <p:spTgt spid="4104"/>
                                        </p:tgtEl>
                                        <p:attrNameLst>
                                          <p:attrName>ppt_y</p:attrName>
                                        </p:attrNameLst>
                                      </p:cBhvr>
                                      <p:tavLst>
                                        <p:tav tm="0">
                                          <p:val>
                                            <p:strVal val="#ppt_y+.1"/>
                                          </p:val>
                                        </p:tav>
                                        <p:tav tm="100000">
                                          <p:val>
                                            <p:strVal val="#ppt_y"/>
                                          </p:val>
                                        </p:tav>
                                      </p:tavLst>
                                    </p:anim>
                                  </p:childTnLst>
                                </p:cTn>
                              </p:par>
                            </p:childTnLst>
                          </p:cTn>
                        </p:par>
                        <p:par>
                          <p:cTn id="50" fill="hold">
                            <p:stCondLst>
                              <p:cond delay="4000"/>
                            </p:stCondLst>
                            <p:childTnLst>
                              <p:par>
                                <p:cTn id="51" presetID="42" presetClass="entr" presetSubtype="0" fill="hold" grpId="0" nodeType="afterEffect">
                                  <p:stCondLst>
                                    <p:cond delay="0"/>
                                  </p:stCondLst>
                                  <p:childTnLst>
                                    <p:set>
                                      <p:cBhvr>
                                        <p:cTn id="52" dur="1" fill="hold">
                                          <p:stCondLst>
                                            <p:cond delay="0"/>
                                          </p:stCondLst>
                                        </p:cTn>
                                        <p:tgtEl>
                                          <p:spTgt spid="4107"/>
                                        </p:tgtEl>
                                        <p:attrNameLst>
                                          <p:attrName>style.visibility</p:attrName>
                                        </p:attrNameLst>
                                      </p:cBhvr>
                                      <p:to>
                                        <p:strVal val="visible"/>
                                      </p:to>
                                    </p:set>
                                    <p:animEffect filter="fade">
                                      <p:cBhvr>
                                        <p:cTn id="53" dur="1000"/>
                                        <p:tgtEl>
                                          <p:spTgt spid="4107"/>
                                        </p:tgtEl>
                                      </p:cBhvr>
                                    </p:animEffect>
                                    <p:anim calcmode="lin" valueType="num">
                                      <p:cBhvr>
                                        <p:cTn id="54" dur="1000" fill="hold"/>
                                        <p:tgtEl>
                                          <p:spTgt spid="4107"/>
                                        </p:tgtEl>
                                        <p:attrNameLst>
                                          <p:attrName>ppt_x</p:attrName>
                                        </p:attrNameLst>
                                      </p:cBhvr>
                                      <p:tavLst>
                                        <p:tav tm="0">
                                          <p:val>
                                            <p:strVal val="#ppt_x"/>
                                          </p:val>
                                        </p:tav>
                                        <p:tav tm="100000">
                                          <p:val>
                                            <p:strVal val="#ppt_x"/>
                                          </p:val>
                                        </p:tav>
                                      </p:tavLst>
                                    </p:anim>
                                    <p:anim calcmode="lin" valueType="num">
                                      <p:cBhvr>
                                        <p:cTn id="55" dur="1000" fill="hold"/>
                                        <p:tgtEl>
                                          <p:spTgt spid="4107"/>
                                        </p:tgtEl>
                                        <p:attrNameLst>
                                          <p:attrName>ppt_y</p:attrName>
                                        </p:attrNameLst>
                                      </p:cBhvr>
                                      <p:tavLst>
                                        <p:tav tm="0">
                                          <p:val>
                                            <p:strVal val="#ppt_y+.1"/>
                                          </p:val>
                                        </p:tav>
                                        <p:tav tm="100000">
                                          <p:val>
                                            <p:strVal val="#ppt_y"/>
                                          </p:val>
                                        </p:tav>
                                      </p:tavLst>
                                    </p:anim>
                                  </p:childTnLst>
                                </p:cTn>
                              </p:par>
                              <p:par>
                                <p:cTn id="56" presetID="42" presetClass="entr" presetSubtype="0" fill="hold" grpId="0" nodeType="withEffect">
                                  <p:stCondLst>
                                    <p:cond delay="0"/>
                                  </p:stCondLst>
                                  <p:childTnLst>
                                    <p:set>
                                      <p:cBhvr>
                                        <p:cTn id="57" dur="1" fill="hold">
                                          <p:stCondLst>
                                            <p:cond delay="0"/>
                                          </p:stCondLst>
                                        </p:cTn>
                                        <p:tgtEl>
                                          <p:spTgt spid="4108"/>
                                        </p:tgtEl>
                                        <p:attrNameLst>
                                          <p:attrName>style.visibility</p:attrName>
                                        </p:attrNameLst>
                                      </p:cBhvr>
                                      <p:to>
                                        <p:strVal val="visible"/>
                                      </p:to>
                                    </p:set>
                                    <p:animEffect filter="fade">
                                      <p:cBhvr>
                                        <p:cTn id="58" dur="1000"/>
                                        <p:tgtEl>
                                          <p:spTgt spid="4108"/>
                                        </p:tgtEl>
                                      </p:cBhvr>
                                    </p:animEffect>
                                    <p:anim calcmode="lin" valueType="num">
                                      <p:cBhvr>
                                        <p:cTn id="59" dur="1000" fill="hold"/>
                                        <p:tgtEl>
                                          <p:spTgt spid="4108"/>
                                        </p:tgtEl>
                                        <p:attrNameLst>
                                          <p:attrName>ppt_x</p:attrName>
                                        </p:attrNameLst>
                                      </p:cBhvr>
                                      <p:tavLst>
                                        <p:tav tm="0">
                                          <p:val>
                                            <p:strVal val="#ppt_x"/>
                                          </p:val>
                                        </p:tav>
                                        <p:tav tm="100000">
                                          <p:val>
                                            <p:strVal val="#ppt_x"/>
                                          </p:val>
                                        </p:tav>
                                      </p:tavLst>
                                    </p:anim>
                                    <p:anim calcmode="lin" valueType="num">
                                      <p:cBhvr>
                                        <p:cTn id="60" dur="1000" fill="hold"/>
                                        <p:tgtEl>
                                          <p:spTgt spid="4108"/>
                                        </p:tgtEl>
                                        <p:attrNameLst>
                                          <p:attrName>ppt_y</p:attrName>
                                        </p:attrNameLst>
                                      </p:cBhvr>
                                      <p:tavLst>
                                        <p:tav tm="0">
                                          <p:val>
                                            <p:strVal val="#ppt_y+.1"/>
                                          </p:val>
                                        </p:tav>
                                        <p:tav tm="100000">
                                          <p:val>
                                            <p:strVal val="#ppt_y"/>
                                          </p:val>
                                        </p:tav>
                                      </p:tavLst>
                                    </p:anim>
                                  </p:childTnLst>
                                </p:cTn>
                              </p:par>
                            </p:childTnLst>
                          </p:cTn>
                        </p:par>
                        <p:par>
                          <p:cTn id="61" fill="hold">
                            <p:stCondLst>
                              <p:cond delay="5000"/>
                            </p:stCondLst>
                            <p:childTnLst>
                              <p:par>
                                <p:cTn id="62" presetID="42" presetClass="entr" presetSubtype="0" fill="hold" grpId="0" nodeType="afterEffect">
                                  <p:stCondLst>
                                    <p:cond delay="0"/>
                                  </p:stCondLst>
                                  <p:childTnLst>
                                    <p:set>
                                      <p:cBhvr>
                                        <p:cTn id="63" dur="1" fill="hold">
                                          <p:stCondLst>
                                            <p:cond delay="0"/>
                                          </p:stCondLst>
                                        </p:cTn>
                                        <p:tgtEl>
                                          <p:spTgt spid="4110"/>
                                        </p:tgtEl>
                                        <p:attrNameLst>
                                          <p:attrName>style.visibility</p:attrName>
                                        </p:attrNameLst>
                                      </p:cBhvr>
                                      <p:to>
                                        <p:strVal val="visible"/>
                                      </p:to>
                                    </p:set>
                                    <p:animEffect filter="fade">
                                      <p:cBhvr>
                                        <p:cTn id="64" dur="1000"/>
                                        <p:tgtEl>
                                          <p:spTgt spid="4110"/>
                                        </p:tgtEl>
                                      </p:cBhvr>
                                    </p:animEffect>
                                    <p:anim calcmode="lin" valueType="num">
                                      <p:cBhvr>
                                        <p:cTn id="65" dur="1000" fill="hold"/>
                                        <p:tgtEl>
                                          <p:spTgt spid="4110"/>
                                        </p:tgtEl>
                                        <p:attrNameLst>
                                          <p:attrName>ppt_x</p:attrName>
                                        </p:attrNameLst>
                                      </p:cBhvr>
                                      <p:tavLst>
                                        <p:tav tm="0">
                                          <p:val>
                                            <p:strVal val="#ppt_x"/>
                                          </p:val>
                                        </p:tav>
                                        <p:tav tm="100000">
                                          <p:val>
                                            <p:strVal val="#ppt_x"/>
                                          </p:val>
                                        </p:tav>
                                      </p:tavLst>
                                    </p:anim>
                                    <p:anim calcmode="lin" valueType="num">
                                      <p:cBhvr>
                                        <p:cTn id="66" dur="1000" fill="hold"/>
                                        <p:tgtEl>
                                          <p:spTgt spid="4110"/>
                                        </p:tgtEl>
                                        <p:attrNameLst>
                                          <p:attrName>ppt_y</p:attrName>
                                        </p:attrNameLst>
                                      </p:cBhvr>
                                      <p:tavLst>
                                        <p:tav tm="0">
                                          <p:val>
                                            <p:strVal val="#ppt_y+.1"/>
                                          </p:val>
                                        </p:tav>
                                        <p:tav tm="100000">
                                          <p:val>
                                            <p:strVal val="#ppt_y"/>
                                          </p:val>
                                        </p:tav>
                                      </p:tavLst>
                                    </p:anim>
                                  </p:childTnLst>
                                </p:cTn>
                              </p:par>
                              <p:par>
                                <p:cTn id="67" presetID="42" presetClass="entr" presetSubtype="0" fill="hold" grpId="0" nodeType="withEffect">
                                  <p:stCondLst>
                                    <p:cond delay="0"/>
                                  </p:stCondLst>
                                  <p:childTnLst>
                                    <p:set>
                                      <p:cBhvr>
                                        <p:cTn id="68" dur="1" fill="hold">
                                          <p:stCondLst>
                                            <p:cond delay="0"/>
                                          </p:stCondLst>
                                        </p:cTn>
                                        <p:tgtEl>
                                          <p:spTgt spid="4111"/>
                                        </p:tgtEl>
                                        <p:attrNameLst>
                                          <p:attrName>style.visibility</p:attrName>
                                        </p:attrNameLst>
                                      </p:cBhvr>
                                      <p:to>
                                        <p:strVal val="visible"/>
                                      </p:to>
                                    </p:set>
                                    <p:animEffect filter="fade">
                                      <p:cBhvr>
                                        <p:cTn id="69" dur="1000"/>
                                        <p:tgtEl>
                                          <p:spTgt spid="4111"/>
                                        </p:tgtEl>
                                      </p:cBhvr>
                                    </p:animEffect>
                                    <p:anim calcmode="lin" valueType="num">
                                      <p:cBhvr>
                                        <p:cTn id="70" dur="1000" fill="hold"/>
                                        <p:tgtEl>
                                          <p:spTgt spid="4111"/>
                                        </p:tgtEl>
                                        <p:attrNameLst>
                                          <p:attrName>ppt_x</p:attrName>
                                        </p:attrNameLst>
                                      </p:cBhvr>
                                      <p:tavLst>
                                        <p:tav tm="0">
                                          <p:val>
                                            <p:strVal val="#ppt_x"/>
                                          </p:val>
                                        </p:tav>
                                        <p:tav tm="100000">
                                          <p:val>
                                            <p:strVal val="#ppt_x"/>
                                          </p:val>
                                        </p:tav>
                                      </p:tavLst>
                                    </p:anim>
                                    <p:anim calcmode="lin" valueType="num">
                                      <p:cBhvr>
                                        <p:cTn id="71" dur="1000" fill="hold"/>
                                        <p:tgtEl>
                                          <p:spTgt spid="41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8" grpId="0" bldLvl="0" animBg="1"/>
      <p:bldP spid="4099" grpId="0" bldLvl="0" animBg="1"/>
      <p:bldP spid="4100" grpId="0" bldLvl="0"/>
      <p:bldP spid="4102" grpId="0" bldLvl="0" animBg="1"/>
      <p:bldP spid="4103" grpId="0" bldLvl="0" animBg="1"/>
      <p:bldP spid="4104" grpId="0" bldLvl="0" animBg="1"/>
      <p:bldP spid="4105" grpId="0" bldLvl="0"/>
      <p:bldP spid="4106" grpId="0" bldLvl="0"/>
      <p:bldP spid="4107" grpId="0" bldLvl="0" animBg="1"/>
      <p:bldP spid="4108" grpId="0" bldLvl="0"/>
      <p:bldP spid="4109" grpId="0" bldLvl="0"/>
      <p:bldP spid="4110" grpId="0" bldLvl="0" animBg="1"/>
      <p:bldP spid="4111" grpId="0" bldLvl="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矩形 1"/>
          <p:cNvSpPr/>
          <p:nvPr/>
        </p:nvSpPr>
        <p:spPr>
          <a:xfrm>
            <a:off x="0" y="549275"/>
            <a:ext cx="12192000" cy="598488"/>
          </a:xfrm>
          <a:prstGeom prst="rect">
            <a:avLst/>
          </a:prstGeom>
          <a:solidFill>
            <a:srgbClr val="D8D8D8"/>
          </a:solidFill>
          <a:ln w="12700">
            <a:noFill/>
          </a:ln>
        </p:spPr>
        <p:txBody>
          <a:bodyPr anchor="ctr"/>
          <a:lstStyle/>
          <a:p>
            <a:pPr algn="ctr"/>
            <a:endParaRPr lang="zh-CN" altLang="zh-CN" b="1" dirty="0">
              <a:solidFill>
                <a:srgbClr val="FFFFFF"/>
              </a:solidFill>
              <a:latin typeface="微软雅黑" pitchFamily="34" charset="-122"/>
              <a:ea typeface="微软雅黑" pitchFamily="34" charset="-122"/>
              <a:sym typeface="微软雅黑" pitchFamily="34" charset="-122"/>
            </a:endParaRPr>
          </a:p>
        </p:txBody>
      </p:sp>
      <p:sp>
        <p:nvSpPr>
          <p:cNvPr id="40962" name="矩形 4"/>
          <p:cNvSpPr/>
          <p:nvPr/>
        </p:nvSpPr>
        <p:spPr>
          <a:xfrm>
            <a:off x="0" y="0"/>
            <a:ext cx="12192000" cy="598488"/>
          </a:xfrm>
          <a:prstGeom prst="rect">
            <a:avLst/>
          </a:prstGeom>
          <a:solidFill>
            <a:schemeClr val="tx1"/>
          </a:solidFill>
          <a:ln w="12700">
            <a:noFill/>
          </a:ln>
        </p:spPr>
        <p:txBody>
          <a:bodyPr anchor="ctr"/>
          <a:lstStyle/>
          <a:p>
            <a:pPr algn="ctr"/>
            <a:endParaRPr lang="zh-CN" altLang="zh-CN" dirty="0">
              <a:solidFill>
                <a:schemeClr val="bg1"/>
              </a:solidFill>
              <a:latin typeface="宋体" charset="-122"/>
              <a:ea typeface="宋体" charset="-122"/>
              <a:sym typeface="宋体" charset="-122"/>
            </a:endParaRPr>
          </a:p>
        </p:txBody>
      </p:sp>
      <p:sp>
        <p:nvSpPr>
          <p:cNvPr id="40963" name="矩形 5"/>
          <p:cNvSpPr/>
          <p:nvPr/>
        </p:nvSpPr>
        <p:spPr>
          <a:xfrm>
            <a:off x="4694555" y="117475"/>
            <a:ext cx="1550035" cy="431800"/>
          </a:xfrm>
          <a:prstGeom prst="rect">
            <a:avLst/>
          </a:prstGeom>
          <a:noFill/>
          <a:ln w="12700">
            <a:noFill/>
          </a:ln>
        </p:spPr>
        <p:txBody>
          <a:bodyPr anchor="ctr"/>
          <a:lstStyle/>
          <a:p>
            <a:pPr algn="ctr"/>
            <a:r>
              <a:rPr lang="zh-CN" altLang="en-US" sz="1200" b="1" dirty="0">
                <a:solidFill>
                  <a:schemeClr val="bg1"/>
                </a:solidFill>
                <a:latin typeface="微软雅黑" pitchFamily="34" charset="-122"/>
                <a:ea typeface="微软雅黑" pitchFamily="34" charset="-122"/>
                <a:sym typeface="Arial" charset="0"/>
              </a:rPr>
              <a:t>什么是实证分析</a:t>
            </a:r>
            <a:endParaRPr lang="zh-CN" altLang="en-US" sz="1200" b="1" dirty="0">
              <a:solidFill>
                <a:schemeClr val="bg1"/>
              </a:solidFill>
              <a:latin typeface="微软雅黑" pitchFamily="34" charset="-122"/>
              <a:ea typeface="微软雅黑" pitchFamily="34" charset="-122"/>
              <a:sym typeface="Arial" charset="0"/>
            </a:endParaRPr>
          </a:p>
        </p:txBody>
      </p:sp>
      <p:sp>
        <p:nvSpPr>
          <p:cNvPr id="40964" name="矩形 7"/>
          <p:cNvSpPr/>
          <p:nvPr/>
        </p:nvSpPr>
        <p:spPr>
          <a:xfrm>
            <a:off x="6398260" y="154940"/>
            <a:ext cx="1498600" cy="360045"/>
          </a:xfrm>
          <a:prstGeom prst="rect">
            <a:avLst/>
          </a:prstGeom>
          <a:noFill/>
          <a:ln w="12700">
            <a:noFill/>
          </a:ln>
        </p:spPr>
        <p:txBody>
          <a:bodyPr anchor="ctr"/>
          <a:lstStyle/>
          <a:p>
            <a:pPr algn="ctr"/>
            <a:r>
              <a:rPr lang="zh-CN" altLang="en-US" sz="1200" b="1" dirty="0">
                <a:solidFill>
                  <a:schemeClr val="bg1"/>
                </a:solidFill>
                <a:latin typeface="微软雅黑" pitchFamily="34" charset="-122"/>
                <a:ea typeface="微软雅黑" pitchFamily="34" charset="-122"/>
              </a:rPr>
              <a:t>实证分析的</a:t>
            </a:r>
            <a:endParaRPr lang="zh-CN" altLang="en-US" sz="1200" b="1" dirty="0">
              <a:solidFill>
                <a:schemeClr val="bg1"/>
              </a:solidFill>
              <a:latin typeface="微软雅黑" pitchFamily="34" charset="-122"/>
              <a:ea typeface="微软雅黑" pitchFamily="34" charset="-122"/>
            </a:endParaRPr>
          </a:p>
          <a:p>
            <a:pPr algn="ctr"/>
            <a:r>
              <a:rPr lang="zh-CN" altLang="en-US" sz="1200" b="1" dirty="0">
                <a:solidFill>
                  <a:schemeClr val="bg1"/>
                </a:solidFill>
                <a:latin typeface="微软雅黑" pitchFamily="34" charset="-122"/>
                <a:ea typeface="微软雅黑" pitchFamily="34" charset="-122"/>
              </a:rPr>
              <a:t>前期准备</a:t>
            </a:r>
            <a:endParaRPr lang="zh-CN" altLang="en-US" sz="1200" b="1" dirty="0">
              <a:solidFill>
                <a:schemeClr val="bg1"/>
              </a:solidFill>
              <a:latin typeface="微软雅黑" pitchFamily="34" charset="-122"/>
              <a:ea typeface="微软雅黑" pitchFamily="34" charset="-122"/>
            </a:endParaRPr>
          </a:p>
        </p:txBody>
      </p:sp>
      <p:sp>
        <p:nvSpPr>
          <p:cNvPr id="40965" name="矩形 8"/>
          <p:cNvSpPr/>
          <p:nvPr/>
        </p:nvSpPr>
        <p:spPr>
          <a:xfrm>
            <a:off x="8068945" y="133350"/>
            <a:ext cx="1148080" cy="403225"/>
          </a:xfrm>
          <a:prstGeom prst="rect">
            <a:avLst/>
          </a:prstGeom>
          <a:noFill/>
          <a:ln w="12700">
            <a:noFill/>
          </a:ln>
        </p:spPr>
        <p:txBody>
          <a:bodyPr anchor="ctr"/>
          <a:lstStyle/>
          <a:p>
            <a:pPr algn="ctr"/>
            <a:r>
              <a:rPr lang="zh-CN" altLang="en-US" sz="1200" b="1" dirty="0">
                <a:solidFill>
                  <a:schemeClr val="bg1"/>
                </a:solidFill>
                <a:latin typeface="微软雅黑" pitchFamily="34" charset="-122"/>
                <a:ea typeface="微软雅黑" pitchFamily="34" charset="-122"/>
              </a:rPr>
              <a:t>如何做实证</a:t>
            </a:r>
            <a:endParaRPr lang="zh-CN" altLang="en-US" sz="1200" b="1" dirty="0">
              <a:solidFill>
                <a:schemeClr val="bg1"/>
              </a:solidFill>
              <a:latin typeface="微软雅黑" pitchFamily="34" charset="-122"/>
              <a:ea typeface="微软雅黑" pitchFamily="34" charset="-122"/>
            </a:endParaRPr>
          </a:p>
          <a:p>
            <a:pPr algn="ctr"/>
            <a:r>
              <a:rPr lang="zh-CN" altLang="en-US" sz="1200" b="1" dirty="0">
                <a:solidFill>
                  <a:schemeClr val="bg1"/>
                </a:solidFill>
                <a:latin typeface="微软雅黑" pitchFamily="34" charset="-122"/>
                <a:ea typeface="微软雅黑" pitchFamily="34" charset="-122"/>
              </a:rPr>
              <a:t>分析</a:t>
            </a:r>
            <a:endParaRPr lang="zh-CN" altLang="en-US" sz="1200" b="1" dirty="0">
              <a:solidFill>
                <a:schemeClr val="bg1"/>
              </a:solidFill>
              <a:latin typeface="微软雅黑" pitchFamily="34" charset="-122"/>
              <a:ea typeface="微软雅黑" pitchFamily="34" charset="-122"/>
            </a:endParaRPr>
          </a:p>
        </p:txBody>
      </p:sp>
      <p:sp>
        <p:nvSpPr>
          <p:cNvPr id="40966" name="矩形 9"/>
          <p:cNvSpPr/>
          <p:nvPr/>
        </p:nvSpPr>
        <p:spPr>
          <a:xfrm>
            <a:off x="9549130" y="117475"/>
            <a:ext cx="1250950" cy="431800"/>
          </a:xfrm>
          <a:prstGeom prst="rect">
            <a:avLst/>
          </a:prstGeom>
          <a:noFill/>
          <a:ln w="12700">
            <a:noFill/>
          </a:ln>
        </p:spPr>
        <p:txBody>
          <a:bodyPr anchor="ctr"/>
          <a:lstStyle/>
          <a:p>
            <a:pPr marL="0" lvl="0" indent="0" eaLnBrk="1" hangingPunct="1">
              <a:buNone/>
            </a:pPr>
            <a:r>
              <a:rPr lang="zh-CN" altLang="en-US" sz="1200" b="1" dirty="0">
                <a:solidFill>
                  <a:schemeClr val="bg1"/>
                </a:solidFill>
                <a:latin typeface="微软雅黑" pitchFamily="34" charset="-122"/>
                <a:ea typeface="微软雅黑" pitchFamily="34" charset="-122"/>
                <a:sym typeface="+mn-ea"/>
              </a:rPr>
              <a:t>实证分析写作的要点及示例</a:t>
            </a:r>
            <a:endParaRPr lang="zh-CN" altLang="en-US" sz="1200" b="1" dirty="0">
              <a:solidFill>
                <a:schemeClr val="bg1"/>
              </a:solidFill>
              <a:latin typeface="微软雅黑" pitchFamily="34" charset="-122"/>
              <a:ea typeface="微软雅黑" pitchFamily="34" charset="-122"/>
              <a:sym typeface="+mn-ea"/>
            </a:endParaRPr>
          </a:p>
        </p:txBody>
      </p:sp>
      <p:sp>
        <p:nvSpPr>
          <p:cNvPr id="40967" name="矩形 10"/>
          <p:cNvSpPr/>
          <p:nvPr/>
        </p:nvSpPr>
        <p:spPr>
          <a:xfrm>
            <a:off x="11022330" y="133350"/>
            <a:ext cx="889635" cy="431800"/>
          </a:xfrm>
          <a:prstGeom prst="rect">
            <a:avLst/>
          </a:prstGeom>
          <a:noFill/>
          <a:ln w="12700">
            <a:noFill/>
          </a:ln>
        </p:spPr>
        <p:txBody>
          <a:bodyPr anchor="ctr"/>
          <a:lstStyle/>
          <a:p>
            <a:pPr algn="ctr"/>
            <a:r>
              <a:rPr lang="zh-CN" altLang="en-US" sz="1200" b="1" dirty="0">
                <a:solidFill>
                  <a:schemeClr val="bg1"/>
                </a:solidFill>
                <a:latin typeface="微软雅黑" pitchFamily="34" charset="-122"/>
                <a:ea typeface="微软雅黑" pitchFamily="34" charset="-122"/>
              </a:rPr>
              <a:t>小结</a:t>
            </a:r>
            <a:endParaRPr lang="zh-CN" altLang="en-US" sz="1200" b="1" dirty="0">
              <a:solidFill>
                <a:schemeClr val="bg1"/>
              </a:solidFill>
              <a:latin typeface="微软雅黑" pitchFamily="34" charset="-122"/>
              <a:ea typeface="微软雅黑" pitchFamily="34" charset="-122"/>
            </a:endParaRPr>
          </a:p>
        </p:txBody>
      </p:sp>
      <p:sp>
        <p:nvSpPr>
          <p:cNvPr id="40968" name="任意多边形 11"/>
          <p:cNvSpPr/>
          <p:nvPr/>
        </p:nvSpPr>
        <p:spPr>
          <a:xfrm>
            <a:off x="5336540" y="0"/>
            <a:ext cx="266700" cy="228600"/>
          </a:xfrm>
          <a:custGeom>
            <a:avLst/>
            <a:gdLst>
              <a:gd name="txL" fmla="*/ 0 w 266008"/>
              <a:gd name="txT" fmla="*/ 0 h 229317"/>
              <a:gd name="txR" fmla="*/ 266008 w 266008"/>
              <a:gd name="txB" fmla="*/ 229317 h 229317"/>
            </a:gdLst>
            <a:ahLst/>
            <a:cxnLst>
              <a:cxn ang="0">
                <a:pos x="0" y="0"/>
              </a:cxn>
              <a:cxn ang="0">
                <a:pos x="266700" y="0"/>
              </a:cxn>
              <a:cxn ang="0">
                <a:pos x="133350" y="228600"/>
              </a:cxn>
              <a:cxn ang="0">
                <a:pos x="0" y="0"/>
              </a:cxn>
            </a:cxnLst>
            <a:rect l="txL" t="txT" r="txR" b="txB"/>
            <a:pathLst>
              <a:path w="266008" h="229317">
                <a:moveTo>
                  <a:pt x="0" y="0"/>
                </a:moveTo>
                <a:lnTo>
                  <a:pt x="266008" y="0"/>
                </a:lnTo>
                <a:lnTo>
                  <a:pt x="133004" y="229317"/>
                </a:lnTo>
                <a:lnTo>
                  <a:pt x="0" y="0"/>
                </a:lnTo>
                <a:close/>
              </a:path>
            </a:pathLst>
          </a:custGeom>
          <a:solidFill>
            <a:srgbClr val="16A287"/>
          </a:solidFill>
          <a:ln w="12700">
            <a:noFill/>
          </a:ln>
        </p:spPr>
        <p:txBody>
          <a:bodyPr anchor="ctr"/>
          <a:lstStyle/>
          <a:p>
            <a:pPr algn="ctr"/>
            <a:r>
              <a:rPr lang="en-US" altLang="zh-CN" sz="1000" b="1" dirty="0">
                <a:solidFill>
                  <a:schemeClr val="bg1"/>
                </a:solidFill>
                <a:latin typeface="微软雅黑" pitchFamily="34" charset="-122"/>
                <a:ea typeface="微软雅黑" pitchFamily="34" charset="-122"/>
                <a:sym typeface="Arial" charset="0"/>
              </a:rPr>
              <a:t>1</a:t>
            </a:r>
            <a:endParaRPr lang="en-US" altLang="zh-CN" sz="1000" b="1" dirty="0">
              <a:solidFill>
                <a:schemeClr val="bg1"/>
              </a:solidFill>
              <a:latin typeface="微软雅黑" pitchFamily="34" charset="-122"/>
              <a:ea typeface="微软雅黑" pitchFamily="34" charset="-122"/>
              <a:sym typeface="Arial" charset="0"/>
            </a:endParaRPr>
          </a:p>
        </p:txBody>
      </p:sp>
      <p:sp>
        <p:nvSpPr>
          <p:cNvPr id="40969" name="矩形 12"/>
          <p:cNvSpPr/>
          <p:nvPr/>
        </p:nvSpPr>
        <p:spPr>
          <a:xfrm>
            <a:off x="0" y="6367463"/>
            <a:ext cx="12192000" cy="490537"/>
          </a:xfrm>
          <a:prstGeom prst="rect">
            <a:avLst/>
          </a:prstGeom>
          <a:solidFill>
            <a:srgbClr val="16A287"/>
          </a:solidFill>
          <a:ln w="12700">
            <a:noFill/>
          </a:ln>
        </p:spPr>
        <p:txBody>
          <a:bodyPr anchor="ctr"/>
          <a:lstStyle/>
          <a:p>
            <a:pPr algn="ctr"/>
            <a:endParaRPr lang="zh-CN" altLang="zh-CN" b="1" dirty="0">
              <a:solidFill>
                <a:srgbClr val="FFFFFF"/>
              </a:solidFill>
              <a:latin typeface="微软雅黑" pitchFamily="34" charset="-122"/>
              <a:ea typeface="微软雅黑" pitchFamily="34" charset="-122"/>
              <a:sym typeface="微软雅黑" pitchFamily="34" charset="-122"/>
            </a:endParaRPr>
          </a:p>
        </p:txBody>
      </p:sp>
      <p:sp>
        <p:nvSpPr>
          <p:cNvPr id="41007" name="文本占位符 3"/>
          <p:cNvSpPr>
            <a:spLocks noGrp="1"/>
          </p:cNvSpPr>
          <p:nvPr>
            <p:ph sz="quarter" idx="4294967295"/>
          </p:nvPr>
        </p:nvSpPr>
        <p:spPr>
          <a:xfrm>
            <a:off x="655638" y="681038"/>
            <a:ext cx="3886200" cy="430212"/>
          </a:xfrm>
          <a:prstGeom prst="rect">
            <a:avLst/>
          </a:prstGeom>
          <a:noFill/>
          <a:ln w="9525">
            <a:noFill/>
          </a:ln>
        </p:spPr>
        <p:txBody>
          <a:bodyPr anchor="t"/>
          <a:lstStyle>
            <a:lvl1pPr lvl="0">
              <a:buClrTx/>
              <a:buSzTx/>
              <a:buFont typeface="Arial" charset="0"/>
              <a:defRPr sz="2400"/>
            </a:lvl1pPr>
            <a:lvl2pPr lvl="1">
              <a:buClrTx/>
              <a:buSzTx/>
              <a:buFont typeface="Arial" charset="0"/>
              <a:defRPr sz="2000"/>
            </a:lvl2pPr>
            <a:lvl3pPr lvl="2">
              <a:buClrTx/>
              <a:buSzTx/>
              <a:buFont typeface="Arial" charset="0"/>
              <a:defRPr sz="1800"/>
            </a:lvl3pPr>
            <a:lvl4pPr lvl="3">
              <a:buClrTx/>
              <a:buSzTx/>
              <a:buFont typeface="Arial" charset="0"/>
              <a:defRPr sz="1600"/>
            </a:lvl4pPr>
            <a:lvl5pPr lvl="4">
              <a:buClrTx/>
              <a:buSzTx/>
              <a:buFont typeface="Arial" charset="0"/>
              <a:defRPr sz="1600"/>
            </a:lvl5pPr>
          </a:lstStyle>
          <a:p>
            <a:pPr marL="0" lvl="0" indent="0" eaLnBrk="1" hangingPunct="1">
              <a:buNone/>
            </a:pPr>
            <a:r>
              <a:rPr lang="zh-CN" altLang="en-US" sz="2800" b="1" dirty="0">
                <a:latin typeface="微软雅黑" pitchFamily="34" charset="-122"/>
                <a:ea typeface="微软雅黑" pitchFamily="34" charset="-122"/>
              </a:rPr>
              <a:t>实证分析的基本构成</a:t>
            </a:r>
            <a:endParaRPr lang="zh-CN" altLang="en-US" sz="2800" b="1" dirty="0">
              <a:latin typeface="微软雅黑" pitchFamily="34" charset="-122"/>
              <a:ea typeface="微软雅黑" pitchFamily="34" charset="-122"/>
            </a:endParaRPr>
          </a:p>
        </p:txBody>
      </p:sp>
      <p:sp>
        <p:nvSpPr>
          <p:cNvPr id="16394" name="文本框 13"/>
          <p:cNvSpPr/>
          <p:nvPr/>
        </p:nvSpPr>
        <p:spPr>
          <a:xfrm>
            <a:off x="0" y="6413500"/>
            <a:ext cx="2021205" cy="460375"/>
          </a:xfrm>
          <a:prstGeom prst="rect">
            <a:avLst/>
          </a:prstGeom>
          <a:noFill/>
          <a:ln w="9525">
            <a:noFill/>
          </a:ln>
        </p:spPr>
        <p:txBody>
          <a:bodyPr wrap="square" anchor="t">
            <a:spAutoFit/>
          </a:bodyPr>
          <a:lstStyle/>
          <a:p>
            <a:pPr>
              <a:lnSpc>
                <a:spcPct val="120000"/>
              </a:lnSpc>
            </a:pPr>
            <a:r>
              <a:rPr lang="zh-CN" altLang="en-US" sz="2000" b="1" dirty="0">
                <a:solidFill>
                  <a:schemeClr val="bg1"/>
                </a:solidFill>
                <a:latin typeface="微软雅黑" pitchFamily="34" charset="-122"/>
                <a:ea typeface="微软雅黑" pitchFamily="34" charset="-122"/>
              </a:rPr>
              <a:t>如何写实证分析</a:t>
            </a:r>
            <a:endParaRPr lang="zh-CN" altLang="en-US" sz="2000" b="1" dirty="0">
              <a:solidFill>
                <a:schemeClr val="bg1"/>
              </a:solidFill>
              <a:latin typeface="微软雅黑" pitchFamily="34" charset="-122"/>
              <a:ea typeface="微软雅黑" pitchFamily="34" charset="-122"/>
            </a:endParaRPr>
          </a:p>
        </p:txBody>
      </p:sp>
      <p:sp>
        <p:nvSpPr>
          <p:cNvPr id="2" name="文本框 1"/>
          <p:cNvSpPr txBox="1"/>
          <p:nvPr/>
        </p:nvSpPr>
        <p:spPr>
          <a:xfrm>
            <a:off x="9549130" y="6413500"/>
            <a:ext cx="2642870" cy="398780"/>
          </a:xfrm>
          <a:prstGeom prst="rect">
            <a:avLst/>
          </a:prstGeom>
          <a:noFill/>
        </p:spPr>
        <p:txBody>
          <a:bodyPr wrap="square" rtlCol="0">
            <a:spAutoFit/>
          </a:bodyPr>
          <a:lstStyle/>
          <a:p>
            <a:r>
              <a:rPr lang="en-US" altLang="zh-CN" sz="2000">
                <a:solidFill>
                  <a:schemeClr val="bg1"/>
                </a:solidFill>
                <a:latin typeface="微软雅黑" pitchFamily="34" charset="-122"/>
                <a:ea typeface="微软雅黑" pitchFamily="34" charset="-122"/>
                <a:cs typeface="微软雅黑" pitchFamily="34" charset="-122"/>
              </a:rPr>
              <a:t>        </a:t>
            </a:r>
            <a:r>
              <a:rPr lang="en-US" altLang="zh-CN" sz="2000" b="1">
                <a:solidFill>
                  <a:schemeClr val="bg1"/>
                </a:solidFill>
                <a:latin typeface="微软雅黑" pitchFamily="34" charset="-122"/>
                <a:ea typeface="微软雅黑" pitchFamily="34" charset="-122"/>
                <a:cs typeface="微软雅黑" pitchFamily="34" charset="-122"/>
              </a:rPr>
              <a:t>  </a:t>
            </a:r>
            <a:r>
              <a:rPr lang="zh-CN" altLang="en-US" sz="2000" b="1">
                <a:solidFill>
                  <a:schemeClr val="bg1"/>
                </a:solidFill>
                <a:latin typeface="微软雅黑" pitchFamily="34" charset="-122"/>
                <a:ea typeface="微软雅黑" pitchFamily="34" charset="-122"/>
                <a:cs typeface="微软雅黑" pitchFamily="34" charset="-122"/>
              </a:rPr>
              <a:t>讲授人</a:t>
            </a:r>
            <a:r>
              <a:rPr lang="en-US" altLang="zh-CN" sz="2000" b="1">
                <a:solidFill>
                  <a:schemeClr val="bg1"/>
                </a:solidFill>
                <a:latin typeface="微软雅黑" pitchFamily="34" charset="-122"/>
                <a:ea typeface="微软雅黑" pitchFamily="34" charset="-122"/>
                <a:cs typeface="微软雅黑" pitchFamily="34" charset="-122"/>
              </a:rPr>
              <a:t>: </a:t>
            </a:r>
            <a:r>
              <a:rPr lang="zh-CN" altLang="en-US" sz="2000" b="1">
                <a:solidFill>
                  <a:schemeClr val="bg1"/>
                </a:solidFill>
                <a:latin typeface="微软雅黑" pitchFamily="34" charset="-122"/>
                <a:ea typeface="微软雅黑" pitchFamily="34" charset="-122"/>
                <a:cs typeface="微软雅黑" pitchFamily="34" charset="-122"/>
              </a:rPr>
              <a:t>刘西川</a:t>
            </a:r>
            <a:endParaRPr lang="zh-CN" altLang="en-US" sz="2000" b="1">
              <a:solidFill>
                <a:schemeClr val="bg1"/>
              </a:solidFill>
              <a:latin typeface="微软雅黑" pitchFamily="34" charset="-122"/>
              <a:ea typeface="微软雅黑" pitchFamily="34" charset="-122"/>
              <a:cs typeface="微软雅黑" pitchFamily="34" charset="-122"/>
            </a:endParaRPr>
          </a:p>
        </p:txBody>
      </p:sp>
      <p:grpSp>
        <p:nvGrpSpPr>
          <p:cNvPr id="26677" name="组合 29"/>
          <p:cNvGrpSpPr/>
          <p:nvPr/>
        </p:nvGrpSpPr>
        <p:grpSpPr>
          <a:xfrm>
            <a:off x="768350" y="2244725"/>
            <a:ext cx="10654665" cy="3596005"/>
            <a:chOff x="-241570" y="0"/>
            <a:chExt cx="9673760" cy="2109221"/>
          </a:xfrm>
        </p:grpSpPr>
        <p:sp>
          <p:nvSpPr>
            <p:cNvPr id="26678" name="任意多边形 16"/>
            <p:cNvSpPr/>
            <p:nvPr/>
          </p:nvSpPr>
          <p:spPr>
            <a:xfrm>
              <a:off x="1426855" y="159"/>
              <a:ext cx="8005335" cy="527093"/>
            </a:xfrm>
            <a:custGeom>
              <a:avLst/>
              <a:gdLst>
                <a:gd name="txL" fmla="*/ 0 w 734714"/>
                <a:gd name="txT" fmla="*/ 0 h 3568747"/>
                <a:gd name="txR" fmla="*/ 734714 w 734714"/>
                <a:gd name="txB" fmla="*/ 3568747 h 3568747"/>
              </a:gdLst>
              <a:ahLst/>
              <a:cxnLst>
                <a:cxn ang="0">
                  <a:pos x="1334252" y="0"/>
                </a:cxn>
                <a:cxn ang="0">
                  <a:pos x="6671083" y="0"/>
                </a:cxn>
                <a:cxn ang="0">
                  <a:pos x="8005335" y="18086"/>
                </a:cxn>
                <a:cxn ang="0">
                  <a:pos x="8005335" y="527093"/>
                </a:cxn>
                <a:cxn ang="0">
                  <a:pos x="8005335" y="527093"/>
                </a:cxn>
                <a:cxn ang="0">
                  <a:pos x="0" y="527093"/>
                </a:cxn>
                <a:cxn ang="0">
                  <a:pos x="0" y="527093"/>
                </a:cxn>
                <a:cxn ang="0">
                  <a:pos x="0" y="18086"/>
                </a:cxn>
                <a:cxn ang="0">
                  <a:pos x="1334252" y="0"/>
                </a:cxn>
              </a:cxnLst>
              <a:rect l="txL" t="txT" r="txR" b="txB"/>
              <a:pathLst>
                <a:path w="734714" h="3568747">
                  <a:moveTo>
                    <a:pt x="734714" y="594806"/>
                  </a:moveTo>
                  <a:lnTo>
                    <a:pt x="734714" y="2973941"/>
                  </a:lnTo>
                  <a:cubicBezTo>
                    <a:pt x="734714" y="3302442"/>
                    <a:pt x="723427" y="3568745"/>
                    <a:pt x="709504" y="3568745"/>
                  </a:cubicBezTo>
                  <a:lnTo>
                    <a:pt x="0" y="3568745"/>
                  </a:lnTo>
                  <a:lnTo>
                    <a:pt x="0" y="3568745"/>
                  </a:lnTo>
                  <a:lnTo>
                    <a:pt x="0" y="2"/>
                  </a:lnTo>
                  <a:lnTo>
                    <a:pt x="0" y="2"/>
                  </a:lnTo>
                  <a:lnTo>
                    <a:pt x="709504" y="2"/>
                  </a:lnTo>
                  <a:cubicBezTo>
                    <a:pt x="723427" y="2"/>
                    <a:pt x="734714" y="266305"/>
                    <a:pt x="734714" y="594806"/>
                  </a:cubicBezTo>
                  <a:close/>
                </a:path>
              </a:pathLst>
            </a:custGeom>
            <a:solidFill>
              <a:srgbClr val="D8D8D8">
                <a:alpha val="89018"/>
              </a:srgbClr>
            </a:solidFill>
            <a:ln w="12700" cap="flat" cmpd="sng">
              <a:solidFill>
                <a:srgbClr val="D1DEEF"/>
              </a:solidFill>
              <a:prstDash val="solid"/>
              <a:miter/>
              <a:headEnd type="none" w="med" len="med"/>
              <a:tailEnd type="none" w="med" len="med"/>
            </a:ln>
          </p:spPr>
          <p:txBody>
            <a:bodyPr lIns="68581" tIns="70156" rIns="104446" bIns="70157" anchor="ctr"/>
            <a:lstStyle/>
            <a:p>
              <a:pPr marL="0" lvl="1" indent="0" eaLnBrk="1" hangingPunct="1">
                <a:lnSpc>
                  <a:spcPct val="90000"/>
                </a:lnSpc>
                <a:spcAft>
                  <a:spcPct val="15000"/>
                </a:spcAft>
              </a:pPr>
              <a:r>
                <a:rPr lang="zh-CN" altLang="en-US" sz="2000" b="1" dirty="0">
                  <a:solidFill>
                    <a:srgbClr val="000000"/>
                  </a:solidFill>
                  <a:latin typeface="微软雅黑" pitchFamily="34" charset="-122"/>
                  <a:ea typeface="微软雅黑" pitchFamily="34" charset="-122"/>
                  <a:sym typeface="微软雅黑" pitchFamily="34" charset="-122"/>
                </a:rPr>
                <a:t>实证分析的目标</a:t>
              </a:r>
              <a:r>
                <a:rPr lang="zh-CN" altLang="en-US" sz="2000" dirty="0">
                  <a:solidFill>
                    <a:srgbClr val="000000"/>
                  </a:solidFill>
                  <a:latin typeface="微软雅黑" pitchFamily="34" charset="-122"/>
                  <a:ea typeface="微软雅黑" pitchFamily="34" charset="-122"/>
                  <a:sym typeface="微软雅黑" pitchFamily="34" charset="-122"/>
                </a:rPr>
                <a:t>是检验假说。</a:t>
              </a:r>
              <a:endParaRPr lang="zh-CN" altLang="en-US" sz="2000" dirty="0">
                <a:solidFill>
                  <a:srgbClr val="000000"/>
                </a:solidFill>
                <a:latin typeface="微软雅黑" pitchFamily="34" charset="-122"/>
                <a:ea typeface="微软雅黑" pitchFamily="34" charset="-122"/>
                <a:sym typeface="微软雅黑" pitchFamily="34" charset="-122"/>
              </a:endParaRPr>
            </a:p>
          </p:txBody>
        </p:sp>
        <p:sp>
          <p:nvSpPr>
            <p:cNvPr id="26679" name="任意多边形 17"/>
            <p:cNvSpPr/>
            <p:nvPr/>
          </p:nvSpPr>
          <p:spPr>
            <a:xfrm>
              <a:off x="-241570" y="0"/>
              <a:ext cx="1609699" cy="527026"/>
            </a:xfrm>
            <a:custGeom>
              <a:avLst/>
              <a:gdLst>
                <a:gd name="txL" fmla="*/ 0 w 2007420"/>
                <a:gd name="txT" fmla="*/ 0 h 918392"/>
                <a:gd name="txR" fmla="*/ 2007420 w 2007420"/>
                <a:gd name="txB" fmla="*/ 918392 h 918392"/>
              </a:gdLst>
              <a:ahLst/>
              <a:cxnLst>
                <a:cxn ang="0">
                  <a:pos x="0" y="100687"/>
                </a:cxn>
                <a:cxn ang="0">
                  <a:pos x="104323" y="0"/>
                </a:cxn>
                <a:cxn ang="0">
                  <a:pos x="1263829" y="0"/>
                </a:cxn>
                <a:cxn ang="0">
                  <a:pos x="1368152" y="100687"/>
                </a:cxn>
                <a:cxn ang="0">
                  <a:pos x="1368152" y="503422"/>
                </a:cxn>
                <a:cxn ang="0">
                  <a:pos x="1263829" y="604109"/>
                </a:cxn>
                <a:cxn ang="0">
                  <a:pos x="104323" y="604109"/>
                </a:cxn>
                <a:cxn ang="0">
                  <a:pos x="0" y="503422"/>
                </a:cxn>
                <a:cxn ang="0">
                  <a:pos x="0" y="100687"/>
                </a:cxn>
              </a:cxnLst>
              <a:rect l="txL" t="txT" r="txR" b="txB"/>
              <a:pathLst>
                <a:path w="2007420" h="918392">
                  <a:moveTo>
                    <a:pt x="0" y="153068"/>
                  </a:moveTo>
                  <a:cubicBezTo>
                    <a:pt x="0" y="68531"/>
                    <a:pt x="68531" y="0"/>
                    <a:pt x="153068" y="0"/>
                  </a:cubicBezTo>
                  <a:lnTo>
                    <a:pt x="1854352" y="0"/>
                  </a:lnTo>
                  <a:cubicBezTo>
                    <a:pt x="1938889" y="0"/>
                    <a:pt x="2007420" y="68531"/>
                    <a:pt x="2007420" y="153068"/>
                  </a:cubicBezTo>
                  <a:lnTo>
                    <a:pt x="2007420" y="765324"/>
                  </a:lnTo>
                  <a:cubicBezTo>
                    <a:pt x="2007420" y="849861"/>
                    <a:pt x="1938889" y="918392"/>
                    <a:pt x="1854352" y="918392"/>
                  </a:cubicBezTo>
                  <a:lnTo>
                    <a:pt x="153068" y="918392"/>
                  </a:lnTo>
                  <a:cubicBezTo>
                    <a:pt x="68531" y="918392"/>
                    <a:pt x="0" y="849861"/>
                    <a:pt x="0" y="765324"/>
                  </a:cubicBezTo>
                  <a:lnTo>
                    <a:pt x="0" y="153068"/>
                  </a:lnTo>
                  <a:close/>
                </a:path>
              </a:pathLst>
            </a:custGeom>
            <a:solidFill>
              <a:srgbClr val="16A287"/>
            </a:solidFill>
            <a:ln w="12700">
              <a:noFill/>
            </a:ln>
          </p:spPr>
          <p:txBody>
            <a:bodyPr lIns="212472" tIns="128652" rIns="212472" bIns="128652" anchor="ctr"/>
            <a:lstStyle/>
            <a:p>
              <a:pPr algn="ctr">
                <a:lnSpc>
                  <a:spcPct val="90000"/>
                </a:lnSpc>
                <a:spcAft>
                  <a:spcPct val="35000"/>
                </a:spcAft>
              </a:pPr>
              <a:r>
                <a:rPr sz="2000" b="1" dirty="0">
                  <a:solidFill>
                    <a:schemeClr val="bg1"/>
                  </a:solidFill>
                  <a:latin typeface="Arial" charset="0"/>
                  <a:ea typeface="宋体" charset="-122"/>
                </a:rPr>
                <a:t>第1个元素是功能</a:t>
              </a:r>
              <a:endParaRPr sz="2000" b="1" dirty="0">
                <a:solidFill>
                  <a:schemeClr val="bg1"/>
                </a:solidFill>
                <a:latin typeface="Arial" charset="0"/>
                <a:ea typeface="宋体" charset="-122"/>
              </a:endParaRPr>
            </a:p>
          </p:txBody>
        </p:sp>
        <p:sp>
          <p:nvSpPr>
            <p:cNvPr id="26680" name="任意多边形 24"/>
            <p:cNvSpPr/>
            <p:nvPr/>
          </p:nvSpPr>
          <p:spPr>
            <a:xfrm>
              <a:off x="1426936" y="644802"/>
              <a:ext cx="8005254" cy="772658"/>
            </a:xfrm>
            <a:custGeom>
              <a:avLst/>
              <a:gdLst>
                <a:gd name="txL" fmla="*/ 0 w 734714"/>
                <a:gd name="txT" fmla="*/ 0 h 3568747"/>
                <a:gd name="txR" fmla="*/ 734714 w 734714"/>
                <a:gd name="txB" fmla="*/ 3568747 h 3568747"/>
              </a:gdLst>
              <a:ahLst/>
              <a:cxnLst>
                <a:cxn ang="0">
                  <a:pos x="1334252" y="0"/>
                </a:cxn>
                <a:cxn ang="0">
                  <a:pos x="6671083" y="0"/>
                </a:cxn>
                <a:cxn ang="0">
                  <a:pos x="8005335" y="18086"/>
                </a:cxn>
                <a:cxn ang="0">
                  <a:pos x="8005335" y="527093"/>
                </a:cxn>
                <a:cxn ang="0">
                  <a:pos x="8005335" y="527093"/>
                </a:cxn>
                <a:cxn ang="0">
                  <a:pos x="0" y="527093"/>
                </a:cxn>
                <a:cxn ang="0">
                  <a:pos x="0" y="527093"/>
                </a:cxn>
                <a:cxn ang="0">
                  <a:pos x="0" y="18086"/>
                </a:cxn>
                <a:cxn ang="0">
                  <a:pos x="1334252" y="0"/>
                </a:cxn>
              </a:cxnLst>
              <a:rect l="txL" t="txT" r="txR" b="txB"/>
              <a:pathLst>
                <a:path w="734714" h="3568747">
                  <a:moveTo>
                    <a:pt x="734714" y="594806"/>
                  </a:moveTo>
                  <a:lnTo>
                    <a:pt x="734714" y="2973941"/>
                  </a:lnTo>
                  <a:cubicBezTo>
                    <a:pt x="734714" y="3302442"/>
                    <a:pt x="723427" y="3568745"/>
                    <a:pt x="709504" y="3568745"/>
                  </a:cubicBezTo>
                  <a:lnTo>
                    <a:pt x="0" y="3568745"/>
                  </a:lnTo>
                  <a:lnTo>
                    <a:pt x="0" y="3568745"/>
                  </a:lnTo>
                  <a:lnTo>
                    <a:pt x="0" y="2"/>
                  </a:lnTo>
                  <a:lnTo>
                    <a:pt x="0" y="2"/>
                  </a:lnTo>
                  <a:lnTo>
                    <a:pt x="709504" y="2"/>
                  </a:lnTo>
                  <a:cubicBezTo>
                    <a:pt x="723427" y="2"/>
                    <a:pt x="734714" y="266305"/>
                    <a:pt x="734714" y="594806"/>
                  </a:cubicBezTo>
                  <a:close/>
                </a:path>
              </a:pathLst>
            </a:custGeom>
            <a:solidFill>
              <a:srgbClr val="D8D8D8">
                <a:alpha val="89018"/>
              </a:srgbClr>
            </a:solidFill>
            <a:ln w="12700" cap="flat" cmpd="sng">
              <a:solidFill>
                <a:srgbClr val="D1DEEF"/>
              </a:solidFill>
              <a:prstDash val="solid"/>
              <a:miter/>
              <a:headEnd type="none" w="med" len="med"/>
              <a:tailEnd type="none" w="med" len="med"/>
            </a:ln>
          </p:spPr>
          <p:txBody>
            <a:bodyPr lIns="68581" tIns="70156" rIns="104446" bIns="70157" anchor="ctr"/>
            <a:lstStyle/>
            <a:p>
              <a:pPr marL="0" lvl="1" indent="0" algn="just" eaLnBrk="1" hangingPunct="1">
                <a:lnSpc>
                  <a:spcPct val="120000"/>
                </a:lnSpc>
                <a:spcAft>
                  <a:spcPct val="15000"/>
                </a:spcAft>
              </a:pPr>
              <a:r>
                <a:rPr lang="zh-CN" altLang="en-US" sz="2000" b="1" dirty="0">
                  <a:solidFill>
                    <a:srgbClr val="000000"/>
                  </a:solidFill>
                  <a:latin typeface="微软雅黑" pitchFamily="34" charset="-122"/>
                  <a:ea typeface="微软雅黑" pitchFamily="34" charset="-122"/>
                  <a:sym typeface="微软雅黑" pitchFamily="34" charset="-122"/>
                </a:rPr>
                <a:t>实证分析大致有六个动作：</a:t>
              </a:r>
              <a:r>
                <a:rPr lang="zh-CN" altLang="en-US" sz="2000" dirty="0">
                  <a:solidFill>
                    <a:srgbClr val="000000"/>
                  </a:solidFill>
                  <a:latin typeface="微软雅黑" pitchFamily="34" charset="-122"/>
                  <a:ea typeface="微软雅黑" pitchFamily="34" charset="-122"/>
                  <a:sym typeface="微软雅黑" pitchFamily="34" charset="-122"/>
                </a:rPr>
                <a:t>描述性统计、诊断性检验、基准回归、相关计量问题处理、稳健性检验和进一步讨论，这些动作组合起来就能完成对假说或因果关系的识别与推断。</a:t>
              </a:r>
              <a:endParaRPr lang="zh-CN" altLang="en-US" sz="2000" dirty="0">
                <a:solidFill>
                  <a:srgbClr val="000000"/>
                </a:solidFill>
                <a:latin typeface="微软雅黑" pitchFamily="34" charset="-122"/>
                <a:ea typeface="微软雅黑" pitchFamily="34" charset="-122"/>
                <a:sym typeface="微软雅黑" pitchFamily="34" charset="-122"/>
              </a:endParaRPr>
            </a:p>
          </p:txBody>
        </p:sp>
        <p:sp>
          <p:nvSpPr>
            <p:cNvPr id="26681" name="任意多边形 25"/>
            <p:cNvSpPr/>
            <p:nvPr/>
          </p:nvSpPr>
          <p:spPr>
            <a:xfrm>
              <a:off x="-241570" y="644350"/>
              <a:ext cx="1609699" cy="772847"/>
            </a:xfrm>
            <a:custGeom>
              <a:avLst/>
              <a:gdLst>
                <a:gd name="txL" fmla="*/ 0 w 2007420"/>
                <a:gd name="txT" fmla="*/ 0 h 918392"/>
                <a:gd name="txR" fmla="*/ 2007420 w 2007420"/>
                <a:gd name="txB" fmla="*/ 918392 h 918392"/>
              </a:gdLst>
              <a:ahLst/>
              <a:cxnLst>
                <a:cxn ang="0">
                  <a:pos x="0" y="100687"/>
                </a:cxn>
                <a:cxn ang="0">
                  <a:pos x="104323" y="0"/>
                </a:cxn>
                <a:cxn ang="0">
                  <a:pos x="1263829" y="0"/>
                </a:cxn>
                <a:cxn ang="0">
                  <a:pos x="1368152" y="100687"/>
                </a:cxn>
                <a:cxn ang="0">
                  <a:pos x="1368152" y="503422"/>
                </a:cxn>
                <a:cxn ang="0">
                  <a:pos x="1263829" y="604109"/>
                </a:cxn>
                <a:cxn ang="0">
                  <a:pos x="104323" y="604109"/>
                </a:cxn>
                <a:cxn ang="0">
                  <a:pos x="0" y="503422"/>
                </a:cxn>
                <a:cxn ang="0">
                  <a:pos x="0" y="100687"/>
                </a:cxn>
              </a:cxnLst>
              <a:rect l="txL" t="txT" r="txR" b="txB"/>
              <a:pathLst>
                <a:path w="2007420" h="918392">
                  <a:moveTo>
                    <a:pt x="0" y="153068"/>
                  </a:moveTo>
                  <a:cubicBezTo>
                    <a:pt x="0" y="68531"/>
                    <a:pt x="68531" y="0"/>
                    <a:pt x="153068" y="0"/>
                  </a:cubicBezTo>
                  <a:lnTo>
                    <a:pt x="1854352" y="0"/>
                  </a:lnTo>
                  <a:cubicBezTo>
                    <a:pt x="1938889" y="0"/>
                    <a:pt x="2007420" y="68531"/>
                    <a:pt x="2007420" y="153068"/>
                  </a:cubicBezTo>
                  <a:lnTo>
                    <a:pt x="2007420" y="765324"/>
                  </a:lnTo>
                  <a:cubicBezTo>
                    <a:pt x="2007420" y="849861"/>
                    <a:pt x="1938889" y="918392"/>
                    <a:pt x="1854352" y="918392"/>
                  </a:cubicBezTo>
                  <a:lnTo>
                    <a:pt x="153068" y="918392"/>
                  </a:lnTo>
                  <a:cubicBezTo>
                    <a:pt x="68531" y="918392"/>
                    <a:pt x="0" y="849861"/>
                    <a:pt x="0" y="765324"/>
                  </a:cubicBezTo>
                  <a:lnTo>
                    <a:pt x="0" y="153068"/>
                  </a:lnTo>
                  <a:close/>
                </a:path>
              </a:pathLst>
            </a:custGeom>
            <a:solidFill>
              <a:srgbClr val="16A287"/>
            </a:solidFill>
            <a:ln w="12700">
              <a:noFill/>
            </a:ln>
          </p:spPr>
          <p:txBody>
            <a:bodyPr lIns="212472" tIns="128652" rIns="212472" bIns="128652" anchor="ctr"/>
            <a:lstStyle/>
            <a:p>
              <a:pPr algn="ctr">
                <a:lnSpc>
                  <a:spcPct val="90000"/>
                </a:lnSpc>
                <a:spcAft>
                  <a:spcPct val="35000"/>
                </a:spcAft>
              </a:pPr>
              <a:r>
                <a:rPr sz="2000" b="1" dirty="0">
                  <a:solidFill>
                    <a:schemeClr val="bg1"/>
                  </a:solidFill>
                  <a:latin typeface="Arial" charset="0"/>
                  <a:ea typeface="宋体" charset="-122"/>
                </a:rPr>
                <a:t>第2个元素是动作</a:t>
              </a:r>
              <a:endParaRPr sz="2000" b="1" dirty="0">
                <a:solidFill>
                  <a:schemeClr val="bg1"/>
                </a:solidFill>
                <a:latin typeface="Arial" charset="0"/>
                <a:ea typeface="宋体" charset="-122"/>
              </a:endParaRPr>
            </a:p>
          </p:txBody>
        </p:sp>
        <p:sp>
          <p:nvSpPr>
            <p:cNvPr id="26682" name="任意多边形 27"/>
            <p:cNvSpPr/>
            <p:nvPr/>
          </p:nvSpPr>
          <p:spPr>
            <a:xfrm>
              <a:off x="1426855" y="1582074"/>
              <a:ext cx="8005335" cy="527093"/>
            </a:xfrm>
            <a:custGeom>
              <a:avLst/>
              <a:gdLst>
                <a:gd name="txL" fmla="*/ 0 w 734714"/>
                <a:gd name="txT" fmla="*/ 0 h 3568747"/>
                <a:gd name="txR" fmla="*/ 734714 w 734714"/>
                <a:gd name="txB" fmla="*/ 3568747 h 3568747"/>
              </a:gdLst>
              <a:ahLst/>
              <a:cxnLst>
                <a:cxn ang="0">
                  <a:pos x="1334252" y="0"/>
                </a:cxn>
                <a:cxn ang="0">
                  <a:pos x="6671083" y="0"/>
                </a:cxn>
                <a:cxn ang="0">
                  <a:pos x="8005335" y="18086"/>
                </a:cxn>
                <a:cxn ang="0">
                  <a:pos x="8005335" y="527093"/>
                </a:cxn>
                <a:cxn ang="0">
                  <a:pos x="8005335" y="527093"/>
                </a:cxn>
                <a:cxn ang="0">
                  <a:pos x="0" y="527093"/>
                </a:cxn>
                <a:cxn ang="0">
                  <a:pos x="0" y="527093"/>
                </a:cxn>
                <a:cxn ang="0">
                  <a:pos x="0" y="18086"/>
                </a:cxn>
                <a:cxn ang="0">
                  <a:pos x="1334252" y="0"/>
                </a:cxn>
              </a:cxnLst>
              <a:rect l="txL" t="txT" r="txR" b="txB"/>
              <a:pathLst>
                <a:path w="734714" h="3568747">
                  <a:moveTo>
                    <a:pt x="734714" y="594806"/>
                  </a:moveTo>
                  <a:lnTo>
                    <a:pt x="734714" y="2973941"/>
                  </a:lnTo>
                  <a:cubicBezTo>
                    <a:pt x="734714" y="3302442"/>
                    <a:pt x="723427" y="3568745"/>
                    <a:pt x="709504" y="3568745"/>
                  </a:cubicBezTo>
                  <a:lnTo>
                    <a:pt x="0" y="3568745"/>
                  </a:lnTo>
                  <a:lnTo>
                    <a:pt x="0" y="3568745"/>
                  </a:lnTo>
                  <a:lnTo>
                    <a:pt x="0" y="2"/>
                  </a:lnTo>
                  <a:lnTo>
                    <a:pt x="0" y="2"/>
                  </a:lnTo>
                  <a:lnTo>
                    <a:pt x="709504" y="2"/>
                  </a:lnTo>
                  <a:cubicBezTo>
                    <a:pt x="723427" y="2"/>
                    <a:pt x="734714" y="266305"/>
                    <a:pt x="734714" y="594806"/>
                  </a:cubicBezTo>
                  <a:close/>
                </a:path>
              </a:pathLst>
            </a:custGeom>
            <a:solidFill>
              <a:srgbClr val="D8D8D8">
                <a:alpha val="89018"/>
              </a:srgbClr>
            </a:solidFill>
            <a:ln w="12700" cap="flat" cmpd="sng">
              <a:solidFill>
                <a:srgbClr val="D1DEEF"/>
              </a:solidFill>
              <a:prstDash val="solid"/>
              <a:miter/>
              <a:headEnd type="none" w="med" len="med"/>
              <a:tailEnd type="none" w="med" len="med"/>
            </a:ln>
          </p:spPr>
          <p:txBody>
            <a:bodyPr lIns="68581" tIns="70156" rIns="104446" bIns="70157" anchor="ctr"/>
            <a:lstStyle/>
            <a:p>
              <a:pPr marL="0" lvl="1" indent="0" eaLnBrk="1" hangingPunct="1">
                <a:lnSpc>
                  <a:spcPct val="110000"/>
                </a:lnSpc>
                <a:spcAft>
                  <a:spcPct val="15000"/>
                </a:spcAft>
              </a:pPr>
              <a:r>
                <a:rPr lang="zh-CN" altLang="en-US" sz="2000" dirty="0">
                  <a:solidFill>
                    <a:srgbClr val="000000"/>
                  </a:solidFill>
                  <a:latin typeface="微软雅黑" pitchFamily="34" charset="-122"/>
                  <a:ea typeface="微软雅黑" pitchFamily="34" charset="-122"/>
                  <a:sym typeface="微软雅黑" pitchFamily="34" charset="-122"/>
                </a:rPr>
                <a:t>上述动作</a:t>
              </a:r>
              <a:r>
                <a:rPr lang="zh-CN" altLang="en-US" sz="2000" b="1" dirty="0">
                  <a:solidFill>
                    <a:srgbClr val="000000"/>
                  </a:solidFill>
                  <a:latin typeface="微软雅黑" pitchFamily="34" charset="-122"/>
                  <a:ea typeface="微软雅黑" pitchFamily="34" charset="-122"/>
                  <a:sym typeface="微软雅黑" pitchFamily="34" charset="-122"/>
                </a:rPr>
                <a:t>针对的主要是</a:t>
              </a:r>
              <a:r>
                <a:rPr lang="zh-CN" altLang="en-US" sz="2000" dirty="0">
                  <a:solidFill>
                    <a:srgbClr val="000000"/>
                  </a:solidFill>
                  <a:latin typeface="微软雅黑" pitchFamily="34" charset="-122"/>
                  <a:ea typeface="微软雅黑" pitchFamily="34" charset="-122"/>
                  <a:sym typeface="微软雅黑" pitchFamily="34" charset="-122"/>
                </a:rPr>
                <a:t>数据的统计与计量分析结果。</a:t>
              </a:r>
              <a:endParaRPr lang="zh-CN" altLang="en-US" sz="2000" dirty="0">
                <a:solidFill>
                  <a:srgbClr val="000000"/>
                </a:solidFill>
                <a:latin typeface="微软雅黑" pitchFamily="34" charset="-122"/>
                <a:ea typeface="微软雅黑" pitchFamily="34" charset="-122"/>
                <a:sym typeface="微软雅黑" pitchFamily="34" charset="-122"/>
              </a:endParaRPr>
            </a:p>
          </p:txBody>
        </p:sp>
        <p:sp>
          <p:nvSpPr>
            <p:cNvPr id="26683" name="任意多边形 28"/>
            <p:cNvSpPr/>
            <p:nvPr/>
          </p:nvSpPr>
          <p:spPr>
            <a:xfrm>
              <a:off x="-241570" y="1582195"/>
              <a:ext cx="1609699" cy="527026"/>
            </a:xfrm>
            <a:custGeom>
              <a:avLst/>
              <a:gdLst>
                <a:gd name="txL" fmla="*/ 0 w 2007420"/>
                <a:gd name="txT" fmla="*/ 0 h 918392"/>
                <a:gd name="txR" fmla="*/ 2007420 w 2007420"/>
                <a:gd name="txB" fmla="*/ 918392 h 918392"/>
              </a:gdLst>
              <a:ahLst/>
              <a:cxnLst>
                <a:cxn ang="0">
                  <a:pos x="0" y="100687"/>
                </a:cxn>
                <a:cxn ang="0">
                  <a:pos x="104323" y="0"/>
                </a:cxn>
                <a:cxn ang="0">
                  <a:pos x="1263829" y="0"/>
                </a:cxn>
                <a:cxn ang="0">
                  <a:pos x="1368152" y="100687"/>
                </a:cxn>
                <a:cxn ang="0">
                  <a:pos x="1368152" y="503422"/>
                </a:cxn>
                <a:cxn ang="0">
                  <a:pos x="1263829" y="604109"/>
                </a:cxn>
                <a:cxn ang="0">
                  <a:pos x="104323" y="604109"/>
                </a:cxn>
                <a:cxn ang="0">
                  <a:pos x="0" y="503422"/>
                </a:cxn>
                <a:cxn ang="0">
                  <a:pos x="0" y="100687"/>
                </a:cxn>
              </a:cxnLst>
              <a:rect l="txL" t="txT" r="txR" b="txB"/>
              <a:pathLst>
                <a:path w="2007420" h="918392">
                  <a:moveTo>
                    <a:pt x="0" y="153068"/>
                  </a:moveTo>
                  <a:cubicBezTo>
                    <a:pt x="0" y="68531"/>
                    <a:pt x="68531" y="0"/>
                    <a:pt x="153068" y="0"/>
                  </a:cubicBezTo>
                  <a:lnTo>
                    <a:pt x="1854352" y="0"/>
                  </a:lnTo>
                  <a:cubicBezTo>
                    <a:pt x="1938889" y="0"/>
                    <a:pt x="2007420" y="68531"/>
                    <a:pt x="2007420" y="153068"/>
                  </a:cubicBezTo>
                  <a:lnTo>
                    <a:pt x="2007420" y="765324"/>
                  </a:lnTo>
                  <a:cubicBezTo>
                    <a:pt x="2007420" y="849861"/>
                    <a:pt x="1938889" y="918392"/>
                    <a:pt x="1854352" y="918392"/>
                  </a:cubicBezTo>
                  <a:lnTo>
                    <a:pt x="153068" y="918392"/>
                  </a:lnTo>
                  <a:cubicBezTo>
                    <a:pt x="68531" y="918392"/>
                    <a:pt x="0" y="849861"/>
                    <a:pt x="0" y="765324"/>
                  </a:cubicBezTo>
                  <a:lnTo>
                    <a:pt x="0" y="153068"/>
                  </a:lnTo>
                  <a:close/>
                </a:path>
              </a:pathLst>
            </a:custGeom>
            <a:solidFill>
              <a:srgbClr val="16A287"/>
            </a:solidFill>
            <a:ln w="12700">
              <a:noFill/>
            </a:ln>
          </p:spPr>
          <p:txBody>
            <a:bodyPr lIns="212472" tIns="128652" rIns="212472" bIns="128652" anchor="ctr"/>
            <a:lstStyle/>
            <a:p>
              <a:pPr algn="ctr">
                <a:lnSpc>
                  <a:spcPct val="90000"/>
                </a:lnSpc>
                <a:spcAft>
                  <a:spcPct val="35000"/>
                </a:spcAft>
              </a:pPr>
              <a:r>
                <a:rPr sz="2000" b="1" dirty="0">
                  <a:solidFill>
                    <a:schemeClr val="bg1"/>
                  </a:solidFill>
                </a:rPr>
                <a:t>第3个元素是作用对象</a:t>
              </a:r>
              <a:endParaRPr sz="2000" dirty="0">
                <a:solidFill>
                  <a:schemeClr val="bg1"/>
                </a:solidFill>
                <a:latin typeface="微软雅黑" pitchFamily="34" charset="-122"/>
                <a:ea typeface="微软雅黑" pitchFamily="34" charset="-122"/>
                <a:cs typeface="微软雅黑" pitchFamily="34" charset="-122"/>
              </a:endParaRPr>
            </a:p>
          </p:txBody>
        </p:sp>
      </p:grpSp>
      <p:sp>
        <p:nvSpPr>
          <p:cNvPr id="4" name="文本框 3"/>
          <p:cNvSpPr txBox="1"/>
          <p:nvPr/>
        </p:nvSpPr>
        <p:spPr>
          <a:xfrm>
            <a:off x="768350" y="1481455"/>
            <a:ext cx="10866120" cy="429895"/>
          </a:xfrm>
          <a:prstGeom prst="rect">
            <a:avLst/>
          </a:prstGeom>
          <a:noFill/>
        </p:spPr>
        <p:txBody>
          <a:bodyPr wrap="square" rtlCol="0">
            <a:spAutoFit/>
          </a:bodyPr>
          <a:lstStyle/>
          <a:p>
            <a:r>
              <a:rPr lang="zh-CN" altLang="en-US" sz="2200" b="1">
                <a:latin typeface="微软雅黑" pitchFamily="34" charset="-122"/>
                <a:ea typeface="微软雅黑" pitchFamily="34" charset="-122"/>
              </a:rPr>
              <a:t>实证分析由三个元素组成：</a:t>
            </a:r>
            <a:endParaRPr lang="zh-CN" altLang="en-US" sz="2200" b="1">
              <a:latin typeface="微软雅黑" pitchFamily="34" charset="-122"/>
              <a:ea typeface="微软雅黑" pitchFamily="34"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矩形 1"/>
          <p:cNvSpPr/>
          <p:nvPr/>
        </p:nvSpPr>
        <p:spPr>
          <a:xfrm>
            <a:off x="0" y="549275"/>
            <a:ext cx="12192000" cy="598488"/>
          </a:xfrm>
          <a:prstGeom prst="rect">
            <a:avLst/>
          </a:prstGeom>
          <a:solidFill>
            <a:srgbClr val="D8D8D8"/>
          </a:solidFill>
          <a:ln w="12700">
            <a:noFill/>
          </a:ln>
        </p:spPr>
        <p:txBody>
          <a:bodyPr anchor="ctr"/>
          <a:lstStyle/>
          <a:p>
            <a:pPr algn="ctr"/>
            <a:endParaRPr lang="zh-CN" altLang="zh-CN" b="1" dirty="0">
              <a:solidFill>
                <a:srgbClr val="FFFFFF"/>
              </a:solidFill>
              <a:latin typeface="微软雅黑" pitchFamily="34" charset="-122"/>
              <a:ea typeface="微软雅黑" pitchFamily="34" charset="-122"/>
              <a:sym typeface="微软雅黑" pitchFamily="34" charset="-122"/>
            </a:endParaRPr>
          </a:p>
        </p:txBody>
      </p:sp>
      <p:sp>
        <p:nvSpPr>
          <p:cNvPr id="40962" name="矩形 4"/>
          <p:cNvSpPr/>
          <p:nvPr/>
        </p:nvSpPr>
        <p:spPr>
          <a:xfrm>
            <a:off x="0" y="0"/>
            <a:ext cx="12192000" cy="598488"/>
          </a:xfrm>
          <a:prstGeom prst="rect">
            <a:avLst/>
          </a:prstGeom>
          <a:solidFill>
            <a:schemeClr val="tx1"/>
          </a:solidFill>
          <a:ln w="12700">
            <a:noFill/>
          </a:ln>
        </p:spPr>
        <p:txBody>
          <a:bodyPr anchor="ctr"/>
          <a:lstStyle/>
          <a:p>
            <a:pPr algn="ctr"/>
            <a:endParaRPr lang="zh-CN" altLang="zh-CN" dirty="0">
              <a:solidFill>
                <a:schemeClr val="bg1"/>
              </a:solidFill>
              <a:latin typeface="宋体" charset="-122"/>
              <a:ea typeface="宋体" charset="-122"/>
              <a:sym typeface="宋体" charset="-122"/>
            </a:endParaRPr>
          </a:p>
        </p:txBody>
      </p:sp>
      <p:sp>
        <p:nvSpPr>
          <p:cNvPr id="40969" name="矩形 12"/>
          <p:cNvSpPr/>
          <p:nvPr/>
        </p:nvSpPr>
        <p:spPr>
          <a:xfrm>
            <a:off x="0" y="6367463"/>
            <a:ext cx="12192000" cy="490537"/>
          </a:xfrm>
          <a:prstGeom prst="rect">
            <a:avLst/>
          </a:prstGeom>
          <a:solidFill>
            <a:srgbClr val="16A287"/>
          </a:solidFill>
          <a:ln w="12700">
            <a:noFill/>
          </a:ln>
        </p:spPr>
        <p:txBody>
          <a:bodyPr anchor="ctr"/>
          <a:lstStyle/>
          <a:p>
            <a:pPr algn="ctr"/>
            <a:endParaRPr lang="zh-CN" altLang="zh-CN" b="1" dirty="0">
              <a:solidFill>
                <a:srgbClr val="FFFFFF"/>
              </a:solidFill>
              <a:latin typeface="微软雅黑" pitchFamily="34" charset="-122"/>
              <a:ea typeface="微软雅黑" pitchFamily="34" charset="-122"/>
              <a:sym typeface="微软雅黑" pitchFamily="34" charset="-122"/>
            </a:endParaRPr>
          </a:p>
        </p:txBody>
      </p:sp>
      <p:sp>
        <p:nvSpPr>
          <p:cNvPr id="41007" name="文本占位符 3"/>
          <p:cNvSpPr>
            <a:spLocks noGrp="1"/>
          </p:cNvSpPr>
          <p:nvPr>
            <p:ph sz="quarter" idx="4294967295"/>
          </p:nvPr>
        </p:nvSpPr>
        <p:spPr>
          <a:xfrm>
            <a:off x="655955" y="681355"/>
            <a:ext cx="7240270" cy="429895"/>
          </a:xfrm>
          <a:prstGeom prst="rect">
            <a:avLst/>
          </a:prstGeom>
          <a:noFill/>
          <a:ln w="9525">
            <a:noFill/>
          </a:ln>
        </p:spPr>
        <p:txBody>
          <a:bodyPr anchor="t"/>
          <a:lstStyle>
            <a:lvl1pPr lvl="0">
              <a:buClrTx/>
              <a:buSzTx/>
              <a:buFont typeface="Arial" charset="0"/>
              <a:defRPr sz="2400"/>
            </a:lvl1pPr>
            <a:lvl2pPr lvl="1">
              <a:buClrTx/>
              <a:buSzTx/>
              <a:buFont typeface="Arial" charset="0"/>
              <a:defRPr sz="2000"/>
            </a:lvl2pPr>
            <a:lvl3pPr lvl="2">
              <a:buClrTx/>
              <a:buSzTx/>
              <a:buFont typeface="Arial" charset="0"/>
              <a:defRPr sz="1800"/>
            </a:lvl3pPr>
            <a:lvl4pPr lvl="3">
              <a:buClrTx/>
              <a:buSzTx/>
              <a:buFont typeface="Arial" charset="0"/>
              <a:defRPr sz="1600"/>
            </a:lvl4pPr>
            <a:lvl5pPr lvl="4">
              <a:buClrTx/>
              <a:buSzTx/>
              <a:buFont typeface="Arial" charset="0"/>
              <a:defRPr sz="1600"/>
            </a:lvl5pPr>
          </a:lstStyle>
          <a:p>
            <a:pPr marL="0" lvl="0" indent="0" eaLnBrk="1" hangingPunct="1">
              <a:buNone/>
            </a:pPr>
            <a:r>
              <a:rPr lang="zh-CN" altLang="en-US" sz="2800" b="1" dirty="0">
                <a:latin typeface="微软雅黑" pitchFamily="34" charset="-122"/>
                <a:ea typeface="微软雅黑" pitchFamily="34" charset="-122"/>
              </a:rPr>
              <a:t>实证分析的功能、动作及对象三元素（图</a:t>
            </a:r>
            <a:r>
              <a:rPr lang="en-US" altLang="zh-CN" sz="2800" b="1" dirty="0">
                <a:latin typeface="微软雅黑" pitchFamily="34" charset="-122"/>
                <a:ea typeface="微软雅黑" pitchFamily="34" charset="-122"/>
              </a:rPr>
              <a:t>2</a:t>
            </a:r>
            <a:r>
              <a:rPr lang="zh-CN" altLang="en-US" sz="2800" b="1" dirty="0">
                <a:latin typeface="微软雅黑" pitchFamily="34" charset="-122"/>
                <a:ea typeface="微软雅黑" pitchFamily="34" charset="-122"/>
              </a:rPr>
              <a:t>）</a:t>
            </a:r>
            <a:endParaRPr lang="zh-CN" altLang="en-US" sz="2800" b="1" dirty="0">
              <a:latin typeface="微软雅黑" pitchFamily="34" charset="-122"/>
              <a:ea typeface="微软雅黑" pitchFamily="34" charset="-122"/>
            </a:endParaRPr>
          </a:p>
        </p:txBody>
      </p:sp>
      <p:sp>
        <p:nvSpPr>
          <p:cNvPr id="16394" name="文本框 13"/>
          <p:cNvSpPr/>
          <p:nvPr/>
        </p:nvSpPr>
        <p:spPr>
          <a:xfrm>
            <a:off x="0" y="6413500"/>
            <a:ext cx="2021205" cy="460375"/>
          </a:xfrm>
          <a:prstGeom prst="rect">
            <a:avLst/>
          </a:prstGeom>
          <a:noFill/>
          <a:ln w="9525">
            <a:noFill/>
          </a:ln>
        </p:spPr>
        <p:txBody>
          <a:bodyPr wrap="square" anchor="t">
            <a:spAutoFit/>
          </a:bodyPr>
          <a:lstStyle/>
          <a:p>
            <a:pPr>
              <a:lnSpc>
                <a:spcPct val="120000"/>
              </a:lnSpc>
            </a:pPr>
            <a:r>
              <a:rPr lang="zh-CN" altLang="en-US" sz="2000" b="1" dirty="0">
                <a:solidFill>
                  <a:schemeClr val="bg1"/>
                </a:solidFill>
                <a:latin typeface="微软雅黑" pitchFamily="34" charset="-122"/>
                <a:ea typeface="微软雅黑" pitchFamily="34" charset="-122"/>
              </a:rPr>
              <a:t>如何写实证分析</a:t>
            </a:r>
            <a:endParaRPr lang="zh-CN" altLang="en-US" sz="2000" b="1" dirty="0">
              <a:solidFill>
                <a:schemeClr val="bg1"/>
              </a:solidFill>
              <a:latin typeface="微软雅黑" pitchFamily="34" charset="-122"/>
              <a:ea typeface="微软雅黑" pitchFamily="34" charset="-122"/>
            </a:endParaRPr>
          </a:p>
        </p:txBody>
      </p:sp>
      <p:sp>
        <p:nvSpPr>
          <p:cNvPr id="2" name="文本框 1"/>
          <p:cNvSpPr txBox="1"/>
          <p:nvPr/>
        </p:nvSpPr>
        <p:spPr>
          <a:xfrm>
            <a:off x="9549130" y="6413500"/>
            <a:ext cx="2642870" cy="398780"/>
          </a:xfrm>
          <a:prstGeom prst="rect">
            <a:avLst/>
          </a:prstGeom>
          <a:noFill/>
        </p:spPr>
        <p:txBody>
          <a:bodyPr wrap="square" rtlCol="0">
            <a:spAutoFit/>
          </a:bodyPr>
          <a:lstStyle/>
          <a:p>
            <a:r>
              <a:rPr lang="en-US" altLang="zh-CN" sz="2000">
                <a:solidFill>
                  <a:schemeClr val="bg1"/>
                </a:solidFill>
                <a:latin typeface="微软雅黑" pitchFamily="34" charset="-122"/>
                <a:ea typeface="微软雅黑" pitchFamily="34" charset="-122"/>
                <a:cs typeface="微软雅黑" pitchFamily="34" charset="-122"/>
              </a:rPr>
              <a:t>        </a:t>
            </a:r>
            <a:r>
              <a:rPr lang="en-US" altLang="zh-CN" sz="2000" b="1">
                <a:solidFill>
                  <a:schemeClr val="bg1"/>
                </a:solidFill>
                <a:latin typeface="微软雅黑" pitchFamily="34" charset="-122"/>
                <a:ea typeface="微软雅黑" pitchFamily="34" charset="-122"/>
                <a:cs typeface="微软雅黑" pitchFamily="34" charset="-122"/>
              </a:rPr>
              <a:t>  </a:t>
            </a:r>
            <a:r>
              <a:rPr lang="zh-CN" altLang="en-US" sz="2000" b="1">
                <a:solidFill>
                  <a:schemeClr val="bg1"/>
                </a:solidFill>
                <a:latin typeface="微软雅黑" pitchFamily="34" charset="-122"/>
                <a:ea typeface="微软雅黑" pitchFamily="34" charset="-122"/>
                <a:cs typeface="微软雅黑" pitchFamily="34" charset="-122"/>
              </a:rPr>
              <a:t>讲授人</a:t>
            </a:r>
            <a:r>
              <a:rPr lang="en-US" altLang="zh-CN" sz="2000" b="1">
                <a:solidFill>
                  <a:schemeClr val="bg1"/>
                </a:solidFill>
                <a:latin typeface="微软雅黑" pitchFamily="34" charset="-122"/>
                <a:ea typeface="微软雅黑" pitchFamily="34" charset="-122"/>
                <a:cs typeface="微软雅黑" pitchFamily="34" charset="-122"/>
              </a:rPr>
              <a:t>: </a:t>
            </a:r>
            <a:r>
              <a:rPr lang="zh-CN" altLang="en-US" sz="2000" b="1">
                <a:solidFill>
                  <a:schemeClr val="bg1"/>
                </a:solidFill>
                <a:latin typeface="微软雅黑" pitchFamily="34" charset="-122"/>
                <a:ea typeface="微软雅黑" pitchFamily="34" charset="-122"/>
                <a:cs typeface="微软雅黑" pitchFamily="34" charset="-122"/>
              </a:rPr>
              <a:t>刘西川</a:t>
            </a:r>
            <a:endParaRPr lang="zh-CN" altLang="en-US" sz="2000" b="1">
              <a:solidFill>
                <a:schemeClr val="bg1"/>
              </a:solidFill>
              <a:latin typeface="微软雅黑" pitchFamily="34" charset="-122"/>
              <a:ea typeface="微软雅黑" pitchFamily="34" charset="-122"/>
              <a:cs typeface="微软雅黑" pitchFamily="34" charset="-122"/>
            </a:endParaRPr>
          </a:p>
        </p:txBody>
      </p:sp>
      <p:sp>
        <p:nvSpPr>
          <p:cNvPr id="30" name="文本框 29"/>
          <p:cNvSpPr txBox="1"/>
          <p:nvPr/>
        </p:nvSpPr>
        <p:spPr>
          <a:xfrm>
            <a:off x="3258185" y="5747385"/>
            <a:ext cx="6624955" cy="460375"/>
          </a:xfrm>
          <a:prstGeom prst="rect">
            <a:avLst/>
          </a:prstGeom>
          <a:noFill/>
        </p:spPr>
        <p:txBody>
          <a:bodyPr wrap="square" rtlCol="0">
            <a:spAutoFit/>
          </a:bodyPr>
          <a:lstStyle/>
          <a:p>
            <a:pPr algn="ctr"/>
            <a:r>
              <a:rPr lang="zh-CN" altLang="en-US" sz="2400" b="1">
                <a:latin typeface="微软雅黑" pitchFamily="34" charset="-122"/>
                <a:ea typeface="微软雅黑" pitchFamily="34" charset="-122"/>
              </a:rPr>
              <a:t>图</a:t>
            </a:r>
            <a:r>
              <a:rPr lang="en-US" altLang="zh-CN" sz="2400" b="1">
                <a:latin typeface="微软雅黑" pitchFamily="34" charset="-122"/>
                <a:ea typeface="微软雅黑" pitchFamily="34" charset="-122"/>
              </a:rPr>
              <a:t>2</a:t>
            </a:r>
            <a:r>
              <a:rPr lang="zh-CN" altLang="en-US" sz="2400" b="1">
                <a:latin typeface="微软雅黑" pitchFamily="34" charset="-122"/>
                <a:ea typeface="微软雅黑" pitchFamily="34" charset="-122"/>
              </a:rPr>
              <a:t>　</a:t>
            </a:r>
            <a:r>
              <a:rPr lang="zh-CN" altLang="en-US" sz="2400">
                <a:latin typeface="微软雅黑" pitchFamily="34" charset="-122"/>
                <a:ea typeface="微软雅黑" pitchFamily="34" charset="-122"/>
              </a:rPr>
              <a:t>实证分析的功能、动作及对象三元素</a:t>
            </a:r>
            <a:endParaRPr lang="zh-CN" altLang="en-US" sz="2400">
              <a:latin typeface="微软雅黑" pitchFamily="34" charset="-122"/>
              <a:ea typeface="微软雅黑" pitchFamily="34" charset="-122"/>
            </a:endParaRPr>
          </a:p>
        </p:txBody>
      </p:sp>
      <p:pic>
        <p:nvPicPr>
          <p:cNvPr id="3" name="图片 -2147482624" descr="id:2147489014;FounderCES"/>
          <p:cNvPicPr>
            <a:picLocks noChangeAspect="1"/>
          </p:cNvPicPr>
          <p:nvPr/>
        </p:nvPicPr>
        <p:blipFill>
          <a:blip r:embed="rId1"/>
          <a:stretch>
            <a:fillRect/>
          </a:stretch>
        </p:blipFill>
        <p:spPr>
          <a:xfrm>
            <a:off x="2941320" y="1387475"/>
            <a:ext cx="6608445" cy="4277360"/>
          </a:xfrm>
          <a:prstGeom prst="rect">
            <a:avLst/>
          </a:prstGeom>
          <a:noFill/>
          <a:ln w="9525">
            <a:noFill/>
          </a:ln>
        </p:spPr>
      </p:pic>
      <p:sp>
        <p:nvSpPr>
          <p:cNvPr id="6" name="矩形 5"/>
          <p:cNvSpPr/>
          <p:nvPr/>
        </p:nvSpPr>
        <p:spPr>
          <a:xfrm>
            <a:off x="4694555" y="117475"/>
            <a:ext cx="1550035" cy="431800"/>
          </a:xfrm>
          <a:prstGeom prst="rect">
            <a:avLst/>
          </a:prstGeom>
          <a:noFill/>
          <a:ln w="12700">
            <a:noFill/>
          </a:ln>
        </p:spPr>
        <p:txBody>
          <a:bodyPr anchor="ctr"/>
          <a:p>
            <a:pPr algn="ctr"/>
            <a:r>
              <a:rPr lang="zh-CN" altLang="en-US" sz="1200" b="1" dirty="0">
                <a:solidFill>
                  <a:schemeClr val="bg1"/>
                </a:solidFill>
                <a:latin typeface="微软雅黑" pitchFamily="34" charset="-122"/>
                <a:ea typeface="微软雅黑" pitchFamily="34" charset="-122"/>
                <a:sym typeface="Arial" charset="0"/>
              </a:rPr>
              <a:t>什么是实证分析</a:t>
            </a:r>
            <a:endParaRPr lang="zh-CN" altLang="en-US" sz="1200" b="1" dirty="0">
              <a:solidFill>
                <a:schemeClr val="bg1"/>
              </a:solidFill>
              <a:latin typeface="微软雅黑" pitchFamily="34" charset="-122"/>
              <a:ea typeface="微软雅黑" pitchFamily="34" charset="-122"/>
              <a:sym typeface="Arial" charset="0"/>
            </a:endParaRPr>
          </a:p>
        </p:txBody>
      </p:sp>
      <p:sp>
        <p:nvSpPr>
          <p:cNvPr id="7" name="矩形 7"/>
          <p:cNvSpPr/>
          <p:nvPr/>
        </p:nvSpPr>
        <p:spPr>
          <a:xfrm>
            <a:off x="6398260" y="154940"/>
            <a:ext cx="1498600" cy="360045"/>
          </a:xfrm>
          <a:prstGeom prst="rect">
            <a:avLst/>
          </a:prstGeom>
          <a:noFill/>
          <a:ln w="12700">
            <a:noFill/>
          </a:ln>
        </p:spPr>
        <p:txBody>
          <a:bodyPr anchor="ctr"/>
          <a:p>
            <a:pPr algn="ctr"/>
            <a:r>
              <a:rPr lang="zh-CN" altLang="en-US" sz="1200" b="1" dirty="0">
                <a:solidFill>
                  <a:schemeClr val="bg1"/>
                </a:solidFill>
                <a:latin typeface="微软雅黑" pitchFamily="34" charset="-122"/>
                <a:ea typeface="微软雅黑" pitchFamily="34" charset="-122"/>
              </a:rPr>
              <a:t>实证分析的</a:t>
            </a:r>
            <a:endParaRPr lang="zh-CN" altLang="en-US" sz="1200" b="1" dirty="0">
              <a:solidFill>
                <a:schemeClr val="bg1"/>
              </a:solidFill>
              <a:latin typeface="微软雅黑" pitchFamily="34" charset="-122"/>
              <a:ea typeface="微软雅黑" pitchFamily="34" charset="-122"/>
            </a:endParaRPr>
          </a:p>
          <a:p>
            <a:pPr algn="ctr"/>
            <a:r>
              <a:rPr lang="zh-CN" altLang="en-US" sz="1200" b="1" dirty="0">
                <a:solidFill>
                  <a:schemeClr val="bg1"/>
                </a:solidFill>
                <a:latin typeface="微软雅黑" pitchFamily="34" charset="-122"/>
                <a:ea typeface="微软雅黑" pitchFamily="34" charset="-122"/>
              </a:rPr>
              <a:t>前期准备</a:t>
            </a:r>
            <a:endParaRPr lang="zh-CN" altLang="en-US" sz="1200" b="1" dirty="0">
              <a:solidFill>
                <a:schemeClr val="bg1"/>
              </a:solidFill>
              <a:latin typeface="微软雅黑" pitchFamily="34" charset="-122"/>
              <a:ea typeface="微软雅黑" pitchFamily="34" charset="-122"/>
            </a:endParaRPr>
          </a:p>
        </p:txBody>
      </p:sp>
      <p:sp>
        <p:nvSpPr>
          <p:cNvPr id="10" name="矩形 8"/>
          <p:cNvSpPr/>
          <p:nvPr/>
        </p:nvSpPr>
        <p:spPr>
          <a:xfrm>
            <a:off x="8068945" y="133350"/>
            <a:ext cx="1148080" cy="403225"/>
          </a:xfrm>
          <a:prstGeom prst="rect">
            <a:avLst/>
          </a:prstGeom>
          <a:noFill/>
          <a:ln w="12700">
            <a:noFill/>
          </a:ln>
        </p:spPr>
        <p:txBody>
          <a:bodyPr anchor="ctr"/>
          <a:p>
            <a:pPr algn="ctr"/>
            <a:r>
              <a:rPr lang="zh-CN" altLang="en-US" sz="1200" b="1" dirty="0">
                <a:solidFill>
                  <a:schemeClr val="bg1"/>
                </a:solidFill>
                <a:latin typeface="微软雅黑" pitchFamily="34" charset="-122"/>
                <a:ea typeface="微软雅黑" pitchFamily="34" charset="-122"/>
              </a:rPr>
              <a:t>如何做实证</a:t>
            </a:r>
            <a:endParaRPr lang="zh-CN" altLang="en-US" sz="1200" b="1" dirty="0">
              <a:solidFill>
                <a:schemeClr val="bg1"/>
              </a:solidFill>
              <a:latin typeface="微软雅黑" pitchFamily="34" charset="-122"/>
              <a:ea typeface="微软雅黑" pitchFamily="34" charset="-122"/>
            </a:endParaRPr>
          </a:p>
          <a:p>
            <a:pPr algn="ctr"/>
            <a:r>
              <a:rPr lang="zh-CN" altLang="en-US" sz="1200" b="1" dirty="0">
                <a:solidFill>
                  <a:schemeClr val="bg1"/>
                </a:solidFill>
                <a:latin typeface="微软雅黑" pitchFamily="34" charset="-122"/>
                <a:ea typeface="微软雅黑" pitchFamily="34" charset="-122"/>
              </a:rPr>
              <a:t>分析</a:t>
            </a:r>
            <a:endParaRPr lang="zh-CN" altLang="en-US" sz="1200" b="1" dirty="0">
              <a:solidFill>
                <a:schemeClr val="bg1"/>
              </a:solidFill>
              <a:latin typeface="微软雅黑" pitchFamily="34" charset="-122"/>
              <a:ea typeface="微软雅黑" pitchFamily="34" charset="-122"/>
            </a:endParaRPr>
          </a:p>
        </p:txBody>
      </p:sp>
      <p:sp>
        <p:nvSpPr>
          <p:cNvPr id="11" name="矩形 9"/>
          <p:cNvSpPr/>
          <p:nvPr/>
        </p:nvSpPr>
        <p:spPr>
          <a:xfrm>
            <a:off x="9549130" y="117475"/>
            <a:ext cx="1250950" cy="431800"/>
          </a:xfrm>
          <a:prstGeom prst="rect">
            <a:avLst/>
          </a:prstGeom>
          <a:noFill/>
          <a:ln w="12700">
            <a:noFill/>
          </a:ln>
        </p:spPr>
        <p:txBody>
          <a:bodyPr anchor="ctr"/>
          <a:p>
            <a:pPr marL="0" lvl="0" indent="0" eaLnBrk="1" hangingPunct="1">
              <a:buNone/>
            </a:pPr>
            <a:r>
              <a:rPr lang="zh-CN" altLang="en-US" sz="1200" b="1" dirty="0">
                <a:solidFill>
                  <a:schemeClr val="bg1"/>
                </a:solidFill>
                <a:latin typeface="微软雅黑" pitchFamily="34" charset="-122"/>
                <a:ea typeface="微软雅黑" pitchFamily="34" charset="-122"/>
                <a:sym typeface="+mn-ea"/>
              </a:rPr>
              <a:t>实证分析写作的要点及示例</a:t>
            </a:r>
            <a:endParaRPr lang="zh-CN" altLang="en-US" sz="1200" b="1" dirty="0">
              <a:solidFill>
                <a:schemeClr val="bg1"/>
              </a:solidFill>
              <a:latin typeface="微软雅黑" pitchFamily="34" charset="-122"/>
              <a:ea typeface="微软雅黑" pitchFamily="34" charset="-122"/>
              <a:sym typeface="+mn-ea"/>
            </a:endParaRPr>
          </a:p>
        </p:txBody>
      </p:sp>
      <p:sp>
        <p:nvSpPr>
          <p:cNvPr id="12" name="矩形 10"/>
          <p:cNvSpPr/>
          <p:nvPr/>
        </p:nvSpPr>
        <p:spPr>
          <a:xfrm>
            <a:off x="11022330" y="133350"/>
            <a:ext cx="889635" cy="431800"/>
          </a:xfrm>
          <a:prstGeom prst="rect">
            <a:avLst/>
          </a:prstGeom>
          <a:noFill/>
          <a:ln w="12700">
            <a:noFill/>
          </a:ln>
        </p:spPr>
        <p:txBody>
          <a:bodyPr anchor="ctr"/>
          <a:p>
            <a:pPr algn="ctr"/>
            <a:r>
              <a:rPr lang="zh-CN" altLang="en-US" sz="1200" b="1" dirty="0">
                <a:solidFill>
                  <a:schemeClr val="bg1"/>
                </a:solidFill>
                <a:latin typeface="微软雅黑" pitchFamily="34" charset="-122"/>
                <a:ea typeface="微软雅黑" pitchFamily="34" charset="-122"/>
              </a:rPr>
              <a:t>小结</a:t>
            </a:r>
            <a:endParaRPr lang="zh-CN" altLang="en-US" sz="1200" b="1" dirty="0">
              <a:solidFill>
                <a:schemeClr val="bg1"/>
              </a:solidFill>
              <a:latin typeface="微软雅黑" pitchFamily="34" charset="-122"/>
              <a:ea typeface="微软雅黑" pitchFamily="34" charset="-122"/>
            </a:endParaRPr>
          </a:p>
        </p:txBody>
      </p:sp>
      <p:sp>
        <p:nvSpPr>
          <p:cNvPr id="14" name="任意多边形 11"/>
          <p:cNvSpPr/>
          <p:nvPr/>
        </p:nvSpPr>
        <p:spPr>
          <a:xfrm>
            <a:off x="5336540" y="0"/>
            <a:ext cx="266700" cy="228600"/>
          </a:xfrm>
          <a:custGeom>
            <a:avLst/>
            <a:gdLst>
              <a:gd name="txL" fmla="*/ 0 w 266008"/>
              <a:gd name="txT" fmla="*/ 0 h 229317"/>
              <a:gd name="txR" fmla="*/ 266008 w 266008"/>
              <a:gd name="txB" fmla="*/ 229317 h 229317"/>
            </a:gdLst>
            <a:ahLst/>
            <a:cxnLst>
              <a:cxn ang="0">
                <a:pos x="0" y="0"/>
              </a:cxn>
              <a:cxn ang="0">
                <a:pos x="266700" y="0"/>
              </a:cxn>
              <a:cxn ang="0">
                <a:pos x="133350" y="228600"/>
              </a:cxn>
              <a:cxn ang="0">
                <a:pos x="0" y="0"/>
              </a:cxn>
            </a:cxnLst>
            <a:rect l="txL" t="txT" r="txR" b="txB"/>
            <a:pathLst>
              <a:path w="266008" h="229317">
                <a:moveTo>
                  <a:pt x="0" y="0"/>
                </a:moveTo>
                <a:lnTo>
                  <a:pt x="266008" y="0"/>
                </a:lnTo>
                <a:lnTo>
                  <a:pt x="133004" y="229317"/>
                </a:lnTo>
                <a:lnTo>
                  <a:pt x="0" y="0"/>
                </a:lnTo>
                <a:close/>
              </a:path>
            </a:pathLst>
          </a:custGeom>
          <a:solidFill>
            <a:srgbClr val="16A287"/>
          </a:solidFill>
          <a:ln w="12700">
            <a:noFill/>
          </a:ln>
        </p:spPr>
        <p:txBody>
          <a:bodyPr anchor="ctr"/>
          <a:p>
            <a:pPr algn="ctr"/>
            <a:r>
              <a:rPr lang="en-US" altLang="zh-CN" sz="1000" b="1" dirty="0">
                <a:solidFill>
                  <a:schemeClr val="bg1"/>
                </a:solidFill>
                <a:latin typeface="微软雅黑" pitchFamily="34" charset="-122"/>
                <a:ea typeface="微软雅黑" pitchFamily="34" charset="-122"/>
                <a:sym typeface="Arial" charset="0"/>
              </a:rPr>
              <a:t>1</a:t>
            </a:r>
            <a:endParaRPr lang="en-US" altLang="zh-CN" sz="1000" b="1" dirty="0">
              <a:solidFill>
                <a:schemeClr val="bg1"/>
              </a:solidFill>
              <a:latin typeface="微软雅黑" pitchFamily="34" charset="-122"/>
              <a:ea typeface="微软雅黑" pitchFamily="34" charset="-122"/>
              <a:sym typeface="Arial"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矩形 1"/>
          <p:cNvSpPr/>
          <p:nvPr/>
        </p:nvSpPr>
        <p:spPr>
          <a:xfrm>
            <a:off x="0" y="549275"/>
            <a:ext cx="12192000" cy="598488"/>
          </a:xfrm>
          <a:prstGeom prst="rect">
            <a:avLst/>
          </a:prstGeom>
          <a:solidFill>
            <a:srgbClr val="D8D8D8"/>
          </a:solidFill>
          <a:ln w="12700">
            <a:noFill/>
          </a:ln>
        </p:spPr>
        <p:txBody>
          <a:bodyPr anchor="ctr"/>
          <a:lstStyle/>
          <a:p>
            <a:pPr algn="ctr"/>
            <a:endParaRPr lang="zh-CN" altLang="zh-CN" b="1" dirty="0">
              <a:solidFill>
                <a:srgbClr val="FFFFFF"/>
              </a:solidFill>
              <a:latin typeface="微软雅黑" pitchFamily="34" charset="-122"/>
              <a:ea typeface="微软雅黑" pitchFamily="34" charset="-122"/>
              <a:sym typeface="微软雅黑" pitchFamily="34" charset="-122"/>
            </a:endParaRPr>
          </a:p>
        </p:txBody>
      </p:sp>
      <p:sp>
        <p:nvSpPr>
          <p:cNvPr id="40962" name="矩形 4"/>
          <p:cNvSpPr/>
          <p:nvPr/>
        </p:nvSpPr>
        <p:spPr>
          <a:xfrm>
            <a:off x="0" y="0"/>
            <a:ext cx="12192000" cy="598488"/>
          </a:xfrm>
          <a:prstGeom prst="rect">
            <a:avLst/>
          </a:prstGeom>
          <a:solidFill>
            <a:schemeClr val="tx1"/>
          </a:solidFill>
          <a:ln w="12700">
            <a:noFill/>
          </a:ln>
        </p:spPr>
        <p:txBody>
          <a:bodyPr anchor="ctr"/>
          <a:lstStyle/>
          <a:p>
            <a:pPr algn="ctr"/>
            <a:endParaRPr lang="zh-CN" altLang="zh-CN" dirty="0">
              <a:solidFill>
                <a:schemeClr val="bg1"/>
              </a:solidFill>
              <a:latin typeface="宋体" charset="-122"/>
              <a:ea typeface="宋体" charset="-122"/>
              <a:sym typeface="宋体" charset="-122"/>
            </a:endParaRPr>
          </a:p>
        </p:txBody>
      </p:sp>
      <p:sp>
        <p:nvSpPr>
          <p:cNvPr id="40969" name="矩形 12"/>
          <p:cNvSpPr/>
          <p:nvPr/>
        </p:nvSpPr>
        <p:spPr>
          <a:xfrm>
            <a:off x="0" y="6367463"/>
            <a:ext cx="12192000" cy="490537"/>
          </a:xfrm>
          <a:prstGeom prst="rect">
            <a:avLst/>
          </a:prstGeom>
          <a:solidFill>
            <a:srgbClr val="16A287"/>
          </a:solidFill>
          <a:ln w="12700">
            <a:noFill/>
          </a:ln>
        </p:spPr>
        <p:txBody>
          <a:bodyPr anchor="ctr"/>
          <a:lstStyle/>
          <a:p>
            <a:pPr algn="ctr"/>
            <a:endParaRPr lang="zh-CN" altLang="zh-CN" b="1" dirty="0">
              <a:solidFill>
                <a:srgbClr val="FFFFFF"/>
              </a:solidFill>
              <a:latin typeface="微软雅黑" pitchFamily="34" charset="-122"/>
              <a:ea typeface="微软雅黑" pitchFamily="34" charset="-122"/>
              <a:sym typeface="微软雅黑" pitchFamily="34" charset="-122"/>
            </a:endParaRPr>
          </a:p>
        </p:txBody>
      </p:sp>
      <p:sp>
        <p:nvSpPr>
          <p:cNvPr id="41007" name="文本占位符 3"/>
          <p:cNvSpPr>
            <a:spLocks noGrp="1"/>
          </p:cNvSpPr>
          <p:nvPr>
            <p:ph sz="quarter" idx="4294967295"/>
          </p:nvPr>
        </p:nvSpPr>
        <p:spPr>
          <a:xfrm>
            <a:off x="655638" y="681038"/>
            <a:ext cx="3886200" cy="430212"/>
          </a:xfrm>
          <a:prstGeom prst="rect">
            <a:avLst/>
          </a:prstGeom>
          <a:noFill/>
          <a:ln w="9525">
            <a:noFill/>
          </a:ln>
        </p:spPr>
        <p:txBody>
          <a:bodyPr anchor="t"/>
          <a:lstStyle>
            <a:lvl1pPr lvl="0">
              <a:buClrTx/>
              <a:buSzTx/>
              <a:buFont typeface="Arial" charset="0"/>
              <a:defRPr sz="2400"/>
            </a:lvl1pPr>
            <a:lvl2pPr lvl="1">
              <a:buClrTx/>
              <a:buSzTx/>
              <a:buFont typeface="Arial" charset="0"/>
              <a:defRPr sz="2000"/>
            </a:lvl2pPr>
            <a:lvl3pPr lvl="2">
              <a:buClrTx/>
              <a:buSzTx/>
              <a:buFont typeface="Arial" charset="0"/>
              <a:defRPr sz="1800"/>
            </a:lvl3pPr>
            <a:lvl4pPr lvl="3">
              <a:buClrTx/>
              <a:buSzTx/>
              <a:buFont typeface="Arial" charset="0"/>
              <a:defRPr sz="1600"/>
            </a:lvl4pPr>
            <a:lvl5pPr lvl="4">
              <a:buClrTx/>
              <a:buSzTx/>
              <a:buFont typeface="Arial" charset="0"/>
              <a:defRPr sz="1600"/>
            </a:lvl5pPr>
          </a:lstStyle>
          <a:p>
            <a:pPr marL="0" lvl="0" indent="0" eaLnBrk="1" hangingPunct="1">
              <a:buNone/>
            </a:pPr>
            <a:r>
              <a:rPr lang="zh-CN" altLang="en-US" sz="2800" b="1" dirty="0">
                <a:latin typeface="微软雅黑" pitchFamily="34" charset="-122"/>
                <a:ea typeface="微软雅黑" pitchFamily="34" charset="-122"/>
              </a:rPr>
              <a:t>实证分析的基本构成</a:t>
            </a:r>
            <a:endParaRPr lang="zh-CN" altLang="en-US" sz="2800" b="1" dirty="0">
              <a:latin typeface="微软雅黑" pitchFamily="34" charset="-122"/>
              <a:ea typeface="微软雅黑" pitchFamily="34" charset="-122"/>
            </a:endParaRPr>
          </a:p>
        </p:txBody>
      </p:sp>
      <p:sp>
        <p:nvSpPr>
          <p:cNvPr id="16394" name="文本框 13"/>
          <p:cNvSpPr/>
          <p:nvPr/>
        </p:nvSpPr>
        <p:spPr>
          <a:xfrm>
            <a:off x="0" y="6413500"/>
            <a:ext cx="2021205" cy="460375"/>
          </a:xfrm>
          <a:prstGeom prst="rect">
            <a:avLst/>
          </a:prstGeom>
          <a:noFill/>
          <a:ln w="9525">
            <a:noFill/>
          </a:ln>
        </p:spPr>
        <p:txBody>
          <a:bodyPr wrap="square" anchor="t">
            <a:spAutoFit/>
          </a:bodyPr>
          <a:lstStyle/>
          <a:p>
            <a:pPr>
              <a:lnSpc>
                <a:spcPct val="120000"/>
              </a:lnSpc>
            </a:pPr>
            <a:r>
              <a:rPr lang="zh-CN" altLang="en-US" sz="2000" b="1" dirty="0">
                <a:solidFill>
                  <a:schemeClr val="bg1"/>
                </a:solidFill>
                <a:latin typeface="微软雅黑" pitchFamily="34" charset="-122"/>
                <a:ea typeface="微软雅黑" pitchFamily="34" charset="-122"/>
              </a:rPr>
              <a:t>如何写实证分析</a:t>
            </a:r>
            <a:endParaRPr lang="zh-CN" altLang="en-US" sz="2000" b="1" dirty="0">
              <a:solidFill>
                <a:schemeClr val="bg1"/>
              </a:solidFill>
              <a:latin typeface="微软雅黑" pitchFamily="34" charset="-122"/>
              <a:ea typeface="微软雅黑" pitchFamily="34" charset="-122"/>
            </a:endParaRPr>
          </a:p>
        </p:txBody>
      </p:sp>
      <p:sp>
        <p:nvSpPr>
          <p:cNvPr id="2" name="文本框 1"/>
          <p:cNvSpPr txBox="1"/>
          <p:nvPr/>
        </p:nvSpPr>
        <p:spPr>
          <a:xfrm>
            <a:off x="9549130" y="6413500"/>
            <a:ext cx="2642870" cy="398780"/>
          </a:xfrm>
          <a:prstGeom prst="rect">
            <a:avLst/>
          </a:prstGeom>
          <a:noFill/>
        </p:spPr>
        <p:txBody>
          <a:bodyPr wrap="square" rtlCol="0">
            <a:spAutoFit/>
          </a:bodyPr>
          <a:lstStyle/>
          <a:p>
            <a:r>
              <a:rPr lang="en-US" altLang="zh-CN" sz="2000">
                <a:solidFill>
                  <a:schemeClr val="bg1"/>
                </a:solidFill>
                <a:latin typeface="微软雅黑" pitchFamily="34" charset="-122"/>
                <a:ea typeface="微软雅黑" pitchFamily="34" charset="-122"/>
                <a:cs typeface="微软雅黑" pitchFamily="34" charset="-122"/>
              </a:rPr>
              <a:t>        </a:t>
            </a:r>
            <a:r>
              <a:rPr lang="en-US" altLang="zh-CN" sz="2000" b="1">
                <a:solidFill>
                  <a:schemeClr val="bg1"/>
                </a:solidFill>
                <a:latin typeface="微软雅黑" pitchFamily="34" charset="-122"/>
                <a:ea typeface="微软雅黑" pitchFamily="34" charset="-122"/>
                <a:cs typeface="微软雅黑" pitchFamily="34" charset="-122"/>
              </a:rPr>
              <a:t>  </a:t>
            </a:r>
            <a:r>
              <a:rPr lang="zh-CN" altLang="en-US" sz="2000" b="1">
                <a:solidFill>
                  <a:schemeClr val="bg1"/>
                </a:solidFill>
                <a:latin typeface="微软雅黑" pitchFamily="34" charset="-122"/>
                <a:ea typeface="微软雅黑" pitchFamily="34" charset="-122"/>
                <a:cs typeface="微软雅黑" pitchFamily="34" charset="-122"/>
              </a:rPr>
              <a:t>讲授人</a:t>
            </a:r>
            <a:r>
              <a:rPr lang="en-US" altLang="zh-CN" sz="2000" b="1">
                <a:solidFill>
                  <a:schemeClr val="bg1"/>
                </a:solidFill>
                <a:latin typeface="微软雅黑" pitchFamily="34" charset="-122"/>
                <a:ea typeface="微软雅黑" pitchFamily="34" charset="-122"/>
                <a:cs typeface="微软雅黑" pitchFamily="34" charset="-122"/>
              </a:rPr>
              <a:t>: </a:t>
            </a:r>
            <a:r>
              <a:rPr lang="zh-CN" altLang="en-US" sz="2000" b="1">
                <a:solidFill>
                  <a:schemeClr val="bg1"/>
                </a:solidFill>
                <a:latin typeface="微软雅黑" pitchFamily="34" charset="-122"/>
                <a:ea typeface="微软雅黑" pitchFamily="34" charset="-122"/>
                <a:cs typeface="微软雅黑" pitchFamily="34" charset="-122"/>
              </a:rPr>
              <a:t>刘西川</a:t>
            </a:r>
            <a:endParaRPr lang="zh-CN" altLang="en-US" sz="2000" b="1">
              <a:solidFill>
                <a:schemeClr val="bg1"/>
              </a:solidFill>
              <a:latin typeface="微软雅黑" pitchFamily="34" charset="-122"/>
              <a:ea typeface="微软雅黑" pitchFamily="34" charset="-122"/>
              <a:cs typeface="微软雅黑" pitchFamily="34" charset="-122"/>
            </a:endParaRPr>
          </a:p>
        </p:txBody>
      </p:sp>
      <p:sp>
        <p:nvSpPr>
          <p:cNvPr id="3" name="文本框 2"/>
          <p:cNvSpPr txBox="1"/>
          <p:nvPr/>
        </p:nvSpPr>
        <p:spPr>
          <a:xfrm>
            <a:off x="803275" y="1564640"/>
            <a:ext cx="10787380" cy="4399915"/>
          </a:xfrm>
          <a:prstGeom prst="rect">
            <a:avLst/>
          </a:prstGeom>
          <a:noFill/>
        </p:spPr>
        <p:txBody>
          <a:bodyPr wrap="square" rtlCol="0">
            <a:spAutoFit/>
          </a:bodyPr>
          <a:p>
            <a:pPr marL="342900" indent="-342900">
              <a:lnSpc>
                <a:spcPct val="200000"/>
              </a:lnSpc>
              <a:buFont typeface="Wingdings" charset="2"/>
              <a:buChar char="Ø"/>
            </a:pPr>
            <a:r>
              <a:rPr lang="zh-CN" altLang="en-US" sz="2000" b="1">
                <a:latin typeface="微软雅黑" pitchFamily="34" charset="-122"/>
                <a:ea typeface="微软雅黑" pitchFamily="34" charset="-122"/>
                <a:cs typeface="微软雅黑" pitchFamily="34" charset="-122"/>
              </a:rPr>
              <a:t>图6.1</a:t>
            </a:r>
            <a:r>
              <a:rPr lang="zh-CN" altLang="en-US" sz="2000">
                <a:latin typeface="微软雅黑" pitchFamily="34" charset="-122"/>
                <a:ea typeface="微软雅黑" pitchFamily="34" charset="-122"/>
                <a:cs typeface="微软雅黑" pitchFamily="34" charset="-122"/>
              </a:rPr>
              <a:t>展示了实证分析三个元素及其相互之间的关系。其中，功能起到统领全局的作用，动作是为功能服务的，动作的作用对象是数据处理结果，通过分析数据处理结果及其解释与讨论，检验假说的功能得以实现。</a:t>
            </a:r>
            <a:endParaRPr lang="zh-CN" altLang="en-US" sz="2000">
              <a:latin typeface="微软雅黑" pitchFamily="34" charset="-122"/>
              <a:ea typeface="微软雅黑" pitchFamily="34" charset="-122"/>
              <a:cs typeface="微软雅黑" pitchFamily="34" charset="-122"/>
            </a:endParaRPr>
          </a:p>
          <a:p>
            <a:pPr marL="342900" indent="-342900">
              <a:lnSpc>
                <a:spcPct val="200000"/>
              </a:lnSpc>
              <a:buFont typeface="Wingdings" charset="2"/>
              <a:buChar char="Ø"/>
            </a:pPr>
            <a:r>
              <a:rPr lang="zh-CN" altLang="en-US" sz="2000">
                <a:latin typeface="微软雅黑" pitchFamily="34" charset="-122"/>
                <a:ea typeface="微软雅黑" pitchFamily="34" charset="-122"/>
                <a:cs typeface="微软雅黑" pitchFamily="34" charset="-122"/>
              </a:rPr>
              <a:t>可以从</a:t>
            </a:r>
            <a:r>
              <a:rPr lang="zh-CN" altLang="en-US" sz="2000" b="1">
                <a:latin typeface="微软雅黑" pitchFamily="34" charset="-122"/>
                <a:ea typeface="微软雅黑" pitchFamily="34" charset="-122"/>
                <a:cs typeface="微软雅黑" pitchFamily="34" charset="-122"/>
              </a:rPr>
              <a:t>三个方面</a:t>
            </a:r>
            <a:r>
              <a:rPr lang="zh-CN" altLang="en-US" sz="2000">
                <a:latin typeface="微软雅黑" pitchFamily="34" charset="-122"/>
                <a:ea typeface="微软雅黑" pitchFamily="34" charset="-122"/>
                <a:cs typeface="微软雅黑" pitchFamily="34" charset="-122"/>
              </a:rPr>
              <a:t>来检查自己的实证分析是否达标：</a:t>
            </a:r>
            <a:endParaRPr lang="zh-CN" altLang="en-US" sz="2000">
              <a:latin typeface="微软雅黑" pitchFamily="34" charset="-122"/>
              <a:ea typeface="微软雅黑" pitchFamily="34" charset="-122"/>
              <a:cs typeface="微软雅黑" pitchFamily="34" charset="-122"/>
            </a:endParaRPr>
          </a:p>
          <a:p>
            <a:pPr marL="457200" indent="342265">
              <a:lnSpc>
                <a:spcPct val="200000"/>
              </a:lnSpc>
              <a:buFont typeface="Wingdings" charset="2"/>
              <a:buChar char="n"/>
            </a:pPr>
            <a:r>
              <a:rPr lang="zh-CN" altLang="en-US" sz="2000" b="1">
                <a:latin typeface="微软雅黑" pitchFamily="34" charset="-122"/>
                <a:ea typeface="微软雅黑" pitchFamily="34" charset="-122"/>
                <a:cs typeface="微软雅黑" pitchFamily="34" charset="-122"/>
              </a:rPr>
              <a:t>标准1：</a:t>
            </a:r>
            <a:r>
              <a:rPr lang="zh-CN" altLang="en-US" sz="2000">
                <a:latin typeface="微软雅黑" pitchFamily="34" charset="-122"/>
                <a:ea typeface="微软雅黑" pitchFamily="34" charset="-122"/>
                <a:cs typeface="微软雅黑" pitchFamily="34" charset="-122"/>
              </a:rPr>
              <a:t>研究目标是否清晰，即是否明确了所要检验的假说是什么。</a:t>
            </a:r>
            <a:endParaRPr lang="zh-CN" altLang="en-US" sz="2000">
              <a:latin typeface="微软雅黑" pitchFamily="34" charset="-122"/>
              <a:ea typeface="微软雅黑" pitchFamily="34" charset="-122"/>
              <a:cs typeface="微软雅黑" pitchFamily="34" charset="-122"/>
            </a:endParaRPr>
          </a:p>
          <a:p>
            <a:pPr marL="457200" indent="342265">
              <a:lnSpc>
                <a:spcPct val="200000"/>
              </a:lnSpc>
              <a:buFont typeface="Wingdings" charset="2"/>
              <a:buChar char="n"/>
            </a:pPr>
            <a:r>
              <a:rPr lang="zh-CN" altLang="en-US" sz="2000" b="1">
                <a:latin typeface="微软雅黑" pitchFamily="34" charset="-122"/>
                <a:ea typeface="微软雅黑" pitchFamily="34" charset="-122"/>
                <a:cs typeface="微软雅黑" pitchFamily="34" charset="-122"/>
              </a:rPr>
              <a:t>标准2：</a:t>
            </a:r>
            <a:r>
              <a:rPr lang="zh-CN" altLang="en-US" sz="2000">
                <a:latin typeface="微软雅黑" pitchFamily="34" charset="-122"/>
                <a:ea typeface="微软雅黑" pitchFamily="34" charset="-122"/>
                <a:cs typeface="微软雅黑" pitchFamily="34" charset="-122"/>
              </a:rPr>
              <a:t>针对所要检验的假说，是否已经掌握了六个相关的分析手段或动作。</a:t>
            </a:r>
            <a:endParaRPr lang="zh-CN" altLang="en-US" sz="2000">
              <a:latin typeface="微软雅黑" pitchFamily="34" charset="-122"/>
              <a:ea typeface="微软雅黑" pitchFamily="34" charset="-122"/>
              <a:cs typeface="微软雅黑" pitchFamily="34" charset="-122"/>
            </a:endParaRPr>
          </a:p>
          <a:p>
            <a:pPr marL="457200" indent="342265">
              <a:lnSpc>
                <a:spcPct val="200000"/>
              </a:lnSpc>
              <a:buFont typeface="Wingdings" charset="2"/>
              <a:buChar char="n"/>
            </a:pPr>
            <a:r>
              <a:rPr lang="zh-CN" altLang="en-US" sz="2000" b="1">
                <a:latin typeface="微软雅黑" pitchFamily="34" charset="-122"/>
                <a:ea typeface="微软雅黑" pitchFamily="34" charset="-122"/>
                <a:cs typeface="微软雅黑" pitchFamily="34" charset="-122"/>
              </a:rPr>
              <a:t>标准3：</a:t>
            </a:r>
            <a:r>
              <a:rPr lang="zh-CN" altLang="en-US" sz="2000">
                <a:latin typeface="微软雅黑" pitchFamily="34" charset="-122"/>
                <a:ea typeface="微软雅黑" pitchFamily="34" charset="-122"/>
                <a:cs typeface="微软雅黑" pitchFamily="34" charset="-122"/>
              </a:rPr>
              <a:t>上述六个动作所作用的对象是否清晰和具体。</a:t>
            </a:r>
            <a:endParaRPr lang="zh-CN" altLang="en-US" sz="2000">
              <a:latin typeface="微软雅黑" pitchFamily="34" charset="-122"/>
              <a:ea typeface="微软雅黑" pitchFamily="34" charset="-122"/>
              <a:cs typeface="微软雅黑" pitchFamily="34" charset="-122"/>
            </a:endParaRPr>
          </a:p>
        </p:txBody>
      </p:sp>
      <p:sp>
        <p:nvSpPr>
          <p:cNvPr id="5" name="矩形 5"/>
          <p:cNvSpPr/>
          <p:nvPr/>
        </p:nvSpPr>
        <p:spPr>
          <a:xfrm>
            <a:off x="4694555" y="117475"/>
            <a:ext cx="1550035" cy="431800"/>
          </a:xfrm>
          <a:prstGeom prst="rect">
            <a:avLst/>
          </a:prstGeom>
          <a:noFill/>
          <a:ln w="12700">
            <a:noFill/>
          </a:ln>
        </p:spPr>
        <p:txBody>
          <a:bodyPr anchor="ctr"/>
          <a:lstStyle/>
          <a:p>
            <a:pPr algn="ctr"/>
            <a:r>
              <a:rPr lang="zh-CN" altLang="en-US" sz="1200" b="1" dirty="0">
                <a:solidFill>
                  <a:schemeClr val="bg1"/>
                </a:solidFill>
                <a:latin typeface="微软雅黑" pitchFamily="34" charset="-122"/>
                <a:ea typeface="微软雅黑" pitchFamily="34" charset="-122"/>
                <a:sym typeface="Arial" charset="0"/>
              </a:rPr>
              <a:t>什么是实证分析</a:t>
            </a:r>
            <a:endParaRPr lang="zh-CN" altLang="en-US" sz="1200" b="1" dirty="0">
              <a:solidFill>
                <a:schemeClr val="bg1"/>
              </a:solidFill>
              <a:latin typeface="微软雅黑" pitchFamily="34" charset="-122"/>
              <a:ea typeface="微软雅黑" pitchFamily="34" charset="-122"/>
              <a:sym typeface="Arial" charset="0"/>
            </a:endParaRPr>
          </a:p>
        </p:txBody>
      </p:sp>
      <p:sp>
        <p:nvSpPr>
          <p:cNvPr id="7" name="矩形 7"/>
          <p:cNvSpPr/>
          <p:nvPr/>
        </p:nvSpPr>
        <p:spPr>
          <a:xfrm>
            <a:off x="6398260" y="154940"/>
            <a:ext cx="1498600" cy="360045"/>
          </a:xfrm>
          <a:prstGeom prst="rect">
            <a:avLst/>
          </a:prstGeom>
          <a:noFill/>
          <a:ln w="12700">
            <a:noFill/>
          </a:ln>
        </p:spPr>
        <p:txBody>
          <a:bodyPr anchor="ctr"/>
          <a:lstStyle/>
          <a:p>
            <a:pPr algn="ctr"/>
            <a:r>
              <a:rPr lang="zh-CN" altLang="en-US" sz="1200" b="1" dirty="0">
                <a:solidFill>
                  <a:schemeClr val="bg1"/>
                </a:solidFill>
                <a:latin typeface="微软雅黑" pitchFamily="34" charset="-122"/>
                <a:ea typeface="微软雅黑" pitchFamily="34" charset="-122"/>
              </a:rPr>
              <a:t>实证分析的</a:t>
            </a:r>
            <a:endParaRPr lang="zh-CN" altLang="en-US" sz="1200" b="1" dirty="0">
              <a:solidFill>
                <a:schemeClr val="bg1"/>
              </a:solidFill>
              <a:latin typeface="微软雅黑" pitchFamily="34" charset="-122"/>
              <a:ea typeface="微软雅黑" pitchFamily="34" charset="-122"/>
            </a:endParaRPr>
          </a:p>
          <a:p>
            <a:pPr algn="ctr"/>
            <a:r>
              <a:rPr lang="zh-CN" altLang="en-US" sz="1200" b="1" dirty="0">
                <a:solidFill>
                  <a:schemeClr val="bg1"/>
                </a:solidFill>
                <a:latin typeface="微软雅黑" pitchFamily="34" charset="-122"/>
                <a:ea typeface="微软雅黑" pitchFamily="34" charset="-122"/>
              </a:rPr>
              <a:t>前期准备</a:t>
            </a:r>
            <a:endParaRPr lang="zh-CN" altLang="en-US" sz="1200" b="1" dirty="0">
              <a:solidFill>
                <a:schemeClr val="bg1"/>
              </a:solidFill>
              <a:latin typeface="微软雅黑" pitchFamily="34" charset="-122"/>
              <a:ea typeface="微软雅黑" pitchFamily="34" charset="-122"/>
            </a:endParaRPr>
          </a:p>
        </p:txBody>
      </p:sp>
      <p:sp>
        <p:nvSpPr>
          <p:cNvPr id="9" name="矩形 8"/>
          <p:cNvSpPr/>
          <p:nvPr/>
        </p:nvSpPr>
        <p:spPr>
          <a:xfrm>
            <a:off x="8068945" y="133350"/>
            <a:ext cx="1148080" cy="403225"/>
          </a:xfrm>
          <a:prstGeom prst="rect">
            <a:avLst/>
          </a:prstGeom>
          <a:noFill/>
          <a:ln w="12700">
            <a:noFill/>
          </a:ln>
        </p:spPr>
        <p:txBody>
          <a:bodyPr anchor="ctr"/>
          <a:lstStyle/>
          <a:p>
            <a:pPr algn="ctr"/>
            <a:r>
              <a:rPr lang="zh-CN" altLang="en-US" sz="1200" b="1" dirty="0">
                <a:solidFill>
                  <a:schemeClr val="bg1"/>
                </a:solidFill>
                <a:latin typeface="微软雅黑" pitchFamily="34" charset="-122"/>
                <a:ea typeface="微软雅黑" pitchFamily="34" charset="-122"/>
              </a:rPr>
              <a:t>如何做实证</a:t>
            </a:r>
            <a:endParaRPr lang="zh-CN" altLang="en-US" sz="1200" b="1" dirty="0">
              <a:solidFill>
                <a:schemeClr val="bg1"/>
              </a:solidFill>
              <a:latin typeface="微软雅黑" pitchFamily="34" charset="-122"/>
              <a:ea typeface="微软雅黑" pitchFamily="34" charset="-122"/>
            </a:endParaRPr>
          </a:p>
          <a:p>
            <a:pPr algn="ctr"/>
            <a:r>
              <a:rPr lang="zh-CN" altLang="en-US" sz="1200" b="1" dirty="0">
                <a:solidFill>
                  <a:schemeClr val="bg1"/>
                </a:solidFill>
                <a:latin typeface="微软雅黑" pitchFamily="34" charset="-122"/>
                <a:ea typeface="微软雅黑" pitchFamily="34" charset="-122"/>
              </a:rPr>
              <a:t>分析</a:t>
            </a:r>
            <a:endParaRPr lang="zh-CN" altLang="en-US" sz="1200" b="1" dirty="0">
              <a:solidFill>
                <a:schemeClr val="bg1"/>
              </a:solidFill>
              <a:latin typeface="微软雅黑" pitchFamily="34" charset="-122"/>
              <a:ea typeface="微软雅黑" pitchFamily="34" charset="-122"/>
            </a:endParaRPr>
          </a:p>
        </p:txBody>
      </p:sp>
      <p:sp>
        <p:nvSpPr>
          <p:cNvPr id="11" name="矩形 9"/>
          <p:cNvSpPr/>
          <p:nvPr/>
        </p:nvSpPr>
        <p:spPr>
          <a:xfrm>
            <a:off x="9549130" y="117475"/>
            <a:ext cx="1250950" cy="431800"/>
          </a:xfrm>
          <a:prstGeom prst="rect">
            <a:avLst/>
          </a:prstGeom>
          <a:noFill/>
          <a:ln w="12700">
            <a:noFill/>
          </a:ln>
        </p:spPr>
        <p:txBody>
          <a:bodyPr anchor="ctr"/>
          <a:lstStyle/>
          <a:p>
            <a:pPr marL="0" lvl="0" indent="0" eaLnBrk="1" hangingPunct="1">
              <a:buNone/>
            </a:pPr>
            <a:r>
              <a:rPr lang="zh-CN" altLang="en-US" sz="1200" b="1" dirty="0">
                <a:solidFill>
                  <a:schemeClr val="bg1"/>
                </a:solidFill>
                <a:latin typeface="微软雅黑" pitchFamily="34" charset="-122"/>
                <a:ea typeface="微软雅黑" pitchFamily="34" charset="-122"/>
                <a:sym typeface="+mn-ea"/>
              </a:rPr>
              <a:t>实证分析写作的要点及示例</a:t>
            </a:r>
            <a:endParaRPr lang="zh-CN" altLang="en-US" sz="1200" b="1" dirty="0">
              <a:solidFill>
                <a:schemeClr val="bg1"/>
              </a:solidFill>
              <a:latin typeface="微软雅黑" pitchFamily="34" charset="-122"/>
              <a:ea typeface="微软雅黑" pitchFamily="34" charset="-122"/>
              <a:sym typeface="+mn-ea"/>
            </a:endParaRPr>
          </a:p>
        </p:txBody>
      </p:sp>
      <p:sp>
        <p:nvSpPr>
          <p:cNvPr id="12" name="矩形 10"/>
          <p:cNvSpPr/>
          <p:nvPr/>
        </p:nvSpPr>
        <p:spPr>
          <a:xfrm>
            <a:off x="11022330" y="133350"/>
            <a:ext cx="889635" cy="431800"/>
          </a:xfrm>
          <a:prstGeom prst="rect">
            <a:avLst/>
          </a:prstGeom>
          <a:noFill/>
          <a:ln w="12700">
            <a:noFill/>
          </a:ln>
        </p:spPr>
        <p:txBody>
          <a:bodyPr anchor="ctr"/>
          <a:lstStyle/>
          <a:p>
            <a:pPr algn="ctr"/>
            <a:r>
              <a:rPr lang="zh-CN" altLang="en-US" sz="1200" b="1" dirty="0">
                <a:solidFill>
                  <a:schemeClr val="bg1"/>
                </a:solidFill>
                <a:latin typeface="微软雅黑" pitchFamily="34" charset="-122"/>
                <a:ea typeface="微软雅黑" pitchFamily="34" charset="-122"/>
              </a:rPr>
              <a:t>小结</a:t>
            </a:r>
            <a:endParaRPr lang="zh-CN" altLang="en-US" sz="1200" b="1" dirty="0">
              <a:solidFill>
                <a:schemeClr val="bg1"/>
              </a:solidFill>
              <a:latin typeface="微软雅黑" pitchFamily="34" charset="-122"/>
              <a:ea typeface="微软雅黑" pitchFamily="34" charset="-122"/>
            </a:endParaRPr>
          </a:p>
        </p:txBody>
      </p:sp>
      <p:sp>
        <p:nvSpPr>
          <p:cNvPr id="13" name="任意多边形 11"/>
          <p:cNvSpPr/>
          <p:nvPr/>
        </p:nvSpPr>
        <p:spPr>
          <a:xfrm>
            <a:off x="5336540" y="0"/>
            <a:ext cx="266700" cy="228600"/>
          </a:xfrm>
          <a:custGeom>
            <a:avLst/>
            <a:gdLst>
              <a:gd name="txL" fmla="*/ 0 w 266008"/>
              <a:gd name="txT" fmla="*/ 0 h 229317"/>
              <a:gd name="txR" fmla="*/ 266008 w 266008"/>
              <a:gd name="txB" fmla="*/ 229317 h 229317"/>
            </a:gdLst>
            <a:ahLst/>
            <a:cxnLst>
              <a:cxn ang="0">
                <a:pos x="0" y="0"/>
              </a:cxn>
              <a:cxn ang="0">
                <a:pos x="266700" y="0"/>
              </a:cxn>
              <a:cxn ang="0">
                <a:pos x="133350" y="228600"/>
              </a:cxn>
              <a:cxn ang="0">
                <a:pos x="0" y="0"/>
              </a:cxn>
            </a:cxnLst>
            <a:rect l="txL" t="txT" r="txR" b="txB"/>
            <a:pathLst>
              <a:path w="266008" h="229317">
                <a:moveTo>
                  <a:pt x="0" y="0"/>
                </a:moveTo>
                <a:lnTo>
                  <a:pt x="266008" y="0"/>
                </a:lnTo>
                <a:lnTo>
                  <a:pt x="133004" y="229317"/>
                </a:lnTo>
                <a:lnTo>
                  <a:pt x="0" y="0"/>
                </a:lnTo>
                <a:close/>
              </a:path>
            </a:pathLst>
          </a:custGeom>
          <a:solidFill>
            <a:srgbClr val="16A287"/>
          </a:solidFill>
          <a:ln w="12700">
            <a:noFill/>
          </a:ln>
        </p:spPr>
        <p:txBody>
          <a:bodyPr anchor="ctr"/>
          <a:lstStyle/>
          <a:p>
            <a:pPr algn="ctr"/>
            <a:r>
              <a:rPr lang="en-US" altLang="zh-CN" sz="1000" b="1" dirty="0">
                <a:solidFill>
                  <a:schemeClr val="bg1"/>
                </a:solidFill>
                <a:latin typeface="微软雅黑" pitchFamily="34" charset="-122"/>
                <a:ea typeface="微软雅黑" pitchFamily="34" charset="-122"/>
                <a:sym typeface="Arial" charset="0"/>
              </a:rPr>
              <a:t>1</a:t>
            </a:r>
            <a:endParaRPr lang="en-US" altLang="zh-CN" sz="1000" b="1" dirty="0">
              <a:solidFill>
                <a:schemeClr val="bg1"/>
              </a:solidFill>
              <a:latin typeface="微软雅黑" pitchFamily="34" charset="-122"/>
              <a:ea typeface="微软雅黑" pitchFamily="34" charset="-122"/>
              <a:sym typeface="Arial" charset="0"/>
            </a:endParaRPr>
          </a:p>
        </p:txBody>
      </p:sp>
    </p:spTree>
  </p:cSld>
  <p:clrMapOvr>
    <a:masterClrMapping/>
  </p:clrMapOvr>
</p:sld>
</file>

<file path=ppt/tags/tag1.xml><?xml version="1.0" encoding="utf-8"?>
<p:tagLst xmlns:p="http://schemas.openxmlformats.org/presentationml/2006/main">
  <p:tag name="KSO_WM_UNIT_TABLE_BEAUTIFY" val="smartTable{17be6c35-f3e4-4839-9274-e084f5f43bd0}"/>
  <p:tag name="TABLE_ENDDRAG_ORIGIN_RECT" val="824*344"/>
  <p:tag name="TABLE_ENDDRAG_RECT" val="87*131*824*344"/>
</p:tagLst>
</file>

<file path=ppt/tags/tag10.xml><?xml version="1.0" encoding="utf-8"?>
<p:tagLst xmlns:p="http://schemas.openxmlformats.org/presentationml/2006/main">
  <p:tag name="KSO_WM_UNIT_TABLE_BEAUTIFY" val="smartTable{15b77030-f740-492c-9132-7cd3961d53a8}"/>
  <p:tag name="TABLE_ENDDRAG_ORIGIN_RECT" val="896*780"/>
  <p:tag name="TABLE_ENDDRAG_RECT" val="31*133*896*780"/>
</p:tagLst>
</file>

<file path=ppt/tags/tag11.xml><?xml version="1.0" encoding="utf-8"?>
<p:tagLst xmlns:p="http://schemas.openxmlformats.org/presentationml/2006/main">
  <p:tag name="KSO_WM_UNIT_TABLE_BEAUTIFY" val="smartTable{15b77030-f740-492c-9132-7cd3961d53a8}"/>
  <p:tag name="TABLE_ENDDRAG_ORIGIN_RECT" val="900*363"/>
  <p:tag name="TABLE_ENDDRAG_RECT" val="30*121*900*363"/>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01527_3*q_h_i*1_1_1"/>
  <p:tag name="KSO_WM_TEMPLATE_CATEGORY" val="diagram"/>
  <p:tag name="KSO_WM_TEMPLATE_INDEX" val="20201527"/>
  <p:tag name="KSO_WM_UNIT_LAYERLEVEL" val="1_1_1"/>
  <p:tag name="KSO_WM_TAG_VERSION" val="1.0"/>
  <p:tag name="KSO_WM_BEAUTIFY_FLAG" val="#wm#"/>
  <p:tag name="KSO_WM_DIAGRAM_GROUP_CODE" val="q1-1"/>
  <p:tag name="KSO_WM_UNIT_TYPE" val="q_h_i"/>
  <p:tag name="KSO_WM_UNIT_INDEX" val="1_1_1"/>
  <p:tag name="KSO_WM_UNIT_FILL_FORE_SCHEMECOLOR_INDEX" val="5"/>
  <p:tag name="KSO_WM_UNIT_FILL_TYPE" val="1"/>
  <p:tag name="KSO_WM_UNIT_LINE_FORE_SCHEMECOLOR_INDEX" val="2"/>
  <p:tag name="KSO_WM_UNIT_LINE_FILL_TYPE" val="2"/>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01527_3*q_h_i*1_2_1"/>
  <p:tag name="KSO_WM_TEMPLATE_CATEGORY" val="diagram"/>
  <p:tag name="KSO_WM_TEMPLATE_INDEX" val="20201527"/>
  <p:tag name="KSO_WM_UNIT_LAYERLEVEL" val="1_1_1"/>
  <p:tag name="KSO_WM_TAG_VERSION" val="1.0"/>
  <p:tag name="KSO_WM_BEAUTIFY_FLAG" val="#wm#"/>
  <p:tag name="KSO_WM_DIAGRAM_GROUP_CODE" val="q1-1"/>
  <p:tag name="KSO_WM_UNIT_TYPE" val="q_h_i"/>
  <p:tag name="KSO_WM_UNIT_INDEX" val="1_2_1"/>
  <p:tag name="KSO_WM_UNIT_FILL_FORE_SCHEMECOLOR_INDEX" val="5"/>
  <p:tag name="KSO_WM_UNIT_FILL_TYPE" val="1"/>
  <p:tag name="KSO_WM_UNIT_LINE_FORE_SCHEMECOLOR_INDEX" val="2"/>
  <p:tag name="KSO_WM_UNIT_LINE_FILL_TYPE" val="2"/>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01527_3*q_h_i*1_3_1"/>
  <p:tag name="KSO_WM_TEMPLATE_CATEGORY" val="diagram"/>
  <p:tag name="KSO_WM_TEMPLATE_INDEX" val="20201527"/>
  <p:tag name="KSO_WM_UNIT_LAYERLEVEL" val="1_1_1"/>
  <p:tag name="KSO_WM_TAG_VERSION" val="1.0"/>
  <p:tag name="KSO_WM_BEAUTIFY_FLAG" val="#wm#"/>
  <p:tag name="KSO_WM_DIAGRAM_GROUP_CODE" val="q1-1"/>
  <p:tag name="KSO_WM_UNIT_TYPE" val="q_h_i"/>
  <p:tag name="KSO_WM_UNIT_INDEX" val="1_3_1"/>
  <p:tag name="KSO_WM_UNIT_FILL_FORE_SCHEMECOLOR_INDEX" val="5"/>
  <p:tag name="KSO_WM_UNIT_FILL_TYPE" val="1"/>
  <p:tag name="KSO_WM_UNIT_LINE_FORE_SCHEMECOLOR_INDEX" val="2"/>
  <p:tag name="KSO_WM_UNIT_LINE_FILL_TYPE" val="2"/>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01527_3*q_h_i*1_4_1"/>
  <p:tag name="KSO_WM_TEMPLATE_CATEGORY" val="diagram"/>
  <p:tag name="KSO_WM_TEMPLATE_INDEX" val="20201527"/>
  <p:tag name="KSO_WM_UNIT_LAYERLEVEL" val="1_1_1"/>
  <p:tag name="KSO_WM_TAG_VERSION" val="1.0"/>
  <p:tag name="KSO_WM_BEAUTIFY_FLAG" val="#wm#"/>
  <p:tag name="KSO_WM_DIAGRAM_GROUP_CODE" val="q1-1"/>
  <p:tag name="KSO_WM_UNIT_TYPE" val="q_h_i"/>
  <p:tag name="KSO_WM_UNIT_INDEX" val="1_4_1"/>
  <p:tag name="KSO_WM_UNIT_FILL_FORE_SCHEMECOLOR_INDEX" val="5"/>
  <p:tag name="KSO_WM_UNIT_FILL_TYPE" val="1"/>
  <p:tag name="KSO_WM_UNIT_LINE_FORE_SCHEMECOLOR_INDEX" val="2"/>
  <p:tag name="KSO_WM_UNIT_LINE_FILL_TYPE" val="2"/>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01527_3*q_h_i*1_5_1"/>
  <p:tag name="KSO_WM_TEMPLATE_CATEGORY" val="diagram"/>
  <p:tag name="KSO_WM_TEMPLATE_INDEX" val="20201527"/>
  <p:tag name="KSO_WM_UNIT_LAYERLEVEL" val="1_1_1"/>
  <p:tag name="KSO_WM_TAG_VERSION" val="1.0"/>
  <p:tag name="KSO_WM_BEAUTIFY_FLAG" val="#wm#"/>
  <p:tag name="KSO_WM_DIAGRAM_GROUP_CODE" val="q1-1"/>
  <p:tag name="KSO_WM_UNIT_TYPE" val="q_h_i"/>
  <p:tag name="KSO_WM_UNIT_INDEX" val="1_5_1"/>
  <p:tag name="KSO_WM_UNIT_FILL_FORE_SCHEMECOLOR_INDEX" val="5"/>
  <p:tag name="KSO_WM_UNIT_FILL_TYPE" val="1"/>
  <p:tag name="KSO_WM_UNIT_LINE_FORE_SCHEMECOLOR_INDEX" val="2"/>
  <p:tag name="KSO_WM_UNIT_LINE_FILL_TYPE" val="2"/>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01527_3*q_h_i*1_2_2"/>
  <p:tag name="KSO_WM_TEMPLATE_CATEGORY" val="diagram"/>
  <p:tag name="KSO_WM_TEMPLATE_INDEX" val="20201527"/>
  <p:tag name="KSO_WM_UNIT_LAYERLEVEL" val="1_1_1"/>
  <p:tag name="KSO_WM_TAG_VERSION" val="1.0"/>
  <p:tag name="KSO_WM_BEAUTIFY_FLAG" val="#wm#"/>
  <p:tag name="KSO_WM_DIAGRAM_GROUP_CODE" val="q1-1"/>
  <p:tag name="KSO_WM_UNIT_TYPE" val="q_h_i"/>
  <p:tag name="KSO_WM_UNIT_INDEX" val="1_2_2"/>
  <p:tag name="KSO_WM_UNIT_LINE_FORE_SCHEMECOLOR_INDEX" val="14"/>
  <p:tag name="KSO_WM_UNIT_LINE_FILL_TYPE" val="2"/>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01527_3*q_h_i*1_3_2"/>
  <p:tag name="KSO_WM_TEMPLATE_CATEGORY" val="diagram"/>
  <p:tag name="KSO_WM_TEMPLATE_INDEX" val="20201527"/>
  <p:tag name="KSO_WM_UNIT_LAYERLEVEL" val="1_1_1"/>
  <p:tag name="KSO_WM_TAG_VERSION" val="1.0"/>
  <p:tag name="KSO_WM_BEAUTIFY_FLAG" val="#wm#"/>
  <p:tag name="KSO_WM_DIAGRAM_GROUP_CODE" val="q1-1"/>
  <p:tag name="KSO_WM_UNIT_TYPE" val="q_h_i"/>
  <p:tag name="KSO_WM_UNIT_INDEX" val="1_3_2"/>
  <p:tag name="KSO_WM_UNIT_LINE_FORE_SCHEMECOLOR_INDEX" val="14"/>
  <p:tag name="KSO_WM_UNIT_LINE_FILL_TYPE" val="2"/>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01527_3*q_h_i*1_4_2"/>
  <p:tag name="KSO_WM_TEMPLATE_CATEGORY" val="diagram"/>
  <p:tag name="KSO_WM_TEMPLATE_INDEX" val="20201527"/>
  <p:tag name="KSO_WM_UNIT_LAYERLEVEL" val="1_1_1"/>
  <p:tag name="KSO_WM_TAG_VERSION" val="1.0"/>
  <p:tag name="KSO_WM_BEAUTIFY_FLAG" val="#wm#"/>
  <p:tag name="KSO_WM_DIAGRAM_GROUP_CODE" val="q1-1"/>
  <p:tag name="KSO_WM_UNIT_TYPE" val="q_h_i"/>
  <p:tag name="KSO_WM_UNIT_INDEX" val="1_4_2"/>
  <p:tag name="KSO_WM_UNIT_LINE_FORE_SCHEMECOLOR_INDEX" val="14"/>
  <p:tag name="KSO_WM_UNIT_LINE_FILL_TYPE" val="2"/>
</p:tagLst>
</file>

<file path=ppt/tags/tag2.xml><?xml version="1.0" encoding="utf-8"?>
<p:tagLst xmlns:p="http://schemas.openxmlformats.org/presentationml/2006/main">
  <p:tag name="KSO_WM_UNIT_TABLE_BEAUTIFY" val="smartTable{a3d2aa94-e1d2-4893-98c8-13e4adee979b}"/>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01527_3*q_h_i*1_1_2"/>
  <p:tag name="KSO_WM_TEMPLATE_CATEGORY" val="diagram"/>
  <p:tag name="KSO_WM_TEMPLATE_INDEX" val="20201527"/>
  <p:tag name="KSO_WM_UNIT_LAYERLEVEL" val="1_1_1"/>
  <p:tag name="KSO_WM_TAG_VERSION" val="1.0"/>
  <p:tag name="KSO_WM_BEAUTIFY_FLAG" val="#wm#"/>
  <p:tag name="KSO_WM_DIAGRAM_GROUP_CODE" val="q1-1"/>
  <p:tag name="KSO_WM_UNIT_TYPE" val="q_h_i"/>
  <p:tag name="KSO_WM_UNIT_INDEX" val="1_1_2"/>
  <p:tag name="KSO_WM_UNIT_LINE_FORE_SCHEMECOLOR_INDEX" val="14"/>
  <p:tag name="KSO_WM_UNIT_LINE_FILL_TYPE" val="2"/>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01527_3*q_h_i*1_5_2"/>
  <p:tag name="KSO_WM_TEMPLATE_CATEGORY" val="diagram"/>
  <p:tag name="KSO_WM_TEMPLATE_INDEX" val="20201527"/>
  <p:tag name="KSO_WM_UNIT_LAYERLEVEL" val="1_1_1"/>
  <p:tag name="KSO_WM_TAG_VERSION" val="1.0"/>
  <p:tag name="KSO_WM_BEAUTIFY_FLAG" val="#wm#"/>
  <p:tag name="KSO_WM_DIAGRAM_GROUP_CODE" val="q1-1"/>
  <p:tag name="KSO_WM_UNIT_TYPE" val="q_h_i"/>
  <p:tag name="KSO_WM_UNIT_INDEX" val="1_5_2"/>
  <p:tag name="KSO_WM_UNIT_LINE_FORE_SCHEMECOLOR_INDEX" val="14"/>
  <p:tag name="KSO_WM_UNIT_LINE_FILL_TYPE" val="2"/>
</p:tagLst>
</file>

<file path=ppt/tags/tag22.xml><?xml version="1.0" encoding="utf-8"?>
<p:tagLst xmlns:p="http://schemas.openxmlformats.org/presentationml/2006/main">
  <p:tag name="KSO_WM_UNIT_TABLE_BEAUTIFY" val="smartTable{15b77030-f740-492c-9132-7cd3961d53a8}"/>
  <p:tag name="TABLE_ENDDRAG_ORIGIN_RECT" val="896*780"/>
  <p:tag name="TABLE_ENDDRAG_RECT" val="31*133*896*780"/>
</p:tagLst>
</file>

<file path=ppt/tags/tag23.xml><?xml version="1.0" encoding="utf-8"?>
<p:tagLst xmlns:p="http://schemas.openxmlformats.org/presentationml/2006/main">
  <p:tag name="KSO_WM_UNIT_TABLE_BEAUTIFY" val="smartTable{15b77030-f740-492c-9132-7cd3961d53a8}"/>
  <p:tag name="TABLE_ENDDRAG_ORIGIN_RECT" val="859*358"/>
  <p:tag name="TABLE_ENDDRAG_RECT" val="53*131*859*358"/>
</p:tagLst>
</file>

<file path=ppt/tags/tag24.xml><?xml version="1.0" encoding="utf-8"?>
<p:tagLst xmlns:p="http://schemas.openxmlformats.org/presentationml/2006/main">
  <p:tag name="KSO_WM_UNIT_TABLE_BEAUTIFY" val="smartTable{816d2b34-abdc-4581-a237-631baeccf6bd}"/>
  <p:tag name="TABLE_ENDDRAG_ORIGIN_RECT" val="857*345"/>
  <p:tag name="TABLE_ENDDRAG_RECT" val="63*146*857*345"/>
</p:tagLst>
</file>

<file path=ppt/tags/tag3.xml><?xml version="1.0" encoding="utf-8"?>
<p:tagLst xmlns:p="http://schemas.openxmlformats.org/presentationml/2006/main">
  <p:tag name="KSO_WM_TEMPLATE_CATEGORY" val="diagram"/>
  <p:tag name="KSO_WM_TEMPLATE_INDEX" val="20187697"/>
  <p:tag name="KSO_WM_UNIT_ID" val="diagram20187697_2*q_h_i*1_3_4"/>
  <p:tag name="KSO_WM_UNIT_LAYERLEVEL" val="1_1_1"/>
  <p:tag name="KSO_WM_BEAUTIFY_FLAG" val="#wm#"/>
  <p:tag name="KSO_WM_TAG_VERSION" val="1.0"/>
  <p:tag name="KSO_WM_UNIT_HIGHLIGHT" val="0"/>
  <p:tag name="KSO_WM_UNIT_COMPATIBLE" val="0"/>
  <p:tag name="KSO_WM_DIAGRAM_GROUP_CODE" val="q1-1"/>
  <p:tag name="KSO_WM_UNIT_TYPE" val="q_h_i"/>
  <p:tag name="KSO_WM_UNIT_INDEX" val="1_3_4"/>
  <p:tag name="KSO_WM_UNIT_DIAGRAM_ISNUMVISUAL" val="0"/>
  <p:tag name="KSO_WM_UNIT_DIAGRAM_ISREFERUNIT" val="0"/>
  <p:tag name="KSO_WM_UNIT_FILL_FORE_SCHEMECOLOR_INDEX" val="7"/>
  <p:tag name="KSO_WM_UNIT_FILL_TYPE" val="1"/>
  <p:tag name="KSO_WM_UNIT_TEXT_FILL_FORE_SCHEMECOLOR_INDEX" val="2"/>
  <p:tag name="KSO_WM_UNIT_TEXT_FILL_TYPE" val="1"/>
</p:tagLst>
</file>

<file path=ppt/tags/tag4.xml><?xml version="1.0" encoding="utf-8"?>
<p:tagLst xmlns:p="http://schemas.openxmlformats.org/presentationml/2006/main">
  <p:tag name="KSO_WM_UNIT_HIGHLIGHT" val="0"/>
  <p:tag name="KSO_WM_UNIT_COMPATIBLE" val="0"/>
  <p:tag name="KSO_WM_DIAGRAM_GROUP_CODE" val="q1-1"/>
  <p:tag name="KSO_WM_UNIT_ID" val="diagram20187697_2*q_h_i*1_1_5"/>
  <p:tag name="KSO_WM_TEMPLATE_CATEGORY" val="diagram"/>
  <p:tag name="KSO_WM_TEMPLATE_INDEX" val="20187697"/>
  <p:tag name="KSO_WM_UNIT_LAYERLEVEL" val="1_1_1"/>
  <p:tag name="KSO_WM_TAG_VERSION" val="1.0"/>
  <p:tag name="KSO_WM_BEAUTIFY_FLAG" val="#wm#"/>
  <p:tag name="KSO_WM_UNIT_TYPE" val="q_h_i"/>
  <p:tag name="KSO_WM_UNIT_INDEX" val="1_1_5"/>
  <p:tag name="KSO_WM_UNIT_DIAGRAM_ISNUMVISUAL" val="0"/>
  <p:tag name="KSO_WM_UNIT_DIAGRAM_ISREFERUNIT" val="0"/>
  <p:tag name="KSO_WM_UNIT_FILL_FORE_SCHEMECOLOR_INDEX" val="5"/>
  <p:tag name="KSO_WM_UNIT_FILL_TYPE" val="1"/>
  <p:tag name="KSO_WM_UNIT_TEXT_FILL_FORE_SCHEMECOLOR_INDEX" val="2"/>
  <p:tag name="KSO_WM_UNIT_TEXT_FILL_TYPE" val="1"/>
</p:tagLst>
</file>

<file path=ppt/tags/tag5.xml><?xml version="1.0" encoding="utf-8"?>
<p:tagLst xmlns:p="http://schemas.openxmlformats.org/presentationml/2006/main">
  <p:tag name="KSO_WM_TEMPLATE_CATEGORY" val="diagram"/>
  <p:tag name="KSO_WM_TEMPLATE_INDEX" val="20187697"/>
  <p:tag name="KSO_WM_UNIT_ID" val="diagram20187697_2*q_h_i*1_3_3"/>
  <p:tag name="KSO_WM_UNIT_LAYERLEVEL" val="1_1_1"/>
  <p:tag name="KSO_WM_BEAUTIFY_FLAG" val="#wm#"/>
  <p:tag name="KSO_WM_TAG_VERSION" val="1.0"/>
  <p:tag name="KSO_WM_UNIT_HIGHLIGHT" val="0"/>
  <p:tag name="KSO_WM_UNIT_COMPATIBLE" val="0"/>
  <p:tag name="KSO_WM_DIAGRAM_GROUP_CODE" val="q1-1"/>
  <p:tag name="KSO_WM_UNIT_TYPE" val="q_h_i"/>
  <p:tag name="KSO_WM_UNIT_INDEX" val="1_3_3"/>
  <p:tag name="KSO_WM_UNIT_DIAGRAM_ISNUMVISUAL" val="0"/>
  <p:tag name="KSO_WM_UNIT_DIAGRAM_ISREFERUNIT" val="0"/>
  <p:tag name="KSO_WM_UNIT_FILL_FORE_SCHEMECOLOR_INDEX" val="7"/>
  <p:tag name="KSO_WM_UNIT_FILL_TYPE" val="1"/>
  <p:tag name="KSO_WM_UNIT_TEXT_FILL_FORE_SCHEMECOLOR_INDEX" val="13"/>
  <p:tag name="KSO_WM_UNIT_TEXT_FILL_TYPE" val="1"/>
</p:tagLst>
</file>

<file path=ppt/tags/tag6.xml><?xml version="1.0" encoding="utf-8"?>
<p:tagLst xmlns:p="http://schemas.openxmlformats.org/presentationml/2006/main">
  <p:tag name="KSO_WM_UNIT_HIGHLIGHT" val="0"/>
  <p:tag name="KSO_WM_UNIT_COMPATIBLE" val="0"/>
  <p:tag name="KSO_WM_DIAGRAM_GROUP_CODE" val="q1-1"/>
  <p:tag name="KSO_WM_UNIT_ID" val="diagram20187697_2*q_h_i*1_1_4"/>
  <p:tag name="KSO_WM_TEMPLATE_CATEGORY" val="diagram"/>
  <p:tag name="KSO_WM_TEMPLATE_INDEX" val="20187697"/>
  <p:tag name="KSO_WM_UNIT_LAYERLEVEL" val="1_1_1"/>
  <p:tag name="KSO_WM_TAG_VERSION" val="1.0"/>
  <p:tag name="KSO_WM_BEAUTIFY_FLAG" val="#wm#"/>
  <p:tag name="KSO_WM_UNIT_TYPE" val="q_h_i"/>
  <p:tag name="KSO_WM_UNIT_INDEX" val="1_1_4"/>
  <p:tag name="KSO_WM_UNIT_DIAGRAM_ISNUMVISUAL" val="0"/>
  <p:tag name="KSO_WM_UNIT_DIAGRAM_ISREFERUNIT" val="0"/>
  <p:tag name="KSO_WM_UNIT_FILL_FORE_SCHEMECOLOR_INDEX" val="5"/>
  <p:tag name="KSO_WM_UNIT_FILL_TYPE" val="1"/>
  <p:tag name="KSO_WM_UNIT_TEXT_FILL_FORE_SCHEMECOLOR_INDEX" val="13"/>
  <p:tag name="KSO_WM_UNIT_TEXT_FILL_TYPE" val="1"/>
</p:tagLst>
</file>

<file path=ppt/tags/tag7.xml><?xml version="1.0" encoding="utf-8"?>
<p:tagLst xmlns:p="http://schemas.openxmlformats.org/presentationml/2006/main">
  <p:tag name="KSO_WM_UNIT_HIGHLIGHT" val="0"/>
  <p:tag name="KSO_WM_UNIT_COMPATIBLE" val="0"/>
  <p:tag name="KSO_WM_DIAGRAM_GROUP_CODE" val="q1-1"/>
  <p:tag name="KSO_WM_UNIT_ID" val="diagram20187697_2*q_h_i*1_2_2"/>
  <p:tag name="KSO_WM_TEMPLATE_CATEGORY" val="diagram"/>
  <p:tag name="KSO_WM_TEMPLATE_INDEX" val="20187697"/>
  <p:tag name="KSO_WM_UNIT_LAYERLEVEL" val="1_1_1"/>
  <p:tag name="KSO_WM_TAG_VERSION" val="1.0"/>
  <p:tag name="KSO_WM_BEAUTIFY_FLAG" val="#wm#"/>
  <p:tag name="KSO_WM_UNIT_TYPE" val="q_h_i"/>
  <p:tag name="KSO_WM_UNIT_INDEX" val="1_2_2"/>
  <p:tag name="KSO_WM_UNIT_DIAGRAM_ISNUMVISUAL" val="0"/>
  <p:tag name="KSO_WM_UNIT_DIAGRAM_ISREFERUNIT" val="0"/>
  <p:tag name="KSO_WM_UNIT_FILL_FORE_SCHEMECOLOR_INDEX" val="6"/>
  <p:tag name="KSO_WM_UNIT_FILL_TYPE" val="1"/>
  <p:tag name="KSO_WM_UNIT_TEXT_FILL_FORE_SCHEMECOLOR_INDEX" val="13"/>
  <p:tag name="KSO_WM_UNIT_TEXT_FILL_TYPE" val="1"/>
</p:tagLst>
</file>

<file path=ppt/tags/tag8.xml><?xml version="1.0" encoding="utf-8"?>
<p:tagLst xmlns:p="http://schemas.openxmlformats.org/presentationml/2006/main">
  <p:tag name="KSO_WM_UNIT_HIGHLIGHT" val="0"/>
  <p:tag name="KSO_WM_UNIT_COMPATIBLE" val="0"/>
  <p:tag name="KSO_WM_DIAGRAM_GROUP_CODE" val="q1-1"/>
  <p:tag name="KSO_WM_UNIT_ID" val="diagram20187697_2*q_h_i*1_1_2"/>
  <p:tag name="KSO_WM_TEMPLATE_CATEGORY" val="diagram"/>
  <p:tag name="KSO_WM_TEMPLATE_INDEX" val="20187697"/>
  <p:tag name="KSO_WM_UNIT_LAYERLEVEL" val="1_1_1"/>
  <p:tag name="KSO_WM_TAG_VERSION" val="1.0"/>
  <p:tag name="KSO_WM_BEAUTIFY_FLAG" val="#wm#"/>
  <p:tag name="KSO_WM_UNIT_TYPE" val="q_h_i"/>
  <p:tag name="KSO_WM_UNIT_INDEX" val="1_1_2"/>
  <p:tag name="KSO_WM_UNIT_DIAGRAM_ISNUMVISUAL" val="0"/>
  <p:tag name="KSO_WM_UNIT_DIAGRAM_ISREFERUNIT" val="0"/>
  <p:tag name="KSO_WM_UNIT_FILL_FORE_SCHEMECOLOR_INDEX" val="5"/>
  <p:tag name="KSO_WM_UNIT_FILL_TYPE" val="1"/>
  <p:tag name="KSO_WM_UNIT_TEXT_FILL_FORE_SCHEMECOLOR_INDEX" val="2"/>
  <p:tag name="KSO_WM_UNIT_TEXT_FILL_TYPE" val="1"/>
</p:tagLst>
</file>

<file path=ppt/tags/tag9.xml><?xml version="1.0" encoding="utf-8"?>
<p:tagLst xmlns:p="http://schemas.openxmlformats.org/presentationml/2006/main">
  <p:tag name="KSO_WM_TEMPLATE_CATEGORY" val="diagram"/>
  <p:tag name="KSO_WM_TEMPLATE_INDEX" val="20187697"/>
  <p:tag name="KSO_WM_UNIT_ID" val="diagram20187697_2*q_h_i*1_2_1"/>
  <p:tag name="KSO_WM_UNIT_LAYERLEVEL" val="1_1_1"/>
  <p:tag name="KSO_WM_BEAUTIFY_FLAG" val="#wm#"/>
  <p:tag name="KSO_WM_TAG_VERSION" val="1.0"/>
  <p:tag name="KSO_WM_UNIT_HIGHLIGHT" val="0"/>
  <p:tag name="KSO_WM_UNIT_COMPATIBLE" val="0"/>
  <p:tag name="KSO_WM_DIAGRAM_GROUP_CODE" val="q1-1"/>
  <p:tag name="KSO_WM_UNIT_TYPE" val="q_h_i"/>
  <p:tag name="KSO_WM_UNIT_INDEX" val="1_2_1"/>
  <p:tag name="KSO_WM_UNIT_DIAGRAM_ISNUMVISUAL" val="0"/>
  <p:tag name="KSO_WM_UNIT_DIAGRAM_ISREFERUNIT" val="0"/>
  <p:tag name="KSO_WM_UNIT_FILL_FORE_SCHEMECOLOR_INDEX" val="6"/>
  <p:tag name="KSO_WM_UNIT_FILL_TYPE" val="1"/>
  <p:tag name="KSO_WM_UNIT_TEXT_FILL_FORE_SCHEMECOLOR_INDEX" val="2"/>
  <p:tag name="KSO_WM_UNIT_TEXT_FILL_TYPE" val="1"/>
</p:tagLst>
</file>

<file path=ppt/theme/theme1.xml><?xml version="1.0" encoding="utf-8"?>
<a:theme xmlns:a="http://schemas.openxmlformats.org/drawingml/2006/main" name="Office 主题">
  <a:themeElements>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charset="0"/>
          <a:buNone/>
          <a:defRPr kumimoji="0" lang="zh-CN" sz="1800" b="0" i="0" u="none" strike="noStrike" cap="none" normalizeH="0" baseline="0" smtClean="0">
            <a:ln>
              <a:noFill/>
            </a:ln>
            <a:solidFill>
              <a:schemeClr val="tx1"/>
            </a:solidFill>
            <a:effectLst/>
            <a:latin typeface="Arial" charset="0"/>
            <a:ea typeface="宋体"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charset="0"/>
          <a:buNone/>
          <a:defRPr kumimoji="0" lang="zh-CN" sz="1800" b="0" i="0" u="none" strike="noStrike" cap="none" normalizeH="0" baseline="0" smtClean="0">
            <a:ln>
              <a:noFill/>
            </a:ln>
            <a:solidFill>
              <a:schemeClr val="tx1"/>
            </a:solidFill>
            <a:effectLst/>
            <a:latin typeface="Arial" charset="0"/>
            <a:ea typeface="宋体" charset="-122"/>
          </a:defRPr>
        </a:defPPr>
      </a:lst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
  <PresentationFormat>自定义</PresentationFormat>
  <Paragraphs>2046</Paragraphs>
  <Slides>0</Slides>
  <Notes>3</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1</vt:i4>
      </vt:variant>
      <vt:variant>
        <vt:lpstr>幻灯片标题</vt:lpstr>
      </vt:variant>
      <vt:variant>
        <vt:i4>46</vt:i4>
      </vt:variant>
    </vt:vector>
  </HeadingPairs>
  <TitlesOfParts>
    <vt:vector size="56" baseType="lpstr">
      <vt:lpstr>Arial</vt:lpstr>
      <vt:lpstr>宋体</vt:lpstr>
      <vt:lpstr>Wingdings</vt:lpstr>
      <vt:lpstr>Calibri Light</vt:lpstr>
      <vt:lpstr>Calibri</vt:lpstr>
      <vt:lpstr>微软雅黑</vt:lpstr>
      <vt:lpstr>Helvetica Neue Light</vt:lpstr>
      <vt:lpstr>Lato Light</vt:lpstr>
      <vt:lpstr>Office 主题</vt:lpstr>
      <vt:lpstr>Equation.3</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@小川PPT</dc:creator>
  <cp:lastModifiedBy>Jrm</cp:lastModifiedBy>
  <cp:revision>338</cp:revision>
  <dcterms:created xsi:type="dcterms:W3CDTF">1900-01-01T00:00:00Z</dcterms:created>
  <dcterms:modified xsi:type="dcterms:W3CDTF">1900-01-01T00:00:00Z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2052-11.7.0</vt:lpwstr>
  </property>
  <property fmtid="{D5CDD505-2E9C-101B-9397-08002B2CF9AE}" pid="3" name="KSORubyTemplateID">
    <vt:lpwstr>8</vt:lpwstr>
  </property>
  <property fmtid="{D5CDD505-2E9C-101B-9397-08002B2CF9AE}" pid="4" name="ICV">
    <vt:lpwstr>99AD2F14EEAF48E3ACE5E2D98B9D9848</vt:lpwstr>
  </property>
</Properties>
</file>