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258" r:id="rId7"/>
    <p:sldId id="283" r:id="rId8"/>
    <p:sldId id="313" r:id="rId9"/>
    <p:sldId id="314" r:id="rId10"/>
    <p:sldId id="315" r:id="rId11"/>
    <p:sldId id="316" r:id="rId12"/>
    <p:sldId id="343" r:id="rId13"/>
    <p:sldId id="344" r:id="rId14"/>
    <p:sldId id="345" r:id="rId15"/>
    <p:sldId id="346" r:id="rId16"/>
    <p:sldId id="348" r:id="rId17"/>
    <p:sldId id="350" r:id="rId18"/>
    <p:sldId id="352" r:id="rId19"/>
    <p:sldId id="349" r:id="rId20"/>
    <p:sldId id="353" r:id="rId21"/>
    <p:sldId id="355" r:id="rId22"/>
    <p:sldId id="356" r:id="rId23"/>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CC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2" autoAdjust="0"/>
    <p:restoredTop sz="96314" autoAdjust="0"/>
  </p:normalViewPr>
  <p:slideViewPr>
    <p:cSldViewPr>
      <p:cViewPr>
        <p:scale>
          <a:sx n="100" d="100"/>
          <a:sy n="100" d="100"/>
        </p:scale>
        <p:origin x="504" y="-106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28.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7D4E0A-3E9F-45E5-930A-D061E6A0778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65324-6844-4AA0-9874-D8F982F0FEC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6516216" y="3219822"/>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FAE0DDB-A00C-41DA-B976-77564956A3F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BBACC46-F094-4483-8078-01747B98C2C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AE0DDB-A00C-41DA-B976-77564956A3FE}"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BBACC46-F094-4483-8078-01747B98C2C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200" advClick="0" advTm="5000">
        <p14:prism/>
      </p:transition>
    </mc:Choice>
    <mc:Fallback>
      <p:transition spd="slow" advClick="0" advTm="5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tags" Target="../tags/tag2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10.xml"/><Relationship Id="rId2" Type="http://schemas.openxmlformats.org/officeDocument/2006/relationships/image" Target="../media/image4.png"/><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emf"/><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image" Target="../media/image10.wmf"/><Relationship Id="rId6" Type="http://schemas.openxmlformats.org/officeDocument/2006/relationships/oleObject" Target="../embeddings/oleObject5.bin"/><Relationship Id="rId5" Type="http://schemas.openxmlformats.org/officeDocument/2006/relationships/image" Target="../media/image9.wmf"/><Relationship Id="rId4" Type="http://schemas.openxmlformats.org/officeDocument/2006/relationships/oleObject" Target="../embeddings/oleObject4.bin"/><Relationship Id="rId3" Type="http://schemas.openxmlformats.org/officeDocument/2006/relationships/image" Target="../media/image8.wmf"/><Relationship Id="rId2" Type="http://schemas.openxmlformats.org/officeDocument/2006/relationships/oleObject" Target="../embeddings/oleObject3.bin"/><Relationship Id="rId10" Type="http://schemas.openxmlformats.org/officeDocument/2006/relationships/notesSlide" Target="../notesSlides/notesSlide9.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PA_chenying0907 456"/>
          <p:cNvSpPr/>
          <p:nvPr>
            <p:custDataLst>
              <p:tags r:id="rId1"/>
            </p:custDataLst>
          </p:nvPr>
        </p:nvSpPr>
        <p:spPr>
          <a:xfrm>
            <a:off x="3542832" y="462027"/>
            <a:ext cx="5516880" cy="1938020"/>
          </a:xfrm>
          <a:prstGeom prst="rect">
            <a:avLst/>
          </a:prstGeom>
        </p:spPr>
        <p:txBody>
          <a:bodyPr wrap="none">
            <a:spAutoFit/>
          </a:bodyPr>
          <a:lstStyle/>
          <a:p>
            <a:r>
              <a:rPr lang="en-US" altLang="zh-CN" sz="6000" dirty="0" smtClean="0">
                <a:latin typeface="汉仪跳跳体简" panose="00020600040101010101" pitchFamily="18" charset="-122"/>
                <a:ea typeface="汉仪跳跳体简" panose="00020600040101010101" pitchFamily="18" charset="-122"/>
                <a:cs typeface="+mn-ea"/>
                <a:sym typeface="+mn-lt"/>
              </a:rPr>
              <a:t>I-Learn</a:t>
            </a:r>
            <a:endParaRPr lang="en-US" altLang="zh-CN" sz="6000" dirty="0" smtClean="0">
              <a:latin typeface="汉仪跳跳体简" panose="00020600040101010101" pitchFamily="18" charset="-122"/>
              <a:ea typeface="汉仪跳跳体简" panose="00020600040101010101" pitchFamily="18" charset="-122"/>
              <a:cs typeface="+mn-ea"/>
              <a:sym typeface="+mn-lt"/>
            </a:endParaRPr>
          </a:p>
          <a:p>
            <a:r>
              <a:rPr lang="zh-CN" altLang="en-US" sz="6000" dirty="0" smtClean="0">
                <a:latin typeface="汉仪跳跳体简" panose="00020600040101010101" pitchFamily="18" charset="-122"/>
                <a:ea typeface="汉仪跳跳体简" panose="00020600040101010101" pitchFamily="18" charset="-122"/>
                <a:cs typeface="+mn-ea"/>
                <a:sym typeface="+mn-lt"/>
              </a:rPr>
              <a:t>网站项目报告书</a:t>
            </a:r>
            <a:endParaRPr lang="zh-CN" altLang="en-US" sz="6000" dirty="0" smtClean="0">
              <a:latin typeface="汉仪跳跳体简" panose="00020600040101010101" pitchFamily="18" charset="-122"/>
              <a:ea typeface="汉仪跳跳体简" panose="00020600040101010101" pitchFamily="18" charset="-122"/>
              <a:cs typeface="+mn-ea"/>
              <a:sym typeface="+mn-lt"/>
            </a:endParaRPr>
          </a:p>
        </p:txBody>
      </p:sp>
      <p:sp>
        <p:nvSpPr>
          <p:cNvPr id="455" name="PA_chenying0907 454"/>
          <p:cNvSpPr txBox="1"/>
          <p:nvPr>
            <p:custDataLst>
              <p:tags r:id="rId2"/>
            </p:custDataLst>
          </p:nvPr>
        </p:nvSpPr>
        <p:spPr>
          <a:xfrm>
            <a:off x="5254170" y="3652450"/>
            <a:ext cx="1875790" cy="460375"/>
          </a:xfrm>
          <a:prstGeom prst="rect">
            <a:avLst/>
          </a:prstGeom>
          <a:noFill/>
          <a:ln>
            <a:solidFill>
              <a:schemeClr val="tx1"/>
            </a:solidFill>
          </a:ln>
        </p:spPr>
        <p:txBody>
          <a:bodyPr wrap="none" rtlCol="0">
            <a:spAutoFit/>
          </a:bodyPr>
          <a:lstStyle/>
          <a:p>
            <a:r>
              <a:rPr lang="zh-CN" altLang="en-US" sz="2400" dirty="0"/>
              <a:t>汇报人  </a:t>
            </a:r>
            <a:r>
              <a:rPr lang="zh-CN" altLang="en-US" sz="2400" dirty="0" smtClean="0"/>
              <a:t>张博</a:t>
            </a:r>
            <a:endParaRPr lang="zh-CN" altLang="en-US" sz="2400" dirty="0" smtClean="0"/>
          </a:p>
        </p:txBody>
      </p:sp>
      <p:pic>
        <p:nvPicPr>
          <p:cNvPr id="4" name="PA_图片 3"/>
          <p:cNvPicPr>
            <a:picLocks noChangeAspect="1"/>
          </p:cNvPicPr>
          <p:nvPr>
            <p:custDataLst>
              <p:tags r:id="rId3"/>
            </p:custDataLst>
          </p:nvPr>
        </p:nvPicPr>
        <p:blipFill>
          <a:blip r:embed="rId4" cstate="screen"/>
          <a:stretch>
            <a:fillRect/>
          </a:stretch>
        </p:blipFill>
        <p:spPr>
          <a:xfrm>
            <a:off x="-150729" y="282960"/>
            <a:ext cx="3888432" cy="4860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86"/>
                                  </p:stCondLst>
                                  <p:childTnLst>
                                    <p:set>
                                      <p:cBhvr>
                                        <p:cTn id="6" dur="1" fill="hold">
                                          <p:stCondLst>
                                            <p:cond delay="0"/>
                                          </p:stCondLst>
                                        </p:cTn>
                                        <p:tgtEl>
                                          <p:spTgt spid="455"/>
                                        </p:tgtEl>
                                        <p:attrNameLst>
                                          <p:attrName>style.visibility</p:attrName>
                                        </p:attrNameLst>
                                      </p:cBhvr>
                                      <p:to>
                                        <p:strVal val="visible"/>
                                      </p:to>
                                    </p:set>
                                    <p:animEffect transition="in" filter="fade">
                                      <p:cBhvr>
                                        <p:cTn id="7" dur="500"/>
                                        <p:tgtEl>
                                          <p:spTgt spid="455"/>
                                        </p:tgtEl>
                                      </p:cBhvr>
                                    </p:animEffect>
                                  </p:childTnLst>
                                </p:cTn>
                              </p:par>
                              <p:par>
                                <p:cTn id="8" presetID="10" presetClass="entr" presetSubtype="0" fill="hold" nodeType="withEffect">
                                  <p:stCondLst>
                                    <p:cond delay="1762"/>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2068"/>
                                  </p:stCondLst>
                                  <p:childTnLst>
                                    <p:set>
                                      <p:cBhvr>
                                        <p:cTn id="12" dur="1" fill="hold">
                                          <p:stCondLst>
                                            <p:cond delay="0"/>
                                          </p:stCondLst>
                                        </p:cTn>
                                        <p:tgtEl>
                                          <p:spTgt spid="457"/>
                                        </p:tgtEl>
                                        <p:attrNameLst>
                                          <p:attrName>style.visibility</p:attrName>
                                        </p:attrNameLst>
                                      </p:cBhvr>
                                      <p:to>
                                        <p:strVal val="visible"/>
                                      </p:to>
                                    </p:set>
                                    <p:animEffect transition="in" filter="fade">
                                      <p:cBhvr>
                                        <p:cTn id="13" dur="500"/>
                                        <p:tgtEl>
                                          <p:spTgt spid="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p:bldP spid="45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95885" y="256540"/>
            <a:ext cx="3979545" cy="521970"/>
          </a:xfrm>
          <a:prstGeom prst="rect">
            <a:avLst/>
          </a:prstGeom>
          <a:noFill/>
        </p:spPr>
        <p:txBody>
          <a:bodyPr wrap="square" rtlCol="0">
            <a:spAutoFit/>
          </a:bodyPr>
          <a:p>
            <a:r>
              <a:rPr lang="en-US" altLang="zh-CN" sz="2800">
                <a:latin typeface="+mn-ea"/>
              </a:rPr>
              <a:t>user</a:t>
            </a:r>
            <a:r>
              <a:rPr lang="zh-CN" altLang="en-US" sz="2800">
                <a:latin typeface="+mn-ea"/>
              </a:rPr>
              <a:t>数据库存储</a:t>
            </a:r>
            <a:r>
              <a:rPr lang="zh-CN" altLang="en-US" sz="2800">
                <a:latin typeface="+mn-ea"/>
              </a:rPr>
              <a:t>实现</a:t>
            </a:r>
            <a:endParaRPr lang="zh-CN" altLang="en-US" sz="2800">
              <a:latin typeface="+mn-ea"/>
            </a:endParaRPr>
          </a:p>
        </p:txBody>
      </p:sp>
      <p:pic>
        <p:nvPicPr>
          <p:cNvPr id="4" name="图片 3"/>
          <p:cNvPicPr>
            <a:picLocks noChangeAspect="1"/>
          </p:cNvPicPr>
          <p:nvPr/>
        </p:nvPicPr>
        <p:blipFill>
          <a:blip r:embed="rId2"/>
          <a:stretch>
            <a:fillRect/>
          </a:stretch>
        </p:blipFill>
        <p:spPr>
          <a:xfrm>
            <a:off x="168275" y="919480"/>
            <a:ext cx="5200650" cy="3686175"/>
          </a:xfrm>
          <a:prstGeom prst="rect">
            <a:avLst/>
          </a:prstGeom>
        </p:spPr>
      </p:pic>
      <p:sp>
        <p:nvSpPr>
          <p:cNvPr id="5" name="文本框 4"/>
          <p:cNvSpPr txBox="1"/>
          <p:nvPr/>
        </p:nvSpPr>
        <p:spPr>
          <a:xfrm>
            <a:off x="5711190" y="1203325"/>
            <a:ext cx="3432810" cy="1476375"/>
          </a:xfrm>
          <a:prstGeom prst="rect">
            <a:avLst/>
          </a:prstGeom>
          <a:noFill/>
        </p:spPr>
        <p:txBody>
          <a:bodyPr wrap="square" rtlCol="0">
            <a:spAutoFit/>
          </a:bodyPr>
          <a:p>
            <a:r>
              <a:rPr lang="en-US" altLang="zh-CN"/>
              <a:t>user</a:t>
            </a:r>
            <a:r>
              <a:rPr lang="zh-CN" altLang="en-US"/>
              <a:t>：</a:t>
            </a:r>
            <a:endParaRPr lang="zh-CN" altLang="en-US"/>
          </a:p>
          <a:p>
            <a:r>
              <a:rPr lang="zh-CN" altLang="en-US"/>
              <a:t>创建一个</a:t>
            </a:r>
            <a:r>
              <a:rPr lang="en-US" altLang="zh-CN"/>
              <a:t>“il_user”</a:t>
            </a:r>
            <a:r>
              <a:rPr lang="zh-CN" altLang="en-US"/>
              <a:t>的表</a:t>
            </a:r>
            <a:endParaRPr lang="zh-CN" altLang="en-US"/>
          </a:p>
          <a:p>
            <a:r>
              <a:rPr lang="zh-CN" altLang="en-US"/>
              <a:t>主键为</a:t>
            </a:r>
            <a:r>
              <a:rPr lang="en-US" altLang="zh-CN"/>
              <a:t>user</a:t>
            </a:r>
            <a:r>
              <a:rPr lang="zh-CN" altLang="en-US"/>
              <a:t>的</a:t>
            </a:r>
            <a:r>
              <a:rPr lang="en-US" altLang="zh-CN"/>
              <a:t>ID</a:t>
            </a:r>
            <a:r>
              <a:rPr lang="zh-CN" altLang="en-US"/>
              <a:t>，其他一些较为独一无二的键</a:t>
            </a:r>
            <a:r>
              <a:rPr lang="en-US" altLang="zh-CN"/>
              <a:t>username</a:t>
            </a:r>
            <a:r>
              <a:rPr lang="zh-CN" altLang="en-US"/>
              <a:t>、</a:t>
            </a:r>
            <a:r>
              <a:rPr lang="en-US" altLang="zh-CN"/>
              <a:t>tel</a:t>
            </a:r>
            <a:r>
              <a:rPr lang="zh-CN" altLang="en-US"/>
              <a:t>、</a:t>
            </a:r>
            <a:r>
              <a:rPr lang="en-US" altLang="zh-CN"/>
              <a:t>email</a:t>
            </a:r>
            <a:r>
              <a:rPr lang="zh-CN" altLang="en-US"/>
              <a:t>、</a:t>
            </a:r>
            <a:r>
              <a:rPr lang="en-US" altLang="zh-CN"/>
              <a:t>tel</a:t>
            </a:r>
            <a:endParaRPr lang="en-US" altLang="zh-CN"/>
          </a:p>
        </p:txBody>
      </p:sp>
      <p:pic>
        <p:nvPicPr>
          <p:cNvPr id="7" name="图片 6"/>
          <p:cNvPicPr>
            <a:picLocks noChangeAspect="1"/>
          </p:cNvPicPr>
          <p:nvPr/>
        </p:nvPicPr>
        <p:blipFill>
          <a:blip r:embed="rId3"/>
          <a:stretch>
            <a:fillRect/>
          </a:stretch>
        </p:blipFill>
        <p:spPr>
          <a:xfrm>
            <a:off x="4224020" y="2679700"/>
            <a:ext cx="4605020" cy="1572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95885" y="256540"/>
            <a:ext cx="4348480" cy="521970"/>
          </a:xfrm>
          <a:prstGeom prst="rect">
            <a:avLst/>
          </a:prstGeom>
          <a:noFill/>
        </p:spPr>
        <p:txBody>
          <a:bodyPr wrap="square" rtlCol="0">
            <a:spAutoFit/>
          </a:bodyPr>
          <a:p>
            <a:r>
              <a:rPr lang="en-US" altLang="zh-CN" sz="2800">
                <a:latin typeface="+mn-ea"/>
              </a:rPr>
              <a:t>notice</a:t>
            </a:r>
            <a:r>
              <a:rPr lang="zh-CN" altLang="en-US" sz="2800">
                <a:latin typeface="+mn-ea"/>
              </a:rPr>
              <a:t>数据库存储</a:t>
            </a:r>
            <a:r>
              <a:rPr lang="zh-CN" altLang="en-US" sz="2800">
                <a:latin typeface="+mn-ea"/>
              </a:rPr>
              <a:t>实现</a:t>
            </a:r>
            <a:endParaRPr lang="zh-CN" altLang="en-US" sz="2800">
              <a:latin typeface="+mn-ea"/>
            </a:endParaRPr>
          </a:p>
        </p:txBody>
      </p:sp>
      <p:sp>
        <p:nvSpPr>
          <p:cNvPr id="5" name="文本框 4"/>
          <p:cNvSpPr txBox="1"/>
          <p:nvPr/>
        </p:nvSpPr>
        <p:spPr>
          <a:xfrm>
            <a:off x="5711190" y="1203325"/>
            <a:ext cx="3432810" cy="1198880"/>
          </a:xfrm>
          <a:prstGeom prst="rect">
            <a:avLst/>
          </a:prstGeom>
          <a:noFill/>
        </p:spPr>
        <p:txBody>
          <a:bodyPr wrap="square" rtlCol="0">
            <a:spAutoFit/>
          </a:bodyPr>
          <a:p>
            <a:r>
              <a:rPr lang="en-US" altLang="zh-CN"/>
              <a:t>notice</a:t>
            </a:r>
            <a:r>
              <a:rPr lang="zh-CN" altLang="en-US"/>
              <a:t>：</a:t>
            </a:r>
            <a:endParaRPr lang="zh-CN" altLang="en-US"/>
          </a:p>
          <a:p>
            <a:r>
              <a:rPr lang="zh-CN" altLang="en-US"/>
              <a:t>创建一个</a:t>
            </a:r>
            <a:r>
              <a:rPr lang="en-US" altLang="zh-CN"/>
              <a:t>“il_notice</a:t>
            </a:r>
            <a:r>
              <a:rPr lang="en-US" altLang="zh-CN"/>
              <a:t>”</a:t>
            </a:r>
            <a:r>
              <a:rPr lang="zh-CN" altLang="en-US"/>
              <a:t>的表</a:t>
            </a:r>
            <a:endParaRPr lang="zh-CN" altLang="en-US"/>
          </a:p>
          <a:p>
            <a:r>
              <a:rPr lang="zh-CN" altLang="en-US"/>
              <a:t>主键为</a:t>
            </a:r>
            <a:r>
              <a:rPr lang="en-US" altLang="zh-CN"/>
              <a:t>notice</a:t>
            </a:r>
            <a:r>
              <a:rPr lang="zh-CN" altLang="en-US"/>
              <a:t>的</a:t>
            </a:r>
            <a:r>
              <a:rPr lang="en-US" altLang="zh-CN"/>
              <a:t>id</a:t>
            </a:r>
            <a:r>
              <a:rPr lang="zh-CN" altLang="en-US"/>
              <a:t>，其他一些独一无二的键</a:t>
            </a:r>
            <a:r>
              <a:rPr lang="en-US" altLang="zh-CN"/>
              <a:t>title</a:t>
            </a:r>
            <a:endParaRPr lang="en-US" altLang="zh-CN"/>
          </a:p>
        </p:txBody>
      </p:sp>
      <p:pic>
        <p:nvPicPr>
          <p:cNvPr id="6" name="图片 5"/>
          <p:cNvPicPr>
            <a:picLocks noChangeAspect="1"/>
          </p:cNvPicPr>
          <p:nvPr/>
        </p:nvPicPr>
        <p:blipFill>
          <a:blip r:embed="rId2"/>
          <a:stretch>
            <a:fillRect/>
          </a:stretch>
        </p:blipFill>
        <p:spPr>
          <a:xfrm>
            <a:off x="174625" y="1203325"/>
            <a:ext cx="5057775" cy="2495550"/>
          </a:xfrm>
          <a:prstGeom prst="rect">
            <a:avLst/>
          </a:prstGeom>
        </p:spPr>
      </p:pic>
      <p:pic>
        <p:nvPicPr>
          <p:cNvPr id="7" name="图片 6"/>
          <p:cNvPicPr>
            <a:picLocks noChangeAspect="1"/>
          </p:cNvPicPr>
          <p:nvPr/>
        </p:nvPicPr>
        <p:blipFill>
          <a:blip r:embed="rId3"/>
          <a:stretch>
            <a:fillRect/>
          </a:stretch>
        </p:blipFill>
        <p:spPr>
          <a:xfrm>
            <a:off x="174625" y="3841115"/>
            <a:ext cx="6877050" cy="121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95885" y="256540"/>
            <a:ext cx="4076700" cy="521970"/>
          </a:xfrm>
          <a:prstGeom prst="rect">
            <a:avLst/>
          </a:prstGeom>
          <a:noFill/>
        </p:spPr>
        <p:txBody>
          <a:bodyPr wrap="square" rtlCol="0">
            <a:spAutoFit/>
          </a:bodyPr>
          <a:p>
            <a:r>
              <a:rPr lang="en-US" altLang="zh-CN" sz="2800">
                <a:latin typeface="+mn-ea"/>
              </a:rPr>
              <a:t>email</a:t>
            </a:r>
            <a:r>
              <a:rPr lang="zh-CN" altLang="en-US" sz="2800">
                <a:latin typeface="+mn-ea"/>
              </a:rPr>
              <a:t>数据库存储</a:t>
            </a:r>
            <a:r>
              <a:rPr lang="zh-CN" altLang="en-US" sz="2800">
                <a:latin typeface="+mn-ea"/>
              </a:rPr>
              <a:t>实现</a:t>
            </a:r>
            <a:endParaRPr lang="zh-CN" altLang="en-US" sz="2800">
              <a:latin typeface="+mn-ea"/>
            </a:endParaRPr>
          </a:p>
        </p:txBody>
      </p:sp>
      <p:sp>
        <p:nvSpPr>
          <p:cNvPr id="5" name="文本框 4"/>
          <p:cNvSpPr txBox="1"/>
          <p:nvPr/>
        </p:nvSpPr>
        <p:spPr>
          <a:xfrm>
            <a:off x="5711190" y="1203325"/>
            <a:ext cx="3432810" cy="922020"/>
          </a:xfrm>
          <a:prstGeom prst="rect">
            <a:avLst/>
          </a:prstGeom>
          <a:noFill/>
        </p:spPr>
        <p:txBody>
          <a:bodyPr wrap="square" rtlCol="0">
            <a:spAutoFit/>
          </a:bodyPr>
          <a:p>
            <a:r>
              <a:rPr lang="en-US" altLang="zh-CN"/>
              <a:t>email</a:t>
            </a:r>
            <a:r>
              <a:rPr lang="zh-CN" altLang="en-US"/>
              <a:t>：</a:t>
            </a:r>
            <a:endParaRPr lang="zh-CN" altLang="en-US"/>
          </a:p>
          <a:p>
            <a:r>
              <a:rPr lang="zh-CN" altLang="en-US"/>
              <a:t>创建一个</a:t>
            </a:r>
            <a:r>
              <a:rPr lang="en-US" altLang="zh-CN"/>
              <a:t>“il_email</a:t>
            </a:r>
            <a:r>
              <a:rPr lang="en-US" altLang="zh-CN"/>
              <a:t>”</a:t>
            </a:r>
            <a:r>
              <a:rPr lang="zh-CN" altLang="en-US"/>
              <a:t>的表</a:t>
            </a:r>
            <a:endParaRPr lang="zh-CN" altLang="en-US"/>
          </a:p>
          <a:p>
            <a:r>
              <a:rPr lang="zh-CN" altLang="en-US"/>
              <a:t>主键为</a:t>
            </a:r>
            <a:r>
              <a:rPr lang="en-US" altLang="zh-CN"/>
              <a:t>email</a:t>
            </a:r>
            <a:r>
              <a:rPr lang="zh-CN" altLang="en-US"/>
              <a:t>的</a:t>
            </a:r>
            <a:r>
              <a:rPr lang="en-US" altLang="zh-CN"/>
              <a:t>id</a:t>
            </a:r>
            <a:endParaRPr lang="en-US" altLang="zh-CN"/>
          </a:p>
        </p:txBody>
      </p:sp>
      <p:pic>
        <p:nvPicPr>
          <p:cNvPr id="2" name="图片 1"/>
          <p:cNvPicPr>
            <a:picLocks noChangeAspect="1"/>
          </p:cNvPicPr>
          <p:nvPr/>
        </p:nvPicPr>
        <p:blipFill>
          <a:blip r:embed="rId2"/>
          <a:stretch>
            <a:fillRect/>
          </a:stretch>
        </p:blipFill>
        <p:spPr>
          <a:xfrm>
            <a:off x="95885" y="865505"/>
            <a:ext cx="5181600" cy="2867025"/>
          </a:xfrm>
          <a:prstGeom prst="rect">
            <a:avLst/>
          </a:prstGeom>
        </p:spPr>
      </p:pic>
      <p:pic>
        <p:nvPicPr>
          <p:cNvPr id="6" name="图片 5"/>
          <p:cNvPicPr>
            <a:picLocks noChangeAspect="1"/>
          </p:cNvPicPr>
          <p:nvPr/>
        </p:nvPicPr>
        <p:blipFill>
          <a:blip r:embed="rId3"/>
          <a:stretch>
            <a:fillRect/>
          </a:stretch>
        </p:blipFill>
        <p:spPr>
          <a:xfrm>
            <a:off x="78740" y="3732530"/>
            <a:ext cx="3920490" cy="1367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332105" y="419735"/>
            <a:ext cx="3132455" cy="645160"/>
          </a:xfrm>
          <a:prstGeom prst="rect">
            <a:avLst/>
          </a:prstGeom>
          <a:noFill/>
        </p:spPr>
        <p:txBody>
          <a:bodyPr wrap="square" rtlCol="0">
            <a:spAutoFit/>
          </a:bodyPr>
          <a:p>
            <a:r>
              <a:rPr lang="zh-CN" altLang="en-US" sz="3600">
                <a:latin typeface="仿宋" panose="02010609060101010101" pitchFamily="49" charset="-122"/>
                <a:ea typeface="仿宋" panose="02010609060101010101" pitchFamily="49" charset="-122"/>
              </a:rPr>
              <a:t>四</a:t>
            </a:r>
            <a:r>
              <a:rPr lang="zh-CN" altLang="en-US" sz="3600">
                <a:latin typeface="仿宋" panose="02010609060101010101" pitchFamily="49" charset="-122"/>
                <a:ea typeface="仿宋" panose="02010609060101010101" pitchFamily="49" charset="-122"/>
              </a:rPr>
              <a:t>、系统测试</a:t>
            </a:r>
            <a:endParaRPr lang="zh-CN" altLang="en-US" sz="3600">
              <a:latin typeface="仿宋" panose="02010609060101010101" pitchFamily="49" charset="-122"/>
              <a:ea typeface="仿宋" panose="02010609060101010101" pitchFamily="49" charset="-122"/>
            </a:endParaRPr>
          </a:p>
        </p:txBody>
      </p:sp>
      <p:sp>
        <p:nvSpPr>
          <p:cNvPr id="10" name="文本框 9"/>
          <p:cNvSpPr txBox="1"/>
          <p:nvPr/>
        </p:nvSpPr>
        <p:spPr>
          <a:xfrm>
            <a:off x="660400" y="1517650"/>
            <a:ext cx="5564505" cy="1753235"/>
          </a:xfrm>
          <a:prstGeom prst="rect">
            <a:avLst/>
          </a:prstGeom>
          <a:noFill/>
        </p:spPr>
        <p:txBody>
          <a:bodyPr wrap="square" rtlCol="0">
            <a:spAutoFit/>
          </a:bodyPr>
          <a:p>
            <a:r>
              <a:rPr lang="zh-CN" altLang="en-US"/>
              <a:t>我们在系统测试阶段使用了黑盒测试技术，使用</a:t>
            </a:r>
            <a:r>
              <a:rPr lang="en-US" altLang="zh-CN"/>
              <a:t>python</a:t>
            </a:r>
            <a:r>
              <a:rPr lang="zh-CN" altLang="en-US"/>
              <a:t>语言编写一些自动测试类，测试系统的一些功能是否完善、是否能正常运行主要包括以下几个方面：</a:t>
            </a:r>
            <a:endParaRPr lang="zh-CN" altLang="en-US"/>
          </a:p>
          <a:p>
            <a:r>
              <a:rPr lang="zh-CN" altLang="en-US"/>
              <a:t>（</a:t>
            </a:r>
            <a:r>
              <a:rPr lang="en-US" altLang="zh-CN"/>
              <a:t>1</a:t>
            </a:r>
            <a:r>
              <a:rPr lang="zh-CN" altLang="en-US"/>
              <a:t>）功能是否健全、在使用时是否有错误</a:t>
            </a:r>
            <a:endParaRPr lang="zh-CN" altLang="en-US"/>
          </a:p>
          <a:p>
            <a:r>
              <a:rPr lang="zh-CN" altLang="en-US"/>
              <a:t>（</a:t>
            </a:r>
            <a:r>
              <a:rPr lang="en-US" altLang="zh-CN"/>
              <a:t>2</a:t>
            </a:r>
            <a:r>
              <a:rPr lang="zh-CN" altLang="en-US"/>
              <a:t>）是否有数据结构错误</a:t>
            </a:r>
            <a:endParaRPr lang="zh-CN" altLang="en-US"/>
          </a:p>
          <a:p>
            <a:r>
              <a:rPr lang="zh-CN" altLang="en-US"/>
              <a:t>（</a:t>
            </a:r>
            <a:r>
              <a:rPr lang="en-US" altLang="zh-CN"/>
              <a:t>3</a:t>
            </a:r>
            <a:r>
              <a:rPr lang="zh-CN" altLang="en-US"/>
              <a:t>）能正常的接收数据并返回正常的输出结果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95885" y="256540"/>
            <a:ext cx="4076700" cy="521970"/>
          </a:xfrm>
          <a:prstGeom prst="rect">
            <a:avLst/>
          </a:prstGeom>
          <a:noFill/>
        </p:spPr>
        <p:txBody>
          <a:bodyPr wrap="square" rtlCol="0">
            <a:spAutoFit/>
          </a:bodyPr>
          <a:p>
            <a:r>
              <a:rPr lang="zh-CN" altLang="en-US" sz="2800">
                <a:latin typeface="+mn-ea"/>
              </a:rPr>
              <a:t>登录功能测试</a:t>
            </a:r>
            <a:endParaRPr lang="zh-CN" altLang="en-US" sz="2800">
              <a:latin typeface="+mn-ea"/>
            </a:endParaRPr>
          </a:p>
        </p:txBody>
      </p:sp>
      <p:sp>
        <p:nvSpPr>
          <p:cNvPr id="5" name="文本框 4"/>
          <p:cNvSpPr txBox="1"/>
          <p:nvPr/>
        </p:nvSpPr>
        <p:spPr>
          <a:xfrm>
            <a:off x="5711190" y="1203325"/>
            <a:ext cx="3432810" cy="645160"/>
          </a:xfrm>
          <a:prstGeom prst="rect">
            <a:avLst/>
          </a:prstGeom>
          <a:noFill/>
        </p:spPr>
        <p:txBody>
          <a:bodyPr wrap="square" rtlCol="0">
            <a:spAutoFit/>
          </a:bodyPr>
          <a:p>
            <a:r>
              <a:rPr lang="zh-CN" altLang="en-US"/>
              <a:t>登录功能包括了两个</a:t>
            </a:r>
            <a:r>
              <a:rPr lang="en-US" altLang="zh-CN"/>
              <a:t>user</a:t>
            </a:r>
            <a:r>
              <a:rPr lang="zh-CN" altLang="en-US"/>
              <a:t>的元素，</a:t>
            </a:r>
            <a:r>
              <a:rPr lang="en-US" altLang="zh-CN"/>
              <a:t>username</a:t>
            </a:r>
            <a:r>
              <a:rPr lang="zh-CN" altLang="en-US"/>
              <a:t>和</a:t>
            </a:r>
            <a:r>
              <a:rPr lang="en-US" altLang="zh-CN"/>
              <a:t>password</a:t>
            </a:r>
            <a:endParaRPr lang="en-US" altLang="zh-CN"/>
          </a:p>
        </p:txBody>
      </p:sp>
      <p:pic>
        <p:nvPicPr>
          <p:cNvPr id="4" name="图片 3"/>
          <p:cNvPicPr>
            <a:picLocks noChangeAspect="1"/>
          </p:cNvPicPr>
          <p:nvPr/>
        </p:nvPicPr>
        <p:blipFill>
          <a:blip r:embed="rId2"/>
          <a:stretch>
            <a:fillRect/>
          </a:stretch>
        </p:blipFill>
        <p:spPr>
          <a:xfrm>
            <a:off x="664210" y="778510"/>
            <a:ext cx="4155440" cy="4350385"/>
          </a:xfrm>
          <a:prstGeom prst="rect">
            <a:avLst/>
          </a:prstGeom>
        </p:spPr>
      </p:pic>
      <p:cxnSp>
        <p:nvCxnSpPr>
          <p:cNvPr id="7" name="直接箭头连接符 6"/>
          <p:cNvCxnSpPr/>
          <p:nvPr/>
        </p:nvCxnSpPr>
        <p:spPr>
          <a:xfrm flipV="1">
            <a:off x="2941955" y="1131570"/>
            <a:ext cx="76581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707765" y="778510"/>
            <a:ext cx="1922145" cy="306705"/>
          </a:xfrm>
          <a:prstGeom prst="rect">
            <a:avLst/>
          </a:prstGeom>
          <a:noFill/>
        </p:spPr>
        <p:txBody>
          <a:bodyPr wrap="square" rtlCol="0">
            <a:spAutoFit/>
          </a:bodyPr>
          <a:p>
            <a:r>
              <a:rPr lang="zh-CN" altLang="en-US" sz="1400"/>
              <a:t>打开</a:t>
            </a:r>
            <a:r>
              <a:rPr lang="en-US" altLang="zh-CN" sz="1400"/>
              <a:t>chrome</a:t>
            </a:r>
            <a:r>
              <a:rPr lang="zh-CN" altLang="en-US" sz="1400"/>
              <a:t>浏览器</a:t>
            </a:r>
            <a:endParaRPr lang="zh-CN" altLang="en-US" sz="1400"/>
          </a:p>
        </p:txBody>
      </p:sp>
      <p:cxnSp>
        <p:nvCxnSpPr>
          <p:cNvPr id="9" name="直接箭头连接符 8"/>
          <p:cNvCxnSpPr/>
          <p:nvPr/>
        </p:nvCxnSpPr>
        <p:spPr>
          <a:xfrm flipV="1">
            <a:off x="2844800" y="1564005"/>
            <a:ext cx="719455"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886835" y="1376680"/>
            <a:ext cx="1621155" cy="306705"/>
          </a:xfrm>
          <a:prstGeom prst="rect">
            <a:avLst/>
          </a:prstGeom>
          <a:noFill/>
        </p:spPr>
        <p:txBody>
          <a:bodyPr wrap="square" rtlCol="0">
            <a:spAutoFit/>
          </a:bodyPr>
          <a:p>
            <a:r>
              <a:rPr lang="zh-CN" altLang="en-US" sz="1400"/>
              <a:t>等待</a:t>
            </a:r>
            <a:r>
              <a:rPr lang="en-US" altLang="zh-CN" sz="1400"/>
              <a:t>5s</a:t>
            </a:r>
            <a:endParaRPr lang="en-US" altLang="zh-CN" sz="1400"/>
          </a:p>
        </p:txBody>
      </p:sp>
      <p:cxnSp>
        <p:nvCxnSpPr>
          <p:cNvPr id="13" name="直接箭头连接符 12"/>
          <p:cNvCxnSpPr/>
          <p:nvPr/>
        </p:nvCxnSpPr>
        <p:spPr>
          <a:xfrm flipH="1" flipV="1">
            <a:off x="683895" y="1779905"/>
            <a:ext cx="412115" cy="20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0" y="1447165"/>
            <a:ext cx="815975" cy="953135"/>
          </a:xfrm>
          <a:prstGeom prst="rect">
            <a:avLst/>
          </a:prstGeom>
          <a:noFill/>
        </p:spPr>
        <p:txBody>
          <a:bodyPr wrap="square" rtlCol="0">
            <a:spAutoFit/>
          </a:bodyPr>
          <a:p>
            <a:r>
              <a:rPr lang="zh-CN" altLang="en-US" sz="1400"/>
              <a:t>让浏览器达到最大化窗口</a:t>
            </a:r>
            <a:endParaRPr lang="zh-CN" altLang="en-US" sz="1400"/>
          </a:p>
        </p:txBody>
      </p:sp>
      <p:cxnSp>
        <p:nvCxnSpPr>
          <p:cNvPr id="15" name="直接箭头连接符 14"/>
          <p:cNvCxnSpPr/>
          <p:nvPr/>
        </p:nvCxnSpPr>
        <p:spPr>
          <a:xfrm>
            <a:off x="4646930" y="1984375"/>
            <a:ext cx="42926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58105" y="1848485"/>
            <a:ext cx="1824355" cy="521970"/>
          </a:xfrm>
          <a:prstGeom prst="rect">
            <a:avLst/>
          </a:prstGeom>
          <a:noFill/>
        </p:spPr>
        <p:txBody>
          <a:bodyPr wrap="square" rtlCol="0">
            <a:spAutoFit/>
          </a:bodyPr>
          <a:p>
            <a:r>
              <a:rPr lang="zh-CN" altLang="en-US" sz="1400"/>
              <a:t>打开需要测试的登录界面</a:t>
            </a:r>
            <a:endParaRPr lang="zh-CN" altLang="en-US" sz="1400"/>
          </a:p>
        </p:txBody>
      </p:sp>
      <p:cxnSp>
        <p:nvCxnSpPr>
          <p:cNvPr id="17" name="直接箭头连接符 16"/>
          <p:cNvCxnSpPr/>
          <p:nvPr/>
        </p:nvCxnSpPr>
        <p:spPr>
          <a:xfrm>
            <a:off x="4191000" y="2712085"/>
            <a:ext cx="381000"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703445" y="2453005"/>
            <a:ext cx="2279015" cy="521970"/>
          </a:xfrm>
          <a:prstGeom prst="rect">
            <a:avLst/>
          </a:prstGeom>
          <a:noFill/>
        </p:spPr>
        <p:txBody>
          <a:bodyPr wrap="square" rtlCol="0">
            <a:spAutoFit/>
          </a:bodyPr>
          <a:p>
            <a:r>
              <a:rPr lang="zh-CN" altLang="en-US" sz="1400"/>
              <a:t>找到网页中的关键字</a:t>
            </a:r>
            <a:r>
              <a:rPr lang="en-US" altLang="zh-CN" sz="1400"/>
              <a:t>‘us’</a:t>
            </a:r>
            <a:r>
              <a:rPr lang="zh-CN" altLang="en-US" sz="1400"/>
              <a:t>即我们的</a:t>
            </a:r>
            <a:r>
              <a:rPr lang="en-US" altLang="zh-CN" sz="1400"/>
              <a:t>‘username’</a:t>
            </a:r>
            <a:endParaRPr lang="en-US" altLang="zh-CN" sz="1400"/>
          </a:p>
        </p:txBody>
      </p:sp>
      <p:cxnSp>
        <p:nvCxnSpPr>
          <p:cNvPr id="19" name="直接箭头连接符 18"/>
          <p:cNvCxnSpPr/>
          <p:nvPr/>
        </p:nvCxnSpPr>
        <p:spPr>
          <a:xfrm flipH="1" flipV="1">
            <a:off x="611505" y="2860040"/>
            <a:ext cx="506095" cy="26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1750" y="2712085"/>
            <a:ext cx="723900" cy="737235"/>
          </a:xfrm>
          <a:prstGeom prst="rect">
            <a:avLst/>
          </a:prstGeom>
          <a:noFill/>
        </p:spPr>
        <p:txBody>
          <a:bodyPr wrap="square" rtlCol="0">
            <a:spAutoFit/>
          </a:bodyPr>
          <a:p>
            <a:r>
              <a:rPr lang="zh-CN" altLang="en-US" sz="1400"/>
              <a:t>清空</a:t>
            </a:r>
            <a:r>
              <a:rPr lang="en-US" altLang="zh-CN" sz="1400"/>
              <a:t>‘us’</a:t>
            </a:r>
            <a:r>
              <a:rPr lang="zh-CN" altLang="en-US" sz="1400"/>
              <a:t>的内容</a:t>
            </a:r>
            <a:endParaRPr lang="zh-CN" altLang="en-US" sz="1400"/>
          </a:p>
        </p:txBody>
      </p:sp>
      <p:cxnSp>
        <p:nvCxnSpPr>
          <p:cNvPr id="22" name="直接箭头连接符 21"/>
          <p:cNvCxnSpPr/>
          <p:nvPr/>
        </p:nvCxnSpPr>
        <p:spPr>
          <a:xfrm flipV="1">
            <a:off x="3148330" y="3075940"/>
            <a:ext cx="487680" cy="16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707765" y="2974975"/>
            <a:ext cx="3538220" cy="306705"/>
          </a:xfrm>
          <a:prstGeom prst="rect">
            <a:avLst/>
          </a:prstGeom>
          <a:noFill/>
        </p:spPr>
        <p:txBody>
          <a:bodyPr wrap="square" rtlCol="0">
            <a:spAutoFit/>
          </a:bodyPr>
          <a:p>
            <a:r>
              <a:rPr lang="zh-CN" altLang="en-US" sz="1400"/>
              <a:t>输入预先在数据中已经添加的用户名</a:t>
            </a:r>
            <a:endParaRPr lang="zh-CN" altLang="en-US" sz="1400"/>
          </a:p>
        </p:txBody>
      </p:sp>
      <p:cxnSp>
        <p:nvCxnSpPr>
          <p:cNvPr id="24" name="直接箭头连接符 23"/>
          <p:cNvCxnSpPr>
            <a:endCxn id="25" idx="1"/>
          </p:cNvCxnSpPr>
          <p:nvPr/>
        </p:nvCxnSpPr>
        <p:spPr>
          <a:xfrm flipV="1">
            <a:off x="4201795" y="3454400"/>
            <a:ext cx="51435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716145" y="3300730"/>
            <a:ext cx="3285490" cy="306705"/>
          </a:xfrm>
          <a:prstGeom prst="rect">
            <a:avLst/>
          </a:prstGeom>
          <a:noFill/>
        </p:spPr>
        <p:txBody>
          <a:bodyPr wrap="square" rtlCol="0">
            <a:spAutoFit/>
          </a:bodyPr>
          <a:p>
            <a:r>
              <a:rPr lang="zh-CN" altLang="en-US" sz="1400"/>
              <a:t>找到关键字</a:t>
            </a:r>
            <a:r>
              <a:rPr lang="en-US" altLang="zh-CN" sz="1400"/>
              <a:t>‘ps’</a:t>
            </a:r>
            <a:r>
              <a:rPr lang="zh-CN" altLang="en-US" sz="1400"/>
              <a:t>即</a:t>
            </a:r>
            <a:r>
              <a:rPr lang="en-US" altLang="zh-CN" sz="1400"/>
              <a:t>‘password’</a:t>
            </a:r>
            <a:endParaRPr lang="en-US" altLang="zh-CN" sz="1400"/>
          </a:p>
        </p:txBody>
      </p:sp>
      <p:cxnSp>
        <p:nvCxnSpPr>
          <p:cNvPr id="26" name="直接箭头连接符 25"/>
          <p:cNvCxnSpPr/>
          <p:nvPr/>
        </p:nvCxnSpPr>
        <p:spPr>
          <a:xfrm flipH="1">
            <a:off x="539750" y="3646170"/>
            <a:ext cx="632460"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2545" y="3548380"/>
            <a:ext cx="568325" cy="953135"/>
          </a:xfrm>
          <a:prstGeom prst="rect">
            <a:avLst/>
          </a:prstGeom>
          <a:noFill/>
        </p:spPr>
        <p:txBody>
          <a:bodyPr wrap="square" rtlCol="0">
            <a:spAutoFit/>
          </a:bodyPr>
          <a:p>
            <a:r>
              <a:rPr lang="zh-CN" altLang="en-US" sz="1400"/>
              <a:t>清空</a:t>
            </a:r>
            <a:r>
              <a:rPr lang="en-US" altLang="zh-CN" sz="1400"/>
              <a:t>‘ps’</a:t>
            </a:r>
            <a:r>
              <a:rPr lang="zh-CN" altLang="en-US" sz="1400"/>
              <a:t>的内容</a:t>
            </a:r>
            <a:endParaRPr lang="zh-CN" altLang="en-US" sz="1400"/>
          </a:p>
        </p:txBody>
      </p:sp>
      <p:cxnSp>
        <p:nvCxnSpPr>
          <p:cNvPr id="28" name="直接箭头连接符 27"/>
          <p:cNvCxnSpPr/>
          <p:nvPr/>
        </p:nvCxnSpPr>
        <p:spPr>
          <a:xfrm flipV="1">
            <a:off x="3126740" y="3796030"/>
            <a:ext cx="108521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256405" y="3689350"/>
            <a:ext cx="2691765" cy="306705"/>
          </a:xfrm>
          <a:prstGeom prst="rect">
            <a:avLst/>
          </a:prstGeom>
          <a:noFill/>
        </p:spPr>
        <p:txBody>
          <a:bodyPr wrap="square" rtlCol="0">
            <a:spAutoFit/>
          </a:bodyPr>
          <a:p>
            <a:r>
              <a:rPr lang="zh-CN" altLang="en-US" sz="1400"/>
              <a:t>输入密码</a:t>
            </a:r>
            <a:endParaRPr lang="zh-CN" altLang="en-US" sz="1400"/>
          </a:p>
        </p:txBody>
      </p:sp>
      <p:cxnSp>
        <p:nvCxnSpPr>
          <p:cNvPr id="30" name="直接箭头连接符 29"/>
          <p:cNvCxnSpPr/>
          <p:nvPr/>
        </p:nvCxnSpPr>
        <p:spPr>
          <a:xfrm>
            <a:off x="4006215" y="4026535"/>
            <a:ext cx="781685" cy="201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658360" y="3982720"/>
            <a:ext cx="2759710" cy="953135"/>
          </a:xfrm>
          <a:prstGeom prst="rect">
            <a:avLst/>
          </a:prstGeom>
          <a:noFill/>
        </p:spPr>
        <p:txBody>
          <a:bodyPr wrap="square" rtlCol="0">
            <a:spAutoFit/>
          </a:bodyPr>
          <a:p>
            <a:r>
              <a:rPr lang="zh-CN" altLang="en-US" sz="1400"/>
              <a:t>找到网页中的关键字</a:t>
            </a:r>
            <a:r>
              <a:rPr lang="en-US" altLang="zh-CN" sz="1400"/>
              <a:t>yzm</a:t>
            </a:r>
            <a:r>
              <a:rPr lang="zh-CN" altLang="en-US" sz="1400"/>
              <a:t>，即我们需要输入的验证码，这里我们验证码是设置不变的</a:t>
            </a:r>
            <a:endParaRPr lang="zh-CN" altLang="en-US" sz="1400"/>
          </a:p>
          <a:p>
            <a:endParaRPr lang="zh-CN" altLang="en-US" sz="1400"/>
          </a:p>
        </p:txBody>
      </p:sp>
      <p:cxnSp>
        <p:nvCxnSpPr>
          <p:cNvPr id="33" name="直接箭头连接符 32"/>
          <p:cNvCxnSpPr/>
          <p:nvPr/>
        </p:nvCxnSpPr>
        <p:spPr>
          <a:xfrm>
            <a:off x="2811780" y="4655820"/>
            <a:ext cx="1544320" cy="148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495165" y="4645025"/>
            <a:ext cx="2957195" cy="521970"/>
          </a:xfrm>
          <a:prstGeom prst="rect">
            <a:avLst/>
          </a:prstGeom>
          <a:noFill/>
        </p:spPr>
        <p:txBody>
          <a:bodyPr wrap="square" rtlCol="0">
            <a:spAutoFit/>
          </a:bodyPr>
          <a:p>
            <a:r>
              <a:rPr lang="zh-CN" altLang="en-US" sz="1400"/>
              <a:t>找到登录按钮并登录，如果信息不匹配则弹出用户名或密码错误</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5" name="文本框 4"/>
          <p:cNvSpPr txBox="1"/>
          <p:nvPr/>
        </p:nvSpPr>
        <p:spPr>
          <a:xfrm>
            <a:off x="5711190" y="1203325"/>
            <a:ext cx="3432810" cy="922020"/>
          </a:xfrm>
          <a:prstGeom prst="rect">
            <a:avLst/>
          </a:prstGeom>
          <a:noFill/>
        </p:spPr>
        <p:txBody>
          <a:bodyPr wrap="square" rtlCol="0">
            <a:spAutoFit/>
          </a:bodyPr>
          <a:p>
            <a:r>
              <a:rPr lang="zh-CN" altLang="en-US"/>
              <a:t>登录测试顺序图：</a:t>
            </a:r>
            <a:endParaRPr lang="zh-CN" altLang="en-US"/>
          </a:p>
          <a:p>
            <a:r>
              <a:rPr lang="zh-CN" altLang="en-US"/>
              <a:t>输入账户信息，访问数据库</a:t>
            </a:r>
            <a:endParaRPr lang="zh-CN" altLang="en-US"/>
          </a:p>
          <a:p>
            <a:r>
              <a:rPr lang="zh-CN" altLang="en-US"/>
              <a:t>对比之后返回结果</a:t>
            </a:r>
            <a:endParaRPr lang="zh-CN" altLang="en-US"/>
          </a:p>
        </p:txBody>
      </p:sp>
      <p:pic>
        <p:nvPicPr>
          <p:cNvPr id="4" name="图片 3"/>
          <p:cNvPicPr>
            <a:picLocks noChangeAspect="1"/>
          </p:cNvPicPr>
          <p:nvPr/>
        </p:nvPicPr>
        <p:blipFill>
          <a:blip r:embed="rId2"/>
          <a:stretch>
            <a:fillRect/>
          </a:stretch>
        </p:blipFill>
        <p:spPr>
          <a:xfrm>
            <a:off x="167005" y="250190"/>
            <a:ext cx="4976495" cy="46424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95885" y="256540"/>
            <a:ext cx="4076700" cy="521970"/>
          </a:xfrm>
          <a:prstGeom prst="rect">
            <a:avLst/>
          </a:prstGeom>
          <a:noFill/>
        </p:spPr>
        <p:txBody>
          <a:bodyPr wrap="square" rtlCol="0">
            <a:spAutoFit/>
          </a:bodyPr>
          <a:p>
            <a:r>
              <a:rPr lang="zh-CN" altLang="en-US" sz="2800">
                <a:latin typeface="+mn-ea"/>
              </a:rPr>
              <a:t>登录功能</a:t>
            </a:r>
            <a:r>
              <a:rPr lang="zh-CN" altLang="en-US" sz="2800">
                <a:latin typeface="+mn-ea"/>
              </a:rPr>
              <a:t>测试结果</a:t>
            </a:r>
            <a:endParaRPr lang="zh-CN" altLang="en-US" sz="2800">
              <a:latin typeface="+mn-ea"/>
            </a:endParaRPr>
          </a:p>
        </p:txBody>
      </p:sp>
      <p:pic>
        <p:nvPicPr>
          <p:cNvPr id="7" name="图片 6" descr="1B`GB]E[K_6TJAK]DWX]CM1"/>
          <p:cNvPicPr>
            <a:picLocks noChangeAspect="1"/>
          </p:cNvPicPr>
          <p:nvPr/>
        </p:nvPicPr>
        <p:blipFill>
          <a:blip r:embed="rId2"/>
          <a:stretch>
            <a:fillRect/>
          </a:stretch>
        </p:blipFill>
        <p:spPr>
          <a:xfrm>
            <a:off x="0" y="2747645"/>
            <a:ext cx="4258310" cy="2395855"/>
          </a:xfrm>
          <a:prstGeom prst="rect">
            <a:avLst/>
          </a:prstGeom>
        </p:spPr>
      </p:pic>
      <p:pic>
        <p:nvPicPr>
          <p:cNvPr id="9" name="图片 8" descr="3XFUB2QYK1%1HG`3U)A3(TR"/>
          <p:cNvPicPr>
            <a:picLocks noChangeAspect="1"/>
          </p:cNvPicPr>
          <p:nvPr/>
        </p:nvPicPr>
        <p:blipFill>
          <a:blip r:embed="rId3"/>
          <a:stretch>
            <a:fillRect/>
          </a:stretch>
        </p:blipFill>
        <p:spPr>
          <a:xfrm>
            <a:off x="4884420" y="256540"/>
            <a:ext cx="4259580" cy="2396490"/>
          </a:xfrm>
          <a:prstGeom prst="rect">
            <a:avLst/>
          </a:prstGeom>
        </p:spPr>
      </p:pic>
      <p:pic>
        <p:nvPicPr>
          <p:cNvPr id="11" name="图片 10" descr="HL@~T0X6M$DTT%W~}{HV4`Q"/>
          <p:cNvPicPr>
            <a:picLocks noChangeAspect="1"/>
          </p:cNvPicPr>
          <p:nvPr/>
        </p:nvPicPr>
        <p:blipFill>
          <a:blip r:embed="rId4"/>
          <a:stretch>
            <a:fillRect/>
          </a:stretch>
        </p:blipFill>
        <p:spPr>
          <a:xfrm>
            <a:off x="4883785" y="2747010"/>
            <a:ext cx="4260215" cy="2396490"/>
          </a:xfrm>
          <a:prstGeom prst="rect">
            <a:avLst/>
          </a:prstGeom>
        </p:spPr>
      </p:pic>
      <p:sp>
        <p:nvSpPr>
          <p:cNvPr id="13" name="文本框 12"/>
          <p:cNvSpPr txBox="1"/>
          <p:nvPr/>
        </p:nvSpPr>
        <p:spPr>
          <a:xfrm>
            <a:off x="162560" y="2284730"/>
            <a:ext cx="1702435" cy="368300"/>
          </a:xfrm>
          <a:prstGeom prst="rect">
            <a:avLst/>
          </a:prstGeom>
          <a:noFill/>
        </p:spPr>
        <p:txBody>
          <a:bodyPr wrap="square" rtlCol="0">
            <a:spAutoFit/>
          </a:bodyPr>
          <a:p>
            <a:r>
              <a:rPr lang="en-US" altLang="zh-CN"/>
              <a:t>1.</a:t>
            </a:r>
            <a:r>
              <a:rPr lang="zh-CN" altLang="en-US"/>
              <a:t>登录界面</a:t>
            </a:r>
            <a:endParaRPr lang="zh-CN" altLang="en-US"/>
          </a:p>
        </p:txBody>
      </p:sp>
      <p:sp>
        <p:nvSpPr>
          <p:cNvPr id="14" name="文本框 13"/>
          <p:cNvSpPr txBox="1"/>
          <p:nvPr/>
        </p:nvSpPr>
        <p:spPr>
          <a:xfrm>
            <a:off x="3313430" y="410210"/>
            <a:ext cx="1464945" cy="368300"/>
          </a:xfrm>
          <a:prstGeom prst="rect">
            <a:avLst/>
          </a:prstGeom>
          <a:noFill/>
        </p:spPr>
        <p:txBody>
          <a:bodyPr wrap="square" rtlCol="0">
            <a:spAutoFit/>
          </a:bodyPr>
          <a:p>
            <a:r>
              <a:rPr lang="en-US" altLang="zh-CN"/>
              <a:t>2.</a:t>
            </a:r>
            <a:r>
              <a:rPr lang="zh-CN" altLang="en-US"/>
              <a:t>输入信息</a:t>
            </a:r>
            <a:endParaRPr lang="zh-CN" altLang="en-US"/>
          </a:p>
        </p:txBody>
      </p:sp>
      <p:sp>
        <p:nvSpPr>
          <p:cNvPr id="15" name="文本框 14"/>
          <p:cNvSpPr txBox="1"/>
          <p:nvPr/>
        </p:nvSpPr>
        <p:spPr>
          <a:xfrm>
            <a:off x="4332605" y="2788285"/>
            <a:ext cx="527685" cy="2030095"/>
          </a:xfrm>
          <a:prstGeom prst="rect">
            <a:avLst/>
          </a:prstGeom>
          <a:noFill/>
        </p:spPr>
        <p:txBody>
          <a:bodyPr wrap="square" rtlCol="0">
            <a:spAutoFit/>
          </a:bodyPr>
          <a:p>
            <a:r>
              <a:rPr lang="en-US" altLang="zh-CN"/>
              <a:t>3.</a:t>
            </a:r>
            <a:r>
              <a:rPr lang="zh-CN" altLang="en-US"/>
              <a:t>登录失败界面</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95885" y="256540"/>
            <a:ext cx="4076700" cy="521970"/>
          </a:xfrm>
          <a:prstGeom prst="rect">
            <a:avLst/>
          </a:prstGeom>
          <a:noFill/>
        </p:spPr>
        <p:txBody>
          <a:bodyPr wrap="square" rtlCol="0">
            <a:spAutoFit/>
          </a:bodyPr>
          <a:p>
            <a:r>
              <a:rPr lang="zh-CN" altLang="en-US" sz="2800">
                <a:latin typeface="+mn-ea"/>
              </a:rPr>
              <a:t>注册功能测试</a:t>
            </a:r>
            <a:endParaRPr lang="zh-CN" altLang="en-US" sz="2800">
              <a:latin typeface="+mn-ea"/>
            </a:endParaRPr>
          </a:p>
        </p:txBody>
      </p:sp>
      <p:pic>
        <p:nvPicPr>
          <p:cNvPr id="7" name="图片 6"/>
          <p:cNvPicPr>
            <a:picLocks noChangeAspect="1"/>
          </p:cNvPicPr>
          <p:nvPr/>
        </p:nvPicPr>
        <p:blipFill>
          <a:blip r:embed="rId2"/>
          <a:stretch>
            <a:fillRect/>
          </a:stretch>
        </p:blipFill>
        <p:spPr>
          <a:xfrm>
            <a:off x="304800" y="778510"/>
            <a:ext cx="3922395" cy="4364990"/>
          </a:xfrm>
          <a:prstGeom prst="rect">
            <a:avLst/>
          </a:prstGeom>
        </p:spPr>
      </p:pic>
      <p:pic>
        <p:nvPicPr>
          <p:cNvPr id="8" name="图片 7"/>
          <p:cNvPicPr>
            <a:picLocks noChangeAspect="1"/>
          </p:cNvPicPr>
          <p:nvPr/>
        </p:nvPicPr>
        <p:blipFill>
          <a:blip r:embed="rId3"/>
          <a:stretch>
            <a:fillRect/>
          </a:stretch>
        </p:blipFill>
        <p:spPr>
          <a:xfrm>
            <a:off x="5126355" y="778510"/>
            <a:ext cx="3648075" cy="2590800"/>
          </a:xfrm>
          <a:prstGeom prst="rect">
            <a:avLst/>
          </a:prstGeom>
        </p:spPr>
      </p:pic>
      <p:cxnSp>
        <p:nvCxnSpPr>
          <p:cNvPr id="9" name="直接箭头连接符 8"/>
          <p:cNvCxnSpPr/>
          <p:nvPr/>
        </p:nvCxnSpPr>
        <p:spPr>
          <a:xfrm>
            <a:off x="4158615" y="1941195"/>
            <a:ext cx="197485"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256405" y="2332355"/>
            <a:ext cx="891540" cy="521970"/>
          </a:xfrm>
          <a:prstGeom prst="rect">
            <a:avLst/>
          </a:prstGeom>
          <a:noFill/>
        </p:spPr>
        <p:txBody>
          <a:bodyPr wrap="square" rtlCol="0">
            <a:spAutoFit/>
          </a:bodyPr>
          <a:p>
            <a:r>
              <a:rPr lang="zh-CN" altLang="en-US" sz="1400"/>
              <a:t>打开注册界面</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95885" y="256540"/>
            <a:ext cx="4348480" cy="521970"/>
          </a:xfrm>
          <a:prstGeom prst="rect">
            <a:avLst/>
          </a:prstGeom>
          <a:noFill/>
        </p:spPr>
        <p:txBody>
          <a:bodyPr wrap="square" rtlCol="0">
            <a:spAutoFit/>
          </a:bodyPr>
          <a:p>
            <a:r>
              <a:rPr lang="zh-CN" altLang="en-US" sz="2800">
                <a:latin typeface="+mn-ea"/>
              </a:rPr>
              <a:t>注册功能测试结果</a:t>
            </a:r>
            <a:endParaRPr lang="zh-CN" altLang="en-US" sz="2800">
              <a:latin typeface="+mn-ea"/>
            </a:endParaRPr>
          </a:p>
        </p:txBody>
      </p:sp>
      <p:pic>
        <p:nvPicPr>
          <p:cNvPr id="4" name="图片 3" descr="6HN%GG07J}IL)CBS`QULE7K"/>
          <p:cNvPicPr>
            <a:picLocks noChangeAspect="1"/>
          </p:cNvPicPr>
          <p:nvPr/>
        </p:nvPicPr>
        <p:blipFill>
          <a:blip r:embed="rId2"/>
          <a:stretch>
            <a:fillRect/>
          </a:stretch>
        </p:blipFill>
        <p:spPr>
          <a:xfrm>
            <a:off x="0" y="2642870"/>
            <a:ext cx="4444365" cy="2500630"/>
          </a:xfrm>
          <a:prstGeom prst="rect">
            <a:avLst/>
          </a:prstGeom>
        </p:spPr>
      </p:pic>
      <p:pic>
        <p:nvPicPr>
          <p:cNvPr id="9" name="图片 8" descr="9_128W31JIH2FXB0A$[7[J9"/>
          <p:cNvPicPr>
            <a:picLocks noChangeAspect="1"/>
          </p:cNvPicPr>
          <p:nvPr/>
        </p:nvPicPr>
        <p:blipFill>
          <a:blip r:embed="rId3"/>
          <a:stretch>
            <a:fillRect/>
          </a:stretch>
        </p:blipFill>
        <p:spPr>
          <a:xfrm>
            <a:off x="4842510" y="2721610"/>
            <a:ext cx="4304665" cy="2421890"/>
          </a:xfrm>
          <a:prstGeom prst="rect">
            <a:avLst/>
          </a:prstGeom>
        </p:spPr>
      </p:pic>
      <p:sp>
        <p:nvSpPr>
          <p:cNvPr id="10" name="文本框 9"/>
          <p:cNvSpPr txBox="1"/>
          <p:nvPr/>
        </p:nvSpPr>
        <p:spPr>
          <a:xfrm>
            <a:off x="95885" y="2169160"/>
            <a:ext cx="2940050" cy="368300"/>
          </a:xfrm>
          <a:prstGeom prst="rect">
            <a:avLst/>
          </a:prstGeom>
          <a:noFill/>
        </p:spPr>
        <p:txBody>
          <a:bodyPr wrap="square" rtlCol="0">
            <a:spAutoFit/>
          </a:bodyPr>
          <a:p>
            <a:r>
              <a:rPr lang="en-US" altLang="zh-CN"/>
              <a:t>1.</a:t>
            </a:r>
            <a:r>
              <a:rPr lang="zh-CN" altLang="en-US"/>
              <a:t>输入</a:t>
            </a:r>
            <a:r>
              <a:rPr lang="zh-CN" altLang="en-US"/>
              <a:t>用户信息</a:t>
            </a:r>
            <a:endParaRPr lang="zh-CN" altLang="en-US"/>
          </a:p>
        </p:txBody>
      </p:sp>
      <p:sp>
        <p:nvSpPr>
          <p:cNvPr id="11" name="文本框 10"/>
          <p:cNvSpPr txBox="1"/>
          <p:nvPr/>
        </p:nvSpPr>
        <p:spPr>
          <a:xfrm>
            <a:off x="4842510" y="2169160"/>
            <a:ext cx="1929130" cy="368300"/>
          </a:xfrm>
          <a:prstGeom prst="rect">
            <a:avLst/>
          </a:prstGeom>
          <a:noFill/>
        </p:spPr>
        <p:txBody>
          <a:bodyPr wrap="square" rtlCol="0">
            <a:spAutoFit/>
          </a:bodyPr>
          <a:p>
            <a:r>
              <a:rPr lang="en-US" altLang="zh-CN"/>
              <a:t>2.</a:t>
            </a:r>
            <a:r>
              <a:rPr lang="zh-CN" altLang="en-US"/>
              <a:t>注册成功界面</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81125"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332105" y="419735"/>
            <a:ext cx="3132455" cy="645160"/>
          </a:xfrm>
          <a:prstGeom prst="rect">
            <a:avLst/>
          </a:prstGeom>
          <a:noFill/>
        </p:spPr>
        <p:txBody>
          <a:bodyPr wrap="square" rtlCol="0">
            <a:spAutoFit/>
          </a:bodyPr>
          <a:p>
            <a:r>
              <a:rPr lang="zh-CN" altLang="en-US" sz="3600">
                <a:latin typeface="仿宋" panose="02010609060101010101" pitchFamily="49" charset="-122"/>
                <a:ea typeface="仿宋" panose="02010609060101010101" pitchFamily="49" charset="-122"/>
              </a:rPr>
              <a:t>四、总结</a:t>
            </a:r>
            <a:endParaRPr lang="zh-CN" altLang="en-US" sz="3600">
              <a:latin typeface="仿宋" panose="02010609060101010101" pitchFamily="49" charset="-122"/>
              <a:ea typeface="仿宋" panose="02010609060101010101" pitchFamily="49" charset="-122"/>
            </a:endParaRPr>
          </a:p>
        </p:txBody>
      </p:sp>
      <p:sp>
        <p:nvSpPr>
          <p:cNvPr id="2" name="文本框 1"/>
          <p:cNvSpPr txBox="1"/>
          <p:nvPr/>
        </p:nvSpPr>
        <p:spPr>
          <a:xfrm>
            <a:off x="1562100" y="1409700"/>
            <a:ext cx="5170170" cy="2030095"/>
          </a:xfrm>
          <a:prstGeom prst="rect">
            <a:avLst/>
          </a:prstGeom>
          <a:noFill/>
        </p:spPr>
        <p:txBody>
          <a:bodyPr wrap="square" rtlCol="0">
            <a:spAutoFit/>
          </a:bodyPr>
          <a:p>
            <a:r>
              <a:rPr lang="zh-CN" altLang="en-US"/>
              <a:t>（</a:t>
            </a:r>
            <a:r>
              <a:rPr lang="en-US" altLang="zh-CN"/>
              <a:t>1</a:t>
            </a:r>
            <a:r>
              <a:rPr lang="zh-CN" altLang="en-US"/>
              <a:t>）在项目测试之前应先搞清楚系统的具体功能实现，把一些要用到的关键字先弄好，这样才能更加快速的做好测试工作。</a:t>
            </a:r>
            <a:endParaRPr lang="zh-CN" altLang="en-US"/>
          </a:p>
          <a:p>
            <a:r>
              <a:rPr lang="zh-CN" altLang="en-US"/>
              <a:t>（</a:t>
            </a:r>
            <a:r>
              <a:rPr lang="en-US" altLang="zh-CN"/>
              <a:t>2</a:t>
            </a:r>
            <a:r>
              <a:rPr lang="zh-CN" altLang="en-US"/>
              <a:t>）应讲究团队协作，需要更好的团队沟通能力，这样才能提高软件开发的效率</a:t>
            </a:r>
            <a:endParaRPr lang="zh-CN" altLang="en-US"/>
          </a:p>
          <a:p>
            <a:r>
              <a:rPr lang="zh-CN" altLang="en-US"/>
              <a:t>（</a:t>
            </a:r>
            <a:r>
              <a:rPr lang="en-US" altLang="zh-CN"/>
              <a:t>3</a:t>
            </a:r>
            <a:r>
              <a:rPr lang="zh-CN" altLang="en-US"/>
              <a:t>）在项目开发之后应及时做好项目总结，这样更能发现开发过程中的问题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chenying0907 8"/>
          <p:cNvSpPr txBox="1"/>
          <p:nvPr>
            <p:custDataLst>
              <p:tags r:id="rId1"/>
            </p:custDataLst>
          </p:nvPr>
        </p:nvSpPr>
        <p:spPr>
          <a:xfrm>
            <a:off x="5256914" y="2053173"/>
            <a:ext cx="3779582"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600">
                <a:latin typeface="仿宋" panose="02010609060101010101" pitchFamily="49" charset="-122"/>
                <a:ea typeface="仿宋" panose="02010609060101010101" pitchFamily="49" charset="-122"/>
                <a:cs typeface="+mn-ea"/>
              </a:defRPr>
            </a:lvl1pPr>
          </a:lstStyle>
          <a:p>
            <a:pPr>
              <a:lnSpc>
                <a:spcPct val="150000"/>
              </a:lnSpc>
            </a:pPr>
            <a:r>
              <a:rPr lang="en-US" altLang="zh-CN" sz="2400" dirty="0">
                <a:sym typeface="+mn-lt"/>
              </a:rPr>
              <a:t>1.</a:t>
            </a:r>
            <a:r>
              <a:rPr lang="zh-CN" altLang="en-US" sz="2400" dirty="0">
                <a:sym typeface="+mn-lt"/>
              </a:rPr>
              <a:t>开发背景</a:t>
            </a:r>
            <a:endParaRPr lang="en-US" altLang="zh-CN" sz="2400" dirty="0">
              <a:sym typeface="+mn-lt"/>
            </a:endParaRPr>
          </a:p>
          <a:p>
            <a:pPr>
              <a:lnSpc>
                <a:spcPct val="150000"/>
              </a:lnSpc>
            </a:pPr>
            <a:r>
              <a:rPr lang="en-US" altLang="zh-CN" sz="2400" dirty="0">
                <a:sym typeface="+mn-lt"/>
              </a:rPr>
              <a:t>2</a:t>
            </a:r>
            <a:r>
              <a:rPr lang="en-US" altLang="zh-CN" sz="2400" dirty="0" smtClean="0">
                <a:sym typeface="+mn-lt"/>
              </a:rPr>
              <a:t>.</a:t>
            </a:r>
            <a:r>
              <a:rPr lang="zh-CN" altLang="en-US" sz="2400" dirty="0" smtClean="0">
                <a:sym typeface="+mn-lt"/>
              </a:rPr>
              <a:t>系统分析</a:t>
            </a:r>
            <a:endParaRPr lang="en-US" altLang="zh-CN" sz="2400" dirty="0">
              <a:sym typeface="+mn-lt"/>
            </a:endParaRPr>
          </a:p>
          <a:p>
            <a:pPr>
              <a:lnSpc>
                <a:spcPct val="150000"/>
              </a:lnSpc>
            </a:pPr>
            <a:r>
              <a:rPr lang="en-US" altLang="zh-CN" sz="2400" dirty="0" smtClean="0">
                <a:sym typeface="+mn-lt"/>
              </a:rPr>
              <a:t>3.</a:t>
            </a:r>
            <a:r>
              <a:rPr lang="zh-CN" altLang="en-US" sz="2400" dirty="0" smtClean="0">
                <a:sym typeface="+mn-lt"/>
              </a:rPr>
              <a:t>架构设计</a:t>
            </a:r>
            <a:endParaRPr lang="zh-CN" altLang="en-US" sz="2400" dirty="0">
              <a:sym typeface="+mn-lt"/>
            </a:endParaRPr>
          </a:p>
          <a:p>
            <a:pPr>
              <a:lnSpc>
                <a:spcPct val="150000"/>
              </a:lnSpc>
            </a:pPr>
            <a:r>
              <a:rPr lang="en-US" altLang="zh-CN" sz="2400" dirty="0">
                <a:sym typeface="+mn-lt"/>
              </a:rPr>
              <a:t>4</a:t>
            </a:r>
            <a:r>
              <a:rPr lang="en-US" altLang="zh-CN" sz="2400" dirty="0" smtClean="0">
                <a:sym typeface="+mn-lt"/>
              </a:rPr>
              <a:t>.</a:t>
            </a:r>
            <a:r>
              <a:rPr lang="zh-CN" altLang="en-US" sz="2400" dirty="0" smtClean="0">
                <a:sym typeface="+mn-lt"/>
              </a:rPr>
              <a:t>系统测试</a:t>
            </a:r>
            <a:endParaRPr lang="zh-CN" altLang="en-US" sz="2400" dirty="0">
              <a:sym typeface="+mn-lt"/>
            </a:endParaRPr>
          </a:p>
          <a:p>
            <a:pPr>
              <a:lnSpc>
                <a:spcPct val="150000"/>
              </a:lnSpc>
            </a:pPr>
            <a:endParaRPr lang="zh-CN" altLang="en-US" sz="2400" dirty="0">
              <a:sym typeface="+mn-lt"/>
            </a:endParaRPr>
          </a:p>
        </p:txBody>
      </p:sp>
      <p:sp>
        <p:nvSpPr>
          <p:cNvPr id="11" name="PA_chenying0907 10"/>
          <p:cNvSpPr txBox="1"/>
          <p:nvPr>
            <p:custDataLst>
              <p:tags r:id="rId2"/>
            </p:custDataLst>
          </p:nvPr>
        </p:nvSpPr>
        <p:spPr>
          <a:xfrm>
            <a:off x="2399660" y="3147814"/>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600">
                <a:latin typeface="仿宋" panose="02010609060101010101" pitchFamily="49" charset="-122"/>
                <a:ea typeface="仿宋" panose="02010609060101010101" pitchFamily="49" charset="-122"/>
                <a:cs typeface="+mn-ea"/>
              </a:defRPr>
            </a:lvl1pPr>
          </a:lstStyle>
          <a:p>
            <a:r>
              <a:rPr lang="zh-CN" altLang="en-US" dirty="0">
                <a:sym typeface="+mn-lt"/>
              </a:rPr>
              <a:t>目录</a:t>
            </a:r>
            <a:endParaRPr lang="zh-CN" altLang="en-US" dirty="0">
              <a:sym typeface="+mn-lt"/>
            </a:endParaRPr>
          </a:p>
        </p:txBody>
      </p:sp>
      <p:sp>
        <p:nvSpPr>
          <p:cNvPr id="70" name="PA_chenying0907 5"/>
          <p:cNvSpPr txBox="1"/>
          <p:nvPr>
            <p:custDataLst>
              <p:tags r:id="rId3"/>
            </p:custDataLst>
          </p:nvPr>
        </p:nvSpPr>
        <p:spPr>
          <a:xfrm>
            <a:off x="2055855" y="4067096"/>
            <a:ext cx="2012089" cy="307777"/>
          </a:xfrm>
          <a:prstGeom prst="rect">
            <a:avLst/>
          </a:prstGeom>
          <a:noFill/>
        </p:spPr>
        <p:txBody>
          <a:bodyPr wrap="none" rtlCol="0">
            <a:spAutoFit/>
          </a:bodyPr>
          <a:lstStyle/>
          <a:p>
            <a:r>
              <a:rPr lang="en-US" altLang="zh-CN" sz="1400" dirty="0">
                <a:cs typeface="+mn-ea"/>
                <a:sym typeface="+mn-lt"/>
              </a:rPr>
              <a:t>CHUANGYI SHOUHUI</a:t>
            </a:r>
            <a:endParaRPr lang="zh-CN" altLang="en-US" sz="1400" dirty="0">
              <a:cs typeface="+mn-ea"/>
              <a:sym typeface="+mn-lt"/>
            </a:endParaRPr>
          </a:p>
        </p:txBody>
      </p:sp>
      <p:pic>
        <p:nvPicPr>
          <p:cNvPr id="2" name="PA_图片 1"/>
          <p:cNvPicPr>
            <a:picLocks noChangeAspect="1"/>
          </p:cNvPicPr>
          <p:nvPr>
            <p:custDataLst>
              <p:tags r:id="rId4"/>
            </p:custDataLst>
          </p:nvPr>
        </p:nvPicPr>
        <p:blipFill>
          <a:blip r:embed="rId5" cstate="screen"/>
          <a:stretch>
            <a:fillRect/>
          </a:stretch>
        </p:blipFill>
        <p:spPr>
          <a:xfrm>
            <a:off x="467544" y="-16182"/>
            <a:ext cx="4752528" cy="3469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39"/>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671"/>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986"/>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par>
                                <p:cTn id="14" presetID="10" presetClass="entr" presetSubtype="0" fill="hold" nodeType="withEffect">
                                  <p:stCondLst>
                                    <p:cond delay="142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7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81125"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3005455" y="2249170"/>
            <a:ext cx="3132455" cy="645160"/>
          </a:xfrm>
          <a:prstGeom prst="rect">
            <a:avLst/>
          </a:prstGeom>
          <a:noFill/>
        </p:spPr>
        <p:txBody>
          <a:bodyPr wrap="square" rtlCol="0">
            <a:spAutoFit/>
          </a:bodyPr>
          <a:p>
            <a:r>
              <a:rPr lang="en-US" altLang="zh-CN" sz="3600">
                <a:latin typeface="仿宋" panose="02010609060101010101" pitchFamily="49" charset="-122"/>
                <a:ea typeface="仿宋" panose="02010609060101010101" pitchFamily="49" charset="-122"/>
              </a:rPr>
              <a:t>Thank you</a:t>
            </a:r>
            <a:r>
              <a:rPr lang="zh-CN" altLang="en-US" sz="3600">
                <a:latin typeface="仿宋" panose="02010609060101010101" pitchFamily="49" charset="-122"/>
                <a:ea typeface="仿宋" panose="02010609060101010101" pitchFamily="49" charset="-122"/>
              </a:rPr>
              <a:t>！</a:t>
            </a:r>
            <a:endParaRPr lang="zh-CN" altLang="en-US" sz="3600">
              <a:latin typeface="仿宋" panose="02010609060101010101" pitchFamily="49" charset="-122"/>
              <a:ea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_chenying0907 7"/>
          <p:cNvSpPr txBox="1">
            <a:spLocks noChangeArrowheads="1"/>
          </p:cNvSpPr>
          <p:nvPr>
            <p:custDataLst>
              <p:tags r:id="rId1"/>
            </p:custDataLst>
          </p:nvPr>
        </p:nvSpPr>
        <p:spPr bwMode="auto">
          <a:xfrm>
            <a:off x="448945" y="276860"/>
            <a:ext cx="577405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600">
                <a:latin typeface="仿宋" panose="02010609060101010101" pitchFamily="49" charset="-122"/>
                <a:ea typeface="仿宋" panose="02010609060101010101" pitchFamily="49" charset="-122"/>
                <a:cs typeface="+mn-ea"/>
              </a:defRPr>
            </a:lvl1pPr>
          </a:lstStyle>
          <a:p>
            <a:r>
              <a:rPr lang="zh-CN" altLang="en-US" dirty="0">
                <a:sym typeface="+mn-lt"/>
              </a:rPr>
              <a:t>一、</a:t>
            </a:r>
            <a:r>
              <a:rPr lang="en-US" altLang="zh-CN" dirty="0">
                <a:sym typeface="+mn-lt"/>
              </a:rPr>
              <a:t>I-Learn</a:t>
            </a:r>
            <a:r>
              <a:rPr lang="zh-CN" altLang="en-US" dirty="0">
                <a:sym typeface="+mn-lt"/>
              </a:rPr>
              <a:t>项目开发背景</a:t>
            </a:r>
            <a:endParaRPr lang="zh-CN" altLang="en-US" dirty="0">
              <a:sym typeface="+mn-lt"/>
            </a:endParaRPr>
          </a:p>
        </p:txBody>
      </p:sp>
      <p:sp>
        <p:nvSpPr>
          <p:cNvPr id="2" name="文本框 1"/>
          <p:cNvSpPr txBox="1"/>
          <p:nvPr/>
        </p:nvSpPr>
        <p:spPr>
          <a:xfrm>
            <a:off x="965200" y="1235075"/>
            <a:ext cx="5628640" cy="2306955"/>
          </a:xfrm>
          <a:prstGeom prst="rect">
            <a:avLst/>
          </a:prstGeom>
          <a:noFill/>
        </p:spPr>
        <p:txBody>
          <a:bodyPr wrap="square" rtlCol="0">
            <a:spAutoFit/>
          </a:bodyPr>
          <a:p>
            <a:r>
              <a:rPr lang="en-US" altLang="zh-CN"/>
              <a:t>1.</a:t>
            </a:r>
            <a:r>
              <a:rPr lang="zh-CN" altLang="en-US"/>
              <a:t>随着信息化水平的不断提高，越来越多的网民会选择在网上浏览学习信息，所以对有一个统一学习的平台的需求日渐强烈，对学习网站建设的要求也越来高。</a:t>
            </a:r>
            <a:endParaRPr lang="zh-CN" altLang="en-US"/>
          </a:p>
          <a:p>
            <a:endParaRPr lang="zh-CN" altLang="en-US"/>
          </a:p>
          <a:p>
            <a:r>
              <a:rPr lang="en-US" altLang="zh-CN"/>
              <a:t>2.</a:t>
            </a:r>
            <a:r>
              <a:rPr lang="zh-CN" altLang="en-US"/>
              <a:t>i-learn学习网站是一款基于php、对学习资源重新组织开发的网站，为用户提供一种便捷的探究学习平台，能够培养用户在网络环境下自主学习、探究学习和合作学习的能力。</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39"/>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_图片 1"/>
          <p:cNvPicPr>
            <a:picLocks noChangeAspect="1"/>
          </p:cNvPicPr>
          <p:nvPr>
            <p:custDataLst>
              <p:tags r:id="rId1"/>
            </p:custDataLst>
          </p:nvPr>
        </p:nvPicPr>
        <p:blipFill>
          <a:blip r:embed="rId2" cstate="screen"/>
          <a:stretch>
            <a:fillRect/>
          </a:stretch>
        </p:blipFill>
        <p:spPr>
          <a:xfrm>
            <a:off x="4688835" y="343117"/>
            <a:ext cx="3843605" cy="4388873"/>
          </a:xfrm>
          <a:prstGeom prst="rect">
            <a:avLst/>
          </a:prstGeom>
        </p:spPr>
      </p:pic>
      <p:sp>
        <p:nvSpPr>
          <p:cNvPr id="9" name="PA_chenying0907 7"/>
          <p:cNvSpPr txBox="1">
            <a:spLocks noChangeArrowheads="1"/>
          </p:cNvSpPr>
          <p:nvPr>
            <p:custDataLst>
              <p:tags r:id="rId3"/>
            </p:custDataLst>
          </p:nvPr>
        </p:nvSpPr>
        <p:spPr bwMode="auto">
          <a:xfrm>
            <a:off x="510849" y="342796"/>
            <a:ext cx="4464496"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3600">
                <a:latin typeface="仿宋" panose="02010609060101010101" pitchFamily="49" charset="-122"/>
                <a:ea typeface="仿宋" panose="02010609060101010101" pitchFamily="49" charset="-122"/>
                <a:cs typeface="+mn-ea"/>
              </a:defRPr>
            </a:lvl1pPr>
          </a:lstStyle>
          <a:p>
            <a:r>
              <a:rPr lang="zh-CN" altLang="en-US" dirty="0">
                <a:sym typeface="+mn-lt"/>
              </a:rPr>
              <a:t>二、</a:t>
            </a:r>
            <a:r>
              <a:rPr lang="zh-CN" altLang="en-US" dirty="0">
                <a:sym typeface="+mn-lt"/>
              </a:rPr>
              <a:t>系统分析</a:t>
            </a:r>
            <a:endParaRPr lang="zh-CN" altLang="en-US" dirty="0">
              <a:sym typeface="+mn-lt"/>
            </a:endParaRPr>
          </a:p>
        </p:txBody>
      </p:sp>
      <p:sp>
        <p:nvSpPr>
          <p:cNvPr id="3" name="文本框 2"/>
          <p:cNvSpPr txBox="1"/>
          <p:nvPr/>
        </p:nvSpPr>
        <p:spPr>
          <a:xfrm>
            <a:off x="596265" y="1615440"/>
            <a:ext cx="3853180" cy="3415030"/>
          </a:xfrm>
          <a:prstGeom prst="rect">
            <a:avLst/>
          </a:prstGeom>
          <a:noFill/>
        </p:spPr>
        <p:txBody>
          <a:bodyPr wrap="square" rtlCol="0">
            <a:spAutoFit/>
          </a:bodyPr>
          <a:p>
            <a:r>
              <a:rPr lang="zh-CN" altLang="en-US"/>
              <a:t>通过对网上的一些学习网站进行分析，得知系统具体实现</a:t>
            </a:r>
            <a:r>
              <a:rPr lang="zh-CN" altLang="en-US"/>
              <a:t>功能一般包括了：</a:t>
            </a:r>
            <a:endParaRPr lang="zh-CN" altLang="en-US"/>
          </a:p>
          <a:p>
            <a:endParaRPr lang="zh-CN" altLang="en-US"/>
          </a:p>
          <a:p>
            <a:r>
              <a:rPr lang="zh-CN" altLang="en-US"/>
              <a:t>（</a:t>
            </a:r>
            <a:r>
              <a:rPr lang="en-US" altLang="zh-CN"/>
              <a:t>1</a:t>
            </a:r>
            <a:r>
              <a:rPr lang="zh-CN" altLang="en-US"/>
              <a:t>）普通用户：登录、登出、查看通知、查看动态、浏览网页和发送邮件；</a:t>
            </a:r>
            <a:endParaRPr lang="zh-CN" altLang="en-US"/>
          </a:p>
          <a:p>
            <a:r>
              <a:rPr lang="zh-CN" altLang="en-US"/>
              <a:t>（</a:t>
            </a:r>
            <a:r>
              <a:rPr lang="en-US" altLang="zh-CN"/>
              <a:t>2</a:t>
            </a:r>
            <a:r>
              <a:rPr lang="zh-CN" altLang="en-US"/>
              <a:t>）VIP用户：在普通用户的基础上增添了动态发布和删除功能；</a:t>
            </a:r>
            <a:endParaRPr lang="zh-CN" altLang="en-US"/>
          </a:p>
          <a:p>
            <a:r>
              <a:rPr lang="zh-CN" altLang="en-US"/>
              <a:t>（</a:t>
            </a:r>
            <a:r>
              <a:rPr lang="en-US" altLang="zh-CN"/>
              <a:t>3</a:t>
            </a:r>
            <a:r>
              <a:rPr lang="zh-CN" altLang="en-US"/>
              <a:t>）管理员：可以对VIP用户和普通用户进行管理以及发布通知；</a:t>
            </a:r>
            <a:endParaRPr lang="zh-CN" altLang="en-US"/>
          </a:p>
          <a:p>
            <a:r>
              <a:rPr lang="zh-CN" altLang="en-US"/>
              <a:t>（</a:t>
            </a:r>
            <a:r>
              <a:rPr lang="en-US" altLang="zh-CN"/>
              <a:t>4</a:t>
            </a:r>
            <a:r>
              <a:rPr lang="zh-CN" altLang="en-US"/>
              <a:t>）系统管理员：增添了职员管理的方法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142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791845" y="637540"/>
            <a:ext cx="3132455" cy="521970"/>
          </a:xfrm>
          <a:prstGeom prst="rect">
            <a:avLst/>
          </a:prstGeom>
          <a:noFill/>
        </p:spPr>
        <p:txBody>
          <a:bodyPr wrap="square" rtlCol="0">
            <a:spAutoFit/>
          </a:bodyPr>
          <a:p>
            <a:r>
              <a:rPr lang="zh-CN" altLang="en-US" sz="2800"/>
              <a:t>组织结构分析</a:t>
            </a:r>
            <a:endParaRPr lang="zh-CN" altLang="en-US" sz="2800"/>
          </a:p>
        </p:txBody>
      </p:sp>
      <p:pic>
        <p:nvPicPr>
          <p:cNvPr id="2" name="图片 -2147482622"/>
          <p:cNvPicPr>
            <a:picLocks noChangeAspect="1"/>
          </p:cNvPicPr>
          <p:nvPr>
            <p:custDataLst>
              <p:tags r:id="rId2"/>
            </p:custDataLst>
          </p:nvPr>
        </p:nvPicPr>
        <p:blipFill>
          <a:blip r:embed="rId3"/>
          <a:stretch>
            <a:fillRect/>
          </a:stretch>
        </p:blipFill>
        <p:spPr>
          <a:xfrm>
            <a:off x="222885" y="1746250"/>
            <a:ext cx="8561705" cy="2571750"/>
          </a:xfrm>
          <a:prstGeom prst="rect">
            <a:avLst/>
          </a:prstGeom>
          <a:noFill/>
          <a:ln w="9525">
            <a:noFill/>
          </a:ln>
        </p:spPr>
      </p:pic>
      <p:sp>
        <p:nvSpPr>
          <p:cNvPr id="10" name="文本框 9"/>
          <p:cNvSpPr txBox="1"/>
          <p:nvPr/>
        </p:nvSpPr>
        <p:spPr>
          <a:xfrm>
            <a:off x="5863590" y="1354455"/>
            <a:ext cx="2741295" cy="922020"/>
          </a:xfrm>
          <a:prstGeom prst="rect">
            <a:avLst/>
          </a:prstGeom>
          <a:noFill/>
        </p:spPr>
        <p:txBody>
          <a:bodyPr wrap="square" rtlCol="0">
            <a:spAutoFit/>
          </a:bodyPr>
          <a:p>
            <a:r>
              <a:rPr lang="zh-CN" altLang="en-US"/>
              <a:t>本系统一共分为两个主要的模块：用户管理子模块、用户登录子模块</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791845" y="637540"/>
            <a:ext cx="3132455" cy="521970"/>
          </a:xfrm>
          <a:prstGeom prst="rect">
            <a:avLst/>
          </a:prstGeom>
          <a:noFill/>
        </p:spPr>
        <p:txBody>
          <a:bodyPr wrap="square" rtlCol="0">
            <a:spAutoFit/>
          </a:bodyPr>
          <a:p>
            <a:r>
              <a:rPr lang="zh-CN" altLang="en-US" sz="2800"/>
              <a:t>非功能性需求分析</a:t>
            </a:r>
            <a:endParaRPr lang="zh-CN" altLang="en-US" sz="2800"/>
          </a:p>
        </p:txBody>
      </p:sp>
      <p:sp>
        <p:nvSpPr>
          <p:cNvPr id="4" name="文本框 3"/>
          <p:cNvSpPr txBox="1"/>
          <p:nvPr/>
        </p:nvSpPr>
        <p:spPr>
          <a:xfrm>
            <a:off x="1096010" y="1350010"/>
            <a:ext cx="7341235" cy="3692525"/>
          </a:xfrm>
          <a:prstGeom prst="rect">
            <a:avLst/>
          </a:prstGeom>
          <a:noFill/>
        </p:spPr>
        <p:txBody>
          <a:bodyPr wrap="square" rtlCol="0">
            <a:spAutoFit/>
          </a:bodyPr>
          <a:p>
            <a:r>
              <a:rPr lang="zh-CN" altLang="en-US"/>
              <a:t>性能需求：</a:t>
            </a:r>
            <a:endParaRPr lang="zh-CN" altLang="en-US"/>
          </a:p>
          <a:p>
            <a:r>
              <a:rPr lang="zh-CN" altLang="en-US"/>
              <a:t>	数据精度：保留小数点后两位数字</a:t>
            </a:r>
            <a:endParaRPr lang="zh-CN" altLang="en-US"/>
          </a:p>
          <a:p>
            <a:r>
              <a:rPr lang="zh-CN" altLang="en-US"/>
              <a:t>	系统响应时间：2s以内</a:t>
            </a:r>
            <a:endParaRPr lang="zh-CN" altLang="en-US"/>
          </a:p>
          <a:p>
            <a:r>
              <a:rPr lang="zh-CN" altLang="en-US"/>
              <a:t>	灵活性：一般的操作方式变化能够适应</a:t>
            </a:r>
            <a:endParaRPr lang="zh-CN" altLang="en-US"/>
          </a:p>
          <a:p>
            <a:r>
              <a:rPr lang="zh-CN" altLang="en-US"/>
              <a:t>		 运行环境都要基本测试兼容，可以适应简单的运行环</a:t>
            </a:r>
            <a:r>
              <a:rPr lang="en-US" altLang="zh-CN"/>
              <a:t>		</a:t>
            </a:r>
            <a:r>
              <a:rPr lang="zh-CN" altLang="en-US"/>
              <a:t>境变化</a:t>
            </a:r>
            <a:endParaRPr lang="zh-CN" altLang="en-US"/>
          </a:p>
          <a:p>
            <a:r>
              <a:rPr lang="zh-CN" altLang="en-US"/>
              <a:t>		 主流的其他软件接口都能够良好的支持</a:t>
            </a:r>
            <a:endParaRPr lang="zh-CN" altLang="en-US"/>
          </a:p>
          <a:p>
            <a:r>
              <a:rPr lang="zh-CN" altLang="en-US"/>
              <a:t>	故障处理：包括软件不兼容、非法操作、错误操作、软件的参数设置不合理、数据丢	失、软件运行卡顿等，重大的故障导致系统不能正常运行处理在2小时内，一般故障处	理在一天之内</a:t>
            </a:r>
            <a:endParaRPr lang="zh-CN" altLang="en-US"/>
          </a:p>
          <a:p>
            <a:r>
              <a:rPr lang="zh-CN" altLang="en-US"/>
              <a:t>可维护性需求</a:t>
            </a:r>
            <a:endParaRPr lang="zh-CN" altLang="en-US"/>
          </a:p>
          <a:p>
            <a:r>
              <a:rPr lang="zh-CN" altLang="en-US"/>
              <a:t>	系统需要随着用户的需求或技术的改革而进行升级，在系统最初设计时保持良好的设计习惯，增强系统的可维护性。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332105" y="419735"/>
            <a:ext cx="3132455" cy="645160"/>
          </a:xfrm>
          <a:prstGeom prst="rect">
            <a:avLst/>
          </a:prstGeom>
          <a:noFill/>
        </p:spPr>
        <p:txBody>
          <a:bodyPr wrap="square" rtlCol="0">
            <a:spAutoFit/>
          </a:bodyPr>
          <a:p>
            <a:r>
              <a:rPr lang="zh-CN" altLang="en-US" sz="3600">
                <a:latin typeface="仿宋" panose="02010609060101010101" pitchFamily="49" charset="-122"/>
                <a:ea typeface="仿宋" panose="02010609060101010101" pitchFamily="49" charset="-122"/>
              </a:rPr>
              <a:t>三、架构设计</a:t>
            </a:r>
            <a:endParaRPr lang="zh-CN" altLang="en-US" sz="3600">
              <a:latin typeface="仿宋" panose="02010609060101010101" pitchFamily="49" charset="-122"/>
              <a:ea typeface="仿宋" panose="02010609060101010101" pitchFamily="49" charset="-122"/>
            </a:endParaRPr>
          </a:p>
        </p:txBody>
      </p:sp>
      <p:sp>
        <p:nvSpPr>
          <p:cNvPr id="10" name="文本框 9"/>
          <p:cNvSpPr txBox="1"/>
          <p:nvPr/>
        </p:nvSpPr>
        <p:spPr>
          <a:xfrm>
            <a:off x="834390" y="3680460"/>
            <a:ext cx="4664075" cy="1198880"/>
          </a:xfrm>
          <a:prstGeom prst="rect">
            <a:avLst/>
          </a:prstGeom>
          <a:noFill/>
        </p:spPr>
        <p:txBody>
          <a:bodyPr wrap="square" rtlCol="0">
            <a:spAutoFit/>
          </a:bodyPr>
          <a:p>
            <a:r>
              <a:rPr lang="en-US" altLang="zh-CN"/>
              <a:t>I-learn</a:t>
            </a:r>
            <a:r>
              <a:rPr lang="zh-CN" altLang="en-US"/>
              <a:t>采用了</a:t>
            </a:r>
            <a:r>
              <a:rPr lang="en-US" altLang="zh-CN"/>
              <a:t>MVC</a:t>
            </a:r>
            <a:r>
              <a:rPr lang="zh-CN" altLang="en-US"/>
              <a:t>架构模式，降低程序的耦合性，使业务层与视图层分离；分离视图层和业务逻辑层也使得WEB应用更易于维护和修改。</a:t>
            </a:r>
            <a:endParaRPr lang="zh-CN" altLang="en-US"/>
          </a:p>
        </p:txBody>
      </p:sp>
      <p:graphicFrame>
        <p:nvGraphicFramePr>
          <p:cNvPr id="4" name="对象 3"/>
          <p:cNvGraphicFramePr/>
          <p:nvPr/>
        </p:nvGraphicFramePr>
        <p:xfrm>
          <a:off x="233045" y="1746250"/>
          <a:ext cx="7155180" cy="1858010"/>
        </p:xfrm>
        <a:graphic>
          <a:graphicData uri="http://schemas.openxmlformats.org/presentationml/2006/ole">
            <mc:AlternateContent xmlns:mc="http://schemas.openxmlformats.org/markup-compatibility/2006">
              <mc:Choice xmlns:v="urn:schemas-microsoft-com:vml" Requires="v">
                <p:oleObj spid="_x0000_s5" name="" r:id="rId2" imgW="6490970" imgH="1500505" progId="Visio.Drawing.15">
                  <p:embed/>
                </p:oleObj>
              </mc:Choice>
              <mc:Fallback>
                <p:oleObj name="" r:id="rId2" imgW="6490970" imgH="1500505" progId="Visio.Drawing.15">
                  <p:embed/>
                  <p:pic>
                    <p:nvPicPr>
                      <p:cNvPr id="0" name="图片 4"/>
                      <p:cNvPicPr/>
                      <p:nvPr/>
                    </p:nvPicPr>
                    <p:blipFill>
                      <a:blip r:embed="rId3"/>
                      <a:stretch>
                        <a:fillRect/>
                      </a:stretch>
                    </p:blipFill>
                    <p:spPr>
                      <a:xfrm>
                        <a:off x="233045" y="1746250"/>
                        <a:ext cx="7155180" cy="185801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332105" y="419735"/>
            <a:ext cx="3132455" cy="521970"/>
          </a:xfrm>
          <a:prstGeom prst="rect">
            <a:avLst/>
          </a:prstGeom>
          <a:noFill/>
        </p:spPr>
        <p:txBody>
          <a:bodyPr wrap="square" rtlCol="0">
            <a:spAutoFit/>
          </a:bodyPr>
          <a:p>
            <a:r>
              <a:rPr lang="zh-CN" altLang="en-US" sz="2800">
                <a:latin typeface="+mn-ea"/>
              </a:rPr>
              <a:t>详细概要设计</a:t>
            </a:r>
            <a:endParaRPr lang="zh-CN" altLang="en-US" sz="2800">
              <a:latin typeface="+mn-ea"/>
            </a:endParaRPr>
          </a:p>
        </p:txBody>
      </p:sp>
      <p:sp>
        <p:nvSpPr>
          <p:cNvPr id="10" name="文本框 9"/>
          <p:cNvSpPr txBox="1"/>
          <p:nvPr/>
        </p:nvSpPr>
        <p:spPr>
          <a:xfrm>
            <a:off x="95885" y="1041400"/>
            <a:ext cx="3187065" cy="3969385"/>
          </a:xfrm>
          <a:prstGeom prst="rect">
            <a:avLst/>
          </a:prstGeom>
          <a:noFill/>
        </p:spPr>
        <p:txBody>
          <a:bodyPr wrap="square" rtlCol="0">
            <a:spAutoFit/>
          </a:bodyPr>
          <a:p>
            <a:r>
              <a:t>详细设计阶段主要为后续的数据库设计及系统的具体实现提供参考依据。首先是有系统用户类，包括普通用户、VIP用户、管理员和系统管理员，普通用户只有最简单的方法，如登录、登出、查看通知、查看动态、浏览网页和发送邮件；VIP用户在普通用户的基础上增添了动态发布和删除功能；管理员可以对VIP用户和普通用户进行管理以及发布通知；系统管理员增添了职员管理的方法。</a:t>
            </a:r>
          </a:p>
        </p:txBody>
      </p:sp>
      <p:graphicFrame>
        <p:nvGraphicFramePr>
          <p:cNvPr id="2" name="对象 1"/>
          <p:cNvGraphicFramePr/>
          <p:nvPr/>
        </p:nvGraphicFramePr>
        <p:xfrm>
          <a:off x="3464560" y="189230"/>
          <a:ext cx="5490845" cy="4591685"/>
        </p:xfrm>
        <a:graphic>
          <a:graphicData uri="http://schemas.openxmlformats.org/presentationml/2006/ole">
            <mc:AlternateContent xmlns:mc="http://schemas.openxmlformats.org/markup-compatibility/2006">
              <mc:Choice xmlns:v="urn:schemas-microsoft-com:vml" Requires="v">
                <p:oleObj spid="_x0000_s6" name="" r:id="rId2" imgW="5486400" imgH="4587875" progId="StaticMetafile">
                  <p:embed/>
                </p:oleObj>
              </mc:Choice>
              <mc:Fallback>
                <p:oleObj name="" r:id="rId2" imgW="5486400" imgH="4587875" progId="StaticMetafile">
                  <p:embed/>
                  <p:pic>
                    <p:nvPicPr>
                      <p:cNvPr id="0" name="图片 5"/>
                      <p:cNvPicPr/>
                      <p:nvPr/>
                    </p:nvPicPr>
                    <p:blipFill>
                      <a:blip r:embed="rId3"/>
                      <a:stretch>
                        <a:fillRect/>
                      </a:stretch>
                    </p:blipFill>
                    <p:spPr>
                      <a:xfrm>
                        <a:off x="3464560" y="189230"/>
                        <a:ext cx="5490845" cy="459168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_chenying0907 11"/>
          <p:cNvSpPr/>
          <p:nvPr>
            <p:custDataLst>
              <p:tags r:id="rId1"/>
            </p:custDataLst>
          </p:nvPr>
        </p:nvSpPr>
        <p:spPr>
          <a:xfrm>
            <a:off x="971600" y="1446935"/>
            <a:ext cx="2134966" cy="299085"/>
          </a:xfrm>
          <a:prstGeom prst="rect">
            <a:avLst/>
          </a:prstGeom>
        </p:spPr>
        <p:txBody>
          <a:bodyPr wrap="square">
            <a:spAutoFit/>
          </a:bodyPr>
          <a:lstStyle/>
          <a:p>
            <a:pPr>
              <a:lnSpc>
                <a:spcPct val="150000"/>
              </a:lnSpc>
            </a:pPr>
            <a:r>
              <a:rPr lang="zh-CN" altLang="en-US" sz="900" dirty="0">
                <a:cs typeface="+mn-ea"/>
                <a:sym typeface="+mn-lt"/>
              </a:rPr>
              <a:t> </a:t>
            </a:r>
            <a:endParaRPr lang="zh-CN" altLang="en-US" sz="900" dirty="0">
              <a:cs typeface="+mn-ea"/>
              <a:sym typeface="+mn-lt"/>
            </a:endParaRPr>
          </a:p>
        </p:txBody>
      </p:sp>
      <p:sp>
        <p:nvSpPr>
          <p:cNvPr id="3" name="文本框 2"/>
          <p:cNvSpPr txBox="1"/>
          <p:nvPr/>
        </p:nvSpPr>
        <p:spPr>
          <a:xfrm>
            <a:off x="791845" y="637540"/>
            <a:ext cx="3132455" cy="521970"/>
          </a:xfrm>
          <a:prstGeom prst="rect">
            <a:avLst/>
          </a:prstGeom>
          <a:noFill/>
        </p:spPr>
        <p:txBody>
          <a:bodyPr wrap="square" rtlCol="0">
            <a:spAutoFit/>
          </a:bodyPr>
          <a:p>
            <a:r>
              <a:rPr lang="zh-CN" altLang="en-US" sz="2800"/>
              <a:t>数据库设计</a:t>
            </a:r>
            <a:endParaRPr lang="zh-CN" altLang="en-US" sz="2800"/>
          </a:p>
        </p:txBody>
      </p:sp>
      <p:graphicFrame>
        <p:nvGraphicFramePr>
          <p:cNvPr id="2" name="对象 1"/>
          <p:cNvGraphicFramePr/>
          <p:nvPr/>
        </p:nvGraphicFramePr>
        <p:xfrm>
          <a:off x="412115" y="1370965"/>
          <a:ext cx="3512185" cy="1701800"/>
        </p:xfrm>
        <a:graphic>
          <a:graphicData uri="http://schemas.openxmlformats.org/presentationml/2006/ole">
            <mc:AlternateContent xmlns:mc="http://schemas.openxmlformats.org/markup-compatibility/2006">
              <mc:Choice xmlns:v="urn:schemas-microsoft-com:vml" Requires="v">
                <p:oleObj spid="_x0000_s4" name="" r:id="rId2" imgW="3433445" imgH="1548765" progId="StaticMetafile">
                  <p:embed/>
                </p:oleObj>
              </mc:Choice>
              <mc:Fallback>
                <p:oleObj name="" r:id="rId2" imgW="3433445" imgH="1548765" progId="StaticMetafile">
                  <p:embed/>
                  <p:pic>
                    <p:nvPicPr>
                      <p:cNvPr id="0" name="图片 3"/>
                      <p:cNvPicPr/>
                      <p:nvPr/>
                    </p:nvPicPr>
                    <p:blipFill>
                      <a:blip r:embed="rId3"/>
                      <a:stretch>
                        <a:fillRect/>
                      </a:stretch>
                    </p:blipFill>
                    <p:spPr>
                      <a:xfrm>
                        <a:off x="412115" y="1370965"/>
                        <a:ext cx="3512185" cy="1701800"/>
                      </a:xfrm>
                      <a:prstGeom prst="rect">
                        <a:avLst/>
                      </a:prstGeom>
                    </p:spPr>
                  </p:pic>
                </p:oleObj>
              </mc:Fallback>
            </mc:AlternateContent>
          </a:graphicData>
        </a:graphic>
      </p:graphicFrame>
      <p:graphicFrame>
        <p:nvGraphicFramePr>
          <p:cNvPr id="5" name="对象 4"/>
          <p:cNvGraphicFramePr/>
          <p:nvPr/>
        </p:nvGraphicFramePr>
        <p:xfrm>
          <a:off x="412115" y="3501390"/>
          <a:ext cx="3436620" cy="1550035"/>
        </p:xfrm>
        <a:graphic>
          <a:graphicData uri="http://schemas.openxmlformats.org/presentationml/2006/ole">
            <mc:AlternateContent xmlns:mc="http://schemas.openxmlformats.org/markup-compatibility/2006">
              <mc:Choice xmlns:v="urn:schemas-microsoft-com:vml" Requires="v">
                <p:oleObj spid="_x0000_s6" name="" r:id="rId4" imgW="3433445" imgH="1548765" progId="StaticMetafile">
                  <p:embed/>
                </p:oleObj>
              </mc:Choice>
              <mc:Fallback>
                <p:oleObj name="" r:id="rId4" imgW="3433445" imgH="1548765" progId="StaticMetafile">
                  <p:embed/>
                  <p:pic>
                    <p:nvPicPr>
                      <p:cNvPr id="0" name="图片 5"/>
                      <p:cNvPicPr/>
                      <p:nvPr/>
                    </p:nvPicPr>
                    <p:blipFill>
                      <a:blip r:embed="rId5"/>
                      <a:stretch>
                        <a:fillRect/>
                      </a:stretch>
                    </p:blipFill>
                    <p:spPr>
                      <a:xfrm>
                        <a:off x="412115" y="3501390"/>
                        <a:ext cx="3436620" cy="1550035"/>
                      </a:xfrm>
                      <a:prstGeom prst="rect">
                        <a:avLst/>
                      </a:prstGeom>
                    </p:spPr>
                  </p:pic>
                </p:oleObj>
              </mc:Fallback>
            </mc:AlternateContent>
          </a:graphicData>
        </a:graphic>
      </p:graphicFrame>
      <p:graphicFrame>
        <p:nvGraphicFramePr>
          <p:cNvPr id="7" name="对象 6"/>
          <p:cNvGraphicFramePr/>
          <p:nvPr/>
        </p:nvGraphicFramePr>
        <p:xfrm>
          <a:off x="4933315" y="1447165"/>
          <a:ext cx="3837940" cy="1283970"/>
        </p:xfrm>
        <a:graphic>
          <a:graphicData uri="http://schemas.openxmlformats.org/presentationml/2006/ole">
            <mc:AlternateContent xmlns:mc="http://schemas.openxmlformats.org/markup-compatibility/2006">
              <mc:Choice xmlns:v="urn:schemas-microsoft-com:vml" Requires="v">
                <p:oleObj spid="_x0000_s8" name="" r:id="rId6" imgW="3834765" imgH="1282700" progId="StaticMetafile">
                  <p:embed/>
                </p:oleObj>
              </mc:Choice>
              <mc:Fallback>
                <p:oleObj name="" r:id="rId6" imgW="3834765" imgH="1282700" progId="StaticMetafile">
                  <p:embed/>
                  <p:pic>
                    <p:nvPicPr>
                      <p:cNvPr id="0" name="图片 7"/>
                      <p:cNvPicPr/>
                      <p:nvPr/>
                    </p:nvPicPr>
                    <p:blipFill>
                      <a:blip r:embed="rId7"/>
                      <a:stretch>
                        <a:fillRect/>
                      </a:stretch>
                    </p:blipFill>
                    <p:spPr>
                      <a:xfrm>
                        <a:off x="4933315" y="1447165"/>
                        <a:ext cx="3837940" cy="1283970"/>
                      </a:xfrm>
                      <a:prstGeom prst="rect">
                        <a:avLst/>
                      </a:prstGeom>
                    </p:spPr>
                  </p:pic>
                </p:oleObj>
              </mc:Fallback>
            </mc:AlternateContent>
          </a:graphicData>
        </a:graphic>
      </p:graphicFrame>
      <p:sp>
        <p:nvSpPr>
          <p:cNvPr id="9" name="文本框 8"/>
          <p:cNvSpPr txBox="1"/>
          <p:nvPr/>
        </p:nvSpPr>
        <p:spPr>
          <a:xfrm>
            <a:off x="412115" y="1078865"/>
            <a:ext cx="1713865" cy="368300"/>
          </a:xfrm>
          <a:prstGeom prst="rect">
            <a:avLst/>
          </a:prstGeom>
          <a:noFill/>
        </p:spPr>
        <p:txBody>
          <a:bodyPr wrap="square" rtlCol="0">
            <a:spAutoFit/>
          </a:bodyPr>
          <a:p>
            <a:r>
              <a:rPr lang="en-US" altLang="zh-CN"/>
              <a:t>User</a:t>
            </a:r>
            <a:endParaRPr lang="en-US" altLang="zh-CN"/>
          </a:p>
        </p:txBody>
      </p:sp>
      <p:sp>
        <p:nvSpPr>
          <p:cNvPr id="10" name="文本框 9"/>
          <p:cNvSpPr txBox="1"/>
          <p:nvPr/>
        </p:nvSpPr>
        <p:spPr>
          <a:xfrm>
            <a:off x="433705" y="3092450"/>
            <a:ext cx="1330325" cy="368300"/>
          </a:xfrm>
          <a:prstGeom prst="rect">
            <a:avLst/>
          </a:prstGeom>
          <a:noFill/>
        </p:spPr>
        <p:txBody>
          <a:bodyPr wrap="square" rtlCol="0">
            <a:spAutoFit/>
          </a:bodyPr>
          <a:p>
            <a:r>
              <a:rPr lang="en-US" altLang="zh-CN"/>
              <a:t>Email</a:t>
            </a:r>
            <a:endParaRPr lang="en-US" altLang="zh-CN"/>
          </a:p>
        </p:txBody>
      </p:sp>
      <p:sp>
        <p:nvSpPr>
          <p:cNvPr id="11" name="文本框 10"/>
          <p:cNvSpPr txBox="1"/>
          <p:nvPr/>
        </p:nvSpPr>
        <p:spPr>
          <a:xfrm>
            <a:off x="4929505" y="898525"/>
            <a:ext cx="1155065" cy="368300"/>
          </a:xfrm>
          <a:prstGeom prst="rect">
            <a:avLst/>
          </a:prstGeom>
          <a:noFill/>
        </p:spPr>
        <p:txBody>
          <a:bodyPr wrap="square" rtlCol="0">
            <a:spAutoFit/>
          </a:bodyPr>
          <a:p>
            <a:r>
              <a:rPr lang="en-US" altLang="zh-CN"/>
              <a:t>Notice</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71"/>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p="http://schemas.openxmlformats.org/presentationml/2006/main">
  <p:tag name="PA" val="v3.0.0"/>
</p:tagLst>
</file>

<file path=ppt/tags/tag10.xml><?xml version="1.0" encoding="utf-8"?>
<p:tagLst xmlns:p="http://schemas.openxmlformats.org/presentationml/2006/main">
  <p:tag name="PA" val="v3.0.0"/>
</p:tagLst>
</file>

<file path=ppt/tags/tag11.xml><?xml version="1.0" encoding="utf-8"?>
<p:tagLst xmlns:p="http://schemas.openxmlformats.org/presentationml/2006/main">
  <p:tag name="PA" val="v3.0.0"/>
</p:tagLst>
</file>

<file path=ppt/tags/tag12.xml><?xml version="1.0" encoding="utf-8"?>
<p:tagLst xmlns:p="http://schemas.openxmlformats.org/presentationml/2006/main">
  <p:tag name="KSO_WM_UNIT_PLACING_PICTURE_USER_VIEWPORT" val="{&quot;height&quot;:2615,&quot;width&quot;:8706}"/>
</p:tagLst>
</file>

<file path=ppt/tags/tag13.xml><?xml version="1.0" encoding="utf-8"?>
<p:tagLst xmlns:p="http://schemas.openxmlformats.org/presentationml/2006/main">
  <p:tag name="PA" val="v3.0.0"/>
</p:tagLst>
</file>

<file path=ppt/tags/tag14.xml><?xml version="1.0" encoding="utf-8"?>
<p:tagLst xmlns:p="http://schemas.openxmlformats.org/presentationml/2006/main">
  <p:tag name="PA" val="v3.0.0"/>
</p:tagLst>
</file>

<file path=ppt/tags/tag15.xml><?xml version="1.0" encoding="utf-8"?>
<p:tagLst xmlns:p="http://schemas.openxmlformats.org/presentationml/2006/main">
  <p:tag name="PA" val="v3.0.0"/>
</p:tagLst>
</file>

<file path=ppt/tags/tag16.xml><?xml version="1.0" encoding="utf-8"?>
<p:tagLst xmlns:p="http://schemas.openxmlformats.org/presentationml/2006/main">
  <p:tag name="PA" val="v3.0.0"/>
</p:tagLst>
</file>

<file path=ppt/tags/tag17.xml><?xml version="1.0" encoding="utf-8"?>
<p:tagLst xmlns:p="http://schemas.openxmlformats.org/presentationml/2006/main">
  <p:tag name="PA" val="v3.0.0"/>
</p:tagLst>
</file>

<file path=ppt/tags/tag18.xml><?xml version="1.0" encoding="utf-8"?>
<p:tagLst xmlns:p="http://schemas.openxmlformats.org/presentationml/2006/main">
  <p:tag name="PA" val="v3.0.0"/>
</p:tagLst>
</file>

<file path=ppt/tags/tag19.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ags/tag20.xml><?xml version="1.0" encoding="utf-8"?>
<p:tagLst xmlns:p="http://schemas.openxmlformats.org/presentationml/2006/main">
  <p:tag name="PA" val="v3.0.0"/>
</p:tagLst>
</file>

<file path=ppt/tags/tag21.xml><?xml version="1.0" encoding="utf-8"?>
<p:tagLst xmlns:p="http://schemas.openxmlformats.org/presentationml/2006/main">
  <p:tag name="PA" val="v3.0.0"/>
</p:tagLst>
</file>

<file path=ppt/tags/tag22.xml><?xml version="1.0" encoding="utf-8"?>
<p:tagLst xmlns:p="http://schemas.openxmlformats.org/presentationml/2006/main">
  <p:tag name="PA" val="v3.0.0"/>
</p:tagLst>
</file>

<file path=ppt/tags/tag23.xml><?xml version="1.0" encoding="utf-8"?>
<p:tagLst xmlns:p="http://schemas.openxmlformats.org/presentationml/2006/main">
  <p:tag name="PA" val="v3.0.0"/>
</p:tagLst>
</file>

<file path=ppt/tags/tag24.xml><?xml version="1.0" encoding="utf-8"?>
<p:tagLst xmlns:p="http://schemas.openxmlformats.org/presentationml/2006/main">
  <p:tag name="PA" val="v3.0.0"/>
</p:tagLst>
</file>

<file path=ppt/tags/tag25.xml><?xml version="1.0" encoding="utf-8"?>
<p:tagLst xmlns:p="http://schemas.openxmlformats.org/presentationml/2006/main">
  <p:tag name="PA" val="v3.0.0"/>
</p:tagLst>
</file>

<file path=ppt/tags/tag26.xml><?xml version="1.0" encoding="utf-8"?>
<p:tagLst xmlns:p="http://schemas.openxmlformats.org/presentationml/2006/main">
  <p:tag name="PA" val="v3.0.0"/>
</p:tagLst>
</file>

<file path=ppt/tags/tag27.xml><?xml version="1.0" encoding="utf-8"?>
<p:tagLst xmlns:p="http://schemas.openxmlformats.org/presentationml/2006/main">
  <p:tag name="PA" val="v3.0.0"/>
</p:tagLst>
</file>

<file path=ppt/tags/tag28.xml><?xml version="1.0" encoding="utf-8"?>
<p:tagLst xmlns:p="http://schemas.openxmlformats.org/presentationml/2006/main">
  <p:tag name="ISPRING_PRESENTATION_TITLE" val="PowerPoint 演示文稿"/>
  <p:tag name="ISPRING_ULTRA_SCORM_COURSE_ID" val="BDCDD1E2-A7E3-4241-811A-31228E51ED69"/>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Lst>
</file>

<file path=ppt/tags/tag3.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ags/tag5.xml><?xml version="1.0" encoding="utf-8"?>
<p:tagLst xmlns:p="http://schemas.openxmlformats.org/presentationml/2006/main">
  <p:tag name="PA" val="v3.0.0"/>
</p:tagLst>
</file>

<file path=ppt/tags/tag6.xml><?xml version="1.0" encoding="utf-8"?>
<p:tagLst xmlns:p="http://schemas.openxmlformats.org/presentationml/2006/main">
  <p:tag name="PA" val="v3.0.0"/>
</p:tagLst>
</file>

<file path=ppt/tags/tag7.xml><?xml version="1.0" encoding="utf-8"?>
<p:tagLst xmlns:p="http://schemas.openxmlformats.org/presentationml/2006/main">
  <p:tag name="PA" val="v3.0.0"/>
</p:tagLst>
</file>

<file path=ppt/tags/tag8.xml><?xml version="1.0" encoding="utf-8"?>
<p:tagLst xmlns:p="http://schemas.openxmlformats.org/presentationml/2006/main">
  <p:tag name="PA" val="v3.0.0"/>
</p:tagLst>
</file>

<file path=ppt/tags/tag9.xml><?xml version="1.0" encoding="utf-8"?>
<p:tagLst xmlns:p="http://schemas.openxmlformats.org/presentationml/2006/main">
  <p:tag name="PA" val="v3.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1738</Words>
  <Application>WPS 演示</Application>
  <PresentationFormat>全屏显示(16:9)</PresentationFormat>
  <Paragraphs>178</Paragraphs>
  <Slides>20</Slides>
  <Notes>30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20</vt:i4>
      </vt:variant>
    </vt:vector>
  </HeadingPairs>
  <TitlesOfParts>
    <vt:vector size="34" baseType="lpstr">
      <vt:lpstr>Arial</vt:lpstr>
      <vt:lpstr>宋体</vt:lpstr>
      <vt:lpstr>Wingdings</vt:lpstr>
      <vt:lpstr>Calibri</vt:lpstr>
      <vt:lpstr>汉仪跳跳体简</vt:lpstr>
      <vt:lpstr>仿宋</vt:lpstr>
      <vt:lpstr>微软雅黑</vt:lpstr>
      <vt:lpstr>Arial Unicode MS</vt:lpstr>
      <vt:lpstr>第一PPT，www.1ppt.com​</vt:lpstr>
      <vt:lpstr>Visio.Drawing.15</vt:lpstr>
      <vt:lpstr>StaticMetafile</vt:lpstr>
      <vt:lpstr>StaticMetafile</vt:lpstr>
      <vt:lpstr>StaticMetafile</vt:lpstr>
      <vt:lpstr>StaticMetafile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创意手绘灯泡</dc:title>
  <dc:creator>第一PPT</dc:creator>
  <cp:keywords>www.1ppt.com</cp:keywords>
  <dc:description>www.1ppt.com</dc:description>
  <cp:lastModifiedBy>WPS_1591357257</cp:lastModifiedBy>
  <cp:revision>13</cp:revision>
  <dcterms:created xsi:type="dcterms:W3CDTF">2016-05-27T01:57:00Z</dcterms:created>
  <dcterms:modified xsi:type="dcterms:W3CDTF">2020-07-02T05:07:19Z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