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58" r:id="rId6"/>
    <p:sldId id="264" r:id="rId7"/>
    <p:sldId id="288" r:id="rId8"/>
    <p:sldId id="289" r:id="rId9"/>
    <p:sldId id="290" r:id="rId10"/>
    <p:sldId id="291" r:id="rId11"/>
    <p:sldId id="292" r:id="rId12"/>
    <p:sldId id="265" r:id="rId13"/>
    <p:sldId id="299" r:id="rId14"/>
    <p:sldId id="300" r:id="rId15"/>
    <p:sldId id="293" r:id="rId16"/>
    <p:sldId id="294" r:id="rId17"/>
    <p:sldId id="295" r:id="rId18"/>
    <p:sldId id="296" r:id="rId19"/>
    <p:sldId id="297" r:id="rId20"/>
    <p:sldId id="266" r:id="rId21"/>
    <p:sldId id="298" r:id="rId22"/>
    <p:sldId id="287" r:id="rId23"/>
  </p:sldIdLst>
  <p:sldSz cx="12192000" cy="6858000"/>
  <p:notesSz cx="6858000" cy="9144000"/>
  <p:embeddedFontLst>
    <p:embeddedFont>
      <p:font typeface="微软雅黑" panose="020B0503020204020204" pitchFamily="34" charset="-122"/>
      <p:regular r:id="rId27"/>
    </p:embeddedFont>
    <p:embeddedFont>
      <p:font typeface="等线" panose="02010600030101010101" charset="-122"/>
      <p:regular r:id="rId28"/>
    </p:embeddedFont>
    <p:embeddedFont>
      <p:font typeface="华文黑体" panose="02010600040101010101" pitchFamily="2" charset="-122"/>
      <p:regular r:id="rId29"/>
    </p:embeddedFont>
    <p:embeddedFont>
      <p:font typeface="Bebas" pitchFamily="2" charset="0"/>
      <p:regular r:id="rId3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页" id="{314C4C9D-AE76-4E05-B037-5A5DB805C9BD}">
          <p14:sldIdLst>
            <p14:sldId id="256"/>
          </p14:sldIdLst>
        </p14:section>
        <p14:section name="目录页" id="{008E412F-DBDA-49D6-8F52-3723921DFE03}">
          <p14:sldIdLst>
            <p14:sldId id="257"/>
          </p14:sldIdLst>
        </p14:section>
        <p14:section name="过渡页" id="{8A3C5D5E-FAF1-4CC7-AAB2-6446E7D3DE63}">
          <p14:sldIdLst>
            <p14:sldId id="258"/>
          </p14:sldIdLst>
        </p14:section>
        <p14:section name="内页" id="{8D1A6813-68F6-49A0-A239-92955AC6E8C5}">
          <p14:sldIdLst>
            <p14:sldId id="264"/>
            <p14:sldId id="288"/>
            <p14:sldId id="289"/>
            <p14:sldId id="290"/>
            <p14:sldId id="291"/>
            <p14:sldId id="292"/>
            <p14:sldId id="265"/>
            <p14:sldId id="299"/>
            <p14:sldId id="300"/>
            <p14:sldId id="293"/>
            <p14:sldId id="294"/>
            <p14:sldId id="295"/>
            <p14:sldId id="296"/>
            <p14:sldId id="297"/>
            <p14:sldId id="266"/>
            <p14:sldId id="298"/>
          </p14:sldIdLst>
        </p14:section>
        <p14:section name="结束页" id="{98773F69-2DDF-47CC-BD69-D575D8CAAC6E}">
          <p14:sldIdLst>
            <p14:sldId id="287"/>
          </p14:sldIdLst>
        </p14:section>
        <p14:section name="版权页" id="{C8AD3B51-1B7B-4E69-9180-4DEC6400FEC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F3"/>
    <a:srgbClr val="F7FCFE"/>
    <a:srgbClr val="FFFFFC"/>
    <a:srgbClr val="FFFFFF"/>
    <a:srgbClr val="E6E6E6"/>
    <a:srgbClr val="44BE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66" autoAdjust="0"/>
    <p:restoredTop sz="94618" autoAdjust="0"/>
  </p:normalViewPr>
  <p:slideViewPr>
    <p:cSldViewPr snapToGrid="0" showGuides="1">
      <p:cViewPr varScale="1">
        <p:scale>
          <a:sx n="77" d="100"/>
          <a:sy n="77" d="100"/>
        </p:scale>
        <p:origin x="-108" y="-504"/>
      </p:cViewPr>
      <p:guideLst>
        <p:guide orient="horz" pos="96"/>
        <p:guide orient="horz" pos="4190"/>
        <p:guide orient="horz" pos="561"/>
        <p:guide orient="horz" pos="658"/>
        <p:guide orient="horz" pos="4017"/>
        <p:guide orient="horz" pos="3925"/>
        <p:guide pos="229"/>
        <p:guide pos="7449"/>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模板部分元素使用了幻灯片母版制作。如果需要修改，点击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视图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幻灯片母版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修改；完成后关闭编辑母版即可。</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本</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模板部分元素使用了幻灯片母版制作。如果需要修改，点击</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视图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幻灯片母版</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修改；完成后关闭编辑母版即可。</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advClick="0" advTm="5000">
        <p14:ripple/>
      </p:transition>
    </mc:Choice>
    <mc:Fallback>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lIns="121917" tIns="60958" rIns="121917" bIns="60958"/>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1"/>
            <a:ext cx="2743200" cy="365125"/>
          </a:xfrm>
          <a:prstGeom prst="rect">
            <a:avLst/>
          </a:prstGeom>
        </p:spPr>
        <p:txBody>
          <a:bodyPr lIns="121917" tIns="60958" rIns="121917" bIns="60958"/>
          <a:lstStyle>
            <a:lvl1pPr>
              <a:defRPr/>
            </a:lvl1pPr>
          </a:lstStyle>
          <a:p>
            <a:fld id="{80F42DC0-2E3F-F440-A3AA-64F0AA1F84F2}" type="datetime1">
              <a:rPr lang="zh-CN" altLang="en-US"/>
            </a:fld>
            <a:endParaRPr lang="zh-CN" altLang="en-US" sz="1900">
              <a:solidFill>
                <a:schemeClr val="tx1"/>
              </a:solidFill>
            </a:endParaRPr>
          </a:p>
        </p:txBody>
      </p:sp>
      <p:sp>
        <p:nvSpPr>
          <p:cNvPr id="4" name="页脚占位符 3"/>
          <p:cNvSpPr>
            <a:spLocks noGrp="1"/>
          </p:cNvSpPr>
          <p:nvPr>
            <p:ph type="ftr" sz="quarter" idx="11"/>
          </p:nvPr>
        </p:nvSpPr>
        <p:spPr>
          <a:xfrm>
            <a:off x="4038600" y="6356351"/>
            <a:ext cx="4114800" cy="365125"/>
          </a:xfrm>
          <a:prstGeom prst="rect">
            <a:avLst/>
          </a:prstGeom>
        </p:spPr>
        <p:txBody>
          <a:bodyPr lIns="121917" tIns="60958" rIns="121917" bIns="60958"/>
          <a:lstStyle>
            <a:lvl1pPr>
              <a:defRPr/>
            </a:lvl1pPr>
          </a:lstStyle>
          <a:p>
            <a:endParaRPr lang="zh-CN" altLang="zh-CN"/>
          </a:p>
        </p:txBody>
      </p:sp>
      <p:sp>
        <p:nvSpPr>
          <p:cNvPr id="5" name="幻灯片编号占位符 4"/>
          <p:cNvSpPr>
            <a:spLocks noGrp="1"/>
          </p:cNvSpPr>
          <p:nvPr>
            <p:ph type="sldNum" sz="quarter" idx="12"/>
          </p:nvPr>
        </p:nvSpPr>
        <p:spPr>
          <a:xfrm>
            <a:off x="8610600" y="6356351"/>
            <a:ext cx="2743200" cy="365125"/>
          </a:xfrm>
          <a:prstGeom prst="rect">
            <a:avLst/>
          </a:prstGeom>
        </p:spPr>
        <p:txBody>
          <a:bodyPr lIns="121917" tIns="60958" rIns="121917" bIns="60958"/>
          <a:lstStyle>
            <a:lvl1pPr>
              <a:defRPr/>
            </a:lvl1pPr>
          </a:lstStyle>
          <a:p>
            <a:fld id="{C5FC99A0-26D8-5E4B-82FB-70809BCEE9F6}" type="slidenum">
              <a:rPr lang="zh-CN" altLang="en-US"/>
            </a:fld>
            <a:endParaRPr lang="zh-CN" altLang="en-US" sz="19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advClick="0" advTm="5000">
        <p14:doors dir="vert"/>
      </p:transition>
    </mc:Choice>
    <mc:Fallback>
      <p:transition spd="slow"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900" advClick="0" advTm="5000">
        <p14:warp dir="in"/>
      </p:transition>
    </mc:Choice>
    <mc:Fallback>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
        <p:nvSpPr>
          <p:cNvPr id="2" name="圆角矩形 11"/>
          <p:cNvSpPr/>
          <p:nvPr userDrawn="1"/>
        </p:nvSpPr>
        <p:spPr>
          <a:xfrm rot="2603202">
            <a:off x="336606" y="165885"/>
            <a:ext cx="470229" cy="47022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920" tIns="60961" rIns="121920" bIns="60961" rtlCol="0" anchor="ctr"/>
          <a:lstStyle/>
          <a:p>
            <a:pPr algn="ctr"/>
            <a:endParaRPr lang="zh-CN" altLang="en-US" sz="3200"/>
          </a:p>
        </p:txBody>
      </p:sp>
      <p:sp>
        <p:nvSpPr>
          <p:cNvPr id="3" name="Line 9"/>
          <p:cNvSpPr>
            <a:spLocks noChangeShapeType="1"/>
          </p:cNvSpPr>
          <p:nvPr userDrawn="1"/>
        </p:nvSpPr>
        <p:spPr bwMode="auto">
          <a:xfrm>
            <a:off x="805839" y="695491"/>
            <a:ext cx="11387572" cy="0"/>
          </a:xfrm>
          <a:prstGeom prst="line">
            <a:avLst/>
          </a:prstGeom>
          <a:ln w="28575">
            <a:gradFill>
              <a:gsLst>
                <a:gs pos="0">
                  <a:schemeClr val="tx1">
                    <a:lumMod val="35000"/>
                    <a:lumOff val="65000"/>
                  </a:schemeClr>
                </a:gs>
                <a:gs pos="100000">
                  <a:schemeClr val="bg1"/>
                </a:gs>
              </a:gsLst>
              <a:lin ang="5400000" scaled="0"/>
            </a:gradFill>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vert="horz" wrap="square" lIns="121920" tIns="60961" rIns="121920" bIns="60961" numCol="1" anchor="t" anchorCtr="0" compatLnSpc="1"/>
          <a:lstStyle/>
          <a:p>
            <a:pPr>
              <a:lnSpc>
                <a:spcPct val="120000"/>
              </a:lnSpc>
            </a:pPr>
            <a:endParaRPr lang="zh-CN" altLang="en-US" sz="3200">
              <a:solidFill>
                <a:schemeClr val="tx2"/>
              </a:solidFill>
              <a:latin typeface="微软雅黑" panose="020B0503020204020204" pitchFamily="34" charset="-122"/>
              <a:ea typeface="微软雅黑" panose="020B0503020204020204" pitchFamily="34" charset="-122"/>
            </a:endParaRPr>
          </a:p>
        </p:txBody>
      </p:sp>
      <p:sp>
        <p:nvSpPr>
          <p:cNvPr id="4" name="圆角矩形 13"/>
          <p:cNvSpPr/>
          <p:nvPr userDrawn="1"/>
        </p:nvSpPr>
        <p:spPr>
          <a:xfrm rot="2634344">
            <a:off x="551426" y="237849"/>
            <a:ext cx="410548" cy="410548"/>
          </a:xfrm>
          <a:prstGeom prst="roundRect">
            <a:avLst/>
          </a:prstGeom>
          <a:solidFill>
            <a:schemeClr val="accent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20" tIns="60961" rIns="121920" bIns="60961" rtlCol="0" anchor="ctr"/>
          <a:lstStyle/>
          <a:p>
            <a:pPr algn="ct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600" advClick="0" advTm="5000">
        <p14:prism isInverted="1"/>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8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内页-1">
    <p:spTree>
      <p:nvGrpSpPr>
        <p:cNvPr id="1" name=""/>
        <p:cNvGrpSpPr/>
        <p:nvPr/>
      </p:nvGrpSpPr>
      <p:grpSpPr>
        <a:xfrm>
          <a:off x="0" y="0"/>
          <a:ext cx="0" cy="0"/>
          <a:chOff x="0" y="0"/>
          <a:chExt cx="0" cy="0"/>
        </a:xfrm>
      </p:grpSpPr>
      <p:sp>
        <p:nvSpPr>
          <p:cNvPr id="2" name="圆角矩形 11"/>
          <p:cNvSpPr/>
          <p:nvPr userDrawn="1"/>
        </p:nvSpPr>
        <p:spPr>
          <a:xfrm rot="2603202">
            <a:off x="336606" y="165885"/>
            <a:ext cx="470229" cy="47022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920" tIns="60961" rIns="121920" bIns="60961" rtlCol="0" anchor="ctr"/>
          <a:lstStyle/>
          <a:p>
            <a:pPr algn="ctr"/>
            <a:endParaRPr lang="zh-CN" altLang="en-US" sz="3200"/>
          </a:p>
        </p:txBody>
      </p:sp>
      <p:sp>
        <p:nvSpPr>
          <p:cNvPr id="3" name="Line 9"/>
          <p:cNvSpPr>
            <a:spLocks noChangeShapeType="1"/>
          </p:cNvSpPr>
          <p:nvPr userDrawn="1"/>
        </p:nvSpPr>
        <p:spPr bwMode="auto">
          <a:xfrm>
            <a:off x="805839" y="695491"/>
            <a:ext cx="11387572" cy="0"/>
          </a:xfrm>
          <a:prstGeom prst="line">
            <a:avLst/>
          </a:prstGeom>
          <a:ln w="28575">
            <a:gradFill>
              <a:gsLst>
                <a:gs pos="0">
                  <a:schemeClr val="tx1">
                    <a:lumMod val="35000"/>
                    <a:lumOff val="65000"/>
                  </a:schemeClr>
                </a:gs>
                <a:gs pos="100000">
                  <a:schemeClr val="bg1"/>
                </a:gs>
              </a:gsLst>
              <a:lin ang="5400000" scaled="0"/>
            </a:gradFill>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vert="horz" wrap="square" lIns="121920" tIns="60961" rIns="121920" bIns="60961" numCol="1" anchor="t" anchorCtr="0" compatLnSpc="1"/>
          <a:lstStyle/>
          <a:p>
            <a:pPr>
              <a:lnSpc>
                <a:spcPct val="120000"/>
              </a:lnSpc>
            </a:pPr>
            <a:endParaRPr lang="zh-CN" altLang="en-US" sz="3200">
              <a:solidFill>
                <a:schemeClr val="tx2"/>
              </a:solidFill>
              <a:latin typeface="微软雅黑" panose="020B0503020204020204" pitchFamily="34" charset="-122"/>
              <a:ea typeface="微软雅黑" panose="020B0503020204020204" pitchFamily="34" charset="-122"/>
            </a:endParaRPr>
          </a:p>
        </p:txBody>
      </p:sp>
      <p:sp>
        <p:nvSpPr>
          <p:cNvPr id="4" name="圆角矩形 13"/>
          <p:cNvSpPr/>
          <p:nvPr userDrawn="1"/>
        </p:nvSpPr>
        <p:spPr>
          <a:xfrm rot="2634344">
            <a:off x="551426" y="237849"/>
            <a:ext cx="410548" cy="410548"/>
          </a:xfrm>
          <a:prstGeom prst="roundRect">
            <a:avLst/>
          </a:prstGeom>
          <a:solidFill>
            <a:schemeClr val="accent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20" tIns="60961" rIns="121920" bIns="60961" rtlCol="0" anchor="ctr"/>
          <a:lstStyle/>
          <a:p>
            <a:pPr algn="ct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250" advClick="0" advTm="5000">
        <p14:switch dir="r"/>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8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内页-1">
    <p:spTree>
      <p:nvGrpSpPr>
        <p:cNvPr id="1" name=""/>
        <p:cNvGrpSpPr/>
        <p:nvPr/>
      </p:nvGrpSpPr>
      <p:grpSpPr>
        <a:xfrm>
          <a:off x="0" y="0"/>
          <a:ext cx="0" cy="0"/>
          <a:chOff x="0" y="0"/>
          <a:chExt cx="0" cy="0"/>
        </a:xfrm>
      </p:grpSpPr>
      <p:sp>
        <p:nvSpPr>
          <p:cNvPr id="2" name="圆角矩形 11"/>
          <p:cNvSpPr/>
          <p:nvPr userDrawn="1"/>
        </p:nvSpPr>
        <p:spPr>
          <a:xfrm rot="2603202">
            <a:off x="336606" y="165885"/>
            <a:ext cx="470229" cy="47022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920" tIns="60961" rIns="121920" bIns="60961" rtlCol="0" anchor="ctr"/>
          <a:lstStyle/>
          <a:p>
            <a:pPr algn="ctr"/>
            <a:endParaRPr lang="zh-CN" altLang="en-US" sz="3200"/>
          </a:p>
        </p:txBody>
      </p:sp>
      <p:sp>
        <p:nvSpPr>
          <p:cNvPr id="3" name="Line 9"/>
          <p:cNvSpPr>
            <a:spLocks noChangeShapeType="1"/>
          </p:cNvSpPr>
          <p:nvPr userDrawn="1"/>
        </p:nvSpPr>
        <p:spPr bwMode="auto">
          <a:xfrm>
            <a:off x="805839" y="695491"/>
            <a:ext cx="11387572" cy="0"/>
          </a:xfrm>
          <a:prstGeom prst="line">
            <a:avLst/>
          </a:prstGeom>
          <a:ln w="28575">
            <a:gradFill>
              <a:gsLst>
                <a:gs pos="0">
                  <a:schemeClr val="tx1">
                    <a:lumMod val="35000"/>
                    <a:lumOff val="65000"/>
                  </a:schemeClr>
                </a:gs>
                <a:gs pos="100000">
                  <a:schemeClr val="bg1"/>
                </a:gs>
              </a:gsLst>
              <a:lin ang="5400000" scaled="0"/>
            </a:gradFill>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vert="horz" wrap="square" lIns="121920" tIns="60961" rIns="121920" bIns="60961" numCol="1" anchor="t" anchorCtr="0" compatLnSpc="1"/>
          <a:lstStyle/>
          <a:p>
            <a:pPr>
              <a:lnSpc>
                <a:spcPct val="120000"/>
              </a:lnSpc>
            </a:pPr>
            <a:endParaRPr lang="zh-CN" altLang="en-US" sz="3200">
              <a:solidFill>
                <a:schemeClr val="tx2"/>
              </a:solidFill>
              <a:latin typeface="微软雅黑" panose="020B0503020204020204" pitchFamily="34" charset="-122"/>
              <a:ea typeface="微软雅黑" panose="020B0503020204020204" pitchFamily="34" charset="-122"/>
            </a:endParaRPr>
          </a:p>
        </p:txBody>
      </p:sp>
      <p:sp>
        <p:nvSpPr>
          <p:cNvPr id="4" name="圆角矩形 13"/>
          <p:cNvSpPr/>
          <p:nvPr userDrawn="1"/>
        </p:nvSpPr>
        <p:spPr>
          <a:xfrm rot="2634344">
            <a:off x="551426" y="237849"/>
            <a:ext cx="410548" cy="410548"/>
          </a:xfrm>
          <a:prstGeom prst="roundRect">
            <a:avLst/>
          </a:prstGeom>
          <a:solidFill>
            <a:schemeClr val="accent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20" tIns="60961" rIns="121920" bIns="60961" rtlCol="0" anchor="ctr"/>
          <a:lstStyle/>
          <a:p>
            <a:pPr algn="ct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250" advClick="0" advTm="5000">
        <p14:flip dir="r"/>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8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内页-1">
    <p:spTree>
      <p:nvGrpSpPr>
        <p:cNvPr id="1" name=""/>
        <p:cNvGrpSpPr/>
        <p:nvPr/>
      </p:nvGrpSpPr>
      <p:grpSpPr>
        <a:xfrm>
          <a:off x="0" y="0"/>
          <a:ext cx="0" cy="0"/>
          <a:chOff x="0" y="0"/>
          <a:chExt cx="0" cy="0"/>
        </a:xfrm>
      </p:grpSpPr>
      <p:sp>
        <p:nvSpPr>
          <p:cNvPr id="2" name="圆角矩形 11"/>
          <p:cNvSpPr/>
          <p:nvPr userDrawn="1"/>
        </p:nvSpPr>
        <p:spPr>
          <a:xfrm rot="2603202">
            <a:off x="336606" y="165885"/>
            <a:ext cx="470229" cy="47022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920" tIns="60961" rIns="121920" bIns="60961" rtlCol="0" anchor="ctr"/>
          <a:lstStyle/>
          <a:p>
            <a:pPr algn="ctr"/>
            <a:endParaRPr lang="zh-CN" altLang="en-US" sz="3200"/>
          </a:p>
        </p:txBody>
      </p:sp>
      <p:sp>
        <p:nvSpPr>
          <p:cNvPr id="3" name="Line 9"/>
          <p:cNvSpPr>
            <a:spLocks noChangeShapeType="1"/>
          </p:cNvSpPr>
          <p:nvPr userDrawn="1"/>
        </p:nvSpPr>
        <p:spPr bwMode="auto">
          <a:xfrm>
            <a:off x="805839" y="695491"/>
            <a:ext cx="11387572" cy="0"/>
          </a:xfrm>
          <a:prstGeom prst="line">
            <a:avLst/>
          </a:prstGeom>
          <a:ln w="28575">
            <a:gradFill>
              <a:gsLst>
                <a:gs pos="0">
                  <a:schemeClr val="tx1">
                    <a:lumMod val="35000"/>
                    <a:lumOff val="65000"/>
                  </a:schemeClr>
                </a:gs>
                <a:gs pos="100000">
                  <a:schemeClr val="bg1"/>
                </a:gs>
              </a:gsLst>
              <a:lin ang="5400000" scaled="0"/>
            </a:gradFill>
          </a:ln>
          <a:extLst>
            <a:ext uri="{909E8E84-426E-40DD-AFC4-6F175D3DCCD1}">
              <a14:hiddenFill xmlns:a14="http://schemas.microsoft.com/office/drawing/2010/main">
                <a:noFill/>
              </a14:hiddenFill>
            </a:ext>
          </a:extLst>
        </p:spPr>
        <p:style>
          <a:lnRef idx="1">
            <a:schemeClr val="accent1"/>
          </a:lnRef>
          <a:fillRef idx="0">
            <a:schemeClr val="accent1"/>
          </a:fillRef>
          <a:effectRef idx="0">
            <a:schemeClr val="accent1"/>
          </a:effectRef>
          <a:fontRef idx="minor">
            <a:schemeClr val="tx1"/>
          </a:fontRef>
        </p:style>
        <p:txBody>
          <a:bodyPr vert="horz" wrap="square" lIns="121920" tIns="60961" rIns="121920" bIns="60961" numCol="1" anchor="t" anchorCtr="0" compatLnSpc="1"/>
          <a:lstStyle/>
          <a:p>
            <a:pPr>
              <a:lnSpc>
                <a:spcPct val="120000"/>
              </a:lnSpc>
            </a:pPr>
            <a:endParaRPr lang="zh-CN" altLang="en-US" sz="3200">
              <a:solidFill>
                <a:schemeClr val="tx2"/>
              </a:solidFill>
              <a:latin typeface="微软雅黑" panose="020B0503020204020204" pitchFamily="34" charset="-122"/>
              <a:ea typeface="微软雅黑" panose="020B0503020204020204" pitchFamily="34" charset="-122"/>
            </a:endParaRPr>
          </a:p>
        </p:txBody>
      </p:sp>
      <p:sp>
        <p:nvSpPr>
          <p:cNvPr id="4" name="圆角矩形 13"/>
          <p:cNvSpPr/>
          <p:nvPr userDrawn="1"/>
        </p:nvSpPr>
        <p:spPr>
          <a:xfrm rot="2634344">
            <a:off x="551426" y="237849"/>
            <a:ext cx="410548" cy="410548"/>
          </a:xfrm>
          <a:prstGeom prst="roundRect">
            <a:avLst/>
          </a:prstGeom>
          <a:solidFill>
            <a:schemeClr val="accent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20" tIns="60961" rIns="121920" bIns="60961" rtlCol="0" anchor="ctr"/>
          <a:lstStyle/>
          <a:p>
            <a:pPr algn="ct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8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900" advClick="0" advTm="5000">
        <p14:warp dir="in"/>
      </p:transition>
    </mc:Choice>
    <mc:Fallback>
      <p:transition spd="slow" advClick="0"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5000">
        <p:blinds dir="vert"/>
      </p:transition>
    </mc:Choice>
    <mc:Fallback>
      <p:transition spd="slow" advClick="0" advTm="5000">
        <p:blinds dir="ver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10" advClick="0" advTm="5000"/>
    </mc:Choice>
    <mc:Fallback>
      <p:transition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emf"/><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em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em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extLst>
              <a:ext uri="{28A0092B-C50C-407E-A947-70E740481C1C}">
                <a14:useLocalDpi xmlns:a14="http://schemas.microsoft.com/office/drawing/2010/main" val="0"/>
              </a:ext>
            </a:extLst>
          </a:blip>
          <a:stretch>
            <a:fillRect/>
          </a:stretch>
        </p:blipFill>
        <p:spPr>
          <a:xfrm>
            <a:off x="228592" y="776798"/>
            <a:ext cx="5070060" cy="5454498"/>
          </a:xfrm>
          <a:prstGeom prst="rect">
            <a:avLst/>
          </a:prstGeom>
          <a:effectLst>
            <a:innerShdw blurRad="63500" dist="50800" dir="16200000">
              <a:prstClr val="black">
                <a:alpha val="50000"/>
              </a:prstClr>
            </a:innerShdw>
          </a:effectLst>
        </p:spPr>
      </p:pic>
      <p:sp>
        <p:nvSpPr>
          <p:cNvPr id="4" name="TextBox 13"/>
          <p:cNvSpPr txBox="1"/>
          <p:nvPr/>
        </p:nvSpPr>
        <p:spPr>
          <a:xfrm>
            <a:off x="4615445" y="1933426"/>
            <a:ext cx="8323292" cy="922020"/>
          </a:xfrm>
          <a:prstGeom prst="rect">
            <a:avLst/>
          </a:prstGeom>
          <a:noFill/>
        </p:spPr>
        <p:txBody>
          <a:bodyPr wrap="square" rtlCol="0">
            <a:spAutoFit/>
          </a:bodyPr>
          <a:lstStyle/>
          <a:p>
            <a:pPr lvl="0" algn="ctr">
              <a:defRPr/>
            </a:pPr>
            <a:r>
              <a:rPr lang="en-US" altLang="zh-CN" sz="5400" b="1" dirty="0">
                <a:latin typeface="微软雅黑" panose="020B0503020204020204" pitchFamily="34" charset="-122"/>
                <a:ea typeface="微软雅黑" panose="020B0503020204020204" pitchFamily="34" charset="-122"/>
              </a:rPr>
              <a:t>I-Learn</a:t>
            </a:r>
            <a:r>
              <a:rPr lang="zh-CN" altLang="en-US" sz="5400" b="1" dirty="0">
                <a:latin typeface="微软雅黑" panose="020B0503020204020204" pitchFamily="34" charset="-122"/>
                <a:ea typeface="微软雅黑" panose="020B0503020204020204" pitchFamily="34" charset="-122"/>
              </a:rPr>
              <a:t>网站项目报告</a:t>
            </a:r>
            <a:endParaRPr lang="en-US" altLang="zh-CN" sz="5400" b="1"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5774989" y="3107205"/>
            <a:ext cx="5863771" cy="57767"/>
            <a:chOff x="5280505" y="3963496"/>
            <a:chExt cx="5863771" cy="57767"/>
          </a:xfrm>
          <a:solidFill>
            <a:schemeClr val="tx1"/>
          </a:solidFill>
        </p:grpSpPr>
        <p:sp>
          <p:nvSpPr>
            <p:cNvPr id="6" name="任意多边形 16"/>
            <p:cNvSpPr/>
            <p:nvPr/>
          </p:nvSpPr>
          <p:spPr>
            <a:xfrm>
              <a:off x="5280505" y="3992380"/>
              <a:ext cx="5863771" cy="0"/>
            </a:xfrm>
            <a:custGeom>
              <a:avLst/>
              <a:gdLst>
                <a:gd name="connsiteX0" fmla="*/ 0 w 5863771"/>
                <a:gd name="connsiteY0" fmla="*/ 0 h 0"/>
                <a:gd name="connsiteX1" fmla="*/ 58057 w 5863771"/>
                <a:gd name="connsiteY1" fmla="*/ 0 h 0"/>
                <a:gd name="connsiteX2" fmla="*/ 5863771 w 5863771"/>
                <a:gd name="connsiteY2" fmla="*/ 0 h 0"/>
              </a:gdLst>
              <a:ahLst/>
              <a:cxnLst>
                <a:cxn ang="0">
                  <a:pos x="connsiteX0" y="connsiteY0"/>
                </a:cxn>
                <a:cxn ang="0">
                  <a:pos x="connsiteX1" y="connsiteY1"/>
                </a:cxn>
                <a:cxn ang="0">
                  <a:pos x="connsiteX2" y="connsiteY2"/>
                </a:cxn>
              </a:cxnLst>
              <a:rect l="l" t="t" r="r" b="b"/>
              <a:pathLst>
                <a:path w="5863771">
                  <a:moveTo>
                    <a:pt x="0" y="0"/>
                  </a:moveTo>
                  <a:lnTo>
                    <a:pt x="58057" y="0"/>
                  </a:lnTo>
                  <a:lnTo>
                    <a:pt x="5863771" y="0"/>
                  </a:lnTo>
                </a:path>
              </a:pathLst>
            </a:cu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04040"/>
                </a:solidFill>
                <a:effectLst/>
                <a:uLnTx/>
                <a:uFillTx/>
                <a:latin typeface="Arial" panose="020B0604020202020204"/>
                <a:ea typeface="微软雅黑" panose="020B0503020204020204" pitchFamily="34" charset="-122"/>
                <a:cs typeface="+mn-cs"/>
              </a:endParaRPr>
            </a:p>
          </p:txBody>
        </p:sp>
        <p:sp>
          <p:nvSpPr>
            <p:cNvPr id="7" name="圆角矩形 17"/>
            <p:cNvSpPr/>
            <p:nvPr/>
          </p:nvSpPr>
          <p:spPr>
            <a:xfrm>
              <a:off x="7456740" y="3963496"/>
              <a:ext cx="1511300" cy="5776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04040"/>
                </a:solidFill>
                <a:effectLst/>
                <a:uLnTx/>
                <a:uFillTx/>
                <a:latin typeface="Arial" panose="020B0604020202020204"/>
                <a:ea typeface="微软雅黑" panose="020B0503020204020204" pitchFamily="34" charset="-122"/>
                <a:cs typeface="+mn-cs"/>
              </a:endParaRPr>
            </a:p>
          </p:txBody>
        </p:sp>
      </p:grpSp>
      <p:grpSp>
        <p:nvGrpSpPr>
          <p:cNvPr id="9" name="组合 8"/>
          <p:cNvGrpSpPr/>
          <p:nvPr/>
        </p:nvGrpSpPr>
        <p:grpSpPr bwMode="auto">
          <a:xfrm>
            <a:off x="7782456" y="4205439"/>
            <a:ext cx="412709" cy="333006"/>
            <a:chOff x="0" y="0"/>
            <a:chExt cx="1088225" cy="869861"/>
          </a:xfrm>
          <a:solidFill>
            <a:schemeClr val="tx1"/>
          </a:solidFill>
        </p:grpSpPr>
        <p:sp>
          <p:nvSpPr>
            <p:cNvPr id="10" name="Freeform 17"/>
            <p:cNvSpPr>
              <a:spLocks noEditPoints="1" noChangeArrowheads="1"/>
            </p:cNvSpPr>
            <p:nvPr/>
          </p:nvSpPr>
          <p:spPr bwMode="auto">
            <a:xfrm>
              <a:off x="0" y="237562"/>
              <a:ext cx="824268" cy="632299"/>
            </a:xfrm>
            <a:custGeom>
              <a:avLst/>
              <a:gdLst>
                <a:gd name="T0" fmla="*/ 274 w 291"/>
                <a:gd name="T1" fmla="*/ 0 h 223"/>
                <a:gd name="T2" fmla="*/ 17 w 291"/>
                <a:gd name="T3" fmla="*/ 0 h 223"/>
                <a:gd name="T4" fmla="*/ 0 w 291"/>
                <a:gd name="T5" fmla="*/ 16 h 223"/>
                <a:gd name="T6" fmla="*/ 0 w 291"/>
                <a:gd name="T7" fmla="*/ 207 h 223"/>
                <a:gd name="T8" fmla="*/ 17 w 291"/>
                <a:gd name="T9" fmla="*/ 223 h 223"/>
                <a:gd name="T10" fmla="*/ 274 w 291"/>
                <a:gd name="T11" fmla="*/ 223 h 223"/>
                <a:gd name="T12" fmla="*/ 291 w 291"/>
                <a:gd name="T13" fmla="*/ 207 h 223"/>
                <a:gd name="T14" fmla="*/ 291 w 291"/>
                <a:gd name="T15" fmla="*/ 16 h 223"/>
                <a:gd name="T16" fmla="*/ 274 w 291"/>
                <a:gd name="T17" fmla="*/ 0 h 223"/>
                <a:gd name="T18" fmla="*/ 270 w 291"/>
                <a:gd name="T19" fmla="*/ 193 h 223"/>
                <a:gd name="T20" fmla="*/ 256 w 291"/>
                <a:gd name="T21" fmla="*/ 207 h 223"/>
                <a:gd name="T22" fmla="*/ 35 w 291"/>
                <a:gd name="T23" fmla="*/ 207 h 223"/>
                <a:gd name="T24" fmla="*/ 21 w 291"/>
                <a:gd name="T25" fmla="*/ 193 h 223"/>
                <a:gd name="T26" fmla="*/ 21 w 291"/>
                <a:gd name="T27" fmla="*/ 30 h 223"/>
                <a:gd name="T28" fmla="*/ 35 w 291"/>
                <a:gd name="T29" fmla="*/ 16 h 223"/>
                <a:gd name="T30" fmla="*/ 256 w 291"/>
                <a:gd name="T31" fmla="*/ 16 h 223"/>
                <a:gd name="T32" fmla="*/ 270 w 291"/>
                <a:gd name="T33" fmla="*/ 30 h 223"/>
                <a:gd name="T34" fmla="*/ 270 w 291"/>
                <a:gd name="T35" fmla="*/ 193 h 2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1"/>
                <a:gd name="T55" fmla="*/ 0 h 223"/>
                <a:gd name="T56" fmla="*/ 291 w 291"/>
                <a:gd name="T57" fmla="*/ 223 h 2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1" h="223">
                  <a:moveTo>
                    <a:pt x="274" y="0"/>
                  </a:moveTo>
                  <a:cubicBezTo>
                    <a:pt x="17" y="0"/>
                    <a:pt x="17" y="0"/>
                    <a:pt x="17" y="0"/>
                  </a:cubicBezTo>
                  <a:cubicBezTo>
                    <a:pt x="8" y="0"/>
                    <a:pt x="0" y="7"/>
                    <a:pt x="0" y="16"/>
                  </a:cubicBezTo>
                  <a:cubicBezTo>
                    <a:pt x="0" y="207"/>
                    <a:pt x="0" y="207"/>
                    <a:pt x="0" y="207"/>
                  </a:cubicBezTo>
                  <a:cubicBezTo>
                    <a:pt x="0" y="215"/>
                    <a:pt x="8" y="223"/>
                    <a:pt x="17" y="223"/>
                  </a:cubicBezTo>
                  <a:cubicBezTo>
                    <a:pt x="274" y="223"/>
                    <a:pt x="274" y="223"/>
                    <a:pt x="274" y="223"/>
                  </a:cubicBezTo>
                  <a:cubicBezTo>
                    <a:pt x="283" y="223"/>
                    <a:pt x="291" y="215"/>
                    <a:pt x="291" y="207"/>
                  </a:cubicBezTo>
                  <a:cubicBezTo>
                    <a:pt x="291" y="16"/>
                    <a:pt x="291" y="16"/>
                    <a:pt x="291" y="16"/>
                  </a:cubicBezTo>
                  <a:cubicBezTo>
                    <a:pt x="291" y="7"/>
                    <a:pt x="283" y="0"/>
                    <a:pt x="274" y="0"/>
                  </a:cubicBezTo>
                  <a:moveTo>
                    <a:pt x="270" y="193"/>
                  </a:moveTo>
                  <a:cubicBezTo>
                    <a:pt x="270" y="201"/>
                    <a:pt x="264" y="207"/>
                    <a:pt x="256" y="207"/>
                  </a:cubicBezTo>
                  <a:cubicBezTo>
                    <a:pt x="35" y="207"/>
                    <a:pt x="35" y="207"/>
                    <a:pt x="35" y="207"/>
                  </a:cubicBezTo>
                  <a:cubicBezTo>
                    <a:pt x="27" y="207"/>
                    <a:pt x="21" y="201"/>
                    <a:pt x="21" y="193"/>
                  </a:cubicBezTo>
                  <a:cubicBezTo>
                    <a:pt x="21" y="30"/>
                    <a:pt x="21" y="30"/>
                    <a:pt x="21" y="30"/>
                  </a:cubicBezTo>
                  <a:cubicBezTo>
                    <a:pt x="21" y="22"/>
                    <a:pt x="27" y="16"/>
                    <a:pt x="35" y="16"/>
                  </a:cubicBezTo>
                  <a:cubicBezTo>
                    <a:pt x="256" y="16"/>
                    <a:pt x="256" y="16"/>
                    <a:pt x="256" y="16"/>
                  </a:cubicBezTo>
                  <a:cubicBezTo>
                    <a:pt x="264" y="16"/>
                    <a:pt x="270" y="22"/>
                    <a:pt x="270" y="30"/>
                  </a:cubicBezTo>
                  <a:lnTo>
                    <a:pt x="270" y="19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1" name="Freeform 18"/>
            <p:cNvSpPr>
              <a:spLocks noChangeArrowheads="1"/>
            </p:cNvSpPr>
            <p:nvPr/>
          </p:nvSpPr>
          <p:spPr bwMode="auto">
            <a:xfrm>
              <a:off x="137978" y="110382"/>
              <a:ext cx="821868" cy="632299"/>
            </a:xfrm>
            <a:custGeom>
              <a:avLst/>
              <a:gdLst>
                <a:gd name="T0" fmla="*/ 274 w 290"/>
                <a:gd name="T1" fmla="*/ 0 h 223"/>
                <a:gd name="T2" fmla="*/ 16 w 290"/>
                <a:gd name="T3" fmla="*/ 0 h 223"/>
                <a:gd name="T4" fmla="*/ 0 w 290"/>
                <a:gd name="T5" fmla="*/ 16 h 223"/>
                <a:gd name="T6" fmla="*/ 0 w 290"/>
                <a:gd name="T7" fmla="*/ 25 h 223"/>
                <a:gd name="T8" fmla="*/ 249 w 290"/>
                <a:gd name="T9" fmla="*/ 25 h 223"/>
                <a:gd name="T10" fmla="*/ 265 w 290"/>
                <a:gd name="T11" fmla="*/ 42 h 223"/>
                <a:gd name="T12" fmla="*/ 265 w 290"/>
                <a:gd name="T13" fmla="*/ 223 h 223"/>
                <a:gd name="T14" fmla="*/ 274 w 290"/>
                <a:gd name="T15" fmla="*/ 223 h 223"/>
                <a:gd name="T16" fmla="*/ 290 w 290"/>
                <a:gd name="T17" fmla="*/ 207 h 223"/>
                <a:gd name="T18" fmla="*/ 290 w 290"/>
                <a:gd name="T19" fmla="*/ 16 h 223"/>
                <a:gd name="T20" fmla="*/ 274 w 290"/>
                <a:gd name="T21" fmla="*/ 0 h 2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0"/>
                <a:gd name="T34" fmla="*/ 0 h 223"/>
                <a:gd name="T35" fmla="*/ 290 w 290"/>
                <a:gd name="T36" fmla="*/ 223 h 2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0" h="223">
                  <a:moveTo>
                    <a:pt x="274" y="0"/>
                  </a:moveTo>
                  <a:cubicBezTo>
                    <a:pt x="16" y="0"/>
                    <a:pt x="16" y="0"/>
                    <a:pt x="16" y="0"/>
                  </a:cubicBezTo>
                  <a:cubicBezTo>
                    <a:pt x="7" y="0"/>
                    <a:pt x="0" y="7"/>
                    <a:pt x="0" y="16"/>
                  </a:cubicBezTo>
                  <a:cubicBezTo>
                    <a:pt x="0" y="25"/>
                    <a:pt x="0" y="25"/>
                    <a:pt x="0" y="25"/>
                  </a:cubicBezTo>
                  <a:cubicBezTo>
                    <a:pt x="249" y="25"/>
                    <a:pt x="249" y="25"/>
                    <a:pt x="249" y="25"/>
                  </a:cubicBezTo>
                  <a:cubicBezTo>
                    <a:pt x="258" y="25"/>
                    <a:pt x="265" y="33"/>
                    <a:pt x="265" y="42"/>
                  </a:cubicBezTo>
                  <a:cubicBezTo>
                    <a:pt x="265" y="223"/>
                    <a:pt x="265" y="223"/>
                    <a:pt x="265" y="223"/>
                  </a:cubicBezTo>
                  <a:cubicBezTo>
                    <a:pt x="274" y="223"/>
                    <a:pt x="274" y="223"/>
                    <a:pt x="274" y="223"/>
                  </a:cubicBezTo>
                  <a:cubicBezTo>
                    <a:pt x="283" y="223"/>
                    <a:pt x="290" y="216"/>
                    <a:pt x="290" y="207"/>
                  </a:cubicBezTo>
                  <a:cubicBezTo>
                    <a:pt x="290" y="16"/>
                    <a:pt x="290" y="16"/>
                    <a:pt x="290" y="16"/>
                  </a:cubicBezTo>
                  <a:cubicBezTo>
                    <a:pt x="290" y="7"/>
                    <a:pt x="283" y="0"/>
                    <a:pt x="274" y="0"/>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2" name="Freeform 19"/>
            <p:cNvSpPr>
              <a:spLocks noChangeArrowheads="1"/>
            </p:cNvSpPr>
            <p:nvPr/>
          </p:nvSpPr>
          <p:spPr bwMode="auto">
            <a:xfrm>
              <a:off x="266357" y="0"/>
              <a:ext cx="821868" cy="628699"/>
            </a:xfrm>
            <a:custGeom>
              <a:avLst/>
              <a:gdLst>
                <a:gd name="T0" fmla="*/ 274 w 290"/>
                <a:gd name="T1" fmla="*/ 0 h 222"/>
                <a:gd name="T2" fmla="*/ 16 w 290"/>
                <a:gd name="T3" fmla="*/ 0 h 222"/>
                <a:gd name="T4" fmla="*/ 0 w 290"/>
                <a:gd name="T5" fmla="*/ 16 h 222"/>
                <a:gd name="T6" fmla="*/ 0 w 290"/>
                <a:gd name="T7" fmla="*/ 25 h 222"/>
                <a:gd name="T8" fmla="*/ 249 w 290"/>
                <a:gd name="T9" fmla="*/ 25 h 222"/>
                <a:gd name="T10" fmla="*/ 265 w 290"/>
                <a:gd name="T11" fmla="*/ 41 h 222"/>
                <a:gd name="T12" fmla="*/ 265 w 290"/>
                <a:gd name="T13" fmla="*/ 222 h 222"/>
                <a:gd name="T14" fmla="*/ 274 w 290"/>
                <a:gd name="T15" fmla="*/ 222 h 222"/>
                <a:gd name="T16" fmla="*/ 290 w 290"/>
                <a:gd name="T17" fmla="*/ 206 h 222"/>
                <a:gd name="T18" fmla="*/ 290 w 290"/>
                <a:gd name="T19" fmla="*/ 16 h 222"/>
                <a:gd name="T20" fmla="*/ 274 w 290"/>
                <a:gd name="T21" fmla="*/ 0 h 2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0"/>
                <a:gd name="T34" fmla="*/ 0 h 222"/>
                <a:gd name="T35" fmla="*/ 290 w 290"/>
                <a:gd name="T36" fmla="*/ 222 h 2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0" h="222">
                  <a:moveTo>
                    <a:pt x="274" y="0"/>
                  </a:moveTo>
                  <a:cubicBezTo>
                    <a:pt x="16" y="0"/>
                    <a:pt x="16" y="0"/>
                    <a:pt x="16" y="0"/>
                  </a:cubicBezTo>
                  <a:cubicBezTo>
                    <a:pt x="7" y="0"/>
                    <a:pt x="0" y="7"/>
                    <a:pt x="0" y="16"/>
                  </a:cubicBezTo>
                  <a:cubicBezTo>
                    <a:pt x="0" y="25"/>
                    <a:pt x="0" y="25"/>
                    <a:pt x="0" y="25"/>
                  </a:cubicBezTo>
                  <a:cubicBezTo>
                    <a:pt x="249" y="25"/>
                    <a:pt x="249" y="25"/>
                    <a:pt x="249" y="25"/>
                  </a:cubicBezTo>
                  <a:cubicBezTo>
                    <a:pt x="258" y="25"/>
                    <a:pt x="265" y="32"/>
                    <a:pt x="265" y="41"/>
                  </a:cubicBezTo>
                  <a:cubicBezTo>
                    <a:pt x="265" y="222"/>
                    <a:pt x="265" y="222"/>
                    <a:pt x="265" y="222"/>
                  </a:cubicBezTo>
                  <a:cubicBezTo>
                    <a:pt x="274" y="222"/>
                    <a:pt x="274" y="222"/>
                    <a:pt x="274" y="222"/>
                  </a:cubicBezTo>
                  <a:cubicBezTo>
                    <a:pt x="283" y="222"/>
                    <a:pt x="290" y="215"/>
                    <a:pt x="290" y="206"/>
                  </a:cubicBezTo>
                  <a:cubicBezTo>
                    <a:pt x="290" y="16"/>
                    <a:pt x="290" y="16"/>
                    <a:pt x="290" y="16"/>
                  </a:cubicBezTo>
                  <a:cubicBezTo>
                    <a:pt x="290" y="7"/>
                    <a:pt x="283" y="0"/>
                    <a:pt x="274" y="0"/>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3" name="Freeform 20"/>
            <p:cNvSpPr>
              <a:spLocks noChangeArrowheads="1"/>
            </p:cNvSpPr>
            <p:nvPr/>
          </p:nvSpPr>
          <p:spPr bwMode="auto">
            <a:xfrm>
              <a:off x="110382" y="422332"/>
              <a:ext cx="569909" cy="353943"/>
            </a:xfrm>
            <a:custGeom>
              <a:avLst/>
              <a:gdLst>
                <a:gd name="T0" fmla="*/ 71 w 201"/>
                <a:gd name="T1" fmla="*/ 5 h 125"/>
                <a:gd name="T2" fmla="*/ 11 w 201"/>
                <a:gd name="T3" fmla="*/ 109 h 125"/>
                <a:gd name="T4" fmla="*/ 11 w 201"/>
                <a:gd name="T5" fmla="*/ 124 h 125"/>
                <a:gd name="T6" fmla="*/ 192 w 201"/>
                <a:gd name="T7" fmla="*/ 124 h 125"/>
                <a:gd name="T8" fmla="*/ 192 w 201"/>
                <a:gd name="T9" fmla="*/ 108 h 125"/>
                <a:gd name="T10" fmla="*/ 151 w 201"/>
                <a:gd name="T11" fmla="*/ 47 h 125"/>
                <a:gd name="T12" fmla="*/ 117 w 201"/>
                <a:gd name="T13" fmla="*/ 86 h 125"/>
                <a:gd name="T14" fmla="*/ 110 w 201"/>
                <a:gd name="T15" fmla="*/ 81 h 125"/>
                <a:gd name="T16" fmla="*/ 122 w 201"/>
                <a:gd name="T17" fmla="*/ 65 h 125"/>
                <a:gd name="T18" fmla="*/ 81 w 201"/>
                <a:gd name="T19" fmla="*/ 5 h 125"/>
                <a:gd name="T20" fmla="*/ 71 w 201"/>
                <a:gd name="T21" fmla="*/ 5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1"/>
                <a:gd name="T34" fmla="*/ 0 h 125"/>
                <a:gd name="T35" fmla="*/ 201 w 201"/>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1" h="125">
                  <a:moveTo>
                    <a:pt x="71" y="5"/>
                  </a:moveTo>
                  <a:cubicBezTo>
                    <a:pt x="11" y="109"/>
                    <a:pt x="11" y="109"/>
                    <a:pt x="11" y="109"/>
                  </a:cubicBezTo>
                  <a:cubicBezTo>
                    <a:pt x="11" y="109"/>
                    <a:pt x="0" y="124"/>
                    <a:pt x="11" y="124"/>
                  </a:cubicBezTo>
                  <a:cubicBezTo>
                    <a:pt x="25" y="125"/>
                    <a:pt x="192" y="124"/>
                    <a:pt x="192" y="124"/>
                  </a:cubicBezTo>
                  <a:cubicBezTo>
                    <a:pt x="192" y="124"/>
                    <a:pt x="201" y="121"/>
                    <a:pt x="192" y="108"/>
                  </a:cubicBezTo>
                  <a:cubicBezTo>
                    <a:pt x="182" y="94"/>
                    <a:pt x="158" y="46"/>
                    <a:pt x="151" y="47"/>
                  </a:cubicBezTo>
                  <a:cubicBezTo>
                    <a:pt x="144" y="47"/>
                    <a:pt x="120" y="83"/>
                    <a:pt x="117" y="86"/>
                  </a:cubicBezTo>
                  <a:cubicBezTo>
                    <a:pt x="115" y="89"/>
                    <a:pt x="108" y="84"/>
                    <a:pt x="110" y="81"/>
                  </a:cubicBezTo>
                  <a:cubicBezTo>
                    <a:pt x="116" y="74"/>
                    <a:pt x="122" y="65"/>
                    <a:pt x="122" y="65"/>
                  </a:cubicBezTo>
                  <a:cubicBezTo>
                    <a:pt x="122" y="65"/>
                    <a:pt x="84" y="9"/>
                    <a:pt x="81" y="5"/>
                  </a:cubicBezTo>
                  <a:cubicBezTo>
                    <a:pt x="78" y="0"/>
                    <a:pt x="73" y="1"/>
                    <a:pt x="71" y="5"/>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4" name="Oval 21"/>
            <p:cNvSpPr>
              <a:spLocks noChangeArrowheads="1"/>
            </p:cNvSpPr>
            <p:nvPr/>
          </p:nvSpPr>
          <p:spPr bwMode="auto">
            <a:xfrm>
              <a:off x="563909" y="331147"/>
              <a:ext cx="101984" cy="99584"/>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grpSp>
      <p:grpSp>
        <p:nvGrpSpPr>
          <p:cNvPr id="15" name="组合 14"/>
          <p:cNvGrpSpPr/>
          <p:nvPr/>
        </p:nvGrpSpPr>
        <p:grpSpPr bwMode="auto">
          <a:xfrm>
            <a:off x="9791433" y="4205439"/>
            <a:ext cx="329894" cy="333006"/>
            <a:chOff x="0" y="0"/>
            <a:chExt cx="881859" cy="881859"/>
          </a:xfrm>
          <a:solidFill>
            <a:schemeClr val="tx1"/>
          </a:solidFill>
        </p:grpSpPr>
        <p:sp>
          <p:nvSpPr>
            <p:cNvPr id="16" name="Freeform 22"/>
            <p:cNvSpPr>
              <a:spLocks noEditPoints="1" noChangeArrowheads="1"/>
            </p:cNvSpPr>
            <p:nvPr/>
          </p:nvSpPr>
          <p:spPr bwMode="auto">
            <a:xfrm>
              <a:off x="0" y="0"/>
              <a:ext cx="881859" cy="881859"/>
            </a:xfrm>
            <a:custGeom>
              <a:avLst/>
              <a:gdLst>
                <a:gd name="T0" fmla="*/ 155 w 311"/>
                <a:gd name="T1" fmla="*/ 0 h 311"/>
                <a:gd name="T2" fmla="*/ 0 w 311"/>
                <a:gd name="T3" fmla="*/ 155 h 311"/>
                <a:gd name="T4" fmla="*/ 155 w 311"/>
                <a:gd name="T5" fmla="*/ 311 h 311"/>
                <a:gd name="T6" fmla="*/ 311 w 311"/>
                <a:gd name="T7" fmla="*/ 155 h 311"/>
                <a:gd name="T8" fmla="*/ 155 w 311"/>
                <a:gd name="T9" fmla="*/ 0 h 311"/>
                <a:gd name="T10" fmla="*/ 155 w 311"/>
                <a:gd name="T11" fmla="*/ 289 h 311"/>
                <a:gd name="T12" fmla="*/ 21 w 311"/>
                <a:gd name="T13" fmla="*/ 155 h 311"/>
                <a:gd name="T14" fmla="*/ 155 w 311"/>
                <a:gd name="T15" fmla="*/ 21 h 311"/>
                <a:gd name="T16" fmla="*/ 289 w 311"/>
                <a:gd name="T17" fmla="*/ 155 h 311"/>
                <a:gd name="T18" fmla="*/ 155 w 311"/>
                <a:gd name="T19" fmla="*/ 289 h 3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1"/>
                <a:gd name="T31" fmla="*/ 0 h 311"/>
                <a:gd name="T32" fmla="*/ 311 w 311"/>
                <a:gd name="T33" fmla="*/ 311 h 3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1" h="311">
                  <a:moveTo>
                    <a:pt x="155" y="0"/>
                  </a:moveTo>
                  <a:cubicBezTo>
                    <a:pt x="70" y="0"/>
                    <a:pt x="0" y="69"/>
                    <a:pt x="0" y="155"/>
                  </a:cubicBezTo>
                  <a:cubicBezTo>
                    <a:pt x="0" y="241"/>
                    <a:pt x="70" y="311"/>
                    <a:pt x="155" y="311"/>
                  </a:cubicBezTo>
                  <a:cubicBezTo>
                    <a:pt x="241" y="311"/>
                    <a:pt x="311" y="241"/>
                    <a:pt x="311" y="155"/>
                  </a:cubicBezTo>
                  <a:cubicBezTo>
                    <a:pt x="311" y="69"/>
                    <a:pt x="241" y="0"/>
                    <a:pt x="155" y="0"/>
                  </a:cubicBezTo>
                  <a:moveTo>
                    <a:pt x="155" y="289"/>
                  </a:moveTo>
                  <a:cubicBezTo>
                    <a:pt x="81" y="289"/>
                    <a:pt x="21" y="229"/>
                    <a:pt x="21" y="155"/>
                  </a:cubicBezTo>
                  <a:cubicBezTo>
                    <a:pt x="21" y="81"/>
                    <a:pt x="81" y="21"/>
                    <a:pt x="155" y="21"/>
                  </a:cubicBezTo>
                  <a:cubicBezTo>
                    <a:pt x="229" y="21"/>
                    <a:pt x="289" y="81"/>
                    <a:pt x="289" y="155"/>
                  </a:cubicBezTo>
                  <a:cubicBezTo>
                    <a:pt x="289" y="229"/>
                    <a:pt x="229" y="289"/>
                    <a:pt x="155" y="289"/>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7" name="Freeform 23"/>
            <p:cNvSpPr>
              <a:spLocks noChangeArrowheads="1"/>
            </p:cNvSpPr>
            <p:nvPr/>
          </p:nvSpPr>
          <p:spPr bwMode="auto">
            <a:xfrm>
              <a:off x="235162" y="70789"/>
              <a:ext cx="430731" cy="428331"/>
            </a:xfrm>
            <a:custGeom>
              <a:avLst/>
              <a:gdLst>
                <a:gd name="T0" fmla="*/ 145 w 152"/>
                <a:gd name="T1" fmla="*/ 53 h 151"/>
                <a:gd name="T2" fmla="*/ 144 w 152"/>
                <a:gd name="T3" fmla="*/ 52 h 151"/>
                <a:gd name="T4" fmla="*/ 125 w 152"/>
                <a:gd name="T5" fmla="*/ 52 h 151"/>
                <a:gd name="T6" fmla="*/ 77 w 152"/>
                <a:gd name="T7" fmla="*/ 106 h 151"/>
                <a:gd name="T8" fmla="*/ 31 w 152"/>
                <a:gd name="T9" fmla="*/ 12 h 151"/>
                <a:gd name="T10" fmla="*/ 11 w 152"/>
                <a:gd name="T11" fmla="*/ 4 h 151"/>
                <a:gd name="T12" fmla="*/ 10 w 152"/>
                <a:gd name="T13" fmla="*/ 4 h 151"/>
                <a:gd name="T14" fmla="*/ 4 w 152"/>
                <a:gd name="T15" fmla="*/ 25 h 151"/>
                <a:gd name="T16" fmla="*/ 60 w 152"/>
                <a:gd name="T17" fmla="*/ 140 h 151"/>
                <a:gd name="T18" fmla="*/ 79 w 152"/>
                <a:gd name="T19" fmla="*/ 148 h 151"/>
                <a:gd name="T20" fmla="*/ 79 w 152"/>
                <a:gd name="T21" fmla="*/ 148 h 151"/>
                <a:gd name="T22" fmla="*/ 80 w 152"/>
                <a:gd name="T23" fmla="*/ 148 h 151"/>
                <a:gd name="T24" fmla="*/ 81 w 152"/>
                <a:gd name="T25" fmla="*/ 147 h 151"/>
                <a:gd name="T26" fmla="*/ 87 w 152"/>
                <a:gd name="T27" fmla="*/ 141 h 151"/>
                <a:gd name="T28" fmla="*/ 148 w 152"/>
                <a:gd name="T29" fmla="*/ 72 h 151"/>
                <a:gd name="T30" fmla="*/ 145 w 152"/>
                <a:gd name="T31" fmla="*/ 53 h 1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2"/>
                <a:gd name="T49" fmla="*/ 0 h 151"/>
                <a:gd name="T50" fmla="*/ 152 w 152"/>
                <a:gd name="T51" fmla="*/ 151 h 1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2" h="151">
                  <a:moveTo>
                    <a:pt x="145" y="53"/>
                  </a:moveTo>
                  <a:cubicBezTo>
                    <a:pt x="144" y="52"/>
                    <a:pt x="144" y="52"/>
                    <a:pt x="144" y="52"/>
                  </a:cubicBezTo>
                  <a:cubicBezTo>
                    <a:pt x="138" y="47"/>
                    <a:pt x="129" y="47"/>
                    <a:pt x="125" y="52"/>
                  </a:cubicBezTo>
                  <a:cubicBezTo>
                    <a:pt x="77" y="106"/>
                    <a:pt x="77" y="106"/>
                    <a:pt x="77" y="106"/>
                  </a:cubicBezTo>
                  <a:cubicBezTo>
                    <a:pt x="31" y="12"/>
                    <a:pt x="31" y="12"/>
                    <a:pt x="31" y="12"/>
                  </a:cubicBezTo>
                  <a:cubicBezTo>
                    <a:pt x="27" y="4"/>
                    <a:pt x="18" y="0"/>
                    <a:pt x="11" y="4"/>
                  </a:cubicBezTo>
                  <a:cubicBezTo>
                    <a:pt x="10" y="4"/>
                    <a:pt x="10" y="4"/>
                    <a:pt x="10" y="4"/>
                  </a:cubicBezTo>
                  <a:cubicBezTo>
                    <a:pt x="3" y="8"/>
                    <a:pt x="0" y="17"/>
                    <a:pt x="4" y="25"/>
                  </a:cubicBezTo>
                  <a:cubicBezTo>
                    <a:pt x="60" y="140"/>
                    <a:pt x="60" y="140"/>
                    <a:pt x="60" y="140"/>
                  </a:cubicBezTo>
                  <a:cubicBezTo>
                    <a:pt x="63" y="148"/>
                    <a:pt x="72" y="151"/>
                    <a:pt x="79" y="148"/>
                  </a:cubicBezTo>
                  <a:cubicBezTo>
                    <a:pt x="79" y="148"/>
                    <a:pt x="79" y="148"/>
                    <a:pt x="79" y="148"/>
                  </a:cubicBezTo>
                  <a:cubicBezTo>
                    <a:pt x="79" y="148"/>
                    <a:pt x="80" y="148"/>
                    <a:pt x="80" y="148"/>
                  </a:cubicBezTo>
                  <a:cubicBezTo>
                    <a:pt x="81" y="147"/>
                    <a:pt x="81" y="147"/>
                    <a:pt x="81" y="147"/>
                  </a:cubicBezTo>
                  <a:cubicBezTo>
                    <a:pt x="84" y="146"/>
                    <a:pt x="86" y="144"/>
                    <a:pt x="87" y="141"/>
                  </a:cubicBezTo>
                  <a:cubicBezTo>
                    <a:pt x="148" y="72"/>
                    <a:pt x="148" y="72"/>
                    <a:pt x="148" y="72"/>
                  </a:cubicBezTo>
                  <a:cubicBezTo>
                    <a:pt x="152" y="67"/>
                    <a:pt x="151" y="59"/>
                    <a:pt x="145" y="53"/>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grpSp>
      <p:grpSp>
        <p:nvGrpSpPr>
          <p:cNvPr id="18" name="组合 17"/>
          <p:cNvGrpSpPr/>
          <p:nvPr/>
        </p:nvGrpSpPr>
        <p:grpSpPr bwMode="auto">
          <a:xfrm>
            <a:off x="8473972" y="4205439"/>
            <a:ext cx="397959" cy="333006"/>
            <a:chOff x="0" y="0"/>
            <a:chExt cx="961046" cy="796672"/>
          </a:xfrm>
          <a:solidFill>
            <a:schemeClr val="tx1"/>
          </a:solidFill>
        </p:grpSpPr>
        <p:sp>
          <p:nvSpPr>
            <p:cNvPr id="19" name="Freeform 24"/>
            <p:cNvSpPr>
              <a:spLocks noEditPoints="1" noChangeArrowheads="1"/>
            </p:cNvSpPr>
            <p:nvPr/>
          </p:nvSpPr>
          <p:spPr bwMode="auto">
            <a:xfrm>
              <a:off x="0" y="0"/>
              <a:ext cx="961046" cy="796672"/>
            </a:xfrm>
            <a:custGeom>
              <a:avLst/>
              <a:gdLst>
                <a:gd name="T0" fmla="*/ 321 w 339"/>
                <a:gd name="T1" fmla="*/ 0 h 281"/>
                <a:gd name="T2" fmla="*/ 18 w 339"/>
                <a:gd name="T3" fmla="*/ 0 h 281"/>
                <a:gd name="T4" fmla="*/ 0 w 339"/>
                <a:gd name="T5" fmla="*/ 18 h 281"/>
                <a:gd name="T6" fmla="*/ 0 w 339"/>
                <a:gd name="T7" fmla="*/ 263 h 281"/>
                <a:gd name="T8" fmla="*/ 18 w 339"/>
                <a:gd name="T9" fmla="*/ 281 h 281"/>
                <a:gd name="T10" fmla="*/ 321 w 339"/>
                <a:gd name="T11" fmla="*/ 281 h 281"/>
                <a:gd name="T12" fmla="*/ 339 w 339"/>
                <a:gd name="T13" fmla="*/ 263 h 281"/>
                <a:gd name="T14" fmla="*/ 339 w 339"/>
                <a:gd name="T15" fmla="*/ 18 h 281"/>
                <a:gd name="T16" fmla="*/ 321 w 339"/>
                <a:gd name="T17" fmla="*/ 0 h 281"/>
                <a:gd name="T18" fmla="*/ 316 w 339"/>
                <a:gd name="T19" fmla="*/ 246 h 281"/>
                <a:gd name="T20" fmla="*/ 301 w 339"/>
                <a:gd name="T21" fmla="*/ 262 h 281"/>
                <a:gd name="T22" fmla="*/ 38 w 339"/>
                <a:gd name="T23" fmla="*/ 262 h 281"/>
                <a:gd name="T24" fmla="*/ 23 w 339"/>
                <a:gd name="T25" fmla="*/ 246 h 281"/>
                <a:gd name="T26" fmla="*/ 23 w 339"/>
                <a:gd name="T27" fmla="*/ 35 h 281"/>
                <a:gd name="T28" fmla="*/ 38 w 339"/>
                <a:gd name="T29" fmla="*/ 19 h 281"/>
                <a:gd name="T30" fmla="*/ 301 w 339"/>
                <a:gd name="T31" fmla="*/ 19 h 281"/>
                <a:gd name="T32" fmla="*/ 316 w 339"/>
                <a:gd name="T33" fmla="*/ 35 h 281"/>
                <a:gd name="T34" fmla="*/ 316 w 339"/>
                <a:gd name="T35" fmla="*/ 246 h 28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9"/>
                <a:gd name="T55" fmla="*/ 0 h 281"/>
                <a:gd name="T56" fmla="*/ 339 w 339"/>
                <a:gd name="T57" fmla="*/ 281 h 28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9" h="281">
                  <a:moveTo>
                    <a:pt x="321" y="0"/>
                  </a:moveTo>
                  <a:cubicBezTo>
                    <a:pt x="18" y="0"/>
                    <a:pt x="18" y="0"/>
                    <a:pt x="18" y="0"/>
                  </a:cubicBezTo>
                  <a:cubicBezTo>
                    <a:pt x="8" y="0"/>
                    <a:pt x="0" y="8"/>
                    <a:pt x="0" y="18"/>
                  </a:cubicBezTo>
                  <a:cubicBezTo>
                    <a:pt x="0" y="263"/>
                    <a:pt x="0" y="263"/>
                    <a:pt x="0" y="263"/>
                  </a:cubicBezTo>
                  <a:cubicBezTo>
                    <a:pt x="0" y="273"/>
                    <a:pt x="8" y="281"/>
                    <a:pt x="18" y="281"/>
                  </a:cubicBezTo>
                  <a:cubicBezTo>
                    <a:pt x="321" y="281"/>
                    <a:pt x="321" y="281"/>
                    <a:pt x="321" y="281"/>
                  </a:cubicBezTo>
                  <a:cubicBezTo>
                    <a:pt x="331" y="281"/>
                    <a:pt x="339" y="273"/>
                    <a:pt x="339" y="263"/>
                  </a:cubicBezTo>
                  <a:cubicBezTo>
                    <a:pt x="339" y="18"/>
                    <a:pt x="339" y="18"/>
                    <a:pt x="339" y="18"/>
                  </a:cubicBezTo>
                  <a:cubicBezTo>
                    <a:pt x="339" y="8"/>
                    <a:pt x="331" y="0"/>
                    <a:pt x="321" y="0"/>
                  </a:cubicBezTo>
                  <a:moveTo>
                    <a:pt x="316" y="246"/>
                  </a:moveTo>
                  <a:cubicBezTo>
                    <a:pt x="316" y="255"/>
                    <a:pt x="309" y="262"/>
                    <a:pt x="301" y="262"/>
                  </a:cubicBezTo>
                  <a:cubicBezTo>
                    <a:pt x="38" y="262"/>
                    <a:pt x="38" y="262"/>
                    <a:pt x="38" y="262"/>
                  </a:cubicBezTo>
                  <a:cubicBezTo>
                    <a:pt x="30" y="262"/>
                    <a:pt x="23" y="255"/>
                    <a:pt x="23" y="246"/>
                  </a:cubicBezTo>
                  <a:cubicBezTo>
                    <a:pt x="23" y="35"/>
                    <a:pt x="23" y="35"/>
                    <a:pt x="23" y="35"/>
                  </a:cubicBezTo>
                  <a:cubicBezTo>
                    <a:pt x="23" y="26"/>
                    <a:pt x="30" y="19"/>
                    <a:pt x="38" y="19"/>
                  </a:cubicBezTo>
                  <a:cubicBezTo>
                    <a:pt x="301" y="19"/>
                    <a:pt x="301" y="19"/>
                    <a:pt x="301" y="19"/>
                  </a:cubicBezTo>
                  <a:cubicBezTo>
                    <a:pt x="309" y="19"/>
                    <a:pt x="316" y="26"/>
                    <a:pt x="316" y="35"/>
                  </a:cubicBezTo>
                  <a:lnTo>
                    <a:pt x="316" y="246"/>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0" name="Freeform 25"/>
            <p:cNvSpPr>
              <a:spLocks noChangeArrowheads="1"/>
            </p:cNvSpPr>
            <p:nvPr/>
          </p:nvSpPr>
          <p:spPr bwMode="auto">
            <a:xfrm>
              <a:off x="176371" y="116382"/>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1" name="Freeform 26"/>
            <p:cNvSpPr>
              <a:spLocks noChangeArrowheads="1"/>
            </p:cNvSpPr>
            <p:nvPr/>
          </p:nvSpPr>
          <p:spPr bwMode="auto">
            <a:xfrm>
              <a:off x="176371" y="274756"/>
              <a:ext cx="87586" cy="88786"/>
            </a:xfrm>
            <a:custGeom>
              <a:avLst/>
              <a:gdLst>
                <a:gd name="T0" fmla="*/ 31 w 31"/>
                <a:gd name="T1" fmla="*/ 24 h 31"/>
                <a:gd name="T2" fmla="*/ 24 w 31"/>
                <a:gd name="T3" fmla="*/ 31 h 31"/>
                <a:gd name="T4" fmla="*/ 8 w 31"/>
                <a:gd name="T5" fmla="*/ 31 h 31"/>
                <a:gd name="T6" fmla="*/ 0 w 31"/>
                <a:gd name="T7" fmla="*/ 24 h 31"/>
                <a:gd name="T8" fmla="*/ 0 w 31"/>
                <a:gd name="T9" fmla="*/ 8 h 31"/>
                <a:gd name="T10" fmla="*/ 8 w 31"/>
                <a:gd name="T11" fmla="*/ 0 h 31"/>
                <a:gd name="T12" fmla="*/ 24 w 31"/>
                <a:gd name="T13" fmla="*/ 0 h 31"/>
                <a:gd name="T14" fmla="*/ 31 w 31"/>
                <a:gd name="T15" fmla="*/ 8 h 31"/>
                <a:gd name="T16" fmla="*/ 31 w 31"/>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1"/>
                <a:gd name="T29" fmla="*/ 31 w 31"/>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1">
                  <a:moveTo>
                    <a:pt x="31" y="24"/>
                  </a:moveTo>
                  <a:cubicBezTo>
                    <a:pt x="31" y="28"/>
                    <a:pt x="28" y="31"/>
                    <a:pt x="24" y="31"/>
                  </a:cubicBezTo>
                  <a:cubicBezTo>
                    <a:pt x="8" y="31"/>
                    <a:pt x="8" y="31"/>
                    <a:pt x="8" y="31"/>
                  </a:cubicBezTo>
                  <a:cubicBezTo>
                    <a:pt x="4" y="31"/>
                    <a:pt x="0" y="28"/>
                    <a:pt x="0" y="24"/>
                  </a:cubicBezTo>
                  <a:cubicBezTo>
                    <a:pt x="0" y="8"/>
                    <a:pt x="0" y="8"/>
                    <a:pt x="0" y="8"/>
                  </a:cubicBezTo>
                  <a:cubicBezTo>
                    <a:pt x="0" y="4"/>
                    <a:pt x="4" y="0"/>
                    <a:pt x="8" y="0"/>
                  </a:cubicBezTo>
                  <a:cubicBezTo>
                    <a:pt x="24" y="0"/>
                    <a:pt x="24" y="0"/>
                    <a:pt x="24" y="0"/>
                  </a:cubicBezTo>
                  <a:cubicBezTo>
                    <a:pt x="28" y="0"/>
                    <a:pt x="31" y="4"/>
                    <a:pt x="31" y="8"/>
                  </a:cubicBezTo>
                  <a:lnTo>
                    <a:pt x="31" y="2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2" name="Freeform 27"/>
            <p:cNvSpPr>
              <a:spLocks noChangeArrowheads="1"/>
            </p:cNvSpPr>
            <p:nvPr/>
          </p:nvSpPr>
          <p:spPr bwMode="auto">
            <a:xfrm>
              <a:off x="346744" y="116382"/>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3" name="Freeform 28"/>
            <p:cNvSpPr>
              <a:spLocks noChangeArrowheads="1"/>
            </p:cNvSpPr>
            <p:nvPr/>
          </p:nvSpPr>
          <p:spPr bwMode="auto">
            <a:xfrm>
              <a:off x="346744" y="274756"/>
              <a:ext cx="87586" cy="88786"/>
            </a:xfrm>
            <a:custGeom>
              <a:avLst/>
              <a:gdLst>
                <a:gd name="T0" fmla="*/ 31 w 31"/>
                <a:gd name="T1" fmla="*/ 24 h 31"/>
                <a:gd name="T2" fmla="*/ 24 w 31"/>
                <a:gd name="T3" fmla="*/ 31 h 31"/>
                <a:gd name="T4" fmla="*/ 8 w 31"/>
                <a:gd name="T5" fmla="*/ 31 h 31"/>
                <a:gd name="T6" fmla="*/ 0 w 31"/>
                <a:gd name="T7" fmla="*/ 24 h 31"/>
                <a:gd name="T8" fmla="*/ 0 w 31"/>
                <a:gd name="T9" fmla="*/ 8 h 31"/>
                <a:gd name="T10" fmla="*/ 8 w 31"/>
                <a:gd name="T11" fmla="*/ 0 h 31"/>
                <a:gd name="T12" fmla="*/ 24 w 31"/>
                <a:gd name="T13" fmla="*/ 0 h 31"/>
                <a:gd name="T14" fmla="*/ 31 w 31"/>
                <a:gd name="T15" fmla="*/ 8 h 31"/>
                <a:gd name="T16" fmla="*/ 31 w 31"/>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1"/>
                <a:gd name="T29" fmla="*/ 31 w 31"/>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1">
                  <a:moveTo>
                    <a:pt x="31" y="24"/>
                  </a:moveTo>
                  <a:cubicBezTo>
                    <a:pt x="31" y="28"/>
                    <a:pt x="28" y="31"/>
                    <a:pt x="24" y="31"/>
                  </a:cubicBezTo>
                  <a:cubicBezTo>
                    <a:pt x="8" y="31"/>
                    <a:pt x="8" y="31"/>
                    <a:pt x="8" y="31"/>
                  </a:cubicBezTo>
                  <a:cubicBezTo>
                    <a:pt x="4" y="31"/>
                    <a:pt x="0" y="28"/>
                    <a:pt x="0" y="24"/>
                  </a:cubicBezTo>
                  <a:cubicBezTo>
                    <a:pt x="0" y="8"/>
                    <a:pt x="0" y="8"/>
                    <a:pt x="0" y="8"/>
                  </a:cubicBezTo>
                  <a:cubicBezTo>
                    <a:pt x="0" y="4"/>
                    <a:pt x="4" y="0"/>
                    <a:pt x="8" y="0"/>
                  </a:cubicBezTo>
                  <a:cubicBezTo>
                    <a:pt x="24" y="0"/>
                    <a:pt x="24" y="0"/>
                    <a:pt x="24" y="0"/>
                  </a:cubicBezTo>
                  <a:cubicBezTo>
                    <a:pt x="28" y="0"/>
                    <a:pt x="31" y="4"/>
                    <a:pt x="31" y="8"/>
                  </a:cubicBezTo>
                  <a:lnTo>
                    <a:pt x="31" y="2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4" name="Freeform 29"/>
            <p:cNvSpPr>
              <a:spLocks noChangeArrowheads="1"/>
            </p:cNvSpPr>
            <p:nvPr/>
          </p:nvSpPr>
          <p:spPr bwMode="auto">
            <a:xfrm>
              <a:off x="346744" y="436730"/>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5" name="Freeform 30"/>
            <p:cNvSpPr>
              <a:spLocks noChangeArrowheads="1"/>
            </p:cNvSpPr>
            <p:nvPr/>
          </p:nvSpPr>
          <p:spPr bwMode="auto">
            <a:xfrm>
              <a:off x="519516" y="116382"/>
              <a:ext cx="83987" cy="85186"/>
            </a:xfrm>
            <a:custGeom>
              <a:avLst/>
              <a:gdLst>
                <a:gd name="T0" fmla="*/ 30 w 30"/>
                <a:gd name="T1" fmla="*/ 23 h 30"/>
                <a:gd name="T2" fmla="*/ 23 w 30"/>
                <a:gd name="T3" fmla="*/ 30 h 30"/>
                <a:gd name="T4" fmla="*/ 7 w 30"/>
                <a:gd name="T5" fmla="*/ 30 h 30"/>
                <a:gd name="T6" fmla="*/ 0 w 30"/>
                <a:gd name="T7" fmla="*/ 23 h 30"/>
                <a:gd name="T8" fmla="*/ 0 w 30"/>
                <a:gd name="T9" fmla="*/ 7 h 30"/>
                <a:gd name="T10" fmla="*/ 7 w 30"/>
                <a:gd name="T11" fmla="*/ 0 h 30"/>
                <a:gd name="T12" fmla="*/ 23 w 30"/>
                <a:gd name="T13" fmla="*/ 0 h 30"/>
                <a:gd name="T14" fmla="*/ 30 w 30"/>
                <a:gd name="T15" fmla="*/ 7 h 30"/>
                <a:gd name="T16" fmla="*/ 30 w 30"/>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0"/>
                <a:gd name="T29" fmla="*/ 30 w 3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0">
                  <a:moveTo>
                    <a:pt x="30" y="23"/>
                  </a:moveTo>
                  <a:cubicBezTo>
                    <a:pt x="30" y="27"/>
                    <a:pt x="27" y="30"/>
                    <a:pt x="23" y="30"/>
                  </a:cubicBezTo>
                  <a:cubicBezTo>
                    <a:pt x="7" y="30"/>
                    <a:pt x="7" y="30"/>
                    <a:pt x="7" y="30"/>
                  </a:cubicBezTo>
                  <a:cubicBezTo>
                    <a:pt x="3" y="30"/>
                    <a:pt x="0" y="27"/>
                    <a:pt x="0" y="23"/>
                  </a:cubicBezTo>
                  <a:cubicBezTo>
                    <a:pt x="0" y="7"/>
                    <a:pt x="0" y="7"/>
                    <a:pt x="0" y="7"/>
                  </a:cubicBezTo>
                  <a:cubicBezTo>
                    <a:pt x="0" y="3"/>
                    <a:pt x="3" y="0"/>
                    <a:pt x="7" y="0"/>
                  </a:cubicBezTo>
                  <a:cubicBezTo>
                    <a:pt x="23" y="0"/>
                    <a:pt x="23" y="0"/>
                    <a:pt x="23" y="0"/>
                  </a:cubicBezTo>
                  <a:cubicBezTo>
                    <a:pt x="27" y="0"/>
                    <a:pt x="30" y="3"/>
                    <a:pt x="30" y="7"/>
                  </a:cubicBezTo>
                  <a:lnTo>
                    <a:pt x="30"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6" name="Freeform 31"/>
            <p:cNvSpPr>
              <a:spLocks noChangeArrowheads="1"/>
            </p:cNvSpPr>
            <p:nvPr/>
          </p:nvSpPr>
          <p:spPr bwMode="auto">
            <a:xfrm>
              <a:off x="519516" y="274756"/>
              <a:ext cx="83987" cy="88786"/>
            </a:xfrm>
            <a:custGeom>
              <a:avLst/>
              <a:gdLst>
                <a:gd name="T0" fmla="*/ 30 w 30"/>
                <a:gd name="T1" fmla="*/ 24 h 31"/>
                <a:gd name="T2" fmla="*/ 23 w 30"/>
                <a:gd name="T3" fmla="*/ 31 h 31"/>
                <a:gd name="T4" fmla="*/ 7 w 30"/>
                <a:gd name="T5" fmla="*/ 31 h 31"/>
                <a:gd name="T6" fmla="*/ 0 w 30"/>
                <a:gd name="T7" fmla="*/ 24 h 31"/>
                <a:gd name="T8" fmla="*/ 0 w 30"/>
                <a:gd name="T9" fmla="*/ 8 h 31"/>
                <a:gd name="T10" fmla="*/ 7 w 30"/>
                <a:gd name="T11" fmla="*/ 0 h 31"/>
                <a:gd name="T12" fmla="*/ 23 w 30"/>
                <a:gd name="T13" fmla="*/ 0 h 31"/>
                <a:gd name="T14" fmla="*/ 30 w 30"/>
                <a:gd name="T15" fmla="*/ 8 h 31"/>
                <a:gd name="T16" fmla="*/ 30 w 30"/>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1"/>
                <a:gd name="T29" fmla="*/ 30 w 30"/>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1">
                  <a:moveTo>
                    <a:pt x="30" y="24"/>
                  </a:moveTo>
                  <a:cubicBezTo>
                    <a:pt x="30" y="28"/>
                    <a:pt x="27" y="31"/>
                    <a:pt x="23" y="31"/>
                  </a:cubicBezTo>
                  <a:cubicBezTo>
                    <a:pt x="7" y="31"/>
                    <a:pt x="7" y="31"/>
                    <a:pt x="7" y="31"/>
                  </a:cubicBezTo>
                  <a:cubicBezTo>
                    <a:pt x="3" y="31"/>
                    <a:pt x="0" y="28"/>
                    <a:pt x="0" y="24"/>
                  </a:cubicBezTo>
                  <a:cubicBezTo>
                    <a:pt x="0" y="8"/>
                    <a:pt x="0" y="8"/>
                    <a:pt x="0" y="8"/>
                  </a:cubicBezTo>
                  <a:cubicBezTo>
                    <a:pt x="0" y="4"/>
                    <a:pt x="3" y="0"/>
                    <a:pt x="7" y="0"/>
                  </a:cubicBezTo>
                  <a:cubicBezTo>
                    <a:pt x="23" y="0"/>
                    <a:pt x="23" y="0"/>
                    <a:pt x="23" y="0"/>
                  </a:cubicBezTo>
                  <a:cubicBezTo>
                    <a:pt x="27" y="0"/>
                    <a:pt x="30" y="4"/>
                    <a:pt x="30" y="8"/>
                  </a:cubicBezTo>
                  <a:lnTo>
                    <a:pt x="30" y="2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7" name="Freeform 32"/>
            <p:cNvSpPr>
              <a:spLocks noChangeArrowheads="1"/>
            </p:cNvSpPr>
            <p:nvPr/>
          </p:nvSpPr>
          <p:spPr bwMode="auto">
            <a:xfrm>
              <a:off x="688689" y="116382"/>
              <a:ext cx="85186" cy="85186"/>
            </a:xfrm>
            <a:custGeom>
              <a:avLst/>
              <a:gdLst>
                <a:gd name="T0" fmla="*/ 30 w 30"/>
                <a:gd name="T1" fmla="*/ 23 h 30"/>
                <a:gd name="T2" fmla="*/ 23 w 30"/>
                <a:gd name="T3" fmla="*/ 30 h 30"/>
                <a:gd name="T4" fmla="*/ 7 w 30"/>
                <a:gd name="T5" fmla="*/ 30 h 30"/>
                <a:gd name="T6" fmla="*/ 0 w 30"/>
                <a:gd name="T7" fmla="*/ 23 h 30"/>
                <a:gd name="T8" fmla="*/ 0 w 30"/>
                <a:gd name="T9" fmla="*/ 7 h 30"/>
                <a:gd name="T10" fmla="*/ 7 w 30"/>
                <a:gd name="T11" fmla="*/ 0 h 30"/>
                <a:gd name="T12" fmla="*/ 23 w 30"/>
                <a:gd name="T13" fmla="*/ 0 h 30"/>
                <a:gd name="T14" fmla="*/ 30 w 30"/>
                <a:gd name="T15" fmla="*/ 7 h 30"/>
                <a:gd name="T16" fmla="*/ 30 w 30"/>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0"/>
                <a:gd name="T29" fmla="*/ 30 w 3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0">
                  <a:moveTo>
                    <a:pt x="30" y="23"/>
                  </a:moveTo>
                  <a:cubicBezTo>
                    <a:pt x="30" y="27"/>
                    <a:pt x="27" y="30"/>
                    <a:pt x="23" y="30"/>
                  </a:cubicBezTo>
                  <a:cubicBezTo>
                    <a:pt x="7" y="30"/>
                    <a:pt x="7" y="30"/>
                    <a:pt x="7" y="30"/>
                  </a:cubicBezTo>
                  <a:cubicBezTo>
                    <a:pt x="3" y="30"/>
                    <a:pt x="0" y="27"/>
                    <a:pt x="0" y="23"/>
                  </a:cubicBezTo>
                  <a:cubicBezTo>
                    <a:pt x="0" y="7"/>
                    <a:pt x="0" y="7"/>
                    <a:pt x="0" y="7"/>
                  </a:cubicBezTo>
                  <a:cubicBezTo>
                    <a:pt x="0" y="3"/>
                    <a:pt x="3" y="0"/>
                    <a:pt x="7" y="0"/>
                  </a:cubicBezTo>
                  <a:cubicBezTo>
                    <a:pt x="23" y="0"/>
                    <a:pt x="23" y="0"/>
                    <a:pt x="23" y="0"/>
                  </a:cubicBezTo>
                  <a:cubicBezTo>
                    <a:pt x="27" y="0"/>
                    <a:pt x="30" y="3"/>
                    <a:pt x="30" y="7"/>
                  </a:cubicBezTo>
                  <a:lnTo>
                    <a:pt x="30"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8" name="Freeform 33"/>
            <p:cNvSpPr>
              <a:spLocks noChangeArrowheads="1"/>
            </p:cNvSpPr>
            <p:nvPr/>
          </p:nvSpPr>
          <p:spPr bwMode="auto">
            <a:xfrm>
              <a:off x="688689" y="274756"/>
              <a:ext cx="85186" cy="88786"/>
            </a:xfrm>
            <a:custGeom>
              <a:avLst/>
              <a:gdLst>
                <a:gd name="T0" fmla="*/ 30 w 30"/>
                <a:gd name="T1" fmla="*/ 24 h 31"/>
                <a:gd name="T2" fmla="*/ 23 w 30"/>
                <a:gd name="T3" fmla="*/ 31 h 31"/>
                <a:gd name="T4" fmla="*/ 7 w 30"/>
                <a:gd name="T5" fmla="*/ 31 h 31"/>
                <a:gd name="T6" fmla="*/ 0 w 30"/>
                <a:gd name="T7" fmla="*/ 24 h 31"/>
                <a:gd name="T8" fmla="*/ 0 w 30"/>
                <a:gd name="T9" fmla="*/ 8 h 31"/>
                <a:gd name="T10" fmla="*/ 7 w 30"/>
                <a:gd name="T11" fmla="*/ 0 h 31"/>
                <a:gd name="T12" fmla="*/ 23 w 30"/>
                <a:gd name="T13" fmla="*/ 0 h 31"/>
                <a:gd name="T14" fmla="*/ 30 w 30"/>
                <a:gd name="T15" fmla="*/ 8 h 31"/>
                <a:gd name="T16" fmla="*/ 30 w 30"/>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1"/>
                <a:gd name="T29" fmla="*/ 30 w 30"/>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1">
                  <a:moveTo>
                    <a:pt x="30" y="24"/>
                  </a:moveTo>
                  <a:cubicBezTo>
                    <a:pt x="30" y="28"/>
                    <a:pt x="27" y="31"/>
                    <a:pt x="23" y="31"/>
                  </a:cubicBezTo>
                  <a:cubicBezTo>
                    <a:pt x="7" y="31"/>
                    <a:pt x="7" y="31"/>
                    <a:pt x="7" y="31"/>
                  </a:cubicBezTo>
                  <a:cubicBezTo>
                    <a:pt x="3" y="31"/>
                    <a:pt x="0" y="28"/>
                    <a:pt x="0" y="24"/>
                  </a:cubicBezTo>
                  <a:cubicBezTo>
                    <a:pt x="0" y="8"/>
                    <a:pt x="0" y="8"/>
                    <a:pt x="0" y="8"/>
                  </a:cubicBezTo>
                  <a:cubicBezTo>
                    <a:pt x="0" y="4"/>
                    <a:pt x="3" y="0"/>
                    <a:pt x="7" y="0"/>
                  </a:cubicBezTo>
                  <a:cubicBezTo>
                    <a:pt x="23" y="0"/>
                    <a:pt x="23" y="0"/>
                    <a:pt x="23" y="0"/>
                  </a:cubicBezTo>
                  <a:cubicBezTo>
                    <a:pt x="27" y="0"/>
                    <a:pt x="30" y="4"/>
                    <a:pt x="30" y="8"/>
                  </a:cubicBezTo>
                  <a:lnTo>
                    <a:pt x="30" y="2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9" name="Freeform 34"/>
            <p:cNvSpPr>
              <a:spLocks noChangeArrowheads="1"/>
            </p:cNvSpPr>
            <p:nvPr/>
          </p:nvSpPr>
          <p:spPr bwMode="auto">
            <a:xfrm>
              <a:off x="176371" y="436730"/>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grpSp>
      <p:sp>
        <p:nvSpPr>
          <p:cNvPr id="30" name="Freeform 84"/>
          <p:cNvSpPr>
            <a:spLocks noChangeAspect="1" noEditPoints="1" noChangeArrowheads="1"/>
          </p:cNvSpPr>
          <p:nvPr/>
        </p:nvSpPr>
        <p:spPr bwMode="auto">
          <a:xfrm>
            <a:off x="7169827" y="4205438"/>
            <a:ext cx="333822" cy="333006"/>
          </a:xfrm>
          <a:custGeom>
            <a:avLst/>
            <a:gdLst>
              <a:gd name="T0" fmla="*/ 170 w 170"/>
              <a:gd name="T1" fmla="*/ 0 h 168"/>
              <a:gd name="T2" fmla="*/ 162 w 170"/>
              <a:gd name="T3" fmla="*/ 16 h 168"/>
              <a:gd name="T4" fmla="*/ 170 w 170"/>
              <a:gd name="T5" fmla="*/ 103 h 168"/>
              <a:gd name="T6" fmla="*/ 93 w 170"/>
              <a:gd name="T7" fmla="*/ 119 h 168"/>
              <a:gd name="T8" fmla="*/ 128 w 170"/>
              <a:gd name="T9" fmla="*/ 152 h 168"/>
              <a:gd name="T10" fmla="*/ 42 w 170"/>
              <a:gd name="T11" fmla="*/ 168 h 168"/>
              <a:gd name="T12" fmla="*/ 77 w 170"/>
              <a:gd name="T13" fmla="*/ 152 h 168"/>
              <a:gd name="T14" fmla="*/ 0 w 170"/>
              <a:gd name="T15" fmla="*/ 119 h 168"/>
              <a:gd name="T16" fmla="*/ 6 w 170"/>
              <a:gd name="T17" fmla="*/ 103 h 168"/>
              <a:gd name="T18" fmla="*/ 0 w 170"/>
              <a:gd name="T19" fmla="*/ 16 h 168"/>
              <a:gd name="T20" fmla="*/ 0 w 170"/>
              <a:gd name="T21" fmla="*/ 0 h 168"/>
              <a:gd name="T22" fmla="*/ 122 w 170"/>
              <a:gd name="T23" fmla="*/ 40 h 168"/>
              <a:gd name="T24" fmla="*/ 115 w 170"/>
              <a:gd name="T25" fmla="*/ 44 h 168"/>
              <a:gd name="T26" fmla="*/ 75 w 170"/>
              <a:gd name="T27" fmla="*/ 52 h 168"/>
              <a:gd name="T28" fmla="*/ 73 w 170"/>
              <a:gd name="T29" fmla="*/ 50 h 168"/>
              <a:gd name="T30" fmla="*/ 50 w 170"/>
              <a:gd name="T31" fmla="*/ 67 h 168"/>
              <a:gd name="T32" fmla="*/ 85 w 170"/>
              <a:gd name="T33" fmla="*/ 65 h 168"/>
              <a:gd name="T34" fmla="*/ 89 w 170"/>
              <a:gd name="T35" fmla="*/ 67 h 168"/>
              <a:gd name="T36" fmla="*/ 120 w 170"/>
              <a:gd name="T37" fmla="*/ 52 h 168"/>
              <a:gd name="T38" fmla="*/ 128 w 170"/>
              <a:gd name="T39" fmla="*/ 40 h 168"/>
              <a:gd name="T40" fmla="*/ 113 w 170"/>
              <a:gd name="T41" fmla="*/ 58 h 168"/>
              <a:gd name="T42" fmla="*/ 122 w 170"/>
              <a:gd name="T43" fmla="*/ 85 h 168"/>
              <a:gd name="T44" fmla="*/ 113 w 170"/>
              <a:gd name="T45" fmla="*/ 58 h 168"/>
              <a:gd name="T46" fmla="*/ 101 w 170"/>
              <a:gd name="T47" fmla="*/ 67 h 168"/>
              <a:gd name="T48" fmla="*/ 109 w 170"/>
              <a:gd name="T49" fmla="*/ 85 h 168"/>
              <a:gd name="T50" fmla="*/ 101 w 170"/>
              <a:gd name="T51" fmla="*/ 67 h 168"/>
              <a:gd name="T52" fmla="*/ 87 w 170"/>
              <a:gd name="T53" fmla="*/ 77 h 168"/>
              <a:gd name="T54" fmla="*/ 95 w 170"/>
              <a:gd name="T55" fmla="*/ 85 h 168"/>
              <a:gd name="T56" fmla="*/ 87 w 170"/>
              <a:gd name="T57" fmla="*/ 77 h 168"/>
              <a:gd name="T58" fmla="*/ 75 w 170"/>
              <a:gd name="T59" fmla="*/ 69 h 168"/>
              <a:gd name="T60" fmla="*/ 83 w 170"/>
              <a:gd name="T61" fmla="*/ 85 h 168"/>
              <a:gd name="T62" fmla="*/ 75 w 170"/>
              <a:gd name="T63" fmla="*/ 69 h 168"/>
              <a:gd name="T64" fmla="*/ 63 w 170"/>
              <a:gd name="T65" fmla="*/ 69 h 168"/>
              <a:gd name="T66" fmla="*/ 71 w 170"/>
              <a:gd name="T67" fmla="*/ 85 h 168"/>
              <a:gd name="T68" fmla="*/ 63 w 170"/>
              <a:gd name="T69" fmla="*/ 69 h 168"/>
              <a:gd name="T70" fmla="*/ 48 w 170"/>
              <a:gd name="T71" fmla="*/ 73 h 168"/>
              <a:gd name="T72" fmla="*/ 56 w 170"/>
              <a:gd name="T73" fmla="*/ 85 h 168"/>
              <a:gd name="T74" fmla="*/ 48 w 170"/>
              <a:gd name="T75" fmla="*/ 73 h 168"/>
              <a:gd name="T76" fmla="*/ 146 w 170"/>
              <a:gd name="T77" fmla="*/ 18 h 168"/>
              <a:gd name="T78" fmla="*/ 24 w 170"/>
              <a:gd name="T79" fmla="*/ 101 h 168"/>
              <a:gd name="T80" fmla="*/ 146 w 170"/>
              <a:gd name="T81" fmla="*/ 18 h 1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0"/>
              <a:gd name="T124" fmla="*/ 0 h 168"/>
              <a:gd name="T125" fmla="*/ 170 w 170"/>
              <a:gd name="T126" fmla="*/ 168 h 1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0" h="168">
                <a:moveTo>
                  <a:pt x="0" y="0"/>
                </a:moveTo>
                <a:lnTo>
                  <a:pt x="170" y="0"/>
                </a:lnTo>
                <a:lnTo>
                  <a:pt x="170" y="16"/>
                </a:lnTo>
                <a:lnTo>
                  <a:pt x="162" y="16"/>
                </a:lnTo>
                <a:lnTo>
                  <a:pt x="162" y="103"/>
                </a:lnTo>
                <a:lnTo>
                  <a:pt x="170" y="103"/>
                </a:lnTo>
                <a:lnTo>
                  <a:pt x="170" y="119"/>
                </a:lnTo>
                <a:lnTo>
                  <a:pt x="93" y="119"/>
                </a:lnTo>
                <a:lnTo>
                  <a:pt x="93" y="152"/>
                </a:lnTo>
                <a:lnTo>
                  <a:pt x="128" y="152"/>
                </a:lnTo>
                <a:lnTo>
                  <a:pt x="128" y="168"/>
                </a:lnTo>
                <a:lnTo>
                  <a:pt x="42" y="168"/>
                </a:lnTo>
                <a:lnTo>
                  <a:pt x="42" y="152"/>
                </a:lnTo>
                <a:lnTo>
                  <a:pt x="77" y="152"/>
                </a:lnTo>
                <a:lnTo>
                  <a:pt x="77" y="119"/>
                </a:lnTo>
                <a:lnTo>
                  <a:pt x="0" y="119"/>
                </a:lnTo>
                <a:lnTo>
                  <a:pt x="0" y="103"/>
                </a:lnTo>
                <a:lnTo>
                  <a:pt x="6" y="103"/>
                </a:lnTo>
                <a:lnTo>
                  <a:pt x="6" y="16"/>
                </a:lnTo>
                <a:lnTo>
                  <a:pt x="0" y="16"/>
                </a:lnTo>
                <a:lnTo>
                  <a:pt x="0" y="0"/>
                </a:lnTo>
                <a:lnTo>
                  <a:pt x="0" y="0"/>
                </a:lnTo>
                <a:close/>
                <a:moveTo>
                  <a:pt x="128" y="40"/>
                </a:moveTo>
                <a:lnTo>
                  <a:pt x="122" y="40"/>
                </a:lnTo>
                <a:lnTo>
                  <a:pt x="113" y="40"/>
                </a:lnTo>
                <a:lnTo>
                  <a:pt x="115" y="44"/>
                </a:lnTo>
                <a:lnTo>
                  <a:pt x="87" y="61"/>
                </a:lnTo>
                <a:lnTo>
                  <a:pt x="75" y="52"/>
                </a:lnTo>
                <a:lnTo>
                  <a:pt x="75" y="50"/>
                </a:lnTo>
                <a:lnTo>
                  <a:pt x="73" y="50"/>
                </a:lnTo>
                <a:lnTo>
                  <a:pt x="48" y="61"/>
                </a:lnTo>
                <a:lnTo>
                  <a:pt x="50" y="67"/>
                </a:lnTo>
                <a:lnTo>
                  <a:pt x="73" y="56"/>
                </a:lnTo>
                <a:lnTo>
                  <a:pt x="85" y="65"/>
                </a:lnTo>
                <a:lnTo>
                  <a:pt x="87" y="67"/>
                </a:lnTo>
                <a:lnTo>
                  <a:pt x="89" y="67"/>
                </a:lnTo>
                <a:lnTo>
                  <a:pt x="117" y="48"/>
                </a:lnTo>
                <a:lnTo>
                  <a:pt x="120" y="52"/>
                </a:lnTo>
                <a:lnTo>
                  <a:pt x="124" y="46"/>
                </a:lnTo>
                <a:lnTo>
                  <a:pt x="128" y="40"/>
                </a:lnTo>
                <a:lnTo>
                  <a:pt x="128" y="40"/>
                </a:lnTo>
                <a:close/>
                <a:moveTo>
                  <a:pt x="113" y="58"/>
                </a:moveTo>
                <a:lnTo>
                  <a:pt x="113" y="85"/>
                </a:lnTo>
                <a:lnTo>
                  <a:pt x="122" y="85"/>
                </a:lnTo>
                <a:lnTo>
                  <a:pt x="122" y="58"/>
                </a:lnTo>
                <a:lnTo>
                  <a:pt x="113" y="58"/>
                </a:lnTo>
                <a:lnTo>
                  <a:pt x="113" y="58"/>
                </a:lnTo>
                <a:close/>
                <a:moveTo>
                  <a:pt x="101" y="67"/>
                </a:moveTo>
                <a:lnTo>
                  <a:pt x="101" y="85"/>
                </a:lnTo>
                <a:lnTo>
                  <a:pt x="109" y="85"/>
                </a:lnTo>
                <a:lnTo>
                  <a:pt x="109" y="67"/>
                </a:lnTo>
                <a:lnTo>
                  <a:pt x="101" y="67"/>
                </a:lnTo>
                <a:lnTo>
                  <a:pt x="101" y="67"/>
                </a:lnTo>
                <a:close/>
                <a:moveTo>
                  <a:pt x="87" y="77"/>
                </a:moveTo>
                <a:lnTo>
                  <a:pt x="87" y="85"/>
                </a:lnTo>
                <a:lnTo>
                  <a:pt x="95" y="85"/>
                </a:lnTo>
                <a:lnTo>
                  <a:pt x="95" y="77"/>
                </a:lnTo>
                <a:lnTo>
                  <a:pt x="87" y="77"/>
                </a:lnTo>
                <a:lnTo>
                  <a:pt x="87" y="77"/>
                </a:lnTo>
                <a:close/>
                <a:moveTo>
                  <a:pt x="75" y="69"/>
                </a:moveTo>
                <a:lnTo>
                  <a:pt x="75" y="85"/>
                </a:lnTo>
                <a:lnTo>
                  <a:pt x="83" y="85"/>
                </a:lnTo>
                <a:lnTo>
                  <a:pt x="83" y="69"/>
                </a:lnTo>
                <a:lnTo>
                  <a:pt x="75" y="69"/>
                </a:lnTo>
                <a:lnTo>
                  <a:pt x="75" y="69"/>
                </a:lnTo>
                <a:close/>
                <a:moveTo>
                  <a:pt x="63" y="69"/>
                </a:moveTo>
                <a:lnTo>
                  <a:pt x="63" y="85"/>
                </a:lnTo>
                <a:lnTo>
                  <a:pt x="71" y="85"/>
                </a:lnTo>
                <a:lnTo>
                  <a:pt x="71" y="69"/>
                </a:lnTo>
                <a:lnTo>
                  <a:pt x="63" y="69"/>
                </a:lnTo>
                <a:lnTo>
                  <a:pt x="63" y="69"/>
                </a:lnTo>
                <a:close/>
                <a:moveTo>
                  <a:pt x="48" y="73"/>
                </a:moveTo>
                <a:lnTo>
                  <a:pt x="48" y="85"/>
                </a:lnTo>
                <a:lnTo>
                  <a:pt x="56" y="85"/>
                </a:lnTo>
                <a:lnTo>
                  <a:pt x="56" y="73"/>
                </a:lnTo>
                <a:lnTo>
                  <a:pt x="48" y="73"/>
                </a:lnTo>
                <a:lnTo>
                  <a:pt x="48" y="73"/>
                </a:lnTo>
                <a:close/>
                <a:moveTo>
                  <a:pt x="146" y="18"/>
                </a:moveTo>
                <a:lnTo>
                  <a:pt x="24" y="18"/>
                </a:lnTo>
                <a:lnTo>
                  <a:pt x="24" y="101"/>
                </a:lnTo>
                <a:lnTo>
                  <a:pt x="146" y="101"/>
                </a:lnTo>
                <a:lnTo>
                  <a:pt x="146" y="18"/>
                </a:lnTo>
                <a:close/>
              </a:path>
            </a:pathLst>
          </a:custGeom>
          <a:solidFill>
            <a:schemeClr val="tx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31" name="Freeform 9"/>
          <p:cNvSpPr>
            <a:spLocks noChangeAspect="1" noEditPoints="1" noChangeArrowheads="1"/>
          </p:cNvSpPr>
          <p:nvPr/>
        </p:nvSpPr>
        <p:spPr bwMode="auto">
          <a:xfrm>
            <a:off x="9150738" y="4205437"/>
            <a:ext cx="361886" cy="333007"/>
          </a:xfrm>
          <a:custGeom>
            <a:avLst/>
            <a:gdLst>
              <a:gd name="T0" fmla="*/ 141 w 181"/>
              <a:gd name="T1" fmla="*/ 0 h 165"/>
              <a:gd name="T2" fmla="*/ 149 w 181"/>
              <a:gd name="T3" fmla="*/ 8 h 165"/>
              <a:gd name="T4" fmla="*/ 134 w 181"/>
              <a:gd name="T5" fmla="*/ 47 h 165"/>
              <a:gd name="T6" fmla="*/ 33 w 181"/>
              <a:gd name="T7" fmla="*/ 14 h 165"/>
              <a:gd name="T8" fmla="*/ 39 w 181"/>
              <a:gd name="T9" fmla="*/ 20 h 165"/>
              <a:gd name="T10" fmla="*/ 51 w 181"/>
              <a:gd name="T11" fmla="*/ 31 h 165"/>
              <a:gd name="T12" fmla="*/ 33 w 181"/>
              <a:gd name="T13" fmla="*/ 39 h 165"/>
              <a:gd name="T14" fmla="*/ 39 w 181"/>
              <a:gd name="T15" fmla="*/ 45 h 165"/>
              <a:gd name="T16" fmla="*/ 51 w 181"/>
              <a:gd name="T17" fmla="*/ 55 h 165"/>
              <a:gd name="T18" fmla="*/ 33 w 181"/>
              <a:gd name="T19" fmla="*/ 63 h 165"/>
              <a:gd name="T20" fmla="*/ 39 w 181"/>
              <a:gd name="T21" fmla="*/ 67 h 165"/>
              <a:gd name="T22" fmla="*/ 51 w 181"/>
              <a:gd name="T23" fmla="*/ 77 h 165"/>
              <a:gd name="T24" fmla="*/ 33 w 181"/>
              <a:gd name="T25" fmla="*/ 86 h 165"/>
              <a:gd name="T26" fmla="*/ 39 w 181"/>
              <a:gd name="T27" fmla="*/ 90 h 165"/>
              <a:gd name="T28" fmla="*/ 51 w 181"/>
              <a:gd name="T29" fmla="*/ 100 h 165"/>
              <a:gd name="T30" fmla="*/ 33 w 181"/>
              <a:gd name="T31" fmla="*/ 110 h 165"/>
              <a:gd name="T32" fmla="*/ 39 w 181"/>
              <a:gd name="T33" fmla="*/ 116 h 165"/>
              <a:gd name="T34" fmla="*/ 51 w 181"/>
              <a:gd name="T35" fmla="*/ 126 h 165"/>
              <a:gd name="T36" fmla="*/ 33 w 181"/>
              <a:gd name="T37" fmla="*/ 134 h 165"/>
              <a:gd name="T38" fmla="*/ 33 w 181"/>
              <a:gd name="T39" fmla="*/ 151 h 165"/>
              <a:gd name="T40" fmla="*/ 134 w 181"/>
              <a:gd name="T41" fmla="*/ 118 h 165"/>
              <a:gd name="T42" fmla="*/ 149 w 181"/>
              <a:gd name="T43" fmla="*/ 157 h 165"/>
              <a:gd name="T44" fmla="*/ 141 w 181"/>
              <a:gd name="T45" fmla="*/ 165 h 165"/>
              <a:gd name="T46" fmla="*/ 19 w 181"/>
              <a:gd name="T47" fmla="*/ 165 h 165"/>
              <a:gd name="T48" fmla="*/ 19 w 181"/>
              <a:gd name="T49" fmla="*/ 146 h 165"/>
              <a:gd name="T50" fmla="*/ 0 w 181"/>
              <a:gd name="T51" fmla="*/ 132 h 165"/>
              <a:gd name="T52" fmla="*/ 19 w 181"/>
              <a:gd name="T53" fmla="*/ 120 h 165"/>
              <a:gd name="T54" fmla="*/ 0 w 181"/>
              <a:gd name="T55" fmla="*/ 108 h 165"/>
              <a:gd name="T56" fmla="*/ 19 w 181"/>
              <a:gd name="T57" fmla="*/ 98 h 165"/>
              <a:gd name="T58" fmla="*/ 0 w 181"/>
              <a:gd name="T59" fmla="*/ 83 h 165"/>
              <a:gd name="T60" fmla="*/ 19 w 181"/>
              <a:gd name="T61" fmla="*/ 75 h 165"/>
              <a:gd name="T62" fmla="*/ 0 w 181"/>
              <a:gd name="T63" fmla="*/ 61 h 165"/>
              <a:gd name="T64" fmla="*/ 19 w 181"/>
              <a:gd name="T65" fmla="*/ 51 h 165"/>
              <a:gd name="T66" fmla="*/ 0 w 181"/>
              <a:gd name="T67" fmla="*/ 39 h 165"/>
              <a:gd name="T68" fmla="*/ 19 w 181"/>
              <a:gd name="T69" fmla="*/ 8 h 165"/>
              <a:gd name="T70" fmla="*/ 27 w 181"/>
              <a:gd name="T71" fmla="*/ 0 h 165"/>
              <a:gd name="T72" fmla="*/ 63 w 181"/>
              <a:gd name="T73" fmla="*/ 79 h 165"/>
              <a:gd name="T74" fmla="*/ 84 w 181"/>
              <a:gd name="T75" fmla="*/ 88 h 165"/>
              <a:gd name="T76" fmla="*/ 63 w 181"/>
              <a:gd name="T77" fmla="*/ 79 h 165"/>
              <a:gd name="T78" fmla="*/ 63 w 181"/>
              <a:gd name="T79" fmla="*/ 61 h 165"/>
              <a:gd name="T80" fmla="*/ 100 w 181"/>
              <a:gd name="T81" fmla="*/ 69 h 165"/>
              <a:gd name="T82" fmla="*/ 63 w 181"/>
              <a:gd name="T83" fmla="*/ 61 h 165"/>
              <a:gd name="T84" fmla="*/ 63 w 181"/>
              <a:gd name="T85" fmla="*/ 45 h 165"/>
              <a:gd name="T86" fmla="*/ 116 w 181"/>
              <a:gd name="T87" fmla="*/ 53 h 165"/>
              <a:gd name="T88" fmla="*/ 63 w 181"/>
              <a:gd name="T89" fmla="*/ 45 h 165"/>
              <a:gd name="T90" fmla="*/ 63 w 181"/>
              <a:gd name="T91" fmla="*/ 29 h 165"/>
              <a:gd name="T92" fmla="*/ 116 w 181"/>
              <a:gd name="T93" fmla="*/ 35 h 165"/>
              <a:gd name="T94" fmla="*/ 63 w 181"/>
              <a:gd name="T95" fmla="*/ 29 h 165"/>
              <a:gd name="T96" fmla="*/ 84 w 181"/>
              <a:gd name="T97" fmla="*/ 130 h 165"/>
              <a:gd name="T98" fmla="*/ 106 w 181"/>
              <a:gd name="T99" fmla="*/ 130 h 165"/>
              <a:gd name="T100" fmla="*/ 86 w 181"/>
              <a:gd name="T101" fmla="*/ 108 h 165"/>
              <a:gd name="T102" fmla="*/ 84 w 181"/>
              <a:gd name="T103" fmla="*/ 130 h 165"/>
              <a:gd name="T104" fmla="*/ 161 w 181"/>
              <a:gd name="T105" fmla="*/ 37 h 165"/>
              <a:gd name="T106" fmla="*/ 116 w 181"/>
              <a:gd name="T107" fmla="*/ 120 h 165"/>
              <a:gd name="T108" fmla="*/ 161 w 181"/>
              <a:gd name="T109" fmla="*/ 37 h 1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1"/>
              <a:gd name="T166" fmla="*/ 0 h 165"/>
              <a:gd name="T167" fmla="*/ 181 w 181"/>
              <a:gd name="T168" fmla="*/ 165 h 1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1" h="165">
                <a:moveTo>
                  <a:pt x="27" y="0"/>
                </a:moveTo>
                <a:lnTo>
                  <a:pt x="141" y="0"/>
                </a:lnTo>
                <a:lnTo>
                  <a:pt x="149" y="0"/>
                </a:lnTo>
                <a:lnTo>
                  <a:pt x="149" y="8"/>
                </a:lnTo>
                <a:lnTo>
                  <a:pt x="149" y="35"/>
                </a:lnTo>
                <a:lnTo>
                  <a:pt x="134" y="47"/>
                </a:lnTo>
                <a:lnTo>
                  <a:pt x="134" y="14"/>
                </a:lnTo>
                <a:lnTo>
                  <a:pt x="33" y="14"/>
                </a:lnTo>
                <a:lnTo>
                  <a:pt x="33" y="25"/>
                </a:lnTo>
                <a:lnTo>
                  <a:pt x="39" y="20"/>
                </a:lnTo>
                <a:lnTo>
                  <a:pt x="47" y="18"/>
                </a:lnTo>
                <a:lnTo>
                  <a:pt x="51" y="31"/>
                </a:lnTo>
                <a:lnTo>
                  <a:pt x="45" y="35"/>
                </a:lnTo>
                <a:lnTo>
                  <a:pt x="33" y="39"/>
                </a:lnTo>
                <a:lnTo>
                  <a:pt x="33" y="47"/>
                </a:lnTo>
                <a:lnTo>
                  <a:pt x="39" y="45"/>
                </a:lnTo>
                <a:lnTo>
                  <a:pt x="47" y="41"/>
                </a:lnTo>
                <a:lnTo>
                  <a:pt x="51" y="55"/>
                </a:lnTo>
                <a:lnTo>
                  <a:pt x="45" y="57"/>
                </a:lnTo>
                <a:lnTo>
                  <a:pt x="33" y="63"/>
                </a:lnTo>
                <a:lnTo>
                  <a:pt x="33" y="71"/>
                </a:lnTo>
                <a:lnTo>
                  <a:pt x="39" y="67"/>
                </a:lnTo>
                <a:lnTo>
                  <a:pt x="47" y="65"/>
                </a:lnTo>
                <a:lnTo>
                  <a:pt x="51" y="77"/>
                </a:lnTo>
                <a:lnTo>
                  <a:pt x="45" y="81"/>
                </a:lnTo>
                <a:lnTo>
                  <a:pt x="33" y="86"/>
                </a:lnTo>
                <a:lnTo>
                  <a:pt x="33" y="94"/>
                </a:lnTo>
                <a:lnTo>
                  <a:pt x="39" y="90"/>
                </a:lnTo>
                <a:lnTo>
                  <a:pt x="47" y="88"/>
                </a:lnTo>
                <a:lnTo>
                  <a:pt x="51" y="100"/>
                </a:lnTo>
                <a:lnTo>
                  <a:pt x="45" y="104"/>
                </a:lnTo>
                <a:lnTo>
                  <a:pt x="33" y="110"/>
                </a:lnTo>
                <a:lnTo>
                  <a:pt x="33" y="118"/>
                </a:lnTo>
                <a:lnTo>
                  <a:pt x="39" y="116"/>
                </a:lnTo>
                <a:lnTo>
                  <a:pt x="47" y="112"/>
                </a:lnTo>
                <a:lnTo>
                  <a:pt x="51" y="126"/>
                </a:lnTo>
                <a:lnTo>
                  <a:pt x="45" y="128"/>
                </a:lnTo>
                <a:lnTo>
                  <a:pt x="33" y="134"/>
                </a:lnTo>
                <a:lnTo>
                  <a:pt x="33" y="146"/>
                </a:lnTo>
                <a:lnTo>
                  <a:pt x="33" y="151"/>
                </a:lnTo>
                <a:lnTo>
                  <a:pt x="134" y="151"/>
                </a:lnTo>
                <a:lnTo>
                  <a:pt x="134" y="118"/>
                </a:lnTo>
                <a:lnTo>
                  <a:pt x="149" y="106"/>
                </a:lnTo>
                <a:lnTo>
                  <a:pt x="149" y="157"/>
                </a:lnTo>
                <a:lnTo>
                  <a:pt x="149" y="165"/>
                </a:lnTo>
                <a:lnTo>
                  <a:pt x="141" y="165"/>
                </a:lnTo>
                <a:lnTo>
                  <a:pt x="27" y="165"/>
                </a:lnTo>
                <a:lnTo>
                  <a:pt x="19" y="165"/>
                </a:lnTo>
                <a:lnTo>
                  <a:pt x="19" y="157"/>
                </a:lnTo>
                <a:lnTo>
                  <a:pt x="19" y="146"/>
                </a:lnTo>
                <a:lnTo>
                  <a:pt x="4" y="146"/>
                </a:lnTo>
                <a:lnTo>
                  <a:pt x="0" y="132"/>
                </a:lnTo>
                <a:lnTo>
                  <a:pt x="19" y="124"/>
                </a:lnTo>
                <a:lnTo>
                  <a:pt x="19" y="120"/>
                </a:lnTo>
                <a:lnTo>
                  <a:pt x="4" y="120"/>
                </a:lnTo>
                <a:lnTo>
                  <a:pt x="0" y="108"/>
                </a:lnTo>
                <a:lnTo>
                  <a:pt x="19" y="100"/>
                </a:lnTo>
                <a:lnTo>
                  <a:pt x="19" y="98"/>
                </a:lnTo>
                <a:lnTo>
                  <a:pt x="4" y="98"/>
                </a:lnTo>
                <a:lnTo>
                  <a:pt x="0" y="83"/>
                </a:lnTo>
                <a:lnTo>
                  <a:pt x="19" y="77"/>
                </a:lnTo>
                <a:lnTo>
                  <a:pt x="19" y="75"/>
                </a:lnTo>
                <a:lnTo>
                  <a:pt x="4" y="75"/>
                </a:lnTo>
                <a:lnTo>
                  <a:pt x="0" y="61"/>
                </a:lnTo>
                <a:lnTo>
                  <a:pt x="19" y="53"/>
                </a:lnTo>
                <a:lnTo>
                  <a:pt x="19" y="51"/>
                </a:lnTo>
                <a:lnTo>
                  <a:pt x="4" y="51"/>
                </a:lnTo>
                <a:lnTo>
                  <a:pt x="0" y="39"/>
                </a:lnTo>
                <a:lnTo>
                  <a:pt x="19" y="31"/>
                </a:lnTo>
                <a:lnTo>
                  <a:pt x="19" y="8"/>
                </a:lnTo>
                <a:lnTo>
                  <a:pt x="19" y="0"/>
                </a:lnTo>
                <a:lnTo>
                  <a:pt x="27" y="0"/>
                </a:lnTo>
                <a:lnTo>
                  <a:pt x="27" y="0"/>
                </a:lnTo>
                <a:close/>
                <a:moveTo>
                  <a:pt x="63" y="79"/>
                </a:moveTo>
                <a:lnTo>
                  <a:pt x="63" y="88"/>
                </a:lnTo>
                <a:lnTo>
                  <a:pt x="84" y="88"/>
                </a:lnTo>
                <a:lnTo>
                  <a:pt x="84" y="79"/>
                </a:lnTo>
                <a:lnTo>
                  <a:pt x="63" y="79"/>
                </a:lnTo>
                <a:lnTo>
                  <a:pt x="63" y="79"/>
                </a:lnTo>
                <a:close/>
                <a:moveTo>
                  <a:pt x="63" y="61"/>
                </a:moveTo>
                <a:lnTo>
                  <a:pt x="63" y="69"/>
                </a:lnTo>
                <a:lnTo>
                  <a:pt x="100" y="69"/>
                </a:lnTo>
                <a:lnTo>
                  <a:pt x="100" y="61"/>
                </a:lnTo>
                <a:lnTo>
                  <a:pt x="63" y="61"/>
                </a:lnTo>
                <a:lnTo>
                  <a:pt x="63" y="61"/>
                </a:lnTo>
                <a:close/>
                <a:moveTo>
                  <a:pt x="63" y="45"/>
                </a:moveTo>
                <a:lnTo>
                  <a:pt x="63" y="53"/>
                </a:lnTo>
                <a:lnTo>
                  <a:pt x="116" y="53"/>
                </a:lnTo>
                <a:lnTo>
                  <a:pt x="116" y="45"/>
                </a:lnTo>
                <a:lnTo>
                  <a:pt x="63" y="45"/>
                </a:lnTo>
                <a:lnTo>
                  <a:pt x="63" y="45"/>
                </a:lnTo>
                <a:close/>
                <a:moveTo>
                  <a:pt x="63" y="29"/>
                </a:moveTo>
                <a:lnTo>
                  <a:pt x="63" y="35"/>
                </a:lnTo>
                <a:lnTo>
                  <a:pt x="116" y="35"/>
                </a:lnTo>
                <a:lnTo>
                  <a:pt x="116" y="29"/>
                </a:lnTo>
                <a:lnTo>
                  <a:pt x="63" y="29"/>
                </a:lnTo>
                <a:lnTo>
                  <a:pt x="63" y="29"/>
                </a:lnTo>
                <a:close/>
                <a:moveTo>
                  <a:pt x="84" y="130"/>
                </a:moveTo>
                <a:lnTo>
                  <a:pt x="96" y="130"/>
                </a:lnTo>
                <a:lnTo>
                  <a:pt x="106" y="130"/>
                </a:lnTo>
                <a:lnTo>
                  <a:pt x="96" y="118"/>
                </a:lnTo>
                <a:lnTo>
                  <a:pt x="86" y="108"/>
                </a:lnTo>
                <a:lnTo>
                  <a:pt x="86" y="120"/>
                </a:lnTo>
                <a:lnTo>
                  <a:pt x="84" y="130"/>
                </a:lnTo>
                <a:lnTo>
                  <a:pt x="84" y="130"/>
                </a:lnTo>
                <a:close/>
                <a:moveTo>
                  <a:pt x="161" y="37"/>
                </a:moveTo>
                <a:lnTo>
                  <a:pt x="96" y="100"/>
                </a:lnTo>
                <a:lnTo>
                  <a:pt x="116" y="120"/>
                </a:lnTo>
                <a:lnTo>
                  <a:pt x="181" y="57"/>
                </a:lnTo>
                <a:lnTo>
                  <a:pt x="161" y="37"/>
                </a:lnTo>
                <a:close/>
              </a:path>
            </a:pathLst>
          </a:custGeom>
          <a:solidFill>
            <a:schemeClr val="tx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 name="TextBox 84"/>
          <p:cNvSpPr txBox="1"/>
          <p:nvPr/>
        </p:nvSpPr>
        <p:spPr>
          <a:xfrm>
            <a:off x="6908794" y="4881983"/>
            <a:ext cx="4498340" cy="306705"/>
          </a:xfrm>
          <a:prstGeom prst="rect">
            <a:avLst/>
          </a:prstGeom>
          <a:noFill/>
        </p:spPr>
        <p:txBody>
          <a:bodyPr wrap="none" rtlCol="0">
            <a:spAutoFit/>
          </a:bodyPr>
          <a:p>
            <a:r>
              <a:rPr lang="zh-CN" altLang="en-US" sz="1400" b="1" dirty="0">
                <a:solidFill>
                  <a:sysClr val="windowText" lastClr="000000"/>
                </a:solidFill>
                <a:latin typeface="微软雅黑" panose="020B0503020204020204" pitchFamily="34" charset="-122"/>
                <a:ea typeface="微软雅黑" panose="020B0503020204020204" pitchFamily="34" charset="-122"/>
              </a:rPr>
              <a:t>汇报</a:t>
            </a:r>
            <a:r>
              <a:rPr lang="zh-CN" altLang="en-US" sz="1400" b="1">
                <a:solidFill>
                  <a:sysClr val="windowText" lastClr="000000"/>
                </a:solidFill>
                <a:latin typeface="微软雅黑" panose="020B0503020204020204" pitchFamily="34" charset="-122"/>
                <a:ea typeface="微软雅黑" panose="020B0503020204020204" pitchFamily="34" charset="-122"/>
              </a:rPr>
              <a:t>人</a:t>
            </a:r>
            <a:r>
              <a:rPr lang="zh-CN" altLang="en-US" sz="1400" b="1" smtClean="0">
                <a:solidFill>
                  <a:sysClr val="windowText" lastClr="000000"/>
                </a:solidFill>
                <a:latin typeface="微软雅黑" panose="020B0503020204020204" pitchFamily="34" charset="-122"/>
                <a:ea typeface="微软雅黑" panose="020B0503020204020204" pitchFamily="34" charset="-122"/>
              </a:rPr>
              <a:t>：</a:t>
            </a:r>
            <a:r>
              <a:rPr lang="en-US" altLang="zh-CN" sz="1400" b="1" smtClean="0">
                <a:solidFill>
                  <a:sysClr val="windowText" lastClr="000000"/>
                </a:solidFill>
                <a:latin typeface="微软雅黑" panose="020B0503020204020204" pitchFamily="34" charset="-122"/>
                <a:ea typeface="微软雅黑" panose="020B0503020204020204" pitchFamily="34" charset="-122"/>
              </a:rPr>
              <a:t>I-Learn</a:t>
            </a:r>
            <a:r>
              <a:rPr lang="zh-CN" altLang="en-US" sz="1400" b="1" smtClean="0">
                <a:solidFill>
                  <a:sysClr val="windowText" lastClr="000000"/>
                </a:solidFill>
                <a:latin typeface="微软雅黑" panose="020B0503020204020204" pitchFamily="34" charset="-122"/>
                <a:ea typeface="微软雅黑" panose="020B0503020204020204" pitchFamily="34" charset="-122"/>
              </a:rPr>
              <a:t>开发人员</a:t>
            </a:r>
            <a:r>
              <a:rPr lang="zh-CN" altLang="en-US" sz="1400" b="1" smtClean="0">
                <a:solidFill>
                  <a:sysClr val="windowText" lastClr="000000"/>
                </a:solidFill>
                <a:latin typeface="微软雅黑" panose="020B0503020204020204" pitchFamily="34" charset="-122"/>
                <a:ea typeface="微软雅黑" panose="020B0503020204020204" pitchFamily="34" charset="-122"/>
              </a:rPr>
              <a:t>      </a:t>
            </a:r>
            <a:r>
              <a:rPr lang="zh-CN" altLang="en-US" sz="1400" b="1" dirty="0">
                <a:solidFill>
                  <a:sysClr val="windowText" lastClr="000000"/>
                </a:solidFill>
                <a:latin typeface="微软雅黑" panose="020B0503020204020204" pitchFamily="34" charset="-122"/>
                <a:ea typeface="微软雅黑" panose="020B0503020204020204" pitchFamily="34" charset="-122"/>
              </a:rPr>
              <a:t>日期：</a:t>
            </a:r>
            <a:r>
              <a:rPr lang="en-US" altLang="zh-CN" sz="1400" b="1" dirty="0">
                <a:solidFill>
                  <a:sysClr val="windowText" lastClr="000000"/>
                </a:solidFill>
                <a:latin typeface="微软雅黑" panose="020B0503020204020204" pitchFamily="34" charset="-122"/>
                <a:ea typeface="微软雅黑" panose="020B0503020204020204" pitchFamily="34" charset="-122"/>
              </a:rPr>
              <a:t>2020</a:t>
            </a:r>
            <a:r>
              <a:rPr lang="zh-CN" altLang="en-US" sz="1400" b="1" dirty="0">
                <a:solidFill>
                  <a:sysClr val="windowText" lastClr="000000"/>
                </a:solidFill>
                <a:latin typeface="微软雅黑" panose="020B0503020204020204" pitchFamily="34" charset="-122"/>
                <a:ea typeface="微软雅黑" panose="020B0503020204020204" pitchFamily="34" charset="-122"/>
              </a:rPr>
              <a:t>年</a:t>
            </a:r>
            <a:r>
              <a:rPr lang="en-US" altLang="zh-CN" sz="1400" b="1" dirty="0">
                <a:solidFill>
                  <a:sysClr val="windowText" lastClr="000000"/>
                </a:solidFill>
                <a:latin typeface="微软雅黑" panose="020B0503020204020204" pitchFamily="34" charset="-122"/>
                <a:ea typeface="微软雅黑" panose="020B0503020204020204" pitchFamily="34" charset="-122"/>
              </a:rPr>
              <a:t>06</a:t>
            </a:r>
            <a:r>
              <a:rPr lang="zh-CN" altLang="en-US" sz="1400" b="1" dirty="0">
                <a:solidFill>
                  <a:sysClr val="windowText" lastClr="000000"/>
                </a:solidFill>
                <a:latin typeface="微软雅黑" panose="020B0503020204020204" pitchFamily="34" charset="-122"/>
                <a:ea typeface="微软雅黑" panose="020B0503020204020204" pitchFamily="34" charset="-122"/>
              </a:rPr>
              <a:t>月</a:t>
            </a:r>
            <a:r>
              <a:rPr lang="en-US" altLang="zh-CN" sz="1400" b="1" dirty="0">
                <a:solidFill>
                  <a:sysClr val="windowText" lastClr="000000"/>
                </a:solidFill>
                <a:latin typeface="微软雅黑" panose="020B0503020204020204" pitchFamily="34" charset="-122"/>
                <a:ea typeface="微软雅黑" panose="020B0503020204020204" pitchFamily="34" charset="-122"/>
              </a:rPr>
              <a:t>30</a:t>
            </a:r>
            <a:r>
              <a:rPr lang="zh-CN" altLang="en-US" sz="1400" b="1" dirty="0">
                <a:solidFill>
                  <a:sysClr val="windowText" lastClr="000000"/>
                </a:solidFill>
                <a:latin typeface="微软雅黑" panose="020B0503020204020204" pitchFamily="34" charset="-122"/>
                <a:ea typeface="微软雅黑" panose="020B0503020204020204" pitchFamily="34" charset="-122"/>
              </a:rPr>
              <a:t>日</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advClick="0" advTm="5000">
        <p14:rippl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type="lt">
                                    <p:tmPct val="8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6" presetClass="entr" presetSubtype="37"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980"/>
                            </p:stCondLst>
                            <p:childTnLst>
                              <p:par>
                                <p:cTn id="13" presetID="49" presetClass="entr" presetSubtype="0" decel="10000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anim calcmode="lin" valueType="num">
                                      <p:cBhvr>
                                        <p:cTn id="17" dur="500" fill="hold"/>
                                        <p:tgtEl>
                                          <p:spTgt spid="9"/>
                                        </p:tgtEl>
                                        <p:attrNameLst>
                                          <p:attrName>style.rotation</p:attrName>
                                        </p:attrNameLst>
                                      </p:cBhvr>
                                      <p:tavLst>
                                        <p:tav tm="0">
                                          <p:val>
                                            <p:fltVal val="360"/>
                                          </p:val>
                                        </p:tav>
                                        <p:tav tm="100000">
                                          <p:val>
                                            <p:fltVal val="0"/>
                                          </p:val>
                                        </p:tav>
                                      </p:tavLst>
                                    </p:anim>
                                    <p:animEffect transition="in" filter="fade">
                                      <p:cBhvr>
                                        <p:cTn id="18" dur="500"/>
                                        <p:tgtEl>
                                          <p:spTgt spid="9"/>
                                        </p:tgtEl>
                                      </p:cBhvr>
                                    </p:animEffect>
                                  </p:childTnLst>
                                </p:cTn>
                              </p:par>
                              <p:par>
                                <p:cTn id="19" presetID="49" presetClass="entr" presetSubtype="0" decel="10000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 calcmode="lin" valueType="num">
                                      <p:cBhvr>
                                        <p:cTn id="23" dur="500" fill="hold"/>
                                        <p:tgtEl>
                                          <p:spTgt spid="15"/>
                                        </p:tgtEl>
                                        <p:attrNameLst>
                                          <p:attrName>style.rotation</p:attrName>
                                        </p:attrNameLst>
                                      </p:cBhvr>
                                      <p:tavLst>
                                        <p:tav tm="0">
                                          <p:val>
                                            <p:fltVal val="360"/>
                                          </p:val>
                                        </p:tav>
                                        <p:tav tm="100000">
                                          <p:val>
                                            <p:fltVal val="0"/>
                                          </p:val>
                                        </p:tav>
                                      </p:tavLst>
                                    </p:anim>
                                    <p:animEffect transition="in" filter="fade">
                                      <p:cBhvr>
                                        <p:cTn id="24" dur="500"/>
                                        <p:tgtEl>
                                          <p:spTgt spid="15"/>
                                        </p:tgtEl>
                                      </p:cBhvr>
                                    </p:animEffect>
                                  </p:childTnLst>
                                </p:cTn>
                              </p:par>
                              <p:par>
                                <p:cTn id="25" presetID="49" presetClass="entr" presetSubtype="0" decel="10000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 calcmode="lin" valueType="num">
                                      <p:cBhvr>
                                        <p:cTn id="29" dur="500" fill="hold"/>
                                        <p:tgtEl>
                                          <p:spTgt spid="18"/>
                                        </p:tgtEl>
                                        <p:attrNameLst>
                                          <p:attrName>style.rotation</p:attrName>
                                        </p:attrNameLst>
                                      </p:cBhvr>
                                      <p:tavLst>
                                        <p:tav tm="0">
                                          <p:val>
                                            <p:fltVal val="360"/>
                                          </p:val>
                                        </p:tav>
                                        <p:tav tm="100000">
                                          <p:val>
                                            <p:fltVal val="0"/>
                                          </p:val>
                                        </p:tav>
                                      </p:tavLst>
                                    </p:anim>
                                    <p:animEffect transition="in" filter="fade">
                                      <p:cBhvr>
                                        <p:cTn id="30" dur="500"/>
                                        <p:tgtEl>
                                          <p:spTgt spid="18"/>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p:cTn id="33" dur="500" fill="hold"/>
                                        <p:tgtEl>
                                          <p:spTgt spid="30"/>
                                        </p:tgtEl>
                                        <p:attrNameLst>
                                          <p:attrName>ppt_w</p:attrName>
                                        </p:attrNameLst>
                                      </p:cBhvr>
                                      <p:tavLst>
                                        <p:tav tm="0">
                                          <p:val>
                                            <p:fltVal val="0"/>
                                          </p:val>
                                        </p:tav>
                                        <p:tav tm="100000">
                                          <p:val>
                                            <p:strVal val="#ppt_w"/>
                                          </p:val>
                                        </p:tav>
                                      </p:tavLst>
                                    </p:anim>
                                    <p:anim calcmode="lin" valueType="num">
                                      <p:cBhvr>
                                        <p:cTn id="34" dur="500" fill="hold"/>
                                        <p:tgtEl>
                                          <p:spTgt spid="30"/>
                                        </p:tgtEl>
                                        <p:attrNameLst>
                                          <p:attrName>ppt_h</p:attrName>
                                        </p:attrNameLst>
                                      </p:cBhvr>
                                      <p:tavLst>
                                        <p:tav tm="0">
                                          <p:val>
                                            <p:fltVal val="0"/>
                                          </p:val>
                                        </p:tav>
                                        <p:tav tm="100000">
                                          <p:val>
                                            <p:strVal val="#ppt_h"/>
                                          </p:val>
                                        </p:tav>
                                      </p:tavLst>
                                    </p:anim>
                                    <p:anim calcmode="lin" valueType="num">
                                      <p:cBhvr>
                                        <p:cTn id="35" dur="500" fill="hold"/>
                                        <p:tgtEl>
                                          <p:spTgt spid="30"/>
                                        </p:tgtEl>
                                        <p:attrNameLst>
                                          <p:attrName>style.rotation</p:attrName>
                                        </p:attrNameLst>
                                      </p:cBhvr>
                                      <p:tavLst>
                                        <p:tav tm="0">
                                          <p:val>
                                            <p:fltVal val="360"/>
                                          </p:val>
                                        </p:tav>
                                        <p:tav tm="100000">
                                          <p:val>
                                            <p:fltVal val="0"/>
                                          </p:val>
                                        </p:tav>
                                      </p:tavLst>
                                    </p:anim>
                                    <p:animEffect transition="in" filter="fade">
                                      <p:cBhvr>
                                        <p:cTn id="36" dur="500"/>
                                        <p:tgtEl>
                                          <p:spTgt spid="30"/>
                                        </p:tgtEl>
                                      </p:cBhvr>
                                    </p:animEffect>
                                  </p:childTnLst>
                                </p:cTn>
                              </p:par>
                              <p:par>
                                <p:cTn id="37" presetID="49" presetClass="entr" presetSubtype="0" decel="10000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p:cTn id="39" dur="500" fill="hold"/>
                                        <p:tgtEl>
                                          <p:spTgt spid="31"/>
                                        </p:tgtEl>
                                        <p:attrNameLst>
                                          <p:attrName>ppt_w</p:attrName>
                                        </p:attrNameLst>
                                      </p:cBhvr>
                                      <p:tavLst>
                                        <p:tav tm="0">
                                          <p:val>
                                            <p:fltVal val="0"/>
                                          </p:val>
                                        </p:tav>
                                        <p:tav tm="100000">
                                          <p:val>
                                            <p:strVal val="#ppt_w"/>
                                          </p:val>
                                        </p:tav>
                                      </p:tavLst>
                                    </p:anim>
                                    <p:anim calcmode="lin" valueType="num">
                                      <p:cBhvr>
                                        <p:cTn id="40" dur="500" fill="hold"/>
                                        <p:tgtEl>
                                          <p:spTgt spid="31"/>
                                        </p:tgtEl>
                                        <p:attrNameLst>
                                          <p:attrName>ppt_h</p:attrName>
                                        </p:attrNameLst>
                                      </p:cBhvr>
                                      <p:tavLst>
                                        <p:tav tm="0">
                                          <p:val>
                                            <p:fltVal val="0"/>
                                          </p:val>
                                        </p:tav>
                                        <p:tav tm="100000">
                                          <p:val>
                                            <p:strVal val="#ppt_h"/>
                                          </p:val>
                                        </p:tav>
                                      </p:tavLst>
                                    </p:anim>
                                    <p:anim calcmode="lin" valueType="num">
                                      <p:cBhvr>
                                        <p:cTn id="41" dur="500" fill="hold"/>
                                        <p:tgtEl>
                                          <p:spTgt spid="31"/>
                                        </p:tgtEl>
                                        <p:attrNameLst>
                                          <p:attrName>style.rotation</p:attrName>
                                        </p:attrNameLst>
                                      </p:cBhvr>
                                      <p:tavLst>
                                        <p:tav tm="0">
                                          <p:val>
                                            <p:fltVal val="360"/>
                                          </p:val>
                                        </p:tav>
                                        <p:tav tm="100000">
                                          <p:val>
                                            <p:fltVal val="0"/>
                                          </p:val>
                                        </p:tav>
                                      </p:tavLst>
                                    </p:anim>
                                    <p:animEffect transition="in" filter="fade">
                                      <p:cBhvr>
                                        <p:cTn id="42" dur="500"/>
                                        <p:tgtEl>
                                          <p:spTgt spid="31"/>
                                        </p:tgtEl>
                                      </p:cBhvr>
                                    </p:animEffect>
                                  </p:childTnLst>
                                </p:cTn>
                              </p:par>
                            </p:childTnLst>
                          </p:cTn>
                        </p:par>
                        <p:par>
                          <p:cTn id="43" fill="hold">
                            <p:stCondLst>
                              <p:cond delay="1480"/>
                            </p:stCondLst>
                            <p:childTnLst>
                              <p:par>
                                <p:cTn id="44" presetID="42" presetClass="entr" presetSubtype="0" fill="hold" grpId="0" nodeType="after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fade">
                                      <p:cBhvr>
                                        <p:cTn id="46" dur="1000"/>
                                        <p:tgtEl>
                                          <p:spTgt spid="2"/>
                                        </p:tgtEl>
                                      </p:cBhvr>
                                    </p:animEffect>
                                    <p:anim calcmode="lin" valueType="num">
                                      <p:cBhvr>
                                        <p:cTn id="47" dur="1000" fill="hold"/>
                                        <p:tgtEl>
                                          <p:spTgt spid="2"/>
                                        </p:tgtEl>
                                        <p:attrNameLst>
                                          <p:attrName>ppt_x</p:attrName>
                                        </p:attrNameLst>
                                      </p:cBhvr>
                                      <p:tavLst>
                                        <p:tav tm="0">
                                          <p:val>
                                            <p:strVal val="#ppt_x"/>
                                          </p:val>
                                        </p:tav>
                                        <p:tav tm="100000">
                                          <p:val>
                                            <p:strVal val="#ppt_x"/>
                                          </p:val>
                                        </p:tav>
                                      </p:tavLst>
                                    </p:anim>
                                    <p:anim calcmode="lin" valueType="num">
                                      <p:cBhvr>
                                        <p:cTn id="4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0" grpId="0" animBg="1"/>
      <p:bldP spid="31" grpId="0"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rot="10800000">
            <a:off x="912813" y="4094163"/>
            <a:ext cx="463550" cy="4635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 name="组合 2"/>
          <p:cNvGrpSpPr/>
          <p:nvPr/>
        </p:nvGrpSpPr>
        <p:grpSpPr bwMode="auto">
          <a:xfrm>
            <a:off x="4135438" y="2443163"/>
            <a:ext cx="6777037" cy="2053907"/>
            <a:chOff x="277329" y="1093495"/>
            <a:chExt cx="5427948" cy="2053996"/>
          </a:xfrm>
        </p:grpSpPr>
        <p:cxnSp>
          <p:nvCxnSpPr>
            <p:cNvPr id="4" name="直接连接符 3"/>
            <p:cNvCxnSpPr/>
            <p:nvPr/>
          </p:nvCxnSpPr>
          <p:spPr>
            <a:xfrm>
              <a:off x="410834" y="2206380"/>
              <a:ext cx="5294443"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77329" y="1418946"/>
              <a:ext cx="5141865" cy="768383"/>
            </a:xfrm>
            <a:prstGeom prst="rect">
              <a:avLst/>
            </a:prstGeom>
            <a:noFill/>
          </p:spPr>
          <p:txBody>
            <a:bodyPr>
              <a:spAutoFit/>
            </a:bodyPr>
            <a:lstStyle/>
            <a:p>
              <a:pPr eaLnBrk="1" fontAlgn="auto" hangingPunct="1">
                <a:spcBef>
                  <a:spcPts val="0"/>
                </a:spcBef>
                <a:spcAft>
                  <a:spcPts val="0"/>
                </a:spcAft>
                <a:defRPr/>
              </a:pP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项目具体实现</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nvSpPr>
          <p:spPr>
            <a:xfrm>
              <a:off x="326916" y="1093495"/>
              <a:ext cx="5141865" cy="398797"/>
            </a:xfrm>
            <a:prstGeom prst="rect">
              <a:avLst/>
            </a:prstGeom>
            <a:noFill/>
          </p:spPr>
          <p:txBody>
            <a:bodyPr>
              <a:spAutoFit/>
            </a:bodyPr>
            <a:lstStyle/>
            <a:p>
              <a:pPr eaLnBrk="1" fontAlgn="auto" hangingPunct="1">
                <a:spcBef>
                  <a:spcPts val="0"/>
                </a:spcBef>
                <a:spcAft>
                  <a:spcPts val="0"/>
                </a:spcAft>
                <a:defRPr/>
              </a:pP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PROJECT IMPLEMENTATION </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nvSpPr>
          <p:spPr>
            <a:xfrm>
              <a:off x="277329" y="2317510"/>
              <a:ext cx="5427948" cy="829981"/>
            </a:xfrm>
            <a:prstGeom prst="rect">
              <a:avLst/>
            </a:prstGeom>
            <a:noFill/>
          </p:spPr>
          <p:txBody>
            <a:bodyPr>
              <a:spAutoFit/>
            </a:bodyPr>
            <a:lstStyle/>
            <a:p>
              <a:pPr eaLnBrk="1" fontAlgn="auto" hangingPunct="1">
                <a:spcBef>
                  <a:spcPts val="0"/>
                </a:spcBef>
                <a:spcAft>
                  <a:spcPts val="0"/>
                </a:spcAft>
                <a:defRPr/>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这一部分将会从项目的具体实现情况出发，包括项目开发环境、项目主要使用技术的介绍</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以及</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对登陆验证码、权限验证、邮件发送、通知发布以及文件下载几个方面对项目代码</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进行分析。</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 name="椭圆 7"/>
          <p:cNvSpPr/>
          <p:nvPr/>
        </p:nvSpPr>
        <p:spPr>
          <a:xfrm>
            <a:off x="1865313" y="4125913"/>
            <a:ext cx="147637" cy="1492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p:nvPr/>
        </p:nvSpPr>
        <p:spPr>
          <a:xfrm>
            <a:off x="3717925" y="4362450"/>
            <a:ext cx="242888"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p:nvPr/>
        </p:nvSpPr>
        <p:spPr>
          <a:xfrm>
            <a:off x="3094875" y="4327526"/>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p:nvPr/>
        </p:nvSpPr>
        <p:spPr>
          <a:xfrm rot="11047877">
            <a:off x="3108325" y="4818063"/>
            <a:ext cx="387350" cy="3873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p:nvPr/>
        </p:nvSpPr>
        <p:spPr>
          <a:xfrm rot="11047877">
            <a:off x="2328863" y="4422775"/>
            <a:ext cx="169862" cy="1698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p:nvPr/>
        </p:nvSpPr>
        <p:spPr>
          <a:xfrm>
            <a:off x="1319213" y="2378075"/>
            <a:ext cx="344487" cy="3444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p:nvPr/>
        </p:nvSpPr>
        <p:spPr>
          <a:xfrm rot="10800000">
            <a:off x="1358900" y="3316288"/>
            <a:ext cx="528638" cy="5270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椭圆 14"/>
          <p:cNvSpPr/>
          <p:nvPr/>
        </p:nvSpPr>
        <p:spPr>
          <a:xfrm>
            <a:off x="10933113" y="3060700"/>
            <a:ext cx="153987"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椭圆 15"/>
          <p:cNvSpPr/>
          <p:nvPr/>
        </p:nvSpPr>
        <p:spPr>
          <a:xfrm>
            <a:off x="11139488" y="3213100"/>
            <a:ext cx="242887"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椭圆 16"/>
          <p:cNvSpPr/>
          <p:nvPr/>
        </p:nvSpPr>
        <p:spPr>
          <a:xfrm>
            <a:off x="2065338" y="5219700"/>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 name="组合 10"/>
          <p:cNvGrpSpPr/>
          <p:nvPr/>
        </p:nvGrpSpPr>
        <p:grpSpPr bwMode="auto">
          <a:xfrm>
            <a:off x="2047372" y="2390799"/>
            <a:ext cx="1770622" cy="1773214"/>
            <a:chOff x="1277143" y="1504950"/>
            <a:chExt cx="1085057" cy="1085850"/>
          </a:xfrm>
        </p:grpSpPr>
        <p:sp>
          <p:nvSpPr>
            <p:cNvPr id="19" name="椭圆 18"/>
            <p:cNvSpPr/>
            <p:nvPr/>
          </p:nvSpPr>
          <p:spPr>
            <a:xfrm>
              <a:off x="1277143" y="1504950"/>
              <a:ext cx="1085057" cy="10858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文本框 6"/>
            <p:cNvSpPr txBox="1">
              <a:spLocks noChangeArrowheads="1"/>
            </p:cNvSpPr>
            <p:nvPr/>
          </p:nvSpPr>
          <p:spPr bwMode="auto">
            <a:xfrm>
              <a:off x="1400029" y="1684364"/>
              <a:ext cx="849920" cy="81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8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03</a:t>
              </a:r>
              <a:endParaRPr lang="zh-CN" altLang="en-US" sz="8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9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2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cTn>
                              </p:par>
                              <p:par>
                                <p:cTn id="14" presetID="23"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10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10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10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childTnLst>
                                </p:cTn>
                              </p:par>
                              <p:par>
                                <p:cTn id="34" presetID="23" presetClass="entr" presetSubtype="16"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childTnLst>
                                </p:cTn>
                              </p:par>
                              <p:par>
                                <p:cTn id="38" presetID="23" presetClass="entr" presetSubtype="16"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p:cTn id="40" dur="500" fill="hold"/>
                                        <p:tgtEl>
                                          <p:spTgt spid="14"/>
                                        </p:tgtEl>
                                        <p:attrNameLst>
                                          <p:attrName>ppt_w</p:attrName>
                                        </p:attrNameLst>
                                      </p:cBhvr>
                                      <p:tavLst>
                                        <p:tav tm="0">
                                          <p:val>
                                            <p:fltVal val="0"/>
                                          </p:val>
                                        </p:tav>
                                        <p:tav tm="100000">
                                          <p:val>
                                            <p:strVal val="#ppt_w"/>
                                          </p:val>
                                        </p:tav>
                                      </p:tavLst>
                                    </p:anim>
                                    <p:anim calcmode="lin" valueType="num">
                                      <p:cBhvr>
                                        <p:cTn id="41" dur="500" fill="hold"/>
                                        <p:tgtEl>
                                          <p:spTgt spid="14"/>
                                        </p:tgtEl>
                                        <p:attrNameLst>
                                          <p:attrName>ppt_h</p:attrName>
                                        </p:attrNameLst>
                                      </p:cBhvr>
                                      <p:tavLst>
                                        <p:tav tm="0">
                                          <p:val>
                                            <p:fltVal val="0"/>
                                          </p:val>
                                        </p:tav>
                                        <p:tav tm="100000">
                                          <p:val>
                                            <p:strVal val="#ppt_h"/>
                                          </p:val>
                                        </p:tav>
                                      </p:tavLst>
                                    </p:anim>
                                  </p:childTnLst>
                                </p:cTn>
                              </p:par>
                              <p:par>
                                <p:cTn id="42" presetID="23" presetClass="entr" presetSubtype="16"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childTnLst>
                                </p:cTn>
                              </p:par>
                              <p:par>
                                <p:cTn id="46" presetID="22" presetClass="entr" presetSubtype="8" fill="hold" nodeType="withEffect">
                                  <p:stCondLst>
                                    <p:cond delay="500"/>
                                  </p:stCondLst>
                                  <p:childTnLst>
                                    <p:set>
                                      <p:cBhvr>
                                        <p:cTn id="47" dur="1" fill="hold">
                                          <p:stCondLst>
                                            <p:cond delay="0"/>
                                          </p:stCondLst>
                                        </p:cTn>
                                        <p:tgtEl>
                                          <p:spTgt spid="3"/>
                                        </p:tgtEl>
                                        <p:attrNameLst>
                                          <p:attrName>style.visibility</p:attrName>
                                        </p:attrNameLst>
                                      </p:cBhvr>
                                      <p:to>
                                        <p:strVal val="visible"/>
                                      </p:to>
                                    </p:set>
                                    <p:animEffect transition="in" filter="wipe(left)">
                                      <p:cBhvr>
                                        <p:cTn id="48" dur="500"/>
                                        <p:tgtEl>
                                          <p:spTgt spid="3"/>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50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4"/>
          <p:cNvSpPr txBox="1"/>
          <p:nvPr userDrawn="1"/>
        </p:nvSpPr>
        <p:spPr>
          <a:xfrm>
            <a:off x="1158408" y="152874"/>
            <a:ext cx="5225625" cy="542617"/>
          </a:xfrm>
          <a:prstGeom prst="rect">
            <a:avLst/>
          </a:prstGeom>
        </p:spPr>
        <p:txBody>
          <a:bodyPr vert="horz" lIns="91440" tIns="45721" rIns="91440" bIns="45721" rtlCol="0">
            <a:noAutofit/>
          </a:bodyPr>
          <a:lstStyle>
            <a:lvl1pPr algn="l" defTabSz="914400" rtl="0" eaLnBrk="1" latinLnBrk="0" hangingPunct="1">
              <a:lnSpc>
                <a:spcPct val="90000"/>
              </a:lnSpc>
              <a:spcBef>
                <a:spcPct val="0"/>
              </a:spcBef>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pPr>
              <a:spcBef>
                <a:spcPct val="20000"/>
              </a:spcBef>
              <a:buFont typeface="Arial" panose="020B0604020202020204" pitchFamily="34" charset="0"/>
              <a:buNone/>
            </a:pPr>
            <a:r>
              <a:rPr lang="zh-CN" altLang="en-US" sz="2800" dirty="0"/>
              <a:t>项目开发环境</a:t>
            </a:r>
            <a:endParaRPr lang="zh-CN" altLang="en-US" sz="2800" dirty="0"/>
          </a:p>
        </p:txBody>
      </p:sp>
      <p:grpSp>
        <p:nvGrpSpPr>
          <p:cNvPr id="13" name="组合 12"/>
          <p:cNvGrpSpPr/>
          <p:nvPr/>
        </p:nvGrpSpPr>
        <p:grpSpPr>
          <a:xfrm>
            <a:off x="1564003" y="1501859"/>
            <a:ext cx="1607250" cy="1205619"/>
            <a:chOff x="1590445" y="2217273"/>
            <a:chExt cx="2081645" cy="1561233"/>
          </a:xfrm>
        </p:grpSpPr>
        <p:sp>
          <p:nvSpPr>
            <p:cNvPr id="14" name="矩形 13"/>
            <p:cNvSpPr/>
            <p:nvPr/>
          </p:nvSpPr>
          <p:spPr>
            <a:xfrm>
              <a:off x="1590445" y="2217273"/>
              <a:ext cx="2081645" cy="1561233"/>
            </a:xfrm>
            <a:prstGeom prst="rect">
              <a:avLst/>
            </a:prstGeom>
            <a:solidFill>
              <a:srgbClr val="161D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00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1590445" y="2217273"/>
              <a:ext cx="2081645" cy="275623"/>
            </a:xfrm>
            <a:prstGeom prst="rect">
              <a:avLst/>
            </a:prstGeom>
            <a:solidFill>
              <a:srgbClr val="7B8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000">
                <a:solidFill>
                  <a:schemeClr val="bg1"/>
                </a:solidFill>
                <a:latin typeface="微软雅黑" panose="020B0503020204020204" pitchFamily="34" charset="-122"/>
                <a:ea typeface="微软雅黑" panose="020B0503020204020204" pitchFamily="34" charset="-122"/>
              </a:endParaRPr>
            </a:p>
          </p:txBody>
        </p:sp>
      </p:grpSp>
      <p:sp>
        <p:nvSpPr>
          <p:cNvPr id="16" name="椭圆 15"/>
          <p:cNvSpPr/>
          <p:nvPr/>
        </p:nvSpPr>
        <p:spPr>
          <a:xfrm>
            <a:off x="1158159" y="1164282"/>
            <a:ext cx="723262" cy="723371"/>
          </a:xfrm>
          <a:prstGeom prst="ellipse">
            <a:avLst/>
          </a:prstGeom>
          <a:solidFill>
            <a:schemeClr val="bg1"/>
          </a:solidFill>
          <a:ln w="38100">
            <a:solidFill>
              <a:srgbClr val="00ACF1"/>
            </a:solidFill>
          </a:ln>
        </p:spPr>
        <p:style>
          <a:lnRef idx="2">
            <a:schemeClr val="accent1">
              <a:shade val="50000"/>
            </a:schemeClr>
          </a:lnRef>
          <a:fillRef idx="1">
            <a:schemeClr val="accent1"/>
          </a:fillRef>
          <a:effectRef idx="0">
            <a:schemeClr val="accent1"/>
          </a:effectRef>
          <a:fontRef idx="minor">
            <a:schemeClr val="lt1"/>
          </a:fontRef>
        </p:style>
        <p:txBody>
          <a:bodyPr lIns="70574" tIns="35286" rIns="70574" bIns="35286" rtlCol="0" anchor="ctr"/>
          <a:p>
            <a:pPr algn="ctr"/>
            <a:r>
              <a:rPr lang="en-US" altLang="zh-CN" sz="3000">
                <a:solidFill>
                  <a:srgbClr val="00ACF1"/>
                </a:solidFill>
                <a:latin typeface="微软雅黑" panose="020B0503020204020204" pitchFamily="34" charset="-122"/>
                <a:ea typeface="微软雅黑" panose="020B0503020204020204" pitchFamily="34" charset="-122"/>
              </a:rPr>
              <a:t>1</a:t>
            </a:r>
            <a:endParaRPr lang="zh-CN" altLang="en-US" sz="3000">
              <a:solidFill>
                <a:srgbClr val="00ACF1"/>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4340360" y="1501859"/>
            <a:ext cx="1607250" cy="1205619"/>
            <a:chOff x="1590445" y="2217273"/>
            <a:chExt cx="2081645" cy="1561233"/>
          </a:xfrm>
        </p:grpSpPr>
        <p:sp>
          <p:nvSpPr>
            <p:cNvPr id="18" name="矩形 17"/>
            <p:cNvSpPr/>
            <p:nvPr/>
          </p:nvSpPr>
          <p:spPr>
            <a:xfrm>
              <a:off x="1590445" y="2217273"/>
              <a:ext cx="2081645" cy="1561233"/>
            </a:xfrm>
            <a:prstGeom prst="rect">
              <a:avLst/>
            </a:prstGeom>
            <a:solidFill>
              <a:srgbClr val="161D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00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1590445" y="2217273"/>
              <a:ext cx="2081645" cy="275623"/>
            </a:xfrm>
            <a:prstGeom prst="rect">
              <a:avLst/>
            </a:prstGeom>
            <a:solidFill>
              <a:srgbClr val="7B8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00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7327537" y="1501859"/>
            <a:ext cx="1607250" cy="1205619"/>
            <a:chOff x="1590445" y="2217273"/>
            <a:chExt cx="2081645" cy="1561233"/>
          </a:xfrm>
        </p:grpSpPr>
        <p:sp>
          <p:nvSpPr>
            <p:cNvPr id="21" name="矩形 20"/>
            <p:cNvSpPr/>
            <p:nvPr/>
          </p:nvSpPr>
          <p:spPr>
            <a:xfrm>
              <a:off x="1590445" y="2217273"/>
              <a:ext cx="2081645" cy="1561233"/>
            </a:xfrm>
            <a:prstGeom prst="rect">
              <a:avLst/>
            </a:prstGeom>
            <a:solidFill>
              <a:srgbClr val="161D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000">
                <a:solidFill>
                  <a:schemeClr val="bg1"/>
                </a:solidFill>
                <a:latin typeface="微软雅黑" panose="020B0503020204020204" pitchFamily="34" charset="-122"/>
                <a:ea typeface="微软雅黑" panose="020B0503020204020204" pitchFamily="34" charset="-122"/>
              </a:endParaRPr>
            </a:p>
          </p:txBody>
        </p:sp>
        <p:sp>
          <p:nvSpPr>
            <p:cNvPr id="22" name="矩形 21"/>
            <p:cNvSpPr/>
            <p:nvPr/>
          </p:nvSpPr>
          <p:spPr>
            <a:xfrm>
              <a:off x="1590445" y="2217273"/>
              <a:ext cx="2081645" cy="275623"/>
            </a:xfrm>
            <a:prstGeom prst="rect">
              <a:avLst/>
            </a:prstGeom>
            <a:solidFill>
              <a:srgbClr val="7B8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1000">
                <a:solidFill>
                  <a:schemeClr val="bg1"/>
                </a:solidFill>
                <a:latin typeface="微软雅黑" panose="020B0503020204020204" pitchFamily="34" charset="-122"/>
                <a:ea typeface="微软雅黑" panose="020B0503020204020204" pitchFamily="34" charset="-122"/>
              </a:endParaRPr>
            </a:p>
          </p:txBody>
        </p:sp>
      </p:grpSp>
      <p:sp>
        <p:nvSpPr>
          <p:cNvPr id="23" name="椭圆 22"/>
          <p:cNvSpPr/>
          <p:nvPr/>
        </p:nvSpPr>
        <p:spPr>
          <a:xfrm>
            <a:off x="6872801" y="1164282"/>
            <a:ext cx="723262" cy="723371"/>
          </a:xfrm>
          <a:prstGeom prst="ellipse">
            <a:avLst/>
          </a:prstGeom>
          <a:solidFill>
            <a:schemeClr val="bg1"/>
          </a:solidFill>
          <a:ln w="38100">
            <a:solidFill>
              <a:srgbClr val="00ACF1"/>
            </a:solidFill>
          </a:ln>
        </p:spPr>
        <p:style>
          <a:lnRef idx="2">
            <a:schemeClr val="accent1">
              <a:shade val="50000"/>
            </a:schemeClr>
          </a:lnRef>
          <a:fillRef idx="1">
            <a:schemeClr val="accent1"/>
          </a:fillRef>
          <a:effectRef idx="0">
            <a:schemeClr val="accent1"/>
          </a:effectRef>
          <a:fontRef idx="minor">
            <a:schemeClr val="lt1"/>
          </a:fontRef>
        </p:style>
        <p:txBody>
          <a:bodyPr lIns="70574" tIns="35286" rIns="70574" bIns="35286" rtlCol="0" anchor="ctr"/>
          <a:p>
            <a:pPr algn="ctr"/>
            <a:r>
              <a:rPr lang="en-US" altLang="zh-CN" sz="3000">
                <a:solidFill>
                  <a:srgbClr val="00ACF1"/>
                </a:solidFill>
                <a:latin typeface="微软雅黑" panose="020B0503020204020204" pitchFamily="34" charset="-122"/>
                <a:ea typeface="微软雅黑" panose="020B0503020204020204" pitchFamily="34" charset="-122"/>
              </a:rPr>
              <a:t>3</a:t>
            </a:r>
            <a:endParaRPr lang="zh-CN" altLang="en-US" sz="3000">
              <a:solidFill>
                <a:srgbClr val="00ACF1"/>
              </a:solidFill>
              <a:latin typeface="微软雅黑" panose="020B0503020204020204" pitchFamily="34" charset="-122"/>
              <a:ea typeface="微软雅黑" panose="020B0503020204020204" pitchFamily="34" charset="-122"/>
            </a:endParaRPr>
          </a:p>
        </p:txBody>
      </p:sp>
      <p:sp>
        <p:nvSpPr>
          <p:cNvPr id="24" name="椭圆 23"/>
          <p:cNvSpPr/>
          <p:nvPr/>
        </p:nvSpPr>
        <p:spPr>
          <a:xfrm>
            <a:off x="3920548" y="1164282"/>
            <a:ext cx="723262" cy="723371"/>
          </a:xfrm>
          <a:prstGeom prst="ellipse">
            <a:avLst/>
          </a:prstGeom>
          <a:solidFill>
            <a:schemeClr val="bg1"/>
          </a:solidFill>
          <a:ln w="38100">
            <a:solidFill>
              <a:srgbClr val="00ACF1"/>
            </a:solidFill>
          </a:ln>
        </p:spPr>
        <p:style>
          <a:lnRef idx="2">
            <a:schemeClr val="accent1">
              <a:shade val="50000"/>
            </a:schemeClr>
          </a:lnRef>
          <a:fillRef idx="1">
            <a:schemeClr val="accent1"/>
          </a:fillRef>
          <a:effectRef idx="0">
            <a:schemeClr val="accent1"/>
          </a:effectRef>
          <a:fontRef idx="minor">
            <a:schemeClr val="lt1"/>
          </a:fontRef>
        </p:style>
        <p:txBody>
          <a:bodyPr lIns="70574" tIns="35286" rIns="70574" bIns="35286" rtlCol="0" anchor="ctr"/>
          <a:p>
            <a:pPr algn="ctr"/>
            <a:r>
              <a:rPr lang="en-US" altLang="zh-CN" sz="3000">
                <a:solidFill>
                  <a:srgbClr val="00ACF1"/>
                </a:solidFill>
                <a:latin typeface="微软雅黑" panose="020B0503020204020204" pitchFamily="34" charset="-122"/>
                <a:ea typeface="微软雅黑" panose="020B0503020204020204" pitchFamily="34" charset="-122"/>
              </a:rPr>
              <a:t>2</a:t>
            </a:r>
            <a:endParaRPr lang="zh-CN" altLang="en-US" sz="3000">
              <a:solidFill>
                <a:srgbClr val="00ACF1"/>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1564005" y="2058670"/>
            <a:ext cx="1654810" cy="438150"/>
          </a:xfrm>
          <a:prstGeom prst="rect">
            <a:avLst/>
          </a:prstGeom>
          <a:noFill/>
        </p:spPr>
        <p:txBody>
          <a:bodyPr wrap="square" lIns="70574" tIns="0" rIns="70574" bIns="0" rtlCol="0" anchor="t">
            <a:spAutoFit/>
          </a:bodyPr>
          <a:p>
            <a:pPr algn="ctr">
              <a:lnSpc>
                <a:spcPct val="150000"/>
              </a:lnSpc>
            </a:pPr>
            <a:r>
              <a:rPr lang="en-US" altLang="zh-CN" sz="1900">
                <a:solidFill>
                  <a:schemeClr val="bg1"/>
                </a:solidFill>
                <a:latin typeface="微软雅黑" panose="020B0503020204020204" pitchFamily="34" charset="-122"/>
                <a:ea typeface="微软雅黑" panose="020B0503020204020204" pitchFamily="34" charset="-122"/>
                <a:cs typeface="华文黑体" panose="02010600040101010101" pitchFamily="2" charset="-122"/>
              </a:rPr>
              <a:t>phpStudy</a:t>
            </a:r>
            <a:endParaRPr lang="en-US" altLang="zh-CN" sz="1900">
              <a:solidFill>
                <a:schemeClr val="bg1"/>
              </a:solidFill>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26" name="TextBox 25"/>
          <p:cNvSpPr txBox="1"/>
          <p:nvPr/>
        </p:nvSpPr>
        <p:spPr>
          <a:xfrm>
            <a:off x="1157605" y="2707640"/>
            <a:ext cx="2519680" cy="531495"/>
          </a:xfrm>
          <a:prstGeom prst="rect">
            <a:avLst/>
          </a:prstGeom>
          <a:noFill/>
        </p:spPr>
        <p:txBody>
          <a:bodyPr wrap="square" lIns="70574" tIns="35286" rIns="70574" bIns="35286" rtlCol="0">
            <a:spAutoFit/>
          </a:bodyPr>
          <a:p>
            <a:pPr algn="ctr">
              <a:lnSpc>
                <a:spcPct val="150000"/>
              </a:lnSpc>
            </a:pP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华文黑体" panose="02010600040101010101" pitchFamily="2" charset="-122"/>
              </a:rPr>
              <a:t>系统运行服务器</a:t>
            </a:r>
            <a:endPar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27" name="TextBox 26"/>
          <p:cNvSpPr txBox="1"/>
          <p:nvPr/>
        </p:nvSpPr>
        <p:spPr>
          <a:xfrm>
            <a:off x="1314450" y="3364230"/>
            <a:ext cx="2606040" cy="2070100"/>
          </a:xfrm>
          <a:prstGeom prst="rect">
            <a:avLst/>
          </a:prstGeom>
          <a:noFill/>
        </p:spPr>
        <p:txBody>
          <a:bodyPr wrap="square" lIns="70574" tIns="35286" rIns="70574" bIns="35286" rtlCol="0">
            <a:spAutoFit/>
          </a:bodyPr>
          <a:p>
            <a:pPr algn="l">
              <a:lnSpc>
                <a:spcPct val="130000"/>
              </a:lnSpc>
            </a:pPr>
            <a:r>
              <a:rPr lang="en-US" altLang="zh-CN" sz="20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rPr>
              <a:t>phpStudy是一个PHP调试环境的程序集成包。是</a:t>
            </a:r>
            <a:r>
              <a:rPr lang="en-US" altLang="zh-CN" sz="2000">
                <a:solidFill>
                  <a:schemeClr val="tx1">
                    <a:lumMod val="65000"/>
                    <a:lumOff val="35000"/>
                  </a:schemeClr>
                </a:solidFill>
                <a:latin typeface="微软雅黑" panose="020B0503020204020204" pitchFamily="34" charset="-122"/>
                <a:ea typeface="微软雅黑" panose="020B0503020204020204" pitchFamily="34" charset="-122"/>
              </a:rPr>
              <a:t>I-Learn</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rPr>
              <a:t>数据库设计以及访问的主要运行平台。</a:t>
            </a:r>
            <a:endParaRPr lang="zh-CN" altLang="en-US" sz="20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4340860" y="2059305"/>
            <a:ext cx="1606550" cy="438150"/>
          </a:xfrm>
          <a:prstGeom prst="rect">
            <a:avLst/>
          </a:prstGeom>
          <a:noFill/>
        </p:spPr>
        <p:txBody>
          <a:bodyPr wrap="square" lIns="70574" tIns="0" rIns="70574" bIns="0" rtlCol="0" anchor="t">
            <a:spAutoFit/>
          </a:bodyPr>
          <a:p>
            <a:pPr algn="ctr">
              <a:lnSpc>
                <a:spcPct val="150000"/>
              </a:lnSpc>
            </a:pPr>
            <a:r>
              <a:rPr lang="en-US" altLang="zh-CN" sz="1900">
                <a:solidFill>
                  <a:schemeClr val="bg1"/>
                </a:solidFill>
                <a:latin typeface="微软雅黑" panose="020B0503020204020204" pitchFamily="34" charset="-122"/>
                <a:ea typeface="微软雅黑" panose="020B0503020204020204" pitchFamily="34" charset="-122"/>
                <a:cs typeface="华文黑体" panose="02010600040101010101" pitchFamily="2" charset="-122"/>
              </a:rPr>
              <a:t>phpStorm</a:t>
            </a:r>
            <a:endParaRPr lang="en-US" altLang="zh-CN" sz="1900">
              <a:solidFill>
                <a:schemeClr val="bg1"/>
              </a:solidFill>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29" name="TextBox 28"/>
          <p:cNvSpPr txBox="1"/>
          <p:nvPr/>
        </p:nvSpPr>
        <p:spPr>
          <a:xfrm>
            <a:off x="4186555" y="2707640"/>
            <a:ext cx="2299335" cy="531495"/>
          </a:xfrm>
          <a:prstGeom prst="rect">
            <a:avLst/>
          </a:prstGeom>
          <a:noFill/>
        </p:spPr>
        <p:txBody>
          <a:bodyPr wrap="square" lIns="70574" tIns="35286" rIns="70574" bIns="35286" rtlCol="0">
            <a:spAutoFit/>
          </a:bodyPr>
          <a:p>
            <a:pPr algn="ctr">
              <a:lnSpc>
                <a:spcPct val="150000"/>
              </a:lnSpc>
            </a:pP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华文黑体" panose="02010600040101010101" pitchFamily="2" charset="-122"/>
              </a:rPr>
              <a:t>项目代码编写平台</a:t>
            </a:r>
            <a:endPar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30" name="TextBox 29"/>
          <p:cNvSpPr txBox="1"/>
          <p:nvPr/>
        </p:nvSpPr>
        <p:spPr>
          <a:xfrm>
            <a:off x="4186555" y="3364230"/>
            <a:ext cx="2298700" cy="2070100"/>
          </a:xfrm>
          <a:prstGeom prst="rect">
            <a:avLst/>
          </a:prstGeom>
          <a:noFill/>
        </p:spPr>
        <p:txBody>
          <a:bodyPr wrap="square" lIns="70574" tIns="35286" rIns="70574" bIns="35286" rtlCol="0">
            <a:spAutoFit/>
          </a:bodyPr>
          <a:p>
            <a:pPr algn="l">
              <a:lnSpc>
                <a:spcPct val="130000"/>
              </a:lnSpc>
            </a:pPr>
            <a:r>
              <a:rPr lang="en-US" altLang="zh-CN" sz="20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rPr>
              <a:t>PhpStorm 是 一款 PHP 集成开发工具，是</a:t>
            </a:r>
            <a:r>
              <a:rPr lang="en-US" altLang="zh-CN" sz="2000">
                <a:solidFill>
                  <a:schemeClr val="tx1">
                    <a:lumMod val="65000"/>
                    <a:lumOff val="35000"/>
                  </a:schemeClr>
                </a:solidFill>
                <a:latin typeface="微软雅黑" panose="020B0503020204020204" pitchFamily="34" charset="-122"/>
                <a:ea typeface="微软雅黑" panose="020B0503020204020204" pitchFamily="34" charset="-122"/>
                <a:sym typeface="+mn-ea"/>
              </a:rPr>
              <a:t>I-Learn</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rPr>
              <a:t>原生态开发的主要平台。</a:t>
            </a:r>
            <a:endParaRPr lang="zh-CN" altLang="en-US" sz="20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7371715" y="2058670"/>
            <a:ext cx="1518920" cy="438150"/>
          </a:xfrm>
          <a:prstGeom prst="rect">
            <a:avLst/>
          </a:prstGeom>
          <a:noFill/>
        </p:spPr>
        <p:txBody>
          <a:bodyPr wrap="square" lIns="70574" tIns="0" rIns="70574" bIns="0" rtlCol="0" anchor="t">
            <a:spAutoFit/>
          </a:bodyPr>
          <a:p>
            <a:pPr algn="ctr">
              <a:lnSpc>
                <a:spcPct val="150000"/>
              </a:lnSpc>
            </a:pPr>
            <a:r>
              <a:rPr lang="en-US" altLang="zh-CN" sz="1900">
                <a:solidFill>
                  <a:schemeClr val="bg1"/>
                </a:solidFill>
                <a:latin typeface="微软雅黑" panose="020B0503020204020204" pitchFamily="34" charset="-122"/>
                <a:ea typeface="微软雅黑" panose="020B0503020204020204" pitchFamily="34" charset="-122"/>
                <a:cs typeface="华文黑体" panose="02010600040101010101" pitchFamily="2" charset="-122"/>
              </a:rPr>
              <a:t>pyCharm</a:t>
            </a:r>
            <a:endParaRPr lang="en-US" altLang="zh-CN" sz="1900">
              <a:solidFill>
                <a:schemeClr val="bg1"/>
              </a:solidFill>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32" name="TextBox 31"/>
          <p:cNvSpPr txBox="1"/>
          <p:nvPr/>
        </p:nvSpPr>
        <p:spPr>
          <a:xfrm>
            <a:off x="6673215" y="2707640"/>
            <a:ext cx="2858135" cy="531495"/>
          </a:xfrm>
          <a:prstGeom prst="rect">
            <a:avLst/>
          </a:prstGeom>
          <a:noFill/>
        </p:spPr>
        <p:txBody>
          <a:bodyPr wrap="square" lIns="70574" tIns="35286" rIns="70574" bIns="35286" rtlCol="0">
            <a:spAutoFit/>
          </a:bodyPr>
          <a:p>
            <a:pPr algn="ctr">
              <a:lnSpc>
                <a:spcPct val="150000"/>
              </a:lnSpc>
            </a:pP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华文黑体" panose="02010600040101010101" pitchFamily="2" charset="-122"/>
              </a:rPr>
              <a:t>网站</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华文黑体" panose="02010600040101010101" pitchFamily="2" charset="-122"/>
              </a:rPr>
              <a:t>测试程序编写平台</a:t>
            </a:r>
            <a:endPar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33" name="TextBox 32"/>
          <p:cNvSpPr txBox="1"/>
          <p:nvPr/>
        </p:nvSpPr>
        <p:spPr>
          <a:xfrm>
            <a:off x="6872605" y="3364230"/>
            <a:ext cx="2936240" cy="2870200"/>
          </a:xfrm>
          <a:prstGeom prst="rect">
            <a:avLst/>
          </a:prstGeom>
          <a:noFill/>
        </p:spPr>
        <p:txBody>
          <a:bodyPr wrap="square" lIns="70574" tIns="35286" rIns="70574" bIns="35286" rtlCol="0">
            <a:spAutoFit/>
          </a:bodyPr>
          <a:p>
            <a:pPr algn="l">
              <a:lnSpc>
                <a:spcPct val="130000"/>
              </a:lnSpc>
            </a:pPr>
            <a:r>
              <a:rPr lang="en-US" altLang="zh-CN" sz="160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200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rPr>
              <a:t>PyCharm是一种Python IDE，带有一整套可以帮助用户在使用Python语言开发时提高其效率的工具，也是</a:t>
            </a:r>
            <a:r>
              <a:rPr lang="en-US" altLang="zh-CN" sz="2000">
                <a:solidFill>
                  <a:schemeClr val="tx1">
                    <a:lumMod val="65000"/>
                    <a:lumOff val="35000"/>
                  </a:schemeClr>
                </a:solidFill>
                <a:latin typeface="微软雅黑" panose="020B0503020204020204" pitchFamily="34" charset="-122"/>
                <a:ea typeface="微软雅黑" panose="020B0503020204020204" pitchFamily="34" charset="-122"/>
                <a:sym typeface="+mn-ea"/>
              </a:rPr>
              <a:t>I-Learn</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rPr>
              <a:t>进行系统测试的主要工具。</a:t>
            </a:r>
            <a:endParaRPr lang="zh-CN" altLang="en-US" sz="200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8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479"/>
                            </p:stCondLst>
                            <p:childTnLst>
                              <p:par>
                                <p:cTn id="8" presetID="49" presetClass="entr" presetSubtype="0" decel="100000" fill="hold" grpId="0" nodeType="afterEffect">
                                  <p:stCondLst>
                                    <p:cond delay="0"/>
                                  </p:stCondLst>
                                  <p:childTnLst>
                                    <p:set>
                                      <p:cBhvr>
                                        <p:cTn id="9" dur="1" fill="hold">
                                          <p:stCondLst>
                                            <p:cond delay="0"/>
                                          </p:stCondLst>
                                        </p:cTn>
                                        <p:tgtEl>
                                          <p:spTgt spid="16"/>
                                        </p:tgtEl>
                                        <p:attrNameLst>
                                          <p:attrName>style.visibility</p:attrName>
                                        </p:attrNameLst>
                                      </p:cBhvr>
                                      <p:to>
                                        <p:strVal val="visible"/>
                                      </p:to>
                                    </p:set>
                                    <p:anim calcmode="lin" valueType="num">
                                      <p:cBhvr>
                                        <p:cTn id="10" dur="500" fill="hold"/>
                                        <p:tgtEl>
                                          <p:spTgt spid="16"/>
                                        </p:tgtEl>
                                        <p:attrNameLst>
                                          <p:attrName>ppt_w</p:attrName>
                                        </p:attrNameLst>
                                      </p:cBhvr>
                                      <p:tavLst>
                                        <p:tav tm="0">
                                          <p:val>
                                            <p:fltVal val="0"/>
                                          </p:val>
                                        </p:tav>
                                        <p:tav tm="100000">
                                          <p:val>
                                            <p:strVal val="#ppt_w"/>
                                          </p:val>
                                        </p:tav>
                                      </p:tavLst>
                                    </p:anim>
                                    <p:anim calcmode="lin" valueType="num">
                                      <p:cBhvr>
                                        <p:cTn id="11" dur="500" fill="hold"/>
                                        <p:tgtEl>
                                          <p:spTgt spid="16"/>
                                        </p:tgtEl>
                                        <p:attrNameLst>
                                          <p:attrName>ppt_h</p:attrName>
                                        </p:attrNameLst>
                                      </p:cBhvr>
                                      <p:tavLst>
                                        <p:tav tm="0">
                                          <p:val>
                                            <p:fltVal val="0"/>
                                          </p:val>
                                        </p:tav>
                                        <p:tav tm="100000">
                                          <p:val>
                                            <p:strVal val="#ppt_h"/>
                                          </p:val>
                                        </p:tav>
                                      </p:tavLst>
                                    </p:anim>
                                    <p:anim calcmode="lin" valueType="num">
                                      <p:cBhvr>
                                        <p:cTn id="12" dur="500" fill="hold"/>
                                        <p:tgtEl>
                                          <p:spTgt spid="16"/>
                                        </p:tgtEl>
                                        <p:attrNameLst>
                                          <p:attrName>style.rotation</p:attrName>
                                        </p:attrNameLst>
                                      </p:cBhvr>
                                      <p:tavLst>
                                        <p:tav tm="0">
                                          <p:val>
                                            <p:fltVal val="360"/>
                                          </p:val>
                                        </p:tav>
                                        <p:tav tm="100000">
                                          <p:val>
                                            <p:fltVal val="0"/>
                                          </p:val>
                                        </p:tav>
                                      </p:tavLst>
                                    </p:anim>
                                    <p:animEffect transition="in" filter="fade">
                                      <p:cBhvr>
                                        <p:cTn id="13" dur="5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childTnLst>
                          </p:cTn>
                        </p:par>
                        <p:par>
                          <p:cTn id="17" fill="hold">
                            <p:stCondLst>
                              <p:cond delay="979"/>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par>
                          <p:cTn id="21" fill="hold">
                            <p:stCondLst>
                              <p:cond delay="1479"/>
                            </p:stCondLst>
                            <p:childTnLst>
                              <p:par>
                                <p:cTn id="22" presetID="10" presetClass="entr" presetSubtype="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par>
                          <p:cTn id="28" fill="hold">
                            <p:stCondLst>
                              <p:cond delay="1979"/>
                            </p:stCondLst>
                            <p:childTnLst>
                              <p:par>
                                <p:cTn id="29" presetID="49" presetClass="entr" presetSubtype="0" decel="100000"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p:cTn id="31" dur="500" fill="hold"/>
                                        <p:tgtEl>
                                          <p:spTgt spid="24"/>
                                        </p:tgtEl>
                                        <p:attrNameLst>
                                          <p:attrName>ppt_w</p:attrName>
                                        </p:attrNameLst>
                                      </p:cBhvr>
                                      <p:tavLst>
                                        <p:tav tm="0">
                                          <p:val>
                                            <p:fltVal val="0"/>
                                          </p:val>
                                        </p:tav>
                                        <p:tav tm="100000">
                                          <p:val>
                                            <p:strVal val="#ppt_w"/>
                                          </p:val>
                                        </p:tav>
                                      </p:tavLst>
                                    </p:anim>
                                    <p:anim calcmode="lin" valueType="num">
                                      <p:cBhvr>
                                        <p:cTn id="32" dur="500" fill="hold"/>
                                        <p:tgtEl>
                                          <p:spTgt spid="24"/>
                                        </p:tgtEl>
                                        <p:attrNameLst>
                                          <p:attrName>ppt_h</p:attrName>
                                        </p:attrNameLst>
                                      </p:cBhvr>
                                      <p:tavLst>
                                        <p:tav tm="0">
                                          <p:val>
                                            <p:fltVal val="0"/>
                                          </p:val>
                                        </p:tav>
                                        <p:tav tm="100000">
                                          <p:val>
                                            <p:strVal val="#ppt_h"/>
                                          </p:val>
                                        </p:tav>
                                      </p:tavLst>
                                    </p:anim>
                                    <p:anim calcmode="lin" valueType="num">
                                      <p:cBhvr>
                                        <p:cTn id="33" dur="500" fill="hold"/>
                                        <p:tgtEl>
                                          <p:spTgt spid="24"/>
                                        </p:tgtEl>
                                        <p:attrNameLst>
                                          <p:attrName>style.rotation</p:attrName>
                                        </p:attrNameLst>
                                      </p:cBhvr>
                                      <p:tavLst>
                                        <p:tav tm="0">
                                          <p:val>
                                            <p:fltVal val="360"/>
                                          </p:val>
                                        </p:tav>
                                        <p:tav tm="100000">
                                          <p:val>
                                            <p:fltVal val="0"/>
                                          </p:val>
                                        </p:tav>
                                      </p:tavLst>
                                    </p:anim>
                                    <p:animEffect transition="in" filter="fade">
                                      <p:cBhvr>
                                        <p:cTn id="34" dur="500"/>
                                        <p:tgtEl>
                                          <p:spTgt spid="24"/>
                                        </p:tgtEl>
                                      </p:cBhvr>
                                    </p:animEffect>
                                  </p:childTnLst>
                                </p:cTn>
                              </p:par>
                              <p:par>
                                <p:cTn id="35" presetID="22" presetClass="entr" presetSubtype="4"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childTnLst>
                          </p:cTn>
                        </p:par>
                        <p:par>
                          <p:cTn id="38" fill="hold">
                            <p:stCondLst>
                              <p:cond delay="2479"/>
                            </p:stCondLst>
                            <p:childTnLst>
                              <p:par>
                                <p:cTn id="39" presetID="10" presetClass="entr" presetSubtype="0"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childTnLst>
                          </p:cTn>
                        </p:par>
                        <p:par>
                          <p:cTn id="42" fill="hold">
                            <p:stCondLst>
                              <p:cond delay="2979"/>
                            </p:stCondLst>
                            <p:childTnLst>
                              <p:par>
                                <p:cTn id="43" presetID="10"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childTnLst>
                          </p:cTn>
                        </p:par>
                        <p:par>
                          <p:cTn id="49" fill="hold">
                            <p:stCondLst>
                              <p:cond delay="3479"/>
                            </p:stCondLst>
                            <p:childTnLst>
                              <p:par>
                                <p:cTn id="50" presetID="49" presetClass="entr" presetSubtype="0" decel="100000"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p:cTn id="52" dur="500" fill="hold"/>
                                        <p:tgtEl>
                                          <p:spTgt spid="23"/>
                                        </p:tgtEl>
                                        <p:attrNameLst>
                                          <p:attrName>ppt_w</p:attrName>
                                        </p:attrNameLst>
                                      </p:cBhvr>
                                      <p:tavLst>
                                        <p:tav tm="0">
                                          <p:val>
                                            <p:fltVal val="0"/>
                                          </p:val>
                                        </p:tav>
                                        <p:tav tm="100000">
                                          <p:val>
                                            <p:strVal val="#ppt_w"/>
                                          </p:val>
                                        </p:tav>
                                      </p:tavLst>
                                    </p:anim>
                                    <p:anim calcmode="lin" valueType="num">
                                      <p:cBhvr>
                                        <p:cTn id="53" dur="500" fill="hold"/>
                                        <p:tgtEl>
                                          <p:spTgt spid="23"/>
                                        </p:tgtEl>
                                        <p:attrNameLst>
                                          <p:attrName>ppt_h</p:attrName>
                                        </p:attrNameLst>
                                      </p:cBhvr>
                                      <p:tavLst>
                                        <p:tav tm="0">
                                          <p:val>
                                            <p:fltVal val="0"/>
                                          </p:val>
                                        </p:tav>
                                        <p:tav tm="100000">
                                          <p:val>
                                            <p:strVal val="#ppt_h"/>
                                          </p:val>
                                        </p:tav>
                                      </p:tavLst>
                                    </p:anim>
                                    <p:anim calcmode="lin" valueType="num">
                                      <p:cBhvr>
                                        <p:cTn id="54" dur="500" fill="hold"/>
                                        <p:tgtEl>
                                          <p:spTgt spid="23"/>
                                        </p:tgtEl>
                                        <p:attrNameLst>
                                          <p:attrName>style.rotation</p:attrName>
                                        </p:attrNameLst>
                                      </p:cBhvr>
                                      <p:tavLst>
                                        <p:tav tm="0">
                                          <p:val>
                                            <p:fltVal val="360"/>
                                          </p:val>
                                        </p:tav>
                                        <p:tav tm="100000">
                                          <p:val>
                                            <p:fltVal val="0"/>
                                          </p:val>
                                        </p:tav>
                                      </p:tavLst>
                                    </p:anim>
                                    <p:animEffect transition="in" filter="fade">
                                      <p:cBhvr>
                                        <p:cTn id="55" dur="500"/>
                                        <p:tgtEl>
                                          <p:spTgt spid="23"/>
                                        </p:tgtEl>
                                      </p:cBhvr>
                                    </p:animEffect>
                                  </p:childTnLst>
                                </p:cTn>
                              </p:par>
                              <p:par>
                                <p:cTn id="56" presetID="22" presetClass="entr" presetSubtype="4" fill="hold"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down)">
                                      <p:cBhvr>
                                        <p:cTn id="58" dur="500"/>
                                        <p:tgtEl>
                                          <p:spTgt spid="20"/>
                                        </p:tgtEl>
                                      </p:cBhvr>
                                    </p:animEffect>
                                  </p:childTnLst>
                                </p:cTn>
                              </p:par>
                            </p:childTnLst>
                          </p:cTn>
                        </p:par>
                        <p:par>
                          <p:cTn id="59" fill="hold">
                            <p:stCondLst>
                              <p:cond delay="3979"/>
                            </p:stCondLst>
                            <p:childTnLst>
                              <p:par>
                                <p:cTn id="60" presetID="10" presetClass="entr" presetSubtype="0" fill="hold" grpId="0" nodeType="after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par>
                          <p:cTn id="63" fill="hold">
                            <p:stCondLst>
                              <p:cond delay="4479"/>
                            </p:stCondLst>
                            <p:childTnLst>
                              <p:par>
                                <p:cTn id="64" presetID="10" presetClass="entr" presetSubtype="0" fill="hold" grpId="0" nodeType="after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fade">
                                      <p:cBhvr>
                                        <p:cTn id="66" dur="500"/>
                                        <p:tgtEl>
                                          <p:spTgt spid="3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bldLvl="0" animBg="1"/>
      <p:bldP spid="23" grpId="0" bldLvl="0" animBg="1"/>
      <p:bldP spid="24" grpId="0" bldLvl="0" animBg="1"/>
      <p:bldP spid="25" grpId="0"/>
      <p:bldP spid="26" grpId="0"/>
      <p:bldP spid="27" grpId="0"/>
      <p:bldP spid="28" grpId="0"/>
      <p:bldP spid="29" grpId="0"/>
      <p:bldP spid="30" grpId="0"/>
      <p:bldP spid="31" grpId="0"/>
      <p:bldP spid="32"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4"/>
          <p:cNvSpPr txBox="1"/>
          <p:nvPr userDrawn="1"/>
        </p:nvSpPr>
        <p:spPr>
          <a:xfrm>
            <a:off x="1158408" y="152874"/>
            <a:ext cx="5225625" cy="542617"/>
          </a:xfrm>
          <a:prstGeom prst="rect">
            <a:avLst/>
          </a:prstGeom>
        </p:spPr>
        <p:txBody>
          <a:bodyPr vert="horz" lIns="91440" tIns="45721" rIns="91440" bIns="45721" rtlCol="0">
            <a:noAutofit/>
          </a:bodyPr>
          <a:lstStyle>
            <a:lvl1pPr algn="l" defTabSz="914400" rtl="0" eaLnBrk="1" latinLnBrk="0" hangingPunct="1">
              <a:lnSpc>
                <a:spcPct val="90000"/>
              </a:lnSpc>
              <a:spcBef>
                <a:spcPct val="0"/>
              </a:spcBef>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pPr>
              <a:spcBef>
                <a:spcPct val="20000"/>
              </a:spcBef>
              <a:buFont typeface="Arial" panose="020B0604020202020204" pitchFamily="34" charset="0"/>
              <a:buNone/>
            </a:pPr>
            <a:r>
              <a:rPr lang="zh-CN" altLang="en-US" sz="2800" dirty="0"/>
              <a:t>项目主要使用技术</a:t>
            </a:r>
            <a:endParaRPr lang="zh-CN" altLang="en-US" sz="2800" dirty="0"/>
          </a:p>
        </p:txBody>
      </p:sp>
      <p:sp>
        <p:nvSpPr>
          <p:cNvPr id="36" name="Freeform 23"/>
          <p:cNvSpPr/>
          <p:nvPr/>
        </p:nvSpPr>
        <p:spPr bwMode="auto">
          <a:xfrm>
            <a:off x="3992245" y="2768600"/>
            <a:ext cx="2067560" cy="1104900"/>
          </a:xfrm>
          <a:custGeom>
            <a:avLst/>
            <a:gdLst>
              <a:gd name="T0" fmla="*/ 14 w 187"/>
              <a:gd name="T1" fmla="*/ 0 h 188"/>
              <a:gd name="T2" fmla="*/ 173 w 187"/>
              <a:gd name="T3" fmla="*/ 0 h 188"/>
              <a:gd name="T4" fmla="*/ 187 w 187"/>
              <a:gd name="T5" fmla="*/ 14 h 188"/>
              <a:gd name="T6" fmla="*/ 187 w 187"/>
              <a:gd name="T7" fmla="*/ 174 h 188"/>
              <a:gd name="T8" fmla="*/ 173 w 187"/>
              <a:gd name="T9" fmla="*/ 188 h 188"/>
              <a:gd name="T10" fmla="*/ 14 w 187"/>
              <a:gd name="T11" fmla="*/ 188 h 188"/>
              <a:gd name="T12" fmla="*/ 0 w 187"/>
              <a:gd name="T13" fmla="*/ 174 h 188"/>
              <a:gd name="T14" fmla="*/ 0 w 187"/>
              <a:gd name="T15" fmla="*/ 14 h 188"/>
              <a:gd name="T16" fmla="*/ 14 w 187"/>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88">
                <a:moveTo>
                  <a:pt x="14" y="0"/>
                </a:moveTo>
                <a:cubicBezTo>
                  <a:pt x="173" y="0"/>
                  <a:pt x="173" y="0"/>
                  <a:pt x="173" y="0"/>
                </a:cubicBezTo>
                <a:cubicBezTo>
                  <a:pt x="181" y="0"/>
                  <a:pt x="187" y="6"/>
                  <a:pt x="187" y="14"/>
                </a:cubicBezTo>
                <a:cubicBezTo>
                  <a:pt x="187" y="174"/>
                  <a:pt x="187" y="174"/>
                  <a:pt x="187" y="174"/>
                </a:cubicBezTo>
                <a:cubicBezTo>
                  <a:pt x="187" y="181"/>
                  <a:pt x="181" y="188"/>
                  <a:pt x="173" y="188"/>
                </a:cubicBezTo>
                <a:cubicBezTo>
                  <a:pt x="14" y="188"/>
                  <a:pt x="14" y="188"/>
                  <a:pt x="14" y="188"/>
                </a:cubicBezTo>
                <a:cubicBezTo>
                  <a:pt x="6" y="188"/>
                  <a:pt x="0" y="181"/>
                  <a:pt x="0" y="174"/>
                </a:cubicBezTo>
                <a:cubicBezTo>
                  <a:pt x="0" y="14"/>
                  <a:pt x="0" y="14"/>
                  <a:pt x="0" y="14"/>
                </a:cubicBezTo>
                <a:cubicBezTo>
                  <a:pt x="0" y="6"/>
                  <a:pt x="6" y="0"/>
                  <a:pt x="14" y="0"/>
                </a:cubicBezTo>
                <a:close/>
              </a:path>
            </a:pathLst>
          </a:custGeom>
          <a:solidFill>
            <a:srgbClr val="161D25"/>
          </a:solidFill>
          <a:ln>
            <a:noFill/>
          </a:ln>
        </p:spPr>
        <p:txBody>
          <a:bodyPr vert="horz" wrap="square" lIns="70564" tIns="35282" rIns="70564" bIns="35282" numCol="1" anchor="ctr" anchorCtr="0" compatLnSpc="1"/>
          <a:p>
            <a:pPr algn="ctr"/>
            <a:r>
              <a:rPr lang="zh-CN" altLang="en-US" sz="2500">
                <a:solidFill>
                  <a:schemeClr val="bg1"/>
                </a:solidFill>
                <a:latin typeface="微软雅黑" panose="020B0503020204020204" pitchFamily="34" charset="-122"/>
                <a:ea typeface="微软雅黑" panose="020B0503020204020204" pitchFamily="34" charset="-122"/>
              </a:rPr>
              <a:t>主要使用技术</a:t>
            </a:r>
            <a:endParaRPr lang="zh-CN" altLang="en-US" sz="2500">
              <a:solidFill>
                <a:schemeClr val="bg1"/>
              </a:solidFill>
              <a:latin typeface="微软雅黑" panose="020B0503020204020204" pitchFamily="34" charset="-122"/>
              <a:ea typeface="微软雅黑" panose="020B0503020204020204" pitchFamily="34" charset="-122"/>
            </a:endParaRPr>
          </a:p>
        </p:txBody>
      </p:sp>
      <p:sp>
        <p:nvSpPr>
          <p:cNvPr id="37" name="Freeform 24"/>
          <p:cNvSpPr/>
          <p:nvPr/>
        </p:nvSpPr>
        <p:spPr bwMode="auto">
          <a:xfrm>
            <a:off x="7892415" y="2536825"/>
            <a:ext cx="752475" cy="941705"/>
          </a:xfrm>
          <a:custGeom>
            <a:avLst/>
            <a:gdLst>
              <a:gd name="T0" fmla="*/ 9 w 119"/>
              <a:gd name="T1" fmla="*/ 0 h 119"/>
              <a:gd name="T2" fmla="*/ 110 w 119"/>
              <a:gd name="T3" fmla="*/ 0 h 119"/>
              <a:gd name="T4" fmla="*/ 119 w 119"/>
              <a:gd name="T5" fmla="*/ 9 h 119"/>
              <a:gd name="T6" fmla="*/ 119 w 119"/>
              <a:gd name="T7" fmla="*/ 110 h 119"/>
              <a:gd name="T8" fmla="*/ 110 w 119"/>
              <a:gd name="T9" fmla="*/ 119 h 119"/>
              <a:gd name="T10" fmla="*/ 9 w 119"/>
              <a:gd name="T11" fmla="*/ 119 h 119"/>
              <a:gd name="T12" fmla="*/ 0 w 119"/>
              <a:gd name="T13" fmla="*/ 110 h 119"/>
              <a:gd name="T14" fmla="*/ 0 w 119"/>
              <a:gd name="T15" fmla="*/ 9 h 119"/>
              <a:gd name="T16" fmla="*/ 9 w 119"/>
              <a:gd name="T1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19">
                <a:moveTo>
                  <a:pt x="9" y="0"/>
                </a:moveTo>
                <a:cubicBezTo>
                  <a:pt x="110" y="0"/>
                  <a:pt x="110" y="0"/>
                  <a:pt x="110" y="0"/>
                </a:cubicBezTo>
                <a:cubicBezTo>
                  <a:pt x="115" y="0"/>
                  <a:pt x="119" y="4"/>
                  <a:pt x="119" y="9"/>
                </a:cubicBezTo>
                <a:cubicBezTo>
                  <a:pt x="119" y="110"/>
                  <a:pt x="119" y="110"/>
                  <a:pt x="119" y="110"/>
                </a:cubicBezTo>
                <a:cubicBezTo>
                  <a:pt x="119" y="115"/>
                  <a:pt x="115" y="119"/>
                  <a:pt x="110" y="119"/>
                </a:cubicBezTo>
                <a:cubicBezTo>
                  <a:pt x="9" y="119"/>
                  <a:pt x="9" y="119"/>
                  <a:pt x="9" y="119"/>
                </a:cubicBezTo>
                <a:cubicBezTo>
                  <a:pt x="4" y="119"/>
                  <a:pt x="0" y="115"/>
                  <a:pt x="0" y="110"/>
                </a:cubicBezTo>
                <a:cubicBezTo>
                  <a:pt x="0" y="9"/>
                  <a:pt x="0" y="9"/>
                  <a:pt x="0" y="9"/>
                </a:cubicBezTo>
                <a:cubicBezTo>
                  <a:pt x="0" y="4"/>
                  <a:pt x="4" y="0"/>
                  <a:pt x="9" y="0"/>
                </a:cubicBezTo>
                <a:close/>
              </a:path>
            </a:pathLst>
          </a:custGeom>
          <a:solidFill>
            <a:srgbClr val="161D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564" tIns="35282" rIns="70564" bIns="35282" numCol="1" spcCol="0" rtlCol="0" fromWordArt="0" anchor="ctr" anchorCtr="0" forceAA="0" compatLnSpc="1">
            <a:noAutofit/>
          </a:bodyPr>
          <a:p>
            <a:pPr algn="ctr"/>
            <a:r>
              <a:rPr lang="en-US" altLang="zh-CN" sz="3400">
                <a:latin typeface="Bebas" pitchFamily="2" charset="0"/>
              </a:rPr>
              <a:t>02</a:t>
            </a:r>
            <a:endParaRPr lang="zh-CN" altLang="en-US" sz="3400">
              <a:latin typeface="Bebas" pitchFamily="2" charset="0"/>
            </a:endParaRPr>
          </a:p>
        </p:txBody>
      </p:sp>
      <p:sp>
        <p:nvSpPr>
          <p:cNvPr id="2" name="Freeform 25"/>
          <p:cNvSpPr/>
          <p:nvPr/>
        </p:nvSpPr>
        <p:spPr bwMode="auto">
          <a:xfrm>
            <a:off x="2629887" y="1052811"/>
            <a:ext cx="855860" cy="858534"/>
          </a:xfrm>
          <a:custGeom>
            <a:avLst/>
            <a:gdLst>
              <a:gd name="T0" fmla="*/ 10 w 138"/>
              <a:gd name="T1" fmla="*/ 0 h 138"/>
              <a:gd name="T2" fmla="*/ 128 w 138"/>
              <a:gd name="T3" fmla="*/ 0 h 138"/>
              <a:gd name="T4" fmla="*/ 138 w 138"/>
              <a:gd name="T5" fmla="*/ 10 h 138"/>
              <a:gd name="T6" fmla="*/ 138 w 138"/>
              <a:gd name="T7" fmla="*/ 128 h 138"/>
              <a:gd name="T8" fmla="*/ 128 w 138"/>
              <a:gd name="T9" fmla="*/ 138 h 138"/>
              <a:gd name="T10" fmla="*/ 10 w 138"/>
              <a:gd name="T11" fmla="*/ 138 h 138"/>
              <a:gd name="T12" fmla="*/ 0 w 138"/>
              <a:gd name="T13" fmla="*/ 128 h 138"/>
              <a:gd name="T14" fmla="*/ 0 w 138"/>
              <a:gd name="T15" fmla="*/ 10 h 138"/>
              <a:gd name="T16" fmla="*/ 10 w 138"/>
              <a:gd name="T1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38">
                <a:moveTo>
                  <a:pt x="10" y="0"/>
                </a:moveTo>
                <a:cubicBezTo>
                  <a:pt x="128" y="0"/>
                  <a:pt x="128" y="0"/>
                  <a:pt x="128" y="0"/>
                </a:cubicBezTo>
                <a:cubicBezTo>
                  <a:pt x="133" y="0"/>
                  <a:pt x="138" y="5"/>
                  <a:pt x="138" y="10"/>
                </a:cubicBezTo>
                <a:cubicBezTo>
                  <a:pt x="138" y="128"/>
                  <a:pt x="138" y="128"/>
                  <a:pt x="138" y="128"/>
                </a:cubicBezTo>
                <a:cubicBezTo>
                  <a:pt x="138" y="133"/>
                  <a:pt x="133" y="138"/>
                  <a:pt x="128" y="138"/>
                </a:cubicBezTo>
                <a:cubicBezTo>
                  <a:pt x="10" y="138"/>
                  <a:pt x="10" y="138"/>
                  <a:pt x="10" y="138"/>
                </a:cubicBezTo>
                <a:cubicBezTo>
                  <a:pt x="5" y="138"/>
                  <a:pt x="0" y="133"/>
                  <a:pt x="0" y="128"/>
                </a:cubicBezTo>
                <a:cubicBezTo>
                  <a:pt x="0" y="10"/>
                  <a:pt x="0" y="10"/>
                  <a:pt x="0" y="10"/>
                </a:cubicBezTo>
                <a:cubicBezTo>
                  <a:pt x="0" y="5"/>
                  <a:pt x="5" y="0"/>
                  <a:pt x="10" y="0"/>
                </a:cubicBezTo>
                <a:close/>
              </a:path>
            </a:pathLst>
          </a:custGeom>
          <a:solidFill>
            <a:srgbClr val="161D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564" tIns="35282" rIns="70564" bIns="35282" numCol="1" spcCol="0" rtlCol="0" fromWordArt="0" anchor="ctr" anchorCtr="0" forceAA="0" compatLnSpc="1">
            <a:noAutofit/>
          </a:bodyPr>
          <a:p>
            <a:pPr algn="ctr"/>
            <a:r>
              <a:rPr lang="en-US" altLang="zh-CN" sz="4200">
                <a:latin typeface="Bebas" pitchFamily="2" charset="0"/>
              </a:rPr>
              <a:t>01</a:t>
            </a:r>
            <a:endParaRPr lang="zh-CN" altLang="en-US" sz="4200">
              <a:latin typeface="Bebas" pitchFamily="2" charset="0"/>
            </a:endParaRPr>
          </a:p>
        </p:txBody>
      </p:sp>
      <p:sp>
        <p:nvSpPr>
          <p:cNvPr id="4" name="Freeform 26"/>
          <p:cNvSpPr/>
          <p:nvPr/>
        </p:nvSpPr>
        <p:spPr bwMode="auto">
          <a:xfrm>
            <a:off x="3199765" y="4744085"/>
            <a:ext cx="792480" cy="800735"/>
          </a:xfrm>
          <a:custGeom>
            <a:avLst/>
            <a:gdLst>
              <a:gd name="T0" fmla="*/ 5 w 69"/>
              <a:gd name="T1" fmla="*/ 0 h 69"/>
              <a:gd name="T2" fmla="*/ 64 w 69"/>
              <a:gd name="T3" fmla="*/ 0 h 69"/>
              <a:gd name="T4" fmla="*/ 69 w 69"/>
              <a:gd name="T5" fmla="*/ 5 h 69"/>
              <a:gd name="T6" fmla="*/ 69 w 69"/>
              <a:gd name="T7" fmla="*/ 63 h 69"/>
              <a:gd name="T8" fmla="*/ 64 w 69"/>
              <a:gd name="T9" fmla="*/ 69 h 69"/>
              <a:gd name="T10" fmla="*/ 5 w 69"/>
              <a:gd name="T11" fmla="*/ 69 h 69"/>
              <a:gd name="T12" fmla="*/ 0 w 69"/>
              <a:gd name="T13" fmla="*/ 63 h 69"/>
              <a:gd name="T14" fmla="*/ 0 w 69"/>
              <a:gd name="T15" fmla="*/ 5 h 69"/>
              <a:gd name="T16" fmla="*/ 5 w 69"/>
              <a:gd name="T1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9">
                <a:moveTo>
                  <a:pt x="5" y="0"/>
                </a:moveTo>
                <a:cubicBezTo>
                  <a:pt x="64" y="0"/>
                  <a:pt x="64" y="0"/>
                  <a:pt x="64" y="0"/>
                </a:cubicBezTo>
                <a:cubicBezTo>
                  <a:pt x="66" y="0"/>
                  <a:pt x="69" y="2"/>
                  <a:pt x="69" y="5"/>
                </a:cubicBezTo>
                <a:cubicBezTo>
                  <a:pt x="69" y="63"/>
                  <a:pt x="69" y="63"/>
                  <a:pt x="69" y="63"/>
                </a:cubicBezTo>
                <a:cubicBezTo>
                  <a:pt x="69" y="66"/>
                  <a:pt x="66" y="69"/>
                  <a:pt x="64" y="69"/>
                </a:cubicBezTo>
                <a:cubicBezTo>
                  <a:pt x="5" y="69"/>
                  <a:pt x="5" y="69"/>
                  <a:pt x="5" y="69"/>
                </a:cubicBezTo>
                <a:cubicBezTo>
                  <a:pt x="2" y="69"/>
                  <a:pt x="0" y="66"/>
                  <a:pt x="0" y="63"/>
                </a:cubicBezTo>
                <a:cubicBezTo>
                  <a:pt x="0" y="5"/>
                  <a:pt x="0" y="5"/>
                  <a:pt x="0" y="5"/>
                </a:cubicBezTo>
                <a:cubicBezTo>
                  <a:pt x="0" y="2"/>
                  <a:pt x="2" y="0"/>
                  <a:pt x="5" y="0"/>
                </a:cubicBezTo>
                <a:close/>
              </a:path>
            </a:pathLst>
          </a:custGeom>
          <a:solidFill>
            <a:srgbClr val="161D2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564" tIns="35282" rIns="70564" bIns="35282" numCol="1" spcCol="0" rtlCol="0" fromWordArt="0" anchor="ctr" anchorCtr="0" forceAA="0" compatLnSpc="1">
            <a:noAutofit/>
          </a:bodyPr>
          <a:p>
            <a:pPr algn="ctr"/>
            <a:r>
              <a:rPr lang="en-US" altLang="zh-CN" sz="2800">
                <a:latin typeface="Bebas" pitchFamily="2" charset="0"/>
              </a:rPr>
              <a:t>03</a:t>
            </a:r>
            <a:endParaRPr lang="zh-CN" altLang="en-US" sz="2800">
              <a:latin typeface="Bebas" pitchFamily="2" charset="0"/>
            </a:endParaRPr>
          </a:p>
        </p:txBody>
      </p:sp>
      <p:sp>
        <p:nvSpPr>
          <p:cNvPr id="5" name="Freeform 27"/>
          <p:cNvSpPr/>
          <p:nvPr/>
        </p:nvSpPr>
        <p:spPr bwMode="auto">
          <a:xfrm>
            <a:off x="2402840" y="1433195"/>
            <a:ext cx="1589405" cy="1838960"/>
          </a:xfrm>
          <a:custGeom>
            <a:avLst/>
            <a:gdLst>
              <a:gd name="T0" fmla="*/ 243 w 243"/>
              <a:gd name="T1" fmla="*/ 236 h 236"/>
              <a:gd name="T2" fmla="*/ 19 w 243"/>
              <a:gd name="T3" fmla="*/ 236 h 236"/>
              <a:gd name="T4" fmla="*/ 0 w 243"/>
              <a:gd name="T5" fmla="*/ 216 h 236"/>
              <a:gd name="T6" fmla="*/ 0 w 243"/>
              <a:gd name="T7" fmla="*/ 19 h 236"/>
              <a:gd name="T8" fmla="*/ 19 w 243"/>
              <a:gd name="T9" fmla="*/ 0 h 236"/>
              <a:gd name="T10" fmla="*/ 53 w 243"/>
              <a:gd name="T11" fmla="*/ 0 h 236"/>
            </a:gdLst>
            <a:ahLst/>
            <a:cxnLst>
              <a:cxn ang="0">
                <a:pos x="T0" y="T1"/>
              </a:cxn>
              <a:cxn ang="0">
                <a:pos x="T2" y="T3"/>
              </a:cxn>
              <a:cxn ang="0">
                <a:pos x="T4" y="T5"/>
              </a:cxn>
              <a:cxn ang="0">
                <a:pos x="T6" y="T7"/>
              </a:cxn>
              <a:cxn ang="0">
                <a:pos x="T8" y="T9"/>
              </a:cxn>
              <a:cxn ang="0">
                <a:pos x="T10" y="T11"/>
              </a:cxn>
            </a:cxnLst>
            <a:rect l="0" t="0" r="r" b="b"/>
            <a:pathLst>
              <a:path w="243" h="236">
                <a:moveTo>
                  <a:pt x="243" y="236"/>
                </a:moveTo>
                <a:cubicBezTo>
                  <a:pt x="19" y="236"/>
                  <a:pt x="19" y="236"/>
                  <a:pt x="19" y="236"/>
                </a:cubicBezTo>
                <a:cubicBezTo>
                  <a:pt x="9" y="236"/>
                  <a:pt x="0" y="227"/>
                  <a:pt x="0" y="216"/>
                </a:cubicBezTo>
                <a:cubicBezTo>
                  <a:pt x="0" y="19"/>
                  <a:pt x="0" y="19"/>
                  <a:pt x="0" y="19"/>
                </a:cubicBezTo>
                <a:cubicBezTo>
                  <a:pt x="0" y="8"/>
                  <a:pt x="9" y="0"/>
                  <a:pt x="19" y="0"/>
                </a:cubicBezTo>
                <a:cubicBezTo>
                  <a:pt x="53" y="0"/>
                  <a:pt x="53" y="0"/>
                  <a:pt x="53" y="0"/>
                </a:cubicBezTo>
              </a:path>
            </a:pathLst>
          </a:custGeom>
          <a:noFill/>
          <a:ln w="28575" cap="flat">
            <a:solidFill>
              <a:schemeClr val="bg1">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70564" tIns="35282" rIns="70564" bIns="35282" numCol="1" anchor="t" anchorCtr="0" compatLnSpc="1"/>
          <a:p>
            <a:endParaRPr lang="zh-CN" altLang="en-US"/>
          </a:p>
        </p:txBody>
      </p:sp>
      <p:sp>
        <p:nvSpPr>
          <p:cNvPr id="6" name="Freeform 28"/>
          <p:cNvSpPr/>
          <p:nvPr/>
        </p:nvSpPr>
        <p:spPr bwMode="auto">
          <a:xfrm>
            <a:off x="6059805" y="3478530"/>
            <a:ext cx="2164080" cy="2669540"/>
          </a:xfrm>
          <a:custGeom>
            <a:avLst/>
            <a:gdLst>
              <a:gd name="T0" fmla="*/ 0 w 208"/>
              <a:gd name="T1" fmla="*/ 1 h 60"/>
              <a:gd name="T2" fmla="*/ 89 w 208"/>
              <a:gd name="T3" fmla="*/ 1 h 60"/>
              <a:gd name="T4" fmla="*/ 109 w 208"/>
              <a:gd name="T5" fmla="*/ 21 h 60"/>
              <a:gd name="T6" fmla="*/ 109 w 208"/>
              <a:gd name="T7" fmla="*/ 41 h 60"/>
              <a:gd name="T8" fmla="*/ 129 w 208"/>
              <a:gd name="T9" fmla="*/ 60 h 60"/>
              <a:gd name="T10" fmla="*/ 188 w 208"/>
              <a:gd name="T11" fmla="*/ 60 h 60"/>
              <a:gd name="T12" fmla="*/ 208 w 208"/>
              <a:gd name="T13" fmla="*/ 40 h 60"/>
              <a:gd name="T14" fmla="*/ 208 w 208"/>
              <a:gd name="T15" fmla="*/ 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60">
                <a:moveTo>
                  <a:pt x="0" y="1"/>
                </a:moveTo>
                <a:cubicBezTo>
                  <a:pt x="89" y="1"/>
                  <a:pt x="89" y="1"/>
                  <a:pt x="89" y="1"/>
                </a:cubicBezTo>
                <a:cubicBezTo>
                  <a:pt x="100" y="1"/>
                  <a:pt x="109" y="10"/>
                  <a:pt x="109" y="21"/>
                </a:cubicBezTo>
                <a:cubicBezTo>
                  <a:pt x="109" y="41"/>
                  <a:pt x="109" y="41"/>
                  <a:pt x="109" y="41"/>
                </a:cubicBezTo>
                <a:cubicBezTo>
                  <a:pt x="109" y="51"/>
                  <a:pt x="118" y="60"/>
                  <a:pt x="129" y="60"/>
                </a:cubicBezTo>
                <a:cubicBezTo>
                  <a:pt x="188" y="60"/>
                  <a:pt x="188" y="60"/>
                  <a:pt x="188" y="60"/>
                </a:cubicBezTo>
                <a:cubicBezTo>
                  <a:pt x="199" y="60"/>
                  <a:pt x="208" y="51"/>
                  <a:pt x="208" y="40"/>
                </a:cubicBezTo>
                <a:cubicBezTo>
                  <a:pt x="208" y="0"/>
                  <a:pt x="208" y="0"/>
                  <a:pt x="208" y="0"/>
                </a:cubicBezTo>
              </a:path>
            </a:pathLst>
          </a:custGeom>
          <a:noFill/>
          <a:ln w="28575" cap="flat">
            <a:solidFill>
              <a:schemeClr val="bg1">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70564" tIns="35282" rIns="70564" bIns="35282" numCol="1" anchor="t" anchorCtr="0" compatLnSpc="1"/>
          <a:p>
            <a:endParaRPr lang="zh-CN" altLang="en-US"/>
          </a:p>
        </p:txBody>
      </p:sp>
      <p:sp>
        <p:nvSpPr>
          <p:cNvPr id="7" name="Freeform 29"/>
          <p:cNvSpPr/>
          <p:nvPr/>
        </p:nvSpPr>
        <p:spPr bwMode="auto">
          <a:xfrm>
            <a:off x="3992245" y="3873500"/>
            <a:ext cx="719455" cy="1556385"/>
          </a:xfrm>
          <a:custGeom>
            <a:avLst/>
            <a:gdLst>
              <a:gd name="T0" fmla="*/ 0 w 67"/>
              <a:gd name="T1" fmla="*/ 176 h 209"/>
              <a:gd name="T2" fmla="*/ 33 w 67"/>
              <a:gd name="T3" fmla="*/ 209 h 209"/>
              <a:gd name="T4" fmla="*/ 33 w 67"/>
              <a:gd name="T5" fmla="*/ 209 h 209"/>
              <a:gd name="T6" fmla="*/ 67 w 67"/>
              <a:gd name="T7" fmla="*/ 176 h 209"/>
              <a:gd name="T8" fmla="*/ 67 w 67"/>
              <a:gd name="T9" fmla="*/ 0 h 209"/>
            </a:gdLst>
            <a:ahLst/>
            <a:cxnLst>
              <a:cxn ang="0">
                <a:pos x="T0" y="T1"/>
              </a:cxn>
              <a:cxn ang="0">
                <a:pos x="T2" y="T3"/>
              </a:cxn>
              <a:cxn ang="0">
                <a:pos x="T4" y="T5"/>
              </a:cxn>
              <a:cxn ang="0">
                <a:pos x="T6" y="T7"/>
              </a:cxn>
              <a:cxn ang="0">
                <a:pos x="T8" y="T9"/>
              </a:cxn>
            </a:cxnLst>
            <a:rect l="0" t="0" r="r" b="b"/>
            <a:pathLst>
              <a:path w="67" h="209">
                <a:moveTo>
                  <a:pt x="0" y="176"/>
                </a:moveTo>
                <a:cubicBezTo>
                  <a:pt x="0" y="194"/>
                  <a:pt x="15" y="209"/>
                  <a:pt x="33" y="209"/>
                </a:cubicBezTo>
                <a:cubicBezTo>
                  <a:pt x="33" y="209"/>
                  <a:pt x="33" y="209"/>
                  <a:pt x="33" y="209"/>
                </a:cubicBezTo>
                <a:cubicBezTo>
                  <a:pt x="52" y="209"/>
                  <a:pt x="67" y="194"/>
                  <a:pt x="67" y="176"/>
                </a:cubicBezTo>
                <a:cubicBezTo>
                  <a:pt x="67" y="0"/>
                  <a:pt x="67" y="0"/>
                  <a:pt x="67" y="0"/>
                </a:cubicBezTo>
              </a:path>
            </a:pathLst>
          </a:custGeom>
          <a:noFill/>
          <a:ln w="28575" cap="flat">
            <a:solidFill>
              <a:schemeClr val="bg1">
                <a:lumMod val="50000"/>
              </a:schemeClr>
            </a:solidFill>
            <a:prstDash val="dash"/>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70564" tIns="35282" rIns="70564" bIns="35282" numCol="1" anchor="t" anchorCtr="0" compatLnSpc="1"/>
          <a:p>
            <a:endParaRPr lang="zh-CN" altLang="en-US"/>
          </a:p>
        </p:txBody>
      </p:sp>
      <p:sp>
        <p:nvSpPr>
          <p:cNvPr id="8" name="TextBox 42"/>
          <p:cNvSpPr txBox="1"/>
          <p:nvPr/>
        </p:nvSpPr>
        <p:spPr>
          <a:xfrm>
            <a:off x="3486150" y="1596390"/>
            <a:ext cx="4033520" cy="869950"/>
          </a:xfrm>
          <a:prstGeom prst="rect">
            <a:avLst/>
          </a:prstGeom>
          <a:noFill/>
        </p:spPr>
        <p:txBody>
          <a:bodyPr wrap="square" lIns="70564" tIns="35282" rIns="70564" bIns="35282" rtlCol="0">
            <a:spAutoFit/>
          </a:bodyPr>
          <a:p>
            <a:pPr>
              <a:lnSpc>
                <a:spcPct val="130000"/>
              </a:lnSpc>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ThinkPHP是一个快速、兼容而且简单的轻量级国产PHP开发框架。</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TextBox 43"/>
          <p:cNvSpPr txBox="1"/>
          <p:nvPr/>
        </p:nvSpPr>
        <p:spPr>
          <a:xfrm>
            <a:off x="3502025" y="1052830"/>
            <a:ext cx="2652395" cy="461645"/>
          </a:xfrm>
          <a:prstGeom prst="rect">
            <a:avLst/>
          </a:prstGeom>
          <a:noFill/>
        </p:spPr>
        <p:txBody>
          <a:bodyPr wrap="square" lIns="70564" tIns="0" rIns="70564" bIns="0" rtlCol="0" anchor="t">
            <a:spAutoFit/>
          </a:bodyPr>
          <a:p>
            <a:pPr algn="ctr">
              <a:lnSpc>
                <a:spcPct val="150000"/>
              </a:lnSpc>
            </a:pPr>
            <a:r>
              <a:rPr lang="en-US" altLang="zh-CN" sz="2000" b="1">
                <a:solidFill>
                  <a:schemeClr val="tx1">
                    <a:lumMod val="75000"/>
                    <a:lumOff val="25000"/>
                  </a:schemeClr>
                </a:solidFill>
                <a:latin typeface="微软雅黑" panose="020B0503020204020204" pitchFamily="34" charset="-122"/>
                <a:ea typeface="微软雅黑" panose="020B0503020204020204" pitchFamily="34" charset="-122"/>
                <a:cs typeface="华文黑体" panose="02010600040101010101" pitchFamily="2" charset="-122"/>
              </a:rPr>
              <a:t>ThinkPhp</a:t>
            </a:r>
            <a:r>
              <a:rPr lang="zh-CN" altLang="en-US" sz="2000" b="1">
                <a:solidFill>
                  <a:schemeClr val="tx1">
                    <a:lumMod val="75000"/>
                    <a:lumOff val="25000"/>
                  </a:schemeClr>
                </a:solidFill>
                <a:latin typeface="微软雅黑" panose="020B0503020204020204" pitchFamily="34" charset="-122"/>
                <a:ea typeface="微软雅黑" panose="020B0503020204020204" pitchFamily="34" charset="-122"/>
                <a:cs typeface="华文黑体" panose="02010600040101010101" pitchFamily="2" charset="-122"/>
              </a:rPr>
              <a:t>开发框架</a:t>
            </a:r>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10" name="TextBox 45"/>
          <p:cNvSpPr txBox="1"/>
          <p:nvPr/>
        </p:nvSpPr>
        <p:spPr>
          <a:xfrm>
            <a:off x="8644890" y="2536825"/>
            <a:ext cx="2713990" cy="461645"/>
          </a:xfrm>
          <a:prstGeom prst="rect">
            <a:avLst/>
          </a:prstGeom>
          <a:noFill/>
        </p:spPr>
        <p:txBody>
          <a:bodyPr wrap="square" lIns="70564" tIns="0" rIns="70564" bIns="0" rtlCol="0" anchor="t">
            <a:spAutoFit/>
          </a:bodyPr>
          <a:p>
            <a:pPr algn="ctr">
              <a:lnSpc>
                <a:spcPct val="150000"/>
              </a:lnSpc>
            </a:pPr>
            <a:r>
              <a:rPr lang="en-US" altLang="zh-CN" sz="2000" b="1">
                <a:solidFill>
                  <a:schemeClr val="tx1">
                    <a:lumMod val="75000"/>
                    <a:lumOff val="25000"/>
                  </a:schemeClr>
                </a:solidFill>
                <a:latin typeface="微软雅黑" panose="020B0503020204020204" pitchFamily="34" charset="-122"/>
                <a:ea typeface="微软雅黑" panose="020B0503020204020204" pitchFamily="34" charset="-122"/>
                <a:cs typeface="华文黑体" panose="02010600040101010101" pitchFamily="2" charset="-122"/>
              </a:rPr>
              <a:t>BootStrap</a:t>
            </a:r>
            <a:r>
              <a:rPr lang="zh-CN" altLang="en-US" sz="2000" b="1">
                <a:solidFill>
                  <a:schemeClr val="tx1">
                    <a:lumMod val="75000"/>
                    <a:lumOff val="25000"/>
                  </a:schemeClr>
                </a:solidFill>
                <a:latin typeface="微软雅黑" panose="020B0503020204020204" pitchFamily="34" charset="-122"/>
                <a:ea typeface="微软雅黑" panose="020B0503020204020204" pitchFamily="34" charset="-122"/>
                <a:cs typeface="华文黑体" panose="02010600040101010101" pitchFamily="2" charset="-122"/>
              </a:rPr>
              <a:t>样式</a:t>
            </a:r>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12" name="TextBox 47"/>
          <p:cNvSpPr txBox="1"/>
          <p:nvPr/>
        </p:nvSpPr>
        <p:spPr>
          <a:xfrm>
            <a:off x="645795" y="4744085"/>
            <a:ext cx="2553970" cy="461645"/>
          </a:xfrm>
          <a:prstGeom prst="rect">
            <a:avLst/>
          </a:prstGeom>
          <a:noFill/>
        </p:spPr>
        <p:txBody>
          <a:bodyPr wrap="square" lIns="70564" tIns="0" rIns="70564" bIns="0" rtlCol="0" anchor="t">
            <a:spAutoFit/>
          </a:bodyPr>
          <a:p>
            <a:pPr algn="ctr">
              <a:lnSpc>
                <a:spcPct val="150000"/>
              </a:lnSpc>
            </a:pPr>
            <a:r>
              <a:rPr lang="en-US" altLang="zh-CN" sz="2000" b="1">
                <a:solidFill>
                  <a:schemeClr val="tx1">
                    <a:lumMod val="75000"/>
                    <a:lumOff val="25000"/>
                  </a:schemeClr>
                </a:solidFill>
                <a:latin typeface="微软雅黑" panose="020B0503020204020204" pitchFamily="34" charset="-122"/>
                <a:ea typeface="微软雅黑" panose="020B0503020204020204" pitchFamily="34" charset="-122"/>
                <a:cs typeface="华文黑体" panose="02010600040101010101" pitchFamily="2" charset="-122"/>
              </a:rPr>
              <a:t>MySql</a:t>
            </a:r>
            <a:r>
              <a:rPr lang="zh-CN" altLang="en-US" sz="2000" b="1">
                <a:solidFill>
                  <a:schemeClr val="tx1">
                    <a:lumMod val="75000"/>
                    <a:lumOff val="25000"/>
                  </a:schemeClr>
                </a:solidFill>
                <a:latin typeface="微软雅黑" panose="020B0503020204020204" pitchFamily="34" charset="-122"/>
                <a:ea typeface="微软雅黑" panose="020B0503020204020204" pitchFamily="34" charset="-122"/>
                <a:cs typeface="华文黑体" panose="02010600040101010101" pitchFamily="2" charset="-122"/>
              </a:rPr>
              <a:t>数据库编程</a:t>
            </a:r>
            <a:endParaRPr lang="zh-CN" altLang="en-US" sz="2000" b="1">
              <a:solidFill>
                <a:schemeClr val="tx1">
                  <a:lumMod val="75000"/>
                  <a:lumOff val="25000"/>
                </a:schemeClr>
              </a:solidFill>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13" name="TextBox 42"/>
          <p:cNvSpPr txBox="1"/>
          <p:nvPr/>
        </p:nvSpPr>
        <p:spPr>
          <a:xfrm>
            <a:off x="8644890" y="2966720"/>
            <a:ext cx="2713990" cy="869950"/>
          </a:xfrm>
          <a:prstGeom prst="rect">
            <a:avLst/>
          </a:prstGeom>
          <a:noFill/>
        </p:spPr>
        <p:txBody>
          <a:bodyPr wrap="square" lIns="70564" tIns="35282" rIns="70564" bIns="35282" rtlCol="0">
            <a:spAutoFit/>
          </a:bodyPr>
          <a:p>
            <a:pPr>
              <a:lnSpc>
                <a:spcPct val="130000"/>
              </a:lnSpc>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Bootstrap提供了优雅的HTML和CSS规范。</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TextBox 46"/>
          <p:cNvSpPr txBox="1"/>
          <p:nvPr/>
        </p:nvSpPr>
        <p:spPr>
          <a:xfrm>
            <a:off x="645795" y="5205730"/>
            <a:ext cx="2593340" cy="1670050"/>
          </a:xfrm>
          <a:prstGeom prst="rect">
            <a:avLst/>
          </a:prstGeom>
          <a:noFill/>
        </p:spPr>
        <p:txBody>
          <a:bodyPr wrap="square" lIns="70564" tIns="35282" rIns="70564" bIns="35282" rtlCol="0">
            <a:spAutoFit/>
          </a:bodyPr>
          <a:p>
            <a:pPr algn="l">
              <a:lnSpc>
                <a:spcPct val="130000"/>
              </a:lnSpc>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MySQL所使用的 SQL 语言是用于访问数据库的最常用标准化语言。</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8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639"/>
                            </p:stCondLst>
                            <p:childTnLst>
                              <p:par>
                                <p:cTn id="8" presetID="53" presetClass="entr" presetSubtype="16" fill="hold" grpId="0" nodeType="afterEffect">
                                  <p:stCondLst>
                                    <p:cond delay="0"/>
                                  </p:stCondLst>
                                  <p:childTnLst>
                                    <p:set>
                                      <p:cBhvr>
                                        <p:cTn id="9" dur="1" fill="hold">
                                          <p:stCondLst>
                                            <p:cond delay="0"/>
                                          </p:stCondLst>
                                        </p:cTn>
                                        <p:tgtEl>
                                          <p:spTgt spid="36"/>
                                        </p:tgtEl>
                                        <p:attrNameLst>
                                          <p:attrName>style.visibility</p:attrName>
                                        </p:attrNameLst>
                                      </p:cBhvr>
                                      <p:to>
                                        <p:strVal val="visible"/>
                                      </p:to>
                                    </p:set>
                                    <p:anim calcmode="lin" valueType="num">
                                      <p:cBhvr>
                                        <p:cTn id="10" dur="500" fill="hold"/>
                                        <p:tgtEl>
                                          <p:spTgt spid="36"/>
                                        </p:tgtEl>
                                        <p:attrNameLst>
                                          <p:attrName>ppt_w</p:attrName>
                                        </p:attrNameLst>
                                      </p:cBhvr>
                                      <p:tavLst>
                                        <p:tav tm="0">
                                          <p:val>
                                            <p:fltVal val="0"/>
                                          </p:val>
                                        </p:tav>
                                        <p:tav tm="100000">
                                          <p:val>
                                            <p:strVal val="#ppt_w"/>
                                          </p:val>
                                        </p:tav>
                                      </p:tavLst>
                                    </p:anim>
                                    <p:anim calcmode="lin" valueType="num">
                                      <p:cBhvr>
                                        <p:cTn id="11" dur="500" fill="hold"/>
                                        <p:tgtEl>
                                          <p:spTgt spid="36"/>
                                        </p:tgtEl>
                                        <p:attrNameLst>
                                          <p:attrName>ppt_h</p:attrName>
                                        </p:attrNameLst>
                                      </p:cBhvr>
                                      <p:tavLst>
                                        <p:tav tm="0">
                                          <p:val>
                                            <p:fltVal val="0"/>
                                          </p:val>
                                        </p:tav>
                                        <p:tav tm="100000">
                                          <p:val>
                                            <p:strVal val="#ppt_h"/>
                                          </p:val>
                                        </p:tav>
                                      </p:tavLst>
                                    </p:anim>
                                    <p:animEffect transition="in" filter="fade">
                                      <p:cBhvr>
                                        <p:cTn id="12" dur="500"/>
                                        <p:tgtEl>
                                          <p:spTgt spid="36"/>
                                        </p:tgtEl>
                                      </p:cBhvr>
                                    </p:animEffect>
                                  </p:childTnLst>
                                </p:cTn>
                              </p:par>
                            </p:childTnLst>
                          </p:cTn>
                        </p:par>
                        <p:par>
                          <p:cTn id="13" fill="hold">
                            <p:stCondLst>
                              <p:cond delay="1139"/>
                            </p:stCondLst>
                            <p:childTnLst>
                              <p:par>
                                <p:cTn id="14" presetID="2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childTnLst>
                          </p:cTn>
                        </p:par>
                        <p:par>
                          <p:cTn id="23" fill="hold">
                            <p:stCondLst>
                              <p:cond delay="1639"/>
                            </p:stCondLst>
                            <p:childTnLst>
                              <p:par>
                                <p:cTn id="24" presetID="49" presetClass="entr" presetSubtype="0" decel="100000"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anim calcmode="lin" valueType="num">
                                      <p:cBhvr>
                                        <p:cTn id="28" dur="500" fill="hold"/>
                                        <p:tgtEl>
                                          <p:spTgt spid="2"/>
                                        </p:tgtEl>
                                        <p:attrNameLst>
                                          <p:attrName>style.rotation</p:attrName>
                                        </p:attrNameLst>
                                      </p:cBhvr>
                                      <p:tavLst>
                                        <p:tav tm="0">
                                          <p:val>
                                            <p:fltVal val="360"/>
                                          </p:val>
                                        </p:tav>
                                        <p:tav tm="100000">
                                          <p:val>
                                            <p:fltVal val="0"/>
                                          </p:val>
                                        </p:tav>
                                      </p:tavLst>
                                    </p:anim>
                                    <p:animEffect transition="in" filter="fade">
                                      <p:cBhvr>
                                        <p:cTn id="29" dur="500"/>
                                        <p:tgtEl>
                                          <p:spTgt spid="2"/>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p:cTn id="32" dur="500" fill="hold"/>
                                        <p:tgtEl>
                                          <p:spTgt spid="37"/>
                                        </p:tgtEl>
                                        <p:attrNameLst>
                                          <p:attrName>ppt_w</p:attrName>
                                        </p:attrNameLst>
                                      </p:cBhvr>
                                      <p:tavLst>
                                        <p:tav tm="0">
                                          <p:val>
                                            <p:fltVal val="0"/>
                                          </p:val>
                                        </p:tav>
                                        <p:tav tm="100000">
                                          <p:val>
                                            <p:strVal val="#ppt_w"/>
                                          </p:val>
                                        </p:tav>
                                      </p:tavLst>
                                    </p:anim>
                                    <p:anim calcmode="lin" valueType="num">
                                      <p:cBhvr>
                                        <p:cTn id="33" dur="500" fill="hold"/>
                                        <p:tgtEl>
                                          <p:spTgt spid="37"/>
                                        </p:tgtEl>
                                        <p:attrNameLst>
                                          <p:attrName>ppt_h</p:attrName>
                                        </p:attrNameLst>
                                      </p:cBhvr>
                                      <p:tavLst>
                                        <p:tav tm="0">
                                          <p:val>
                                            <p:fltVal val="0"/>
                                          </p:val>
                                        </p:tav>
                                        <p:tav tm="100000">
                                          <p:val>
                                            <p:strVal val="#ppt_h"/>
                                          </p:val>
                                        </p:tav>
                                      </p:tavLst>
                                    </p:anim>
                                    <p:anim calcmode="lin" valueType="num">
                                      <p:cBhvr>
                                        <p:cTn id="34" dur="500" fill="hold"/>
                                        <p:tgtEl>
                                          <p:spTgt spid="37"/>
                                        </p:tgtEl>
                                        <p:attrNameLst>
                                          <p:attrName>style.rotation</p:attrName>
                                        </p:attrNameLst>
                                      </p:cBhvr>
                                      <p:tavLst>
                                        <p:tav tm="0">
                                          <p:val>
                                            <p:fltVal val="360"/>
                                          </p:val>
                                        </p:tav>
                                        <p:tav tm="100000">
                                          <p:val>
                                            <p:fltVal val="0"/>
                                          </p:val>
                                        </p:tav>
                                      </p:tavLst>
                                    </p:anim>
                                    <p:animEffect transition="in" filter="fade">
                                      <p:cBhvr>
                                        <p:cTn id="35" dur="500"/>
                                        <p:tgtEl>
                                          <p:spTgt spid="37"/>
                                        </p:tgtEl>
                                      </p:cBhvr>
                                    </p:animEffect>
                                  </p:childTnLst>
                                </p:cTn>
                              </p:par>
                              <p:par>
                                <p:cTn id="36" presetID="49" presetClass="entr" presetSubtype="0" decel="100000" fill="hold" grpId="0" nodeType="with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p:cTn id="38" dur="500" fill="hold"/>
                                        <p:tgtEl>
                                          <p:spTgt spid="4"/>
                                        </p:tgtEl>
                                        <p:attrNameLst>
                                          <p:attrName>ppt_w</p:attrName>
                                        </p:attrNameLst>
                                      </p:cBhvr>
                                      <p:tavLst>
                                        <p:tav tm="0">
                                          <p:val>
                                            <p:fltVal val="0"/>
                                          </p:val>
                                        </p:tav>
                                        <p:tav tm="100000">
                                          <p:val>
                                            <p:strVal val="#ppt_w"/>
                                          </p:val>
                                        </p:tav>
                                      </p:tavLst>
                                    </p:anim>
                                    <p:anim calcmode="lin" valueType="num">
                                      <p:cBhvr>
                                        <p:cTn id="39" dur="500" fill="hold"/>
                                        <p:tgtEl>
                                          <p:spTgt spid="4"/>
                                        </p:tgtEl>
                                        <p:attrNameLst>
                                          <p:attrName>ppt_h</p:attrName>
                                        </p:attrNameLst>
                                      </p:cBhvr>
                                      <p:tavLst>
                                        <p:tav tm="0">
                                          <p:val>
                                            <p:fltVal val="0"/>
                                          </p:val>
                                        </p:tav>
                                        <p:tav tm="100000">
                                          <p:val>
                                            <p:strVal val="#ppt_h"/>
                                          </p:val>
                                        </p:tav>
                                      </p:tavLst>
                                    </p:anim>
                                    <p:anim calcmode="lin" valueType="num">
                                      <p:cBhvr>
                                        <p:cTn id="40" dur="500" fill="hold"/>
                                        <p:tgtEl>
                                          <p:spTgt spid="4"/>
                                        </p:tgtEl>
                                        <p:attrNameLst>
                                          <p:attrName>style.rotation</p:attrName>
                                        </p:attrNameLst>
                                      </p:cBhvr>
                                      <p:tavLst>
                                        <p:tav tm="0">
                                          <p:val>
                                            <p:fltVal val="360"/>
                                          </p:val>
                                        </p:tav>
                                        <p:tav tm="100000">
                                          <p:val>
                                            <p:fltVal val="0"/>
                                          </p:val>
                                        </p:tav>
                                      </p:tavLst>
                                    </p:anim>
                                    <p:animEffect transition="in" filter="fade">
                                      <p:cBhvr>
                                        <p:cTn id="41" dur="500"/>
                                        <p:tgtEl>
                                          <p:spTgt spid="4"/>
                                        </p:tgtEl>
                                      </p:cBhvr>
                                    </p:animEffect>
                                  </p:childTnLst>
                                </p:cTn>
                              </p:par>
                            </p:childTnLst>
                          </p:cTn>
                        </p:par>
                        <p:par>
                          <p:cTn id="42" fill="hold">
                            <p:stCondLst>
                              <p:cond delay="2139"/>
                            </p:stCondLst>
                            <p:childTnLst>
                              <p:par>
                                <p:cTn id="43" presetID="22" presetClass="entr" presetSubtype="8"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left)">
                                      <p:cBhvr>
                                        <p:cTn id="48" dur="500"/>
                                        <p:tgtEl>
                                          <p:spTgt spid="8"/>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500"/>
                                        <p:tgtEl>
                                          <p:spTgt spid="10"/>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left)">
                                      <p:cBhvr>
                                        <p:cTn id="57" dur="500"/>
                                        <p:tgtEl>
                                          <p:spTgt spid="13"/>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right)">
                                      <p:cBhvr>
                                        <p:cTn id="6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6" grpId="0" bldLvl="0" animBg="1"/>
      <p:bldP spid="37" grpId="0" bldLvl="0" animBg="1"/>
      <p:bldP spid="2" grpId="0" bldLvl="0" animBg="1"/>
      <p:bldP spid="4" grpId="0" bldLvl="0" animBg="1"/>
      <p:bldP spid="5" grpId="0" bldLvl="0" animBg="1"/>
      <p:bldP spid="6" grpId="0" bldLvl="0" animBg="1"/>
      <p:bldP spid="7" grpId="0" bldLvl="0" animBg="1"/>
      <p:bldP spid="8" grpId="0"/>
      <p:bldP spid="9" grpId="0"/>
      <p:bldP spid="10" grpId="0"/>
      <p:bldP spid="12" grpId="0"/>
      <p:bldP spid="13"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4"/>
          <p:cNvSpPr txBox="1"/>
          <p:nvPr userDrawn="1"/>
        </p:nvSpPr>
        <p:spPr>
          <a:xfrm>
            <a:off x="1158408" y="152874"/>
            <a:ext cx="5225625" cy="542617"/>
          </a:xfrm>
          <a:prstGeom prst="rect">
            <a:avLst/>
          </a:prstGeom>
        </p:spPr>
        <p:txBody>
          <a:bodyPr vert="horz" lIns="91440" tIns="45721" rIns="91440" bIns="45721" rtlCol="0">
            <a:noAutofit/>
          </a:bodyPr>
          <a:lstStyle>
            <a:lvl1pPr algn="l" defTabSz="914400" rtl="0" eaLnBrk="1" latinLnBrk="0" hangingPunct="1">
              <a:lnSpc>
                <a:spcPct val="90000"/>
              </a:lnSpc>
              <a:spcBef>
                <a:spcPct val="0"/>
              </a:spcBef>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pPr>
              <a:spcBef>
                <a:spcPct val="20000"/>
              </a:spcBef>
              <a:buFont typeface="Arial" panose="020B0604020202020204" pitchFamily="34" charset="0"/>
              <a:buNone/>
            </a:pPr>
            <a:r>
              <a:rPr lang="zh-CN" altLang="en-US" sz="2800" dirty="0"/>
              <a:t>登录验证码</a:t>
            </a:r>
            <a:endParaRPr lang="zh-CN" altLang="en-US" sz="2800" dirty="0"/>
          </a:p>
        </p:txBody>
      </p:sp>
      <p:pic>
        <p:nvPicPr>
          <p:cNvPr id="2" name="图片 1" descr="屏幕截图(621)"/>
          <p:cNvPicPr>
            <a:picLocks noChangeAspect="1"/>
          </p:cNvPicPr>
          <p:nvPr/>
        </p:nvPicPr>
        <p:blipFill>
          <a:blip r:embed="rId1"/>
          <a:stretch>
            <a:fillRect/>
          </a:stretch>
        </p:blipFill>
        <p:spPr>
          <a:xfrm>
            <a:off x="4101465" y="695960"/>
            <a:ext cx="8089900" cy="6162040"/>
          </a:xfrm>
          <a:prstGeom prst="rect">
            <a:avLst/>
          </a:prstGeom>
        </p:spPr>
      </p:pic>
      <p:sp>
        <p:nvSpPr>
          <p:cNvPr id="4" name="TextBox 3"/>
          <p:cNvSpPr txBox="1"/>
          <p:nvPr/>
        </p:nvSpPr>
        <p:spPr>
          <a:xfrm>
            <a:off x="434340" y="1649095"/>
            <a:ext cx="3167380" cy="2491740"/>
          </a:xfrm>
          <a:prstGeom prst="rect">
            <a:avLst/>
          </a:prstGeom>
          <a:noFill/>
        </p:spPr>
        <p:txBody>
          <a:bodyPr wrap="square" rtlCol="0">
            <a:spAutoFit/>
          </a:bodyPr>
          <a:p>
            <a:pPr>
              <a:lnSpc>
                <a:spcPct val="13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首先验证码使用的是</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ThinkPhp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框架自带的验证码类，实现验证码函数，包括对验证码字体大小、长度以及字体的设置。使用自动化生成验证码技术。</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8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399"/>
                            </p:stCondLst>
                            <p:childTnLst>
                              <p:par>
                                <p:cTn id="8" presetID="22" presetClass="entr" presetSubtype="8"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4"/>
          <p:cNvSpPr txBox="1"/>
          <p:nvPr userDrawn="1"/>
        </p:nvSpPr>
        <p:spPr>
          <a:xfrm>
            <a:off x="1158408" y="152874"/>
            <a:ext cx="5225625" cy="542617"/>
          </a:xfrm>
          <a:prstGeom prst="rect">
            <a:avLst/>
          </a:prstGeom>
        </p:spPr>
        <p:txBody>
          <a:bodyPr vert="horz" lIns="91440" tIns="45721" rIns="91440" bIns="45721" rtlCol="0">
            <a:noAutofit/>
          </a:bodyPr>
          <a:lstStyle>
            <a:lvl1pPr algn="l" defTabSz="914400" rtl="0" eaLnBrk="1" latinLnBrk="0" hangingPunct="1">
              <a:lnSpc>
                <a:spcPct val="90000"/>
              </a:lnSpc>
              <a:spcBef>
                <a:spcPct val="0"/>
              </a:spcBef>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pPr>
              <a:spcBef>
                <a:spcPct val="20000"/>
              </a:spcBef>
              <a:buFont typeface="Arial" panose="020B0604020202020204" pitchFamily="34" charset="0"/>
              <a:buNone/>
            </a:pPr>
            <a:r>
              <a:rPr lang="zh-CN" altLang="en-US" sz="2800" dirty="0"/>
              <a:t>权限验证</a:t>
            </a:r>
            <a:endParaRPr lang="zh-CN" altLang="en-US" sz="2800" dirty="0"/>
          </a:p>
        </p:txBody>
      </p:sp>
      <p:pic>
        <p:nvPicPr>
          <p:cNvPr id="6" name="图片 5" descr="屏幕截图(654)"/>
          <p:cNvPicPr>
            <a:picLocks noChangeAspect="1"/>
          </p:cNvPicPr>
          <p:nvPr/>
        </p:nvPicPr>
        <p:blipFill>
          <a:blip r:embed="rId1"/>
          <a:stretch>
            <a:fillRect/>
          </a:stretch>
        </p:blipFill>
        <p:spPr>
          <a:xfrm>
            <a:off x="0" y="2633980"/>
            <a:ext cx="12192635" cy="4224020"/>
          </a:xfrm>
          <a:prstGeom prst="rect">
            <a:avLst/>
          </a:prstGeom>
        </p:spPr>
      </p:pic>
      <p:sp>
        <p:nvSpPr>
          <p:cNvPr id="2" name="文本框 1"/>
          <p:cNvSpPr txBox="1"/>
          <p:nvPr/>
        </p:nvSpPr>
        <p:spPr>
          <a:xfrm>
            <a:off x="0" y="695960"/>
            <a:ext cx="12192000" cy="1938020"/>
          </a:xfrm>
          <a:prstGeom prst="rect">
            <a:avLst/>
          </a:prstGeom>
          <a:noFill/>
        </p:spPr>
        <p:txBody>
          <a:bodyPr wrap="square" rtlCol="0" anchor="t">
            <a:spAutoFit/>
          </a:bodyPr>
          <a:p>
            <a:pPr>
              <a:lnSpc>
                <a:spcPct val="120000"/>
              </a:lnSpc>
            </a:pPr>
            <a:r>
              <a:rPr lang="zh-CN" altLang="en-US" sz="2000">
                <a:sym typeface="+mn-ea"/>
              </a:rPr>
              <a:t>        通过构建数据库，为用户的权限设置单独一个属性： `role_id` int(11) DEFAULT '3'；</a:t>
            </a:r>
            <a:endParaRPr lang="zh-CN" altLang="en-US" sz="2000">
              <a:solidFill>
                <a:schemeClr val="tx1"/>
              </a:solidFill>
            </a:endParaRPr>
          </a:p>
          <a:p>
            <a:pPr>
              <a:lnSpc>
                <a:spcPct val="120000"/>
              </a:lnSpc>
            </a:pPr>
            <a:r>
              <a:rPr lang="zh-CN" altLang="en-US" sz="2000">
                <a:sym typeface="+mn-ea"/>
              </a:rPr>
              <a:t>        在用户登录后：通过：$role_id = session('role_id');获取当前用户角色；</a:t>
            </a:r>
            <a:endParaRPr lang="zh-CN" altLang="en-US" sz="2000">
              <a:solidFill>
                <a:schemeClr val="tx1"/>
              </a:solidFill>
            </a:endParaRPr>
          </a:p>
          <a:p>
            <a:pPr>
              <a:lnSpc>
                <a:spcPct val="120000"/>
              </a:lnSpc>
            </a:pPr>
            <a:r>
              <a:rPr lang="zh-CN" altLang="en-US" sz="2000">
                <a:sym typeface="+mn-ea"/>
              </a:rPr>
              <a:t>        在配置文件中通过设置角色数组和权限数组，来管理用户权限，配置代码如下图所示；</a:t>
            </a:r>
            <a:endParaRPr lang="zh-CN" altLang="en-US" sz="2000">
              <a:solidFill>
                <a:schemeClr val="tx1"/>
              </a:solidFill>
            </a:endParaRPr>
          </a:p>
          <a:p>
            <a:pPr>
              <a:lnSpc>
                <a:spcPct val="120000"/>
              </a:lnSpc>
            </a:pPr>
            <a:r>
              <a:rPr lang="zh-CN" altLang="en-US" sz="2000">
                <a:sym typeface="+mn-ea"/>
              </a:rPr>
              <a:t>        $rbac_role_auths = C('RBAC_ROLE_AUTHS');	//获取全部的用户组的权限</a:t>
            </a:r>
            <a:endParaRPr lang="zh-CN" altLang="en-US" sz="2000">
              <a:solidFill>
                <a:schemeClr val="tx1"/>
              </a:solidFill>
            </a:endParaRPr>
          </a:p>
          <a:p>
            <a:pPr>
              <a:lnSpc>
                <a:spcPct val="120000"/>
              </a:lnSpc>
            </a:pPr>
            <a:r>
              <a:rPr lang="zh-CN" altLang="en-US" sz="2000">
                <a:sym typeface="+mn-ea"/>
              </a:rPr>
              <a:t>        $currRoleAuth = $rbac_role_auths[$role_id];	//获取到当前用户对应的权限</a:t>
            </a:r>
            <a:endParaRPr lang="zh-CN" altLang="en-US" sz="2000"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8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4"/>
          <p:cNvSpPr txBox="1"/>
          <p:nvPr userDrawn="1"/>
        </p:nvSpPr>
        <p:spPr>
          <a:xfrm>
            <a:off x="1158408" y="152874"/>
            <a:ext cx="5225625" cy="542617"/>
          </a:xfrm>
          <a:prstGeom prst="rect">
            <a:avLst/>
          </a:prstGeom>
        </p:spPr>
        <p:txBody>
          <a:bodyPr vert="horz" lIns="91440" tIns="45721" rIns="91440" bIns="45721" rtlCol="0">
            <a:noAutofit/>
          </a:bodyPr>
          <a:lstStyle>
            <a:lvl1pPr algn="l" defTabSz="914400" rtl="0" eaLnBrk="1" latinLnBrk="0" hangingPunct="1">
              <a:lnSpc>
                <a:spcPct val="90000"/>
              </a:lnSpc>
              <a:spcBef>
                <a:spcPct val="0"/>
              </a:spcBef>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pPr>
              <a:spcBef>
                <a:spcPct val="20000"/>
              </a:spcBef>
              <a:buFont typeface="Arial" panose="020B0604020202020204" pitchFamily="34" charset="0"/>
              <a:buNone/>
            </a:pPr>
            <a:r>
              <a:rPr lang="zh-CN" altLang="en-US" sz="2800" dirty="0"/>
              <a:t>邮件发送</a:t>
            </a:r>
            <a:endParaRPr lang="zh-CN" altLang="en-US" sz="2800" dirty="0"/>
          </a:p>
        </p:txBody>
      </p:sp>
      <p:sp>
        <p:nvSpPr>
          <p:cNvPr id="4" name="文本框 3"/>
          <p:cNvSpPr txBox="1"/>
          <p:nvPr/>
        </p:nvSpPr>
        <p:spPr>
          <a:xfrm>
            <a:off x="0" y="695960"/>
            <a:ext cx="12191365" cy="829945"/>
          </a:xfrm>
          <a:prstGeom prst="rect">
            <a:avLst/>
          </a:prstGeom>
          <a:noFill/>
        </p:spPr>
        <p:txBody>
          <a:bodyPr wrap="square" rtlCol="0" anchor="t">
            <a:spAutoFit/>
          </a:bodyPr>
          <a:p>
            <a:r>
              <a:rPr lang="zh-CN" altLang="en-US" sz="2400">
                <a:solidFill>
                  <a:srgbClr val="FF0000"/>
                </a:solidFill>
              </a:rPr>
              <a:t>        </a:t>
            </a:r>
            <a:r>
              <a:rPr lang="zh-CN" altLang="en-US" sz="2400">
                <a:solidFill>
                  <a:schemeClr val="tx1"/>
                </a:solidFill>
              </a:rPr>
              <a:t>通过不同的</a:t>
            </a:r>
            <a:r>
              <a:rPr lang="en-US" altLang="zh-CN" sz="2400">
                <a:solidFill>
                  <a:schemeClr val="tx1"/>
                </a:solidFill>
              </a:rPr>
              <a:t>mySQL</a:t>
            </a:r>
            <a:r>
              <a:rPr lang="zh-CN" altLang="en-US" sz="2400">
                <a:solidFill>
                  <a:schemeClr val="tx1"/>
                </a:solidFill>
              </a:rPr>
              <a:t>语句，实现邮件的发送和查看，分别是查看收件箱、查看发件箱、以及发送邮件：</a:t>
            </a:r>
            <a:r>
              <a:rPr lang="en-US" altLang="zh-CN" sz="2400">
                <a:solidFill>
                  <a:srgbClr val="FF0000"/>
                </a:solidFill>
              </a:rPr>
              <a:t>	</a:t>
            </a:r>
            <a:endParaRPr lang="en-US" altLang="zh-CN" sz="2400">
              <a:solidFill>
                <a:srgbClr val="FF0000"/>
              </a:solidFill>
            </a:endParaRPr>
          </a:p>
        </p:txBody>
      </p:sp>
      <p:pic>
        <p:nvPicPr>
          <p:cNvPr id="2" name="图片 1" descr="屏幕截图(656)"/>
          <p:cNvPicPr>
            <a:picLocks noChangeAspect="1"/>
          </p:cNvPicPr>
          <p:nvPr/>
        </p:nvPicPr>
        <p:blipFill>
          <a:blip r:embed="rId1"/>
          <a:stretch>
            <a:fillRect/>
          </a:stretch>
        </p:blipFill>
        <p:spPr>
          <a:xfrm>
            <a:off x="635" y="1849120"/>
            <a:ext cx="12191365" cy="1425575"/>
          </a:xfrm>
          <a:prstGeom prst="rect">
            <a:avLst/>
          </a:prstGeom>
        </p:spPr>
      </p:pic>
      <p:pic>
        <p:nvPicPr>
          <p:cNvPr id="5" name="图片 4" descr="屏幕截图(661)"/>
          <p:cNvPicPr>
            <a:picLocks noChangeAspect="1"/>
          </p:cNvPicPr>
          <p:nvPr/>
        </p:nvPicPr>
        <p:blipFill>
          <a:blip r:embed="rId2"/>
          <a:stretch>
            <a:fillRect/>
          </a:stretch>
        </p:blipFill>
        <p:spPr>
          <a:xfrm>
            <a:off x="635" y="3931920"/>
            <a:ext cx="12192000" cy="1063625"/>
          </a:xfrm>
          <a:prstGeom prst="rect">
            <a:avLst/>
          </a:prstGeom>
        </p:spPr>
      </p:pic>
      <p:pic>
        <p:nvPicPr>
          <p:cNvPr id="6" name="图片 5" descr="屏幕截图(660)"/>
          <p:cNvPicPr>
            <a:picLocks noChangeAspect="1"/>
          </p:cNvPicPr>
          <p:nvPr/>
        </p:nvPicPr>
        <p:blipFill>
          <a:blip r:embed="rId3"/>
          <a:stretch>
            <a:fillRect/>
          </a:stretch>
        </p:blipFill>
        <p:spPr>
          <a:xfrm>
            <a:off x="635" y="5652135"/>
            <a:ext cx="12190095" cy="12052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8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4"/>
          <p:cNvSpPr txBox="1"/>
          <p:nvPr userDrawn="1"/>
        </p:nvSpPr>
        <p:spPr>
          <a:xfrm>
            <a:off x="1158408" y="152874"/>
            <a:ext cx="5225625" cy="542617"/>
          </a:xfrm>
          <a:prstGeom prst="rect">
            <a:avLst/>
          </a:prstGeom>
        </p:spPr>
        <p:txBody>
          <a:bodyPr vert="horz" lIns="91440" tIns="45721" rIns="91440" bIns="45721" rtlCol="0">
            <a:noAutofit/>
          </a:bodyPr>
          <a:lstStyle>
            <a:lvl1pPr algn="l" defTabSz="914400" rtl="0" eaLnBrk="1" latinLnBrk="0" hangingPunct="1">
              <a:lnSpc>
                <a:spcPct val="90000"/>
              </a:lnSpc>
              <a:spcBef>
                <a:spcPct val="0"/>
              </a:spcBef>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pPr>
              <a:spcBef>
                <a:spcPct val="20000"/>
              </a:spcBef>
              <a:buFont typeface="Arial" panose="020B0604020202020204" pitchFamily="34" charset="0"/>
              <a:buNone/>
            </a:pPr>
            <a:r>
              <a:rPr lang="zh-CN" altLang="en-US" sz="2800" dirty="0"/>
              <a:t>通知发布</a:t>
            </a:r>
            <a:endParaRPr lang="zh-CN" altLang="en-US" sz="2800" dirty="0"/>
          </a:p>
        </p:txBody>
      </p:sp>
      <p:pic>
        <p:nvPicPr>
          <p:cNvPr id="5" name="图片 4" descr="屏幕截图(655)"/>
          <p:cNvPicPr>
            <a:picLocks noChangeAspect="1"/>
          </p:cNvPicPr>
          <p:nvPr/>
        </p:nvPicPr>
        <p:blipFill>
          <a:blip r:embed="rId1"/>
          <a:stretch>
            <a:fillRect/>
          </a:stretch>
        </p:blipFill>
        <p:spPr>
          <a:xfrm>
            <a:off x="3841750" y="695960"/>
            <a:ext cx="8350250" cy="6160770"/>
          </a:xfrm>
          <a:prstGeom prst="rect">
            <a:avLst/>
          </a:prstGeom>
        </p:spPr>
      </p:pic>
      <p:sp>
        <p:nvSpPr>
          <p:cNvPr id="2" name="文本框 1"/>
          <p:cNvSpPr txBox="1"/>
          <p:nvPr/>
        </p:nvSpPr>
        <p:spPr>
          <a:xfrm>
            <a:off x="375920" y="1214755"/>
            <a:ext cx="3232785" cy="3415030"/>
          </a:xfrm>
          <a:prstGeom prst="rect">
            <a:avLst/>
          </a:prstGeom>
          <a:noFill/>
        </p:spPr>
        <p:txBody>
          <a:bodyPr wrap="square" rtlCol="0" anchor="t">
            <a:spAutoFit/>
          </a:bodyPr>
          <a:p>
            <a:pPr>
              <a:lnSpc>
                <a:spcPct val="120000"/>
              </a:lnSpc>
            </a:pPr>
            <a:r>
              <a:rPr lang="en-US" altLang="zh-CN" sz="2000">
                <a:solidFill>
                  <a:srgbClr val="FF0000"/>
                </a:solidFill>
                <a:sym typeface="+mn-ea"/>
              </a:rPr>
              <a:t>      </a:t>
            </a:r>
            <a:r>
              <a:rPr lang="en-US" altLang="zh-CN" sz="2000">
                <a:sym typeface="+mn-ea"/>
              </a:rPr>
              <a:t>  </a:t>
            </a:r>
            <a:r>
              <a:rPr lang="zh-CN" altLang="en-US" sz="2000">
                <a:sym typeface="+mn-ea"/>
              </a:rPr>
              <a:t>通过</a:t>
            </a:r>
            <a:r>
              <a:rPr lang="en-US" altLang="zh-CN" sz="2000">
                <a:sym typeface="+mn-ea"/>
              </a:rPr>
              <a:t>if</a:t>
            </a:r>
            <a:r>
              <a:rPr lang="zh-CN" altLang="en-US" sz="2000">
                <a:sym typeface="+mn-ea"/>
              </a:rPr>
              <a:t>语句判断是否存在文件上传，并通过配置上传路径，通过继承父类的处理上传的函数实现文件的上传；在判断上传成功后，补全数据库中文件的原始名、保存路径等字段信息，最后通过继承父类的</a:t>
            </a:r>
            <a:r>
              <a:rPr lang="en-US" altLang="zh-CN" sz="2000">
                <a:sym typeface="+mn-ea"/>
              </a:rPr>
              <a:t>add()</a:t>
            </a:r>
            <a:r>
              <a:rPr lang="zh-CN" altLang="en-US" sz="2000">
                <a:sym typeface="+mn-ea"/>
              </a:rPr>
              <a:t>方法实现文件的添加。</a:t>
            </a:r>
            <a:endParaRPr lang="zh-CN" altLang="en-US" sz="2000" dirty="0" smtClean="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8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4"/>
          <p:cNvSpPr txBox="1"/>
          <p:nvPr userDrawn="1"/>
        </p:nvSpPr>
        <p:spPr>
          <a:xfrm>
            <a:off x="1158408" y="152874"/>
            <a:ext cx="5225625" cy="542617"/>
          </a:xfrm>
          <a:prstGeom prst="rect">
            <a:avLst/>
          </a:prstGeom>
        </p:spPr>
        <p:txBody>
          <a:bodyPr vert="horz" lIns="91440" tIns="45721" rIns="91440" bIns="45721" rtlCol="0">
            <a:noAutofit/>
          </a:bodyPr>
          <a:lstStyle>
            <a:lvl1pPr algn="l" defTabSz="914400" rtl="0" eaLnBrk="1" latinLnBrk="0" hangingPunct="1">
              <a:lnSpc>
                <a:spcPct val="90000"/>
              </a:lnSpc>
              <a:spcBef>
                <a:spcPct val="0"/>
              </a:spcBef>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pPr>
              <a:spcBef>
                <a:spcPct val="20000"/>
              </a:spcBef>
              <a:buFont typeface="Arial" panose="020B0604020202020204" pitchFamily="34" charset="0"/>
              <a:buNone/>
            </a:pPr>
            <a:r>
              <a:rPr lang="zh-CN" altLang="en-US" sz="2800" dirty="0"/>
              <a:t>文件下载</a:t>
            </a:r>
            <a:endParaRPr lang="zh-CN" altLang="en-US" sz="2800" dirty="0"/>
          </a:p>
        </p:txBody>
      </p:sp>
      <p:pic>
        <p:nvPicPr>
          <p:cNvPr id="4" name="图片 3" descr="屏幕截图(663)"/>
          <p:cNvPicPr>
            <a:picLocks noChangeAspect="1"/>
          </p:cNvPicPr>
          <p:nvPr/>
        </p:nvPicPr>
        <p:blipFill>
          <a:blip r:embed="rId1"/>
          <a:stretch>
            <a:fillRect/>
          </a:stretch>
        </p:blipFill>
        <p:spPr>
          <a:xfrm>
            <a:off x="3601720" y="695960"/>
            <a:ext cx="8590280" cy="6162040"/>
          </a:xfrm>
          <a:prstGeom prst="rect">
            <a:avLst/>
          </a:prstGeom>
        </p:spPr>
      </p:pic>
      <p:sp>
        <p:nvSpPr>
          <p:cNvPr id="5" name="TextBox 3"/>
          <p:cNvSpPr txBox="1"/>
          <p:nvPr/>
        </p:nvSpPr>
        <p:spPr>
          <a:xfrm>
            <a:off x="434340" y="1649095"/>
            <a:ext cx="3167380" cy="3291840"/>
          </a:xfrm>
          <a:prstGeom prst="rect">
            <a:avLst/>
          </a:prstGeom>
          <a:noFill/>
        </p:spPr>
        <p:txBody>
          <a:bodyPr wrap="square" rtlCol="0">
            <a:spAutoFit/>
          </a:bodyPr>
          <a:p>
            <a:pPr>
              <a:lnSpc>
                <a:spcPct val="13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首先通过</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get()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函数获取当前视图提交的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id</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信息，通过查询通知中对应的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id</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，在找到对应</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id</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信息后，将文件路径赋给</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$file</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变量，然后通过</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header()</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函数输出文件，最后将文件输出缓冲区。完成文件下载。</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8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319"/>
                            </p:stCondLst>
                            <p:childTnLst>
                              <p:par>
                                <p:cTn id="8" presetID="2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rot="10800000">
            <a:off x="912813" y="4094163"/>
            <a:ext cx="463550" cy="4635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 name="组合 2"/>
          <p:cNvGrpSpPr/>
          <p:nvPr/>
        </p:nvGrpSpPr>
        <p:grpSpPr bwMode="auto">
          <a:xfrm>
            <a:off x="4135438" y="2443163"/>
            <a:ext cx="6777037" cy="1561147"/>
            <a:chOff x="277329" y="1093495"/>
            <a:chExt cx="5427948" cy="1561215"/>
          </a:xfrm>
        </p:grpSpPr>
        <p:cxnSp>
          <p:nvCxnSpPr>
            <p:cNvPr id="4" name="直接连接符 3"/>
            <p:cNvCxnSpPr/>
            <p:nvPr/>
          </p:nvCxnSpPr>
          <p:spPr>
            <a:xfrm>
              <a:off x="410834" y="2206380"/>
              <a:ext cx="5294443"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77329" y="1418946"/>
              <a:ext cx="5141865" cy="768383"/>
            </a:xfrm>
            <a:prstGeom prst="rect">
              <a:avLst/>
            </a:prstGeom>
            <a:noFill/>
          </p:spPr>
          <p:txBody>
            <a:bodyPr>
              <a:spAutoFit/>
            </a:bodyPr>
            <a:lstStyle/>
            <a:p>
              <a:pPr eaLnBrk="1" fontAlgn="auto" hangingPunct="1">
                <a:spcBef>
                  <a:spcPts val="0"/>
                </a:spcBef>
                <a:spcAft>
                  <a:spcPts val="0"/>
                </a:spcAft>
                <a:defRPr/>
              </a:pP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项目经验总结</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nvSpPr>
          <p:spPr>
            <a:xfrm>
              <a:off x="326916" y="1093495"/>
              <a:ext cx="5141865" cy="398797"/>
            </a:xfrm>
            <a:prstGeom prst="rect">
              <a:avLst/>
            </a:prstGeom>
            <a:noFill/>
          </p:spPr>
          <p:txBody>
            <a:bodyPr>
              <a:spAutoFit/>
            </a:bodyPr>
            <a:lstStyle/>
            <a:p>
              <a:pPr eaLnBrk="1" fontAlgn="auto" hangingPunct="1">
                <a:spcBef>
                  <a:spcPts val="0"/>
                </a:spcBef>
                <a:spcAft>
                  <a:spcPts val="0"/>
                </a:spcAft>
                <a:defRPr/>
              </a:pP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EXPERIENCES in the PROJECT</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nvSpPr>
          <p:spPr>
            <a:xfrm>
              <a:off x="277329" y="2317510"/>
              <a:ext cx="5427948" cy="337200"/>
            </a:xfrm>
            <a:prstGeom prst="rect">
              <a:avLst/>
            </a:prstGeom>
            <a:noFill/>
          </p:spPr>
          <p:txBody>
            <a:bodyPr>
              <a:spAutoFit/>
            </a:bodyPr>
            <a:lstStyle/>
            <a:p>
              <a:pPr eaLnBrk="1" fontAlgn="auto" hangingPunct="1">
                <a:spcBef>
                  <a:spcPts val="0"/>
                </a:spcBef>
                <a:spcAft>
                  <a:spcPts val="0"/>
                </a:spcAft>
                <a:defRPr/>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这一部分会叙述在项目开发过程中获得的经验与教训。</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 name="椭圆 7"/>
          <p:cNvSpPr/>
          <p:nvPr/>
        </p:nvSpPr>
        <p:spPr>
          <a:xfrm>
            <a:off x="1865313" y="4125913"/>
            <a:ext cx="147637" cy="1492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p:nvPr/>
        </p:nvSpPr>
        <p:spPr>
          <a:xfrm>
            <a:off x="3717925" y="4362450"/>
            <a:ext cx="242888"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p:nvPr/>
        </p:nvSpPr>
        <p:spPr>
          <a:xfrm>
            <a:off x="3094875" y="4327526"/>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p:nvPr/>
        </p:nvSpPr>
        <p:spPr>
          <a:xfrm rot="11047877">
            <a:off x="3108325" y="4818063"/>
            <a:ext cx="387350" cy="3873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p:nvPr/>
        </p:nvSpPr>
        <p:spPr>
          <a:xfrm rot="11047877">
            <a:off x="2328863" y="4422775"/>
            <a:ext cx="169862" cy="1698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p:nvPr/>
        </p:nvSpPr>
        <p:spPr>
          <a:xfrm>
            <a:off x="1319213" y="2378075"/>
            <a:ext cx="344487" cy="3444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p:nvPr/>
        </p:nvSpPr>
        <p:spPr>
          <a:xfrm rot="10800000">
            <a:off x="1358900" y="3316288"/>
            <a:ext cx="528638" cy="5270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椭圆 14"/>
          <p:cNvSpPr/>
          <p:nvPr/>
        </p:nvSpPr>
        <p:spPr>
          <a:xfrm>
            <a:off x="10933113" y="3060700"/>
            <a:ext cx="153987"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椭圆 15"/>
          <p:cNvSpPr/>
          <p:nvPr/>
        </p:nvSpPr>
        <p:spPr>
          <a:xfrm>
            <a:off x="11139488" y="3213100"/>
            <a:ext cx="242887"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椭圆 16"/>
          <p:cNvSpPr/>
          <p:nvPr/>
        </p:nvSpPr>
        <p:spPr>
          <a:xfrm>
            <a:off x="2065338" y="5219700"/>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 name="组合 10"/>
          <p:cNvGrpSpPr/>
          <p:nvPr/>
        </p:nvGrpSpPr>
        <p:grpSpPr bwMode="auto">
          <a:xfrm>
            <a:off x="2047372" y="2390799"/>
            <a:ext cx="1770622" cy="1773214"/>
            <a:chOff x="1277143" y="1504950"/>
            <a:chExt cx="1085057" cy="1085850"/>
          </a:xfrm>
        </p:grpSpPr>
        <p:sp>
          <p:nvSpPr>
            <p:cNvPr id="19" name="椭圆 18"/>
            <p:cNvSpPr/>
            <p:nvPr/>
          </p:nvSpPr>
          <p:spPr>
            <a:xfrm>
              <a:off x="1277143" y="1504950"/>
              <a:ext cx="1085057" cy="10858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文本框 6"/>
            <p:cNvSpPr txBox="1">
              <a:spLocks noChangeArrowheads="1"/>
            </p:cNvSpPr>
            <p:nvPr/>
          </p:nvSpPr>
          <p:spPr bwMode="auto">
            <a:xfrm>
              <a:off x="1403878" y="1666472"/>
              <a:ext cx="849920" cy="81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8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04</a:t>
              </a:r>
              <a:endParaRPr lang="zh-CN" altLang="en-US" sz="8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9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2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cTn>
                              </p:par>
                              <p:par>
                                <p:cTn id="14" presetID="23"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10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10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10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childTnLst>
                                </p:cTn>
                              </p:par>
                              <p:par>
                                <p:cTn id="34" presetID="23" presetClass="entr" presetSubtype="16"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childTnLst>
                                </p:cTn>
                              </p:par>
                              <p:par>
                                <p:cTn id="38" presetID="23" presetClass="entr" presetSubtype="16"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p:cTn id="40" dur="500" fill="hold"/>
                                        <p:tgtEl>
                                          <p:spTgt spid="14"/>
                                        </p:tgtEl>
                                        <p:attrNameLst>
                                          <p:attrName>ppt_w</p:attrName>
                                        </p:attrNameLst>
                                      </p:cBhvr>
                                      <p:tavLst>
                                        <p:tav tm="0">
                                          <p:val>
                                            <p:fltVal val="0"/>
                                          </p:val>
                                        </p:tav>
                                        <p:tav tm="100000">
                                          <p:val>
                                            <p:strVal val="#ppt_w"/>
                                          </p:val>
                                        </p:tav>
                                      </p:tavLst>
                                    </p:anim>
                                    <p:anim calcmode="lin" valueType="num">
                                      <p:cBhvr>
                                        <p:cTn id="41" dur="500" fill="hold"/>
                                        <p:tgtEl>
                                          <p:spTgt spid="14"/>
                                        </p:tgtEl>
                                        <p:attrNameLst>
                                          <p:attrName>ppt_h</p:attrName>
                                        </p:attrNameLst>
                                      </p:cBhvr>
                                      <p:tavLst>
                                        <p:tav tm="0">
                                          <p:val>
                                            <p:fltVal val="0"/>
                                          </p:val>
                                        </p:tav>
                                        <p:tav tm="100000">
                                          <p:val>
                                            <p:strVal val="#ppt_h"/>
                                          </p:val>
                                        </p:tav>
                                      </p:tavLst>
                                    </p:anim>
                                  </p:childTnLst>
                                </p:cTn>
                              </p:par>
                              <p:par>
                                <p:cTn id="42" presetID="23" presetClass="entr" presetSubtype="16"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childTnLst>
                                </p:cTn>
                              </p:par>
                              <p:par>
                                <p:cTn id="46" presetID="22" presetClass="entr" presetSubtype="8" fill="hold" nodeType="withEffect">
                                  <p:stCondLst>
                                    <p:cond delay="500"/>
                                  </p:stCondLst>
                                  <p:childTnLst>
                                    <p:set>
                                      <p:cBhvr>
                                        <p:cTn id="47" dur="1" fill="hold">
                                          <p:stCondLst>
                                            <p:cond delay="0"/>
                                          </p:stCondLst>
                                        </p:cTn>
                                        <p:tgtEl>
                                          <p:spTgt spid="3"/>
                                        </p:tgtEl>
                                        <p:attrNameLst>
                                          <p:attrName>style.visibility</p:attrName>
                                        </p:attrNameLst>
                                      </p:cBhvr>
                                      <p:to>
                                        <p:strVal val="visible"/>
                                      </p:to>
                                    </p:set>
                                    <p:animEffect transition="in" filter="wipe(left)">
                                      <p:cBhvr>
                                        <p:cTn id="48" dur="500"/>
                                        <p:tgtEl>
                                          <p:spTgt spid="3"/>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50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4"/>
          <p:cNvSpPr txBox="1"/>
          <p:nvPr userDrawn="1"/>
        </p:nvSpPr>
        <p:spPr>
          <a:xfrm>
            <a:off x="1158408" y="152874"/>
            <a:ext cx="5225625" cy="542617"/>
          </a:xfrm>
          <a:prstGeom prst="rect">
            <a:avLst/>
          </a:prstGeom>
        </p:spPr>
        <p:txBody>
          <a:bodyPr vert="horz" lIns="91440" tIns="45721" rIns="91440" bIns="45721" rtlCol="0">
            <a:noAutofit/>
          </a:bodyPr>
          <a:lstStyle>
            <a:lvl1pPr algn="l" defTabSz="914400" rtl="0" eaLnBrk="1" latinLnBrk="0" hangingPunct="1">
              <a:lnSpc>
                <a:spcPct val="90000"/>
              </a:lnSpc>
              <a:spcBef>
                <a:spcPct val="0"/>
              </a:spcBef>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pPr>
              <a:spcBef>
                <a:spcPct val="20000"/>
              </a:spcBef>
              <a:buFont typeface="Arial" panose="020B0604020202020204" pitchFamily="34" charset="0"/>
              <a:buNone/>
            </a:pPr>
            <a:r>
              <a:rPr lang="zh-CN" altLang="en-US" sz="2800" dirty="0"/>
              <a:t>项目开发经验总结</a:t>
            </a:r>
            <a:endParaRPr lang="zh-CN" altLang="en-US" sz="2800" dirty="0"/>
          </a:p>
        </p:txBody>
      </p:sp>
      <p:sp>
        <p:nvSpPr>
          <p:cNvPr id="11" name="TextBox 37"/>
          <p:cNvSpPr txBox="1"/>
          <p:nvPr/>
        </p:nvSpPr>
        <p:spPr>
          <a:xfrm>
            <a:off x="520065" y="1193165"/>
            <a:ext cx="11527155" cy="4070985"/>
          </a:xfrm>
          <a:prstGeom prst="rect">
            <a:avLst/>
          </a:prstGeom>
          <a:noFill/>
        </p:spPr>
        <p:txBody>
          <a:bodyPr wrap="square" lIns="70587" tIns="35293" rIns="70587" bIns="35293" rtlCol="0">
            <a:spAutoFit/>
          </a:bodyPr>
          <a:p>
            <a:pPr>
              <a:lnSpc>
                <a:spcPct val="130000"/>
              </a:lnSpc>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a)主要经验与教训</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①</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在编写详细设计说明书时没有对先前提交的文档进行充分分析，导致后续编码阶段出现失误；</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②</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一个开发团队需要讲究团队合作，应该多花一点时间了解团队，使得团队能够在一个和谐的氛围中各尽其能。</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b)工作建议</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①在项目启动前期，要对市场进行充分调查，通过多种渠道（线上线下问卷、走访调查等）进行分析；</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②项目开发计划编写之前，要对开发团队进行充分的了解，以及对开发过程中可能遇见的问题进行一个评估；</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③在编写系统详细设计说明书时要对前面提交的文档进行充分分析；</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④在代码编写阶段，开发团队之间要相互配合，提倡合作精神。</a:t>
            </a: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80"/>
                                  </p:iterate>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cxnSpLocks noChangeShapeType="1"/>
          </p:cNvCxnSpPr>
          <p:nvPr/>
        </p:nvCxnSpPr>
        <p:spPr bwMode="auto">
          <a:xfrm>
            <a:off x="538563" y="2433326"/>
            <a:ext cx="11047638" cy="0"/>
          </a:xfrm>
          <a:prstGeom prst="line">
            <a:avLst/>
          </a:prstGeom>
          <a:noFill/>
          <a:ln w="9525">
            <a:solidFill>
              <a:schemeClr val="accent1"/>
            </a:solidFill>
            <a:round/>
          </a:ln>
          <a:effectLst/>
        </p:spPr>
      </p:cxnSp>
      <p:sp>
        <p:nvSpPr>
          <p:cNvPr id="3" name="TextBox 4"/>
          <p:cNvSpPr txBox="1">
            <a:spLocks noChangeArrowheads="1"/>
          </p:cNvSpPr>
          <p:nvPr/>
        </p:nvSpPr>
        <p:spPr bwMode="auto">
          <a:xfrm>
            <a:off x="2496508" y="1581855"/>
            <a:ext cx="1559580" cy="748538"/>
          </a:xfrm>
          <a:prstGeom prst="rect">
            <a:avLst/>
          </a:prstGeom>
          <a:noFill/>
          <a:ln w="9525">
            <a:noFill/>
            <a:miter lim="800000"/>
          </a:ln>
        </p:spPr>
        <p:txBody>
          <a:bodyPr wrap="square">
            <a:spAutoFit/>
          </a:bodyPr>
          <a:lstStyle/>
          <a:p>
            <a:pPr>
              <a:buFontTx/>
              <a:buNone/>
            </a:pPr>
            <a:r>
              <a:rPr lang="zh-CN" altLang="en-US" sz="4265" b="1" dirty="0">
                <a:solidFill>
                  <a:schemeClr val="accent2"/>
                </a:solidFill>
                <a:latin typeface="微软雅黑" panose="020B0503020204020204" pitchFamily="34" charset="-122"/>
                <a:ea typeface="微软雅黑" panose="020B0503020204020204" pitchFamily="34" charset="-122"/>
              </a:rPr>
              <a:t>目录</a:t>
            </a:r>
            <a:endParaRPr lang="zh-CN" altLang="en-US" sz="4265" b="1" dirty="0">
              <a:solidFill>
                <a:schemeClr val="accent2"/>
              </a:solidFill>
              <a:latin typeface="微软雅黑" panose="020B0503020204020204" pitchFamily="34" charset="-122"/>
              <a:ea typeface="微软雅黑" panose="020B0503020204020204" pitchFamily="34" charset="-122"/>
            </a:endParaRPr>
          </a:p>
        </p:txBody>
      </p:sp>
      <p:sp>
        <p:nvSpPr>
          <p:cNvPr id="4" name="TextBox 5"/>
          <p:cNvSpPr txBox="1">
            <a:spLocks noChangeArrowheads="1"/>
          </p:cNvSpPr>
          <p:nvPr/>
        </p:nvSpPr>
        <p:spPr bwMode="auto">
          <a:xfrm>
            <a:off x="1141350" y="1761447"/>
            <a:ext cx="1882892" cy="461345"/>
          </a:xfrm>
          <a:prstGeom prst="rect">
            <a:avLst/>
          </a:prstGeom>
          <a:noFill/>
          <a:ln w="9525">
            <a:noFill/>
            <a:miter lim="800000"/>
          </a:ln>
        </p:spPr>
        <p:txBody>
          <a:bodyPr wrap="square">
            <a:spAutoFit/>
          </a:bodyPr>
          <a:lstStyle/>
          <a:p>
            <a:pPr>
              <a:buFontTx/>
              <a:buNone/>
            </a:pPr>
            <a:r>
              <a:rPr lang="en-US" altLang="zh-CN" sz="2400" b="1" dirty="0">
                <a:solidFill>
                  <a:schemeClr val="accent2"/>
                </a:solidFill>
                <a:ea typeface="微软雅黑" panose="020B0503020204020204" pitchFamily="34" charset="-122"/>
              </a:rPr>
              <a:t>Contents</a:t>
            </a:r>
            <a:endParaRPr lang="zh-CN" altLang="en-US" sz="2400" b="1" dirty="0">
              <a:solidFill>
                <a:schemeClr val="accent2"/>
              </a:solidFill>
              <a:ea typeface="微软雅黑" panose="020B0503020204020204" pitchFamily="34" charset="-122"/>
            </a:endParaRPr>
          </a:p>
        </p:txBody>
      </p:sp>
      <p:sp>
        <p:nvSpPr>
          <p:cNvPr id="5" name="矩形 4"/>
          <p:cNvSpPr>
            <a:spLocks noChangeArrowheads="1"/>
          </p:cNvSpPr>
          <p:nvPr/>
        </p:nvSpPr>
        <p:spPr bwMode="auto">
          <a:xfrm>
            <a:off x="3763" y="1570259"/>
            <a:ext cx="534802" cy="534802"/>
          </a:xfrm>
          <a:prstGeom prst="rect">
            <a:avLst/>
          </a:prstGeom>
          <a:solidFill>
            <a:schemeClr val="accent1"/>
          </a:solidFill>
          <a:ln w="9525">
            <a:noFill/>
            <a:miter lim="800000"/>
          </a:ln>
        </p:spPr>
        <p:txBody>
          <a:bodyPr/>
          <a:lstStyle/>
          <a:p>
            <a:pPr>
              <a:buFontTx/>
              <a:buNone/>
            </a:pPr>
            <a:endParaRPr lang="zh-CN" altLang="en-US" sz="2400"/>
          </a:p>
        </p:txBody>
      </p:sp>
      <p:sp>
        <p:nvSpPr>
          <p:cNvPr id="6" name="AutoShape 3"/>
          <p:cNvSpPr>
            <a:spLocks noChangeAspect="1" noChangeArrowheads="1" noTextEdit="1"/>
          </p:cNvSpPr>
          <p:nvPr/>
        </p:nvSpPr>
        <p:spPr bwMode="auto">
          <a:xfrm>
            <a:off x="2436937" y="3175425"/>
            <a:ext cx="723330" cy="721405"/>
          </a:xfrm>
          <a:prstGeom prst="rect">
            <a:avLst/>
          </a:prstGeom>
          <a:noFill/>
          <a:ln w="9525">
            <a:noFill/>
            <a:miter lim="800000"/>
          </a:ln>
        </p:spPr>
        <p:txBody>
          <a:bodyPr/>
          <a:lstStyle/>
          <a:p>
            <a:endParaRPr lang="zh-CN" altLang="en-US" sz="2400"/>
          </a:p>
        </p:txBody>
      </p:sp>
      <p:sp>
        <p:nvSpPr>
          <p:cNvPr id="7" name="Oval 5"/>
          <p:cNvSpPr>
            <a:spLocks noChangeArrowheads="1"/>
          </p:cNvSpPr>
          <p:nvPr/>
        </p:nvSpPr>
        <p:spPr bwMode="auto">
          <a:xfrm>
            <a:off x="2436937" y="3175426"/>
            <a:ext cx="731025" cy="729102"/>
          </a:xfrm>
          <a:prstGeom prst="ellipse">
            <a:avLst/>
          </a:prstGeom>
          <a:solidFill>
            <a:schemeClr val="bg2"/>
          </a:solidFill>
          <a:ln w="9525">
            <a:noFill/>
            <a:round/>
          </a:ln>
        </p:spPr>
        <p:txBody>
          <a:bodyPr/>
          <a:lstStyle/>
          <a:p>
            <a:pPr>
              <a:buFontTx/>
              <a:buNone/>
            </a:pPr>
            <a:endParaRPr lang="zh-CN" altLang="en-US" sz="2400"/>
          </a:p>
        </p:txBody>
      </p:sp>
      <p:sp>
        <p:nvSpPr>
          <p:cNvPr id="8" name="Oval 6"/>
          <p:cNvSpPr>
            <a:spLocks noChangeArrowheads="1"/>
          </p:cNvSpPr>
          <p:nvPr/>
        </p:nvSpPr>
        <p:spPr bwMode="auto">
          <a:xfrm>
            <a:off x="2508862" y="3247348"/>
            <a:ext cx="602133" cy="600209"/>
          </a:xfrm>
          <a:prstGeom prst="ellipse">
            <a:avLst/>
          </a:prstGeom>
          <a:solidFill>
            <a:schemeClr val="accent1"/>
          </a:solidFill>
          <a:ln w="9525">
            <a:noFill/>
            <a:round/>
          </a:ln>
        </p:spPr>
        <p:txBody>
          <a:bodyPr/>
          <a:lstStyle/>
          <a:p>
            <a:pPr>
              <a:buFontTx/>
              <a:buNone/>
            </a:pPr>
            <a:endParaRPr lang="zh-CN" altLang="en-US" sz="2400"/>
          </a:p>
        </p:txBody>
      </p:sp>
      <p:sp>
        <p:nvSpPr>
          <p:cNvPr id="9" name="TextBox 14"/>
          <p:cNvSpPr txBox="1">
            <a:spLocks noChangeArrowheads="1"/>
          </p:cNvSpPr>
          <p:nvPr/>
        </p:nvSpPr>
        <p:spPr bwMode="auto">
          <a:xfrm>
            <a:off x="2614630" y="3264273"/>
            <a:ext cx="443287" cy="584455"/>
          </a:xfrm>
          <a:prstGeom prst="rect">
            <a:avLst/>
          </a:prstGeom>
          <a:noFill/>
          <a:ln w="9525">
            <a:noFill/>
            <a:miter lim="800000"/>
          </a:ln>
        </p:spPr>
        <p:txBody>
          <a:bodyPr wrap="square">
            <a:spAutoFit/>
          </a:bodyPr>
          <a:lstStyle/>
          <a:p>
            <a:pPr>
              <a:buFontTx/>
              <a:buNone/>
            </a:pPr>
            <a:r>
              <a:rPr lang="en-US" altLang="zh-CN" sz="3200" dirty="0">
                <a:solidFill>
                  <a:srgbClr val="FFFFFF"/>
                </a:solidFill>
                <a:latin typeface="微软雅黑" panose="020B0503020204020204" pitchFamily="34" charset="-122"/>
                <a:ea typeface="微软雅黑" panose="020B0503020204020204" pitchFamily="34" charset="-122"/>
              </a:rPr>
              <a:t>1</a:t>
            </a:r>
            <a:endParaRPr lang="zh-CN" altLang="en-US" sz="3200" dirty="0">
              <a:solidFill>
                <a:srgbClr val="FFFFFF"/>
              </a:solidFill>
              <a:latin typeface="微软雅黑" panose="020B0503020204020204" pitchFamily="34" charset="-122"/>
              <a:ea typeface="微软雅黑" panose="020B0503020204020204" pitchFamily="34" charset="-122"/>
            </a:endParaRPr>
          </a:p>
        </p:txBody>
      </p:sp>
      <p:sp>
        <p:nvSpPr>
          <p:cNvPr id="10" name="TextBox 15"/>
          <p:cNvSpPr txBox="1">
            <a:spLocks noChangeArrowheads="1"/>
          </p:cNvSpPr>
          <p:nvPr/>
        </p:nvSpPr>
        <p:spPr bwMode="auto">
          <a:xfrm>
            <a:off x="3300169" y="3319351"/>
            <a:ext cx="4536199" cy="420370"/>
          </a:xfrm>
          <a:prstGeom prst="rect">
            <a:avLst/>
          </a:prstGeom>
          <a:noFill/>
          <a:ln w="9525">
            <a:noFill/>
            <a:miter lim="800000"/>
          </a:ln>
        </p:spPr>
        <p:txBody>
          <a:bodyPr wrap="square">
            <a:spAutoFit/>
          </a:bodyPr>
          <a:lstStyle/>
          <a:p>
            <a:pPr>
              <a:buFontTx/>
              <a:buNone/>
            </a:pPr>
            <a:r>
              <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rPr>
              <a:t>项目展示</a:t>
            </a:r>
            <a:endPar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AutoShape 3"/>
          <p:cNvSpPr>
            <a:spLocks noChangeAspect="1" noChangeArrowheads="1" noTextEdit="1"/>
          </p:cNvSpPr>
          <p:nvPr/>
        </p:nvSpPr>
        <p:spPr bwMode="auto">
          <a:xfrm>
            <a:off x="2461213" y="4672959"/>
            <a:ext cx="723330" cy="721405"/>
          </a:xfrm>
          <a:prstGeom prst="rect">
            <a:avLst/>
          </a:prstGeom>
          <a:noFill/>
          <a:ln w="9525">
            <a:noFill/>
            <a:miter lim="800000"/>
          </a:ln>
        </p:spPr>
        <p:txBody>
          <a:bodyPr/>
          <a:lstStyle/>
          <a:p>
            <a:endParaRPr lang="zh-CN" altLang="en-US" sz="2400"/>
          </a:p>
        </p:txBody>
      </p:sp>
      <p:sp>
        <p:nvSpPr>
          <p:cNvPr id="12" name="Oval 5"/>
          <p:cNvSpPr>
            <a:spLocks noChangeArrowheads="1"/>
          </p:cNvSpPr>
          <p:nvPr/>
        </p:nvSpPr>
        <p:spPr bwMode="auto">
          <a:xfrm>
            <a:off x="2461213" y="4672960"/>
            <a:ext cx="731025" cy="729102"/>
          </a:xfrm>
          <a:prstGeom prst="ellipse">
            <a:avLst/>
          </a:prstGeom>
          <a:solidFill>
            <a:schemeClr val="bg2"/>
          </a:solidFill>
          <a:ln w="9525">
            <a:noFill/>
            <a:round/>
          </a:ln>
        </p:spPr>
        <p:txBody>
          <a:bodyPr/>
          <a:lstStyle/>
          <a:p>
            <a:pPr>
              <a:buFontTx/>
              <a:buNone/>
            </a:pPr>
            <a:endParaRPr lang="zh-CN" altLang="en-US" sz="2400"/>
          </a:p>
        </p:txBody>
      </p:sp>
      <p:sp>
        <p:nvSpPr>
          <p:cNvPr id="13" name="Oval 6"/>
          <p:cNvSpPr>
            <a:spLocks noChangeArrowheads="1"/>
          </p:cNvSpPr>
          <p:nvPr/>
        </p:nvSpPr>
        <p:spPr bwMode="auto">
          <a:xfrm>
            <a:off x="2533138" y="4744882"/>
            <a:ext cx="602133" cy="600209"/>
          </a:xfrm>
          <a:prstGeom prst="ellipse">
            <a:avLst/>
          </a:prstGeom>
          <a:solidFill>
            <a:schemeClr val="accent1"/>
          </a:solidFill>
          <a:ln w="9525">
            <a:noFill/>
            <a:round/>
          </a:ln>
        </p:spPr>
        <p:txBody>
          <a:bodyPr/>
          <a:lstStyle/>
          <a:p>
            <a:pPr>
              <a:buFontTx/>
              <a:buNone/>
            </a:pPr>
            <a:endParaRPr lang="zh-CN" altLang="en-US" sz="2400"/>
          </a:p>
        </p:txBody>
      </p:sp>
      <p:sp>
        <p:nvSpPr>
          <p:cNvPr id="14" name="TextBox 19"/>
          <p:cNvSpPr txBox="1">
            <a:spLocks noChangeArrowheads="1"/>
          </p:cNvSpPr>
          <p:nvPr/>
        </p:nvSpPr>
        <p:spPr bwMode="auto">
          <a:xfrm>
            <a:off x="2604810" y="4761808"/>
            <a:ext cx="443287" cy="584455"/>
          </a:xfrm>
          <a:prstGeom prst="rect">
            <a:avLst/>
          </a:prstGeom>
          <a:noFill/>
          <a:ln w="9525">
            <a:noFill/>
            <a:miter lim="800000"/>
          </a:ln>
        </p:spPr>
        <p:txBody>
          <a:bodyPr wrap="square">
            <a:spAutoFit/>
          </a:bodyPr>
          <a:lstStyle/>
          <a:p>
            <a:pPr>
              <a:buFontTx/>
              <a:buNone/>
            </a:pPr>
            <a:r>
              <a:rPr lang="en-US" altLang="zh-CN" sz="3200" dirty="0">
                <a:solidFill>
                  <a:srgbClr val="FFFFFF"/>
                </a:solidFill>
                <a:latin typeface="微软雅黑" panose="020B0503020204020204" pitchFamily="34" charset="-122"/>
                <a:ea typeface="微软雅黑" panose="020B0503020204020204" pitchFamily="34" charset="-122"/>
              </a:rPr>
              <a:t>2</a:t>
            </a:r>
            <a:endParaRPr lang="zh-CN" altLang="en-US" sz="3200" dirty="0">
              <a:solidFill>
                <a:srgbClr val="FFFFFF"/>
              </a:solidFill>
              <a:latin typeface="微软雅黑" panose="020B0503020204020204" pitchFamily="34" charset="-122"/>
              <a:ea typeface="微软雅黑" panose="020B0503020204020204" pitchFamily="34" charset="-122"/>
            </a:endParaRPr>
          </a:p>
        </p:txBody>
      </p:sp>
      <p:sp>
        <p:nvSpPr>
          <p:cNvPr id="15" name="TextBox 20"/>
          <p:cNvSpPr txBox="1">
            <a:spLocks noChangeArrowheads="1"/>
          </p:cNvSpPr>
          <p:nvPr/>
        </p:nvSpPr>
        <p:spPr bwMode="auto">
          <a:xfrm>
            <a:off x="3326399" y="4820308"/>
            <a:ext cx="4536199" cy="420370"/>
          </a:xfrm>
          <a:prstGeom prst="rect">
            <a:avLst/>
          </a:prstGeom>
          <a:noFill/>
          <a:ln w="9525">
            <a:noFill/>
            <a:miter lim="800000"/>
          </a:ln>
        </p:spPr>
        <p:txBody>
          <a:bodyPr wrap="square">
            <a:spAutoFit/>
          </a:bodyPr>
          <a:lstStyle/>
          <a:p>
            <a:pPr>
              <a:buFontTx/>
              <a:buNone/>
            </a:pPr>
            <a:r>
              <a:rPr lang="zh-CN" altLang="en-US" sz="2135">
                <a:solidFill>
                  <a:schemeClr val="tx1">
                    <a:lumMod val="75000"/>
                    <a:lumOff val="25000"/>
                  </a:schemeClr>
                </a:solidFill>
                <a:latin typeface="微软雅黑" panose="020B0503020204020204" pitchFamily="34" charset="-122"/>
                <a:ea typeface="微软雅黑" panose="020B0503020204020204" pitchFamily="34" charset="-122"/>
              </a:rPr>
              <a:t>项目开发过程概述</a:t>
            </a: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AutoShape 3"/>
          <p:cNvSpPr>
            <a:spLocks noChangeAspect="1" noChangeArrowheads="1" noTextEdit="1"/>
          </p:cNvSpPr>
          <p:nvPr/>
        </p:nvSpPr>
        <p:spPr bwMode="auto">
          <a:xfrm>
            <a:off x="6649460" y="3167183"/>
            <a:ext cx="723330" cy="721408"/>
          </a:xfrm>
          <a:prstGeom prst="rect">
            <a:avLst/>
          </a:prstGeom>
          <a:noFill/>
          <a:ln w="9525">
            <a:noFill/>
            <a:miter lim="800000"/>
          </a:ln>
        </p:spPr>
        <p:txBody>
          <a:bodyPr/>
          <a:lstStyle/>
          <a:p>
            <a:endParaRPr lang="zh-CN" altLang="en-US" sz="2400"/>
          </a:p>
        </p:txBody>
      </p:sp>
      <p:sp>
        <p:nvSpPr>
          <p:cNvPr id="17" name="Oval 5"/>
          <p:cNvSpPr>
            <a:spLocks noChangeArrowheads="1"/>
          </p:cNvSpPr>
          <p:nvPr/>
        </p:nvSpPr>
        <p:spPr bwMode="auto">
          <a:xfrm>
            <a:off x="6649459" y="3167182"/>
            <a:ext cx="731025" cy="729103"/>
          </a:xfrm>
          <a:prstGeom prst="ellipse">
            <a:avLst/>
          </a:prstGeom>
          <a:solidFill>
            <a:schemeClr val="bg2"/>
          </a:solidFill>
          <a:ln w="9525">
            <a:noFill/>
            <a:round/>
          </a:ln>
        </p:spPr>
        <p:txBody>
          <a:bodyPr/>
          <a:lstStyle/>
          <a:p>
            <a:pPr>
              <a:buFontTx/>
              <a:buNone/>
            </a:pPr>
            <a:endParaRPr lang="zh-CN" altLang="en-US" sz="2400"/>
          </a:p>
        </p:txBody>
      </p:sp>
      <p:sp>
        <p:nvSpPr>
          <p:cNvPr id="18" name="Oval 6"/>
          <p:cNvSpPr>
            <a:spLocks noChangeArrowheads="1"/>
          </p:cNvSpPr>
          <p:nvPr/>
        </p:nvSpPr>
        <p:spPr bwMode="auto">
          <a:xfrm>
            <a:off x="6721384" y="3239103"/>
            <a:ext cx="602133" cy="600209"/>
          </a:xfrm>
          <a:prstGeom prst="ellipse">
            <a:avLst/>
          </a:prstGeom>
          <a:solidFill>
            <a:schemeClr val="accent1"/>
          </a:solidFill>
          <a:ln w="9525">
            <a:noFill/>
            <a:round/>
          </a:ln>
        </p:spPr>
        <p:txBody>
          <a:bodyPr/>
          <a:lstStyle/>
          <a:p>
            <a:pPr>
              <a:buFontTx/>
              <a:buNone/>
            </a:pPr>
            <a:endParaRPr lang="zh-CN" altLang="en-US" sz="2400"/>
          </a:p>
        </p:txBody>
      </p:sp>
      <p:sp>
        <p:nvSpPr>
          <p:cNvPr id="19" name="TextBox 24"/>
          <p:cNvSpPr txBox="1">
            <a:spLocks noChangeArrowheads="1"/>
          </p:cNvSpPr>
          <p:nvPr/>
        </p:nvSpPr>
        <p:spPr bwMode="auto">
          <a:xfrm>
            <a:off x="6793057" y="3258144"/>
            <a:ext cx="443287" cy="584455"/>
          </a:xfrm>
          <a:prstGeom prst="rect">
            <a:avLst/>
          </a:prstGeom>
          <a:noFill/>
          <a:ln w="9525">
            <a:noFill/>
            <a:miter lim="800000"/>
          </a:ln>
        </p:spPr>
        <p:txBody>
          <a:bodyPr wrap="square">
            <a:spAutoFit/>
          </a:bodyPr>
          <a:lstStyle/>
          <a:p>
            <a:pPr>
              <a:buFontTx/>
              <a:buNone/>
            </a:pPr>
            <a:r>
              <a:rPr lang="en-US" altLang="zh-CN" sz="3200" dirty="0">
                <a:solidFill>
                  <a:srgbClr val="FFFFFF"/>
                </a:solidFill>
                <a:latin typeface="微软雅黑" panose="020B0503020204020204" pitchFamily="34" charset="-122"/>
                <a:ea typeface="微软雅黑" panose="020B0503020204020204" pitchFamily="34" charset="-122"/>
              </a:rPr>
              <a:t>3</a:t>
            </a:r>
            <a:endParaRPr lang="zh-CN" altLang="en-US" sz="3200" dirty="0">
              <a:solidFill>
                <a:srgbClr val="FFFFFF"/>
              </a:solidFill>
              <a:latin typeface="微软雅黑" panose="020B0503020204020204" pitchFamily="34" charset="-122"/>
              <a:ea typeface="微软雅黑" panose="020B0503020204020204" pitchFamily="34" charset="-122"/>
            </a:endParaRPr>
          </a:p>
        </p:txBody>
      </p:sp>
      <p:sp>
        <p:nvSpPr>
          <p:cNvPr id="20" name="TextBox 25"/>
          <p:cNvSpPr txBox="1">
            <a:spLocks noChangeArrowheads="1"/>
          </p:cNvSpPr>
          <p:nvPr/>
        </p:nvSpPr>
        <p:spPr bwMode="auto">
          <a:xfrm>
            <a:off x="7514646" y="3314532"/>
            <a:ext cx="2922869" cy="420370"/>
          </a:xfrm>
          <a:prstGeom prst="rect">
            <a:avLst/>
          </a:prstGeom>
          <a:noFill/>
          <a:ln w="9525">
            <a:noFill/>
            <a:miter lim="800000"/>
          </a:ln>
        </p:spPr>
        <p:txBody>
          <a:bodyPr wrap="square">
            <a:spAutoFit/>
          </a:bodyPr>
          <a:lstStyle/>
          <a:p>
            <a:pPr>
              <a:buFontTx/>
              <a:buNone/>
            </a:pPr>
            <a:r>
              <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rPr>
              <a:t>项目具体实现与测试</a:t>
            </a:r>
            <a:endParaRPr lang="zh-CN" altLang="en-US" sz="21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Oval 5"/>
          <p:cNvSpPr>
            <a:spLocks noChangeArrowheads="1"/>
          </p:cNvSpPr>
          <p:nvPr/>
        </p:nvSpPr>
        <p:spPr bwMode="auto">
          <a:xfrm>
            <a:off x="6673735" y="4703228"/>
            <a:ext cx="731025" cy="729102"/>
          </a:xfrm>
          <a:prstGeom prst="ellipse">
            <a:avLst/>
          </a:prstGeom>
          <a:solidFill>
            <a:schemeClr val="bg2"/>
          </a:solidFill>
          <a:ln w="9525">
            <a:noFill/>
            <a:round/>
          </a:ln>
        </p:spPr>
        <p:txBody>
          <a:bodyPr/>
          <a:lstStyle/>
          <a:p>
            <a:pPr>
              <a:buFontTx/>
              <a:buNone/>
            </a:pPr>
            <a:endParaRPr lang="zh-CN" altLang="en-US" sz="2400"/>
          </a:p>
        </p:txBody>
      </p:sp>
      <p:sp>
        <p:nvSpPr>
          <p:cNvPr id="22" name="Oval 6"/>
          <p:cNvSpPr>
            <a:spLocks noChangeArrowheads="1"/>
          </p:cNvSpPr>
          <p:nvPr/>
        </p:nvSpPr>
        <p:spPr bwMode="auto">
          <a:xfrm>
            <a:off x="6745660" y="4766696"/>
            <a:ext cx="602133" cy="600209"/>
          </a:xfrm>
          <a:prstGeom prst="ellipse">
            <a:avLst/>
          </a:prstGeom>
          <a:solidFill>
            <a:schemeClr val="accent1"/>
          </a:solidFill>
          <a:ln w="9525">
            <a:noFill/>
            <a:round/>
          </a:ln>
        </p:spPr>
        <p:txBody>
          <a:bodyPr/>
          <a:lstStyle/>
          <a:p>
            <a:pPr>
              <a:buFontTx/>
              <a:buNone/>
            </a:pPr>
            <a:endParaRPr lang="zh-CN" altLang="en-US" sz="2400"/>
          </a:p>
        </p:txBody>
      </p:sp>
      <p:sp>
        <p:nvSpPr>
          <p:cNvPr id="23" name="TextBox 29"/>
          <p:cNvSpPr txBox="1">
            <a:spLocks noChangeArrowheads="1"/>
          </p:cNvSpPr>
          <p:nvPr/>
        </p:nvSpPr>
        <p:spPr bwMode="auto">
          <a:xfrm>
            <a:off x="6817333" y="4760192"/>
            <a:ext cx="443287" cy="584455"/>
          </a:xfrm>
          <a:prstGeom prst="rect">
            <a:avLst/>
          </a:prstGeom>
          <a:noFill/>
          <a:ln w="9525">
            <a:noFill/>
            <a:miter lim="800000"/>
          </a:ln>
        </p:spPr>
        <p:txBody>
          <a:bodyPr wrap="square">
            <a:spAutoFit/>
          </a:bodyPr>
          <a:lstStyle/>
          <a:p>
            <a:pPr>
              <a:buFontTx/>
              <a:buNone/>
            </a:pPr>
            <a:r>
              <a:rPr lang="en-US" altLang="zh-CN" sz="3200" dirty="0">
                <a:solidFill>
                  <a:srgbClr val="FFFFFF"/>
                </a:solidFill>
                <a:latin typeface="微软雅黑" panose="020B0503020204020204" pitchFamily="34" charset="-122"/>
                <a:ea typeface="微软雅黑" panose="020B0503020204020204" pitchFamily="34" charset="-122"/>
              </a:rPr>
              <a:t>4</a:t>
            </a:r>
            <a:endParaRPr lang="zh-CN" altLang="en-US" sz="3200" dirty="0">
              <a:solidFill>
                <a:srgbClr val="FFFFFF"/>
              </a:solidFill>
              <a:latin typeface="微软雅黑" panose="020B0503020204020204" pitchFamily="34" charset="-122"/>
              <a:ea typeface="微软雅黑" panose="020B0503020204020204" pitchFamily="34" charset="-122"/>
            </a:endParaRPr>
          </a:p>
        </p:txBody>
      </p:sp>
      <p:sp>
        <p:nvSpPr>
          <p:cNvPr id="24" name="TextBox 30"/>
          <p:cNvSpPr txBox="1">
            <a:spLocks noChangeArrowheads="1"/>
          </p:cNvSpPr>
          <p:nvPr/>
        </p:nvSpPr>
        <p:spPr bwMode="auto">
          <a:xfrm>
            <a:off x="7514646" y="4842126"/>
            <a:ext cx="2922869" cy="420370"/>
          </a:xfrm>
          <a:prstGeom prst="rect">
            <a:avLst/>
          </a:prstGeom>
          <a:noFill/>
          <a:ln w="9525">
            <a:noFill/>
            <a:miter lim="800000"/>
          </a:ln>
        </p:spPr>
        <p:txBody>
          <a:bodyPr wrap="square">
            <a:spAutoFit/>
          </a:bodyPr>
          <a:lstStyle/>
          <a:p>
            <a:pPr>
              <a:buFontTx/>
              <a:buNone/>
            </a:pPr>
            <a:r>
              <a:rPr lang="zh-CN" altLang="en-US" sz="2135">
                <a:solidFill>
                  <a:schemeClr val="tx1">
                    <a:lumMod val="75000"/>
                    <a:lumOff val="25000"/>
                  </a:schemeClr>
                </a:solidFill>
                <a:latin typeface="微软雅黑" panose="020B0503020204020204" pitchFamily="34" charset="-122"/>
                <a:ea typeface="微软雅黑" panose="020B0503020204020204" pitchFamily="34" charset="-122"/>
              </a:rPr>
              <a:t>项目经验总结</a:t>
            </a: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矩形 24"/>
          <p:cNvSpPr>
            <a:spLocks noChangeArrowheads="1"/>
          </p:cNvSpPr>
          <p:nvPr/>
        </p:nvSpPr>
        <p:spPr bwMode="auto">
          <a:xfrm>
            <a:off x="516407" y="2314882"/>
            <a:ext cx="534802" cy="143928"/>
          </a:xfrm>
          <a:prstGeom prst="rect">
            <a:avLst/>
          </a:prstGeom>
          <a:solidFill>
            <a:schemeClr val="accent2"/>
          </a:solidFill>
          <a:ln w="9525">
            <a:noFill/>
            <a:miter lim="800000"/>
          </a:ln>
        </p:spPr>
        <p:txBody>
          <a:bodyPr/>
          <a:lstStyle/>
          <a:p>
            <a:pPr>
              <a:buFontTx/>
              <a:buNone/>
            </a:pP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400" advClick="0" advTm="5000">
        <p14:doors dir="vert"/>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0-#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4"/>
                                        </p:tgtEl>
                                        <p:attrNameLst>
                                          <p:attrName>ppt_y</p:attrName>
                                        </p:attrNameLst>
                                      </p:cBhvr>
                                      <p:tavLst>
                                        <p:tav tm="0">
                                          <p:val>
                                            <p:strVal val="#ppt_y"/>
                                          </p:val>
                                        </p:tav>
                                        <p:tav tm="100000">
                                          <p:val>
                                            <p:strVal val="#ppt_y"/>
                                          </p:val>
                                        </p:tav>
                                      </p:tavLst>
                                    </p:anim>
                                    <p:anim calcmode="lin" valueType="num">
                                      <p:cBhvr>
                                        <p:cTn id="23"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4"/>
                                        </p:tgtEl>
                                      </p:cBhvr>
                                    </p:animEffect>
                                  </p:childTnLst>
                                </p:cTn>
                              </p:par>
                              <p:par>
                                <p:cTn id="26" presetID="41" presetClass="entr" presetSubtype="0" fill="hold" grpId="0" nodeType="withEffect">
                                  <p:stCondLst>
                                    <p:cond delay="0"/>
                                  </p:stCondLst>
                                  <p:iterate type="lt">
                                    <p:tmPct val="10000"/>
                                  </p:iterate>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3"/>
                                        </p:tgtEl>
                                        <p:attrNameLst>
                                          <p:attrName>ppt_y</p:attrName>
                                        </p:attrNameLst>
                                      </p:cBhvr>
                                      <p:tavLst>
                                        <p:tav tm="0">
                                          <p:val>
                                            <p:strVal val="#ppt_y"/>
                                          </p:val>
                                        </p:tav>
                                        <p:tav tm="100000">
                                          <p:val>
                                            <p:strVal val="#ppt_y"/>
                                          </p:val>
                                        </p:tav>
                                      </p:tavLst>
                                    </p:anim>
                                    <p:anim calcmode="lin" valueType="num">
                                      <p:cBhvr>
                                        <p:cTn id="30"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3"/>
                                        </p:tgtEl>
                                      </p:cBhvr>
                                    </p:animEffect>
                                  </p:childTnLst>
                                </p:cTn>
                              </p:par>
                            </p:childTnLst>
                          </p:cTn>
                        </p:par>
                        <p:par>
                          <p:cTn id="33" fill="hold">
                            <p:stCondLst>
                              <p:cond delay="2349"/>
                            </p:stCondLst>
                            <p:childTnLst>
                              <p:par>
                                <p:cTn id="34" presetID="52" presetClass="entr" presetSubtype="0" fill="hold" grpId="0" nodeType="afterEffect" nodePh="1">
                                  <p:stCondLst>
                                    <p:cond delay="0"/>
                                  </p:stCondLst>
                                  <p:endCondLst>
                                    <p:cond evt="begin" delay="0">
                                      <p:tn val="34"/>
                                    </p:cond>
                                  </p:endCondLst>
                                  <p:childTnLst>
                                    <p:set>
                                      <p:cBhvr>
                                        <p:cTn id="35" dur="1" fill="hold">
                                          <p:stCondLst>
                                            <p:cond delay="0"/>
                                          </p:stCondLst>
                                        </p:cTn>
                                        <p:tgtEl>
                                          <p:spTgt spid="6"/>
                                        </p:tgtEl>
                                        <p:attrNameLst>
                                          <p:attrName>style.visibility</p:attrName>
                                        </p:attrNameLst>
                                      </p:cBhvr>
                                      <p:to>
                                        <p:strVal val="visible"/>
                                      </p:to>
                                    </p:set>
                                    <p:animScale>
                                      <p:cBhvr>
                                        <p:cTn id="36"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7" dur="1000" decel="50000" fill="hold">
                                          <p:stCondLst>
                                            <p:cond delay="0"/>
                                          </p:stCondLst>
                                        </p:cTn>
                                        <p:tgtEl>
                                          <p:spTgt spid="6"/>
                                        </p:tgtEl>
                                        <p:attrNameLst>
                                          <p:attrName>ppt_x</p:attrName>
                                          <p:attrName>ppt_y</p:attrName>
                                        </p:attrNameLst>
                                      </p:cBhvr>
                                      <p:rCtr x="0" y="0"/>
                                    </p:animMotion>
                                    <p:animEffect transition="in" filter="fade">
                                      <p:cBhvr>
                                        <p:cTn id="38" dur="1000"/>
                                        <p:tgtEl>
                                          <p:spTgt spid="6"/>
                                        </p:tgtEl>
                                      </p:cBhvr>
                                    </p:animEffect>
                                  </p:childTnLst>
                                </p:cTn>
                              </p:par>
                              <p:par>
                                <p:cTn id="39" presetID="52"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Scale>
                                      <p:cBhvr>
                                        <p:cTn id="41"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2" dur="1000" decel="50000" fill="hold">
                                          <p:stCondLst>
                                            <p:cond delay="0"/>
                                          </p:stCondLst>
                                        </p:cTn>
                                        <p:tgtEl>
                                          <p:spTgt spid="7"/>
                                        </p:tgtEl>
                                        <p:attrNameLst>
                                          <p:attrName>ppt_x</p:attrName>
                                          <p:attrName>ppt_y</p:attrName>
                                        </p:attrNameLst>
                                      </p:cBhvr>
                                      <p:rCtr x="0" y="0"/>
                                    </p:animMotion>
                                    <p:animEffect transition="in" filter="fade">
                                      <p:cBhvr>
                                        <p:cTn id="43" dur="1000"/>
                                        <p:tgtEl>
                                          <p:spTgt spid="7"/>
                                        </p:tgtEl>
                                      </p:cBhvr>
                                    </p:animEffect>
                                  </p:childTnLst>
                                </p:cTn>
                              </p:par>
                              <p:par>
                                <p:cTn id="44" presetID="52"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Scale>
                                      <p:cBhvr>
                                        <p:cTn id="46"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7" dur="1000" decel="50000" fill="hold">
                                          <p:stCondLst>
                                            <p:cond delay="0"/>
                                          </p:stCondLst>
                                        </p:cTn>
                                        <p:tgtEl>
                                          <p:spTgt spid="8"/>
                                        </p:tgtEl>
                                        <p:attrNameLst>
                                          <p:attrName>ppt_x</p:attrName>
                                          <p:attrName>ppt_y</p:attrName>
                                        </p:attrNameLst>
                                      </p:cBhvr>
                                      <p:rCtr x="0" y="0"/>
                                    </p:animMotion>
                                    <p:animEffect transition="in" filter="fade">
                                      <p:cBhvr>
                                        <p:cTn id="48" dur="1000"/>
                                        <p:tgtEl>
                                          <p:spTgt spid="8"/>
                                        </p:tgtEl>
                                      </p:cBhvr>
                                    </p:animEffect>
                                  </p:childTnLst>
                                </p:cTn>
                              </p:par>
                              <p:par>
                                <p:cTn id="49" presetID="52"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Scale>
                                      <p:cBhvr>
                                        <p:cTn id="51"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2" dur="1000" decel="50000" fill="hold">
                                          <p:stCondLst>
                                            <p:cond delay="0"/>
                                          </p:stCondLst>
                                        </p:cTn>
                                        <p:tgtEl>
                                          <p:spTgt spid="9"/>
                                        </p:tgtEl>
                                        <p:attrNameLst>
                                          <p:attrName>ppt_x</p:attrName>
                                          <p:attrName>ppt_y</p:attrName>
                                        </p:attrNameLst>
                                      </p:cBhvr>
                                      <p:rCtr x="0" y="0"/>
                                    </p:animMotion>
                                    <p:animEffect transition="in" filter="fade">
                                      <p:cBhvr>
                                        <p:cTn id="53" dur="1000"/>
                                        <p:tgtEl>
                                          <p:spTgt spid="9"/>
                                        </p:tgtEl>
                                      </p:cBhvr>
                                    </p:animEffect>
                                  </p:childTnLst>
                                </p:cTn>
                              </p:par>
                            </p:childTnLst>
                          </p:cTn>
                        </p:par>
                        <p:par>
                          <p:cTn id="54" fill="hold">
                            <p:stCondLst>
                              <p:cond delay="3349"/>
                            </p:stCondLst>
                            <p:childTnLst>
                              <p:par>
                                <p:cTn id="55" presetID="22" presetClass="entr" presetSubtype="8" fill="hold" grpId="0" nodeType="after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par>
                          <p:cTn id="58" fill="hold">
                            <p:stCondLst>
                              <p:cond delay="3849"/>
                            </p:stCondLst>
                            <p:childTnLst>
                              <p:par>
                                <p:cTn id="59" presetID="52" presetClass="entr" presetSubtype="0" fill="hold" grpId="0" nodeType="afterEffect" nodePh="1">
                                  <p:stCondLst>
                                    <p:cond delay="0"/>
                                  </p:stCondLst>
                                  <p:endCondLst>
                                    <p:cond evt="begin" delay="0">
                                      <p:tn val="59"/>
                                    </p:cond>
                                  </p:endCondLst>
                                  <p:childTnLst>
                                    <p:set>
                                      <p:cBhvr>
                                        <p:cTn id="60" dur="1" fill="hold">
                                          <p:stCondLst>
                                            <p:cond delay="0"/>
                                          </p:stCondLst>
                                        </p:cTn>
                                        <p:tgtEl>
                                          <p:spTgt spid="11"/>
                                        </p:tgtEl>
                                        <p:attrNameLst>
                                          <p:attrName>style.visibility</p:attrName>
                                        </p:attrNameLst>
                                      </p:cBhvr>
                                      <p:to>
                                        <p:strVal val="visible"/>
                                      </p:to>
                                    </p:set>
                                    <p:animScale>
                                      <p:cBhvr>
                                        <p:cTn id="61"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2" dur="1000" decel="50000" fill="hold">
                                          <p:stCondLst>
                                            <p:cond delay="0"/>
                                          </p:stCondLst>
                                        </p:cTn>
                                        <p:tgtEl>
                                          <p:spTgt spid="11"/>
                                        </p:tgtEl>
                                        <p:attrNameLst>
                                          <p:attrName>ppt_x</p:attrName>
                                          <p:attrName>ppt_y</p:attrName>
                                        </p:attrNameLst>
                                      </p:cBhvr>
                                      <p:rCtr x="0" y="0"/>
                                    </p:animMotion>
                                    <p:animEffect transition="in" filter="fade">
                                      <p:cBhvr>
                                        <p:cTn id="63" dur="1000"/>
                                        <p:tgtEl>
                                          <p:spTgt spid="11"/>
                                        </p:tgtEl>
                                      </p:cBhvr>
                                    </p:animEffect>
                                  </p:childTnLst>
                                </p:cTn>
                              </p:par>
                              <p:par>
                                <p:cTn id="64" presetID="52" presetClass="entr" presetSubtype="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Scale>
                                      <p:cBhvr>
                                        <p:cTn id="66"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7" dur="1000" decel="50000" fill="hold">
                                          <p:stCondLst>
                                            <p:cond delay="0"/>
                                          </p:stCondLst>
                                        </p:cTn>
                                        <p:tgtEl>
                                          <p:spTgt spid="12"/>
                                        </p:tgtEl>
                                        <p:attrNameLst>
                                          <p:attrName>ppt_x</p:attrName>
                                          <p:attrName>ppt_y</p:attrName>
                                        </p:attrNameLst>
                                      </p:cBhvr>
                                      <p:rCtr x="0" y="0"/>
                                    </p:animMotion>
                                    <p:animEffect transition="in" filter="fade">
                                      <p:cBhvr>
                                        <p:cTn id="68" dur="1000"/>
                                        <p:tgtEl>
                                          <p:spTgt spid="12"/>
                                        </p:tgtEl>
                                      </p:cBhvr>
                                    </p:animEffect>
                                  </p:childTnLst>
                                </p:cTn>
                              </p:par>
                              <p:par>
                                <p:cTn id="69" presetID="52"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Scale>
                                      <p:cBhvr>
                                        <p:cTn id="71"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72" dur="1000" decel="50000" fill="hold">
                                          <p:stCondLst>
                                            <p:cond delay="0"/>
                                          </p:stCondLst>
                                        </p:cTn>
                                        <p:tgtEl>
                                          <p:spTgt spid="13"/>
                                        </p:tgtEl>
                                        <p:attrNameLst>
                                          <p:attrName>ppt_x</p:attrName>
                                          <p:attrName>ppt_y</p:attrName>
                                        </p:attrNameLst>
                                      </p:cBhvr>
                                      <p:rCtr x="0" y="0"/>
                                    </p:animMotion>
                                    <p:animEffect transition="in" filter="fade">
                                      <p:cBhvr>
                                        <p:cTn id="73" dur="1000"/>
                                        <p:tgtEl>
                                          <p:spTgt spid="13"/>
                                        </p:tgtEl>
                                      </p:cBhvr>
                                    </p:animEffect>
                                  </p:childTnLst>
                                </p:cTn>
                              </p:par>
                              <p:par>
                                <p:cTn id="74" presetID="52" presetClass="entr" presetSubtype="0" fill="hold" grpId="0" nodeType="withEffect">
                                  <p:stCondLst>
                                    <p:cond delay="0"/>
                                  </p:stCondLst>
                                  <p:childTnLst>
                                    <p:set>
                                      <p:cBhvr>
                                        <p:cTn id="75" dur="1" fill="hold">
                                          <p:stCondLst>
                                            <p:cond delay="0"/>
                                          </p:stCondLst>
                                        </p:cTn>
                                        <p:tgtEl>
                                          <p:spTgt spid="14"/>
                                        </p:tgtEl>
                                        <p:attrNameLst>
                                          <p:attrName>style.visibility</p:attrName>
                                        </p:attrNameLst>
                                      </p:cBhvr>
                                      <p:to>
                                        <p:strVal val="visible"/>
                                      </p:to>
                                    </p:set>
                                    <p:animScale>
                                      <p:cBhvr>
                                        <p:cTn id="76"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77" dur="1000" decel="50000" fill="hold">
                                          <p:stCondLst>
                                            <p:cond delay="0"/>
                                          </p:stCondLst>
                                        </p:cTn>
                                        <p:tgtEl>
                                          <p:spTgt spid="14"/>
                                        </p:tgtEl>
                                        <p:attrNameLst>
                                          <p:attrName>ppt_x</p:attrName>
                                          <p:attrName>ppt_y</p:attrName>
                                        </p:attrNameLst>
                                      </p:cBhvr>
                                      <p:rCtr x="0" y="0"/>
                                    </p:animMotion>
                                    <p:animEffect transition="in" filter="fade">
                                      <p:cBhvr>
                                        <p:cTn id="78" dur="1000"/>
                                        <p:tgtEl>
                                          <p:spTgt spid="14"/>
                                        </p:tgtEl>
                                      </p:cBhvr>
                                    </p:animEffect>
                                  </p:childTnLst>
                                </p:cTn>
                              </p:par>
                            </p:childTnLst>
                          </p:cTn>
                        </p:par>
                        <p:par>
                          <p:cTn id="79" fill="hold">
                            <p:stCondLst>
                              <p:cond delay="4849"/>
                            </p:stCondLst>
                            <p:childTnLst>
                              <p:par>
                                <p:cTn id="80" presetID="22" presetClass="entr" presetSubtype="8" fill="hold" grpId="0" nodeType="after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wipe(left)">
                                      <p:cBhvr>
                                        <p:cTn id="82" dur="500"/>
                                        <p:tgtEl>
                                          <p:spTgt spid="15"/>
                                        </p:tgtEl>
                                      </p:cBhvr>
                                    </p:animEffect>
                                  </p:childTnLst>
                                </p:cTn>
                              </p:par>
                            </p:childTnLst>
                          </p:cTn>
                        </p:par>
                        <p:par>
                          <p:cTn id="83" fill="hold">
                            <p:stCondLst>
                              <p:cond delay="5349"/>
                            </p:stCondLst>
                            <p:childTnLst>
                              <p:par>
                                <p:cTn id="84" presetID="52" presetClass="entr" presetSubtype="0" fill="hold" grpId="0" nodeType="afterEffect" nodePh="1">
                                  <p:stCondLst>
                                    <p:cond delay="0"/>
                                  </p:stCondLst>
                                  <p:endCondLst>
                                    <p:cond evt="begin" delay="0">
                                      <p:tn val="84"/>
                                    </p:cond>
                                  </p:endCondLst>
                                  <p:childTnLst>
                                    <p:set>
                                      <p:cBhvr>
                                        <p:cTn id="85" dur="1" fill="hold">
                                          <p:stCondLst>
                                            <p:cond delay="0"/>
                                          </p:stCondLst>
                                        </p:cTn>
                                        <p:tgtEl>
                                          <p:spTgt spid="16"/>
                                        </p:tgtEl>
                                        <p:attrNameLst>
                                          <p:attrName>style.visibility</p:attrName>
                                        </p:attrNameLst>
                                      </p:cBhvr>
                                      <p:to>
                                        <p:strVal val="visible"/>
                                      </p:to>
                                    </p:set>
                                    <p:animScale>
                                      <p:cBhvr>
                                        <p:cTn id="86"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7" dur="1000" decel="50000" fill="hold">
                                          <p:stCondLst>
                                            <p:cond delay="0"/>
                                          </p:stCondLst>
                                        </p:cTn>
                                        <p:tgtEl>
                                          <p:spTgt spid="16"/>
                                        </p:tgtEl>
                                        <p:attrNameLst>
                                          <p:attrName>ppt_x</p:attrName>
                                          <p:attrName>ppt_y</p:attrName>
                                        </p:attrNameLst>
                                      </p:cBhvr>
                                      <p:rCtr x="0" y="0"/>
                                    </p:animMotion>
                                    <p:animEffect transition="in" filter="fade">
                                      <p:cBhvr>
                                        <p:cTn id="88" dur="1000"/>
                                        <p:tgtEl>
                                          <p:spTgt spid="16"/>
                                        </p:tgtEl>
                                      </p:cBhvr>
                                    </p:animEffect>
                                  </p:childTnLst>
                                </p:cTn>
                              </p:par>
                              <p:par>
                                <p:cTn id="89" presetID="52" presetClass="entr" presetSubtype="0" fill="hold" grpId="0" nodeType="withEffect">
                                  <p:stCondLst>
                                    <p:cond delay="0"/>
                                  </p:stCondLst>
                                  <p:childTnLst>
                                    <p:set>
                                      <p:cBhvr>
                                        <p:cTn id="90" dur="1" fill="hold">
                                          <p:stCondLst>
                                            <p:cond delay="0"/>
                                          </p:stCondLst>
                                        </p:cTn>
                                        <p:tgtEl>
                                          <p:spTgt spid="17"/>
                                        </p:tgtEl>
                                        <p:attrNameLst>
                                          <p:attrName>style.visibility</p:attrName>
                                        </p:attrNameLst>
                                      </p:cBhvr>
                                      <p:to>
                                        <p:strVal val="visible"/>
                                      </p:to>
                                    </p:set>
                                    <p:animScale>
                                      <p:cBhvr>
                                        <p:cTn id="91"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92" dur="1000" decel="50000" fill="hold">
                                          <p:stCondLst>
                                            <p:cond delay="0"/>
                                          </p:stCondLst>
                                        </p:cTn>
                                        <p:tgtEl>
                                          <p:spTgt spid="17"/>
                                        </p:tgtEl>
                                        <p:attrNameLst>
                                          <p:attrName>ppt_x</p:attrName>
                                          <p:attrName>ppt_y</p:attrName>
                                        </p:attrNameLst>
                                      </p:cBhvr>
                                      <p:rCtr x="0" y="0"/>
                                    </p:animMotion>
                                    <p:animEffect transition="in" filter="fade">
                                      <p:cBhvr>
                                        <p:cTn id="93" dur="1000"/>
                                        <p:tgtEl>
                                          <p:spTgt spid="17"/>
                                        </p:tgtEl>
                                      </p:cBhvr>
                                    </p:animEffect>
                                  </p:childTnLst>
                                </p:cTn>
                              </p:par>
                              <p:par>
                                <p:cTn id="94" presetID="52" presetClass="entr" presetSubtype="0" fill="hold" grpId="0" nodeType="withEffect">
                                  <p:stCondLst>
                                    <p:cond delay="0"/>
                                  </p:stCondLst>
                                  <p:childTnLst>
                                    <p:set>
                                      <p:cBhvr>
                                        <p:cTn id="95" dur="1" fill="hold">
                                          <p:stCondLst>
                                            <p:cond delay="0"/>
                                          </p:stCondLst>
                                        </p:cTn>
                                        <p:tgtEl>
                                          <p:spTgt spid="18"/>
                                        </p:tgtEl>
                                        <p:attrNameLst>
                                          <p:attrName>style.visibility</p:attrName>
                                        </p:attrNameLst>
                                      </p:cBhvr>
                                      <p:to>
                                        <p:strVal val="visible"/>
                                      </p:to>
                                    </p:set>
                                    <p:animScale>
                                      <p:cBhvr>
                                        <p:cTn id="96"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97" dur="1000" decel="50000" fill="hold">
                                          <p:stCondLst>
                                            <p:cond delay="0"/>
                                          </p:stCondLst>
                                        </p:cTn>
                                        <p:tgtEl>
                                          <p:spTgt spid="18"/>
                                        </p:tgtEl>
                                        <p:attrNameLst>
                                          <p:attrName>ppt_x</p:attrName>
                                          <p:attrName>ppt_y</p:attrName>
                                        </p:attrNameLst>
                                      </p:cBhvr>
                                      <p:rCtr x="0" y="0"/>
                                    </p:animMotion>
                                    <p:animEffect transition="in" filter="fade">
                                      <p:cBhvr>
                                        <p:cTn id="98" dur="1000"/>
                                        <p:tgtEl>
                                          <p:spTgt spid="18"/>
                                        </p:tgtEl>
                                      </p:cBhvr>
                                    </p:animEffect>
                                  </p:childTnLst>
                                </p:cTn>
                              </p:par>
                              <p:par>
                                <p:cTn id="99" presetID="52" presetClass="entr" presetSubtype="0" fill="hold" grpId="0" nodeType="withEffect">
                                  <p:stCondLst>
                                    <p:cond delay="0"/>
                                  </p:stCondLst>
                                  <p:childTnLst>
                                    <p:set>
                                      <p:cBhvr>
                                        <p:cTn id="100" dur="1" fill="hold">
                                          <p:stCondLst>
                                            <p:cond delay="0"/>
                                          </p:stCondLst>
                                        </p:cTn>
                                        <p:tgtEl>
                                          <p:spTgt spid="19"/>
                                        </p:tgtEl>
                                        <p:attrNameLst>
                                          <p:attrName>style.visibility</p:attrName>
                                        </p:attrNameLst>
                                      </p:cBhvr>
                                      <p:to>
                                        <p:strVal val="visible"/>
                                      </p:to>
                                    </p:set>
                                    <p:animScale>
                                      <p:cBhvr>
                                        <p:cTn id="101"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02" dur="1000" decel="50000" fill="hold">
                                          <p:stCondLst>
                                            <p:cond delay="0"/>
                                          </p:stCondLst>
                                        </p:cTn>
                                        <p:tgtEl>
                                          <p:spTgt spid="19"/>
                                        </p:tgtEl>
                                        <p:attrNameLst>
                                          <p:attrName>ppt_x</p:attrName>
                                          <p:attrName>ppt_y</p:attrName>
                                        </p:attrNameLst>
                                      </p:cBhvr>
                                      <p:rCtr x="0" y="0"/>
                                    </p:animMotion>
                                    <p:animEffect transition="in" filter="fade">
                                      <p:cBhvr>
                                        <p:cTn id="103" dur="1000"/>
                                        <p:tgtEl>
                                          <p:spTgt spid="19"/>
                                        </p:tgtEl>
                                      </p:cBhvr>
                                    </p:animEffect>
                                  </p:childTnLst>
                                </p:cTn>
                              </p:par>
                            </p:childTnLst>
                          </p:cTn>
                        </p:par>
                        <p:par>
                          <p:cTn id="104" fill="hold">
                            <p:stCondLst>
                              <p:cond delay="6349"/>
                            </p:stCondLst>
                            <p:childTnLst>
                              <p:par>
                                <p:cTn id="105" presetID="22" presetClass="entr" presetSubtype="8" fill="hold" grpId="0" nodeType="after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wipe(left)">
                                      <p:cBhvr>
                                        <p:cTn id="107" dur="500"/>
                                        <p:tgtEl>
                                          <p:spTgt spid="20"/>
                                        </p:tgtEl>
                                      </p:cBhvr>
                                    </p:animEffect>
                                  </p:childTnLst>
                                </p:cTn>
                              </p:par>
                              <p:par>
                                <p:cTn id="108" presetID="52" presetClass="entr" presetSubtype="0" fill="hold" grpId="0" nodeType="withEffect">
                                  <p:stCondLst>
                                    <p:cond delay="0"/>
                                  </p:stCondLst>
                                  <p:childTnLst>
                                    <p:set>
                                      <p:cBhvr>
                                        <p:cTn id="109" dur="1" fill="hold">
                                          <p:stCondLst>
                                            <p:cond delay="0"/>
                                          </p:stCondLst>
                                        </p:cTn>
                                        <p:tgtEl>
                                          <p:spTgt spid="21"/>
                                        </p:tgtEl>
                                        <p:attrNameLst>
                                          <p:attrName>style.visibility</p:attrName>
                                        </p:attrNameLst>
                                      </p:cBhvr>
                                      <p:to>
                                        <p:strVal val="visible"/>
                                      </p:to>
                                    </p:set>
                                    <p:animScale>
                                      <p:cBhvr>
                                        <p:cTn id="110"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11" dur="1000" decel="50000" fill="hold">
                                          <p:stCondLst>
                                            <p:cond delay="0"/>
                                          </p:stCondLst>
                                        </p:cTn>
                                        <p:tgtEl>
                                          <p:spTgt spid="21"/>
                                        </p:tgtEl>
                                        <p:attrNameLst>
                                          <p:attrName>ppt_x</p:attrName>
                                          <p:attrName>ppt_y</p:attrName>
                                        </p:attrNameLst>
                                      </p:cBhvr>
                                      <p:rCtr x="0" y="0"/>
                                    </p:animMotion>
                                    <p:animEffect transition="in" filter="fade">
                                      <p:cBhvr>
                                        <p:cTn id="112" dur="1000"/>
                                        <p:tgtEl>
                                          <p:spTgt spid="21"/>
                                        </p:tgtEl>
                                      </p:cBhvr>
                                    </p:animEffect>
                                  </p:childTnLst>
                                </p:cTn>
                              </p:par>
                              <p:par>
                                <p:cTn id="113" presetID="52" presetClass="entr" presetSubtype="0" fill="hold" grpId="0" nodeType="withEffect">
                                  <p:stCondLst>
                                    <p:cond delay="0"/>
                                  </p:stCondLst>
                                  <p:childTnLst>
                                    <p:set>
                                      <p:cBhvr>
                                        <p:cTn id="114" dur="1" fill="hold">
                                          <p:stCondLst>
                                            <p:cond delay="0"/>
                                          </p:stCondLst>
                                        </p:cTn>
                                        <p:tgtEl>
                                          <p:spTgt spid="22"/>
                                        </p:tgtEl>
                                        <p:attrNameLst>
                                          <p:attrName>style.visibility</p:attrName>
                                        </p:attrNameLst>
                                      </p:cBhvr>
                                      <p:to>
                                        <p:strVal val="visible"/>
                                      </p:to>
                                    </p:set>
                                    <p:animScale>
                                      <p:cBhvr>
                                        <p:cTn id="115"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16" dur="1000" decel="50000" fill="hold">
                                          <p:stCondLst>
                                            <p:cond delay="0"/>
                                          </p:stCondLst>
                                        </p:cTn>
                                        <p:tgtEl>
                                          <p:spTgt spid="22"/>
                                        </p:tgtEl>
                                        <p:attrNameLst>
                                          <p:attrName>ppt_x</p:attrName>
                                          <p:attrName>ppt_y</p:attrName>
                                        </p:attrNameLst>
                                      </p:cBhvr>
                                      <p:rCtr x="0" y="0"/>
                                    </p:animMotion>
                                    <p:animEffect transition="in" filter="fade">
                                      <p:cBhvr>
                                        <p:cTn id="117" dur="1000"/>
                                        <p:tgtEl>
                                          <p:spTgt spid="22"/>
                                        </p:tgtEl>
                                      </p:cBhvr>
                                    </p:animEffect>
                                  </p:childTnLst>
                                </p:cTn>
                              </p:par>
                              <p:par>
                                <p:cTn id="118" presetID="52" presetClass="entr" presetSubtype="0" fill="hold" grpId="0" nodeType="withEffect">
                                  <p:stCondLst>
                                    <p:cond delay="0"/>
                                  </p:stCondLst>
                                  <p:childTnLst>
                                    <p:set>
                                      <p:cBhvr>
                                        <p:cTn id="119" dur="1" fill="hold">
                                          <p:stCondLst>
                                            <p:cond delay="0"/>
                                          </p:stCondLst>
                                        </p:cTn>
                                        <p:tgtEl>
                                          <p:spTgt spid="23"/>
                                        </p:tgtEl>
                                        <p:attrNameLst>
                                          <p:attrName>style.visibility</p:attrName>
                                        </p:attrNameLst>
                                      </p:cBhvr>
                                      <p:to>
                                        <p:strVal val="visible"/>
                                      </p:to>
                                    </p:set>
                                    <p:animScale>
                                      <p:cBhvr>
                                        <p:cTn id="120"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21" dur="1000" decel="50000" fill="hold">
                                          <p:stCondLst>
                                            <p:cond delay="0"/>
                                          </p:stCondLst>
                                        </p:cTn>
                                        <p:tgtEl>
                                          <p:spTgt spid="23"/>
                                        </p:tgtEl>
                                        <p:attrNameLst>
                                          <p:attrName>ppt_x</p:attrName>
                                          <p:attrName>ppt_y</p:attrName>
                                        </p:attrNameLst>
                                      </p:cBhvr>
                                      <p:rCtr x="0" y="0"/>
                                    </p:animMotion>
                                    <p:animEffect transition="in" filter="fade">
                                      <p:cBhvr>
                                        <p:cTn id="122" dur="1000"/>
                                        <p:tgtEl>
                                          <p:spTgt spid="23"/>
                                        </p:tgtEl>
                                      </p:cBhvr>
                                    </p:animEffect>
                                  </p:childTnLst>
                                </p:cTn>
                              </p:par>
                            </p:childTnLst>
                          </p:cTn>
                        </p:par>
                        <p:par>
                          <p:cTn id="123" fill="hold">
                            <p:stCondLst>
                              <p:cond delay="6849"/>
                            </p:stCondLst>
                            <p:childTnLst>
                              <p:par>
                                <p:cTn id="124" presetID="22" presetClass="entr" presetSubtype="8" fill="hold" grpId="0" nodeType="afterEffect">
                                  <p:stCondLst>
                                    <p:cond delay="0"/>
                                  </p:stCondLst>
                                  <p:childTnLst>
                                    <p:set>
                                      <p:cBhvr>
                                        <p:cTn id="125" dur="1" fill="hold">
                                          <p:stCondLst>
                                            <p:cond delay="0"/>
                                          </p:stCondLst>
                                        </p:cTn>
                                        <p:tgtEl>
                                          <p:spTgt spid="24"/>
                                        </p:tgtEl>
                                        <p:attrNameLst>
                                          <p:attrName>style.visibility</p:attrName>
                                        </p:attrNameLst>
                                      </p:cBhvr>
                                      <p:to>
                                        <p:strVal val="visible"/>
                                      </p:to>
                                    </p:set>
                                    <p:animEffect transition="in" filter="wipe(left)">
                                      <p:cBhvr>
                                        <p:cTn id="1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nimBg="1" autoUpdateAnimBg="0"/>
      <p:bldP spid="6" grpId="0" animBg="1"/>
      <p:bldP spid="7" grpId="0" animBg="1" autoUpdateAnimBg="0"/>
      <p:bldP spid="8" grpId="0" animBg="1" autoUpdateAnimBg="0"/>
      <p:bldP spid="9" grpId="0" autoUpdateAnimBg="0"/>
      <p:bldP spid="10" grpId="0" autoUpdateAnimBg="0"/>
      <p:bldP spid="11" grpId="0" animBg="1"/>
      <p:bldP spid="12" grpId="0" animBg="1" autoUpdateAnimBg="0"/>
      <p:bldP spid="13" grpId="0" animBg="1" autoUpdateAnimBg="0"/>
      <p:bldP spid="14" grpId="0" autoUpdateAnimBg="0"/>
      <p:bldP spid="15" grpId="0" autoUpdateAnimBg="0"/>
      <p:bldP spid="16" grpId="0" animBg="1"/>
      <p:bldP spid="17" grpId="0" animBg="1" autoUpdateAnimBg="0"/>
      <p:bldP spid="18" grpId="0" animBg="1" autoUpdateAnimBg="0"/>
      <p:bldP spid="19" grpId="0" autoUpdateAnimBg="0"/>
      <p:bldP spid="20" grpId="0" autoUpdateAnimBg="0"/>
      <p:bldP spid="21" grpId="0" animBg="1" autoUpdateAnimBg="0"/>
      <p:bldP spid="22" grpId="0" animBg="1" autoUpdateAnimBg="0"/>
      <p:bldP spid="23" grpId="0" autoUpdateAnimBg="0"/>
      <p:bldP spid="24" grpId="0" autoUpdateAnimBg="0"/>
      <p:bldP spid="25"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extLst>
              <a:ext uri="{28A0092B-C50C-407E-A947-70E740481C1C}">
                <a14:useLocalDpi xmlns:a14="http://schemas.microsoft.com/office/drawing/2010/main" val="0"/>
              </a:ext>
            </a:extLst>
          </a:blip>
          <a:stretch>
            <a:fillRect/>
          </a:stretch>
        </p:blipFill>
        <p:spPr>
          <a:xfrm>
            <a:off x="228592" y="776798"/>
            <a:ext cx="5070060" cy="5454498"/>
          </a:xfrm>
          <a:prstGeom prst="rect">
            <a:avLst/>
          </a:prstGeom>
          <a:effectLst>
            <a:innerShdw blurRad="63500" dist="50800" dir="16200000">
              <a:prstClr val="black">
                <a:alpha val="50000"/>
              </a:prstClr>
            </a:innerShdw>
          </a:effectLst>
        </p:spPr>
      </p:pic>
      <p:sp>
        <p:nvSpPr>
          <p:cNvPr id="4" name="TextBox 13"/>
          <p:cNvSpPr txBox="1"/>
          <p:nvPr/>
        </p:nvSpPr>
        <p:spPr>
          <a:xfrm>
            <a:off x="4845134" y="2062774"/>
            <a:ext cx="8323292" cy="1015663"/>
          </a:xfrm>
          <a:prstGeom prst="rect">
            <a:avLst/>
          </a:prstGeom>
          <a:noFill/>
        </p:spPr>
        <p:txBody>
          <a:bodyPr wrap="square" rtlCol="0">
            <a:spAutoFit/>
          </a:bodyPr>
          <a:lstStyle/>
          <a:p>
            <a:pPr lvl="0" algn="ctr">
              <a:defRPr/>
            </a:pPr>
            <a:r>
              <a:rPr lang="zh-CN" altLang="en-US" sz="6000" b="1" spc="300" dirty="0">
                <a:latin typeface="微软雅黑" panose="020B0503020204020204" pitchFamily="34" charset="-122"/>
                <a:ea typeface="微软雅黑" panose="020B0503020204020204" pitchFamily="34" charset="-122"/>
              </a:rPr>
              <a:t>感谢您的观看！</a:t>
            </a:r>
            <a:endParaRPr lang="en-US" altLang="zh-CN" sz="6000" b="1" spc="3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5761654" y="3173880"/>
            <a:ext cx="5863771" cy="57767"/>
            <a:chOff x="5280505" y="3963496"/>
            <a:chExt cx="5863771" cy="57767"/>
          </a:xfrm>
          <a:solidFill>
            <a:schemeClr val="tx1"/>
          </a:solidFill>
        </p:grpSpPr>
        <p:sp>
          <p:nvSpPr>
            <p:cNvPr id="6" name="任意多边形 16"/>
            <p:cNvSpPr/>
            <p:nvPr/>
          </p:nvSpPr>
          <p:spPr>
            <a:xfrm>
              <a:off x="5280505" y="3992380"/>
              <a:ext cx="5863771" cy="0"/>
            </a:xfrm>
            <a:custGeom>
              <a:avLst/>
              <a:gdLst>
                <a:gd name="connsiteX0" fmla="*/ 0 w 5863771"/>
                <a:gd name="connsiteY0" fmla="*/ 0 h 0"/>
                <a:gd name="connsiteX1" fmla="*/ 58057 w 5863771"/>
                <a:gd name="connsiteY1" fmla="*/ 0 h 0"/>
                <a:gd name="connsiteX2" fmla="*/ 5863771 w 5863771"/>
                <a:gd name="connsiteY2" fmla="*/ 0 h 0"/>
              </a:gdLst>
              <a:ahLst/>
              <a:cxnLst>
                <a:cxn ang="0">
                  <a:pos x="connsiteX0" y="connsiteY0"/>
                </a:cxn>
                <a:cxn ang="0">
                  <a:pos x="connsiteX1" y="connsiteY1"/>
                </a:cxn>
                <a:cxn ang="0">
                  <a:pos x="connsiteX2" y="connsiteY2"/>
                </a:cxn>
              </a:cxnLst>
              <a:rect l="l" t="t" r="r" b="b"/>
              <a:pathLst>
                <a:path w="5863771">
                  <a:moveTo>
                    <a:pt x="0" y="0"/>
                  </a:moveTo>
                  <a:lnTo>
                    <a:pt x="58057" y="0"/>
                  </a:lnTo>
                  <a:lnTo>
                    <a:pt x="5863771" y="0"/>
                  </a:lnTo>
                </a:path>
              </a:pathLst>
            </a:cu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04040"/>
                </a:solidFill>
                <a:effectLst/>
                <a:uLnTx/>
                <a:uFillTx/>
                <a:latin typeface="Arial" panose="020B0604020202020204"/>
                <a:ea typeface="微软雅黑" panose="020B0503020204020204" pitchFamily="34" charset="-122"/>
                <a:cs typeface="+mn-cs"/>
              </a:endParaRPr>
            </a:p>
          </p:txBody>
        </p:sp>
        <p:sp>
          <p:nvSpPr>
            <p:cNvPr id="7" name="圆角矩形 17"/>
            <p:cNvSpPr/>
            <p:nvPr/>
          </p:nvSpPr>
          <p:spPr>
            <a:xfrm>
              <a:off x="7456740" y="3963496"/>
              <a:ext cx="1511300" cy="5776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404040"/>
                </a:solidFill>
                <a:effectLst/>
                <a:uLnTx/>
                <a:uFillTx/>
                <a:latin typeface="Arial" panose="020B0604020202020204"/>
                <a:ea typeface="微软雅黑" panose="020B0503020204020204" pitchFamily="34" charset="-122"/>
                <a:cs typeface="+mn-cs"/>
              </a:endParaRPr>
            </a:p>
          </p:txBody>
        </p:sp>
      </p:grpSp>
      <p:sp>
        <p:nvSpPr>
          <p:cNvPr id="8" name="文本框 7"/>
          <p:cNvSpPr txBox="1"/>
          <p:nvPr/>
        </p:nvSpPr>
        <p:spPr>
          <a:xfrm>
            <a:off x="6479790" y="3451418"/>
            <a:ext cx="4275529" cy="400110"/>
          </a:xfrm>
          <a:prstGeom prst="rect">
            <a:avLst/>
          </a:prstGeom>
          <a:noFill/>
        </p:spPr>
        <p:txBody>
          <a:bodyPr wrap="none" rtlCol="0">
            <a:spAutoFit/>
          </a:bodyPr>
          <a:lstStyle/>
          <a:p>
            <a:pPr lvl="0" algn="ctr">
              <a:defRPr/>
            </a:pPr>
            <a:r>
              <a:rPr lang="zh-CN" altLang="en-US" sz="2000" b="1" dirty="0">
                <a:solidFill>
                  <a:sysClr val="windowText" lastClr="000000"/>
                </a:solidFill>
                <a:latin typeface="微软雅黑" panose="020B0503020204020204" pitchFamily="34" charset="-122"/>
                <a:ea typeface="微软雅黑" panose="020B0503020204020204" pitchFamily="34" charset="-122"/>
              </a:rPr>
              <a:t>适用于工作报告</a:t>
            </a:r>
            <a:r>
              <a:rPr lang="en-US" altLang="zh-CN" sz="2000" b="1" dirty="0">
                <a:solidFill>
                  <a:sysClr val="windowText" lastClr="000000"/>
                </a:solidFill>
                <a:latin typeface="微软雅黑" panose="020B0503020204020204" pitchFamily="34" charset="-122"/>
                <a:ea typeface="微软雅黑" panose="020B0503020204020204" pitchFamily="34" charset="-122"/>
              </a:rPr>
              <a:t>/</a:t>
            </a:r>
            <a:r>
              <a:rPr lang="zh-CN" altLang="en-US" sz="2000" b="1" dirty="0">
                <a:solidFill>
                  <a:sysClr val="windowText" lastClr="000000"/>
                </a:solidFill>
                <a:latin typeface="微软雅黑" panose="020B0503020204020204" pitchFamily="34" charset="-122"/>
                <a:ea typeface="微软雅黑" panose="020B0503020204020204" pitchFamily="34" charset="-122"/>
              </a:rPr>
              <a:t>工作总结</a:t>
            </a:r>
            <a:r>
              <a:rPr lang="en-US" altLang="zh-CN" sz="2000" b="1" dirty="0">
                <a:solidFill>
                  <a:sysClr val="windowText" lastClr="000000"/>
                </a:solidFill>
                <a:latin typeface="微软雅黑" panose="020B0503020204020204" pitchFamily="34" charset="-122"/>
                <a:ea typeface="微软雅黑" panose="020B0503020204020204" pitchFamily="34" charset="-122"/>
              </a:rPr>
              <a:t>/</a:t>
            </a:r>
            <a:r>
              <a:rPr lang="zh-CN" altLang="en-US" sz="2000" b="1" dirty="0">
                <a:solidFill>
                  <a:sysClr val="windowText" lastClr="000000"/>
                </a:solidFill>
                <a:latin typeface="微软雅黑" panose="020B0503020204020204" pitchFamily="34" charset="-122"/>
                <a:ea typeface="微软雅黑" panose="020B0503020204020204" pitchFamily="34" charset="-122"/>
              </a:rPr>
              <a:t>工作计划</a:t>
            </a:r>
            <a:endParaRPr lang="zh-CN" altLang="en-US" sz="2000" b="1" dirty="0">
              <a:solidFill>
                <a:sysClr val="windowText" lastClr="000000"/>
              </a:solidFill>
              <a:latin typeface="微软雅黑" panose="020B0503020204020204" pitchFamily="34" charset="-122"/>
              <a:ea typeface="微软雅黑" panose="020B0503020204020204" pitchFamily="34" charset="-122"/>
            </a:endParaRPr>
          </a:p>
        </p:txBody>
      </p:sp>
      <p:grpSp>
        <p:nvGrpSpPr>
          <p:cNvPr id="9" name="组合 8"/>
          <p:cNvGrpSpPr/>
          <p:nvPr/>
        </p:nvGrpSpPr>
        <p:grpSpPr bwMode="auto">
          <a:xfrm>
            <a:off x="7782456" y="4205439"/>
            <a:ext cx="412709" cy="333006"/>
            <a:chOff x="0" y="0"/>
            <a:chExt cx="1088225" cy="869861"/>
          </a:xfrm>
          <a:solidFill>
            <a:schemeClr val="tx1"/>
          </a:solidFill>
        </p:grpSpPr>
        <p:sp>
          <p:nvSpPr>
            <p:cNvPr id="10" name="Freeform 17"/>
            <p:cNvSpPr>
              <a:spLocks noEditPoints="1" noChangeArrowheads="1"/>
            </p:cNvSpPr>
            <p:nvPr/>
          </p:nvSpPr>
          <p:spPr bwMode="auto">
            <a:xfrm>
              <a:off x="0" y="237562"/>
              <a:ext cx="824268" cy="632299"/>
            </a:xfrm>
            <a:custGeom>
              <a:avLst/>
              <a:gdLst>
                <a:gd name="T0" fmla="*/ 274 w 291"/>
                <a:gd name="T1" fmla="*/ 0 h 223"/>
                <a:gd name="T2" fmla="*/ 17 w 291"/>
                <a:gd name="T3" fmla="*/ 0 h 223"/>
                <a:gd name="T4" fmla="*/ 0 w 291"/>
                <a:gd name="T5" fmla="*/ 16 h 223"/>
                <a:gd name="T6" fmla="*/ 0 w 291"/>
                <a:gd name="T7" fmla="*/ 207 h 223"/>
                <a:gd name="T8" fmla="*/ 17 w 291"/>
                <a:gd name="T9" fmla="*/ 223 h 223"/>
                <a:gd name="T10" fmla="*/ 274 w 291"/>
                <a:gd name="T11" fmla="*/ 223 h 223"/>
                <a:gd name="T12" fmla="*/ 291 w 291"/>
                <a:gd name="T13" fmla="*/ 207 h 223"/>
                <a:gd name="T14" fmla="*/ 291 w 291"/>
                <a:gd name="T15" fmla="*/ 16 h 223"/>
                <a:gd name="T16" fmla="*/ 274 w 291"/>
                <a:gd name="T17" fmla="*/ 0 h 223"/>
                <a:gd name="T18" fmla="*/ 270 w 291"/>
                <a:gd name="T19" fmla="*/ 193 h 223"/>
                <a:gd name="T20" fmla="*/ 256 w 291"/>
                <a:gd name="T21" fmla="*/ 207 h 223"/>
                <a:gd name="T22" fmla="*/ 35 w 291"/>
                <a:gd name="T23" fmla="*/ 207 h 223"/>
                <a:gd name="T24" fmla="*/ 21 w 291"/>
                <a:gd name="T25" fmla="*/ 193 h 223"/>
                <a:gd name="T26" fmla="*/ 21 w 291"/>
                <a:gd name="T27" fmla="*/ 30 h 223"/>
                <a:gd name="T28" fmla="*/ 35 w 291"/>
                <a:gd name="T29" fmla="*/ 16 h 223"/>
                <a:gd name="T30" fmla="*/ 256 w 291"/>
                <a:gd name="T31" fmla="*/ 16 h 223"/>
                <a:gd name="T32" fmla="*/ 270 w 291"/>
                <a:gd name="T33" fmla="*/ 30 h 223"/>
                <a:gd name="T34" fmla="*/ 270 w 291"/>
                <a:gd name="T35" fmla="*/ 193 h 2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1"/>
                <a:gd name="T55" fmla="*/ 0 h 223"/>
                <a:gd name="T56" fmla="*/ 291 w 291"/>
                <a:gd name="T57" fmla="*/ 223 h 2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1" h="223">
                  <a:moveTo>
                    <a:pt x="274" y="0"/>
                  </a:moveTo>
                  <a:cubicBezTo>
                    <a:pt x="17" y="0"/>
                    <a:pt x="17" y="0"/>
                    <a:pt x="17" y="0"/>
                  </a:cubicBezTo>
                  <a:cubicBezTo>
                    <a:pt x="8" y="0"/>
                    <a:pt x="0" y="7"/>
                    <a:pt x="0" y="16"/>
                  </a:cubicBezTo>
                  <a:cubicBezTo>
                    <a:pt x="0" y="207"/>
                    <a:pt x="0" y="207"/>
                    <a:pt x="0" y="207"/>
                  </a:cubicBezTo>
                  <a:cubicBezTo>
                    <a:pt x="0" y="215"/>
                    <a:pt x="8" y="223"/>
                    <a:pt x="17" y="223"/>
                  </a:cubicBezTo>
                  <a:cubicBezTo>
                    <a:pt x="274" y="223"/>
                    <a:pt x="274" y="223"/>
                    <a:pt x="274" y="223"/>
                  </a:cubicBezTo>
                  <a:cubicBezTo>
                    <a:pt x="283" y="223"/>
                    <a:pt x="291" y="215"/>
                    <a:pt x="291" y="207"/>
                  </a:cubicBezTo>
                  <a:cubicBezTo>
                    <a:pt x="291" y="16"/>
                    <a:pt x="291" y="16"/>
                    <a:pt x="291" y="16"/>
                  </a:cubicBezTo>
                  <a:cubicBezTo>
                    <a:pt x="291" y="7"/>
                    <a:pt x="283" y="0"/>
                    <a:pt x="274" y="0"/>
                  </a:cubicBezTo>
                  <a:moveTo>
                    <a:pt x="270" y="193"/>
                  </a:moveTo>
                  <a:cubicBezTo>
                    <a:pt x="270" y="201"/>
                    <a:pt x="264" y="207"/>
                    <a:pt x="256" y="207"/>
                  </a:cubicBezTo>
                  <a:cubicBezTo>
                    <a:pt x="35" y="207"/>
                    <a:pt x="35" y="207"/>
                    <a:pt x="35" y="207"/>
                  </a:cubicBezTo>
                  <a:cubicBezTo>
                    <a:pt x="27" y="207"/>
                    <a:pt x="21" y="201"/>
                    <a:pt x="21" y="193"/>
                  </a:cubicBezTo>
                  <a:cubicBezTo>
                    <a:pt x="21" y="30"/>
                    <a:pt x="21" y="30"/>
                    <a:pt x="21" y="30"/>
                  </a:cubicBezTo>
                  <a:cubicBezTo>
                    <a:pt x="21" y="22"/>
                    <a:pt x="27" y="16"/>
                    <a:pt x="35" y="16"/>
                  </a:cubicBezTo>
                  <a:cubicBezTo>
                    <a:pt x="256" y="16"/>
                    <a:pt x="256" y="16"/>
                    <a:pt x="256" y="16"/>
                  </a:cubicBezTo>
                  <a:cubicBezTo>
                    <a:pt x="264" y="16"/>
                    <a:pt x="270" y="22"/>
                    <a:pt x="270" y="30"/>
                  </a:cubicBezTo>
                  <a:lnTo>
                    <a:pt x="270" y="19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1" name="Freeform 18"/>
            <p:cNvSpPr>
              <a:spLocks noChangeArrowheads="1"/>
            </p:cNvSpPr>
            <p:nvPr/>
          </p:nvSpPr>
          <p:spPr bwMode="auto">
            <a:xfrm>
              <a:off x="137978" y="110382"/>
              <a:ext cx="821868" cy="632299"/>
            </a:xfrm>
            <a:custGeom>
              <a:avLst/>
              <a:gdLst>
                <a:gd name="T0" fmla="*/ 274 w 290"/>
                <a:gd name="T1" fmla="*/ 0 h 223"/>
                <a:gd name="T2" fmla="*/ 16 w 290"/>
                <a:gd name="T3" fmla="*/ 0 h 223"/>
                <a:gd name="T4" fmla="*/ 0 w 290"/>
                <a:gd name="T5" fmla="*/ 16 h 223"/>
                <a:gd name="T6" fmla="*/ 0 w 290"/>
                <a:gd name="T7" fmla="*/ 25 h 223"/>
                <a:gd name="T8" fmla="*/ 249 w 290"/>
                <a:gd name="T9" fmla="*/ 25 h 223"/>
                <a:gd name="T10" fmla="*/ 265 w 290"/>
                <a:gd name="T11" fmla="*/ 42 h 223"/>
                <a:gd name="T12" fmla="*/ 265 w 290"/>
                <a:gd name="T13" fmla="*/ 223 h 223"/>
                <a:gd name="T14" fmla="*/ 274 w 290"/>
                <a:gd name="T15" fmla="*/ 223 h 223"/>
                <a:gd name="T16" fmla="*/ 290 w 290"/>
                <a:gd name="T17" fmla="*/ 207 h 223"/>
                <a:gd name="T18" fmla="*/ 290 w 290"/>
                <a:gd name="T19" fmla="*/ 16 h 223"/>
                <a:gd name="T20" fmla="*/ 274 w 290"/>
                <a:gd name="T21" fmla="*/ 0 h 2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0"/>
                <a:gd name="T34" fmla="*/ 0 h 223"/>
                <a:gd name="T35" fmla="*/ 290 w 290"/>
                <a:gd name="T36" fmla="*/ 223 h 2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0" h="223">
                  <a:moveTo>
                    <a:pt x="274" y="0"/>
                  </a:moveTo>
                  <a:cubicBezTo>
                    <a:pt x="16" y="0"/>
                    <a:pt x="16" y="0"/>
                    <a:pt x="16" y="0"/>
                  </a:cubicBezTo>
                  <a:cubicBezTo>
                    <a:pt x="7" y="0"/>
                    <a:pt x="0" y="7"/>
                    <a:pt x="0" y="16"/>
                  </a:cubicBezTo>
                  <a:cubicBezTo>
                    <a:pt x="0" y="25"/>
                    <a:pt x="0" y="25"/>
                    <a:pt x="0" y="25"/>
                  </a:cubicBezTo>
                  <a:cubicBezTo>
                    <a:pt x="249" y="25"/>
                    <a:pt x="249" y="25"/>
                    <a:pt x="249" y="25"/>
                  </a:cubicBezTo>
                  <a:cubicBezTo>
                    <a:pt x="258" y="25"/>
                    <a:pt x="265" y="33"/>
                    <a:pt x="265" y="42"/>
                  </a:cubicBezTo>
                  <a:cubicBezTo>
                    <a:pt x="265" y="223"/>
                    <a:pt x="265" y="223"/>
                    <a:pt x="265" y="223"/>
                  </a:cubicBezTo>
                  <a:cubicBezTo>
                    <a:pt x="274" y="223"/>
                    <a:pt x="274" y="223"/>
                    <a:pt x="274" y="223"/>
                  </a:cubicBezTo>
                  <a:cubicBezTo>
                    <a:pt x="283" y="223"/>
                    <a:pt x="290" y="216"/>
                    <a:pt x="290" y="207"/>
                  </a:cubicBezTo>
                  <a:cubicBezTo>
                    <a:pt x="290" y="16"/>
                    <a:pt x="290" y="16"/>
                    <a:pt x="290" y="16"/>
                  </a:cubicBezTo>
                  <a:cubicBezTo>
                    <a:pt x="290" y="7"/>
                    <a:pt x="283" y="0"/>
                    <a:pt x="274" y="0"/>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2" name="Freeform 19"/>
            <p:cNvSpPr>
              <a:spLocks noChangeArrowheads="1"/>
            </p:cNvSpPr>
            <p:nvPr/>
          </p:nvSpPr>
          <p:spPr bwMode="auto">
            <a:xfrm>
              <a:off x="266357" y="0"/>
              <a:ext cx="821868" cy="628699"/>
            </a:xfrm>
            <a:custGeom>
              <a:avLst/>
              <a:gdLst>
                <a:gd name="T0" fmla="*/ 274 w 290"/>
                <a:gd name="T1" fmla="*/ 0 h 222"/>
                <a:gd name="T2" fmla="*/ 16 w 290"/>
                <a:gd name="T3" fmla="*/ 0 h 222"/>
                <a:gd name="T4" fmla="*/ 0 w 290"/>
                <a:gd name="T5" fmla="*/ 16 h 222"/>
                <a:gd name="T6" fmla="*/ 0 w 290"/>
                <a:gd name="T7" fmla="*/ 25 h 222"/>
                <a:gd name="T8" fmla="*/ 249 w 290"/>
                <a:gd name="T9" fmla="*/ 25 h 222"/>
                <a:gd name="T10" fmla="*/ 265 w 290"/>
                <a:gd name="T11" fmla="*/ 41 h 222"/>
                <a:gd name="T12" fmla="*/ 265 w 290"/>
                <a:gd name="T13" fmla="*/ 222 h 222"/>
                <a:gd name="T14" fmla="*/ 274 w 290"/>
                <a:gd name="T15" fmla="*/ 222 h 222"/>
                <a:gd name="T16" fmla="*/ 290 w 290"/>
                <a:gd name="T17" fmla="*/ 206 h 222"/>
                <a:gd name="T18" fmla="*/ 290 w 290"/>
                <a:gd name="T19" fmla="*/ 16 h 222"/>
                <a:gd name="T20" fmla="*/ 274 w 290"/>
                <a:gd name="T21" fmla="*/ 0 h 2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0"/>
                <a:gd name="T34" fmla="*/ 0 h 222"/>
                <a:gd name="T35" fmla="*/ 290 w 290"/>
                <a:gd name="T36" fmla="*/ 222 h 2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0" h="222">
                  <a:moveTo>
                    <a:pt x="274" y="0"/>
                  </a:moveTo>
                  <a:cubicBezTo>
                    <a:pt x="16" y="0"/>
                    <a:pt x="16" y="0"/>
                    <a:pt x="16" y="0"/>
                  </a:cubicBezTo>
                  <a:cubicBezTo>
                    <a:pt x="7" y="0"/>
                    <a:pt x="0" y="7"/>
                    <a:pt x="0" y="16"/>
                  </a:cubicBezTo>
                  <a:cubicBezTo>
                    <a:pt x="0" y="25"/>
                    <a:pt x="0" y="25"/>
                    <a:pt x="0" y="25"/>
                  </a:cubicBezTo>
                  <a:cubicBezTo>
                    <a:pt x="249" y="25"/>
                    <a:pt x="249" y="25"/>
                    <a:pt x="249" y="25"/>
                  </a:cubicBezTo>
                  <a:cubicBezTo>
                    <a:pt x="258" y="25"/>
                    <a:pt x="265" y="32"/>
                    <a:pt x="265" y="41"/>
                  </a:cubicBezTo>
                  <a:cubicBezTo>
                    <a:pt x="265" y="222"/>
                    <a:pt x="265" y="222"/>
                    <a:pt x="265" y="222"/>
                  </a:cubicBezTo>
                  <a:cubicBezTo>
                    <a:pt x="274" y="222"/>
                    <a:pt x="274" y="222"/>
                    <a:pt x="274" y="222"/>
                  </a:cubicBezTo>
                  <a:cubicBezTo>
                    <a:pt x="283" y="222"/>
                    <a:pt x="290" y="215"/>
                    <a:pt x="290" y="206"/>
                  </a:cubicBezTo>
                  <a:cubicBezTo>
                    <a:pt x="290" y="16"/>
                    <a:pt x="290" y="16"/>
                    <a:pt x="290" y="16"/>
                  </a:cubicBezTo>
                  <a:cubicBezTo>
                    <a:pt x="290" y="7"/>
                    <a:pt x="283" y="0"/>
                    <a:pt x="274" y="0"/>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3" name="Freeform 20"/>
            <p:cNvSpPr>
              <a:spLocks noChangeArrowheads="1"/>
            </p:cNvSpPr>
            <p:nvPr/>
          </p:nvSpPr>
          <p:spPr bwMode="auto">
            <a:xfrm>
              <a:off x="110382" y="422332"/>
              <a:ext cx="569909" cy="353943"/>
            </a:xfrm>
            <a:custGeom>
              <a:avLst/>
              <a:gdLst>
                <a:gd name="T0" fmla="*/ 71 w 201"/>
                <a:gd name="T1" fmla="*/ 5 h 125"/>
                <a:gd name="T2" fmla="*/ 11 w 201"/>
                <a:gd name="T3" fmla="*/ 109 h 125"/>
                <a:gd name="T4" fmla="*/ 11 w 201"/>
                <a:gd name="T5" fmla="*/ 124 h 125"/>
                <a:gd name="T6" fmla="*/ 192 w 201"/>
                <a:gd name="T7" fmla="*/ 124 h 125"/>
                <a:gd name="T8" fmla="*/ 192 w 201"/>
                <a:gd name="T9" fmla="*/ 108 h 125"/>
                <a:gd name="T10" fmla="*/ 151 w 201"/>
                <a:gd name="T11" fmla="*/ 47 h 125"/>
                <a:gd name="T12" fmla="*/ 117 w 201"/>
                <a:gd name="T13" fmla="*/ 86 h 125"/>
                <a:gd name="T14" fmla="*/ 110 w 201"/>
                <a:gd name="T15" fmla="*/ 81 h 125"/>
                <a:gd name="T16" fmla="*/ 122 w 201"/>
                <a:gd name="T17" fmla="*/ 65 h 125"/>
                <a:gd name="T18" fmla="*/ 81 w 201"/>
                <a:gd name="T19" fmla="*/ 5 h 125"/>
                <a:gd name="T20" fmla="*/ 71 w 201"/>
                <a:gd name="T21" fmla="*/ 5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1"/>
                <a:gd name="T34" fmla="*/ 0 h 125"/>
                <a:gd name="T35" fmla="*/ 201 w 201"/>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1" h="125">
                  <a:moveTo>
                    <a:pt x="71" y="5"/>
                  </a:moveTo>
                  <a:cubicBezTo>
                    <a:pt x="11" y="109"/>
                    <a:pt x="11" y="109"/>
                    <a:pt x="11" y="109"/>
                  </a:cubicBezTo>
                  <a:cubicBezTo>
                    <a:pt x="11" y="109"/>
                    <a:pt x="0" y="124"/>
                    <a:pt x="11" y="124"/>
                  </a:cubicBezTo>
                  <a:cubicBezTo>
                    <a:pt x="25" y="125"/>
                    <a:pt x="192" y="124"/>
                    <a:pt x="192" y="124"/>
                  </a:cubicBezTo>
                  <a:cubicBezTo>
                    <a:pt x="192" y="124"/>
                    <a:pt x="201" y="121"/>
                    <a:pt x="192" y="108"/>
                  </a:cubicBezTo>
                  <a:cubicBezTo>
                    <a:pt x="182" y="94"/>
                    <a:pt x="158" y="46"/>
                    <a:pt x="151" y="47"/>
                  </a:cubicBezTo>
                  <a:cubicBezTo>
                    <a:pt x="144" y="47"/>
                    <a:pt x="120" y="83"/>
                    <a:pt x="117" y="86"/>
                  </a:cubicBezTo>
                  <a:cubicBezTo>
                    <a:pt x="115" y="89"/>
                    <a:pt x="108" y="84"/>
                    <a:pt x="110" y="81"/>
                  </a:cubicBezTo>
                  <a:cubicBezTo>
                    <a:pt x="116" y="74"/>
                    <a:pt x="122" y="65"/>
                    <a:pt x="122" y="65"/>
                  </a:cubicBezTo>
                  <a:cubicBezTo>
                    <a:pt x="122" y="65"/>
                    <a:pt x="84" y="9"/>
                    <a:pt x="81" y="5"/>
                  </a:cubicBezTo>
                  <a:cubicBezTo>
                    <a:pt x="78" y="0"/>
                    <a:pt x="73" y="1"/>
                    <a:pt x="71" y="5"/>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4" name="Oval 21"/>
            <p:cNvSpPr>
              <a:spLocks noChangeArrowheads="1"/>
            </p:cNvSpPr>
            <p:nvPr/>
          </p:nvSpPr>
          <p:spPr bwMode="auto">
            <a:xfrm>
              <a:off x="563909" y="331147"/>
              <a:ext cx="101984" cy="99584"/>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grpSp>
      <p:grpSp>
        <p:nvGrpSpPr>
          <p:cNvPr id="15" name="组合 14"/>
          <p:cNvGrpSpPr/>
          <p:nvPr/>
        </p:nvGrpSpPr>
        <p:grpSpPr bwMode="auto">
          <a:xfrm>
            <a:off x="9791433" y="4205439"/>
            <a:ext cx="329894" cy="333006"/>
            <a:chOff x="0" y="0"/>
            <a:chExt cx="881859" cy="881859"/>
          </a:xfrm>
          <a:solidFill>
            <a:schemeClr val="tx1"/>
          </a:solidFill>
        </p:grpSpPr>
        <p:sp>
          <p:nvSpPr>
            <p:cNvPr id="16" name="Freeform 22"/>
            <p:cNvSpPr>
              <a:spLocks noEditPoints="1" noChangeArrowheads="1"/>
            </p:cNvSpPr>
            <p:nvPr/>
          </p:nvSpPr>
          <p:spPr bwMode="auto">
            <a:xfrm>
              <a:off x="0" y="0"/>
              <a:ext cx="881859" cy="881859"/>
            </a:xfrm>
            <a:custGeom>
              <a:avLst/>
              <a:gdLst>
                <a:gd name="T0" fmla="*/ 155 w 311"/>
                <a:gd name="T1" fmla="*/ 0 h 311"/>
                <a:gd name="T2" fmla="*/ 0 w 311"/>
                <a:gd name="T3" fmla="*/ 155 h 311"/>
                <a:gd name="T4" fmla="*/ 155 w 311"/>
                <a:gd name="T5" fmla="*/ 311 h 311"/>
                <a:gd name="T6" fmla="*/ 311 w 311"/>
                <a:gd name="T7" fmla="*/ 155 h 311"/>
                <a:gd name="T8" fmla="*/ 155 w 311"/>
                <a:gd name="T9" fmla="*/ 0 h 311"/>
                <a:gd name="T10" fmla="*/ 155 w 311"/>
                <a:gd name="T11" fmla="*/ 289 h 311"/>
                <a:gd name="T12" fmla="*/ 21 w 311"/>
                <a:gd name="T13" fmla="*/ 155 h 311"/>
                <a:gd name="T14" fmla="*/ 155 w 311"/>
                <a:gd name="T15" fmla="*/ 21 h 311"/>
                <a:gd name="T16" fmla="*/ 289 w 311"/>
                <a:gd name="T17" fmla="*/ 155 h 311"/>
                <a:gd name="T18" fmla="*/ 155 w 311"/>
                <a:gd name="T19" fmla="*/ 289 h 3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1"/>
                <a:gd name="T31" fmla="*/ 0 h 311"/>
                <a:gd name="T32" fmla="*/ 311 w 311"/>
                <a:gd name="T33" fmla="*/ 311 h 3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1" h="311">
                  <a:moveTo>
                    <a:pt x="155" y="0"/>
                  </a:moveTo>
                  <a:cubicBezTo>
                    <a:pt x="70" y="0"/>
                    <a:pt x="0" y="69"/>
                    <a:pt x="0" y="155"/>
                  </a:cubicBezTo>
                  <a:cubicBezTo>
                    <a:pt x="0" y="241"/>
                    <a:pt x="70" y="311"/>
                    <a:pt x="155" y="311"/>
                  </a:cubicBezTo>
                  <a:cubicBezTo>
                    <a:pt x="241" y="311"/>
                    <a:pt x="311" y="241"/>
                    <a:pt x="311" y="155"/>
                  </a:cubicBezTo>
                  <a:cubicBezTo>
                    <a:pt x="311" y="69"/>
                    <a:pt x="241" y="0"/>
                    <a:pt x="155" y="0"/>
                  </a:cubicBezTo>
                  <a:moveTo>
                    <a:pt x="155" y="289"/>
                  </a:moveTo>
                  <a:cubicBezTo>
                    <a:pt x="81" y="289"/>
                    <a:pt x="21" y="229"/>
                    <a:pt x="21" y="155"/>
                  </a:cubicBezTo>
                  <a:cubicBezTo>
                    <a:pt x="21" y="81"/>
                    <a:pt x="81" y="21"/>
                    <a:pt x="155" y="21"/>
                  </a:cubicBezTo>
                  <a:cubicBezTo>
                    <a:pt x="229" y="21"/>
                    <a:pt x="289" y="81"/>
                    <a:pt x="289" y="155"/>
                  </a:cubicBezTo>
                  <a:cubicBezTo>
                    <a:pt x="289" y="229"/>
                    <a:pt x="229" y="289"/>
                    <a:pt x="155" y="289"/>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17" name="Freeform 23"/>
            <p:cNvSpPr>
              <a:spLocks noChangeArrowheads="1"/>
            </p:cNvSpPr>
            <p:nvPr/>
          </p:nvSpPr>
          <p:spPr bwMode="auto">
            <a:xfrm>
              <a:off x="235162" y="70789"/>
              <a:ext cx="430731" cy="428331"/>
            </a:xfrm>
            <a:custGeom>
              <a:avLst/>
              <a:gdLst>
                <a:gd name="T0" fmla="*/ 145 w 152"/>
                <a:gd name="T1" fmla="*/ 53 h 151"/>
                <a:gd name="T2" fmla="*/ 144 w 152"/>
                <a:gd name="T3" fmla="*/ 52 h 151"/>
                <a:gd name="T4" fmla="*/ 125 w 152"/>
                <a:gd name="T5" fmla="*/ 52 h 151"/>
                <a:gd name="T6" fmla="*/ 77 w 152"/>
                <a:gd name="T7" fmla="*/ 106 h 151"/>
                <a:gd name="T8" fmla="*/ 31 w 152"/>
                <a:gd name="T9" fmla="*/ 12 h 151"/>
                <a:gd name="T10" fmla="*/ 11 w 152"/>
                <a:gd name="T11" fmla="*/ 4 h 151"/>
                <a:gd name="T12" fmla="*/ 10 w 152"/>
                <a:gd name="T13" fmla="*/ 4 h 151"/>
                <a:gd name="T14" fmla="*/ 4 w 152"/>
                <a:gd name="T15" fmla="*/ 25 h 151"/>
                <a:gd name="T16" fmla="*/ 60 w 152"/>
                <a:gd name="T17" fmla="*/ 140 h 151"/>
                <a:gd name="T18" fmla="*/ 79 w 152"/>
                <a:gd name="T19" fmla="*/ 148 h 151"/>
                <a:gd name="T20" fmla="*/ 79 w 152"/>
                <a:gd name="T21" fmla="*/ 148 h 151"/>
                <a:gd name="T22" fmla="*/ 80 w 152"/>
                <a:gd name="T23" fmla="*/ 148 h 151"/>
                <a:gd name="T24" fmla="*/ 81 w 152"/>
                <a:gd name="T25" fmla="*/ 147 h 151"/>
                <a:gd name="T26" fmla="*/ 87 w 152"/>
                <a:gd name="T27" fmla="*/ 141 h 151"/>
                <a:gd name="T28" fmla="*/ 148 w 152"/>
                <a:gd name="T29" fmla="*/ 72 h 151"/>
                <a:gd name="T30" fmla="*/ 145 w 152"/>
                <a:gd name="T31" fmla="*/ 53 h 1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2"/>
                <a:gd name="T49" fmla="*/ 0 h 151"/>
                <a:gd name="T50" fmla="*/ 152 w 152"/>
                <a:gd name="T51" fmla="*/ 151 h 1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2" h="151">
                  <a:moveTo>
                    <a:pt x="145" y="53"/>
                  </a:moveTo>
                  <a:cubicBezTo>
                    <a:pt x="144" y="52"/>
                    <a:pt x="144" y="52"/>
                    <a:pt x="144" y="52"/>
                  </a:cubicBezTo>
                  <a:cubicBezTo>
                    <a:pt x="138" y="47"/>
                    <a:pt x="129" y="47"/>
                    <a:pt x="125" y="52"/>
                  </a:cubicBezTo>
                  <a:cubicBezTo>
                    <a:pt x="77" y="106"/>
                    <a:pt x="77" y="106"/>
                    <a:pt x="77" y="106"/>
                  </a:cubicBezTo>
                  <a:cubicBezTo>
                    <a:pt x="31" y="12"/>
                    <a:pt x="31" y="12"/>
                    <a:pt x="31" y="12"/>
                  </a:cubicBezTo>
                  <a:cubicBezTo>
                    <a:pt x="27" y="4"/>
                    <a:pt x="18" y="0"/>
                    <a:pt x="11" y="4"/>
                  </a:cubicBezTo>
                  <a:cubicBezTo>
                    <a:pt x="10" y="4"/>
                    <a:pt x="10" y="4"/>
                    <a:pt x="10" y="4"/>
                  </a:cubicBezTo>
                  <a:cubicBezTo>
                    <a:pt x="3" y="8"/>
                    <a:pt x="0" y="17"/>
                    <a:pt x="4" y="25"/>
                  </a:cubicBezTo>
                  <a:cubicBezTo>
                    <a:pt x="60" y="140"/>
                    <a:pt x="60" y="140"/>
                    <a:pt x="60" y="140"/>
                  </a:cubicBezTo>
                  <a:cubicBezTo>
                    <a:pt x="63" y="148"/>
                    <a:pt x="72" y="151"/>
                    <a:pt x="79" y="148"/>
                  </a:cubicBezTo>
                  <a:cubicBezTo>
                    <a:pt x="79" y="148"/>
                    <a:pt x="79" y="148"/>
                    <a:pt x="79" y="148"/>
                  </a:cubicBezTo>
                  <a:cubicBezTo>
                    <a:pt x="79" y="148"/>
                    <a:pt x="80" y="148"/>
                    <a:pt x="80" y="148"/>
                  </a:cubicBezTo>
                  <a:cubicBezTo>
                    <a:pt x="81" y="147"/>
                    <a:pt x="81" y="147"/>
                    <a:pt x="81" y="147"/>
                  </a:cubicBezTo>
                  <a:cubicBezTo>
                    <a:pt x="84" y="146"/>
                    <a:pt x="86" y="144"/>
                    <a:pt x="87" y="141"/>
                  </a:cubicBezTo>
                  <a:cubicBezTo>
                    <a:pt x="148" y="72"/>
                    <a:pt x="148" y="72"/>
                    <a:pt x="148" y="72"/>
                  </a:cubicBezTo>
                  <a:cubicBezTo>
                    <a:pt x="152" y="67"/>
                    <a:pt x="151" y="59"/>
                    <a:pt x="145" y="53"/>
                  </a:cubicBezTo>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grpSp>
      <p:grpSp>
        <p:nvGrpSpPr>
          <p:cNvPr id="18" name="组合 17"/>
          <p:cNvGrpSpPr/>
          <p:nvPr/>
        </p:nvGrpSpPr>
        <p:grpSpPr bwMode="auto">
          <a:xfrm>
            <a:off x="8473972" y="4205439"/>
            <a:ext cx="397959" cy="333006"/>
            <a:chOff x="0" y="0"/>
            <a:chExt cx="961046" cy="796672"/>
          </a:xfrm>
          <a:solidFill>
            <a:schemeClr val="tx1"/>
          </a:solidFill>
        </p:grpSpPr>
        <p:sp>
          <p:nvSpPr>
            <p:cNvPr id="19" name="Freeform 24"/>
            <p:cNvSpPr>
              <a:spLocks noEditPoints="1" noChangeArrowheads="1"/>
            </p:cNvSpPr>
            <p:nvPr/>
          </p:nvSpPr>
          <p:spPr bwMode="auto">
            <a:xfrm>
              <a:off x="0" y="0"/>
              <a:ext cx="961046" cy="796672"/>
            </a:xfrm>
            <a:custGeom>
              <a:avLst/>
              <a:gdLst>
                <a:gd name="T0" fmla="*/ 321 w 339"/>
                <a:gd name="T1" fmla="*/ 0 h 281"/>
                <a:gd name="T2" fmla="*/ 18 w 339"/>
                <a:gd name="T3" fmla="*/ 0 h 281"/>
                <a:gd name="T4" fmla="*/ 0 w 339"/>
                <a:gd name="T5" fmla="*/ 18 h 281"/>
                <a:gd name="T6" fmla="*/ 0 w 339"/>
                <a:gd name="T7" fmla="*/ 263 h 281"/>
                <a:gd name="T8" fmla="*/ 18 w 339"/>
                <a:gd name="T9" fmla="*/ 281 h 281"/>
                <a:gd name="T10" fmla="*/ 321 w 339"/>
                <a:gd name="T11" fmla="*/ 281 h 281"/>
                <a:gd name="T12" fmla="*/ 339 w 339"/>
                <a:gd name="T13" fmla="*/ 263 h 281"/>
                <a:gd name="T14" fmla="*/ 339 w 339"/>
                <a:gd name="T15" fmla="*/ 18 h 281"/>
                <a:gd name="T16" fmla="*/ 321 w 339"/>
                <a:gd name="T17" fmla="*/ 0 h 281"/>
                <a:gd name="T18" fmla="*/ 316 w 339"/>
                <a:gd name="T19" fmla="*/ 246 h 281"/>
                <a:gd name="T20" fmla="*/ 301 w 339"/>
                <a:gd name="T21" fmla="*/ 262 h 281"/>
                <a:gd name="T22" fmla="*/ 38 w 339"/>
                <a:gd name="T23" fmla="*/ 262 h 281"/>
                <a:gd name="T24" fmla="*/ 23 w 339"/>
                <a:gd name="T25" fmla="*/ 246 h 281"/>
                <a:gd name="T26" fmla="*/ 23 w 339"/>
                <a:gd name="T27" fmla="*/ 35 h 281"/>
                <a:gd name="T28" fmla="*/ 38 w 339"/>
                <a:gd name="T29" fmla="*/ 19 h 281"/>
                <a:gd name="T30" fmla="*/ 301 w 339"/>
                <a:gd name="T31" fmla="*/ 19 h 281"/>
                <a:gd name="T32" fmla="*/ 316 w 339"/>
                <a:gd name="T33" fmla="*/ 35 h 281"/>
                <a:gd name="T34" fmla="*/ 316 w 339"/>
                <a:gd name="T35" fmla="*/ 246 h 28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9"/>
                <a:gd name="T55" fmla="*/ 0 h 281"/>
                <a:gd name="T56" fmla="*/ 339 w 339"/>
                <a:gd name="T57" fmla="*/ 281 h 28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9" h="281">
                  <a:moveTo>
                    <a:pt x="321" y="0"/>
                  </a:moveTo>
                  <a:cubicBezTo>
                    <a:pt x="18" y="0"/>
                    <a:pt x="18" y="0"/>
                    <a:pt x="18" y="0"/>
                  </a:cubicBezTo>
                  <a:cubicBezTo>
                    <a:pt x="8" y="0"/>
                    <a:pt x="0" y="8"/>
                    <a:pt x="0" y="18"/>
                  </a:cubicBezTo>
                  <a:cubicBezTo>
                    <a:pt x="0" y="263"/>
                    <a:pt x="0" y="263"/>
                    <a:pt x="0" y="263"/>
                  </a:cubicBezTo>
                  <a:cubicBezTo>
                    <a:pt x="0" y="273"/>
                    <a:pt x="8" y="281"/>
                    <a:pt x="18" y="281"/>
                  </a:cubicBezTo>
                  <a:cubicBezTo>
                    <a:pt x="321" y="281"/>
                    <a:pt x="321" y="281"/>
                    <a:pt x="321" y="281"/>
                  </a:cubicBezTo>
                  <a:cubicBezTo>
                    <a:pt x="331" y="281"/>
                    <a:pt x="339" y="273"/>
                    <a:pt x="339" y="263"/>
                  </a:cubicBezTo>
                  <a:cubicBezTo>
                    <a:pt x="339" y="18"/>
                    <a:pt x="339" y="18"/>
                    <a:pt x="339" y="18"/>
                  </a:cubicBezTo>
                  <a:cubicBezTo>
                    <a:pt x="339" y="8"/>
                    <a:pt x="331" y="0"/>
                    <a:pt x="321" y="0"/>
                  </a:cubicBezTo>
                  <a:moveTo>
                    <a:pt x="316" y="246"/>
                  </a:moveTo>
                  <a:cubicBezTo>
                    <a:pt x="316" y="255"/>
                    <a:pt x="309" y="262"/>
                    <a:pt x="301" y="262"/>
                  </a:cubicBezTo>
                  <a:cubicBezTo>
                    <a:pt x="38" y="262"/>
                    <a:pt x="38" y="262"/>
                    <a:pt x="38" y="262"/>
                  </a:cubicBezTo>
                  <a:cubicBezTo>
                    <a:pt x="30" y="262"/>
                    <a:pt x="23" y="255"/>
                    <a:pt x="23" y="246"/>
                  </a:cubicBezTo>
                  <a:cubicBezTo>
                    <a:pt x="23" y="35"/>
                    <a:pt x="23" y="35"/>
                    <a:pt x="23" y="35"/>
                  </a:cubicBezTo>
                  <a:cubicBezTo>
                    <a:pt x="23" y="26"/>
                    <a:pt x="30" y="19"/>
                    <a:pt x="38" y="19"/>
                  </a:cubicBezTo>
                  <a:cubicBezTo>
                    <a:pt x="301" y="19"/>
                    <a:pt x="301" y="19"/>
                    <a:pt x="301" y="19"/>
                  </a:cubicBezTo>
                  <a:cubicBezTo>
                    <a:pt x="309" y="19"/>
                    <a:pt x="316" y="26"/>
                    <a:pt x="316" y="35"/>
                  </a:cubicBezTo>
                  <a:lnTo>
                    <a:pt x="316" y="246"/>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0" name="Freeform 25"/>
            <p:cNvSpPr>
              <a:spLocks noChangeArrowheads="1"/>
            </p:cNvSpPr>
            <p:nvPr/>
          </p:nvSpPr>
          <p:spPr bwMode="auto">
            <a:xfrm>
              <a:off x="176371" y="116382"/>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1" name="Freeform 26"/>
            <p:cNvSpPr>
              <a:spLocks noChangeArrowheads="1"/>
            </p:cNvSpPr>
            <p:nvPr/>
          </p:nvSpPr>
          <p:spPr bwMode="auto">
            <a:xfrm>
              <a:off x="176371" y="274756"/>
              <a:ext cx="87586" cy="88786"/>
            </a:xfrm>
            <a:custGeom>
              <a:avLst/>
              <a:gdLst>
                <a:gd name="T0" fmla="*/ 31 w 31"/>
                <a:gd name="T1" fmla="*/ 24 h 31"/>
                <a:gd name="T2" fmla="*/ 24 w 31"/>
                <a:gd name="T3" fmla="*/ 31 h 31"/>
                <a:gd name="T4" fmla="*/ 8 w 31"/>
                <a:gd name="T5" fmla="*/ 31 h 31"/>
                <a:gd name="T6" fmla="*/ 0 w 31"/>
                <a:gd name="T7" fmla="*/ 24 h 31"/>
                <a:gd name="T8" fmla="*/ 0 w 31"/>
                <a:gd name="T9" fmla="*/ 8 h 31"/>
                <a:gd name="T10" fmla="*/ 8 w 31"/>
                <a:gd name="T11" fmla="*/ 0 h 31"/>
                <a:gd name="T12" fmla="*/ 24 w 31"/>
                <a:gd name="T13" fmla="*/ 0 h 31"/>
                <a:gd name="T14" fmla="*/ 31 w 31"/>
                <a:gd name="T15" fmla="*/ 8 h 31"/>
                <a:gd name="T16" fmla="*/ 31 w 31"/>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1"/>
                <a:gd name="T29" fmla="*/ 31 w 31"/>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1">
                  <a:moveTo>
                    <a:pt x="31" y="24"/>
                  </a:moveTo>
                  <a:cubicBezTo>
                    <a:pt x="31" y="28"/>
                    <a:pt x="28" y="31"/>
                    <a:pt x="24" y="31"/>
                  </a:cubicBezTo>
                  <a:cubicBezTo>
                    <a:pt x="8" y="31"/>
                    <a:pt x="8" y="31"/>
                    <a:pt x="8" y="31"/>
                  </a:cubicBezTo>
                  <a:cubicBezTo>
                    <a:pt x="4" y="31"/>
                    <a:pt x="0" y="28"/>
                    <a:pt x="0" y="24"/>
                  </a:cubicBezTo>
                  <a:cubicBezTo>
                    <a:pt x="0" y="8"/>
                    <a:pt x="0" y="8"/>
                    <a:pt x="0" y="8"/>
                  </a:cubicBezTo>
                  <a:cubicBezTo>
                    <a:pt x="0" y="4"/>
                    <a:pt x="4" y="0"/>
                    <a:pt x="8" y="0"/>
                  </a:cubicBezTo>
                  <a:cubicBezTo>
                    <a:pt x="24" y="0"/>
                    <a:pt x="24" y="0"/>
                    <a:pt x="24" y="0"/>
                  </a:cubicBezTo>
                  <a:cubicBezTo>
                    <a:pt x="28" y="0"/>
                    <a:pt x="31" y="4"/>
                    <a:pt x="31" y="8"/>
                  </a:cubicBezTo>
                  <a:lnTo>
                    <a:pt x="31" y="2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2" name="Freeform 27"/>
            <p:cNvSpPr>
              <a:spLocks noChangeArrowheads="1"/>
            </p:cNvSpPr>
            <p:nvPr/>
          </p:nvSpPr>
          <p:spPr bwMode="auto">
            <a:xfrm>
              <a:off x="346744" y="116382"/>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3" name="Freeform 28"/>
            <p:cNvSpPr>
              <a:spLocks noChangeArrowheads="1"/>
            </p:cNvSpPr>
            <p:nvPr/>
          </p:nvSpPr>
          <p:spPr bwMode="auto">
            <a:xfrm>
              <a:off x="346744" y="274756"/>
              <a:ext cx="87586" cy="88786"/>
            </a:xfrm>
            <a:custGeom>
              <a:avLst/>
              <a:gdLst>
                <a:gd name="T0" fmla="*/ 31 w 31"/>
                <a:gd name="T1" fmla="*/ 24 h 31"/>
                <a:gd name="T2" fmla="*/ 24 w 31"/>
                <a:gd name="T3" fmla="*/ 31 h 31"/>
                <a:gd name="T4" fmla="*/ 8 w 31"/>
                <a:gd name="T5" fmla="*/ 31 h 31"/>
                <a:gd name="T6" fmla="*/ 0 w 31"/>
                <a:gd name="T7" fmla="*/ 24 h 31"/>
                <a:gd name="T8" fmla="*/ 0 w 31"/>
                <a:gd name="T9" fmla="*/ 8 h 31"/>
                <a:gd name="T10" fmla="*/ 8 w 31"/>
                <a:gd name="T11" fmla="*/ 0 h 31"/>
                <a:gd name="T12" fmla="*/ 24 w 31"/>
                <a:gd name="T13" fmla="*/ 0 h 31"/>
                <a:gd name="T14" fmla="*/ 31 w 31"/>
                <a:gd name="T15" fmla="*/ 8 h 31"/>
                <a:gd name="T16" fmla="*/ 31 w 31"/>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1"/>
                <a:gd name="T29" fmla="*/ 31 w 31"/>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1">
                  <a:moveTo>
                    <a:pt x="31" y="24"/>
                  </a:moveTo>
                  <a:cubicBezTo>
                    <a:pt x="31" y="28"/>
                    <a:pt x="28" y="31"/>
                    <a:pt x="24" y="31"/>
                  </a:cubicBezTo>
                  <a:cubicBezTo>
                    <a:pt x="8" y="31"/>
                    <a:pt x="8" y="31"/>
                    <a:pt x="8" y="31"/>
                  </a:cubicBezTo>
                  <a:cubicBezTo>
                    <a:pt x="4" y="31"/>
                    <a:pt x="0" y="28"/>
                    <a:pt x="0" y="24"/>
                  </a:cubicBezTo>
                  <a:cubicBezTo>
                    <a:pt x="0" y="8"/>
                    <a:pt x="0" y="8"/>
                    <a:pt x="0" y="8"/>
                  </a:cubicBezTo>
                  <a:cubicBezTo>
                    <a:pt x="0" y="4"/>
                    <a:pt x="4" y="0"/>
                    <a:pt x="8" y="0"/>
                  </a:cubicBezTo>
                  <a:cubicBezTo>
                    <a:pt x="24" y="0"/>
                    <a:pt x="24" y="0"/>
                    <a:pt x="24" y="0"/>
                  </a:cubicBezTo>
                  <a:cubicBezTo>
                    <a:pt x="28" y="0"/>
                    <a:pt x="31" y="4"/>
                    <a:pt x="31" y="8"/>
                  </a:cubicBezTo>
                  <a:lnTo>
                    <a:pt x="31" y="2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4" name="Freeform 29"/>
            <p:cNvSpPr>
              <a:spLocks noChangeArrowheads="1"/>
            </p:cNvSpPr>
            <p:nvPr/>
          </p:nvSpPr>
          <p:spPr bwMode="auto">
            <a:xfrm>
              <a:off x="346744" y="436730"/>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5" name="Freeform 30"/>
            <p:cNvSpPr>
              <a:spLocks noChangeArrowheads="1"/>
            </p:cNvSpPr>
            <p:nvPr/>
          </p:nvSpPr>
          <p:spPr bwMode="auto">
            <a:xfrm>
              <a:off x="519516" y="116382"/>
              <a:ext cx="83987" cy="85186"/>
            </a:xfrm>
            <a:custGeom>
              <a:avLst/>
              <a:gdLst>
                <a:gd name="T0" fmla="*/ 30 w 30"/>
                <a:gd name="T1" fmla="*/ 23 h 30"/>
                <a:gd name="T2" fmla="*/ 23 w 30"/>
                <a:gd name="T3" fmla="*/ 30 h 30"/>
                <a:gd name="T4" fmla="*/ 7 w 30"/>
                <a:gd name="T5" fmla="*/ 30 h 30"/>
                <a:gd name="T6" fmla="*/ 0 w 30"/>
                <a:gd name="T7" fmla="*/ 23 h 30"/>
                <a:gd name="T8" fmla="*/ 0 w 30"/>
                <a:gd name="T9" fmla="*/ 7 h 30"/>
                <a:gd name="T10" fmla="*/ 7 w 30"/>
                <a:gd name="T11" fmla="*/ 0 h 30"/>
                <a:gd name="T12" fmla="*/ 23 w 30"/>
                <a:gd name="T13" fmla="*/ 0 h 30"/>
                <a:gd name="T14" fmla="*/ 30 w 30"/>
                <a:gd name="T15" fmla="*/ 7 h 30"/>
                <a:gd name="T16" fmla="*/ 30 w 30"/>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0"/>
                <a:gd name="T29" fmla="*/ 30 w 3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0">
                  <a:moveTo>
                    <a:pt x="30" y="23"/>
                  </a:moveTo>
                  <a:cubicBezTo>
                    <a:pt x="30" y="27"/>
                    <a:pt x="27" y="30"/>
                    <a:pt x="23" y="30"/>
                  </a:cubicBezTo>
                  <a:cubicBezTo>
                    <a:pt x="7" y="30"/>
                    <a:pt x="7" y="30"/>
                    <a:pt x="7" y="30"/>
                  </a:cubicBezTo>
                  <a:cubicBezTo>
                    <a:pt x="3" y="30"/>
                    <a:pt x="0" y="27"/>
                    <a:pt x="0" y="23"/>
                  </a:cubicBezTo>
                  <a:cubicBezTo>
                    <a:pt x="0" y="7"/>
                    <a:pt x="0" y="7"/>
                    <a:pt x="0" y="7"/>
                  </a:cubicBezTo>
                  <a:cubicBezTo>
                    <a:pt x="0" y="3"/>
                    <a:pt x="3" y="0"/>
                    <a:pt x="7" y="0"/>
                  </a:cubicBezTo>
                  <a:cubicBezTo>
                    <a:pt x="23" y="0"/>
                    <a:pt x="23" y="0"/>
                    <a:pt x="23" y="0"/>
                  </a:cubicBezTo>
                  <a:cubicBezTo>
                    <a:pt x="27" y="0"/>
                    <a:pt x="30" y="3"/>
                    <a:pt x="30" y="7"/>
                  </a:cubicBezTo>
                  <a:lnTo>
                    <a:pt x="30"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6" name="Freeform 31"/>
            <p:cNvSpPr>
              <a:spLocks noChangeArrowheads="1"/>
            </p:cNvSpPr>
            <p:nvPr/>
          </p:nvSpPr>
          <p:spPr bwMode="auto">
            <a:xfrm>
              <a:off x="519516" y="274756"/>
              <a:ext cx="83987" cy="88786"/>
            </a:xfrm>
            <a:custGeom>
              <a:avLst/>
              <a:gdLst>
                <a:gd name="T0" fmla="*/ 30 w 30"/>
                <a:gd name="T1" fmla="*/ 24 h 31"/>
                <a:gd name="T2" fmla="*/ 23 w 30"/>
                <a:gd name="T3" fmla="*/ 31 h 31"/>
                <a:gd name="T4" fmla="*/ 7 w 30"/>
                <a:gd name="T5" fmla="*/ 31 h 31"/>
                <a:gd name="T6" fmla="*/ 0 w 30"/>
                <a:gd name="T7" fmla="*/ 24 h 31"/>
                <a:gd name="T8" fmla="*/ 0 w 30"/>
                <a:gd name="T9" fmla="*/ 8 h 31"/>
                <a:gd name="T10" fmla="*/ 7 w 30"/>
                <a:gd name="T11" fmla="*/ 0 h 31"/>
                <a:gd name="T12" fmla="*/ 23 w 30"/>
                <a:gd name="T13" fmla="*/ 0 h 31"/>
                <a:gd name="T14" fmla="*/ 30 w 30"/>
                <a:gd name="T15" fmla="*/ 8 h 31"/>
                <a:gd name="T16" fmla="*/ 30 w 30"/>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1"/>
                <a:gd name="T29" fmla="*/ 30 w 30"/>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1">
                  <a:moveTo>
                    <a:pt x="30" y="24"/>
                  </a:moveTo>
                  <a:cubicBezTo>
                    <a:pt x="30" y="28"/>
                    <a:pt x="27" y="31"/>
                    <a:pt x="23" y="31"/>
                  </a:cubicBezTo>
                  <a:cubicBezTo>
                    <a:pt x="7" y="31"/>
                    <a:pt x="7" y="31"/>
                    <a:pt x="7" y="31"/>
                  </a:cubicBezTo>
                  <a:cubicBezTo>
                    <a:pt x="3" y="31"/>
                    <a:pt x="0" y="28"/>
                    <a:pt x="0" y="24"/>
                  </a:cubicBezTo>
                  <a:cubicBezTo>
                    <a:pt x="0" y="8"/>
                    <a:pt x="0" y="8"/>
                    <a:pt x="0" y="8"/>
                  </a:cubicBezTo>
                  <a:cubicBezTo>
                    <a:pt x="0" y="4"/>
                    <a:pt x="3" y="0"/>
                    <a:pt x="7" y="0"/>
                  </a:cubicBezTo>
                  <a:cubicBezTo>
                    <a:pt x="23" y="0"/>
                    <a:pt x="23" y="0"/>
                    <a:pt x="23" y="0"/>
                  </a:cubicBezTo>
                  <a:cubicBezTo>
                    <a:pt x="27" y="0"/>
                    <a:pt x="30" y="4"/>
                    <a:pt x="30" y="8"/>
                  </a:cubicBezTo>
                  <a:lnTo>
                    <a:pt x="30" y="2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7" name="Freeform 32"/>
            <p:cNvSpPr>
              <a:spLocks noChangeArrowheads="1"/>
            </p:cNvSpPr>
            <p:nvPr/>
          </p:nvSpPr>
          <p:spPr bwMode="auto">
            <a:xfrm>
              <a:off x="688689" y="116382"/>
              <a:ext cx="85186" cy="85186"/>
            </a:xfrm>
            <a:custGeom>
              <a:avLst/>
              <a:gdLst>
                <a:gd name="T0" fmla="*/ 30 w 30"/>
                <a:gd name="T1" fmla="*/ 23 h 30"/>
                <a:gd name="T2" fmla="*/ 23 w 30"/>
                <a:gd name="T3" fmla="*/ 30 h 30"/>
                <a:gd name="T4" fmla="*/ 7 w 30"/>
                <a:gd name="T5" fmla="*/ 30 h 30"/>
                <a:gd name="T6" fmla="*/ 0 w 30"/>
                <a:gd name="T7" fmla="*/ 23 h 30"/>
                <a:gd name="T8" fmla="*/ 0 w 30"/>
                <a:gd name="T9" fmla="*/ 7 h 30"/>
                <a:gd name="T10" fmla="*/ 7 w 30"/>
                <a:gd name="T11" fmla="*/ 0 h 30"/>
                <a:gd name="T12" fmla="*/ 23 w 30"/>
                <a:gd name="T13" fmla="*/ 0 h 30"/>
                <a:gd name="T14" fmla="*/ 30 w 30"/>
                <a:gd name="T15" fmla="*/ 7 h 30"/>
                <a:gd name="T16" fmla="*/ 30 w 30"/>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0"/>
                <a:gd name="T29" fmla="*/ 30 w 3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0">
                  <a:moveTo>
                    <a:pt x="30" y="23"/>
                  </a:moveTo>
                  <a:cubicBezTo>
                    <a:pt x="30" y="27"/>
                    <a:pt x="27" y="30"/>
                    <a:pt x="23" y="30"/>
                  </a:cubicBezTo>
                  <a:cubicBezTo>
                    <a:pt x="7" y="30"/>
                    <a:pt x="7" y="30"/>
                    <a:pt x="7" y="30"/>
                  </a:cubicBezTo>
                  <a:cubicBezTo>
                    <a:pt x="3" y="30"/>
                    <a:pt x="0" y="27"/>
                    <a:pt x="0" y="23"/>
                  </a:cubicBezTo>
                  <a:cubicBezTo>
                    <a:pt x="0" y="7"/>
                    <a:pt x="0" y="7"/>
                    <a:pt x="0" y="7"/>
                  </a:cubicBezTo>
                  <a:cubicBezTo>
                    <a:pt x="0" y="3"/>
                    <a:pt x="3" y="0"/>
                    <a:pt x="7" y="0"/>
                  </a:cubicBezTo>
                  <a:cubicBezTo>
                    <a:pt x="23" y="0"/>
                    <a:pt x="23" y="0"/>
                    <a:pt x="23" y="0"/>
                  </a:cubicBezTo>
                  <a:cubicBezTo>
                    <a:pt x="27" y="0"/>
                    <a:pt x="30" y="3"/>
                    <a:pt x="30" y="7"/>
                  </a:cubicBezTo>
                  <a:lnTo>
                    <a:pt x="30"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8" name="Freeform 33"/>
            <p:cNvSpPr>
              <a:spLocks noChangeArrowheads="1"/>
            </p:cNvSpPr>
            <p:nvPr/>
          </p:nvSpPr>
          <p:spPr bwMode="auto">
            <a:xfrm>
              <a:off x="688689" y="274756"/>
              <a:ext cx="85186" cy="88786"/>
            </a:xfrm>
            <a:custGeom>
              <a:avLst/>
              <a:gdLst>
                <a:gd name="T0" fmla="*/ 30 w 30"/>
                <a:gd name="T1" fmla="*/ 24 h 31"/>
                <a:gd name="T2" fmla="*/ 23 w 30"/>
                <a:gd name="T3" fmla="*/ 31 h 31"/>
                <a:gd name="T4" fmla="*/ 7 w 30"/>
                <a:gd name="T5" fmla="*/ 31 h 31"/>
                <a:gd name="T6" fmla="*/ 0 w 30"/>
                <a:gd name="T7" fmla="*/ 24 h 31"/>
                <a:gd name="T8" fmla="*/ 0 w 30"/>
                <a:gd name="T9" fmla="*/ 8 h 31"/>
                <a:gd name="T10" fmla="*/ 7 w 30"/>
                <a:gd name="T11" fmla="*/ 0 h 31"/>
                <a:gd name="T12" fmla="*/ 23 w 30"/>
                <a:gd name="T13" fmla="*/ 0 h 31"/>
                <a:gd name="T14" fmla="*/ 30 w 30"/>
                <a:gd name="T15" fmla="*/ 8 h 31"/>
                <a:gd name="T16" fmla="*/ 30 w 30"/>
                <a:gd name="T17" fmla="*/ 24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31"/>
                <a:gd name="T29" fmla="*/ 30 w 30"/>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31">
                  <a:moveTo>
                    <a:pt x="30" y="24"/>
                  </a:moveTo>
                  <a:cubicBezTo>
                    <a:pt x="30" y="28"/>
                    <a:pt x="27" y="31"/>
                    <a:pt x="23" y="31"/>
                  </a:cubicBezTo>
                  <a:cubicBezTo>
                    <a:pt x="7" y="31"/>
                    <a:pt x="7" y="31"/>
                    <a:pt x="7" y="31"/>
                  </a:cubicBezTo>
                  <a:cubicBezTo>
                    <a:pt x="3" y="31"/>
                    <a:pt x="0" y="28"/>
                    <a:pt x="0" y="24"/>
                  </a:cubicBezTo>
                  <a:cubicBezTo>
                    <a:pt x="0" y="8"/>
                    <a:pt x="0" y="8"/>
                    <a:pt x="0" y="8"/>
                  </a:cubicBezTo>
                  <a:cubicBezTo>
                    <a:pt x="0" y="4"/>
                    <a:pt x="3" y="0"/>
                    <a:pt x="7" y="0"/>
                  </a:cubicBezTo>
                  <a:cubicBezTo>
                    <a:pt x="23" y="0"/>
                    <a:pt x="23" y="0"/>
                    <a:pt x="23" y="0"/>
                  </a:cubicBezTo>
                  <a:cubicBezTo>
                    <a:pt x="27" y="0"/>
                    <a:pt x="30" y="4"/>
                    <a:pt x="30" y="8"/>
                  </a:cubicBezTo>
                  <a:lnTo>
                    <a:pt x="30" y="24"/>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29" name="Freeform 34"/>
            <p:cNvSpPr>
              <a:spLocks noChangeArrowheads="1"/>
            </p:cNvSpPr>
            <p:nvPr/>
          </p:nvSpPr>
          <p:spPr bwMode="auto">
            <a:xfrm>
              <a:off x="176371" y="436730"/>
              <a:ext cx="87586" cy="85186"/>
            </a:xfrm>
            <a:custGeom>
              <a:avLst/>
              <a:gdLst>
                <a:gd name="T0" fmla="*/ 31 w 31"/>
                <a:gd name="T1" fmla="*/ 23 h 30"/>
                <a:gd name="T2" fmla="*/ 24 w 31"/>
                <a:gd name="T3" fmla="*/ 30 h 30"/>
                <a:gd name="T4" fmla="*/ 8 w 31"/>
                <a:gd name="T5" fmla="*/ 30 h 30"/>
                <a:gd name="T6" fmla="*/ 0 w 31"/>
                <a:gd name="T7" fmla="*/ 23 h 30"/>
                <a:gd name="T8" fmla="*/ 0 w 31"/>
                <a:gd name="T9" fmla="*/ 7 h 30"/>
                <a:gd name="T10" fmla="*/ 8 w 31"/>
                <a:gd name="T11" fmla="*/ 0 h 30"/>
                <a:gd name="T12" fmla="*/ 24 w 31"/>
                <a:gd name="T13" fmla="*/ 0 h 30"/>
                <a:gd name="T14" fmla="*/ 31 w 31"/>
                <a:gd name="T15" fmla="*/ 7 h 30"/>
                <a:gd name="T16" fmla="*/ 31 w 31"/>
                <a:gd name="T17" fmla="*/ 23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0"/>
                <a:gd name="T29" fmla="*/ 31 w 31"/>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0">
                  <a:moveTo>
                    <a:pt x="31" y="23"/>
                  </a:moveTo>
                  <a:cubicBezTo>
                    <a:pt x="31" y="27"/>
                    <a:pt x="28" y="30"/>
                    <a:pt x="24" y="30"/>
                  </a:cubicBezTo>
                  <a:cubicBezTo>
                    <a:pt x="8" y="30"/>
                    <a:pt x="8" y="30"/>
                    <a:pt x="8" y="30"/>
                  </a:cubicBezTo>
                  <a:cubicBezTo>
                    <a:pt x="4" y="30"/>
                    <a:pt x="0" y="27"/>
                    <a:pt x="0" y="23"/>
                  </a:cubicBezTo>
                  <a:cubicBezTo>
                    <a:pt x="0" y="7"/>
                    <a:pt x="0" y="7"/>
                    <a:pt x="0" y="7"/>
                  </a:cubicBezTo>
                  <a:cubicBezTo>
                    <a:pt x="0" y="3"/>
                    <a:pt x="4" y="0"/>
                    <a:pt x="8" y="0"/>
                  </a:cubicBezTo>
                  <a:cubicBezTo>
                    <a:pt x="24" y="0"/>
                    <a:pt x="24" y="0"/>
                    <a:pt x="24" y="0"/>
                  </a:cubicBezTo>
                  <a:cubicBezTo>
                    <a:pt x="28" y="0"/>
                    <a:pt x="31" y="3"/>
                    <a:pt x="31" y="7"/>
                  </a:cubicBezTo>
                  <a:lnTo>
                    <a:pt x="31" y="2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grpSp>
      <p:sp>
        <p:nvSpPr>
          <p:cNvPr id="30" name="Freeform 84"/>
          <p:cNvSpPr>
            <a:spLocks noChangeAspect="1" noEditPoints="1" noChangeArrowheads="1"/>
          </p:cNvSpPr>
          <p:nvPr/>
        </p:nvSpPr>
        <p:spPr bwMode="auto">
          <a:xfrm>
            <a:off x="7169827" y="4205438"/>
            <a:ext cx="333822" cy="333006"/>
          </a:xfrm>
          <a:custGeom>
            <a:avLst/>
            <a:gdLst>
              <a:gd name="T0" fmla="*/ 170 w 170"/>
              <a:gd name="T1" fmla="*/ 0 h 168"/>
              <a:gd name="T2" fmla="*/ 162 w 170"/>
              <a:gd name="T3" fmla="*/ 16 h 168"/>
              <a:gd name="T4" fmla="*/ 170 w 170"/>
              <a:gd name="T5" fmla="*/ 103 h 168"/>
              <a:gd name="T6" fmla="*/ 93 w 170"/>
              <a:gd name="T7" fmla="*/ 119 h 168"/>
              <a:gd name="T8" fmla="*/ 128 w 170"/>
              <a:gd name="T9" fmla="*/ 152 h 168"/>
              <a:gd name="T10" fmla="*/ 42 w 170"/>
              <a:gd name="T11" fmla="*/ 168 h 168"/>
              <a:gd name="T12" fmla="*/ 77 w 170"/>
              <a:gd name="T13" fmla="*/ 152 h 168"/>
              <a:gd name="T14" fmla="*/ 0 w 170"/>
              <a:gd name="T15" fmla="*/ 119 h 168"/>
              <a:gd name="T16" fmla="*/ 6 w 170"/>
              <a:gd name="T17" fmla="*/ 103 h 168"/>
              <a:gd name="T18" fmla="*/ 0 w 170"/>
              <a:gd name="T19" fmla="*/ 16 h 168"/>
              <a:gd name="T20" fmla="*/ 0 w 170"/>
              <a:gd name="T21" fmla="*/ 0 h 168"/>
              <a:gd name="T22" fmla="*/ 122 w 170"/>
              <a:gd name="T23" fmla="*/ 40 h 168"/>
              <a:gd name="T24" fmla="*/ 115 w 170"/>
              <a:gd name="T25" fmla="*/ 44 h 168"/>
              <a:gd name="T26" fmla="*/ 75 w 170"/>
              <a:gd name="T27" fmla="*/ 52 h 168"/>
              <a:gd name="T28" fmla="*/ 73 w 170"/>
              <a:gd name="T29" fmla="*/ 50 h 168"/>
              <a:gd name="T30" fmla="*/ 50 w 170"/>
              <a:gd name="T31" fmla="*/ 67 h 168"/>
              <a:gd name="T32" fmla="*/ 85 w 170"/>
              <a:gd name="T33" fmla="*/ 65 h 168"/>
              <a:gd name="T34" fmla="*/ 89 w 170"/>
              <a:gd name="T35" fmla="*/ 67 h 168"/>
              <a:gd name="T36" fmla="*/ 120 w 170"/>
              <a:gd name="T37" fmla="*/ 52 h 168"/>
              <a:gd name="T38" fmla="*/ 128 w 170"/>
              <a:gd name="T39" fmla="*/ 40 h 168"/>
              <a:gd name="T40" fmla="*/ 113 w 170"/>
              <a:gd name="T41" fmla="*/ 58 h 168"/>
              <a:gd name="T42" fmla="*/ 122 w 170"/>
              <a:gd name="T43" fmla="*/ 85 h 168"/>
              <a:gd name="T44" fmla="*/ 113 w 170"/>
              <a:gd name="T45" fmla="*/ 58 h 168"/>
              <a:gd name="T46" fmla="*/ 101 w 170"/>
              <a:gd name="T47" fmla="*/ 67 h 168"/>
              <a:gd name="T48" fmla="*/ 109 w 170"/>
              <a:gd name="T49" fmla="*/ 85 h 168"/>
              <a:gd name="T50" fmla="*/ 101 w 170"/>
              <a:gd name="T51" fmla="*/ 67 h 168"/>
              <a:gd name="T52" fmla="*/ 87 w 170"/>
              <a:gd name="T53" fmla="*/ 77 h 168"/>
              <a:gd name="T54" fmla="*/ 95 w 170"/>
              <a:gd name="T55" fmla="*/ 85 h 168"/>
              <a:gd name="T56" fmla="*/ 87 w 170"/>
              <a:gd name="T57" fmla="*/ 77 h 168"/>
              <a:gd name="T58" fmla="*/ 75 w 170"/>
              <a:gd name="T59" fmla="*/ 69 h 168"/>
              <a:gd name="T60" fmla="*/ 83 w 170"/>
              <a:gd name="T61" fmla="*/ 85 h 168"/>
              <a:gd name="T62" fmla="*/ 75 w 170"/>
              <a:gd name="T63" fmla="*/ 69 h 168"/>
              <a:gd name="T64" fmla="*/ 63 w 170"/>
              <a:gd name="T65" fmla="*/ 69 h 168"/>
              <a:gd name="T66" fmla="*/ 71 w 170"/>
              <a:gd name="T67" fmla="*/ 85 h 168"/>
              <a:gd name="T68" fmla="*/ 63 w 170"/>
              <a:gd name="T69" fmla="*/ 69 h 168"/>
              <a:gd name="T70" fmla="*/ 48 w 170"/>
              <a:gd name="T71" fmla="*/ 73 h 168"/>
              <a:gd name="T72" fmla="*/ 56 w 170"/>
              <a:gd name="T73" fmla="*/ 85 h 168"/>
              <a:gd name="T74" fmla="*/ 48 w 170"/>
              <a:gd name="T75" fmla="*/ 73 h 168"/>
              <a:gd name="T76" fmla="*/ 146 w 170"/>
              <a:gd name="T77" fmla="*/ 18 h 168"/>
              <a:gd name="T78" fmla="*/ 24 w 170"/>
              <a:gd name="T79" fmla="*/ 101 h 168"/>
              <a:gd name="T80" fmla="*/ 146 w 170"/>
              <a:gd name="T81" fmla="*/ 18 h 1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0"/>
              <a:gd name="T124" fmla="*/ 0 h 168"/>
              <a:gd name="T125" fmla="*/ 170 w 170"/>
              <a:gd name="T126" fmla="*/ 168 h 1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0" h="168">
                <a:moveTo>
                  <a:pt x="0" y="0"/>
                </a:moveTo>
                <a:lnTo>
                  <a:pt x="170" y="0"/>
                </a:lnTo>
                <a:lnTo>
                  <a:pt x="170" y="16"/>
                </a:lnTo>
                <a:lnTo>
                  <a:pt x="162" y="16"/>
                </a:lnTo>
                <a:lnTo>
                  <a:pt x="162" y="103"/>
                </a:lnTo>
                <a:lnTo>
                  <a:pt x="170" y="103"/>
                </a:lnTo>
                <a:lnTo>
                  <a:pt x="170" y="119"/>
                </a:lnTo>
                <a:lnTo>
                  <a:pt x="93" y="119"/>
                </a:lnTo>
                <a:lnTo>
                  <a:pt x="93" y="152"/>
                </a:lnTo>
                <a:lnTo>
                  <a:pt x="128" y="152"/>
                </a:lnTo>
                <a:lnTo>
                  <a:pt x="128" y="168"/>
                </a:lnTo>
                <a:lnTo>
                  <a:pt x="42" y="168"/>
                </a:lnTo>
                <a:lnTo>
                  <a:pt x="42" y="152"/>
                </a:lnTo>
                <a:lnTo>
                  <a:pt x="77" y="152"/>
                </a:lnTo>
                <a:lnTo>
                  <a:pt x="77" y="119"/>
                </a:lnTo>
                <a:lnTo>
                  <a:pt x="0" y="119"/>
                </a:lnTo>
                <a:lnTo>
                  <a:pt x="0" y="103"/>
                </a:lnTo>
                <a:lnTo>
                  <a:pt x="6" y="103"/>
                </a:lnTo>
                <a:lnTo>
                  <a:pt x="6" y="16"/>
                </a:lnTo>
                <a:lnTo>
                  <a:pt x="0" y="16"/>
                </a:lnTo>
                <a:lnTo>
                  <a:pt x="0" y="0"/>
                </a:lnTo>
                <a:lnTo>
                  <a:pt x="0" y="0"/>
                </a:lnTo>
                <a:close/>
                <a:moveTo>
                  <a:pt x="128" y="40"/>
                </a:moveTo>
                <a:lnTo>
                  <a:pt x="122" y="40"/>
                </a:lnTo>
                <a:lnTo>
                  <a:pt x="113" y="40"/>
                </a:lnTo>
                <a:lnTo>
                  <a:pt x="115" y="44"/>
                </a:lnTo>
                <a:lnTo>
                  <a:pt x="87" y="61"/>
                </a:lnTo>
                <a:lnTo>
                  <a:pt x="75" y="52"/>
                </a:lnTo>
                <a:lnTo>
                  <a:pt x="75" y="50"/>
                </a:lnTo>
                <a:lnTo>
                  <a:pt x="73" y="50"/>
                </a:lnTo>
                <a:lnTo>
                  <a:pt x="48" y="61"/>
                </a:lnTo>
                <a:lnTo>
                  <a:pt x="50" y="67"/>
                </a:lnTo>
                <a:lnTo>
                  <a:pt x="73" y="56"/>
                </a:lnTo>
                <a:lnTo>
                  <a:pt x="85" y="65"/>
                </a:lnTo>
                <a:lnTo>
                  <a:pt x="87" y="67"/>
                </a:lnTo>
                <a:lnTo>
                  <a:pt x="89" y="67"/>
                </a:lnTo>
                <a:lnTo>
                  <a:pt x="117" y="48"/>
                </a:lnTo>
                <a:lnTo>
                  <a:pt x="120" y="52"/>
                </a:lnTo>
                <a:lnTo>
                  <a:pt x="124" y="46"/>
                </a:lnTo>
                <a:lnTo>
                  <a:pt x="128" y="40"/>
                </a:lnTo>
                <a:lnTo>
                  <a:pt x="128" y="40"/>
                </a:lnTo>
                <a:close/>
                <a:moveTo>
                  <a:pt x="113" y="58"/>
                </a:moveTo>
                <a:lnTo>
                  <a:pt x="113" y="85"/>
                </a:lnTo>
                <a:lnTo>
                  <a:pt x="122" y="85"/>
                </a:lnTo>
                <a:lnTo>
                  <a:pt x="122" y="58"/>
                </a:lnTo>
                <a:lnTo>
                  <a:pt x="113" y="58"/>
                </a:lnTo>
                <a:lnTo>
                  <a:pt x="113" y="58"/>
                </a:lnTo>
                <a:close/>
                <a:moveTo>
                  <a:pt x="101" y="67"/>
                </a:moveTo>
                <a:lnTo>
                  <a:pt x="101" y="85"/>
                </a:lnTo>
                <a:lnTo>
                  <a:pt x="109" y="85"/>
                </a:lnTo>
                <a:lnTo>
                  <a:pt x="109" y="67"/>
                </a:lnTo>
                <a:lnTo>
                  <a:pt x="101" y="67"/>
                </a:lnTo>
                <a:lnTo>
                  <a:pt x="101" y="67"/>
                </a:lnTo>
                <a:close/>
                <a:moveTo>
                  <a:pt x="87" y="77"/>
                </a:moveTo>
                <a:lnTo>
                  <a:pt x="87" y="85"/>
                </a:lnTo>
                <a:lnTo>
                  <a:pt x="95" y="85"/>
                </a:lnTo>
                <a:lnTo>
                  <a:pt x="95" y="77"/>
                </a:lnTo>
                <a:lnTo>
                  <a:pt x="87" y="77"/>
                </a:lnTo>
                <a:lnTo>
                  <a:pt x="87" y="77"/>
                </a:lnTo>
                <a:close/>
                <a:moveTo>
                  <a:pt x="75" y="69"/>
                </a:moveTo>
                <a:lnTo>
                  <a:pt x="75" y="85"/>
                </a:lnTo>
                <a:lnTo>
                  <a:pt x="83" y="85"/>
                </a:lnTo>
                <a:lnTo>
                  <a:pt x="83" y="69"/>
                </a:lnTo>
                <a:lnTo>
                  <a:pt x="75" y="69"/>
                </a:lnTo>
                <a:lnTo>
                  <a:pt x="75" y="69"/>
                </a:lnTo>
                <a:close/>
                <a:moveTo>
                  <a:pt x="63" y="69"/>
                </a:moveTo>
                <a:lnTo>
                  <a:pt x="63" y="85"/>
                </a:lnTo>
                <a:lnTo>
                  <a:pt x="71" y="85"/>
                </a:lnTo>
                <a:lnTo>
                  <a:pt x="71" y="69"/>
                </a:lnTo>
                <a:lnTo>
                  <a:pt x="63" y="69"/>
                </a:lnTo>
                <a:lnTo>
                  <a:pt x="63" y="69"/>
                </a:lnTo>
                <a:close/>
                <a:moveTo>
                  <a:pt x="48" y="73"/>
                </a:moveTo>
                <a:lnTo>
                  <a:pt x="48" y="85"/>
                </a:lnTo>
                <a:lnTo>
                  <a:pt x="56" y="85"/>
                </a:lnTo>
                <a:lnTo>
                  <a:pt x="56" y="73"/>
                </a:lnTo>
                <a:lnTo>
                  <a:pt x="48" y="73"/>
                </a:lnTo>
                <a:lnTo>
                  <a:pt x="48" y="73"/>
                </a:lnTo>
                <a:close/>
                <a:moveTo>
                  <a:pt x="146" y="18"/>
                </a:moveTo>
                <a:lnTo>
                  <a:pt x="24" y="18"/>
                </a:lnTo>
                <a:lnTo>
                  <a:pt x="24" y="101"/>
                </a:lnTo>
                <a:lnTo>
                  <a:pt x="146" y="101"/>
                </a:lnTo>
                <a:lnTo>
                  <a:pt x="146" y="18"/>
                </a:lnTo>
                <a:close/>
              </a:path>
            </a:pathLst>
          </a:custGeom>
          <a:solidFill>
            <a:schemeClr val="tx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31" name="Freeform 9"/>
          <p:cNvSpPr>
            <a:spLocks noChangeAspect="1" noEditPoints="1" noChangeArrowheads="1"/>
          </p:cNvSpPr>
          <p:nvPr/>
        </p:nvSpPr>
        <p:spPr bwMode="auto">
          <a:xfrm>
            <a:off x="9150738" y="4205437"/>
            <a:ext cx="361886" cy="333007"/>
          </a:xfrm>
          <a:custGeom>
            <a:avLst/>
            <a:gdLst>
              <a:gd name="T0" fmla="*/ 141 w 181"/>
              <a:gd name="T1" fmla="*/ 0 h 165"/>
              <a:gd name="T2" fmla="*/ 149 w 181"/>
              <a:gd name="T3" fmla="*/ 8 h 165"/>
              <a:gd name="T4" fmla="*/ 134 w 181"/>
              <a:gd name="T5" fmla="*/ 47 h 165"/>
              <a:gd name="T6" fmla="*/ 33 w 181"/>
              <a:gd name="T7" fmla="*/ 14 h 165"/>
              <a:gd name="T8" fmla="*/ 39 w 181"/>
              <a:gd name="T9" fmla="*/ 20 h 165"/>
              <a:gd name="T10" fmla="*/ 51 w 181"/>
              <a:gd name="T11" fmla="*/ 31 h 165"/>
              <a:gd name="T12" fmla="*/ 33 w 181"/>
              <a:gd name="T13" fmla="*/ 39 h 165"/>
              <a:gd name="T14" fmla="*/ 39 w 181"/>
              <a:gd name="T15" fmla="*/ 45 h 165"/>
              <a:gd name="T16" fmla="*/ 51 w 181"/>
              <a:gd name="T17" fmla="*/ 55 h 165"/>
              <a:gd name="T18" fmla="*/ 33 w 181"/>
              <a:gd name="T19" fmla="*/ 63 h 165"/>
              <a:gd name="T20" fmla="*/ 39 w 181"/>
              <a:gd name="T21" fmla="*/ 67 h 165"/>
              <a:gd name="T22" fmla="*/ 51 w 181"/>
              <a:gd name="T23" fmla="*/ 77 h 165"/>
              <a:gd name="T24" fmla="*/ 33 w 181"/>
              <a:gd name="T25" fmla="*/ 86 h 165"/>
              <a:gd name="T26" fmla="*/ 39 w 181"/>
              <a:gd name="T27" fmla="*/ 90 h 165"/>
              <a:gd name="T28" fmla="*/ 51 w 181"/>
              <a:gd name="T29" fmla="*/ 100 h 165"/>
              <a:gd name="T30" fmla="*/ 33 w 181"/>
              <a:gd name="T31" fmla="*/ 110 h 165"/>
              <a:gd name="T32" fmla="*/ 39 w 181"/>
              <a:gd name="T33" fmla="*/ 116 h 165"/>
              <a:gd name="T34" fmla="*/ 51 w 181"/>
              <a:gd name="T35" fmla="*/ 126 h 165"/>
              <a:gd name="T36" fmla="*/ 33 w 181"/>
              <a:gd name="T37" fmla="*/ 134 h 165"/>
              <a:gd name="T38" fmla="*/ 33 w 181"/>
              <a:gd name="T39" fmla="*/ 151 h 165"/>
              <a:gd name="T40" fmla="*/ 134 w 181"/>
              <a:gd name="T41" fmla="*/ 118 h 165"/>
              <a:gd name="T42" fmla="*/ 149 w 181"/>
              <a:gd name="T43" fmla="*/ 157 h 165"/>
              <a:gd name="T44" fmla="*/ 141 w 181"/>
              <a:gd name="T45" fmla="*/ 165 h 165"/>
              <a:gd name="T46" fmla="*/ 19 w 181"/>
              <a:gd name="T47" fmla="*/ 165 h 165"/>
              <a:gd name="T48" fmla="*/ 19 w 181"/>
              <a:gd name="T49" fmla="*/ 146 h 165"/>
              <a:gd name="T50" fmla="*/ 0 w 181"/>
              <a:gd name="T51" fmla="*/ 132 h 165"/>
              <a:gd name="T52" fmla="*/ 19 w 181"/>
              <a:gd name="T53" fmla="*/ 120 h 165"/>
              <a:gd name="T54" fmla="*/ 0 w 181"/>
              <a:gd name="T55" fmla="*/ 108 h 165"/>
              <a:gd name="T56" fmla="*/ 19 w 181"/>
              <a:gd name="T57" fmla="*/ 98 h 165"/>
              <a:gd name="T58" fmla="*/ 0 w 181"/>
              <a:gd name="T59" fmla="*/ 83 h 165"/>
              <a:gd name="T60" fmla="*/ 19 w 181"/>
              <a:gd name="T61" fmla="*/ 75 h 165"/>
              <a:gd name="T62" fmla="*/ 0 w 181"/>
              <a:gd name="T63" fmla="*/ 61 h 165"/>
              <a:gd name="T64" fmla="*/ 19 w 181"/>
              <a:gd name="T65" fmla="*/ 51 h 165"/>
              <a:gd name="T66" fmla="*/ 0 w 181"/>
              <a:gd name="T67" fmla="*/ 39 h 165"/>
              <a:gd name="T68" fmla="*/ 19 w 181"/>
              <a:gd name="T69" fmla="*/ 8 h 165"/>
              <a:gd name="T70" fmla="*/ 27 w 181"/>
              <a:gd name="T71" fmla="*/ 0 h 165"/>
              <a:gd name="T72" fmla="*/ 63 w 181"/>
              <a:gd name="T73" fmla="*/ 79 h 165"/>
              <a:gd name="T74" fmla="*/ 84 w 181"/>
              <a:gd name="T75" fmla="*/ 88 h 165"/>
              <a:gd name="T76" fmla="*/ 63 w 181"/>
              <a:gd name="T77" fmla="*/ 79 h 165"/>
              <a:gd name="T78" fmla="*/ 63 w 181"/>
              <a:gd name="T79" fmla="*/ 61 h 165"/>
              <a:gd name="T80" fmla="*/ 100 w 181"/>
              <a:gd name="T81" fmla="*/ 69 h 165"/>
              <a:gd name="T82" fmla="*/ 63 w 181"/>
              <a:gd name="T83" fmla="*/ 61 h 165"/>
              <a:gd name="T84" fmla="*/ 63 w 181"/>
              <a:gd name="T85" fmla="*/ 45 h 165"/>
              <a:gd name="T86" fmla="*/ 116 w 181"/>
              <a:gd name="T87" fmla="*/ 53 h 165"/>
              <a:gd name="T88" fmla="*/ 63 w 181"/>
              <a:gd name="T89" fmla="*/ 45 h 165"/>
              <a:gd name="T90" fmla="*/ 63 w 181"/>
              <a:gd name="T91" fmla="*/ 29 h 165"/>
              <a:gd name="T92" fmla="*/ 116 w 181"/>
              <a:gd name="T93" fmla="*/ 35 h 165"/>
              <a:gd name="T94" fmla="*/ 63 w 181"/>
              <a:gd name="T95" fmla="*/ 29 h 165"/>
              <a:gd name="T96" fmla="*/ 84 w 181"/>
              <a:gd name="T97" fmla="*/ 130 h 165"/>
              <a:gd name="T98" fmla="*/ 106 w 181"/>
              <a:gd name="T99" fmla="*/ 130 h 165"/>
              <a:gd name="T100" fmla="*/ 86 w 181"/>
              <a:gd name="T101" fmla="*/ 108 h 165"/>
              <a:gd name="T102" fmla="*/ 84 w 181"/>
              <a:gd name="T103" fmla="*/ 130 h 165"/>
              <a:gd name="T104" fmla="*/ 161 w 181"/>
              <a:gd name="T105" fmla="*/ 37 h 165"/>
              <a:gd name="T106" fmla="*/ 116 w 181"/>
              <a:gd name="T107" fmla="*/ 120 h 165"/>
              <a:gd name="T108" fmla="*/ 161 w 181"/>
              <a:gd name="T109" fmla="*/ 37 h 1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1"/>
              <a:gd name="T166" fmla="*/ 0 h 165"/>
              <a:gd name="T167" fmla="*/ 181 w 181"/>
              <a:gd name="T168" fmla="*/ 165 h 1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1" h="165">
                <a:moveTo>
                  <a:pt x="27" y="0"/>
                </a:moveTo>
                <a:lnTo>
                  <a:pt x="141" y="0"/>
                </a:lnTo>
                <a:lnTo>
                  <a:pt x="149" y="0"/>
                </a:lnTo>
                <a:lnTo>
                  <a:pt x="149" y="8"/>
                </a:lnTo>
                <a:lnTo>
                  <a:pt x="149" y="35"/>
                </a:lnTo>
                <a:lnTo>
                  <a:pt x="134" y="47"/>
                </a:lnTo>
                <a:lnTo>
                  <a:pt x="134" y="14"/>
                </a:lnTo>
                <a:lnTo>
                  <a:pt x="33" y="14"/>
                </a:lnTo>
                <a:lnTo>
                  <a:pt x="33" y="25"/>
                </a:lnTo>
                <a:lnTo>
                  <a:pt x="39" y="20"/>
                </a:lnTo>
                <a:lnTo>
                  <a:pt x="47" y="18"/>
                </a:lnTo>
                <a:lnTo>
                  <a:pt x="51" y="31"/>
                </a:lnTo>
                <a:lnTo>
                  <a:pt x="45" y="35"/>
                </a:lnTo>
                <a:lnTo>
                  <a:pt x="33" y="39"/>
                </a:lnTo>
                <a:lnTo>
                  <a:pt x="33" y="47"/>
                </a:lnTo>
                <a:lnTo>
                  <a:pt x="39" y="45"/>
                </a:lnTo>
                <a:lnTo>
                  <a:pt x="47" y="41"/>
                </a:lnTo>
                <a:lnTo>
                  <a:pt x="51" y="55"/>
                </a:lnTo>
                <a:lnTo>
                  <a:pt x="45" y="57"/>
                </a:lnTo>
                <a:lnTo>
                  <a:pt x="33" y="63"/>
                </a:lnTo>
                <a:lnTo>
                  <a:pt x="33" y="71"/>
                </a:lnTo>
                <a:lnTo>
                  <a:pt x="39" y="67"/>
                </a:lnTo>
                <a:lnTo>
                  <a:pt x="47" y="65"/>
                </a:lnTo>
                <a:lnTo>
                  <a:pt x="51" y="77"/>
                </a:lnTo>
                <a:lnTo>
                  <a:pt x="45" y="81"/>
                </a:lnTo>
                <a:lnTo>
                  <a:pt x="33" y="86"/>
                </a:lnTo>
                <a:lnTo>
                  <a:pt x="33" y="94"/>
                </a:lnTo>
                <a:lnTo>
                  <a:pt x="39" y="90"/>
                </a:lnTo>
                <a:lnTo>
                  <a:pt x="47" y="88"/>
                </a:lnTo>
                <a:lnTo>
                  <a:pt x="51" y="100"/>
                </a:lnTo>
                <a:lnTo>
                  <a:pt x="45" y="104"/>
                </a:lnTo>
                <a:lnTo>
                  <a:pt x="33" y="110"/>
                </a:lnTo>
                <a:lnTo>
                  <a:pt x="33" y="118"/>
                </a:lnTo>
                <a:lnTo>
                  <a:pt x="39" y="116"/>
                </a:lnTo>
                <a:lnTo>
                  <a:pt x="47" y="112"/>
                </a:lnTo>
                <a:lnTo>
                  <a:pt x="51" y="126"/>
                </a:lnTo>
                <a:lnTo>
                  <a:pt x="45" y="128"/>
                </a:lnTo>
                <a:lnTo>
                  <a:pt x="33" y="134"/>
                </a:lnTo>
                <a:lnTo>
                  <a:pt x="33" y="146"/>
                </a:lnTo>
                <a:lnTo>
                  <a:pt x="33" y="151"/>
                </a:lnTo>
                <a:lnTo>
                  <a:pt x="134" y="151"/>
                </a:lnTo>
                <a:lnTo>
                  <a:pt x="134" y="118"/>
                </a:lnTo>
                <a:lnTo>
                  <a:pt x="149" y="106"/>
                </a:lnTo>
                <a:lnTo>
                  <a:pt x="149" y="157"/>
                </a:lnTo>
                <a:lnTo>
                  <a:pt x="149" y="165"/>
                </a:lnTo>
                <a:lnTo>
                  <a:pt x="141" y="165"/>
                </a:lnTo>
                <a:lnTo>
                  <a:pt x="27" y="165"/>
                </a:lnTo>
                <a:lnTo>
                  <a:pt x="19" y="165"/>
                </a:lnTo>
                <a:lnTo>
                  <a:pt x="19" y="157"/>
                </a:lnTo>
                <a:lnTo>
                  <a:pt x="19" y="146"/>
                </a:lnTo>
                <a:lnTo>
                  <a:pt x="4" y="146"/>
                </a:lnTo>
                <a:lnTo>
                  <a:pt x="0" y="132"/>
                </a:lnTo>
                <a:lnTo>
                  <a:pt x="19" y="124"/>
                </a:lnTo>
                <a:lnTo>
                  <a:pt x="19" y="120"/>
                </a:lnTo>
                <a:lnTo>
                  <a:pt x="4" y="120"/>
                </a:lnTo>
                <a:lnTo>
                  <a:pt x="0" y="108"/>
                </a:lnTo>
                <a:lnTo>
                  <a:pt x="19" y="100"/>
                </a:lnTo>
                <a:lnTo>
                  <a:pt x="19" y="98"/>
                </a:lnTo>
                <a:lnTo>
                  <a:pt x="4" y="98"/>
                </a:lnTo>
                <a:lnTo>
                  <a:pt x="0" y="83"/>
                </a:lnTo>
                <a:lnTo>
                  <a:pt x="19" y="77"/>
                </a:lnTo>
                <a:lnTo>
                  <a:pt x="19" y="75"/>
                </a:lnTo>
                <a:lnTo>
                  <a:pt x="4" y="75"/>
                </a:lnTo>
                <a:lnTo>
                  <a:pt x="0" y="61"/>
                </a:lnTo>
                <a:lnTo>
                  <a:pt x="19" y="53"/>
                </a:lnTo>
                <a:lnTo>
                  <a:pt x="19" y="51"/>
                </a:lnTo>
                <a:lnTo>
                  <a:pt x="4" y="51"/>
                </a:lnTo>
                <a:lnTo>
                  <a:pt x="0" y="39"/>
                </a:lnTo>
                <a:lnTo>
                  <a:pt x="19" y="31"/>
                </a:lnTo>
                <a:lnTo>
                  <a:pt x="19" y="8"/>
                </a:lnTo>
                <a:lnTo>
                  <a:pt x="19" y="0"/>
                </a:lnTo>
                <a:lnTo>
                  <a:pt x="27" y="0"/>
                </a:lnTo>
                <a:lnTo>
                  <a:pt x="27" y="0"/>
                </a:lnTo>
                <a:close/>
                <a:moveTo>
                  <a:pt x="63" y="79"/>
                </a:moveTo>
                <a:lnTo>
                  <a:pt x="63" y="88"/>
                </a:lnTo>
                <a:lnTo>
                  <a:pt x="84" y="88"/>
                </a:lnTo>
                <a:lnTo>
                  <a:pt x="84" y="79"/>
                </a:lnTo>
                <a:lnTo>
                  <a:pt x="63" y="79"/>
                </a:lnTo>
                <a:lnTo>
                  <a:pt x="63" y="79"/>
                </a:lnTo>
                <a:close/>
                <a:moveTo>
                  <a:pt x="63" y="61"/>
                </a:moveTo>
                <a:lnTo>
                  <a:pt x="63" y="69"/>
                </a:lnTo>
                <a:lnTo>
                  <a:pt x="100" y="69"/>
                </a:lnTo>
                <a:lnTo>
                  <a:pt x="100" y="61"/>
                </a:lnTo>
                <a:lnTo>
                  <a:pt x="63" y="61"/>
                </a:lnTo>
                <a:lnTo>
                  <a:pt x="63" y="61"/>
                </a:lnTo>
                <a:close/>
                <a:moveTo>
                  <a:pt x="63" y="45"/>
                </a:moveTo>
                <a:lnTo>
                  <a:pt x="63" y="53"/>
                </a:lnTo>
                <a:lnTo>
                  <a:pt x="116" y="53"/>
                </a:lnTo>
                <a:lnTo>
                  <a:pt x="116" y="45"/>
                </a:lnTo>
                <a:lnTo>
                  <a:pt x="63" y="45"/>
                </a:lnTo>
                <a:lnTo>
                  <a:pt x="63" y="45"/>
                </a:lnTo>
                <a:close/>
                <a:moveTo>
                  <a:pt x="63" y="29"/>
                </a:moveTo>
                <a:lnTo>
                  <a:pt x="63" y="35"/>
                </a:lnTo>
                <a:lnTo>
                  <a:pt x="116" y="35"/>
                </a:lnTo>
                <a:lnTo>
                  <a:pt x="116" y="29"/>
                </a:lnTo>
                <a:lnTo>
                  <a:pt x="63" y="29"/>
                </a:lnTo>
                <a:lnTo>
                  <a:pt x="63" y="29"/>
                </a:lnTo>
                <a:close/>
                <a:moveTo>
                  <a:pt x="84" y="130"/>
                </a:moveTo>
                <a:lnTo>
                  <a:pt x="96" y="130"/>
                </a:lnTo>
                <a:lnTo>
                  <a:pt x="106" y="130"/>
                </a:lnTo>
                <a:lnTo>
                  <a:pt x="96" y="118"/>
                </a:lnTo>
                <a:lnTo>
                  <a:pt x="86" y="108"/>
                </a:lnTo>
                <a:lnTo>
                  <a:pt x="86" y="120"/>
                </a:lnTo>
                <a:lnTo>
                  <a:pt x="84" y="130"/>
                </a:lnTo>
                <a:lnTo>
                  <a:pt x="84" y="130"/>
                </a:lnTo>
                <a:close/>
                <a:moveTo>
                  <a:pt x="161" y="37"/>
                </a:moveTo>
                <a:lnTo>
                  <a:pt x="96" y="100"/>
                </a:lnTo>
                <a:lnTo>
                  <a:pt x="116" y="120"/>
                </a:lnTo>
                <a:lnTo>
                  <a:pt x="181" y="57"/>
                </a:lnTo>
                <a:lnTo>
                  <a:pt x="161" y="37"/>
                </a:lnTo>
                <a:close/>
              </a:path>
            </a:pathLst>
          </a:custGeom>
          <a:solidFill>
            <a:schemeClr val="tx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1200" cap="none" spc="0" normalizeH="0" baseline="0" noProof="0">
              <a:ln>
                <a:noFill/>
              </a:ln>
              <a:solidFill>
                <a:srgbClr val="404040"/>
              </a:solidFill>
              <a:effectLst/>
              <a:uLnTx/>
              <a:uFillTx/>
              <a:latin typeface="Calibri" panose="020F0502020204030204" pitchFamily="34" charset="0"/>
              <a:ea typeface="微软雅黑" panose="020B0503020204020204" pitchFamily="34" charset="-122"/>
              <a:cs typeface="+mn-cs"/>
              <a:sym typeface="宋体" panose="02010600030101010101" pitchFamily="2" charset="-122"/>
            </a:endParaRPr>
          </a:p>
        </p:txBody>
      </p:sp>
      <p:sp>
        <p:nvSpPr>
          <p:cNvPr id="32" name="TextBox 84"/>
          <p:cNvSpPr txBox="1"/>
          <p:nvPr/>
        </p:nvSpPr>
        <p:spPr>
          <a:xfrm>
            <a:off x="6908794" y="4881983"/>
            <a:ext cx="4498340" cy="306705"/>
          </a:xfrm>
          <a:prstGeom prst="rect">
            <a:avLst/>
          </a:prstGeom>
          <a:noFill/>
        </p:spPr>
        <p:txBody>
          <a:bodyPr wrap="none" rtlCol="0">
            <a:spAutoFit/>
          </a:bodyPr>
          <a:lstStyle/>
          <a:p>
            <a:r>
              <a:rPr lang="zh-CN" altLang="en-US" sz="1400" b="1" dirty="0">
                <a:solidFill>
                  <a:sysClr val="windowText" lastClr="000000"/>
                </a:solidFill>
                <a:latin typeface="微软雅黑" panose="020B0503020204020204" pitchFamily="34" charset="-122"/>
                <a:ea typeface="微软雅黑" panose="020B0503020204020204" pitchFamily="34" charset="-122"/>
              </a:rPr>
              <a:t>汇报</a:t>
            </a:r>
            <a:r>
              <a:rPr lang="zh-CN" altLang="en-US" sz="1400" b="1">
                <a:solidFill>
                  <a:sysClr val="windowText" lastClr="000000"/>
                </a:solidFill>
                <a:latin typeface="微软雅黑" panose="020B0503020204020204" pitchFamily="34" charset="-122"/>
                <a:ea typeface="微软雅黑" panose="020B0503020204020204" pitchFamily="34" charset="-122"/>
              </a:rPr>
              <a:t>人</a:t>
            </a:r>
            <a:r>
              <a:rPr lang="zh-CN" altLang="en-US" sz="1400" b="1" smtClean="0">
                <a:solidFill>
                  <a:sysClr val="windowText" lastClr="000000"/>
                </a:solidFill>
                <a:latin typeface="微软雅黑" panose="020B0503020204020204" pitchFamily="34" charset="-122"/>
                <a:ea typeface="微软雅黑" panose="020B0503020204020204" pitchFamily="34" charset="-122"/>
              </a:rPr>
              <a:t>：</a:t>
            </a:r>
            <a:r>
              <a:rPr lang="en-US" altLang="zh-CN" sz="1400" b="1" smtClean="0">
                <a:solidFill>
                  <a:sysClr val="windowText" lastClr="000000"/>
                </a:solidFill>
                <a:latin typeface="微软雅黑" panose="020B0503020204020204" pitchFamily="34" charset="-122"/>
                <a:ea typeface="微软雅黑" panose="020B0503020204020204" pitchFamily="34" charset="-122"/>
              </a:rPr>
              <a:t>I-Learn</a:t>
            </a:r>
            <a:r>
              <a:rPr lang="zh-CN" altLang="en-US" sz="1400" b="1" smtClean="0">
                <a:solidFill>
                  <a:sysClr val="windowText" lastClr="000000"/>
                </a:solidFill>
                <a:latin typeface="微软雅黑" panose="020B0503020204020204" pitchFamily="34" charset="-122"/>
                <a:ea typeface="微软雅黑" panose="020B0503020204020204" pitchFamily="34" charset="-122"/>
              </a:rPr>
              <a:t>开发人员</a:t>
            </a:r>
            <a:r>
              <a:rPr lang="zh-CN" altLang="en-US" sz="1400" b="1" smtClean="0">
                <a:solidFill>
                  <a:sysClr val="windowText" lastClr="000000"/>
                </a:solidFill>
                <a:latin typeface="微软雅黑" panose="020B0503020204020204" pitchFamily="34" charset="-122"/>
                <a:ea typeface="微软雅黑" panose="020B0503020204020204" pitchFamily="34" charset="-122"/>
              </a:rPr>
              <a:t>      </a:t>
            </a:r>
            <a:r>
              <a:rPr lang="zh-CN" altLang="en-US" sz="1400" b="1" dirty="0">
                <a:solidFill>
                  <a:sysClr val="windowText" lastClr="000000"/>
                </a:solidFill>
                <a:latin typeface="微软雅黑" panose="020B0503020204020204" pitchFamily="34" charset="-122"/>
                <a:ea typeface="微软雅黑" panose="020B0503020204020204" pitchFamily="34" charset="-122"/>
              </a:rPr>
              <a:t>日期：</a:t>
            </a:r>
            <a:r>
              <a:rPr lang="en-US" altLang="zh-CN" sz="1400" b="1" dirty="0">
                <a:solidFill>
                  <a:sysClr val="windowText" lastClr="000000"/>
                </a:solidFill>
                <a:latin typeface="微软雅黑" panose="020B0503020204020204" pitchFamily="34" charset="-122"/>
                <a:ea typeface="微软雅黑" panose="020B0503020204020204" pitchFamily="34" charset="-122"/>
              </a:rPr>
              <a:t>2020</a:t>
            </a:r>
            <a:r>
              <a:rPr lang="zh-CN" altLang="en-US" sz="1400" b="1" dirty="0">
                <a:solidFill>
                  <a:sysClr val="windowText" lastClr="000000"/>
                </a:solidFill>
                <a:latin typeface="微软雅黑" panose="020B0503020204020204" pitchFamily="34" charset="-122"/>
                <a:ea typeface="微软雅黑" panose="020B0503020204020204" pitchFamily="34" charset="-122"/>
              </a:rPr>
              <a:t>年</a:t>
            </a:r>
            <a:r>
              <a:rPr lang="en-US" altLang="zh-CN" sz="1400" b="1" dirty="0">
                <a:solidFill>
                  <a:sysClr val="windowText" lastClr="000000"/>
                </a:solidFill>
                <a:latin typeface="微软雅黑" panose="020B0503020204020204" pitchFamily="34" charset="-122"/>
                <a:ea typeface="微软雅黑" panose="020B0503020204020204" pitchFamily="34" charset="-122"/>
              </a:rPr>
              <a:t>06</a:t>
            </a:r>
            <a:r>
              <a:rPr lang="zh-CN" altLang="en-US" sz="1400" b="1" dirty="0">
                <a:solidFill>
                  <a:sysClr val="windowText" lastClr="000000"/>
                </a:solidFill>
                <a:latin typeface="微软雅黑" panose="020B0503020204020204" pitchFamily="34" charset="-122"/>
                <a:ea typeface="微软雅黑" panose="020B0503020204020204" pitchFamily="34" charset="-122"/>
              </a:rPr>
              <a:t>月</a:t>
            </a:r>
            <a:r>
              <a:rPr lang="en-US" altLang="zh-CN" sz="1400" b="1" dirty="0">
                <a:solidFill>
                  <a:sysClr val="windowText" lastClr="000000"/>
                </a:solidFill>
                <a:latin typeface="微软雅黑" panose="020B0503020204020204" pitchFamily="34" charset="-122"/>
                <a:ea typeface="微软雅黑" panose="020B0503020204020204" pitchFamily="34" charset="-122"/>
              </a:rPr>
              <a:t>30</a:t>
            </a:r>
            <a:r>
              <a:rPr lang="zh-CN" altLang="en-US" sz="1400" b="1" dirty="0">
                <a:solidFill>
                  <a:sysClr val="windowText" lastClr="000000"/>
                </a:solidFill>
                <a:latin typeface="微软雅黑" panose="020B0503020204020204" pitchFamily="34" charset="-122"/>
                <a:ea typeface="微软雅黑" panose="020B0503020204020204" pitchFamily="34" charset="-122"/>
              </a:rPr>
              <a:t>日</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advClick="0" advTm="5000">
        <p14:rippl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type="lt">
                                    <p:tmPct val="8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6" presetClass="entr" presetSubtype="37"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74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p:cTn id="15" dur="50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8">
                                            <p:txEl>
                                              <p:pRg st="0" end="0"/>
                                            </p:txEl>
                                          </p:spTgt>
                                        </p:tgtEl>
                                      </p:cBhvr>
                                    </p:animEffect>
                                  </p:childTnLst>
                                </p:cTn>
                              </p:par>
                            </p:childTnLst>
                          </p:cTn>
                        </p:par>
                        <p:par>
                          <p:cTn id="20" fill="hold">
                            <p:stCondLst>
                              <p:cond delay="2039"/>
                            </p:stCondLst>
                            <p:childTnLst>
                              <p:par>
                                <p:cTn id="21" presetID="49" presetClass="entr" presetSubtype="0" decel="10000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 calcmode="lin" valueType="num">
                                      <p:cBhvr>
                                        <p:cTn id="25" dur="500" fill="hold"/>
                                        <p:tgtEl>
                                          <p:spTgt spid="9"/>
                                        </p:tgtEl>
                                        <p:attrNameLst>
                                          <p:attrName>style.rotation</p:attrName>
                                        </p:attrNameLst>
                                      </p:cBhvr>
                                      <p:tavLst>
                                        <p:tav tm="0">
                                          <p:val>
                                            <p:fltVal val="360"/>
                                          </p:val>
                                        </p:tav>
                                        <p:tav tm="100000">
                                          <p:val>
                                            <p:fltVal val="0"/>
                                          </p:val>
                                        </p:tav>
                                      </p:tavLst>
                                    </p:anim>
                                    <p:animEffect transition="in" filter="fade">
                                      <p:cBhvr>
                                        <p:cTn id="26" dur="500"/>
                                        <p:tgtEl>
                                          <p:spTgt spid="9"/>
                                        </p:tgtEl>
                                      </p:cBhvr>
                                    </p:animEffect>
                                  </p:childTnLst>
                                </p:cTn>
                              </p:par>
                              <p:par>
                                <p:cTn id="27" presetID="49" presetClass="entr" presetSubtype="0"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 calcmode="lin" valueType="num">
                                      <p:cBhvr>
                                        <p:cTn id="31" dur="500" fill="hold"/>
                                        <p:tgtEl>
                                          <p:spTgt spid="15"/>
                                        </p:tgtEl>
                                        <p:attrNameLst>
                                          <p:attrName>style.rotation</p:attrName>
                                        </p:attrNameLst>
                                      </p:cBhvr>
                                      <p:tavLst>
                                        <p:tav tm="0">
                                          <p:val>
                                            <p:fltVal val="360"/>
                                          </p:val>
                                        </p:tav>
                                        <p:tav tm="100000">
                                          <p:val>
                                            <p:fltVal val="0"/>
                                          </p:val>
                                        </p:tav>
                                      </p:tavLst>
                                    </p:anim>
                                    <p:animEffect transition="in" filter="fade">
                                      <p:cBhvr>
                                        <p:cTn id="32" dur="500"/>
                                        <p:tgtEl>
                                          <p:spTgt spid="15"/>
                                        </p:tgtEl>
                                      </p:cBhvr>
                                    </p:animEffect>
                                  </p:childTnLst>
                                </p:cTn>
                              </p:par>
                              <p:par>
                                <p:cTn id="33" presetID="49" presetClass="entr" presetSubtype="0" decel="10000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p:cTn id="35" dur="500" fill="hold"/>
                                        <p:tgtEl>
                                          <p:spTgt spid="18"/>
                                        </p:tgtEl>
                                        <p:attrNameLst>
                                          <p:attrName>ppt_w</p:attrName>
                                        </p:attrNameLst>
                                      </p:cBhvr>
                                      <p:tavLst>
                                        <p:tav tm="0">
                                          <p:val>
                                            <p:fltVal val="0"/>
                                          </p:val>
                                        </p:tav>
                                        <p:tav tm="100000">
                                          <p:val>
                                            <p:strVal val="#ppt_w"/>
                                          </p:val>
                                        </p:tav>
                                      </p:tavLst>
                                    </p:anim>
                                    <p:anim calcmode="lin" valueType="num">
                                      <p:cBhvr>
                                        <p:cTn id="36" dur="500" fill="hold"/>
                                        <p:tgtEl>
                                          <p:spTgt spid="18"/>
                                        </p:tgtEl>
                                        <p:attrNameLst>
                                          <p:attrName>ppt_h</p:attrName>
                                        </p:attrNameLst>
                                      </p:cBhvr>
                                      <p:tavLst>
                                        <p:tav tm="0">
                                          <p:val>
                                            <p:fltVal val="0"/>
                                          </p:val>
                                        </p:tav>
                                        <p:tav tm="100000">
                                          <p:val>
                                            <p:strVal val="#ppt_h"/>
                                          </p:val>
                                        </p:tav>
                                      </p:tavLst>
                                    </p:anim>
                                    <p:anim calcmode="lin" valueType="num">
                                      <p:cBhvr>
                                        <p:cTn id="37" dur="500" fill="hold"/>
                                        <p:tgtEl>
                                          <p:spTgt spid="18"/>
                                        </p:tgtEl>
                                        <p:attrNameLst>
                                          <p:attrName>style.rotation</p:attrName>
                                        </p:attrNameLst>
                                      </p:cBhvr>
                                      <p:tavLst>
                                        <p:tav tm="0">
                                          <p:val>
                                            <p:fltVal val="360"/>
                                          </p:val>
                                        </p:tav>
                                        <p:tav tm="100000">
                                          <p:val>
                                            <p:fltVal val="0"/>
                                          </p:val>
                                        </p:tav>
                                      </p:tavLst>
                                    </p:anim>
                                    <p:animEffect transition="in" filter="fade">
                                      <p:cBhvr>
                                        <p:cTn id="38" dur="500"/>
                                        <p:tgtEl>
                                          <p:spTgt spid="18"/>
                                        </p:tgtEl>
                                      </p:cBhvr>
                                    </p:animEffect>
                                  </p:childTnLst>
                                </p:cTn>
                              </p:par>
                              <p:par>
                                <p:cTn id="39" presetID="49" presetClass="entr" presetSubtype="0" decel="10000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p:cTn id="41" dur="500" fill="hold"/>
                                        <p:tgtEl>
                                          <p:spTgt spid="30"/>
                                        </p:tgtEl>
                                        <p:attrNameLst>
                                          <p:attrName>ppt_w</p:attrName>
                                        </p:attrNameLst>
                                      </p:cBhvr>
                                      <p:tavLst>
                                        <p:tav tm="0">
                                          <p:val>
                                            <p:fltVal val="0"/>
                                          </p:val>
                                        </p:tav>
                                        <p:tav tm="100000">
                                          <p:val>
                                            <p:strVal val="#ppt_w"/>
                                          </p:val>
                                        </p:tav>
                                      </p:tavLst>
                                    </p:anim>
                                    <p:anim calcmode="lin" valueType="num">
                                      <p:cBhvr>
                                        <p:cTn id="42" dur="500" fill="hold"/>
                                        <p:tgtEl>
                                          <p:spTgt spid="30"/>
                                        </p:tgtEl>
                                        <p:attrNameLst>
                                          <p:attrName>ppt_h</p:attrName>
                                        </p:attrNameLst>
                                      </p:cBhvr>
                                      <p:tavLst>
                                        <p:tav tm="0">
                                          <p:val>
                                            <p:fltVal val="0"/>
                                          </p:val>
                                        </p:tav>
                                        <p:tav tm="100000">
                                          <p:val>
                                            <p:strVal val="#ppt_h"/>
                                          </p:val>
                                        </p:tav>
                                      </p:tavLst>
                                    </p:anim>
                                    <p:anim calcmode="lin" valueType="num">
                                      <p:cBhvr>
                                        <p:cTn id="43" dur="500" fill="hold"/>
                                        <p:tgtEl>
                                          <p:spTgt spid="30"/>
                                        </p:tgtEl>
                                        <p:attrNameLst>
                                          <p:attrName>style.rotation</p:attrName>
                                        </p:attrNameLst>
                                      </p:cBhvr>
                                      <p:tavLst>
                                        <p:tav tm="0">
                                          <p:val>
                                            <p:fltVal val="360"/>
                                          </p:val>
                                        </p:tav>
                                        <p:tav tm="100000">
                                          <p:val>
                                            <p:fltVal val="0"/>
                                          </p:val>
                                        </p:tav>
                                      </p:tavLst>
                                    </p:anim>
                                    <p:animEffect transition="in" filter="fade">
                                      <p:cBhvr>
                                        <p:cTn id="44" dur="500"/>
                                        <p:tgtEl>
                                          <p:spTgt spid="30"/>
                                        </p:tgtEl>
                                      </p:cBhvr>
                                    </p:animEffect>
                                  </p:childTnLst>
                                </p:cTn>
                              </p:par>
                              <p:par>
                                <p:cTn id="45" presetID="49" presetClass="entr" presetSubtype="0" decel="10000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p:cTn id="47" dur="500" fill="hold"/>
                                        <p:tgtEl>
                                          <p:spTgt spid="31"/>
                                        </p:tgtEl>
                                        <p:attrNameLst>
                                          <p:attrName>ppt_w</p:attrName>
                                        </p:attrNameLst>
                                      </p:cBhvr>
                                      <p:tavLst>
                                        <p:tav tm="0">
                                          <p:val>
                                            <p:fltVal val="0"/>
                                          </p:val>
                                        </p:tav>
                                        <p:tav tm="100000">
                                          <p:val>
                                            <p:strVal val="#ppt_w"/>
                                          </p:val>
                                        </p:tav>
                                      </p:tavLst>
                                    </p:anim>
                                    <p:anim calcmode="lin" valueType="num">
                                      <p:cBhvr>
                                        <p:cTn id="48" dur="500" fill="hold"/>
                                        <p:tgtEl>
                                          <p:spTgt spid="31"/>
                                        </p:tgtEl>
                                        <p:attrNameLst>
                                          <p:attrName>ppt_h</p:attrName>
                                        </p:attrNameLst>
                                      </p:cBhvr>
                                      <p:tavLst>
                                        <p:tav tm="0">
                                          <p:val>
                                            <p:fltVal val="0"/>
                                          </p:val>
                                        </p:tav>
                                        <p:tav tm="100000">
                                          <p:val>
                                            <p:strVal val="#ppt_h"/>
                                          </p:val>
                                        </p:tav>
                                      </p:tavLst>
                                    </p:anim>
                                    <p:anim calcmode="lin" valueType="num">
                                      <p:cBhvr>
                                        <p:cTn id="49" dur="500" fill="hold"/>
                                        <p:tgtEl>
                                          <p:spTgt spid="31"/>
                                        </p:tgtEl>
                                        <p:attrNameLst>
                                          <p:attrName>style.rotation</p:attrName>
                                        </p:attrNameLst>
                                      </p:cBhvr>
                                      <p:tavLst>
                                        <p:tav tm="0">
                                          <p:val>
                                            <p:fltVal val="360"/>
                                          </p:val>
                                        </p:tav>
                                        <p:tav tm="100000">
                                          <p:val>
                                            <p:fltVal val="0"/>
                                          </p:val>
                                        </p:tav>
                                      </p:tavLst>
                                    </p:anim>
                                    <p:animEffect transition="in" filter="fade">
                                      <p:cBhvr>
                                        <p:cTn id="50" dur="500"/>
                                        <p:tgtEl>
                                          <p:spTgt spid="31"/>
                                        </p:tgtEl>
                                      </p:cBhvr>
                                    </p:animEffect>
                                  </p:childTnLst>
                                </p:cTn>
                              </p:par>
                            </p:childTnLst>
                          </p:cTn>
                        </p:par>
                        <p:par>
                          <p:cTn id="51" fill="hold">
                            <p:stCondLst>
                              <p:cond delay="2539"/>
                            </p:stCondLst>
                            <p:childTnLst>
                              <p:par>
                                <p:cTn id="52" presetID="42" presetClass="entr" presetSubtype="0" fill="hold" grpId="0"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1000"/>
                                        <p:tgtEl>
                                          <p:spTgt spid="32"/>
                                        </p:tgtEl>
                                      </p:cBhvr>
                                    </p:animEffect>
                                    <p:anim calcmode="lin" valueType="num">
                                      <p:cBhvr>
                                        <p:cTn id="55" dur="1000" fill="hold"/>
                                        <p:tgtEl>
                                          <p:spTgt spid="32"/>
                                        </p:tgtEl>
                                        <p:attrNameLst>
                                          <p:attrName>ppt_x</p:attrName>
                                        </p:attrNameLst>
                                      </p:cBhvr>
                                      <p:tavLst>
                                        <p:tav tm="0">
                                          <p:val>
                                            <p:strVal val="#ppt_x"/>
                                          </p:val>
                                        </p:tav>
                                        <p:tav tm="100000">
                                          <p:val>
                                            <p:strVal val="#ppt_x"/>
                                          </p:val>
                                        </p:tav>
                                      </p:tavLst>
                                    </p:anim>
                                    <p:anim calcmode="lin" valueType="num">
                                      <p:cBhvr>
                                        <p:cTn id="5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build="p"/>
      <p:bldP spid="30" grpId="0" animBg="1"/>
      <p:bldP spid="31" grpId="0" animBg="1"/>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rot="10800000">
            <a:off x="912813" y="4094163"/>
            <a:ext cx="463550" cy="4635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 name="组合 2"/>
          <p:cNvGrpSpPr/>
          <p:nvPr/>
        </p:nvGrpSpPr>
        <p:grpSpPr bwMode="auto">
          <a:xfrm>
            <a:off x="4135438" y="2443163"/>
            <a:ext cx="6777037" cy="2546032"/>
            <a:chOff x="277329" y="1093495"/>
            <a:chExt cx="5427948" cy="2546142"/>
          </a:xfrm>
        </p:grpSpPr>
        <p:cxnSp>
          <p:nvCxnSpPr>
            <p:cNvPr id="4" name="直接连接符 3"/>
            <p:cNvCxnSpPr/>
            <p:nvPr/>
          </p:nvCxnSpPr>
          <p:spPr>
            <a:xfrm>
              <a:off x="410834" y="2206380"/>
              <a:ext cx="5294443"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77329" y="1418946"/>
              <a:ext cx="5141865" cy="768383"/>
            </a:xfrm>
            <a:prstGeom prst="rect">
              <a:avLst/>
            </a:prstGeom>
            <a:noFill/>
          </p:spPr>
          <p:txBody>
            <a:bodyPr>
              <a:spAutoFit/>
            </a:bodyPr>
            <a:lstStyle/>
            <a:p>
              <a:pPr eaLnBrk="1" fontAlgn="auto" hangingPunct="1">
                <a:spcBef>
                  <a:spcPts val="0"/>
                </a:spcBef>
                <a:spcAft>
                  <a:spcPts val="0"/>
                </a:spcAft>
                <a:defRPr/>
              </a:pP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项目展示请参看视频展示！</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nvSpPr>
          <p:spPr>
            <a:xfrm>
              <a:off x="326916" y="1093495"/>
              <a:ext cx="5141865" cy="398797"/>
            </a:xfrm>
            <a:prstGeom prst="rect">
              <a:avLst/>
            </a:prstGeom>
            <a:noFill/>
          </p:spPr>
          <p:txBody>
            <a:bodyPr>
              <a:spAutoFit/>
            </a:bodyPr>
            <a:lstStyle/>
            <a:p>
              <a:pPr eaLnBrk="1" fontAlgn="auto" hangingPunct="1">
                <a:spcBef>
                  <a:spcPts val="0"/>
                </a:spcBef>
                <a:spcAft>
                  <a:spcPts val="0"/>
                </a:spcAft>
                <a:defRPr/>
              </a:pP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PROJECT DISPLAY</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nvSpPr>
          <p:spPr>
            <a:xfrm>
              <a:off x="277329" y="2317510"/>
              <a:ext cx="5427948" cy="1322127"/>
            </a:xfrm>
            <a:prstGeom prst="rect">
              <a:avLst/>
            </a:prstGeom>
            <a:noFill/>
          </p:spPr>
          <p:txBody>
            <a:bodyPr>
              <a:spAutoFit/>
            </a:bodyPr>
            <a:lstStyle/>
            <a:p>
              <a:pPr eaLnBrk="1" fontAlgn="auto" hangingPunct="1">
                <a:spcBef>
                  <a:spcPts val="0"/>
                </a:spcBef>
                <a:spcAft>
                  <a:spcPts val="0"/>
                </a:spcAft>
                <a:defRPr/>
              </a:pP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项目展示会依次从浏览用户，注册用户，</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VIP</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用户，到管理员，最后到系统管理员端展示不同角色所拥有的功能和权限。包括注册用户可以查看动态和通知，</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Vip</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用户可以发送动态，可以发送邮件，以及删除自己的动态等功能；管理员登录后可以发布通知，可以发送邮件，可以为用户办理</a:t>
              </a:r>
              <a:r>
                <a:rPr lang="en-US" altLang="zh-CN"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VIP</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等功能；系统管理员可以添加职员，发送邮件等功能。</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 name="椭圆 7"/>
          <p:cNvSpPr/>
          <p:nvPr/>
        </p:nvSpPr>
        <p:spPr>
          <a:xfrm>
            <a:off x="1865313" y="4125913"/>
            <a:ext cx="147637" cy="1492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p:nvPr/>
        </p:nvSpPr>
        <p:spPr>
          <a:xfrm>
            <a:off x="3717925" y="4362450"/>
            <a:ext cx="242888"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p:nvPr/>
        </p:nvSpPr>
        <p:spPr>
          <a:xfrm>
            <a:off x="3094875" y="4327526"/>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p:nvPr/>
        </p:nvSpPr>
        <p:spPr>
          <a:xfrm rot="11047877">
            <a:off x="3108325" y="4818063"/>
            <a:ext cx="387350" cy="3873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p:nvPr/>
        </p:nvSpPr>
        <p:spPr>
          <a:xfrm rot="11047877">
            <a:off x="2328863" y="4422775"/>
            <a:ext cx="169862" cy="1698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p:nvPr/>
        </p:nvSpPr>
        <p:spPr>
          <a:xfrm>
            <a:off x="1319213" y="2378075"/>
            <a:ext cx="344487" cy="3444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p:nvPr/>
        </p:nvSpPr>
        <p:spPr>
          <a:xfrm rot="10800000">
            <a:off x="1358900" y="3316288"/>
            <a:ext cx="528638" cy="5270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椭圆 14"/>
          <p:cNvSpPr/>
          <p:nvPr/>
        </p:nvSpPr>
        <p:spPr>
          <a:xfrm>
            <a:off x="10933113" y="3060700"/>
            <a:ext cx="153987"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椭圆 15"/>
          <p:cNvSpPr/>
          <p:nvPr/>
        </p:nvSpPr>
        <p:spPr>
          <a:xfrm>
            <a:off x="11139488" y="3213100"/>
            <a:ext cx="242887"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椭圆 16"/>
          <p:cNvSpPr/>
          <p:nvPr/>
        </p:nvSpPr>
        <p:spPr>
          <a:xfrm>
            <a:off x="2065338" y="5219700"/>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 name="组合 10"/>
          <p:cNvGrpSpPr/>
          <p:nvPr/>
        </p:nvGrpSpPr>
        <p:grpSpPr bwMode="auto">
          <a:xfrm>
            <a:off x="2047372" y="2390799"/>
            <a:ext cx="1770622" cy="1773214"/>
            <a:chOff x="1277143" y="1504950"/>
            <a:chExt cx="1085057" cy="1085850"/>
          </a:xfrm>
        </p:grpSpPr>
        <p:sp>
          <p:nvSpPr>
            <p:cNvPr id="19" name="椭圆 18"/>
            <p:cNvSpPr/>
            <p:nvPr/>
          </p:nvSpPr>
          <p:spPr>
            <a:xfrm>
              <a:off x="1277143" y="1504950"/>
              <a:ext cx="1085057" cy="10858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文本框 6"/>
            <p:cNvSpPr txBox="1">
              <a:spLocks noChangeArrowheads="1"/>
            </p:cNvSpPr>
            <p:nvPr/>
          </p:nvSpPr>
          <p:spPr bwMode="auto">
            <a:xfrm>
              <a:off x="1394711" y="1649043"/>
              <a:ext cx="849920" cy="81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8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8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9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2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cTn>
                              </p:par>
                              <p:par>
                                <p:cTn id="14" presetID="23"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10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10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10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childTnLst>
                                </p:cTn>
                              </p:par>
                              <p:par>
                                <p:cTn id="34" presetID="23" presetClass="entr" presetSubtype="16"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childTnLst>
                                </p:cTn>
                              </p:par>
                              <p:par>
                                <p:cTn id="38" presetID="23" presetClass="entr" presetSubtype="16"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p:cTn id="40" dur="500" fill="hold"/>
                                        <p:tgtEl>
                                          <p:spTgt spid="14"/>
                                        </p:tgtEl>
                                        <p:attrNameLst>
                                          <p:attrName>ppt_w</p:attrName>
                                        </p:attrNameLst>
                                      </p:cBhvr>
                                      <p:tavLst>
                                        <p:tav tm="0">
                                          <p:val>
                                            <p:fltVal val="0"/>
                                          </p:val>
                                        </p:tav>
                                        <p:tav tm="100000">
                                          <p:val>
                                            <p:strVal val="#ppt_w"/>
                                          </p:val>
                                        </p:tav>
                                      </p:tavLst>
                                    </p:anim>
                                    <p:anim calcmode="lin" valueType="num">
                                      <p:cBhvr>
                                        <p:cTn id="41" dur="500" fill="hold"/>
                                        <p:tgtEl>
                                          <p:spTgt spid="14"/>
                                        </p:tgtEl>
                                        <p:attrNameLst>
                                          <p:attrName>ppt_h</p:attrName>
                                        </p:attrNameLst>
                                      </p:cBhvr>
                                      <p:tavLst>
                                        <p:tav tm="0">
                                          <p:val>
                                            <p:fltVal val="0"/>
                                          </p:val>
                                        </p:tav>
                                        <p:tav tm="100000">
                                          <p:val>
                                            <p:strVal val="#ppt_h"/>
                                          </p:val>
                                        </p:tav>
                                      </p:tavLst>
                                    </p:anim>
                                  </p:childTnLst>
                                </p:cTn>
                              </p:par>
                              <p:par>
                                <p:cTn id="42" presetID="23" presetClass="entr" presetSubtype="16"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childTnLst>
                                </p:cTn>
                              </p:par>
                              <p:par>
                                <p:cTn id="46" presetID="22" presetClass="entr" presetSubtype="8" fill="hold" nodeType="withEffect">
                                  <p:stCondLst>
                                    <p:cond delay="500"/>
                                  </p:stCondLst>
                                  <p:childTnLst>
                                    <p:set>
                                      <p:cBhvr>
                                        <p:cTn id="47" dur="1" fill="hold">
                                          <p:stCondLst>
                                            <p:cond delay="0"/>
                                          </p:stCondLst>
                                        </p:cTn>
                                        <p:tgtEl>
                                          <p:spTgt spid="3"/>
                                        </p:tgtEl>
                                        <p:attrNameLst>
                                          <p:attrName>style.visibility</p:attrName>
                                        </p:attrNameLst>
                                      </p:cBhvr>
                                      <p:to>
                                        <p:strVal val="visible"/>
                                      </p:to>
                                    </p:set>
                                    <p:animEffect transition="in" filter="wipe(left)">
                                      <p:cBhvr>
                                        <p:cTn id="48" dur="500"/>
                                        <p:tgtEl>
                                          <p:spTgt spid="3"/>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50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rot="10800000">
            <a:off x="912813" y="4094163"/>
            <a:ext cx="463550" cy="4635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 name="组合 2"/>
          <p:cNvGrpSpPr/>
          <p:nvPr/>
        </p:nvGrpSpPr>
        <p:grpSpPr bwMode="auto">
          <a:xfrm>
            <a:off x="4135438" y="2443163"/>
            <a:ext cx="6777037" cy="1807527"/>
            <a:chOff x="277329" y="1093495"/>
            <a:chExt cx="5427948" cy="1807605"/>
          </a:xfrm>
        </p:grpSpPr>
        <p:cxnSp>
          <p:nvCxnSpPr>
            <p:cNvPr id="4" name="直接连接符 3"/>
            <p:cNvCxnSpPr/>
            <p:nvPr/>
          </p:nvCxnSpPr>
          <p:spPr>
            <a:xfrm>
              <a:off x="410834" y="2206380"/>
              <a:ext cx="5294443"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77329" y="1418946"/>
              <a:ext cx="5141865" cy="768383"/>
            </a:xfrm>
            <a:prstGeom prst="rect">
              <a:avLst/>
            </a:prstGeom>
            <a:noFill/>
          </p:spPr>
          <p:txBody>
            <a:bodyPr>
              <a:spAutoFit/>
            </a:bodyPr>
            <a:lstStyle/>
            <a:p>
              <a:pPr eaLnBrk="1" fontAlgn="auto" hangingPunct="1">
                <a:spcBef>
                  <a:spcPts val="0"/>
                </a:spcBef>
                <a:spcAft>
                  <a:spcPts val="0"/>
                </a:spcAft>
                <a:defRPr/>
              </a:pP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项目开发过程概述</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nvSpPr>
          <p:spPr>
            <a:xfrm>
              <a:off x="326916" y="1093495"/>
              <a:ext cx="5141865" cy="398797"/>
            </a:xfrm>
            <a:prstGeom prst="rect">
              <a:avLst/>
            </a:prstGeom>
            <a:noFill/>
          </p:spPr>
          <p:txBody>
            <a:bodyPr>
              <a:spAutoFit/>
            </a:bodyPr>
            <a:lstStyle/>
            <a:p>
              <a:pPr eaLnBrk="1" fontAlgn="auto" hangingPunct="1">
                <a:spcBef>
                  <a:spcPts val="0"/>
                </a:spcBef>
                <a:spcAft>
                  <a:spcPts val="0"/>
                </a:spcAft>
                <a:defRPr/>
              </a:pPr>
              <a:r>
                <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PROJECT DEVELOPMENT OVERVIEW</a:t>
              </a:r>
              <a:endParaRPr lang="en-US" altLang="zh-CN"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nvSpPr>
          <p:spPr>
            <a:xfrm>
              <a:off x="277329" y="2317510"/>
              <a:ext cx="5427948" cy="583590"/>
            </a:xfrm>
            <a:prstGeom prst="rect">
              <a:avLst/>
            </a:prstGeom>
            <a:noFill/>
          </p:spPr>
          <p:txBody>
            <a:bodyPr>
              <a:spAutoFit/>
            </a:bodyPr>
            <a:lstStyle/>
            <a:p>
              <a:pPr eaLnBrk="1" fontAlgn="auto" hangingPunct="1">
                <a:spcBef>
                  <a:spcPts val="0"/>
                </a:spcBef>
                <a:spcAft>
                  <a:spcPts val="0"/>
                </a:spcAft>
                <a:defRPr/>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这一部分</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将会从项目需求分析、概要设计、详细设计、数据库设计以及项目</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测试五</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个阶段</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介绍项目开发过程。</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 name="椭圆 7"/>
          <p:cNvSpPr/>
          <p:nvPr/>
        </p:nvSpPr>
        <p:spPr>
          <a:xfrm>
            <a:off x="1865313" y="4125913"/>
            <a:ext cx="147637" cy="14922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p:nvPr/>
        </p:nvSpPr>
        <p:spPr>
          <a:xfrm>
            <a:off x="3717925" y="4362450"/>
            <a:ext cx="242888"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p:nvPr/>
        </p:nvSpPr>
        <p:spPr>
          <a:xfrm>
            <a:off x="3094875" y="4327526"/>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p:nvPr/>
        </p:nvSpPr>
        <p:spPr>
          <a:xfrm rot="11047877">
            <a:off x="3108325" y="4818063"/>
            <a:ext cx="387350" cy="3873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p:nvPr/>
        </p:nvSpPr>
        <p:spPr>
          <a:xfrm rot="11047877">
            <a:off x="2328863" y="4422775"/>
            <a:ext cx="169862" cy="1698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p:nvPr/>
        </p:nvSpPr>
        <p:spPr>
          <a:xfrm>
            <a:off x="1319213" y="2378075"/>
            <a:ext cx="344487" cy="3444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p:nvPr/>
        </p:nvSpPr>
        <p:spPr>
          <a:xfrm rot="10800000">
            <a:off x="1358900" y="3316288"/>
            <a:ext cx="528638" cy="5270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椭圆 14"/>
          <p:cNvSpPr/>
          <p:nvPr/>
        </p:nvSpPr>
        <p:spPr>
          <a:xfrm>
            <a:off x="10933113" y="3060700"/>
            <a:ext cx="153987"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椭圆 15"/>
          <p:cNvSpPr/>
          <p:nvPr/>
        </p:nvSpPr>
        <p:spPr>
          <a:xfrm>
            <a:off x="11139488" y="3213100"/>
            <a:ext cx="242887" cy="242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椭圆 16"/>
          <p:cNvSpPr/>
          <p:nvPr/>
        </p:nvSpPr>
        <p:spPr>
          <a:xfrm>
            <a:off x="2065338" y="5219700"/>
            <a:ext cx="152400" cy="152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 name="组合 10"/>
          <p:cNvGrpSpPr/>
          <p:nvPr/>
        </p:nvGrpSpPr>
        <p:grpSpPr bwMode="auto">
          <a:xfrm>
            <a:off x="2047372" y="2390799"/>
            <a:ext cx="1770622" cy="1773214"/>
            <a:chOff x="1277143" y="1504950"/>
            <a:chExt cx="1085057" cy="1085850"/>
          </a:xfrm>
        </p:grpSpPr>
        <p:sp>
          <p:nvSpPr>
            <p:cNvPr id="19" name="椭圆 18"/>
            <p:cNvSpPr/>
            <p:nvPr/>
          </p:nvSpPr>
          <p:spPr>
            <a:xfrm>
              <a:off x="1277143" y="1504950"/>
              <a:ext cx="1085057" cy="10858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文本框 6"/>
            <p:cNvSpPr txBox="1">
              <a:spLocks noChangeArrowheads="1"/>
            </p:cNvSpPr>
            <p:nvPr/>
          </p:nvSpPr>
          <p:spPr bwMode="auto">
            <a:xfrm>
              <a:off x="1410730" y="1656871"/>
              <a:ext cx="849920" cy="81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微软雅黑 Light" panose="020B0502040204020203" pitchFamily="34" charset="-122"/>
                  <a:ea typeface="微软雅黑 Light" panose="020B0502040204020203"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Light" panose="020B0502040204020203" pitchFamily="34" charset="-122"/>
                  <a:ea typeface="微软雅黑 Light" panose="020B0502040204020203"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Light" panose="020B0502040204020203" pitchFamily="34" charset="-122"/>
                  <a:ea typeface="微软雅黑 Light" panose="020B0502040204020203"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Light" panose="020B0502040204020203" pitchFamily="34" charset="-122"/>
                  <a:ea typeface="微软雅黑 Light" panose="020B0502040204020203" pitchFamily="34" charset="-122"/>
                </a:defRPr>
              </a:lvl9pPr>
            </a:lstStyle>
            <a:p>
              <a:pPr algn="ctr" eaLnBrk="1" hangingPunct="1">
                <a:lnSpc>
                  <a:spcPct val="100000"/>
                </a:lnSpc>
                <a:spcBef>
                  <a:spcPct val="0"/>
                </a:spcBef>
                <a:buFontTx/>
                <a:buNone/>
              </a:pPr>
              <a:r>
                <a:rPr lang="en-US" altLang="zh-CN" sz="8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8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9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2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cTn>
                              </p:par>
                              <p:par>
                                <p:cTn id="14" presetID="23" presetClass="entr" presetSubtype="16"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10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10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10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childTnLst>
                                </p:cTn>
                              </p:par>
                              <p:par>
                                <p:cTn id="34" presetID="23" presetClass="entr" presetSubtype="16"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childTnLst>
                                </p:cTn>
                              </p:par>
                              <p:par>
                                <p:cTn id="38" presetID="23" presetClass="entr" presetSubtype="16"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p:cTn id="40" dur="500" fill="hold"/>
                                        <p:tgtEl>
                                          <p:spTgt spid="14"/>
                                        </p:tgtEl>
                                        <p:attrNameLst>
                                          <p:attrName>ppt_w</p:attrName>
                                        </p:attrNameLst>
                                      </p:cBhvr>
                                      <p:tavLst>
                                        <p:tav tm="0">
                                          <p:val>
                                            <p:fltVal val="0"/>
                                          </p:val>
                                        </p:tav>
                                        <p:tav tm="100000">
                                          <p:val>
                                            <p:strVal val="#ppt_w"/>
                                          </p:val>
                                        </p:tav>
                                      </p:tavLst>
                                    </p:anim>
                                    <p:anim calcmode="lin" valueType="num">
                                      <p:cBhvr>
                                        <p:cTn id="41" dur="500" fill="hold"/>
                                        <p:tgtEl>
                                          <p:spTgt spid="14"/>
                                        </p:tgtEl>
                                        <p:attrNameLst>
                                          <p:attrName>ppt_h</p:attrName>
                                        </p:attrNameLst>
                                      </p:cBhvr>
                                      <p:tavLst>
                                        <p:tav tm="0">
                                          <p:val>
                                            <p:fltVal val="0"/>
                                          </p:val>
                                        </p:tav>
                                        <p:tav tm="100000">
                                          <p:val>
                                            <p:strVal val="#ppt_h"/>
                                          </p:val>
                                        </p:tav>
                                      </p:tavLst>
                                    </p:anim>
                                  </p:childTnLst>
                                </p:cTn>
                              </p:par>
                              <p:par>
                                <p:cTn id="42" presetID="23" presetClass="entr" presetSubtype="16"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childTnLst>
                                </p:cTn>
                              </p:par>
                              <p:par>
                                <p:cTn id="46" presetID="22" presetClass="entr" presetSubtype="8" fill="hold" nodeType="withEffect">
                                  <p:stCondLst>
                                    <p:cond delay="500"/>
                                  </p:stCondLst>
                                  <p:childTnLst>
                                    <p:set>
                                      <p:cBhvr>
                                        <p:cTn id="47" dur="1" fill="hold">
                                          <p:stCondLst>
                                            <p:cond delay="0"/>
                                          </p:stCondLst>
                                        </p:cTn>
                                        <p:tgtEl>
                                          <p:spTgt spid="3"/>
                                        </p:tgtEl>
                                        <p:attrNameLst>
                                          <p:attrName>style.visibility</p:attrName>
                                        </p:attrNameLst>
                                      </p:cBhvr>
                                      <p:to>
                                        <p:strVal val="visible"/>
                                      </p:to>
                                    </p:set>
                                    <p:animEffect transition="in" filter="wipe(left)">
                                      <p:cBhvr>
                                        <p:cTn id="48" dur="500"/>
                                        <p:tgtEl>
                                          <p:spTgt spid="3"/>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50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4"/>
          <p:cNvSpPr txBox="1"/>
          <p:nvPr userDrawn="1"/>
        </p:nvSpPr>
        <p:spPr>
          <a:xfrm>
            <a:off x="1158408" y="152874"/>
            <a:ext cx="5225625" cy="542617"/>
          </a:xfrm>
          <a:prstGeom prst="rect">
            <a:avLst/>
          </a:prstGeom>
        </p:spPr>
        <p:txBody>
          <a:bodyPr vert="horz" lIns="91440" tIns="45721" rIns="91440" bIns="45721" rtlCol="0">
            <a:noAutofit/>
          </a:bodyPr>
          <a:lstStyle>
            <a:lvl1pPr algn="l" defTabSz="914400" rtl="0" eaLnBrk="1" latinLnBrk="0" hangingPunct="1">
              <a:lnSpc>
                <a:spcPct val="90000"/>
              </a:lnSpc>
              <a:spcBef>
                <a:spcPct val="0"/>
              </a:spcBef>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pPr>
              <a:spcBef>
                <a:spcPct val="20000"/>
              </a:spcBef>
              <a:buFont typeface="Arial" panose="020B0604020202020204" pitchFamily="34" charset="0"/>
              <a:buNone/>
            </a:pPr>
            <a:r>
              <a:rPr sz="2800" dirty="0"/>
              <a:t>需求分析分析阶段</a:t>
            </a:r>
            <a:endParaRPr sz="2800" dirty="0"/>
          </a:p>
        </p:txBody>
      </p:sp>
      <p:pic>
        <p:nvPicPr>
          <p:cNvPr id="2" name="图片 1"/>
          <p:cNvPicPr>
            <a:picLocks noChangeAspect="1"/>
          </p:cNvPicPr>
          <p:nvPr>
            <p:custDataLst>
              <p:tags r:id="rId1"/>
            </p:custDataLst>
          </p:nvPr>
        </p:nvPicPr>
        <p:blipFill>
          <a:blip r:embed="rId2"/>
          <a:stretch>
            <a:fillRect/>
          </a:stretch>
        </p:blipFill>
        <p:spPr>
          <a:xfrm>
            <a:off x="4447540" y="695960"/>
            <a:ext cx="7744460" cy="6190615"/>
          </a:xfrm>
          <a:prstGeom prst="rect">
            <a:avLst/>
          </a:prstGeom>
        </p:spPr>
      </p:pic>
      <p:sp>
        <p:nvSpPr>
          <p:cNvPr id="4" name="TextBox 3"/>
          <p:cNvSpPr txBox="1"/>
          <p:nvPr/>
        </p:nvSpPr>
        <p:spPr>
          <a:xfrm>
            <a:off x="284480" y="1144905"/>
            <a:ext cx="3957320" cy="5292725"/>
          </a:xfrm>
          <a:prstGeom prst="rect">
            <a:avLst/>
          </a:prstGeom>
          <a:noFill/>
        </p:spPr>
        <p:txBody>
          <a:bodyPr wrap="square" rtlCol="0">
            <a:spAutoFit/>
          </a:bodyPr>
          <a:p>
            <a:pPr>
              <a:lnSpc>
                <a:spcPct val="13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根据分析结果，可以画出如右图所示的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I-Learn</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网站项目的用例图，描述如下：</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参与者主要有：非注册用户、注册用户、</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VIP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用户、管理员和系统管理员；</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用例包括用户端非注册用户的一般浏览、注册用户登录后查看动态和通知，以及</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VIP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用户登录后发布动态；管理员端的通知发布、为注册用户办理</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VIP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；系统管理员端的职员管理（入职和离职）等。</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8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639"/>
                            </p:stCondLst>
                            <p:childTnLst>
                              <p:par>
                                <p:cTn id="8" presetID="22" presetClass="entr" presetSubtype="8"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4"/>
          <p:cNvSpPr txBox="1"/>
          <p:nvPr userDrawn="1"/>
        </p:nvSpPr>
        <p:spPr>
          <a:xfrm>
            <a:off x="1158408" y="152874"/>
            <a:ext cx="5225625" cy="542617"/>
          </a:xfrm>
          <a:prstGeom prst="rect">
            <a:avLst/>
          </a:prstGeom>
        </p:spPr>
        <p:txBody>
          <a:bodyPr vert="horz" lIns="91440" tIns="45721" rIns="91440" bIns="45721" rtlCol="0">
            <a:noAutofit/>
          </a:bodyPr>
          <a:lstStyle>
            <a:lvl1pPr algn="l" defTabSz="914400" rtl="0" eaLnBrk="1" latinLnBrk="0" hangingPunct="1">
              <a:lnSpc>
                <a:spcPct val="90000"/>
              </a:lnSpc>
              <a:spcBef>
                <a:spcPct val="0"/>
              </a:spcBef>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pPr>
              <a:spcBef>
                <a:spcPct val="20000"/>
              </a:spcBef>
              <a:buFont typeface="Arial" panose="020B0604020202020204" pitchFamily="34" charset="0"/>
              <a:buNone/>
            </a:pPr>
            <a:r>
              <a:rPr lang="zh-CN" altLang="en-US" sz="2800" dirty="0"/>
              <a:t>概要设计阶段</a:t>
            </a:r>
            <a:endParaRPr lang="zh-CN" altLang="en-US" sz="2800" dirty="0"/>
          </a:p>
        </p:txBody>
      </p:sp>
      <p:pic>
        <p:nvPicPr>
          <p:cNvPr id="2" name="图片 1"/>
          <p:cNvPicPr>
            <a:picLocks noChangeAspect="1"/>
          </p:cNvPicPr>
          <p:nvPr/>
        </p:nvPicPr>
        <p:blipFill>
          <a:blip r:embed="rId1"/>
          <a:stretch>
            <a:fillRect/>
          </a:stretch>
        </p:blipFill>
        <p:spPr>
          <a:xfrm>
            <a:off x="4554220" y="695960"/>
            <a:ext cx="7637780" cy="6162040"/>
          </a:xfrm>
          <a:prstGeom prst="rect">
            <a:avLst/>
          </a:prstGeom>
        </p:spPr>
      </p:pic>
      <p:sp>
        <p:nvSpPr>
          <p:cNvPr id="4" name="TextBox 3"/>
          <p:cNvSpPr txBox="1"/>
          <p:nvPr/>
        </p:nvSpPr>
        <p:spPr>
          <a:xfrm>
            <a:off x="364490" y="1572895"/>
            <a:ext cx="3778250" cy="4451985"/>
          </a:xfrm>
          <a:prstGeom prst="rect">
            <a:avLst/>
          </a:prstGeom>
          <a:noFill/>
        </p:spPr>
        <p:txBody>
          <a:bodyPr wrap="square" rtlCol="0">
            <a:spAutoFit/>
          </a:bodyPr>
          <a:p>
            <a:pPr>
              <a:lnSpc>
                <a:spcPct val="13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概要设计阶段主要完成了对项目接口的设计，组件图如右图所示，具体分析如下：</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用户界面，通过设置易于用户理解的菜单跳转，来满足用户的接口设计，用户可以通过公共接口跳转到与功能对应的子模块中；管理员除了可以使用公共接口所链接的功能，还可以通过用户接口实现对用户的管理。</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5000">
        <p14:switch dir="r"/>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8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479"/>
                            </p:stCondLst>
                            <p:childTnLst>
                              <p:par>
                                <p:cTn id="8" presetID="22" presetClass="entr" presetSubtype="8"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4"/>
          <p:cNvSpPr txBox="1"/>
          <p:nvPr userDrawn="1"/>
        </p:nvSpPr>
        <p:spPr>
          <a:xfrm>
            <a:off x="1158408" y="152874"/>
            <a:ext cx="5225625" cy="542617"/>
          </a:xfrm>
          <a:prstGeom prst="rect">
            <a:avLst/>
          </a:prstGeom>
        </p:spPr>
        <p:txBody>
          <a:bodyPr vert="horz" lIns="91440" tIns="45721" rIns="91440" bIns="45721" rtlCol="0">
            <a:noAutofit/>
          </a:bodyPr>
          <a:lstStyle>
            <a:lvl1pPr algn="l" defTabSz="914400" rtl="0" eaLnBrk="1" latinLnBrk="0" hangingPunct="1">
              <a:lnSpc>
                <a:spcPct val="90000"/>
              </a:lnSpc>
              <a:spcBef>
                <a:spcPct val="0"/>
              </a:spcBef>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pPr>
              <a:spcBef>
                <a:spcPct val="20000"/>
              </a:spcBef>
              <a:buFont typeface="Arial" panose="020B0604020202020204" pitchFamily="34" charset="0"/>
              <a:buNone/>
            </a:pPr>
            <a:r>
              <a:rPr lang="zh-CN" altLang="en-US" sz="2800" dirty="0"/>
              <a:t>详细设计阶段</a:t>
            </a:r>
            <a:endParaRPr lang="zh-CN" altLang="en-US" sz="2800" dirty="0"/>
          </a:p>
        </p:txBody>
      </p:sp>
      <p:pic>
        <p:nvPicPr>
          <p:cNvPr id="2" name="图片 1"/>
          <p:cNvPicPr>
            <a:picLocks noChangeAspect="1"/>
          </p:cNvPicPr>
          <p:nvPr/>
        </p:nvPicPr>
        <p:blipFill>
          <a:blip r:embed="rId1"/>
          <a:stretch>
            <a:fillRect/>
          </a:stretch>
        </p:blipFill>
        <p:spPr>
          <a:xfrm>
            <a:off x="4817745" y="695960"/>
            <a:ext cx="7374255" cy="6101080"/>
          </a:xfrm>
          <a:prstGeom prst="rect">
            <a:avLst/>
          </a:prstGeom>
        </p:spPr>
      </p:pic>
      <p:sp>
        <p:nvSpPr>
          <p:cNvPr id="4" name="TextBox 3"/>
          <p:cNvSpPr txBox="1"/>
          <p:nvPr/>
        </p:nvSpPr>
        <p:spPr>
          <a:xfrm>
            <a:off x="544195" y="1212215"/>
            <a:ext cx="4117975" cy="5292725"/>
          </a:xfrm>
          <a:prstGeom prst="rect">
            <a:avLst/>
          </a:prstGeom>
          <a:noFill/>
        </p:spPr>
        <p:txBody>
          <a:bodyPr wrap="square" rtlCol="0">
            <a:spAutoFit/>
          </a:bodyPr>
          <a:p>
            <a:pPr>
              <a:lnSpc>
                <a:spcPct val="13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详细设计阶段主要为后续的数据库设计以及系统的具体实现提供参考依据，主要类图如右图所示：</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3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首先是有系统用户类，包括普通用户、</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Vip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用户、管理员和系统管理员，普通用户只有最简单的方法，如登录、登出、查看通知、查看动态、浏览网页和发送邮件；</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Vip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用户在普通用户的基础上增添了动态发布和删除的功能；管理员可以对</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Vip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用户和普通用户进行管理以及发布通知；系统管理员增添了职员管理的方法。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8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479"/>
                            </p:stCondLst>
                            <p:childTnLst>
                              <p:par>
                                <p:cTn id="8" presetID="22" presetClass="entr" presetSubtype="8"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4"/>
          <p:cNvSpPr txBox="1"/>
          <p:nvPr userDrawn="1"/>
        </p:nvSpPr>
        <p:spPr>
          <a:xfrm>
            <a:off x="1158408" y="152874"/>
            <a:ext cx="5225625" cy="542617"/>
          </a:xfrm>
          <a:prstGeom prst="rect">
            <a:avLst/>
          </a:prstGeom>
        </p:spPr>
        <p:txBody>
          <a:bodyPr vert="horz" lIns="91440" tIns="45721" rIns="91440" bIns="45721" rtlCol="0">
            <a:noAutofit/>
          </a:bodyPr>
          <a:lstStyle>
            <a:lvl1pPr algn="l" defTabSz="914400" rtl="0" eaLnBrk="1" latinLnBrk="0" hangingPunct="1">
              <a:lnSpc>
                <a:spcPct val="90000"/>
              </a:lnSpc>
              <a:spcBef>
                <a:spcPct val="0"/>
              </a:spcBef>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pPr>
              <a:spcBef>
                <a:spcPct val="20000"/>
              </a:spcBef>
              <a:buFont typeface="Arial" panose="020B0604020202020204" pitchFamily="34" charset="0"/>
              <a:buNone/>
            </a:pPr>
            <a:r>
              <a:rPr lang="zh-CN" altLang="en-US" sz="2800" dirty="0"/>
              <a:t>数据库设计阶段</a:t>
            </a:r>
            <a:endParaRPr lang="zh-CN" altLang="en-US" sz="2800" dirty="0"/>
          </a:p>
        </p:txBody>
      </p:sp>
      <p:pic>
        <p:nvPicPr>
          <p:cNvPr id="2" name="图片 1"/>
          <p:cNvPicPr>
            <a:picLocks noChangeAspect="1"/>
          </p:cNvPicPr>
          <p:nvPr/>
        </p:nvPicPr>
        <p:blipFill>
          <a:blip r:embed="rId1"/>
          <a:stretch>
            <a:fillRect/>
          </a:stretch>
        </p:blipFill>
        <p:spPr>
          <a:xfrm>
            <a:off x="4282440" y="695960"/>
            <a:ext cx="7910195" cy="6162675"/>
          </a:xfrm>
          <a:prstGeom prst="rect">
            <a:avLst/>
          </a:prstGeom>
        </p:spPr>
      </p:pic>
      <p:sp>
        <p:nvSpPr>
          <p:cNvPr id="4" name="TextBox 3"/>
          <p:cNvSpPr txBox="1"/>
          <p:nvPr/>
        </p:nvSpPr>
        <p:spPr>
          <a:xfrm>
            <a:off x="504190" y="1565910"/>
            <a:ext cx="3778250" cy="3328670"/>
          </a:xfrm>
          <a:prstGeom prst="rect">
            <a:avLst/>
          </a:prstGeom>
          <a:noFill/>
        </p:spPr>
        <p:txBody>
          <a:bodyPr wrap="square" rtlCol="0">
            <a:spAutoFit/>
          </a:bodyPr>
          <a:p>
            <a:pPr>
              <a:lnSpc>
                <a:spcPct val="13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这一阶段完成了对数据库的设计，通过第三范式来规范化数据库，提高数据库的安全性。通过右图的数据流图来描述数据的产生和流向。包括用户注册的数据信息；</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Vip</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用户发表动态的数据信息；管理员发布通知的信息；以及所有网站用户的邮件来往信息都会形成记录保存到数据库中。</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8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560"/>
                            </p:stCondLst>
                            <p:childTnLst>
                              <p:par>
                                <p:cTn id="8" presetID="22" presetClass="entr" presetSubtype="8"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4"/>
          <p:cNvSpPr txBox="1"/>
          <p:nvPr userDrawn="1"/>
        </p:nvSpPr>
        <p:spPr>
          <a:xfrm>
            <a:off x="1158408" y="152874"/>
            <a:ext cx="5225625" cy="542617"/>
          </a:xfrm>
          <a:prstGeom prst="rect">
            <a:avLst/>
          </a:prstGeom>
        </p:spPr>
        <p:txBody>
          <a:bodyPr vert="horz" lIns="91440" tIns="45721" rIns="91440" bIns="45721" rtlCol="0">
            <a:noAutofit/>
          </a:bodyPr>
          <a:lstStyle>
            <a:lvl1pPr algn="l" defTabSz="914400" rtl="0" eaLnBrk="1" latinLnBrk="0" hangingPunct="1">
              <a:lnSpc>
                <a:spcPct val="90000"/>
              </a:lnSpc>
              <a:spcBef>
                <a:spcPct val="0"/>
              </a:spcBef>
              <a:buNone/>
              <a:def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pPr>
              <a:spcBef>
                <a:spcPct val="20000"/>
              </a:spcBef>
              <a:buFont typeface="Arial" panose="020B0604020202020204" pitchFamily="34" charset="0"/>
              <a:buNone/>
            </a:pPr>
            <a:r>
              <a:rPr lang="zh-CN" altLang="en-US" sz="2800" dirty="0"/>
              <a:t>项目测试</a:t>
            </a:r>
            <a:endParaRPr lang="zh-CN" altLang="en-US" sz="2800" dirty="0"/>
          </a:p>
        </p:txBody>
      </p:sp>
      <p:pic>
        <p:nvPicPr>
          <p:cNvPr id="2" name="图片 1"/>
          <p:cNvPicPr>
            <a:picLocks noChangeAspect="1"/>
          </p:cNvPicPr>
          <p:nvPr/>
        </p:nvPicPr>
        <p:blipFill>
          <a:blip r:embed="rId1"/>
          <a:stretch>
            <a:fillRect/>
          </a:stretch>
        </p:blipFill>
        <p:spPr>
          <a:xfrm>
            <a:off x="5586730" y="695960"/>
            <a:ext cx="6605905" cy="6162040"/>
          </a:xfrm>
          <a:prstGeom prst="rect">
            <a:avLst/>
          </a:prstGeom>
        </p:spPr>
      </p:pic>
      <p:sp>
        <p:nvSpPr>
          <p:cNvPr id="4" name="TextBox 3"/>
          <p:cNvSpPr txBox="1"/>
          <p:nvPr/>
        </p:nvSpPr>
        <p:spPr>
          <a:xfrm>
            <a:off x="504190" y="1565910"/>
            <a:ext cx="4498975" cy="2891790"/>
          </a:xfrm>
          <a:prstGeom prst="rect">
            <a:avLst/>
          </a:prstGeom>
          <a:noFill/>
        </p:spPr>
        <p:txBody>
          <a:bodyPr wrap="square" rtlCol="0">
            <a:spAutoFit/>
          </a:bodyPr>
          <a:p>
            <a:pPr>
              <a:lnSpc>
                <a:spcPct val="13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这一阶段完成了对网站相关功能的测试，使用</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语言编写自动化测试类，实现网站相关功能的黑盒测试；包括对如图所示的登录功能、动态发布功能、通知发布功能、邮件发送功能、用户和职员管理功能等功能的黑盒测试。</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5000">
        <p14:gallery dir="l"/>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80"/>
                                  </p:iterate>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319"/>
                            </p:stCondLst>
                            <p:childTnLst>
                              <p:par>
                                <p:cTn id="8" presetID="22" presetClass="entr" presetSubtype="8"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ags/tag1.xml><?xml version="1.0" encoding="utf-8"?>
<p:tagLst xmlns:p="http://schemas.openxmlformats.org/presentationml/2006/main">
  <p:tag name="KSO_WM_UNIT_PLACING_PICTURE_USER_VIEWPORT" val="{&quot;height&quot;:10890,&quot;width&quot;:11115}"/>
</p:tagLst>
</file>

<file path=ppt/theme/theme1.xml><?xml version="1.0" encoding="utf-8"?>
<a:theme xmlns:a="http://schemas.openxmlformats.org/drawingml/2006/main" name="夏雨家 https://xnwe.taobao.com/">
  <a:themeElements>
    <a:clrScheme name="MC-欧美风主题色">
      <a:dk1>
        <a:srgbClr val="000000"/>
      </a:dk1>
      <a:lt1>
        <a:srgbClr val="FFFFFF"/>
      </a:lt1>
      <a:dk2>
        <a:srgbClr val="44546A"/>
      </a:dk2>
      <a:lt2>
        <a:srgbClr val="E7E6E6"/>
      </a:lt2>
      <a:accent1>
        <a:srgbClr val="268F9C"/>
      </a:accent1>
      <a:accent2>
        <a:srgbClr val="2A566E"/>
      </a:accent2>
      <a:accent3>
        <a:srgbClr val="D71D49"/>
      </a:accent3>
      <a:accent4>
        <a:srgbClr val="268F9C"/>
      </a:accent4>
      <a:accent5>
        <a:srgbClr val="2A566E"/>
      </a:accent5>
      <a:accent6>
        <a:srgbClr val="D71D49"/>
      </a:accent6>
      <a:hlink>
        <a:srgbClr val="0563C1"/>
      </a:hlink>
      <a:folHlink>
        <a:srgbClr val="954F72"/>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Template>
  <TotalTime>0</TotalTime>
  <Words>2732</Words>
  <Application>WPS 演示</Application>
  <PresentationFormat>自定义</PresentationFormat>
  <Paragraphs>170</Paragraphs>
  <Slides>20</Slides>
  <Notes>24</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宋体</vt:lpstr>
      <vt:lpstr>Wingdings</vt:lpstr>
      <vt:lpstr>微软雅黑</vt:lpstr>
      <vt:lpstr>Arial</vt:lpstr>
      <vt:lpstr>Calibri</vt:lpstr>
      <vt:lpstr>微软雅黑 Light</vt:lpstr>
      <vt:lpstr>Arial Unicode MS</vt:lpstr>
      <vt:lpstr>等线</vt:lpstr>
      <vt:lpstr>华文黑体</vt:lpstr>
      <vt:lpstr>Bebas</vt:lpstr>
      <vt:lpstr>夏雨家 https://xnwe.taobao.com/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演示文稿3</dc:title>
  <dc:creator>柚子设计</dc:creator>
  <cp:keywords>MC-PPT模板</cp:keywords>
  <cp:category>模板</cp:category>
  <cp:lastModifiedBy>QinHsiu</cp:lastModifiedBy>
  <cp:revision>23</cp:revision>
  <dcterms:created xsi:type="dcterms:W3CDTF">2018-11-08T00:18:00Z</dcterms:created>
  <dcterms:modified xsi:type="dcterms:W3CDTF">2020-07-01T10:12:06Z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2052-11.1.0.9739</vt:lpwstr>
  </property>
</Properties>
</file>