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88" r:id="rId4"/>
    <p:sldId id="289" r:id="rId5"/>
    <p:sldId id="290" r:id="rId6"/>
    <p:sldId id="259" r:id="rId7"/>
    <p:sldId id="260" r:id="rId8"/>
    <p:sldId id="282" r:id="rId9"/>
    <p:sldId id="261" r:id="rId10"/>
    <p:sldId id="266" r:id="rId11"/>
    <p:sldId id="284" r:id="rId12"/>
    <p:sldId id="285" r:id="rId13"/>
    <p:sldId id="291" r:id="rId14"/>
    <p:sldId id="286" r:id="rId15"/>
    <p:sldId id="287"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5B"/>
    <a:srgbClr val="DDDBCE"/>
    <a:srgbClr val="A09D7A"/>
    <a:srgbClr val="423E42"/>
    <a:srgbClr val="C5C2BD"/>
    <a:srgbClr val="CBCBCB"/>
    <a:srgbClr val="9F9A77"/>
    <a:srgbClr val="C4C2BC"/>
    <a:srgbClr val="000000"/>
    <a:srgbClr val="DDDA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0"/>
    <p:restoredTop sz="95320" autoAdjust="0"/>
  </p:normalViewPr>
  <p:slideViewPr>
    <p:cSldViewPr snapToObjects="1">
      <p:cViewPr varScale="1">
        <p:scale>
          <a:sx n="87" d="100"/>
          <a:sy n="87" d="100"/>
        </p:scale>
        <p:origin x="49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0F367-3BE4-184C-9C03-0781F8456D4F}" type="datetimeFigureOut">
              <a:rPr kumimoji="1" lang="zh-CN" altLang="en-US" smtClean="0"/>
              <a:t>2019/11/1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624AB-350A-354C-ADDF-4E49EE41EB02}" type="slidenum">
              <a:rPr kumimoji="1" lang="zh-CN" altLang="en-US" smtClean="0"/>
              <a:t>‹#›</a:t>
            </a:fld>
            <a:endParaRPr kumimoji="1" lang="zh-CN" altLang="en-US"/>
          </a:p>
        </p:txBody>
      </p:sp>
    </p:spTree>
    <p:extLst>
      <p:ext uri="{BB962C8B-B14F-4D97-AF65-F5344CB8AC3E}">
        <p14:creationId xmlns:p14="http://schemas.microsoft.com/office/powerpoint/2010/main" val="4472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从综合，多来源的网络安全事件中提取攻击模式的特征</a:t>
            </a:r>
            <a:endParaRPr lang="zh-CN" altLang="en-US" dirty="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a:t>
            </a:fld>
            <a:endParaRPr kumimoji="1" lang="zh-CN" altLang="en-US"/>
          </a:p>
        </p:txBody>
      </p:sp>
    </p:spTree>
    <p:extLst>
      <p:ext uri="{BB962C8B-B14F-4D97-AF65-F5344CB8AC3E}">
        <p14:creationId xmlns:p14="http://schemas.microsoft.com/office/powerpoint/2010/main" val="212809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en-US" altLang="zh-CN" dirty="0" err="1" smtClean="0"/>
              <a:t>proc</a:t>
            </a:r>
            <a:r>
              <a:rPr lang="zh-CN" altLang="en-US" dirty="0" smtClean="0"/>
              <a:t>和</a:t>
            </a:r>
            <a:r>
              <a:rPr lang="en-US" altLang="zh-CN" dirty="0" smtClean="0"/>
              <a:t>flows</a:t>
            </a:r>
            <a:r>
              <a:rPr lang="zh-CN" altLang="en-US" dirty="0" smtClean="0"/>
              <a:t>文件的分析，可以找出攻击者常用的进程号和端口号作为特征</a:t>
            </a:r>
            <a:endParaRPr lang="en-US" altLang="zh-CN" dirty="0" smtClean="0"/>
          </a:p>
          <a:p>
            <a:r>
              <a:rPr lang="zh-CN" altLang="en-US" dirty="0" smtClean="0"/>
              <a:t>因为数据流中大部分数据属于正常数据，只有少部分属于可能存在攻击的事件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所以在数据流数据集中还可以运用到异常检测算法来检测不正常的数据以找出攻击</a:t>
            </a:r>
            <a:r>
              <a:rPr lang="zh-CN" altLang="en-US" dirty="0" smtClean="0"/>
              <a:t>特征</a:t>
            </a:r>
            <a:endParaRPr lang="en-US" altLang="zh-CN" dirty="0" smtClean="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12</a:t>
            </a:fld>
            <a:endParaRPr kumimoji="1" lang="zh-CN" altLang="en-US"/>
          </a:p>
        </p:txBody>
      </p:sp>
    </p:spTree>
    <p:extLst>
      <p:ext uri="{BB962C8B-B14F-4D97-AF65-F5344CB8AC3E}">
        <p14:creationId xmlns:p14="http://schemas.microsoft.com/office/powerpoint/2010/main" val="39860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由于上述攻击特征的提取只是基于一些统计的方法，作为攻击模式特征还是远远不够的</a:t>
            </a:r>
            <a:endParaRPr lang="en-US" altLang="zh-CN" dirty="0" smtClean="0"/>
          </a:p>
          <a:p>
            <a:r>
              <a:rPr lang="zh-CN" altLang="en-US" dirty="0" smtClean="0"/>
              <a:t>还需要从时间和空间维度对攻击者的行为进行预判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所以我参考了一篇论文用基于网络嵌入的方法</a:t>
            </a:r>
            <a:r>
              <a:rPr lang="zh-CN" altLang="en-US" sz="1200" kern="1200" dirty="0" smtClean="0">
                <a:solidFill>
                  <a:schemeClr val="tx1"/>
                </a:solidFill>
                <a:effectLst/>
                <a:latin typeface="+mn-lt"/>
                <a:ea typeface="+mn-ea"/>
                <a:cs typeface="+mn-cs"/>
              </a:rPr>
              <a:t>识别内部网络中潜在的恶意横向移动行为</a:t>
            </a:r>
            <a:endParaRPr lang="en-US" altLang="zh-CN" dirty="0" smtClean="0"/>
          </a:p>
          <a:p>
            <a:r>
              <a:rPr lang="zh-CN" altLang="en-US" sz="1200" kern="1200" dirty="0" smtClean="0">
                <a:solidFill>
                  <a:schemeClr val="tx1"/>
                </a:solidFill>
                <a:effectLst/>
                <a:latin typeface="+mn-lt"/>
                <a:ea typeface="+mn-ea"/>
                <a:cs typeface="+mn-cs"/>
              </a:rPr>
              <a:t>从五份数据集中提取出主机通信图，其有向边可以作为特征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用网络嵌 入方法，将某一点与周围的要素聚合在一起以形成复合要素</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在聚合之后执行特征选择，并反复进行学习选择过程以获得最终的复合特征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通过去噪自动编码器，提取具有较低维的训练矢量的最终特征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可以进行恶意主机识别，也可以指示恶意横向移动。 </a:t>
            </a:r>
            <a:endParaRPr lang="en-US" altLang="zh-CN" dirty="0" smtClean="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13</a:t>
            </a:fld>
            <a:endParaRPr kumimoji="1" lang="zh-CN" altLang="en-US"/>
          </a:p>
        </p:txBody>
      </p:sp>
    </p:spTree>
    <p:extLst>
      <p:ext uri="{BB962C8B-B14F-4D97-AF65-F5344CB8AC3E}">
        <p14:creationId xmlns:p14="http://schemas.microsoft.com/office/powerpoint/2010/main" val="132836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大部分工作主要集中在攻击模式的特征提取</a:t>
            </a:r>
            <a:endParaRPr lang="en-US" altLang="zh-CN" dirty="0" smtClean="0"/>
          </a:p>
          <a:p>
            <a:r>
              <a:rPr lang="zh-CN" altLang="en-US" dirty="0" smtClean="0"/>
              <a:t>在</a:t>
            </a:r>
            <a:r>
              <a:rPr lang="zh-CN" altLang="en-US" dirty="0" smtClean="0"/>
              <a:t>聚合所有提取的攻击模式特征之后执行特征选择，以确定最终的复合特征</a:t>
            </a:r>
          </a:p>
          <a:p>
            <a:r>
              <a:rPr lang="zh-CN" altLang="en-US" dirty="0" smtClean="0"/>
              <a:t>并</a:t>
            </a:r>
            <a:r>
              <a:rPr lang="zh-CN" altLang="en-US" dirty="0" smtClean="0"/>
              <a:t>自定义结构体描述攻击模式</a:t>
            </a:r>
            <a:endParaRPr lang="en-US" altLang="zh-CN" dirty="0" smtClean="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14</a:t>
            </a:fld>
            <a:endParaRPr kumimoji="1" lang="zh-CN" altLang="en-US"/>
          </a:p>
        </p:txBody>
      </p:sp>
    </p:spTree>
    <p:extLst>
      <p:ext uri="{BB962C8B-B14F-4D97-AF65-F5344CB8AC3E}">
        <p14:creationId xmlns:p14="http://schemas.microsoft.com/office/powerpoint/2010/main" val="3003491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最后运用模型到数据集中，找出未被发现的</a:t>
            </a:r>
            <a:r>
              <a:rPr lang="en-US" altLang="zh-CN" dirty="0" err="1" smtClean="0"/>
              <a:t>redteam</a:t>
            </a:r>
            <a:r>
              <a:rPr lang="zh-CN" altLang="en-US" dirty="0" smtClean="0"/>
              <a:t>成员</a:t>
            </a:r>
            <a:endParaRPr lang="en-US" altLang="zh-CN" dirty="0" smtClean="0"/>
          </a:p>
          <a:p>
            <a:r>
              <a:rPr lang="zh-CN" altLang="en-US" dirty="0" smtClean="0"/>
              <a:t>同时，为了验证模型的准确度，可以以已经被定义为</a:t>
            </a:r>
            <a:r>
              <a:rPr lang="en-US" altLang="zh-CN" dirty="0" err="1" smtClean="0"/>
              <a:t>redteam</a:t>
            </a:r>
            <a:r>
              <a:rPr lang="zh-CN" altLang="en-US" dirty="0" smtClean="0"/>
              <a:t>的成员作为指标</a:t>
            </a:r>
            <a:endParaRPr lang="en-US" altLang="zh-CN" dirty="0" smtClean="0"/>
          </a:p>
          <a:p>
            <a:r>
              <a:rPr lang="zh-CN" altLang="en-US" dirty="0" smtClean="0"/>
              <a:t>根据模型找出的被标记</a:t>
            </a:r>
            <a:r>
              <a:rPr lang="en-US" altLang="zh-CN" dirty="0" err="1" smtClean="0"/>
              <a:t>redteam</a:t>
            </a:r>
            <a:r>
              <a:rPr lang="zh-CN" altLang="en-US" dirty="0" smtClean="0"/>
              <a:t>成员占总数的比例，作为特征模型好坏的观测指标</a:t>
            </a:r>
            <a:endParaRPr lang="en-US" altLang="zh-CN" dirty="0" smtClean="0"/>
          </a:p>
          <a:p>
            <a:r>
              <a:rPr lang="zh-CN" altLang="en-US" dirty="0" smtClean="0"/>
              <a:t>也可以以时间为维度，预测攻击事件的准确率作为指标</a:t>
            </a:r>
            <a:endParaRPr lang="en-US" altLang="zh-CN" dirty="0" smtClean="0"/>
          </a:p>
          <a:p>
            <a:endParaRPr lang="en-US" altLang="zh-CN" dirty="0" smtClean="0"/>
          </a:p>
          <a:p>
            <a:r>
              <a:rPr lang="zh-CN" altLang="en-US" dirty="0" smtClean="0"/>
              <a:t>最后，由于</a:t>
            </a:r>
            <a:r>
              <a:rPr lang="en-US" altLang="zh-CN" dirty="0" err="1" smtClean="0"/>
              <a:t>redteam</a:t>
            </a:r>
            <a:r>
              <a:rPr lang="zh-CN" altLang="en-US" dirty="0" smtClean="0"/>
              <a:t>标记了只标记了前</a:t>
            </a:r>
            <a:r>
              <a:rPr lang="en-US" altLang="zh-CN" dirty="0" smtClean="0"/>
              <a:t>28</a:t>
            </a:r>
            <a:r>
              <a:rPr lang="zh-CN" altLang="en-US" dirty="0" smtClean="0"/>
              <a:t>天的数据，还可以用模型预测后</a:t>
            </a:r>
            <a:r>
              <a:rPr lang="en-US" altLang="zh-CN" dirty="0" smtClean="0"/>
              <a:t>28</a:t>
            </a:r>
            <a:r>
              <a:rPr lang="zh-CN" altLang="en-US" dirty="0" smtClean="0"/>
              <a:t>天的攻击事件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15</a:t>
            </a:fld>
            <a:endParaRPr kumimoji="1" lang="zh-CN" altLang="en-US"/>
          </a:p>
        </p:txBody>
      </p:sp>
    </p:spTree>
    <p:extLst>
      <p:ext uri="{BB962C8B-B14F-4D97-AF65-F5344CB8AC3E}">
        <p14:creationId xmlns:p14="http://schemas.microsoft.com/office/powerpoint/2010/main" val="213640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首先，讲述一下问题的背景</a:t>
            </a:r>
            <a:endParaRPr lang="en-US" altLang="zh-CN" sz="1200" b="0" i="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网络攻击的威胁正在增加</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3</a:t>
            </a:fld>
            <a:endParaRPr kumimoji="1" lang="zh-CN" altLang="en-US"/>
          </a:p>
        </p:txBody>
      </p:sp>
    </p:spTree>
    <p:extLst>
      <p:ext uri="{BB962C8B-B14F-4D97-AF65-F5344CB8AC3E}">
        <p14:creationId xmlns:p14="http://schemas.microsoft.com/office/powerpoint/2010/main" val="428672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2016 </a:t>
            </a:r>
            <a:r>
              <a:rPr lang="zh-CN" altLang="en-US" sz="1200" kern="1200" dirty="0" smtClean="0">
                <a:solidFill>
                  <a:schemeClr val="tx1"/>
                </a:solidFill>
                <a:effectLst/>
                <a:latin typeface="+mn-lt"/>
                <a:ea typeface="+mn-ea"/>
                <a:cs typeface="+mn-cs"/>
              </a:rPr>
              <a:t>年以色列首次</a:t>
            </a:r>
            <a:r>
              <a:rPr lang="zh-CN" altLang="en-US" sz="1200" kern="1200" dirty="0" smtClean="0">
                <a:solidFill>
                  <a:schemeClr val="tx1"/>
                </a:solidFill>
                <a:effectLst/>
                <a:latin typeface="+mn-lt"/>
                <a:ea typeface="+mn-ea"/>
                <a:cs typeface="+mn-cs"/>
              </a:rPr>
              <a:t>确认了大规模电网发生区域级攻击的案例</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4</a:t>
            </a:fld>
            <a:endParaRPr kumimoji="1" lang="zh-CN" altLang="en-US"/>
          </a:p>
        </p:txBody>
      </p:sp>
    </p:spTree>
    <p:extLst>
      <p:ext uri="{BB962C8B-B14F-4D97-AF65-F5344CB8AC3E}">
        <p14:creationId xmlns:p14="http://schemas.microsoft.com/office/powerpoint/2010/main" val="3612149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2017 </a:t>
            </a:r>
            <a:r>
              <a:rPr lang="zh-CN" altLang="en-US" sz="1200" kern="1200" dirty="0" smtClean="0">
                <a:solidFill>
                  <a:schemeClr val="tx1"/>
                </a:solidFill>
                <a:effectLst/>
                <a:latin typeface="+mn-lt"/>
                <a:ea typeface="+mn-ea"/>
                <a:cs typeface="+mn-cs"/>
              </a:rPr>
              <a:t>年底，一个名为</a:t>
            </a:r>
            <a:r>
              <a:rPr lang="en-US" altLang="zh-CN" sz="1200" kern="1200" dirty="0" smtClean="0">
                <a:solidFill>
                  <a:schemeClr val="tx1"/>
                </a:solidFill>
                <a:effectLst/>
                <a:latin typeface="+mn-lt"/>
                <a:ea typeface="+mn-ea"/>
                <a:cs typeface="+mn-cs"/>
              </a:rPr>
              <a:t>WannaCry</a:t>
            </a:r>
            <a:r>
              <a:rPr lang="zh-CN" altLang="en-US" sz="1200" kern="1200" dirty="0" smtClean="0">
                <a:solidFill>
                  <a:schemeClr val="tx1"/>
                </a:solidFill>
                <a:effectLst/>
                <a:latin typeface="+mn-lt"/>
                <a:ea typeface="+mn-ea"/>
                <a:cs typeface="+mn-cs"/>
              </a:rPr>
              <a:t>的网络攻击影响了 </a:t>
            </a:r>
            <a:r>
              <a:rPr lang="en-US" altLang="zh-CN" sz="1200" kern="1200" dirty="0" smtClean="0">
                <a:solidFill>
                  <a:schemeClr val="tx1"/>
                </a:solidFill>
                <a:effectLst/>
                <a:latin typeface="+mn-lt"/>
                <a:ea typeface="+mn-ea"/>
                <a:cs typeface="+mn-cs"/>
              </a:rPr>
              <a:t>150 </a:t>
            </a:r>
            <a:r>
              <a:rPr lang="zh-CN" altLang="en-US" sz="1200" kern="1200" dirty="0" smtClean="0">
                <a:solidFill>
                  <a:schemeClr val="tx1"/>
                </a:solidFill>
                <a:effectLst/>
                <a:latin typeface="+mn-lt"/>
                <a:ea typeface="+mn-ea"/>
                <a:cs typeface="+mn-cs"/>
              </a:rPr>
              <a:t>个国家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地区</a:t>
            </a:r>
            <a:r>
              <a:rPr lang="zh-CN" altLang="en-US" sz="1200" kern="1200" dirty="0" smtClean="0">
                <a:solidFill>
                  <a:schemeClr val="tx1"/>
                </a:solidFill>
                <a:effectLst/>
                <a:latin typeface="+mn-lt"/>
                <a:ea typeface="+mn-ea"/>
                <a:cs typeface="+mn-cs"/>
              </a:rPr>
              <a:t>的二十万台</a:t>
            </a:r>
            <a:r>
              <a:rPr lang="zh-CN" altLang="en-US" sz="1200" kern="1200" dirty="0" smtClean="0">
                <a:solidFill>
                  <a:schemeClr val="tx1"/>
                </a:solidFill>
                <a:effectLst/>
                <a:latin typeface="+mn-lt"/>
                <a:ea typeface="+mn-ea"/>
                <a:cs typeface="+mn-cs"/>
              </a:rPr>
              <a:t>计算机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这种</a:t>
            </a:r>
            <a:r>
              <a:rPr lang="zh-CN" altLang="en-US" sz="1200" kern="1200" dirty="0" smtClean="0">
                <a:solidFill>
                  <a:schemeClr val="tx1"/>
                </a:solidFill>
                <a:effectLst/>
                <a:latin typeface="+mn-lt"/>
                <a:ea typeface="+mn-ea"/>
                <a:cs typeface="+mn-cs"/>
              </a:rPr>
              <a:t>网络</a:t>
            </a:r>
            <a:r>
              <a:rPr lang="zh-CN" altLang="en-US" sz="1200" kern="1200" dirty="0" smtClean="0">
                <a:solidFill>
                  <a:schemeClr val="tx1"/>
                </a:solidFill>
                <a:effectLst/>
                <a:latin typeface="+mn-lt"/>
                <a:ea typeface="+mn-ea"/>
                <a:cs typeface="+mn-cs"/>
              </a:rPr>
              <a:t>攻击甚至影响了到了英国</a:t>
            </a:r>
            <a:r>
              <a:rPr lang="zh-CN" altLang="en-US" sz="1200" kern="1200" dirty="0" smtClean="0">
                <a:solidFill>
                  <a:schemeClr val="tx1"/>
                </a:solidFill>
                <a:effectLst/>
                <a:latin typeface="+mn-lt"/>
                <a:ea typeface="+mn-ea"/>
                <a:cs typeface="+mn-cs"/>
              </a:rPr>
              <a:t>的医院，引起了公众的强烈抗议。</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显然，网络攻击是一个重要问题，而现有防御措施不足以解决这一</a:t>
            </a:r>
            <a:r>
              <a:rPr lang="zh-CN" altLang="en-US" sz="1200" kern="1200" dirty="0" smtClean="0">
                <a:solidFill>
                  <a:schemeClr val="tx1"/>
                </a:solidFill>
                <a:effectLst/>
                <a:latin typeface="+mn-lt"/>
                <a:ea typeface="+mn-ea"/>
                <a:cs typeface="+mn-cs"/>
              </a:rPr>
              <a:t>问题</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5</a:t>
            </a:fld>
            <a:endParaRPr kumimoji="1" lang="zh-CN" altLang="en-US"/>
          </a:p>
        </p:txBody>
      </p:sp>
    </p:spTree>
    <p:extLst>
      <p:ext uri="{BB962C8B-B14F-4D97-AF65-F5344CB8AC3E}">
        <p14:creationId xmlns:p14="http://schemas.microsoft.com/office/powerpoint/2010/main" val="387938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现代</a:t>
            </a:r>
            <a:r>
              <a:rPr lang="zh-CN" altLang="en-US" sz="1200" b="0" i="0" kern="1200" dirty="0" smtClean="0">
                <a:solidFill>
                  <a:schemeClr val="tx1"/>
                </a:solidFill>
                <a:effectLst/>
                <a:latin typeface="+mn-lt"/>
                <a:ea typeface="+mn-ea"/>
                <a:cs typeface="+mn-cs"/>
              </a:rPr>
              <a:t>的计算机网络收集了大量用户行为数据，记录了多方网络活动</a:t>
            </a:r>
          </a:p>
          <a:p>
            <a:r>
              <a:rPr lang="zh-CN" altLang="en-US" sz="1200" b="0" i="0" kern="1200" dirty="0" smtClean="0">
                <a:solidFill>
                  <a:schemeClr val="tx1"/>
                </a:solidFill>
                <a:effectLst/>
                <a:latin typeface="+mn-lt"/>
                <a:ea typeface="+mn-ea"/>
                <a:cs typeface="+mn-cs"/>
              </a:rPr>
              <a:t>促使</a:t>
            </a:r>
            <a:r>
              <a:rPr lang="zh-CN" altLang="en-US" sz="1200" b="0" i="0" kern="1200" dirty="0" smtClean="0">
                <a:solidFill>
                  <a:schemeClr val="tx1"/>
                </a:solidFill>
                <a:effectLst/>
                <a:latin typeface="+mn-lt"/>
                <a:ea typeface="+mn-ea"/>
                <a:cs typeface="+mn-cs"/>
              </a:rPr>
              <a:t>人们采用数据驱动的方式补充现有的网络防御系统</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由于攻击者的攻击模式具有一定的特征，所以，可以从</a:t>
            </a:r>
            <a:r>
              <a:rPr lang="zh-CN" altLang="en-US" sz="1200" b="0" i="0" kern="1200" dirty="0" smtClean="0">
                <a:solidFill>
                  <a:schemeClr val="tx1"/>
                </a:solidFill>
                <a:effectLst/>
                <a:latin typeface="+mn-lt"/>
                <a:ea typeface="+mn-ea"/>
                <a:cs typeface="+mn-cs"/>
              </a:rPr>
              <a:t>现有记录</a:t>
            </a:r>
            <a:r>
              <a:rPr lang="zh-CN" altLang="en-US" sz="1200" b="0" i="0" kern="1200" dirty="0" smtClean="0">
                <a:solidFill>
                  <a:schemeClr val="tx1"/>
                </a:solidFill>
                <a:effectLst/>
                <a:latin typeface="+mn-lt"/>
                <a:ea typeface="+mn-ea"/>
                <a:cs typeface="+mn-cs"/>
              </a:rPr>
              <a:t>的网络安全事件中</a:t>
            </a:r>
          </a:p>
          <a:p>
            <a:r>
              <a:rPr lang="zh-CN" altLang="en-US" sz="1200" b="0" i="0" kern="1200" dirty="0" smtClean="0">
                <a:solidFill>
                  <a:schemeClr val="tx1"/>
                </a:solidFill>
                <a:effectLst/>
                <a:latin typeface="+mn-lt"/>
                <a:ea typeface="+mn-ea"/>
                <a:cs typeface="+mn-cs"/>
              </a:rPr>
              <a:t>通过提取总结不同的攻击模式特征，挖掘出未被标记的攻击者，也能从时间维度</a:t>
            </a:r>
            <a:r>
              <a:rPr lang="zh-CN" altLang="en-US" sz="1200" b="0" i="0" kern="1200" dirty="0" smtClean="0">
                <a:solidFill>
                  <a:schemeClr val="tx1"/>
                </a:solidFill>
                <a:effectLst/>
                <a:latin typeface="+mn-lt"/>
                <a:ea typeface="+mn-ea"/>
                <a:cs typeface="+mn-cs"/>
              </a:rPr>
              <a:t>上通过攻击者的行为特征预测</a:t>
            </a:r>
            <a:r>
              <a:rPr lang="zh-CN" altLang="en-US" sz="1200" b="0" i="0" kern="1200" dirty="0" smtClean="0">
                <a:solidFill>
                  <a:schemeClr val="tx1"/>
                </a:solidFill>
                <a:effectLst/>
                <a:latin typeface="+mn-lt"/>
                <a:ea typeface="+mn-ea"/>
                <a:cs typeface="+mn-cs"/>
              </a:rPr>
              <a:t>出攻击者未来的攻击倾向</a:t>
            </a:r>
          </a:p>
          <a:p>
            <a:endParaRPr lang="zh-CN" altLang="en-US" dirty="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6</a:t>
            </a:fld>
            <a:endParaRPr kumimoji="1" lang="zh-CN" altLang="en-US"/>
          </a:p>
        </p:txBody>
      </p:sp>
    </p:spTree>
    <p:extLst>
      <p:ext uri="{BB962C8B-B14F-4D97-AF65-F5344CB8AC3E}">
        <p14:creationId xmlns:p14="http://schemas.microsoft.com/office/powerpoint/2010/main" val="55778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问题总体基于一</a:t>
            </a:r>
            <a:r>
              <a:rPr lang="zh-CN" altLang="en-US" sz="1200" b="0" i="0" kern="1200" dirty="0" smtClean="0">
                <a:solidFill>
                  <a:schemeClr val="tx1"/>
                </a:solidFill>
                <a:effectLst/>
                <a:latin typeface="+mn-lt"/>
                <a:ea typeface="+mn-ea"/>
                <a:cs typeface="+mn-cs"/>
              </a:rPr>
              <a:t>份数据集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表示从一个国家实验室的公司内部计算机网络中的五个来源收集的连续</a:t>
            </a:r>
            <a:r>
              <a:rPr lang="en-US" altLang="zh-CN" sz="1200" b="0" i="0" kern="1200" dirty="0" smtClean="0">
                <a:solidFill>
                  <a:schemeClr val="tx1"/>
                </a:solidFill>
                <a:effectLst/>
                <a:latin typeface="+mn-lt"/>
                <a:ea typeface="+mn-ea"/>
                <a:cs typeface="+mn-cs"/>
              </a:rPr>
              <a:t>58</a:t>
            </a:r>
            <a:r>
              <a:rPr lang="zh-CN" altLang="en-US" sz="1200" b="0" i="0" kern="1200" dirty="0" smtClean="0">
                <a:solidFill>
                  <a:schemeClr val="tx1"/>
                </a:solidFill>
                <a:effectLst/>
                <a:latin typeface="+mn-lt"/>
                <a:ea typeface="+mn-ea"/>
                <a:cs typeface="+mn-cs"/>
              </a:rPr>
              <a:t>天的未标识事件数据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其中一份</a:t>
            </a:r>
            <a:r>
              <a:rPr lang="en-US" altLang="zh-CN" sz="1200" b="0" i="0" kern="1200" dirty="0" err="1" smtClean="0">
                <a:solidFill>
                  <a:schemeClr val="tx1"/>
                </a:solidFill>
                <a:effectLst/>
                <a:latin typeface="+mn-lt"/>
                <a:ea typeface="+mn-ea"/>
                <a:cs typeface="+mn-cs"/>
              </a:rPr>
              <a:t>redteam</a:t>
            </a:r>
            <a:r>
              <a:rPr lang="zh-CN" altLang="en-US" sz="1200" b="0" i="0" kern="1200" dirty="0" smtClean="0">
                <a:solidFill>
                  <a:schemeClr val="tx1"/>
                </a:solidFill>
                <a:effectLst/>
                <a:latin typeface="+mn-lt"/>
                <a:ea typeface="+mn-ea"/>
                <a:cs typeface="+mn-cs"/>
              </a:rPr>
              <a:t>数据为从身份验证数据中，已被检测出标记为攻击行为的数据</a:t>
            </a:r>
          </a:p>
          <a:p>
            <a:r>
              <a:rPr lang="zh-CN" altLang="en-US" sz="1200" b="0" i="0" kern="1200" dirty="0" smtClean="0">
                <a:solidFill>
                  <a:schemeClr val="tx1"/>
                </a:solidFill>
                <a:effectLst/>
                <a:latin typeface="+mn-lt"/>
                <a:ea typeface="+mn-ea"/>
                <a:cs typeface="+mn-cs"/>
              </a:rPr>
              <a:t>题目要求结合</a:t>
            </a:r>
            <a:r>
              <a:rPr lang="en-US" altLang="zh-CN" sz="1200" b="0" i="0" kern="1200" dirty="0" err="1" smtClean="0">
                <a:solidFill>
                  <a:schemeClr val="tx1"/>
                </a:solidFill>
                <a:effectLst/>
                <a:latin typeface="+mn-lt"/>
                <a:ea typeface="+mn-ea"/>
                <a:cs typeface="+mn-cs"/>
              </a:rPr>
              <a:t>redteam</a:t>
            </a:r>
            <a:r>
              <a:rPr lang="zh-CN" altLang="en-US" sz="1200" b="0" i="0" kern="1200" dirty="0" smtClean="0">
                <a:solidFill>
                  <a:schemeClr val="tx1"/>
                </a:solidFill>
                <a:effectLst/>
                <a:latin typeface="+mn-lt"/>
                <a:ea typeface="+mn-ea"/>
                <a:cs typeface="+mn-cs"/>
              </a:rPr>
              <a:t>攻击事件和其余四个维度的数据提取分析攻击者的攻击模式类型特征</a:t>
            </a:r>
          </a:p>
          <a:p>
            <a:r>
              <a:rPr lang="zh-CN" altLang="en-US" sz="1200" b="0" i="0" kern="1200" dirty="0" smtClean="0">
                <a:solidFill>
                  <a:schemeClr val="tx1"/>
                </a:solidFill>
                <a:effectLst/>
                <a:latin typeface="+mn-lt"/>
                <a:ea typeface="+mn-ea"/>
                <a:cs typeface="+mn-cs"/>
              </a:rPr>
              <a:t>根据得到的攻击者特征推测未被标记的</a:t>
            </a:r>
            <a:r>
              <a:rPr lang="en-US" altLang="zh-CN" sz="1200" b="0" i="0" kern="1200" dirty="0" err="1" smtClean="0">
                <a:solidFill>
                  <a:schemeClr val="tx1"/>
                </a:solidFill>
                <a:effectLst/>
                <a:latin typeface="+mn-lt"/>
                <a:ea typeface="+mn-ea"/>
                <a:cs typeface="+mn-cs"/>
              </a:rPr>
              <a:t>redteam</a:t>
            </a:r>
            <a:r>
              <a:rPr lang="zh-CN" altLang="en-US" sz="1200" b="0" i="0" kern="1200" dirty="0" smtClean="0">
                <a:solidFill>
                  <a:schemeClr val="tx1"/>
                </a:solidFill>
                <a:effectLst/>
                <a:latin typeface="+mn-lt"/>
                <a:ea typeface="+mn-ea"/>
                <a:cs typeface="+mn-cs"/>
              </a:rPr>
              <a:t>成员以及预测攻击事件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左边展示了已被标识的攻击事件的记录方式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这些数据全部经过脱敏化处理</a:t>
            </a:r>
            <a:endParaRPr lang="zh-CN" altLang="en-US" dirty="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7</a:t>
            </a:fld>
            <a:endParaRPr kumimoji="1" lang="zh-CN" altLang="en-US"/>
          </a:p>
        </p:txBody>
      </p:sp>
    </p:spTree>
    <p:extLst>
      <p:ext uri="{BB962C8B-B14F-4D97-AF65-F5344CB8AC3E}">
        <p14:creationId xmlns:p14="http://schemas.microsoft.com/office/powerpoint/2010/main" val="158707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方法主要分为三个步骤</a:t>
            </a:r>
            <a:endParaRPr lang="en-US" altLang="zh-CN" dirty="0" smtClean="0"/>
          </a:p>
          <a:p>
            <a:r>
              <a:rPr lang="zh-CN" altLang="en-US" dirty="0" smtClean="0"/>
              <a:t>第一步是数据预处理</a:t>
            </a:r>
            <a:endParaRPr lang="en-US" altLang="zh-CN" dirty="0" smtClean="0"/>
          </a:p>
          <a:p>
            <a:r>
              <a:rPr lang="zh-CN" altLang="en-US" dirty="0" smtClean="0"/>
              <a:t>第二步是构建攻击特征模型</a:t>
            </a:r>
            <a:endParaRPr lang="en-US" altLang="zh-CN" dirty="0" smtClean="0"/>
          </a:p>
          <a:p>
            <a:r>
              <a:rPr lang="zh-CN" altLang="en-US" dirty="0" smtClean="0"/>
              <a:t>最后检测模型</a:t>
            </a:r>
            <a:endParaRPr lang="zh-CN" altLang="en-US" dirty="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9</a:t>
            </a:fld>
            <a:endParaRPr kumimoji="1" lang="zh-CN" altLang="en-US"/>
          </a:p>
        </p:txBody>
      </p:sp>
    </p:spTree>
    <p:extLst>
      <p:ext uri="{BB962C8B-B14F-4D97-AF65-F5344CB8AC3E}">
        <p14:creationId xmlns:p14="http://schemas.microsoft.com/office/powerpoint/2010/main" val="403767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首先，对已被标识为危害事件的数据进行分析</a:t>
            </a:r>
            <a:endParaRPr lang="en-US" altLang="zh-CN" dirty="0" smtClean="0"/>
          </a:p>
          <a:p>
            <a:r>
              <a:rPr lang="zh-CN" altLang="en-US" dirty="0" smtClean="0"/>
              <a:t>得到一些表征特征</a:t>
            </a:r>
            <a:endParaRPr lang="en-US" altLang="zh-CN" dirty="0" smtClean="0"/>
          </a:p>
          <a:p>
            <a:r>
              <a:rPr lang="zh-CN" altLang="en-US" dirty="0" smtClean="0"/>
              <a:t>例如：</a:t>
            </a:r>
            <a:endParaRPr lang="en-US" altLang="zh-CN" dirty="0" smtClean="0"/>
          </a:p>
          <a:p>
            <a:r>
              <a:rPr lang="zh-CN" altLang="en-US" dirty="0" smtClean="0"/>
              <a:t>最活跃的攻击者</a:t>
            </a:r>
            <a:endParaRPr lang="en-US" altLang="zh-CN" dirty="0" smtClean="0"/>
          </a:p>
          <a:p>
            <a:r>
              <a:rPr lang="zh-CN" altLang="en-US" dirty="0" smtClean="0"/>
              <a:t>最容易被选择作为攻击者攻击的对象</a:t>
            </a:r>
            <a:endParaRPr lang="en-US" altLang="zh-CN" dirty="0" smtClean="0"/>
          </a:p>
          <a:p>
            <a:r>
              <a:rPr lang="zh-CN" altLang="en-US" dirty="0" smtClean="0"/>
              <a:t>时间维度上攻击者的表现特征</a:t>
            </a:r>
            <a:endParaRPr lang="en-US" altLang="zh-CN" dirty="0" smtClean="0"/>
          </a:p>
          <a:p>
            <a:r>
              <a:rPr lang="zh-CN" altLang="en-US" dirty="0" smtClean="0"/>
              <a:t>攻击者常用域名等等一系列可以作为特征的指标</a:t>
            </a:r>
            <a:endParaRPr lang="en-US" altLang="zh-CN" dirty="0" smtClean="0"/>
          </a:p>
          <a:p>
            <a:r>
              <a:rPr lang="zh-CN" altLang="en-US" dirty="0" smtClean="0"/>
              <a:t>左图已经整理了攻击次数的图表分析</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10</a:t>
            </a:fld>
            <a:endParaRPr kumimoji="1" lang="zh-CN" altLang="en-US"/>
          </a:p>
        </p:txBody>
      </p:sp>
    </p:spTree>
    <p:extLst>
      <p:ext uri="{BB962C8B-B14F-4D97-AF65-F5344CB8AC3E}">
        <p14:creationId xmlns:p14="http://schemas.microsoft.com/office/powerpoint/2010/main" val="4041863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然后结合四维的数据特征进行推测，从数据中提取更多攻击特征</a:t>
            </a:r>
            <a:endParaRPr lang="en-US" altLang="zh-CN" dirty="0" smtClean="0"/>
          </a:p>
          <a:p>
            <a:r>
              <a:rPr lang="zh-CN" altLang="en-US" dirty="0" smtClean="0"/>
              <a:t>结合</a:t>
            </a:r>
            <a:r>
              <a:rPr lang="en-US" altLang="zh-CN" dirty="0" err="1" smtClean="0"/>
              <a:t>redteam</a:t>
            </a:r>
            <a:r>
              <a:rPr lang="zh-CN" altLang="en-US" dirty="0" smtClean="0"/>
              <a:t>文件和</a:t>
            </a:r>
            <a:r>
              <a:rPr lang="en-US" altLang="zh-CN" dirty="0" err="1" smtClean="0"/>
              <a:t>dns</a:t>
            </a:r>
            <a:r>
              <a:rPr lang="zh-CN" altLang="en-US" dirty="0" smtClean="0"/>
              <a:t>域名查询文件</a:t>
            </a:r>
            <a:endParaRPr lang="en-US" altLang="zh-CN" dirty="0" smtClean="0"/>
          </a:p>
          <a:p>
            <a:r>
              <a:rPr lang="zh-CN" altLang="en-US" dirty="0" smtClean="0"/>
              <a:t>推测攻击表象，：</a:t>
            </a:r>
            <a:endParaRPr lang="en-US" altLang="zh-CN" dirty="0" smtClean="0"/>
          </a:p>
          <a:p>
            <a:r>
              <a:rPr lang="zh-CN" altLang="en-US" dirty="0" smtClean="0"/>
              <a:t>左图统计了攻击者对被攻击者发起的域名请求服务次数统计</a:t>
            </a:r>
            <a:endParaRPr lang="en-US" altLang="zh-CN" dirty="0" smtClean="0"/>
          </a:p>
          <a:p>
            <a:r>
              <a:rPr lang="zh-CN" altLang="en-US" dirty="0" smtClean="0"/>
              <a:t>红色标记为攻击者，蓝色标记为被攻击者</a:t>
            </a:r>
            <a:endParaRPr lang="en-US" altLang="zh-CN" dirty="0" smtClean="0"/>
          </a:p>
          <a:p>
            <a:r>
              <a:rPr lang="zh-CN" altLang="en-US" dirty="0" smtClean="0"/>
              <a:t>结合之前分析的</a:t>
            </a:r>
            <a:r>
              <a:rPr lang="en-US" altLang="zh-CN" dirty="0" err="1" smtClean="0"/>
              <a:t>redteam</a:t>
            </a:r>
            <a:r>
              <a:rPr lang="zh-CN" altLang="en-US" dirty="0" smtClean="0"/>
              <a:t>攻击频率，可以把</a:t>
            </a:r>
            <a:endParaRPr lang="en-US" altLang="zh-CN" dirty="0" smtClean="0"/>
          </a:p>
          <a:p>
            <a:r>
              <a:rPr lang="zh-CN" altLang="en-US" dirty="0" smtClean="0"/>
              <a:t>攻击者会多次查询被攻击者的域名作为攻击的一项特征</a:t>
            </a:r>
            <a:endParaRPr lang="en-US" altLang="zh-CN" dirty="0" smtClean="0"/>
          </a:p>
          <a:p>
            <a:r>
              <a:rPr lang="zh-CN" altLang="en-US" dirty="0" smtClean="0"/>
              <a:t>同时也可以在时间维度上寻找特征</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96624AB-350A-354C-ADDF-4E49EE41EB02}" type="slidenum">
              <a:rPr kumimoji="1" lang="zh-CN" altLang="en-US" smtClean="0"/>
              <a:t>11</a:t>
            </a:fld>
            <a:endParaRPr kumimoji="1" lang="zh-CN" altLang="en-US"/>
          </a:p>
        </p:txBody>
      </p:sp>
    </p:spTree>
    <p:extLst>
      <p:ext uri="{BB962C8B-B14F-4D97-AF65-F5344CB8AC3E}">
        <p14:creationId xmlns:p14="http://schemas.microsoft.com/office/powerpoint/2010/main" val="281141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121444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992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80752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44570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2301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95729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30618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70841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59790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84252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CFCF1D4-3983-5A42-B051-61AE3E0D2829}" type="datetimeFigureOut">
              <a:rPr kumimoji="1" lang="zh-CN" altLang="en-US" smtClean="0"/>
              <a:t>2019/11/1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197461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CF1D4-3983-5A42-B051-61AE3E0D2829}" type="datetimeFigureOut">
              <a:rPr kumimoji="1" lang="zh-CN" altLang="en-US" smtClean="0"/>
              <a:t>2019/11/1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ABCE5-7AA0-AD41-B071-19569F005B46}" type="slidenum">
              <a:rPr kumimoji="1" lang="zh-CN" altLang="en-US" smtClean="0"/>
              <a:t>‹#›</a:t>
            </a:fld>
            <a:endParaRPr kumimoji="1" lang="zh-CN" altLang="en-US"/>
          </a:p>
        </p:txBody>
      </p:sp>
    </p:spTree>
    <p:extLst>
      <p:ext uri="{BB962C8B-B14F-4D97-AF65-F5344CB8AC3E}">
        <p14:creationId xmlns:p14="http://schemas.microsoft.com/office/powerpoint/2010/main" val="113099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
        <p:cNvGrpSpPr/>
        <p:nvPr/>
      </p:nvGrpSpPr>
      <p:grpSpPr>
        <a:xfrm>
          <a:off x="0" y="0"/>
          <a:ext cx="0" cy="0"/>
          <a:chOff x="0" y="0"/>
          <a:chExt cx="0" cy="0"/>
        </a:xfrm>
      </p:grpSpPr>
      <p:sp>
        <p:nvSpPr>
          <p:cNvPr id="4" name="文本框 3"/>
          <p:cNvSpPr txBox="1"/>
          <p:nvPr/>
        </p:nvSpPr>
        <p:spPr>
          <a:xfrm flipH="1">
            <a:off x="335360" y="1988840"/>
            <a:ext cx="11712624" cy="2308324"/>
          </a:xfrm>
          <a:prstGeom prst="rect">
            <a:avLst/>
          </a:prstGeom>
          <a:noFill/>
        </p:spPr>
        <p:txBody>
          <a:bodyPr wrap="square" rtlCol="0">
            <a:spAutoFit/>
          </a:bodyPr>
          <a:lstStyle/>
          <a:p>
            <a:pPr algn="ctr"/>
            <a:r>
              <a:rPr kumimoji="1" lang="en-US" altLang="zh-CN" sz="4800" b="1" dirty="0">
                <a:solidFill>
                  <a:srgbClr val="423E42"/>
                </a:solidFill>
                <a:latin typeface="Calibri Light" panose="020F0302020204030204" pitchFamily="34" charset="0"/>
                <a:ea typeface="+mj-ea"/>
                <a:cs typeface="Calibri Light" panose="020F0302020204030204" pitchFamily="34" charset="0"/>
              </a:rPr>
              <a:t>The characterization of </a:t>
            </a:r>
            <a:endParaRPr kumimoji="1" lang="en-US" altLang="zh-CN" sz="4800" b="1" dirty="0" smtClean="0">
              <a:solidFill>
                <a:srgbClr val="423E42"/>
              </a:solidFill>
              <a:latin typeface="Calibri Light" panose="020F0302020204030204" pitchFamily="34" charset="0"/>
              <a:ea typeface="+mj-ea"/>
              <a:cs typeface="Calibri Light" panose="020F0302020204030204" pitchFamily="34" charset="0"/>
            </a:endParaRPr>
          </a:p>
          <a:p>
            <a:pPr algn="ctr"/>
            <a:r>
              <a:rPr kumimoji="1" lang="en-US" altLang="zh-CN" sz="4800" b="1" dirty="0" smtClean="0">
                <a:solidFill>
                  <a:srgbClr val="423E42"/>
                </a:solidFill>
                <a:latin typeface="Calibri Light" panose="020F0302020204030204" pitchFamily="34" charset="0"/>
                <a:ea typeface="+mj-ea"/>
                <a:cs typeface="Calibri Light" panose="020F0302020204030204" pitchFamily="34" charset="0"/>
              </a:rPr>
              <a:t>attack </a:t>
            </a:r>
            <a:r>
              <a:rPr kumimoji="1" lang="en-US" altLang="zh-CN" sz="4800" b="1" dirty="0">
                <a:solidFill>
                  <a:srgbClr val="423E42"/>
                </a:solidFill>
                <a:latin typeface="Calibri Light" panose="020F0302020204030204" pitchFamily="34" charset="0"/>
                <a:ea typeface="+mj-ea"/>
                <a:cs typeface="Calibri Light" panose="020F0302020204030204" pitchFamily="34" charset="0"/>
              </a:rPr>
              <a:t>patterns from </a:t>
            </a:r>
            <a:r>
              <a:rPr kumimoji="1" lang="en-US" altLang="zh-CN" sz="4800" b="1" dirty="0" smtClean="0">
                <a:solidFill>
                  <a:srgbClr val="423E42"/>
                </a:solidFill>
                <a:latin typeface="Calibri Light" panose="020F0302020204030204" pitchFamily="34" charset="0"/>
                <a:ea typeface="+mj-ea"/>
                <a:cs typeface="Calibri Light" panose="020F0302020204030204" pitchFamily="34" charset="0"/>
              </a:rPr>
              <a:t>comprehensive</a:t>
            </a:r>
            <a:r>
              <a:rPr kumimoji="1" lang="en-US" altLang="zh-CN" sz="4800" b="1" dirty="0">
                <a:solidFill>
                  <a:srgbClr val="423E42"/>
                </a:solidFill>
                <a:latin typeface="Calibri Light" panose="020F0302020204030204" pitchFamily="34" charset="0"/>
                <a:ea typeface="+mj-ea"/>
                <a:cs typeface="Calibri Light" panose="020F0302020204030204" pitchFamily="34" charset="0"/>
              </a:rPr>
              <a:t>, </a:t>
            </a:r>
            <a:endParaRPr kumimoji="1" lang="en-US" altLang="zh-CN" sz="4800" b="1" dirty="0" smtClean="0">
              <a:solidFill>
                <a:srgbClr val="423E42"/>
              </a:solidFill>
              <a:latin typeface="Calibri Light" panose="020F0302020204030204" pitchFamily="34" charset="0"/>
              <a:ea typeface="+mj-ea"/>
              <a:cs typeface="Calibri Light" panose="020F0302020204030204" pitchFamily="34" charset="0"/>
            </a:endParaRPr>
          </a:p>
          <a:p>
            <a:pPr algn="ctr"/>
            <a:r>
              <a:rPr kumimoji="1" lang="en-US" altLang="zh-CN" sz="4800" b="1" dirty="0" smtClean="0">
                <a:solidFill>
                  <a:srgbClr val="423E42"/>
                </a:solidFill>
                <a:latin typeface="Calibri Light" panose="020F0302020204030204" pitchFamily="34" charset="0"/>
                <a:ea typeface="+mj-ea"/>
                <a:cs typeface="Calibri Light" panose="020F0302020204030204" pitchFamily="34" charset="0"/>
              </a:rPr>
              <a:t>multi-source </a:t>
            </a:r>
            <a:r>
              <a:rPr kumimoji="1" lang="en-US" altLang="zh-CN" sz="4800" b="1" dirty="0">
                <a:solidFill>
                  <a:srgbClr val="423E42"/>
                </a:solidFill>
                <a:latin typeface="Calibri Light" panose="020F0302020204030204" pitchFamily="34" charset="0"/>
                <a:ea typeface="+mj-ea"/>
                <a:cs typeface="Calibri Light" panose="020F0302020204030204" pitchFamily="34" charset="0"/>
              </a:rPr>
              <a:t>cyber-security events</a:t>
            </a:r>
            <a:endParaRPr kumimoji="1" lang="zh-CN" altLang="en-US" sz="4800" b="1" dirty="0">
              <a:solidFill>
                <a:srgbClr val="423E42"/>
              </a:solidFill>
              <a:latin typeface="Calibri Light" panose="020F0302020204030204" pitchFamily="34" charset="0"/>
              <a:ea typeface="+mj-ea"/>
              <a:cs typeface="Calibri Light" panose="020F0302020204030204" pitchFamily="34" charset="0"/>
            </a:endParaRPr>
          </a:p>
        </p:txBody>
      </p:sp>
      <p:sp>
        <p:nvSpPr>
          <p:cNvPr id="31" name="文本框 30"/>
          <p:cNvSpPr txBox="1"/>
          <p:nvPr/>
        </p:nvSpPr>
        <p:spPr>
          <a:xfrm>
            <a:off x="2927648" y="4509120"/>
            <a:ext cx="3609643" cy="523220"/>
          </a:xfrm>
          <a:prstGeom prst="rect">
            <a:avLst/>
          </a:prstGeom>
          <a:noFill/>
        </p:spPr>
        <p:txBody>
          <a:bodyPr wrap="none" rtlCol="0">
            <a:spAutoFit/>
          </a:bodyPr>
          <a:lstStyle/>
          <a:p>
            <a:r>
              <a:rPr kumimoji="1" lang="en-US" altLang="zh-CN" sz="2800" b="1" dirty="0" smtClean="0">
                <a:solidFill>
                  <a:srgbClr val="423E42"/>
                </a:solidFill>
                <a:latin typeface="Calibri Light" panose="020F0302020204030204" pitchFamily="34" charset="0"/>
                <a:ea typeface="+mj-ea"/>
                <a:cs typeface="Calibri Light" panose="020F0302020204030204" pitchFamily="34" charset="0"/>
              </a:rPr>
              <a:t>Reporter</a:t>
            </a:r>
            <a:r>
              <a:rPr kumimoji="1" lang="zh-CN" altLang="en-US" sz="2800" b="1" dirty="0" smtClean="0">
                <a:solidFill>
                  <a:srgbClr val="423E42"/>
                </a:solidFill>
                <a:latin typeface="Calibri Light" panose="020F0302020204030204" pitchFamily="34" charset="0"/>
                <a:ea typeface="+mj-ea"/>
                <a:cs typeface="Calibri Light" panose="020F0302020204030204" pitchFamily="34" charset="0"/>
              </a:rPr>
              <a:t>：</a:t>
            </a:r>
            <a:r>
              <a:rPr kumimoji="1" lang="en-US" altLang="zh-CN" sz="2800" b="1" dirty="0" smtClean="0">
                <a:solidFill>
                  <a:srgbClr val="423E42"/>
                </a:solidFill>
                <a:latin typeface="Calibri Light" panose="020F0302020204030204" pitchFamily="34" charset="0"/>
                <a:ea typeface="+mj-ea"/>
                <a:cs typeface="Calibri Light" panose="020F0302020204030204" pitchFamily="34" charset="0"/>
              </a:rPr>
              <a:t>Zhang </a:t>
            </a:r>
            <a:r>
              <a:rPr kumimoji="1" lang="en-US" altLang="zh-CN" sz="2800" b="1" dirty="0" err="1" smtClean="0">
                <a:solidFill>
                  <a:srgbClr val="423E42"/>
                </a:solidFill>
                <a:latin typeface="Calibri Light" panose="020F0302020204030204" pitchFamily="34" charset="0"/>
                <a:ea typeface="+mj-ea"/>
                <a:cs typeface="Calibri Light" panose="020F0302020204030204" pitchFamily="34" charset="0"/>
              </a:rPr>
              <a:t>Yuting</a:t>
            </a:r>
            <a:endParaRPr kumimoji="1" lang="en-US" altLang="zh-CN" sz="2800" b="1" dirty="0">
              <a:solidFill>
                <a:srgbClr val="423E42"/>
              </a:solidFill>
              <a:latin typeface="Calibri Light" panose="020F0302020204030204" pitchFamily="34" charset="0"/>
              <a:ea typeface="+mj-ea"/>
              <a:cs typeface="Calibri Light" panose="020F0302020204030204" pitchFamily="34" charset="0"/>
            </a:endParaRPr>
          </a:p>
        </p:txBody>
      </p:sp>
      <p:sp>
        <p:nvSpPr>
          <p:cNvPr id="32" name="文本框 31"/>
          <p:cNvSpPr txBox="1"/>
          <p:nvPr/>
        </p:nvSpPr>
        <p:spPr>
          <a:xfrm>
            <a:off x="6713276" y="4505694"/>
            <a:ext cx="2862130" cy="523220"/>
          </a:xfrm>
          <a:prstGeom prst="rect">
            <a:avLst/>
          </a:prstGeom>
          <a:noFill/>
        </p:spPr>
        <p:txBody>
          <a:bodyPr wrap="none" rtlCol="0">
            <a:spAutoFit/>
          </a:bodyPr>
          <a:lstStyle/>
          <a:p>
            <a:r>
              <a:rPr kumimoji="1" lang="en-US" altLang="zh-CN" sz="2800" b="1" dirty="0" smtClean="0">
                <a:solidFill>
                  <a:srgbClr val="423E42"/>
                </a:solidFill>
                <a:latin typeface="Calibri Light" panose="020F0302020204030204" pitchFamily="34" charset="0"/>
                <a:ea typeface="+mj-ea"/>
                <a:cs typeface="Calibri Light" panose="020F0302020204030204" pitchFamily="34" charset="0"/>
              </a:rPr>
              <a:t>DATE</a:t>
            </a:r>
            <a:r>
              <a:rPr kumimoji="1" lang="zh-CN" altLang="en-US" sz="2800" b="1" dirty="0" smtClean="0">
                <a:solidFill>
                  <a:srgbClr val="423E42"/>
                </a:solidFill>
                <a:latin typeface="Calibri Light" panose="020F0302020204030204" pitchFamily="34" charset="0"/>
                <a:ea typeface="+mj-ea"/>
                <a:cs typeface="Calibri Light" panose="020F0302020204030204" pitchFamily="34" charset="0"/>
              </a:rPr>
              <a:t>：</a:t>
            </a:r>
            <a:r>
              <a:rPr kumimoji="1" lang="en-US" altLang="zh-CN" sz="2800" b="1" dirty="0" smtClean="0">
                <a:solidFill>
                  <a:srgbClr val="423E42"/>
                </a:solidFill>
                <a:latin typeface="Calibri Light" panose="020F0302020204030204" pitchFamily="34" charset="0"/>
                <a:cs typeface="Calibri Light" panose="020F0302020204030204" pitchFamily="34" charset="0"/>
              </a:rPr>
              <a:t>2019.11.01</a:t>
            </a:r>
            <a:endParaRPr kumimoji="1" lang="en-US" altLang="zh-CN" sz="2800" b="1" dirty="0">
              <a:solidFill>
                <a:srgbClr val="423E4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5014830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47" name="矩形 46"/>
          <p:cNvSpPr/>
          <p:nvPr/>
        </p:nvSpPr>
        <p:spPr>
          <a:xfrm rot="5400000">
            <a:off x="5206259" y="-5406794"/>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5400000">
            <a:off x="6010584" y="-5578646"/>
            <a:ext cx="176366" cy="12197533"/>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5400000">
            <a:off x="6777992" y="-5677927"/>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rot="5400000" flipH="1">
            <a:off x="9053475" y="3969540"/>
            <a:ext cx="66794" cy="4862022"/>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48"/>
          <p:cNvSpPr/>
          <p:nvPr/>
        </p:nvSpPr>
        <p:spPr>
          <a:xfrm rot="13453245" flipV="1">
            <a:off x="4416449" y="-2680599"/>
            <a:ext cx="3420380" cy="3406645"/>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5069039" y="-15914"/>
            <a:ext cx="2072692" cy="707886"/>
          </a:xfrm>
          <a:prstGeom prst="rect">
            <a:avLst/>
          </a:prstGeom>
          <a:noFill/>
        </p:spPr>
        <p:txBody>
          <a:bodyPr wrap="square" rtlCol="0">
            <a:spAutoFit/>
          </a:bodyPr>
          <a:lstStyle/>
          <a:p>
            <a:pPr algn="ctr"/>
            <a:r>
              <a:rPr kumimoji="1" lang="en-US" altLang="zh-CN" sz="2000" b="1" dirty="0" smtClean="0">
                <a:solidFill>
                  <a:srgbClr val="9F9A77"/>
                </a:solidFill>
                <a:latin typeface="Microsoft YaHei Light" charset="-122"/>
                <a:ea typeface="Microsoft YaHei Light" charset="-122"/>
                <a:cs typeface="Microsoft YaHei Light" charset="-122"/>
              </a:rPr>
              <a:t>DATA PROCESSING</a:t>
            </a:r>
            <a:endParaRPr kumimoji="1" lang="en-US" altLang="zh-CN" sz="2000" b="1" dirty="0">
              <a:solidFill>
                <a:srgbClr val="9F9A77"/>
              </a:solidFill>
              <a:latin typeface="Microsoft YaHei Light" charset="-122"/>
              <a:ea typeface="Microsoft YaHei Light" charset="-122"/>
              <a:cs typeface="Microsoft YaHei Light" charset="-122"/>
            </a:endParaRPr>
          </a:p>
        </p:txBody>
      </p:sp>
      <p:sp>
        <p:nvSpPr>
          <p:cNvPr id="51" name="三角形 50"/>
          <p:cNvSpPr>
            <a:spLocks noChangeAspect="1"/>
          </p:cNvSpPr>
          <p:nvPr/>
        </p:nvSpPr>
        <p:spPr>
          <a:xfrm rot="13453245" flipV="1">
            <a:off x="5986711" y="928767"/>
            <a:ext cx="361451" cy="36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4" name="矩形 53"/>
          <p:cNvSpPr/>
          <p:nvPr/>
        </p:nvSpPr>
        <p:spPr>
          <a:xfrm>
            <a:off x="6667360" y="1387789"/>
            <a:ext cx="2198279"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6656380" y="1363808"/>
            <a:ext cx="2209259" cy="461665"/>
          </a:xfrm>
          <a:prstGeom prst="rect">
            <a:avLst/>
          </a:prstGeom>
        </p:spPr>
        <p:txBody>
          <a:bodyPr wrap="none">
            <a:spAutoFit/>
          </a:bodyPr>
          <a:lstStyle/>
          <a:p>
            <a:r>
              <a:rPr kumimoji="1" lang="en-US" altLang="zh-CN" sz="2400" dirty="0" smtClean="0">
                <a:solidFill>
                  <a:srgbClr val="DDDBCE"/>
                </a:solidFill>
              </a:rPr>
              <a:t>DATA-</a:t>
            </a:r>
            <a:r>
              <a:rPr kumimoji="1" lang="en-US" altLang="zh-CN" sz="2400" dirty="0" err="1" smtClean="0">
                <a:solidFill>
                  <a:srgbClr val="DDDBCE"/>
                </a:solidFill>
              </a:rPr>
              <a:t>redteam</a:t>
            </a:r>
            <a:endParaRPr kumimoji="1" lang="en-US" altLang="zh-CN" sz="2400" dirty="0">
              <a:solidFill>
                <a:srgbClr val="DDDBCE"/>
              </a:solidFill>
            </a:endParaRPr>
          </a:p>
        </p:txBody>
      </p:sp>
      <p:sp>
        <p:nvSpPr>
          <p:cNvPr id="56" name="矩形 55"/>
          <p:cNvSpPr/>
          <p:nvPr/>
        </p:nvSpPr>
        <p:spPr>
          <a:xfrm>
            <a:off x="6667879" y="1929192"/>
            <a:ext cx="1671868" cy="369171"/>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6667360" y="1898699"/>
            <a:ext cx="1542410" cy="461665"/>
          </a:xfrm>
          <a:prstGeom prst="rect">
            <a:avLst/>
          </a:prstGeom>
        </p:spPr>
        <p:txBody>
          <a:bodyPr wrap="none">
            <a:spAutoFit/>
          </a:bodyPr>
          <a:lstStyle/>
          <a:p>
            <a:r>
              <a:rPr kumimoji="1" lang="en-US" altLang="zh-CN" sz="2400" dirty="0">
                <a:solidFill>
                  <a:srgbClr val="DDDBCE"/>
                </a:solidFill>
              </a:rPr>
              <a:t>C</a:t>
            </a:r>
            <a:r>
              <a:rPr kumimoji="1" lang="en-US" altLang="zh-CN" sz="2400" dirty="0" smtClean="0">
                <a:solidFill>
                  <a:srgbClr val="DDDBCE"/>
                </a:solidFill>
              </a:rPr>
              <a:t>haracter </a:t>
            </a:r>
            <a:endParaRPr kumimoji="1" lang="zh-CN" altLang="en-US" sz="2400" dirty="0">
              <a:solidFill>
                <a:srgbClr val="DDDBCE"/>
              </a:solidFill>
            </a:endParaRPr>
          </a:p>
        </p:txBody>
      </p:sp>
      <p:sp>
        <p:nvSpPr>
          <p:cNvPr id="58" name="文本框 57"/>
          <p:cNvSpPr txBox="1"/>
          <p:nvPr/>
        </p:nvSpPr>
        <p:spPr>
          <a:xfrm>
            <a:off x="6618342" y="2664169"/>
            <a:ext cx="4591342" cy="3046988"/>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zh-CN" sz="2400" dirty="0"/>
              <a:t>The most active </a:t>
            </a:r>
            <a:r>
              <a:rPr kumimoji="1" lang="en-US" altLang="zh-CN" sz="2400" dirty="0" smtClean="0"/>
              <a:t>attacker</a:t>
            </a:r>
          </a:p>
          <a:p>
            <a:pPr marL="285750" indent="-285750">
              <a:buFont typeface="Wingdings" panose="05000000000000000000" pitchFamily="2" charset="2"/>
              <a:buChar char="l"/>
            </a:pPr>
            <a:r>
              <a:rPr kumimoji="1" lang="en-US" altLang="zh-CN" sz="2400" dirty="0" smtClean="0"/>
              <a:t>The </a:t>
            </a:r>
            <a:r>
              <a:rPr kumimoji="1" lang="en-US" altLang="zh-CN" sz="2400" dirty="0"/>
              <a:t>most likely target to be chosen by an </a:t>
            </a:r>
            <a:r>
              <a:rPr kumimoji="1" lang="en-US" altLang="zh-CN" sz="2400" dirty="0" smtClean="0"/>
              <a:t>attacker</a:t>
            </a:r>
          </a:p>
          <a:p>
            <a:pPr marL="285750" indent="-285750">
              <a:buFont typeface="Wingdings" panose="05000000000000000000" pitchFamily="2" charset="2"/>
              <a:buChar char="l"/>
            </a:pPr>
            <a:r>
              <a:rPr kumimoji="1" lang="en-US" altLang="zh-CN" sz="2400" dirty="0" smtClean="0"/>
              <a:t>Performance </a:t>
            </a:r>
            <a:r>
              <a:rPr kumimoji="1" lang="en-US" altLang="zh-CN" sz="2400" dirty="0"/>
              <a:t>characteristics of attackers in time </a:t>
            </a:r>
            <a:r>
              <a:rPr kumimoji="1" lang="en-US" altLang="zh-CN" sz="2400" dirty="0" smtClean="0"/>
              <a:t>dimension</a:t>
            </a:r>
          </a:p>
          <a:p>
            <a:pPr marL="285750" indent="-285750">
              <a:buFont typeface="Wingdings" panose="05000000000000000000" pitchFamily="2" charset="2"/>
              <a:buChar char="l"/>
            </a:pPr>
            <a:r>
              <a:rPr kumimoji="1" lang="en-US" altLang="zh-CN" sz="2400" dirty="0" smtClean="0"/>
              <a:t>Attackers </a:t>
            </a:r>
            <a:r>
              <a:rPr kumimoji="1" lang="en-US" altLang="zh-CN" sz="2400" dirty="0"/>
              <a:t>commonly </a:t>
            </a:r>
            <a:r>
              <a:rPr kumimoji="1" lang="en-US" altLang="zh-CN" sz="2400" dirty="0" smtClean="0"/>
              <a:t>used </a:t>
            </a:r>
            <a:r>
              <a:rPr kumimoji="1" lang="en-US" altLang="zh-CN" sz="2400" dirty="0"/>
              <a:t>domain </a:t>
            </a:r>
            <a:r>
              <a:rPr kumimoji="1" lang="en-US" altLang="zh-CN" sz="2400" dirty="0" smtClean="0"/>
              <a:t>names</a:t>
            </a:r>
          </a:p>
          <a:p>
            <a:r>
              <a:rPr kumimoji="1" lang="en-US" altLang="zh-CN" sz="2400" dirty="0"/>
              <a:t>……</a:t>
            </a:r>
            <a:endParaRPr kumimoji="1" lang="zh-CN" altLang="en-US" sz="2400" dirty="0"/>
          </a:p>
        </p:txBody>
      </p:sp>
      <p:pic>
        <p:nvPicPr>
          <p:cNvPr id="4" name="图片 3"/>
          <p:cNvPicPr>
            <a:picLocks noChangeAspect="1"/>
          </p:cNvPicPr>
          <p:nvPr/>
        </p:nvPicPr>
        <p:blipFill>
          <a:blip r:embed="rId3"/>
          <a:stretch>
            <a:fillRect/>
          </a:stretch>
        </p:blipFill>
        <p:spPr>
          <a:xfrm>
            <a:off x="868981" y="1457178"/>
            <a:ext cx="4425461" cy="3281907"/>
          </a:xfrm>
          <a:prstGeom prst="rect">
            <a:avLst/>
          </a:prstGeom>
        </p:spPr>
      </p:pic>
      <p:sp>
        <p:nvSpPr>
          <p:cNvPr id="43" name="矩形 42"/>
          <p:cNvSpPr/>
          <p:nvPr/>
        </p:nvSpPr>
        <p:spPr>
          <a:xfrm>
            <a:off x="1276309" y="4974849"/>
            <a:ext cx="3605154" cy="369332"/>
          </a:xfrm>
          <a:prstGeom prst="rect">
            <a:avLst/>
          </a:prstGeom>
        </p:spPr>
        <p:txBody>
          <a:bodyPr wrap="none">
            <a:spAutoFit/>
          </a:bodyPr>
          <a:lstStyle/>
          <a:p>
            <a:r>
              <a:rPr lang="en-US" altLang="zh-CN" dirty="0">
                <a:latin typeface="Calibri" panose="020F0502020204030204" pitchFamily="34" charset="0"/>
                <a:cs typeface="Calibri" panose="020F0502020204030204" pitchFamily="34" charset="0"/>
              </a:rPr>
              <a:t>Attacker and number of </a:t>
            </a:r>
            <a:r>
              <a:rPr lang="en-US" altLang="zh-CN" dirty="0" smtClean="0">
                <a:latin typeface="Calibri" panose="020F0502020204030204" pitchFamily="34" charset="0"/>
                <a:cs typeface="Calibri" panose="020F0502020204030204" pitchFamily="34" charset="0"/>
              </a:rPr>
              <a:t>attack times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546740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47" name="矩形 46"/>
          <p:cNvSpPr/>
          <p:nvPr/>
        </p:nvSpPr>
        <p:spPr>
          <a:xfrm rot="5400000">
            <a:off x="5206259" y="-5406794"/>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5400000">
            <a:off x="6010584" y="-5578646"/>
            <a:ext cx="176366" cy="12197533"/>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5400000">
            <a:off x="6777992" y="-5677927"/>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rot="5400000" flipH="1">
            <a:off x="9053475" y="3969540"/>
            <a:ext cx="66794" cy="4862022"/>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48"/>
          <p:cNvSpPr/>
          <p:nvPr/>
        </p:nvSpPr>
        <p:spPr>
          <a:xfrm rot="13453245" flipV="1">
            <a:off x="4416449" y="-2680599"/>
            <a:ext cx="3420380" cy="3406645"/>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a:spLocks noChangeAspect="1"/>
          </p:cNvSpPr>
          <p:nvPr/>
        </p:nvSpPr>
        <p:spPr>
          <a:xfrm rot="13453245" flipV="1">
            <a:off x="5986711" y="928767"/>
            <a:ext cx="361451" cy="36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4" name="矩形 53"/>
          <p:cNvSpPr/>
          <p:nvPr/>
        </p:nvSpPr>
        <p:spPr>
          <a:xfrm>
            <a:off x="6629694" y="1401153"/>
            <a:ext cx="2533066"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6618714" y="1377172"/>
            <a:ext cx="2363147" cy="461665"/>
          </a:xfrm>
          <a:prstGeom prst="rect">
            <a:avLst/>
          </a:prstGeom>
        </p:spPr>
        <p:txBody>
          <a:bodyPr wrap="none">
            <a:spAutoFit/>
          </a:bodyPr>
          <a:lstStyle/>
          <a:p>
            <a:r>
              <a:rPr kumimoji="1" lang="en-US" altLang="zh-CN" sz="2400" dirty="0" err="1" smtClean="0">
                <a:solidFill>
                  <a:srgbClr val="DDDBCE"/>
                </a:solidFill>
              </a:rPr>
              <a:t>Redteam</a:t>
            </a:r>
            <a:r>
              <a:rPr kumimoji="1" lang="en-US" altLang="zh-CN" sz="2400" dirty="0" smtClean="0">
                <a:solidFill>
                  <a:srgbClr val="DDDBCE"/>
                </a:solidFill>
              </a:rPr>
              <a:t> &amp; DNS</a:t>
            </a:r>
            <a:endParaRPr kumimoji="1" lang="en-US" altLang="zh-CN" sz="2400" dirty="0">
              <a:solidFill>
                <a:srgbClr val="DDDBCE"/>
              </a:solidFill>
            </a:endParaRPr>
          </a:p>
        </p:txBody>
      </p:sp>
      <p:sp>
        <p:nvSpPr>
          <p:cNvPr id="41" name="文本框 40"/>
          <p:cNvSpPr txBox="1"/>
          <p:nvPr/>
        </p:nvSpPr>
        <p:spPr>
          <a:xfrm>
            <a:off x="5069039" y="-15914"/>
            <a:ext cx="2072692" cy="707886"/>
          </a:xfrm>
          <a:prstGeom prst="rect">
            <a:avLst/>
          </a:prstGeom>
          <a:noFill/>
        </p:spPr>
        <p:txBody>
          <a:bodyPr wrap="square" rtlCol="0">
            <a:spAutoFit/>
          </a:bodyPr>
          <a:lstStyle/>
          <a:p>
            <a:pPr algn="ctr"/>
            <a:r>
              <a:rPr kumimoji="1" lang="en-US" altLang="zh-CN" sz="2000" b="1" dirty="0" smtClean="0">
                <a:solidFill>
                  <a:srgbClr val="9F9A77"/>
                </a:solidFill>
                <a:latin typeface="Microsoft YaHei Light" charset="-122"/>
                <a:ea typeface="Microsoft YaHei Light" charset="-122"/>
                <a:cs typeface="Microsoft YaHei Light" charset="-122"/>
              </a:rPr>
              <a:t>DATA PROCESSING</a:t>
            </a:r>
            <a:endParaRPr kumimoji="1" lang="en-US" altLang="zh-CN" sz="2000" b="1" dirty="0">
              <a:solidFill>
                <a:srgbClr val="9F9A77"/>
              </a:solidFill>
              <a:latin typeface="Microsoft YaHei Light" charset="-122"/>
              <a:ea typeface="Microsoft YaHei Light" charset="-122"/>
              <a:cs typeface="Microsoft YaHei Light" charset="-122"/>
            </a:endParaRPr>
          </a:p>
        </p:txBody>
      </p:sp>
      <p:sp>
        <p:nvSpPr>
          <p:cNvPr id="43" name="文本框 42"/>
          <p:cNvSpPr txBox="1"/>
          <p:nvPr/>
        </p:nvSpPr>
        <p:spPr>
          <a:xfrm>
            <a:off x="6618342" y="2664169"/>
            <a:ext cx="4591342" cy="3046988"/>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zh-CN" sz="2400" dirty="0"/>
              <a:t>The most active </a:t>
            </a:r>
            <a:r>
              <a:rPr kumimoji="1" lang="en-US" altLang="zh-CN" sz="2400" dirty="0" smtClean="0"/>
              <a:t>attacker</a:t>
            </a:r>
          </a:p>
          <a:p>
            <a:pPr marL="285750" indent="-285750">
              <a:buFont typeface="Wingdings" panose="05000000000000000000" pitchFamily="2" charset="2"/>
              <a:buChar char="l"/>
            </a:pPr>
            <a:r>
              <a:rPr kumimoji="1" lang="en-US" altLang="zh-CN" sz="2400" dirty="0" smtClean="0"/>
              <a:t>The </a:t>
            </a:r>
            <a:r>
              <a:rPr kumimoji="1" lang="en-US" altLang="zh-CN" sz="2400" dirty="0"/>
              <a:t>most likely target to be chosen by an </a:t>
            </a:r>
            <a:r>
              <a:rPr kumimoji="1" lang="en-US" altLang="zh-CN" sz="2400" dirty="0" smtClean="0"/>
              <a:t>attacker</a:t>
            </a:r>
          </a:p>
          <a:p>
            <a:pPr marL="285750" indent="-285750">
              <a:buFont typeface="Wingdings" panose="05000000000000000000" pitchFamily="2" charset="2"/>
              <a:buChar char="l"/>
            </a:pPr>
            <a:r>
              <a:rPr kumimoji="1" lang="en-US" altLang="zh-CN" sz="2400" dirty="0" smtClean="0"/>
              <a:t>Performance </a:t>
            </a:r>
            <a:r>
              <a:rPr kumimoji="1" lang="en-US" altLang="zh-CN" sz="2400" dirty="0"/>
              <a:t>characteristics of attackers in time </a:t>
            </a:r>
            <a:r>
              <a:rPr kumimoji="1" lang="en-US" altLang="zh-CN" sz="2400" dirty="0" smtClean="0"/>
              <a:t>dimension</a:t>
            </a:r>
          </a:p>
          <a:p>
            <a:pPr marL="285750" indent="-285750">
              <a:buFont typeface="Wingdings" panose="05000000000000000000" pitchFamily="2" charset="2"/>
              <a:buChar char="l"/>
            </a:pPr>
            <a:r>
              <a:rPr kumimoji="1" lang="en-US" altLang="zh-CN" sz="2400" dirty="0" smtClean="0"/>
              <a:t>Attackers </a:t>
            </a:r>
            <a:r>
              <a:rPr kumimoji="1" lang="en-US" altLang="zh-CN" sz="2400" dirty="0"/>
              <a:t>commonly </a:t>
            </a:r>
            <a:r>
              <a:rPr kumimoji="1" lang="en-US" altLang="zh-CN" sz="2400" dirty="0" smtClean="0"/>
              <a:t>used </a:t>
            </a:r>
            <a:r>
              <a:rPr kumimoji="1" lang="en-US" altLang="zh-CN" sz="2400" dirty="0"/>
              <a:t>domain </a:t>
            </a:r>
            <a:r>
              <a:rPr kumimoji="1" lang="en-US" altLang="zh-CN" sz="2400" dirty="0" smtClean="0"/>
              <a:t>names</a:t>
            </a:r>
          </a:p>
          <a:p>
            <a:r>
              <a:rPr kumimoji="1" lang="en-US" altLang="zh-CN" sz="2400" dirty="0"/>
              <a:t>……</a:t>
            </a:r>
            <a:endParaRPr kumimoji="1" lang="zh-CN" altLang="en-US" sz="2400" dirty="0"/>
          </a:p>
        </p:txBody>
      </p:sp>
      <p:pic>
        <p:nvPicPr>
          <p:cNvPr id="2" name="图片 1"/>
          <p:cNvPicPr>
            <a:picLocks noChangeAspect="1"/>
          </p:cNvPicPr>
          <p:nvPr/>
        </p:nvPicPr>
        <p:blipFill>
          <a:blip r:embed="rId3"/>
          <a:stretch>
            <a:fillRect/>
          </a:stretch>
        </p:blipFill>
        <p:spPr>
          <a:xfrm>
            <a:off x="590705" y="1831659"/>
            <a:ext cx="4691869" cy="3479475"/>
          </a:xfrm>
          <a:prstGeom prst="rect">
            <a:avLst/>
          </a:prstGeom>
        </p:spPr>
      </p:pic>
      <p:sp>
        <p:nvSpPr>
          <p:cNvPr id="6" name="矩形 5"/>
          <p:cNvSpPr/>
          <p:nvPr/>
        </p:nvSpPr>
        <p:spPr>
          <a:xfrm>
            <a:off x="1008066" y="5521974"/>
            <a:ext cx="3641766"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Attack events and DNS request times</a:t>
            </a:r>
          </a:p>
        </p:txBody>
      </p:sp>
    </p:spTree>
    <p:extLst>
      <p:ext uri="{BB962C8B-B14F-4D97-AF65-F5344CB8AC3E}">
        <p14:creationId xmlns:p14="http://schemas.microsoft.com/office/powerpoint/2010/main" val="205916075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47" name="矩形 46"/>
          <p:cNvSpPr/>
          <p:nvPr/>
        </p:nvSpPr>
        <p:spPr>
          <a:xfrm rot="5400000">
            <a:off x="5206259" y="-5406794"/>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5400000">
            <a:off x="6010584" y="-5578646"/>
            <a:ext cx="176366" cy="12197533"/>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5400000">
            <a:off x="6777992" y="-5677927"/>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rot="5400000" flipH="1">
            <a:off x="9053475" y="3969540"/>
            <a:ext cx="66794" cy="4862022"/>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48"/>
          <p:cNvSpPr/>
          <p:nvPr/>
        </p:nvSpPr>
        <p:spPr>
          <a:xfrm rot="13453245" flipV="1">
            <a:off x="4416449" y="-2680599"/>
            <a:ext cx="3420380" cy="3406645"/>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a:spLocks noChangeAspect="1"/>
          </p:cNvSpPr>
          <p:nvPr/>
        </p:nvSpPr>
        <p:spPr>
          <a:xfrm rot="13453245" flipV="1">
            <a:off x="5986711" y="928767"/>
            <a:ext cx="361451" cy="36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4" name="矩形 53"/>
          <p:cNvSpPr/>
          <p:nvPr/>
        </p:nvSpPr>
        <p:spPr>
          <a:xfrm>
            <a:off x="807024" y="1838837"/>
            <a:ext cx="2840704"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796044" y="1814856"/>
            <a:ext cx="2851684" cy="461665"/>
          </a:xfrm>
          <a:prstGeom prst="rect">
            <a:avLst/>
          </a:prstGeom>
        </p:spPr>
        <p:txBody>
          <a:bodyPr wrap="square">
            <a:spAutoFit/>
          </a:bodyPr>
          <a:lstStyle/>
          <a:p>
            <a:r>
              <a:rPr kumimoji="1" lang="en-US" altLang="zh-CN" sz="2400" dirty="0" err="1" smtClean="0">
                <a:solidFill>
                  <a:srgbClr val="DDDBCE"/>
                </a:solidFill>
              </a:rPr>
              <a:t>Redteam</a:t>
            </a:r>
            <a:r>
              <a:rPr kumimoji="1" lang="en-US" altLang="zh-CN" sz="2400" dirty="0" smtClean="0">
                <a:solidFill>
                  <a:srgbClr val="DDDBCE"/>
                </a:solidFill>
              </a:rPr>
              <a:t> &amp; Process</a:t>
            </a:r>
            <a:endParaRPr kumimoji="1" lang="en-US" altLang="zh-CN" sz="2400" dirty="0">
              <a:solidFill>
                <a:srgbClr val="DDDBCE"/>
              </a:solidFill>
            </a:endParaRPr>
          </a:p>
        </p:txBody>
      </p:sp>
      <p:sp>
        <p:nvSpPr>
          <p:cNvPr id="37" name="文本框 36"/>
          <p:cNvSpPr txBox="1"/>
          <p:nvPr/>
        </p:nvSpPr>
        <p:spPr>
          <a:xfrm>
            <a:off x="5069039" y="-15914"/>
            <a:ext cx="2072692" cy="707886"/>
          </a:xfrm>
          <a:prstGeom prst="rect">
            <a:avLst/>
          </a:prstGeom>
          <a:noFill/>
        </p:spPr>
        <p:txBody>
          <a:bodyPr wrap="square" rtlCol="0">
            <a:spAutoFit/>
          </a:bodyPr>
          <a:lstStyle/>
          <a:p>
            <a:pPr algn="ctr"/>
            <a:r>
              <a:rPr kumimoji="1" lang="en-US" altLang="zh-CN" sz="2000" b="1" dirty="0" smtClean="0">
                <a:solidFill>
                  <a:srgbClr val="9F9A77"/>
                </a:solidFill>
                <a:latin typeface="Microsoft YaHei Light" charset="-122"/>
                <a:ea typeface="Microsoft YaHei Light" charset="-122"/>
                <a:cs typeface="Microsoft YaHei Light" charset="-122"/>
              </a:rPr>
              <a:t>DATA PROCESSING</a:t>
            </a:r>
            <a:endParaRPr kumimoji="1" lang="en-US" altLang="zh-CN" sz="2000" b="1" dirty="0">
              <a:solidFill>
                <a:srgbClr val="9F9A77"/>
              </a:solidFill>
              <a:latin typeface="Microsoft YaHei Light" charset="-122"/>
              <a:ea typeface="Microsoft YaHei Light" charset="-122"/>
              <a:cs typeface="Microsoft YaHei Light" charset="-122"/>
            </a:endParaRPr>
          </a:p>
        </p:txBody>
      </p:sp>
      <p:sp>
        <p:nvSpPr>
          <p:cNvPr id="38" name="矩形 37"/>
          <p:cNvSpPr/>
          <p:nvPr/>
        </p:nvSpPr>
        <p:spPr>
          <a:xfrm>
            <a:off x="778388" y="3927420"/>
            <a:ext cx="3685728"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767407" y="3903439"/>
            <a:ext cx="3696709" cy="461665"/>
          </a:xfrm>
          <a:prstGeom prst="rect">
            <a:avLst/>
          </a:prstGeom>
        </p:spPr>
        <p:txBody>
          <a:bodyPr wrap="square">
            <a:spAutoFit/>
          </a:bodyPr>
          <a:lstStyle/>
          <a:p>
            <a:r>
              <a:rPr kumimoji="1" lang="en-US" altLang="zh-CN" sz="2400" dirty="0" err="1" smtClean="0">
                <a:solidFill>
                  <a:srgbClr val="DDDBCE"/>
                </a:solidFill>
              </a:rPr>
              <a:t>Redteam</a:t>
            </a:r>
            <a:r>
              <a:rPr kumimoji="1" lang="en-US" altLang="zh-CN" sz="2400" dirty="0" smtClean="0">
                <a:solidFill>
                  <a:srgbClr val="DDDBCE"/>
                </a:solidFill>
              </a:rPr>
              <a:t> &amp; Authentication</a:t>
            </a:r>
            <a:endParaRPr kumimoji="1" lang="en-US" altLang="zh-CN" sz="2400" dirty="0">
              <a:solidFill>
                <a:srgbClr val="DDDBCE"/>
              </a:solidFill>
            </a:endParaRPr>
          </a:p>
        </p:txBody>
      </p:sp>
      <p:sp>
        <p:nvSpPr>
          <p:cNvPr id="40" name="矩形 39"/>
          <p:cNvSpPr/>
          <p:nvPr/>
        </p:nvSpPr>
        <p:spPr>
          <a:xfrm>
            <a:off x="6827060" y="1833469"/>
            <a:ext cx="2509300"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6816080" y="1809488"/>
            <a:ext cx="2609459" cy="461665"/>
          </a:xfrm>
          <a:prstGeom prst="rect">
            <a:avLst/>
          </a:prstGeom>
        </p:spPr>
        <p:txBody>
          <a:bodyPr wrap="square">
            <a:spAutoFit/>
          </a:bodyPr>
          <a:lstStyle/>
          <a:p>
            <a:r>
              <a:rPr kumimoji="1" lang="en-US" altLang="zh-CN" sz="2400" dirty="0" err="1" smtClean="0">
                <a:solidFill>
                  <a:srgbClr val="DDDBCE"/>
                </a:solidFill>
              </a:rPr>
              <a:t>Redteam</a:t>
            </a:r>
            <a:r>
              <a:rPr kumimoji="1" lang="en-US" altLang="zh-CN" sz="2400" dirty="0" smtClean="0">
                <a:solidFill>
                  <a:srgbClr val="DDDBCE"/>
                </a:solidFill>
              </a:rPr>
              <a:t> &amp; Flows</a:t>
            </a:r>
            <a:endParaRPr kumimoji="1" lang="en-US" altLang="zh-CN" sz="2400" dirty="0">
              <a:solidFill>
                <a:srgbClr val="DDDBCE"/>
              </a:solidFill>
            </a:endParaRPr>
          </a:p>
        </p:txBody>
      </p:sp>
      <p:sp>
        <p:nvSpPr>
          <p:cNvPr id="43" name="文本框 42"/>
          <p:cNvSpPr txBox="1"/>
          <p:nvPr/>
        </p:nvSpPr>
        <p:spPr>
          <a:xfrm>
            <a:off x="703100" y="2464011"/>
            <a:ext cx="4591342" cy="1200329"/>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zh-CN" sz="2400" dirty="0"/>
              <a:t>The most </a:t>
            </a:r>
            <a:r>
              <a:rPr kumimoji="1" lang="en-US" altLang="zh-CN" sz="2400" dirty="0" smtClean="0"/>
              <a:t>used process name</a:t>
            </a:r>
          </a:p>
          <a:p>
            <a:pPr marL="285750" indent="-285750">
              <a:buFont typeface="Wingdings" panose="05000000000000000000" pitchFamily="2" charset="2"/>
              <a:buChar char="l"/>
            </a:pPr>
            <a:r>
              <a:rPr kumimoji="1" lang="en-US" altLang="zh-CN" sz="2400" dirty="0"/>
              <a:t>Process </a:t>
            </a:r>
            <a:r>
              <a:rPr kumimoji="1" lang="en-US" altLang="zh-CN" sz="2400" dirty="0" smtClean="0"/>
              <a:t>duration</a:t>
            </a:r>
          </a:p>
          <a:p>
            <a:r>
              <a:rPr kumimoji="1" lang="en-US" altLang="zh-CN" sz="2400" dirty="0" smtClean="0"/>
              <a:t>……</a:t>
            </a:r>
            <a:endParaRPr kumimoji="1" lang="zh-CN" altLang="en-US" sz="2400" dirty="0"/>
          </a:p>
        </p:txBody>
      </p:sp>
      <p:sp>
        <p:nvSpPr>
          <p:cNvPr id="48" name="文本框 47"/>
          <p:cNvSpPr txBox="1"/>
          <p:nvPr/>
        </p:nvSpPr>
        <p:spPr>
          <a:xfrm>
            <a:off x="703100" y="4346108"/>
            <a:ext cx="4591342" cy="1200329"/>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zh-CN" sz="2400" dirty="0"/>
              <a:t>Authentication failure </a:t>
            </a:r>
            <a:r>
              <a:rPr kumimoji="1" lang="en-US" altLang="zh-CN" sz="2400" dirty="0" smtClean="0"/>
              <a:t>rate</a:t>
            </a:r>
          </a:p>
          <a:p>
            <a:pPr marL="285750" indent="-285750">
              <a:buFont typeface="Wingdings" panose="05000000000000000000" pitchFamily="2" charset="2"/>
              <a:buChar char="l"/>
            </a:pPr>
            <a:r>
              <a:rPr kumimoji="1" lang="en-US" altLang="zh-CN" sz="2400" dirty="0" smtClean="0"/>
              <a:t>Authentication Type</a:t>
            </a:r>
          </a:p>
          <a:p>
            <a:r>
              <a:rPr kumimoji="1" lang="en-US" altLang="zh-CN" sz="2400" dirty="0" smtClean="0"/>
              <a:t>……</a:t>
            </a:r>
            <a:endParaRPr kumimoji="1" lang="zh-CN" altLang="en-US" sz="2400" dirty="0"/>
          </a:p>
        </p:txBody>
      </p:sp>
      <p:sp>
        <p:nvSpPr>
          <p:cNvPr id="52" name="文本框 51"/>
          <p:cNvSpPr txBox="1"/>
          <p:nvPr/>
        </p:nvSpPr>
        <p:spPr>
          <a:xfrm>
            <a:off x="6679362" y="2469569"/>
            <a:ext cx="4591342" cy="1569660"/>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zh-CN" sz="2400" dirty="0" smtClean="0"/>
              <a:t>Duration time</a:t>
            </a:r>
          </a:p>
          <a:p>
            <a:pPr marL="285750" indent="-285750">
              <a:buFont typeface="Wingdings" panose="05000000000000000000" pitchFamily="2" charset="2"/>
              <a:buChar char="l"/>
            </a:pPr>
            <a:r>
              <a:rPr kumimoji="1" lang="en-US" altLang="zh-CN" sz="2400" dirty="0" smtClean="0"/>
              <a:t>Protocol</a:t>
            </a:r>
            <a:endParaRPr kumimoji="1" lang="en-US" altLang="zh-CN" sz="2400" dirty="0" smtClean="0"/>
          </a:p>
          <a:p>
            <a:pPr marL="285750" indent="-285750">
              <a:buFont typeface="Wingdings" panose="05000000000000000000" pitchFamily="2" charset="2"/>
              <a:buChar char="l"/>
            </a:pPr>
            <a:r>
              <a:rPr kumimoji="1" lang="en-US" altLang="zh-CN" sz="2400" dirty="0"/>
              <a:t>anomaly detection algorithms</a:t>
            </a:r>
            <a:endParaRPr kumimoji="1" lang="en-US" altLang="zh-CN" sz="2400" dirty="0" smtClean="0"/>
          </a:p>
          <a:p>
            <a:r>
              <a:rPr kumimoji="1" lang="en-US" altLang="zh-CN" sz="2400" dirty="0" smtClean="0"/>
              <a:t>……</a:t>
            </a:r>
            <a:endParaRPr kumimoji="1" lang="zh-CN" altLang="en-US" sz="2400" dirty="0"/>
          </a:p>
        </p:txBody>
      </p:sp>
    </p:spTree>
    <p:extLst>
      <p:ext uri="{BB962C8B-B14F-4D97-AF65-F5344CB8AC3E}">
        <p14:creationId xmlns:p14="http://schemas.microsoft.com/office/powerpoint/2010/main" val="116146386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47" name="矩形 46"/>
          <p:cNvSpPr/>
          <p:nvPr/>
        </p:nvSpPr>
        <p:spPr>
          <a:xfrm rot="5400000">
            <a:off x="5206259" y="-5406794"/>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5400000">
            <a:off x="6010584" y="-5578646"/>
            <a:ext cx="176366" cy="12197533"/>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5400000">
            <a:off x="6777992" y="-5677927"/>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rot="5400000" flipH="1">
            <a:off x="9053475" y="3969540"/>
            <a:ext cx="66794" cy="4862022"/>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48"/>
          <p:cNvSpPr/>
          <p:nvPr/>
        </p:nvSpPr>
        <p:spPr>
          <a:xfrm rot="13453245" flipV="1">
            <a:off x="4416449" y="-2680599"/>
            <a:ext cx="3420380" cy="3406645"/>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a:spLocks noChangeAspect="1"/>
          </p:cNvSpPr>
          <p:nvPr/>
        </p:nvSpPr>
        <p:spPr>
          <a:xfrm rot="13453245" flipV="1">
            <a:off x="5986711" y="928767"/>
            <a:ext cx="361451" cy="36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7" name="文本框 36"/>
          <p:cNvSpPr txBox="1"/>
          <p:nvPr/>
        </p:nvSpPr>
        <p:spPr>
          <a:xfrm>
            <a:off x="5069039" y="-15914"/>
            <a:ext cx="2072692" cy="707886"/>
          </a:xfrm>
          <a:prstGeom prst="rect">
            <a:avLst/>
          </a:prstGeom>
          <a:noFill/>
        </p:spPr>
        <p:txBody>
          <a:bodyPr wrap="square" rtlCol="0">
            <a:spAutoFit/>
          </a:bodyPr>
          <a:lstStyle/>
          <a:p>
            <a:pPr algn="ctr"/>
            <a:r>
              <a:rPr kumimoji="1" lang="en-US" altLang="zh-CN" sz="2000" b="1" dirty="0" smtClean="0">
                <a:solidFill>
                  <a:srgbClr val="9F9A77"/>
                </a:solidFill>
                <a:latin typeface="Microsoft YaHei Light" charset="-122"/>
                <a:ea typeface="Microsoft YaHei Light" charset="-122"/>
                <a:cs typeface="Microsoft YaHei Light" charset="-122"/>
              </a:rPr>
              <a:t>DATA PROCESSING</a:t>
            </a:r>
            <a:endParaRPr kumimoji="1" lang="en-US" altLang="zh-CN" sz="2000" b="1" dirty="0">
              <a:solidFill>
                <a:srgbClr val="9F9A77"/>
              </a:solidFill>
              <a:latin typeface="Microsoft YaHei Light" charset="-122"/>
              <a:ea typeface="Microsoft YaHei Light" charset="-122"/>
              <a:cs typeface="Microsoft YaHei Light" charset="-122"/>
            </a:endParaRPr>
          </a:p>
        </p:txBody>
      </p:sp>
      <p:sp>
        <p:nvSpPr>
          <p:cNvPr id="2" name="矩形 1"/>
          <p:cNvSpPr/>
          <p:nvPr/>
        </p:nvSpPr>
        <p:spPr>
          <a:xfrm>
            <a:off x="735704" y="1784723"/>
            <a:ext cx="6512423" cy="461665"/>
          </a:xfrm>
          <a:prstGeom prst="rect">
            <a:avLst/>
          </a:prstGeom>
        </p:spPr>
        <p:txBody>
          <a:bodyPr wrap="square">
            <a:spAutoFit/>
          </a:bodyPr>
          <a:lstStyle/>
          <a:p>
            <a:r>
              <a:rPr lang="en-US" altLang="zh-CN" sz="2400" dirty="0" smtClean="0">
                <a:solidFill>
                  <a:srgbClr val="000000"/>
                </a:solidFill>
                <a:latin typeface="Calibri" panose="020F0502020204030204" pitchFamily="34" charset="0"/>
                <a:cs typeface="Calibri" panose="020F0502020204030204" pitchFamily="34" charset="0"/>
              </a:rPr>
              <a:t>A </a:t>
            </a:r>
            <a:r>
              <a:rPr lang="en-US" altLang="zh-CN" sz="2400" dirty="0">
                <a:solidFill>
                  <a:srgbClr val="000000"/>
                </a:solidFill>
                <a:latin typeface="Calibri" panose="020F0502020204030204" pitchFamily="34" charset="0"/>
                <a:cs typeface="Calibri" panose="020F0502020204030204" pitchFamily="34" charset="0"/>
              </a:rPr>
              <a:t>novel approach </a:t>
            </a:r>
            <a:r>
              <a:rPr lang="en-US" altLang="zh-CN" sz="2400" dirty="0" smtClean="0">
                <a:solidFill>
                  <a:srgbClr val="000000"/>
                </a:solidFill>
                <a:latin typeface="Calibri" panose="020F0502020204030204" pitchFamily="34" charset="0"/>
                <a:cs typeface="Calibri" panose="020F0502020204030204" pitchFamily="34" charset="0"/>
              </a:rPr>
              <a:t>based </a:t>
            </a:r>
            <a:r>
              <a:rPr lang="en-US" altLang="zh-CN" sz="2400" dirty="0">
                <a:solidFill>
                  <a:srgbClr val="000000"/>
                </a:solidFill>
                <a:latin typeface="Calibri" panose="020F0502020204030204" pitchFamily="34" charset="0"/>
                <a:cs typeface="Calibri" panose="020F0502020204030204" pitchFamily="34" charset="0"/>
              </a:rPr>
              <a:t>on network embedding</a:t>
            </a:r>
            <a:endParaRPr lang="zh-CN" altLang="en-US" sz="2400"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3"/>
          <a:stretch>
            <a:fillRect/>
          </a:stretch>
        </p:blipFill>
        <p:spPr>
          <a:xfrm>
            <a:off x="820788" y="2503390"/>
            <a:ext cx="10697095" cy="2871898"/>
          </a:xfrm>
          <a:prstGeom prst="rect">
            <a:avLst/>
          </a:prstGeom>
        </p:spPr>
      </p:pic>
    </p:spTree>
    <p:extLst>
      <p:ext uri="{BB962C8B-B14F-4D97-AF65-F5344CB8AC3E}">
        <p14:creationId xmlns:p14="http://schemas.microsoft.com/office/powerpoint/2010/main" val="62288879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47" name="矩形 46"/>
          <p:cNvSpPr/>
          <p:nvPr/>
        </p:nvSpPr>
        <p:spPr>
          <a:xfrm rot="5400000">
            <a:off x="5206259" y="-5406794"/>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5400000">
            <a:off x="6010584" y="-5578646"/>
            <a:ext cx="176366" cy="12197533"/>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5400000">
            <a:off x="6777992" y="-5677927"/>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rot="5400000" flipH="1">
            <a:off x="9053475" y="3969540"/>
            <a:ext cx="66794" cy="4862022"/>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48"/>
          <p:cNvSpPr/>
          <p:nvPr/>
        </p:nvSpPr>
        <p:spPr>
          <a:xfrm rot="13453245" flipV="1">
            <a:off x="4416449" y="-2680599"/>
            <a:ext cx="3420380" cy="3406645"/>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a:spLocks noChangeAspect="1"/>
          </p:cNvSpPr>
          <p:nvPr/>
        </p:nvSpPr>
        <p:spPr>
          <a:xfrm rot="13453245" flipV="1">
            <a:off x="5986711" y="928767"/>
            <a:ext cx="361451" cy="36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7" name="文本框 36"/>
          <p:cNvSpPr txBox="1"/>
          <p:nvPr/>
        </p:nvSpPr>
        <p:spPr>
          <a:xfrm>
            <a:off x="5062421" y="172078"/>
            <a:ext cx="2072692" cy="707886"/>
          </a:xfrm>
          <a:prstGeom prst="rect">
            <a:avLst/>
          </a:prstGeom>
          <a:noFill/>
        </p:spPr>
        <p:txBody>
          <a:bodyPr wrap="square" rtlCol="0">
            <a:spAutoFit/>
          </a:bodyPr>
          <a:lstStyle/>
          <a:p>
            <a:pPr algn="ctr"/>
            <a:r>
              <a:rPr kumimoji="1" lang="en-US" altLang="zh-CN" sz="2000" b="1" dirty="0">
                <a:solidFill>
                  <a:srgbClr val="9F9A77"/>
                </a:solidFill>
                <a:latin typeface="Microsoft YaHei Light" charset="-122"/>
                <a:ea typeface="Microsoft YaHei Light" charset="-122"/>
                <a:cs typeface="Microsoft YaHei Light" charset="-122"/>
              </a:rPr>
              <a:t>Build </a:t>
            </a:r>
            <a:r>
              <a:rPr kumimoji="1" lang="en-US" altLang="zh-CN" sz="2000" b="1" dirty="0" smtClean="0">
                <a:solidFill>
                  <a:srgbClr val="9F9A77"/>
                </a:solidFill>
                <a:latin typeface="Microsoft YaHei Light" charset="-122"/>
                <a:ea typeface="Microsoft YaHei Light" charset="-122"/>
                <a:cs typeface="Microsoft YaHei Light" charset="-122"/>
              </a:rPr>
              <a:t>Attack Pattern</a:t>
            </a:r>
            <a:endParaRPr kumimoji="1" lang="en-US" altLang="zh-CN" sz="2000" b="1" dirty="0">
              <a:solidFill>
                <a:srgbClr val="9F9A77"/>
              </a:solidFill>
              <a:latin typeface="Microsoft YaHei Light" charset="-122"/>
              <a:ea typeface="Microsoft YaHei Light" charset="-122"/>
              <a:cs typeface="Microsoft YaHei Light" charset="-122"/>
            </a:endParaRPr>
          </a:p>
        </p:txBody>
      </p:sp>
      <p:sp>
        <p:nvSpPr>
          <p:cNvPr id="17" name="文本框 16"/>
          <p:cNvSpPr txBox="1"/>
          <p:nvPr/>
        </p:nvSpPr>
        <p:spPr>
          <a:xfrm>
            <a:off x="3713078" y="1957249"/>
            <a:ext cx="6055330"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zh-CN" sz="4400" dirty="0">
                <a:latin typeface="Calibri" panose="020F0502020204030204" pitchFamily="34" charset="0"/>
                <a:cs typeface="Calibri" panose="020F0502020204030204" pitchFamily="34" charset="0"/>
              </a:rPr>
              <a:t>Character </a:t>
            </a:r>
            <a:r>
              <a:rPr kumimoji="1" lang="en-US" altLang="zh-CN" sz="4400" dirty="0" smtClean="0">
                <a:latin typeface="Calibri" panose="020F0502020204030204" pitchFamily="34" charset="0"/>
                <a:cs typeface="Calibri" panose="020F0502020204030204" pitchFamily="34" charset="0"/>
              </a:rPr>
              <a:t>selection</a:t>
            </a:r>
          </a:p>
          <a:p>
            <a:pPr marL="285750" indent="-285750">
              <a:lnSpc>
                <a:spcPct val="150000"/>
              </a:lnSpc>
              <a:buFont typeface="Wingdings" panose="05000000000000000000" pitchFamily="2" charset="2"/>
              <a:buChar char="l"/>
            </a:pPr>
            <a:r>
              <a:rPr kumimoji="1" lang="en-US" altLang="zh-CN" sz="4400" dirty="0" smtClean="0">
                <a:latin typeface="Calibri" panose="020F0502020204030204" pitchFamily="34" charset="0"/>
                <a:cs typeface="Calibri" panose="020F0502020204030204" pitchFamily="34" charset="0"/>
              </a:rPr>
              <a:t>Character encoding</a:t>
            </a:r>
          </a:p>
          <a:p>
            <a:pPr marL="285750" indent="-285750">
              <a:lnSpc>
                <a:spcPct val="150000"/>
              </a:lnSpc>
              <a:buFont typeface="Wingdings" panose="05000000000000000000" pitchFamily="2" charset="2"/>
              <a:buChar char="l"/>
            </a:pPr>
            <a:r>
              <a:rPr kumimoji="1" lang="en-US" altLang="zh-CN" sz="4400" dirty="0" smtClean="0">
                <a:latin typeface="Calibri" panose="020F0502020204030204" pitchFamily="34" charset="0"/>
                <a:cs typeface="Calibri" panose="020F0502020204030204" pitchFamily="34" charset="0"/>
              </a:rPr>
              <a:t>Custom </a:t>
            </a:r>
            <a:r>
              <a:rPr kumimoji="1" lang="en-US" altLang="zh-CN" sz="4400" dirty="0">
                <a:latin typeface="Calibri" panose="020F0502020204030204" pitchFamily="34" charset="0"/>
                <a:cs typeface="Calibri" panose="020F0502020204030204" pitchFamily="34" charset="0"/>
              </a:rPr>
              <a:t>structure</a:t>
            </a:r>
            <a:endParaRPr kumimoji="1" lang="zh-CN" alt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39198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47" name="矩形 46"/>
          <p:cNvSpPr/>
          <p:nvPr/>
        </p:nvSpPr>
        <p:spPr>
          <a:xfrm rot="5400000">
            <a:off x="5206259" y="-5406794"/>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rot="5400000">
            <a:off x="6010584" y="-5578646"/>
            <a:ext cx="176366" cy="12197533"/>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rot="5400000">
            <a:off x="6777992" y="-5677927"/>
            <a:ext cx="176366" cy="12197533"/>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rot="5400000" flipH="1">
            <a:off x="9053475" y="3969540"/>
            <a:ext cx="66794" cy="4862022"/>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48"/>
          <p:cNvSpPr/>
          <p:nvPr/>
        </p:nvSpPr>
        <p:spPr>
          <a:xfrm rot="13453245" flipV="1">
            <a:off x="4416449" y="-2680599"/>
            <a:ext cx="3420380" cy="3406645"/>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三角形 50"/>
          <p:cNvSpPr>
            <a:spLocks noChangeAspect="1"/>
          </p:cNvSpPr>
          <p:nvPr/>
        </p:nvSpPr>
        <p:spPr>
          <a:xfrm rot="13453245" flipV="1">
            <a:off x="5986711" y="928767"/>
            <a:ext cx="361451" cy="36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7" name="文本框 36"/>
          <p:cNvSpPr txBox="1"/>
          <p:nvPr/>
        </p:nvSpPr>
        <p:spPr>
          <a:xfrm>
            <a:off x="5062421" y="172078"/>
            <a:ext cx="2072692" cy="707886"/>
          </a:xfrm>
          <a:prstGeom prst="rect">
            <a:avLst/>
          </a:prstGeom>
          <a:noFill/>
        </p:spPr>
        <p:txBody>
          <a:bodyPr wrap="square" rtlCol="0">
            <a:spAutoFit/>
          </a:bodyPr>
          <a:lstStyle/>
          <a:p>
            <a:pPr algn="ctr"/>
            <a:r>
              <a:rPr kumimoji="1" lang="en-US" altLang="zh-CN" sz="2000" b="1" dirty="0">
                <a:solidFill>
                  <a:srgbClr val="9F9A77"/>
                </a:solidFill>
                <a:latin typeface="Microsoft YaHei Light" charset="-122"/>
                <a:ea typeface="Microsoft YaHei Light" charset="-122"/>
                <a:cs typeface="Microsoft YaHei Light" charset="-122"/>
              </a:rPr>
              <a:t>Model </a:t>
            </a:r>
            <a:r>
              <a:rPr kumimoji="1" lang="en-US" altLang="zh-CN" sz="2000" b="1" dirty="0" smtClean="0">
                <a:solidFill>
                  <a:srgbClr val="9F9A77"/>
                </a:solidFill>
                <a:latin typeface="Microsoft YaHei Light" charset="-122"/>
                <a:ea typeface="Microsoft YaHei Light" charset="-122"/>
                <a:cs typeface="Microsoft YaHei Light" charset="-122"/>
              </a:rPr>
              <a:t>Evaluation</a:t>
            </a:r>
            <a:endParaRPr kumimoji="1" lang="en-US" altLang="zh-CN" sz="2000" b="1" dirty="0">
              <a:solidFill>
                <a:srgbClr val="9F9A77"/>
              </a:solidFill>
              <a:latin typeface="Microsoft YaHei Light" charset="-122"/>
              <a:ea typeface="Microsoft YaHei Light" charset="-122"/>
              <a:cs typeface="Microsoft YaHei Light" charset="-122"/>
            </a:endParaRPr>
          </a:p>
        </p:txBody>
      </p:sp>
      <p:sp>
        <p:nvSpPr>
          <p:cNvPr id="10" name="矩形 9"/>
          <p:cNvSpPr/>
          <p:nvPr/>
        </p:nvSpPr>
        <p:spPr>
          <a:xfrm>
            <a:off x="653002" y="1935391"/>
            <a:ext cx="2160240" cy="627881"/>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53002" y="1907332"/>
            <a:ext cx="2491644" cy="584775"/>
          </a:xfrm>
          <a:prstGeom prst="rect">
            <a:avLst/>
          </a:prstGeom>
        </p:spPr>
        <p:txBody>
          <a:bodyPr wrap="square">
            <a:spAutoFit/>
          </a:bodyPr>
          <a:lstStyle/>
          <a:p>
            <a:r>
              <a:rPr kumimoji="1" lang="en-US" altLang="zh-CN" sz="3200" b="1" dirty="0" smtClean="0">
                <a:solidFill>
                  <a:srgbClr val="DDDBCE"/>
                </a:solidFill>
              </a:rPr>
              <a:t>Evaluation</a:t>
            </a:r>
            <a:endParaRPr kumimoji="1" lang="en-US" altLang="zh-CN" sz="3200" b="1" dirty="0">
              <a:solidFill>
                <a:srgbClr val="DDDBCE"/>
              </a:solidFill>
            </a:endParaRPr>
          </a:p>
        </p:txBody>
      </p:sp>
      <p:sp>
        <p:nvSpPr>
          <p:cNvPr id="14" name="文本框 13"/>
          <p:cNvSpPr txBox="1"/>
          <p:nvPr/>
        </p:nvSpPr>
        <p:spPr>
          <a:xfrm>
            <a:off x="459408" y="2779794"/>
            <a:ext cx="5472608"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zh-CN" sz="2800" dirty="0">
                <a:latin typeface="Calibri" panose="020F0502020204030204" pitchFamily="34" charset="0"/>
                <a:cs typeface="Calibri" panose="020F0502020204030204" pitchFamily="34" charset="0"/>
              </a:rPr>
              <a:t>The percentage of tagged </a:t>
            </a:r>
            <a:r>
              <a:rPr kumimoji="1" lang="en-US" altLang="zh-CN" sz="2800" dirty="0" err="1">
                <a:latin typeface="Calibri" panose="020F0502020204030204" pitchFamily="34" charset="0"/>
                <a:cs typeface="Calibri" panose="020F0502020204030204" pitchFamily="34" charset="0"/>
              </a:rPr>
              <a:t>redteam</a:t>
            </a:r>
            <a:r>
              <a:rPr kumimoji="1" lang="en-US" altLang="zh-CN" sz="2800" dirty="0">
                <a:latin typeface="Calibri" panose="020F0502020204030204" pitchFamily="34" charset="0"/>
                <a:cs typeface="Calibri" panose="020F0502020204030204" pitchFamily="34" charset="0"/>
              </a:rPr>
              <a:t> members identified by the </a:t>
            </a:r>
            <a:r>
              <a:rPr kumimoji="1" lang="en-US" altLang="zh-CN" sz="2800" dirty="0" smtClean="0">
                <a:latin typeface="Calibri" panose="020F0502020204030204" pitchFamily="34" charset="0"/>
                <a:cs typeface="Calibri" panose="020F0502020204030204" pitchFamily="34" charset="0"/>
              </a:rPr>
              <a:t>model</a:t>
            </a:r>
          </a:p>
          <a:p>
            <a:pPr marL="285750" indent="-285750">
              <a:lnSpc>
                <a:spcPct val="150000"/>
              </a:lnSpc>
              <a:buFont typeface="Wingdings" panose="05000000000000000000" pitchFamily="2" charset="2"/>
              <a:buChar char="l"/>
            </a:pPr>
            <a:r>
              <a:rPr kumimoji="1" lang="en-US" altLang="zh-CN" sz="2800" dirty="0">
                <a:latin typeface="Calibri" panose="020F0502020204030204" pitchFamily="34" charset="0"/>
                <a:cs typeface="Calibri" panose="020F0502020204030204" pitchFamily="34" charset="0"/>
              </a:rPr>
              <a:t>The accuracy of predicting attack events in time </a:t>
            </a:r>
            <a:r>
              <a:rPr kumimoji="1" lang="en-US" altLang="zh-CN" sz="2800" dirty="0" smtClean="0">
                <a:latin typeface="Calibri" panose="020F0502020204030204" pitchFamily="34" charset="0"/>
                <a:cs typeface="Calibri" panose="020F0502020204030204" pitchFamily="34" charset="0"/>
              </a:rPr>
              <a:t>dimension</a:t>
            </a:r>
          </a:p>
        </p:txBody>
      </p:sp>
      <p:sp>
        <p:nvSpPr>
          <p:cNvPr id="15" name="文本框 14"/>
          <p:cNvSpPr txBox="1"/>
          <p:nvPr/>
        </p:nvSpPr>
        <p:spPr>
          <a:xfrm>
            <a:off x="6797437" y="2790499"/>
            <a:ext cx="5378938"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kumimoji="1" lang="en-US" altLang="zh-CN" sz="2800" dirty="0">
                <a:latin typeface="Calibri" panose="020F0502020204030204" pitchFamily="34" charset="0"/>
                <a:cs typeface="Calibri" panose="020F0502020204030204" pitchFamily="34" charset="0"/>
              </a:rPr>
              <a:t>Find undetected </a:t>
            </a:r>
            <a:r>
              <a:rPr kumimoji="1" lang="en-US" altLang="zh-CN" sz="2800" dirty="0" err="1">
                <a:latin typeface="Calibri" panose="020F0502020204030204" pitchFamily="34" charset="0"/>
                <a:cs typeface="Calibri" panose="020F0502020204030204" pitchFamily="34" charset="0"/>
              </a:rPr>
              <a:t>redteam</a:t>
            </a:r>
            <a:r>
              <a:rPr kumimoji="1" lang="en-US" altLang="zh-CN" sz="2800" dirty="0">
                <a:latin typeface="Calibri" panose="020F0502020204030204" pitchFamily="34" charset="0"/>
                <a:cs typeface="Calibri" panose="020F0502020204030204" pitchFamily="34" charset="0"/>
              </a:rPr>
              <a:t> </a:t>
            </a:r>
            <a:r>
              <a:rPr kumimoji="1" lang="en-US" altLang="zh-CN" sz="2800" dirty="0" smtClean="0">
                <a:latin typeface="Calibri" panose="020F0502020204030204" pitchFamily="34" charset="0"/>
                <a:cs typeface="Calibri" panose="020F0502020204030204" pitchFamily="34" charset="0"/>
              </a:rPr>
              <a:t>members</a:t>
            </a:r>
          </a:p>
          <a:p>
            <a:pPr marL="285750" indent="-285750">
              <a:lnSpc>
                <a:spcPct val="150000"/>
              </a:lnSpc>
              <a:buFont typeface="Wingdings" panose="05000000000000000000" pitchFamily="2" charset="2"/>
              <a:buChar char="l"/>
            </a:pPr>
            <a:r>
              <a:rPr kumimoji="1" lang="en-US" altLang="zh-CN" sz="2800" dirty="0" smtClean="0">
                <a:latin typeface="Calibri" panose="020F0502020204030204" pitchFamily="34" charset="0"/>
                <a:cs typeface="Calibri" panose="020F0502020204030204" pitchFamily="34" charset="0"/>
              </a:rPr>
              <a:t>Predict </a:t>
            </a:r>
            <a:r>
              <a:rPr kumimoji="1" lang="en-US" altLang="zh-CN" sz="2800" dirty="0">
                <a:latin typeface="Calibri" panose="020F0502020204030204" pitchFamily="34" charset="0"/>
                <a:cs typeface="Calibri" panose="020F0502020204030204" pitchFamily="34" charset="0"/>
              </a:rPr>
              <a:t>the </a:t>
            </a:r>
            <a:r>
              <a:rPr kumimoji="1" lang="en-US" altLang="zh-CN" sz="2800" dirty="0" smtClean="0">
                <a:latin typeface="Calibri" panose="020F0502020204030204" pitchFamily="34" charset="0"/>
                <a:cs typeface="Calibri" panose="020F0502020204030204" pitchFamily="34" charset="0"/>
              </a:rPr>
              <a:t>attack events in next </a:t>
            </a:r>
            <a:r>
              <a:rPr kumimoji="1" lang="en-US" altLang="zh-CN" sz="2800" dirty="0">
                <a:latin typeface="Calibri" panose="020F0502020204030204" pitchFamily="34" charset="0"/>
                <a:cs typeface="Calibri" panose="020F0502020204030204" pitchFamily="34" charset="0"/>
              </a:rPr>
              <a:t>28 </a:t>
            </a:r>
            <a:r>
              <a:rPr kumimoji="1" lang="en-US" altLang="zh-CN" sz="2800" dirty="0" smtClean="0">
                <a:latin typeface="Calibri" panose="020F0502020204030204" pitchFamily="34" charset="0"/>
                <a:cs typeface="Calibri" panose="020F0502020204030204" pitchFamily="34" charset="0"/>
              </a:rPr>
              <a:t>days</a:t>
            </a:r>
          </a:p>
        </p:txBody>
      </p:sp>
      <p:sp>
        <p:nvSpPr>
          <p:cNvPr id="16" name="矩形 15"/>
          <p:cNvSpPr/>
          <p:nvPr/>
        </p:nvSpPr>
        <p:spPr>
          <a:xfrm>
            <a:off x="6960096" y="1935391"/>
            <a:ext cx="1580104" cy="627881"/>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960096" y="1907332"/>
            <a:ext cx="1728192" cy="584775"/>
          </a:xfrm>
          <a:prstGeom prst="rect">
            <a:avLst/>
          </a:prstGeom>
        </p:spPr>
        <p:txBody>
          <a:bodyPr wrap="square">
            <a:spAutoFit/>
          </a:bodyPr>
          <a:lstStyle/>
          <a:p>
            <a:r>
              <a:rPr kumimoji="1" lang="en-US" altLang="zh-CN" sz="3200" b="1" dirty="0" smtClean="0">
                <a:solidFill>
                  <a:srgbClr val="DDDBCE"/>
                </a:solidFill>
              </a:rPr>
              <a:t>Predict</a:t>
            </a:r>
            <a:endParaRPr kumimoji="1" lang="en-US" altLang="zh-CN" sz="3200" b="1" dirty="0">
              <a:solidFill>
                <a:srgbClr val="DDDBCE"/>
              </a:solidFill>
            </a:endParaRPr>
          </a:p>
        </p:txBody>
      </p:sp>
      <p:cxnSp>
        <p:nvCxnSpPr>
          <p:cNvPr id="19" name="直线连接符 18"/>
          <p:cNvCxnSpPr/>
          <p:nvPr/>
        </p:nvCxnSpPr>
        <p:spPr>
          <a:xfrm>
            <a:off x="6169060" y="1817651"/>
            <a:ext cx="0" cy="3987613"/>
          </a:xfrm>
          <a:prstGeom prst="line">
            <a:avLst/>
          </a:prstGeom>
          <a:ln w="25400">
            <a:solidFill>
              <a:srgbClr val="423E4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77213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12" name="矩形 11"/>
          <p:cNvSpPr/>
          <p:nvPr/>
        </p:nvSpPr>
        <p:spPr>
          <a:xfrm rot="8055790">
            <a:off x="3162460" y="-2008525"/>
            <a:ext cx="1404000" cy="11202199"/>
          </a:xfrm>
          <a:prstGeom prst="rect">
            <a:avLst/>
          </a:prstGeom>
          <a:solidFill>
            <a:srgbClr val="A09D7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639616" y="2420888"/>
            <a:ext cx="6840760" cy="1759207"/>
          </a:xfrm>
          <a:prstGeom prst="rect">
            <a:avLst/>
          </a:prstGeom>
          <a:noFill/>
          <a:ln w="66675">
            <a:solidFill>
              <a:srgbClr val="9F9A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11"/>
          <p:cNvGrpSpPr/>
          <p:nvPr/>
        </p:nvGrpSpPr>
        <p:grpSpPr>
          <a:xfrm rot="16200000">
            <a:off x="5719092" y="4238905"/>
            <a:ext cx="321766" cy="650712"/>
            <a:chOff x="6382023" y="881581"/>
            <a:chExt cx="218033" cy="440931"/>
          </a:xfrm>
        </p:grpSpPr>
        <p:sp>
          <p:nvSpPr>
            <p:cNvPr id="10" name="三角形 12"/>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3"/>
            <p:cNvSpPr>
              <a:spLocks noChangeAspect="1"/>
            </p:cNvSpPr>
            <p:nvPr/>
          </p:nvSpPr>
          <p:spPr>
            <a:xfrm rot="16200000">
              <a:off x="6369932" y="1033508"/>
              <a:ext cx="307965" cy="152283"/>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TextBox 1"/>
          <p:cNvSpPr txBox="1"/>
          <p:nvPr/>
        </p:nvSpPr>
        <p:spPr>
          <a:xfrm>
            <a:off x="3359696" y="2564904"/>
            <a:ext cx="5306261" cy="1446550"/>
          </a:xfrm>
          <a:prstGeom prst="rect">
            <a:avLst/>
          </a:prstGeom>
          <a:noFill/>
        </p:spPr>
        <p:txBody>
          <a:bodyPr wrap="none" rtlCol="0">
            <a:spAutoFit/>
          </a:bodyPr>
          <a:lstStyle/>
          <a:p>
            <a:r>
              <a:rPr lang="en-US" altLang="zh-CN" sz="8800" b="1" dirty="0" smtClean="0">
                <a:solidFill>
                  <a:srgbClr val="A09D7A"/>
                </a:solidFill>
              </a:rPr>
              <a:t>Thank you</a:t>
            </a:r>
            <a:endParaRPr lang="zh-CN" altLang="en-US" sz="8800" b="1" dirty="0">
              <a:solidFill>
                <a:srgbClr val="A09D7A"/>
              </a:solidFill>
            </a:endParaRPr>
          </a:p>
        </p:txBody>
      </p:sp>
    </p:spTree>
    <p:extLst>
      <p:ext uri="{BB962C8B-B14F-4D97-AF65-F5344CB8AC3E}">
        <p14:creationId xmlns:p14="http://schemas.microsoft.com/office/powerpoint/2010/main" val="1157919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
        <p:cNvGrpSpPr/>
        <p:nvPr/>
      </p:nvGrpSpPr>
      <p:grpSpPr>
        <a:xfrm>
          <a:off x="0" y="0"/>
          <a:ext cx="0" cy="0"/>
          <a:chOff x="0" y="0"/>
          <a:chExt cx="0" cy="0"/>
        </a:xfrm>
      </p:grpSpPr>
      <p:sp>
        <p:nvSpPr>
          <p:cNvPr id="10" name="矩形 9"/>
          <p:cNvSpPr/>
          <p:nvPr/>
        </p:nvSpPr>
        <p:spPr>
          <a:xfrm>
            <a:off x="0" y="854083"/>
            <a:ext cx="5514047" cy="5149835"/>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三角形 19"/>
          <p:cNvSpPr/>
          <p:nvPr/>
        </p:nvSpPr>
        <p:spPr>
          <a:xfrm rot="16200000">
            <a:off x="1703372" y="2188978"/>
            <a:ext cx="5149837" cy="2471514"/>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0"/>
          <p:cNvSpPr/>
          <p:nvPr/>
        </p:nvSpPr>
        <p:spPr>
          <a:xfrm rot="16200000">
            <a:off x="4295186" y="3029472"/>
            <a:ext cx="1647200" cy="790524"/>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rot="16200000">
            <a:off x="3857734" y="2790991"/>
            <a:ext cx="5197257" cy="1323439"/>
          </a:xfrm>
          <a:prstGeom prst="rect">
            <a:avLst/>
          </a:prstGeom>
          <a:noFill/>
        </p:spPr>
        <p:txBody>
          <a:bodyPr wrap="none" rtlCol="0">
            <a:spAutoFit/>
          </a:bodyPr>
          <a:lstStyle/>
          <a:p>
            <a:r>
              <a:rPr kumimoji="1" lang="en-US" altLang="zh-CN" sz="8000" dirty="0" smtClean="0">
                <a:solidFill>
                  <a:srgbClr val="9F9A77"/>
                </a:solidFill>
              </a:rPr>
              <a:t>CONTENTS</a:t>
            </a:r>
            <a:endParaRPr kumimoji="1" lang="zh-CN" altLang="en-US" sz="8000" dirty="0">
              <a:solidFill>
                <a:srgbClr val="9F9A77"/>
              </a:solidFill>
            </a:endParaRPr>
          </a:p>
        </p:txBody>
      </p:sp>
      <p:grpSp>
        <p:nvGrpSpPr>
          <p:cNvPr id="33" name="组 32"/>
          <p:cNvGrpSpPr/>
          <p:nvPr/>
        </p:nvGrpSpPr>
        <p:grpSpPr>
          <a:xfrm>
            <a:off x="7153655" y="1942725"/>
            <a:ext cx="218033" cy="440931"/>
            <a:chOff x="6382023" y="881581"/>
            <a:chExt cx="218033" cy="440931"/>
          </a:xfrm>
        </p:grpSpPr>
        <p:sp>
          <p:nvSpPr>
            <p:cNvPr id="23" name="三角形 22"/>
            <p:cNvSpPr/>
            <p:nvPr/>
          </p:nvSpPr>
          <p:spPr>
            <a:xfrm rot="16200000">
              <a:off x="6270574" y="993030"/>
              <a:ext cx="440931" cy="218033"/>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三角形 31"/>
            <p:cNvSpPr>
              <a:spLocks noChangeAspect="1"/>
            </p:cNvSpPr>
            <p:nvPr/>
          </p:nvSpPr>
          <p:spPr>
            <a:xfrm rot="16200000">
              <a:off x="6436850" y="1048046"/>
              <a:ext cx="218411" cy="108000"/>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7" name="组 36"/>
          <p:cNvGrpSpPr/>
          <p:nvPr/>
        </p:nvGrpSpPr>
        <p:grpSpPr>
          <a:xfrm>
            <a:off x="7153654" y="3222283"/>
            <a:ext cx="218033" cy="440931"/>
            <a:chOff x="6382023" y="881581"/>
            <a:chExt cx="218033" cy="440931"/>
          </a:xfrm>
        </p:grpSpPr>
        <p:sp>
          <p:nvSpPr>
            <p:cNvPr id="38" name="三角形 37"/>
            <p:cNvSpPr/>
            <p:nvPr/>
          </p:nvSpPr>
          <p:spPr>
            <a:xfrm rot="16200000">
              <a:off x="6270574" y="993030"/>
              <a:ext cx="440931" cy="218033"/>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三角形 38"/>
            <p:cNvSpPr>
              <a:spLocks noChangeAspect="1"/>
            </p:cNvSpPr>
            <p:nvPr/>
          </p:nvSpPr>
          <p:spPr>
            <a:xfrm rot="16200000">
              <a:off x="6436850" y="1048046"/>
              <a:ext cx="218411" cy="108000"/>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0" name="组 39"/>
          <p:cNvGrpSpPr/>
          <p:nvPr/>
        </p:nvGrpSpPr>
        <p:grpSpPr>
          <a:xfrm>
            <a:off x="7168246" y="4501841"/>
            <a:ext cx="218033" cy="440931"/>
            <a:chOff x="6382023" y="881581"/>
            <a:chExt cx="218033" cy="440931"/>
          </a:xfrm>
        </p:grpSpPr>
        <p:sp>
          <p:nvSpPr>
            <p:cNvPr id="41" name="三角形 40"/>
            <p:cNvSpPr/>
            <p:nvPr/>
          </p:nvSpPr>
          <p:spPr>
            <a:xfrm rot="16200000">
              <a:off x="6270574" y="993030"/>
              <a:ext cx="440931" cy="218033"/>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三角形 41"/>
            <p:cNvSpPr>
              <a:spLocks noChangeAspect="1"/>
            </p:cNvSpPr>
            <p:nvPr/>
          </p:nvSpPr>
          <p:spPr>
            <a:xfrm rot="16200000">
              <a:off x="6436850" y="1048046"/>
              <a:ext cx="218411" cy="108000"/>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5" name="文本框 54"/>
          <p:cNvSpPr txBox="1"/>
          <p:nvPr/>
        </p:nvSpPr>
        <p:spPr>
          <a:xfrm>
            <a:off x="7481719" y="1901580"/>
            <a:ext cx="3802901" cy="523220"/>
          </a:xfrm>
          <a:prstGeom prst="rect">
            <a:avLst/>
          </a:prstGeom>
          <a:noFill/>
        </p:spPr>
        <p:txBody>
          <a:bodyPr wrap="none" rtlCol="0">
            <a:spAutoFit/>
          </a:bodyPr>
          <a:lstStyle/>
          <a:p>
            <a:r>
              <a:rPr kumimoji="1" lang="en-US" altLang="zh-CN" sz="2800" b="1" dirty="0" smtClean="0">
                <a:latin typeface="Calibri Light" panose="020F0302020204030204" pitchFamily="34" charset="0"/>
                <a:ea typeface="Microsoft YaHei Light" charset="-122"/>
                <a:cs typeface="Calibri Light" panose="020F0302020204030204" pitchFamily="34" charset="0"/>
              </a:rPr>
              <a:t>Background &amp; Motivation</a:t>
            </a:r>
            <a:endParaRPr kumimoji="1" lang="zh-CN" altLang="en-US" sz="2800" b="1" dirty="0">
              <a:latin typeface="Calibri Light" panose="020F0302020204030204" pitchFamily="34" charset="0"/>
              <a:ea typeface="Microsoft YaHei Light" charset="-122"/>
              <a:cs typeface="Calibri Light" panose="020F0302020204030204" pitchFamily="34" charset="0"/>
            </a:endParaRPr>
          </a:p>
        </p:txBody>
      </p:sp>
      <p:sp>
        <p:nvSpPr>
          <p:cNvPr id="56" name="文本框 55"/>
          <p:cNvSpPr txBox="1"/>
          <p:nvPr/>
        </p:nvSpPr>
        <p:spPr>
          <a:xfrm>
            <a:off x="7481719" y="3181138"/>
            <a:ext cx="3088281" cy="523220"/>
          </a:xfrm>
          <a:prstGeom prst="rect">
            <a:avLst/>
          </a:prstGeom>
          <a:noFill/>
        </p:spPr>
        <p:txBody>
          <a:bodyPr wrap="none" rtlCol="0">
            <a:spAutoFit/>
          </a:bodyPr>
          <a:lstStyle/>
          <a:p>
            <a:r>
              <a:rPr kumimoji="1" lang="en-US" altLang="zh-CN" sz="2800" b="1" dirty="0">
                <a:latin typeface="Calibri Light" panose="020F0302020204030204" pitchFamily="34" charset="0"/>
                <a:ea typeface="Microsoft YaHei Light" charset="-122"/>
                <a:cs typeface="Calibri Light" panose="020F0302020204030204" pitchFamily="34" charset="0"/>
              </a:rPr>
              <a:t>Problem description</a:t>
            </a:r>
            <a:endParaRPr kumimoji="1" lang="zh-CN" altLang="en-US" sz="2800" b="1" dirty="0">
              <a:latin typeface="Calibri Light" panose="020F0302020204030204" pitchFamily="34" charset="0"/>
              <a:ea typeface="Microsoft YaHei Light" charset="-122"/>
              <a:cs typeface="Calibri Light" panose="020F0302020204030204" pitchFamily="34" charset="0"/>
            </a:endParaRPr>
          </a:p>
        </p:txBody>
      </p:sp>
      <p:sp>
        <p:nvSpPr>
          <p:cNvPr id="57" name="文本框 56"/>
          <p:cNvSpPr txBox="1"/>
          <p:nvPr/>
        </p:nvSpPr>
        <p:spPr>
          <a:xfrm>
            <a:off x="7495295" y="4460696"/>
            <a:ext cx="2122569" cy="523220"/>
          </a:xfrm>
          <a:prstGeom prst="rect">
            <a:avLst/>
          </a:prstGeom>
          <a:noFill/>
        </p:spPr>
        <p:txBody>
          <a:bodyPr wrap="none" rtlCol="0">
            <a:spAutoFit/>
          </a:bodyPr>
          <a:lstStyle/>
          <a:p>
            <a:r>
              <a:rPr kumimoji="1" lang="en-US" altLang="zh-CN" sz="2800" b="1" dirty="0" smtClean="0">
                <a:latin typeface="Calibri Light" panose="020F0302020204030204" pitchFamily="34" charset="0"/>
                <a:ea typeface="Microsoft YaHei Light" charset="-122"/>
                <a:cs typeface="Calibri Light" panose="020F0302020204030204" pitchFamily="34" charset="0"/>
              </a:rPr>
              <a:t>Methodology</a:t>
            </a:r>
            <a:endParaRPr kumimoji="1" lang="zh-CN" altLang="en-US" sz="2800" b="1" dirty="0">
              <a:latin typeface="Calibri Light" panose="020F0302020204030204" pitchFamily="34" charset="0"/>
              <a:ea typeface="Microsoft YaHei Light" charset="-122"/>
              <a:cs typeface="Calibri Light" panose="020F0302020204030204" pitchFamily="34" charset="0"/>
            </a:endParaRPr>
          </a:p>
        </p:txBody>
      </p:sp>
    </p:spTree>
    <p:extLst>
      <p:ext uri="{BB962C8B-B14F-4D97-AF65-F5344CB8AC3E}">
        <p14:creationId xmlns:p14="http://schemas.microsoft.com/office/powerpoint/2010/main" val="1246572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
        <p:cNvGrpSpPr/>
        <p:nvPr/>
      </p:nvGrpSpPr>
      <p:grpSpPr>
        <a:xfrm>
          <a:off x="0" y="0"/>
          <a:ext cx="0" cy="0"/>
          <a:chOff x="0" y="0"/>
          <a:chExt cx="0" cy="0"/>
        </a:xfrm>
      </p:grpSpPr>
      <p:sp>
        <p:nvSpPr>
          <p:cNvPr id="2" name="矩形 1"/>
          <p:cNvSpPr/>
          <p:nvPr/>
        </p:nvSpPr>
        <p:spPr>
          <a:xfrm>
            <a:off x="981704" y="1332764"/>
            <a:ext cx="504056" cy="314096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817250" y="3012167"/>
            <a:ext cx="1461565" cy="1461565"/>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4229365" y="2147372"/>
            <a:ext cx="8029778" cy="2733982"/>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3789830" y="2147372"/>
            <a:ext cx="1704947" cy="1569660"/>
          </a:xfrm>
          <a:prstGeom prst="rect">
            <a:avLst/>
          </a:prstGeom>
          <a:noFill/>
        </p:spPr>
        <p:txBody>
          <a:bodyPr wrap="square" rtlCol="0">
            <a:spAutoFit/>
          </a:bodyPr>
          <a:lstStyle/>
          <a:p>
            <a:r>
              <a:rPr kumimoji="1" lang="en-US" altLang="zh-CN" sz="9600" b="1" dirty="0" smtClean="0">
                <a:solidFill>
                  <a:srgbClr val="9F9A77"/>
                </a:solidFill>
                <a:latin typeface="+mn-ea"/>
                <a:cs typeface="Microsoft YaHei" charset="-122"/>
              </a:rPr>
              <a:t>“</a:t>
            </a:r>
            <a:endParaRPr kumimoji="1" lang="zh-CN" altLang="en-US" sz="9600" b="1" dirty="0">
              <a:solidFill>
                <a:srgbClr val="9F9A77"/>
              </a:solidFill>
              <a:latin typeface="+mn-ea"/>
              <a:cs typeface="Microsoft YaHei" charset="-122"/>
            </a:endParaRPr>
          </a:p>
        </p:txBody>
      </p:sp>
      <p:sp>
        <p:nvSpPr>
          <p:cNvPr id="8" name="文本框 7"/>
          <p:cNvSpPr txBox="1"/>
          <p:nvPr/>
        </p:nvSpPr>
        <p:spPr>
          <a:xfrm>
            <a:off x="11352270" y="3573016"/>
            <a:ext cx="1704947" cy="1569660"/>
          </a:xfrm>
          <a:prstGeom prst="rect">
            <a:avLst/>
          </a:prstGeom>
          <a:noFill/>
        </p:spPr>
        <p:txBody>
          <a:bodyPr wrap="square" rtlCol="0">
            <a:spAutoFit/>
          </a:bodyPr>
          <a:lstStyle/>
          <a:p>
            <a:r>
              <a:rPr kumimoji="1" lang="en-US" altLang="zh-CN" sz="9600" b="1" dirty="0" smtClean="0">
                <a:solidFill>
                  <a:srgbClr val="9F9A77"/>
                </a:solidFill>
                <a:latin typeface="+mn-ea"/>
                <a:cs typeface="Microsoft YaHei" charset="-122"/>
              </a:rPr>
              <a:t>”</a:t>
            </a:r>
            <a:endParaRPr kumimoji="1" lang="zh-CN" altLang="en-US" sz="9600" b="1" dirty="0">
              <a:solidFill>
                <a:srgbClr val="9F9A77"/>
              </a:solidFill>
              <a:latin typeface="+mn-ea"/>
              <a:cs typeface="Microsoft YaHei" charset="-122"/>
            </a:endParaRPr>
          </a:p>
        </p:txBody>
      </p:sp>
      <p:grpSp>
        <p:nvGrpSpPr>
          <p:cNvPr id="11" name="组 10"/>
          <p:cNvGrpSpPr/>
          <p:nvPr/>
        </p:nvGrpSpPr>
        <p:grpSpPr>
          <a:xfrm rot="10800000">
            <a:off x="2281315" y="3242191"/>
            <a:ext cx="533434" cy="1078771"/>
            <a:chOff x="6382023" y="881581"/>
            <a:chExt cx="218033" cy="440931"/>
          </a:xfrm>
        </p:grpSpPr>
        <p:sp>
          <p:nvSpPr>
            <p:cNvPr id="12" name="三角形 11"/>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a:spLocks noChangeAspect="1"/>
            </p:cNvSpPr>
            <p:nvPr/>
          </p:nvSpPr>
          <p:spPr>
            <a:xfrm rot="16200000">
              <a:off x="6436850" y="1048046"/>
              <a:ext cx="218411" cy="108000"/>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rot="16200000">
            <a:off x="-70769" y="2658224"/>
            <a:ext cx="2572756" cy="707886"/>
          </a:xfrm>
          <a:prstGeom prst="rect">
            <a:avLst/>
          </a:prstGeom>
        </p:spPr>
        <p:txBody>
          <a:bodyPr wrap="none">
            <a:spAutoFit/>
          </a:bodyPr>
          <a:lstStyle/>
          <a:p>
            <a:r>
              <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rPr>
              <a:t>Background</a:t>
            </a:r>
          </a:p>
        </p:txBody>
      </p:sp>
      <p:sp>
        <p:nvSpPr>
          <p:cNvPr id="17" name="矩形 16"/>
          <p:cNvSpPr/>
          <p:nvPr/>
        </p:nvSpPr>
        <p:spPr>
          <a:xfrm rot="16200000">
            <a:off x="1609159" y="3807629"/>
            <a:ext cx="494934" cy="288032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23392" y="4881354"/>
            <a:ext cx="2617640" cy="707886"/>
          </a:xfrm>
          <a:prstGeom prst="rect">
            <a:avLst/>
          </a:prstGeom>
        </p:spPr>
        <p:txBody>
          <a:bodyPr wrap="none">
            <a:spAutoFit/>
          </a:bodyPr>
          <a:lstStyle/>
          <a:p>
            <a:r>
              <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rPr>
              <a:t>Background</a:t>
            </a:r>
          </a:p>
        </p:txBody>
      </p:sp>
      <p:sp>
        <p:nvSpPr>
          <p:cNvPr id="20" name="文本框 19"/>
          <p:cNvSpPr txBox="1"/>
          <p:nvPr/>
        </p:nvSpPr>
        <p:spPr>
          <a:xfrm>
            <a:off x="4511824" y="2905555"/>
            <a:ext cx="7840617" cy="923330"/>
          </a:xfrm>
          <a:prstGeom prst="rect">
            <a:avLst/>
          </a:prstGeom>
          <a:noFill/>
        </p:spPr>
        <p:txBody>
          <a:bodyPr wrap="square" rtlCol="0">
            <a:spAutoFit/>
          </a:bodyPr>
          <a:lstStyle/>
          <a:p>
            <a:pPr>
              <a:lnSpc>
                <a:spcPct val="150000"/>
              </a:lnSpc>
            </a:pPr>
            <a:r>
              <a:rPr kumimoji="1" lang="en-US" altLang="zh-CN" sz="3600" b="1" dirty="0">
                <a:solidFill>
                  <a:srgbClr val="DDDBCE"/>
                </a:solidFill>
                <a:latin typeface="Calibri Light" panose="020F0302020204030204" pitchFamily="34" charset="0"/>
                <a:cs typeface="Calibri Light" panose="020F0302020204030204" pitchFamily="34" charset="0"/>
              </a:rPr>
              <a:t>The threat of cyber-attacks is </a:t>
            </a:r>
            <a:r>
              <a:rPr kumimoji="1" lang="en-US" altLang="zh-CN" sz="3600" b="1" dirty="0" smtClean="0">
                <a:solidFill>
                  <a:srgbClr val="DDDBCE"/>
                </a:solidFill>
                <a:latin typeface="Calibri Light" panose="020F0302020204030204" pitchFamily="34" charset="0"/>
                <a:cs typeface="Calibri Light" panose="020F0302020204030204" pitchFamily="34" charset="0"/>
              </a:rPr>
              <a:t>increasing…</a:t>
            </a:r>
          </a:p>
        </p:txBody>
      </p:sp>
    </p:spTree>
    <p:extLst>
      <p:ext uri="{BB962C8B-B14F-4D97-AF65-F5344CB8AC3E}">
        <p14:creationId xmlns:p14="http://schemas.microsoft.com/office/powerpoint/2010/main" val="47283015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
        <p:cNvGrpSpPr/>
        <p:nvPr/>
      </p:nvGrpSpPr>
      <p:grpSpPr>
        <a:xfrm>
          <a:off x="0" y="0"/>
          <a:ext cx="0" cy="0"/>
          <a:chOff x="0" y="0"/>
          <a:chExt cx="0" cy="0"/>
        </a:xfrm>
      </p:grpSpPr>
      <p:sp>
        <p:nvSpPr>
          <p:cNvPr id="16" name="矩形 15"/>
          <p:cNvSpPr/>
          <p:nvPr/>
        </p:nvSpPr>
        <p:spPr>
          <a:xfrm>
            <a:off x="981704" y="1332764"/>
            <a:ext cx="504056" cy="314096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1817250" y="3012167"/>
            <a:ext cx="1461565" cy="1461565"/>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1" name="组 10"/>
          <p:cNvGrpSpPr/>
          <p:nvPr/>
        </p:nvGrpSpPr>
        <p:grpSpPr>
          <a:xfrm rot="10800000">
            <a:off x="2281315" y="3242191"/>
            <a:ext cx="533434" cy="1078771"/>
            <a:chOff x="6382023" y="881581"/>
            <a:chExt cx="218033" cy="440931"/>
          </a:xfrm>
        </p:grpSpPr>
        <p:sp>
          <p:nvSpPr>
            <p:cNvPr id="22" name="三角形 11"/>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三角形 12"/>
            <p:cNvSpPr>
              <a:spLocks noChangeAspect="1"/>
            </p:cNvSpPr>
            <p:nvPr/>
          </p:nvSpPr>
          <p:spPr>
            <a:xfrm rot="16200000">
              <a:off x="6436850" y="1048046"/>
              <a:ext cx="218411" cy="108000"/>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矩形 23"/>
          <p:cNvSpPr/>
          <p:nvPr/>
        </p:nvSpPr>
        <p:spPr>
          <a:xfrm rot="16200000">
            <a:off x="613522" y="2658224"/>
            <a:ext cx="1204176" cy="707886"/>
          </a:xfrm>
          <a:prstGeom prst="rect">
            <a:avLst/>
          </a:prstGeom>
        </p:spPr>
        <p:txBody>
          <a:bodyPr wrap="none">
            <a:spAutoFit/>
          </a:bodyPr>
          <a:lstStyle/>
          <a:p>
            <a:r>
              <a:rPr kumimoji="1" lang="en-US" altLang="zh-CN" sz="4000" b="1" dirty="0" smtClean="0">
                <a:solidFill>
                  <a:srgbClr val="9F9A77"/>
                </a:solidFill>
                <a:latin typeface="Calibri Light" panose="020F0302020204030204" pitchFamily="34" charset="0"/>
                <a:ea typeface="Microsoft YaHei Light" charset="-122"/>
                <a:cs typeface="Calibri Light" panose="020F0302020204030204" pitchFamily="34" charset="0"/>
              </a:rPr>
              <a:t>2016</a:t>
            </a:r>
            <a:endPar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endParaRPr>
          </a:p>
        </p:txBody>
      </p:sp>
      <p:sp>
        <p:nvSpPr>
          <p:cNvPr id="25" name="矩形 24"/>
          <p:cNvSpPr/>
          <p:nvPr/>
        </p:nvSpPr>
        <p:spPr>
          <a:xfrm rot="16200000">
            <a:off x="1609159" y="3807629"/>
            <a:ext cx="494934" cy="288032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07368" y="5013176"/>
            <a:ext cx="2825132" cy="461665"/>
          </a:xfrm>
          <a:prstGeom prst="rect">
            <a:avLst/>
          </a:prstGeom>
        </p:spPr>
        <p:txBody>
          <a:bodyPr wrap="none">
            <a:spAutoFit/>
          </a:bodyPr>
          <a:lstStyle/>
          <a:p>
            <a:r>
              <a:rPr kumimoji="1" lang="en-US" altLang="zh-CN" sz="2400" b="1" dirty="0" smtClean="0">
                <a:solidFill>
                  <a:srgbClr val="9F9A77"/>
                </a:solidFill>
                <a:latin typeface="Calibri Light" panose="020F0302020204030204" pitchFamily="34" charset="0"/>
                <a:ea typeface="Microsoft YaHei Light" charset="-122"/>
                <a:cs typeface="Calibri Light" panose="020F0302020204030204" pitchFamily="34" charset="0"/>
              </a:rPr>
              <a:t>Attack </a:t>
            </a:r>
            <a:r>
              <a:rPr kumimoji="1" lang="en-US" altLang="zh-CN" sz="2400" b="1" dirty="0">
                <a:solidFill>
                  <a:srgbClr val="9F9A77"/>
                </a:solidFill>
                <a:latin typeface="Calibri Light" panose="020F0302020204030204" pitchFamily="34" charset="0"/>
                <a:ea typeface="Microsoft YaHei Light" charset="-122"/>
                <a:cs typeface="Calibri Light" panose="020F0302020204030204" pitchFamily="34" charset="0"/>
              </a:rPr>
              <a:t>on </a:t>
            </a:r>
            <a:r>
              <a:rPr kumimoji="1" lang="en-US" altLang="zh-CN" sz="2400" b="1" dirty="0" smtClean="0">
                <a:solidFill>
                  <a:srgbClr val="9F9A77"/>
                </a:solidFill>
                <a:latin typeface="Calibri Light" panose="020F0302020204030204" pitchFamily="34" charset="0"/>
                <a:ea typeface="Microsoft YaHei Light" charset="-122"/>
                <a:cs typeface="Calibri Light" panose="020F0302020204030204" pitchFamily="34" charset="0"/>
              </a:rPr>
              <a:t>electric grid</a:t>
            </a:r>
            <a:endParaRPr kumimoji="1" lang="en-US" altLang="zh-CN" sz="2400" b="1" dirty="0">
              <a:solidFill>
                <a:srgbClr val="9F9A77"/>
              </a:solidFill>
              <a:latin typeface="Calibri Light" panose="020F0302020204030204" pitchFamily="34" charset="0"/>
              <a:ea typeface="Microsoft YaHei Light" charset="-122"/>
              <a:cs typeface="Calibri Light" panose="020F0302020204030204"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565" y="1505234"/>
            <a:ext cx="7789538" cy="4018327"/>
          </a:xfrm>
          <a:prstGeom prst="rect">
            <a:avLst/>
          </a:prstGeom>
        </p:spPr>
      </p:pic>
    </p:spTree>
    <p:extLst>
      <p:ext uri="{BB962C8B-B14F-4D97-AF65-F5344CB8AC3E}">
        <p14:creationId xmlns:p14="http://schemas.microsoft.com/office/powerpoint/2010/main" val="26556728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880" y="430579"/>
            <a:ext cx="7014784" cy="4569743"/>
          </a:xfrm>
          <a:prstGeom prst="rect">
            <a:avLst/>
          </a:prstGeom>
        </p:spPr>
      </p:pic>
      <p:sp>
        <p:nvSpPr>
          <p:cNvPr id="16" name="矩形 15"/>
          <p:cNvSpPr/>
          <p:nvPr/>
        </p:nvSpPr>
        <p:spPr>
          <a:xfrm>
            <a:off x="981704" y="1332764"/>
            <a:ext cx="504056" cy="314096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1817250" y="3012167"/>
            <a:ext cx="1461565" cy="1461565"/>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1" name="组 10"/>
          <p:cNvGrpSpPr/>
          <p:nvPr/>
        </p:nvGrpSpPr>
        <p:grpSpPr>
          <a:xfrm rot="10800000">
            <a:off x="2281315" y="3242191"/>
            <a:ext cx="533434" cy="1078771"/>
            <a:chOff x="6382023" y="881581"/>
            <a:chExt cx="218033" cy="440931"/>
          </a:xfrm>
        </p:grpSpPr>
        <p:sp>
          <p:nvSpPr>
            <p:cNvPr id="22" name="三角形 11"/>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三角形 12"/>
            <p:cNvSpPr>
              <a:spLocks noChangeAspect="1"/>
            </p:cNvSpPr>
            <p:nvPr/>
          </p:nvSpPr>
          <p:spPr>
            <a:xfrm rot="16200000">
              <a:off x="6436850" y="1048046"/>
              <a:ext cx="218411" cy="108000"/>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矩形 23"/>
          <p:cNvSpPr/>
          <p:nvPr/>
        </p:nvSpPr>
        <p:spPr>
          <a:xfrm rot="16200000">
            <a:off x="613523" y="2658224"/>
            <a:ext cx="1204176" cy="707886"/>
          </a:xfrm>
          <a:prstGeom prst="rect">
            <a:avLst/>
          </a:prstGeom>
        </p:spPr>
        <p:txBody>
          <a:bodyPr wrap="none">
            <a:spAutoFit/>
          </a:bodyPr>
          <a:lstStyle/>
          <a:p>
            <a:r>
              <a:rPr kumimoji="1" lang="en-US" altLang="zh-CN" sz="4000" b="1" dirty="0" smtClean="0">
                <a:solidFill>
                  <a:srgbClr val="9F9A77"/>
                </a:solidFill>
                <a:latin typeface="Calibri Light" panose="020F0302020204030204" pitchFamily="34" charset="0"/>
                <a:ea typeface="Microsoft YaHei Light" charset="-122"/>
                <a:cs typeface="Calibri Light" panose="020F0302020204030204" pitchFamily="34" charset="0"/>
              </a:rPr>
              <a:t>2017</a:t>
            </a:r>
            <a:endPar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endParaRPr>
          </a:p>
        </p:txBody>
      </p:sp>
      <p:sp>
        <p:nvSpPr>
          <p:cNvPr id="25" name="矩形 24"/>
          <p:cNvSpPr/>
          <p:nvPr/>
        </p:nvSpPr>
        <p:spPr>
          <a:xfrm rot="16200000">
            <a:off x="1609159" y="3807629"/>
            <a:ext cx="494934" cy="288032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623392" y="4881354"/>
            <a:ext cx="2274405" cy="707886"/>
          </a:xfrm>
          <a:prstGeom prst="rect">
            <a:avLst/>
          </a:prstGeom>
        </p:spPr>
        <p:txBody>
          <a:bodyPr wrap="none">
            <a:spAutoFit/>
          </a:bodyPr>
          <a:lstStyle/>
          <a:p>
            <a:r>
              <a:rPr kumimoji="1" lang="en-US" altLang="zh-CN" sz="4000" b="1" dirty="0" smtClean="0">
                <a:solidFill>
                  <a:srgbClr val="9F9A77"/>
                </a:solidFill>
                <a:latin typeface="Calibri Light" panose="020F0302020204030204" pitchFamily="34" charset="0"/>
                <a:ea typeface="Microsoft YaHei Light" charset="-122"/>
                <a:cs typeface="Calibri Light" panose="020F0302020204030204" pitchFamily="34" charset="0"/>
              </a:rPr>
              <a:t>WannaCry</a:t>
            </a:r>
            <a:endPar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2567585"/>
            <a:ext cx="5365671" cy="4043326"/>
          </a:xfrm>
          <a:prstGeom prst="rect">
            <a:avLst/>
          </a:prstGeom>
        </p:spPr>
      </p:pic>
    </p:spTree>
    <p:extLst>
      <p:ext uri="{BB962C8B-B14F-4D97-AF65-F5344CB8AC3E}">
        <p14:creationId xmlns:p14="http://schemas.microsoft.com/office/powerpoint/2010/main" val="98071398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
        <p:cNvGrpSpPr/>
        <p:nvPr/>
      </p:nvGrpSpPr>
      <p:grpSpPr>
        <a:xfrm>
          <a:off x="0" y="0"/>
          <a:ext cx="0" cy="0"/>
          <a:chOff x="0" y="0"/>
          <a:chExt cx="0" cy="0"/>
        </a:xfrm>
      </p:grpSpPr>
      <p:sp>
        <p:nvSpPr>
          <p:cNvPr id="2" name="矩形 1"/>
          <p:cNvSpPr/>
          <p:nvPr/>
        </p:nvSpPr>
        <p:spPr>
          <a:xfrm>
            <a:off x="981704" y="1332764"/>
            <a:ext cx="504056" cy="314096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817250" y="3012167"/>
            <a:ext cx="1461565" cy="1461565"/>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 10"/>
          <p:cNvGrpSpPr/>
          <p:nvPr/>
        </p:nvGrpSpPr>
        <p:grpSpPr>
          <a:xfrm rot="10800000">
            <a:off x="2281315" y="3242191"/>
            <a:ext cx="533434" cy="1078771"/>
            <a:chOff x="6382023" y="881581"/>
            <a:chExt cx="218033" cy="440931"/>
          </a:xfrm>
        </p:grpSpPr>
        <p:sp>
          <p:nvSpPr>
            <p:cNvPr id="12" name="三角形 11"/>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a:spLocks noChangeAspect="1"/>
            </p:cNvSpPr>
            <p:nvPr/>
          </p:nvSpPr>
          <p:spPr>
            <a:xfrm rot="16200000">
              <a:off x="6436850" y="1048046"/>
              <a:ext cx="218411" cy="108000"/>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rot="16200000">
            <a:off x="18646" y="2658224"/>
            <a:ext cx="2393925" cy="707886"/>
          </a:xfrm>
          <a:prstGeom prst="rect">
            <a:avLst/>
          </a:prstGeom>
        </p:spPr>
        <p:txBody>
          <a:bodyPr wrap="none">
            <a:spAutoFit/>
          </a:bodyPr>
          <a:lstStyle/>
          <a:p>
            <a:r>
              <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rPr>
              <a:t>Motivation</a:t>
            </a:r>
            <a:endPar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endParaRPr>
          </a:p>
        </p:txBody>
      </p:sp>
      <p:sp>
        <p:nvSpPr>
          <p:cNvPr id="17" name="矩形 16"/>
          <p:cNvSpPr/>
          <p:nvPr/>
        </p:nvSpPr>
        <p:spPr>
          <a:xfrm rot="16200000">
            <a:off x="1609159" y="3807629"/>
            <a:ext cx="494934" cy="288032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23392" y="4881354"/>
            <a:ext cx="2393925" cy="707886"/>
          </a:xfrm>
          <a:prstGeom prst="rect">
            <a:avLst/>
          </a:prstGeom>
        </p:spPr>
        <p:txBody>
          <a:bodyPr wrap="none">
            <a:spAutoFit/>
          </a:bodyPr>
          <a:lstStyle/>
          <a:p>
            <a:r>
              <a:rPr kumimoji="1" lang="en-US" altLang="zh-CN" sz="4000" b="1" dirty="0" smtClean="0">
                <a:solidFill>
                  <a:srgbClr val="9F9A77"/>
                </a:solidFill>
                <a:latin typeface="Calibri Light" panose="020F0302020204030204" pitchFamily="34" charset="0"/>
                <a:ea typeface="Microsoft YaHei Light" charset="-122"/>
                <a:cs typeface="Calibri Light" panose="020F0302020204030204" pitchFamily="34" charset="0"/>
              </a:rPr>
              <a:t>Motivation</a:t>
            </a:r>
            <a:endParaRPr kumimoji="1" lang="en-US" altLang="zh-CN" sz="4000" b="1" dirty="0">
              <a:solidFill>
                <a:srgbClr val="9F9A77"/>
              </a:solidFill>
              <a:latin typeface="Calibri Light" panose="020F0302020204030204" pitchFamily="34" charset="0"/>
              <a:ea typeface="Microsoft YaHei Light" charset="-122"/>
              <a:cs typeface="Calibri Light" panose="020F0302020204030204" pitchFamily="34" charset="0"/>
            </a:endParaRPr>
          </a:p>
        </p:txBody>
      </p:sp>
      <p:grpSp>
        <p:nvGrpSpPr>
          <p:cNvPr id="16" name="组 11"/>
          <p:cNvGrpSpPr/>
          <p:nvPr/>
        </p:nvGrpSpPr>
        <p:grpSpPr>
          <a:xfrm>
            <a:off x="4974888" y="3070272"/>
            <a:ext cx="4032448" cy="1789439"/>
            <a:chOff x="1392943" y="689299"/>
            <a:chExt cx="4032448" cy="1789439"/>
          </a:xfrm>
        </p:grpSpPr>
        <p:sp>
          <p:nvSpPr>
            <p:cNvPr id="19" name="矩形 18"/>
            <p:cNvSpPr/>
            <p:nvPr/>
          </p:nvSpPr>
          <p:spPr>
            <a:xfrm>
              <a:off x="1392943" y="1570948"/>
              <a:ext cx="4032448" cy="907790"/>
            </a:xfrm>
            <a:prstGeom prst="rect">
              <a:avLst/>
            </a:prstGeom>
            <a:solidFill>
              <a:srgbClr val="A09D7A"/>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
            <p:cNvSpPr/>
            <p:nvPr/>
          </p:nvSpPr>
          <p:spPr>
            <a:xfrm flipV="1">
              <a:off x="3107433" y="689299"/>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 name="矩形 3"/>
          <p:cNvSpPr/>
          <p:nvPr/>
        </p:nvSpPr>
        <p:spPr>
          <a:xfrm>
            <a:off x="4943872" y="4051873"/>
            <a:ext cx="4290428" cy="707886"/>
          </a:xfrm>
          <a:prstGeom prst="rect">
            <a:avLst/>
          </a:prstGeom>
        </p:spPr>
        <p:txBody>
          <a:bodyPr wrap="square">
            <a:spAutoFit/>
          </a:bodyPr>
          <a:lstStyle/>
          <a:p>
            <a:r>
              <a:rPr lang="zh-CN" altLang="en-US" sz="4000" dirty="0" smtClean="0">
                <a:latin typeface="Calibri" panose="020F0502020204030204" pitchFamily="34" charset="0"/>
                <a:cs typeface="Calibri" panose="020F0502020204030204" pitchFamily="34" charset="0"/>
              </a:rPr>
              <a:t>Traditional </a:t>
            </a:r>
            <a:r>
              <a:rPr lang="zh-CN" altLang="en-US" sz="4000" dirty="0">
                <a:latin typeface="Calibri" panose="020F0502020204030204" pitchFamily="34" charset="0"/>
                <a:cs typeface="Calibri" panose="020F0502020204030204" pitchFamily="34" charset="0"/>
              </a:rPr>
              <a:t>defense</a:t>
            </a:r>
          </a:p>
        </p:txBody>
      </p:sp>
      <p:sp>
        <p:nvSpPr>
          <p:cNvPr id="6" name="矩形 5"/>
          <p:cNvSpPr/>
          <p:nvPr/>
        </p:nvSpPr>
        <p:spPr>
          <a:xfrm>
            <a:off x="5264505" y="2184637"/>
            <a:ext cx="3832972" cy="523220"/>
          </a:xfrm>
          <a:prstGeom prst="rect">
            <a:avLst/>
          </a:prstGeom>
        </p:spPr>
        <p:txBody>
          <a:bodyPr wrap="none">
            <a:spAutoFit/>
          </a:bodyPr>
          <a:lstStyle/>
          <a:p>
            <a:r>
              <a:rPr lang="zh-CN" altLang="en-US" sz="2800" b="1" dirty="0">
                <a:latin typeface="Calibri" panose="020F0502020204030204" pitchFamily="34" charset="0"/>
                <a:cs typeface="Calibri" panose="020F0502020204030204" pitchFamily="34" charset="0"/>
              </a:rPr>
              <a:t>Data-driven </a:t>
            </a:r>
            <a:r>
              <a:rPr lang="zh-CN" altLang="en-US" sz="2800" b="1" dirty="0" smtClean="0">
                <a:latin typeface="Calibri" panose="020F0502020204030204" pitchFamily="34" charset="0"/>
                <a:cs typeface="Calibri" panose="020F0502020204030204" pitchFamily="34" charset="0"/>
              </a:rPr>
              <a:t>approach</a:t>
            </a:r>
            <a:r>
              <a:rPr lang="en-US" altLang="zh-CN" sz="2800" b="1" dirty="0" err="1" smtClean="0">
                <a:latin typeface="Calibri" panose="020F0502020204030204" pitchFamily="34" charset="0"/>
                <a:cs typeface="Calibri" panose="020F0502020204030204" pitchFamily="34" charset="0"/>
              </a:rPr>
              <a:t>es</a:t>
            </a:r>
            <a:endParaRPr lang="zh-CN" alt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13838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9" name="矩形 8"/>
          <p:cNvSpPr/>
          <p:nvPr/>
        </p:nvSpPr>
        <p:spPr>
          <a:xfrm>
            <a:off x="-13498" y="0"/>
            <a:ext cx="6456363" cy="685800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1055440" y="1124744"/>
            <a:ext cx="4032448" cy="4865772"/>
          </a:xfrm>
          <a:prstGeom prst="rect">
            <a:avLst/>
          </a:prstGeom>
          <a:noFill/>
          <a:ln w="66675">
            <a:solidFill>
              <a:srgbClr val="9F9A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399140" y="893911"/>
            <a:ext cx="1345048" cy="461665"/>
          </a:xfrm>
          <a:prstGeom prst="rect">
            <a:avLst/>
          </a:prstGeom>
          <a:solidFill>
            <a:srgbClr val="423E42"/>
          </a:solidFill>
        </p:spPr>
        <p:txBody>
          <a:bodyPr wrap="none" rtlCol="0">
            <a:spAutoFit/>
          </a:bodyPr>
          <a:lstStyle/>
          <a:p>
            <a:r>
              <a:rPr kumimoji="1" lang="en-US" altLang="zh-CN" sz="2400" b="1" dirty="0" err="1">
                <a:solidFill>
                  <a:srgbClr val="9F9A77"/>
                </a:solidFill>
                <a:latin typeface="Microsoft YaHei Light" charset="-122"/>
                <a:ea typeface="Microsoft YaHei Light" charset="-122"/>
                <a:cs typeface="Microsoft YaHei Light" charset="-122"/>
              </a:rPr>
              <a:t>r</a:t>
            </a:r>
            <a:r>
              <a:rPr kumimoji="1" lang="en-US" altLang="zh-CN" sz="2400" b="1" dirty="0" err="1" smtClean="0">
                <a:solidFill>
                  <a:srgbClr val="9F9A77"/>
                </a:solidFill>
                <a:latin typeface="Microsoft YaHei Light" charset="-122"/>
                <a:ea typeface="Microsoft YaHei Light" charset="-122"/>
                <a:cs typeface="Microsoft YaHei Light" charset="-122"/>
              </a:rPr>
              <a:t>edteam</a:t>
            </a:r>
            <a:endParaRPr kumimoji="1" lang="en-US" altLang="zh-CN" sz="2400" b="1" dirty="0">
              <a:solidFill>
                <a:srgbClr val="9F9A77"/>
              </a:solidFill>
              <a:latin typeface="Microsoft YaHei Light" charset="-122"/>
              <a:ea typeface="Microsoft YaHei Light" charset="-122"/>
              <a:cs typeface="Microsoft YaHei Light" charset="-122"/>
            </a:endParaRPr>
          </a:p>
        </p:txBody>
      </p:sp>
      <p:sp>
        <p:nvSpPr>
          <p:cNvPr id="7" name="矩形 6"/>
          <p:cNvSpPr/>
          <p:nvPr/>
        </p:nvSpPr>
        <p:spPr>
          <a:xfrm>
            <a:off x="1760152" y="1370236"/>
            <a:ext cx="2864617" cy="954107"/>
          </a:xfrm>
          <a:prstGeom prst="rect">
            <a:avLst/>
          </a:prstGeom>
        </p:spPr>
        <p:txBody>
          <a:bodyPr wrap="square">
            <a:spAutoFit/>
          </a:bodyPr>
          <a:lstStyle/>
          <a:p>
            <a:pPr algn="ctr"/>
            <a:r>
              <a:rPr kumimoji="1" lang="en-US" altLang="zh-CN" sz="2800" b="1" dirty="0" smtClean="0">
                <a:solidFill>
                  <a:srgbClr val="9F9A77"/>
                </a:solidFill>
                <a:latin typeface="Microsoft YaHei Light" charset="-122"/>
                <a:ea typeface="Microsoft YaHei Light" charset="-122"/>
                <a:cs typeface="Microsoft YaHei Light" charset="-122"/>
              </a:rPr>
              <a:t>Ground Truth </a:t>
            </a:r>
            <a:r>
              <a:rPr kumimoji="1" lang="en-US" altLang="zh-CN" sz="2800" b="1" dirty="0">
                <a:solidFill>
                  <a:srgbClr val="9F9A77"/>
                </a:solidFill>
                <a:latin typeface="Microsoft YaHei Light" charset="-122"/>
                <a:ea typeface="Microsoft YaHei Light" charset="-122"/>
                <a:cs typeface="Microsoft YaHei Light" charset="-122"/>
              </a:rPr>
              <a:t>of </a:t>
            </a:r>
            <a:r>
              <a:rPr kumimoji="1" lang="en-US" altLang="zh-CN" sz="2800" b="1" dirty="0" smtClean="0">
                <a:solidFill>
                  <a:srgbClr val="9F9A77"/>
                </a:solidFill>
                <a:latin typeface="Microsoft YaHei Light" charset="-122"/>
                <a:ea typeface="Microsoft YaHei Light" charset="-122"/>
                <a:cs typeface="Microsoft YaHei Light" charset="-122"/>
              </a:rPr>
              <a:t>Bad Behavior</a:t>
            </a:r>
            <a:endParaRPr kumimoji="1" lang="zh-CN" altLang="en-US" sz="2800" b="1" dirty="0">
              <a:solidFill>
                <a:srgbClr val="9F9A77"/>
              </a:solidFill>
              <a:latin typeface="Microsoft YaHei Light" charset="-122"/>
              <a:ea typeface="Microsoft YaHei Light" charset="-122"/>
              <a:cs typeface="Microsoft YaHei Light" charset="-122"/>
            </a:endParaRPr>
          </a:p>
        </p:txBody>
      </p:sp>
      <p:sp>
        <p:nvSpPr>
          <p:cNvPr id="8" name="矩形 7"/>
          <p:cNvSpPr/>
          <p:nvPr/>
        </p:nvSpPr>
        <p:spPr>
          <a:xfrm>
            <a:off x="1297142" y="2326525"/>
            <a:ext cx="2638617" cy="2215991"/>
          </a:xfrm>
          <a:prstGeom prst="rect">
            <a:avLst/>
          </a:prstGeom>
        </p:spPr>
        <p:txBody>
          <a:bodyPr wrap="square">
            <a:spAutoFit/>
          </a:bodyPr>
          <a:lstStyle/>
          <a:p>
            <a:pPr>
              <a:lnSpc>
                <a:spcPct val="150000"/>
              </a:lnSpc>
            </a:pPr>
            <a:r>
              <a:rPr lang="en-US" altLang="zh-CN" sz="2000" dirty="0" err="1" smtClean="0">
                <a:solidFill>
                  <a:srgbClr val="DDDBCE"/>
                </a:solidFill>
                <a:latin typeface="Microsoft YaHei Light" charset="-122"/>
                <a:ea typeface="Microsoft YaHei Light" charset="-122"/>
                <a:cs typeface="Microsoft YaHei Light" charset="-122"/>
              </a:rPr>
              <a:t>Redteam</a:t>
            </a:r>
            <a:r>
              <a:rPr lang="en-US" altLang="zh-CN" sz="2000" dirty="0" smtClean="0">
                <a:solidFill>
                  <a:srgbClr val="DDDBCE"/>
                </a:solidFill>
                <a:latin typeface="Microsoft YaHei Light" charset="-122"/>
                <a:ea typeface="Microsoft YaHei Light" charset="-122"/>
                <a:cs typeface="Microsoft YaHei Light" charset="-122"/>
              </a:rPr>
              <a:t> contains:</a:t>
            </a:r>
            <a:endParaRPr lang="en-US" altLang="zh-CN" dirty="0">
              <a:solidFill>
                <a:srgbClr val="DDDBCE"/>
              </a:solidFill>
              <a:latin typeface="Microsoft YaHei Light" charset="-122"/>
              <a:ea typeface="Microsoft YaHei Light" charset="-122"/>
              <a:cs typeface="Microsoft YaHei Light" charset="-122"/>
            </a:endParaRPr>
          </a:p>
          <a:p>
            <a:pPr>
              <a:lnSpc>
                <a:spcPct val="150000"/>
              </a:lnSpc>
            </a:pPr>
            <a:r>
              <a:rPr lang="en-US" altLang="zh-CN" dirty="0" smtClean="0">
                <a:solidFill>
                  <a:srgbClr val="DDDBCE"/>
                </a:solidFill>
                <a:latin typeface="Microsoft YaHei Light" charset="-122"/>
                <a:ea typeface="Microsoft YaHei Light" charset="-122"/>
                <a:cs typeface="Microsoft YaHei Light" charset="-122"/>
              </a:rPr>
              <a:t>Time</a:t>
            </a:r>
          </a:p>
          <a:p>
            <a:pPr>
              <a:lnSpc>
                <a:spcPct val="150000"/>
              </a:lnSpc>
            </a:pPr>
            <a:r>
              <a:rPr lang="en-US" altLang="zh-CN" dirty="0" err="1" smtClean="0">
                <a:solidFill>
                  <a:srgbClr val="DDDBCE"/>
                </a:solidFill>
                <a:latin typeface="Microsoft YaHei Light" charset="-122"/>
                <a:ea typeface="Microsoft YaHei Light" charset="-122"/>
                <a:cs typeface="Microsoft YaHei Light" charset="-122"/>
              </a:rPr>
              <a:t>user@domain</a:t>
            </a:r>
            <a:endParaRPr lang="en-US" altLang="zh-CN" dirty="0" smtClean="0">
              <a:solidFill>
                <a:srgbClr val="DDDBCE"/>
              </a:solidFill>
              <a:latin typeface="Microsoft YaHei Light" charset="-122"/>
              <a:ea typeface="Microsoft YaHei Light" charset="-122"/>
              <a:cs typeface="Microsoft YaHei Light" charset="-122"/>
            </a:endParaRPr>
          </a:p>
          <a:p>
            <a:pPr>
              <a:lnSpc>
                <a:spcPct val="150000"/>
              </a:lnSpc>
            </a:pPr>
            <a:r>
              <a:rPr lang="en-US" altLang="zh-CN" dirty="0" smtClean="0">
                <a:solidFill>
                  <a:srgbClr val="DDDBCE"/>
                </a:solidFill>
                <a:latin typeface="Microsoft YaHei Light" charset="-122"/>
                <a:ea typeface="Microsoft YaHei Light" charset="-122"/>
                <a:cs typeface="Microsoft YaHei Light" charset="-122"/>
              </a:rPr>
              <a:t>source computer</a:t>
            </a:r>
          </a:p>
          <a:p>
            <a:pPr>
              <a:lnSpc>
                <a:spcPct val="150000"/>
              </a:lnSpc>
            </a:pPr>
            <a:r>
              <a:rPr lang="en-US" altLang="zh-CN" dirty="0" smtClean="0">
                <a:solidFill>
                  <a:srgbClr val="DDDBCE"/>
                </a:solidFill>
                <a:latin typeface="Microsoft YaHei Light" charset="-122"/>
                <a:ea typeface="Microsoft YaHei Light" charset="-122"/>
                <a:cs typeface="Microsoft YaHei Light" charset="-122"/>
              </a:rPr>
              <a:t>destination </a:t>
            </a:r>
            <a:r>
              <a:rPr lang="en-US" altLang="zh-CN" dirty="0">
                <a:solidFill>
                  <a:srgbClr val="DDDBCE"/>
                </a:solidFill>
                <a:latin typeface="Microsoft YaHei Light" charset="-122"/>
                <a:ea typeface="Microsoft YaHei Light" charset="-122"/>
                <a:cs typeface="Microsoft YaHei Light" charset="-122"/>
              </a:rPr>
              <a:t>computer</a:t>
            </a:r>
          </a:p>
        </p:txBody>
      </p:sp>
      <p:grpSp>
        <p:nvGrpSpPr>
          <p:cNvPr id="11" name="组 10"/>
          <p:cNvGrpSpPr>
            <a:grpSpLocks noChangeAspect="1"/>
          </p:cNvGrpSpPr>
          <p:nvPr/>
        </p:nvGrpSpPr>
        <p:grpSpPr>
          <a:xfrm>
            <a:off x="4841807" y="5326003"/>
            <a:ext cx="226078" cy="457200"/>
            <a:chOff x="6382023" y="881581"/>
            <a:chExt cx="218033" cy="440931"/>
          </a:xfrm>
        </p:grpSpPr>
        <p:sp>
          <p:nvSpPr>
            <p:cNvPr id="12" name="三角形 11"/>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a:spLocks noChangeAspect="1"/>
            </p:cNvSpPr>
            <p:nvPr/>
          </p:nvSpPr>
          <p:spPr>
            <a:xfrm rot="16200000">
              <a:off x="6436850" y="1048046"/>
              <a:ext cx="218411" cy="108000"/>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 13"/>
          <p:cNvGrpSpPr/>
          <p:nvPr/>
        </p:nvGrpSpPr>
        <p:grpSpPr>
          <a:xfrm rot="10800000">
            <a:off x="1084736" y="2355639"/>
            <a:ext cx="225937" cy="456916"/>
            <a:chOff x="6382023" y="881581"/>
            <a:chExt cx="218033" cy="440931"/>
          </a:xfrm>
        </p:grpSpPr>
        <p:sp>
          <p:nvSpPr>
            <p:cNvPr id="15" name="三角形 14"/>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三角形 15"/>
            <p:cNvSpPr>
              <a:spLocks noChangeAspect="1"/>
            </p:cNvSpPr>
            <p:nvPr/>
          </p:nvSpPr>
          <p:spPr>
            <a:xfrm rot="16200000">
              <a:off x="6436850" y="1048046"/>
              <a:ext cx="218411" cy="108000"/>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8" name="直线连接符 17"/>
          <p:cNvCxnSpPr/>
          <p:nvPr/>
        </p:nvCxnSpPr>
        <p:spPr>
          <a:xfrm>
            <a:off x="1415480" y="2852936"/>
            <a:ext cx="2088232" cy="0"/>
          </a:xfrm>
          <a:prstGeom prst="line">
            <a:avLst/>
          </a:prstGeom>
          <a:ln w="19050">
            <a:solidFill>
              <a:srgbClr val="9F9A77"/>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37946" y="1543735"/>
            <a:ext cx="5007029" cy="4893647"/>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zh-CN" sz="2400" dirty="0">
                <a:latin typeface="Calibri" panose="020F0502020204030204" pitchFamily="34" charset="0"/>
                <a:cs typeface="Calibri" panose="020F0502020204030204" pitchFamily="34" charset="0"/>
              </a:rPr>
              <a:t>Giving Comprehensive, Multi-Source Cyber-Security Events</a:t>
            </a:r>
          </a:p>
          <a:p>
            <a:pPr marL="285750" indent="-285750">
              <a:buFont typeface="Wingdings" panose="05000000000000000000" pitchFamily="2" charset="2"/>
              <a:buChar char="l"/>
            </a:pPr>
            <a:r>
              <a:rPr kumimoji="1" lang="en-US" altLang="zh-CN" sz="2400" dirty="0" smtClean="0">
                <a:latin typeface="Calibri" panose="020F0502020204030204" pitchFamily="34" charset="0"/>
                <a:cs typeface="Calibri" panose="020F0502020204030204" pitchFamily="34" charset="0"/>
              </a:rPr>
              <a:t>It </a:t>
            </a:r>
            <a:r>
              <a:rPr kumimoji="1" lang="en-US" altLang="zh-CN" sz="2400" dirty="0">
                <a:latin typeface="Calibri" panose="020F0502020204030204" pitchFamily="34" charset="0"/>
                <a:cs typeface="Calibri" panose="020F0502020204030204" pitchFamily="34" charset="0"/>
              </a:rPr>
              <a:t>contains a </a:t>
            </a:r>
            <a:r>
              <a:rPr kumimoji="1" lang="en-US" altLang="zh-CN" sz="2400" b="1" u="sng" dirty="0" err="1">
                <a:latin typeface="Calibri" panose="020F0502020204030204" pitchFamily="34" charset="0"/>
                <a:cs typeface="Calibri" panose="020F0502020204030204" pitchFamily="34" charset="0"/>
              </a:rPr>
              <a:t>redteam</a:t>
            </a:r>
            <a:r>
              <a:rPr kumimoji="1" lang="en-US" altLang="zh-CN" sz="2400" dirty="0">
                <a:latin typeface="Calibri" panose="020F0502020204030204" pitchFamily="34" charset="0"/>
                <a:cs typeface="Calibri" panose="020F0502020204030204" pitchFamily="34" charset="0"/>
              </a:rPr>
              <a:t> that has been detected and marked as </a:t>
            </a:r>
            <a:r>
              <a:rPr kumimoji="1" lang="en-US" altLang="zh-CN" sz="2400" b="1" u="sng" dirty="0" smtClean="0">
                <a:latin typeface="Calibri" panose="020F0502020204030204" pitchFamily="34" charset="0"/>
                <a:cs typeface="Calibri" panose="020F0502020204030204" pitchFamily="34" charset="0"/>
              </a:rPr>
              <a:t>attack events</a:t>
            </a:r>
            <a:r>
              <a:rPr kumimoji="1" lang="en-US" altLang="zh-CN" sz="24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l"/>
            </a:pPr>
            <a:r>
              <a:rPr kumimoji="1" lang="en-US" altLang="zh-CN" sz="2400" dirty="0" smtClean="0">
                <a:latin typeface="Calibri" panose="020F0502020204030204" pitchFamily="34" charset="0"/>
                <a:cs typeface="Calibri" panose="020F0502020204030204" pitchFamily="34" charset="0"/>
              </a:rPr>
              <a:t>Combined </a:t>
            </a:r>
            <a:r>
              <a:rPr kumimoji="1" lang="en-US" altLang="zh-CN" sz="2400" dirty="0">
                <a:latin typeface="Calibri" panose="020F0502020204030204" pitchFamily="34" charset="0"/>
                <a:cs typeface="Calibri" panose="020F0502020204030204" pitchFamily="34" charset="0"/>
              </a:rPr>
              <a:t>with </a:t>
            </a:r>
            <a:r>
              <a:rPr kumimoji="1" lang="en-US" altLang="zh-CN" sz="2400" dirty="0" err="1">
                <a:latin typeface="Calibri" panose="020F0502020204030204" pitchFamily="34" charset="0"/>
                <a:cs typeface="Calibri" panose="020F0502020204030204" pitchFamily="34" charset="0"/>
              </a:rPr>
              <a:t>redteam</a:t>
            </a:r>
            <a:r>
              <a:rPr kumimoji="1" lang="en-US" altLang="zh-CN" sz="2400" dirty="0">
                <a:latin typeface="Calibri" panose="020F0502020204030204" pitchFamily="34" charset="0"/>
                <a:cs typeface="Calibri" panose="020F0502020204030204" pitchFamily="34" charset="0"/>
              </a:rPr>
              <a:t> attack events and data extraction from the </a:t>
            </a:r>
            <a:r>
              <a:rPr kumimoji="1" lang="en-US" altLang="zh-CN" sz="2400" b="1" u="sng" dirty="0">
                <a:latin typeface="Calibri" panose="020F0502020204030204" pitchFamily="34" charset="0"/>
                <a:cs typeface="Calibri" panose="020F0502020204030204" pitchFamily="34" charset="0"/>
              </a:rPr>
              <a:t>other four dimensions</a:t>
            </a:r>
            <a:r>
              <a:rPr kumimoji="1" lang="en-US" altLang="zh-CN" sz="2400" dirty="0">
                <a:latin typeface="Calibri" panose="020F0502020204030204" pitchFamily="34" charset="0"/>
                <a:cs typeface="Calibri" panose="020F0502020204030204" pitchFamily="34" charset="0"/>
              </a:rPr>
              <a:t>, </a:t>
            </a:r>
            <a:r>
              <a:rPr kumimoji="1" lang="en-US" altLang="zh-CN" sz="2400" dirty="0" smtClean="0">
                <a:latin typeface="Calibri" panose="020F0502020204030204" pitchFamily="34" charset="0"/>
                <a:cs typeface="Calibri" panose="020F0502020204030204" pitchFamily="34" charset="0"/>
              </a:rPr>
              <a:t>analyze the </a:t>
            </a:r>
            <a:r>
              <a:rPr kumimoji="1" lang="en-US" altLang="zh-CN" sz="2400" b="1" u="sng" dirty="0">
                <a:latin typeface="Calibri" panose="020F0502020204030204" pitchFamily="34" charset="0"/>
                <a:cs typeface="Calibri" panose="020F0502020204030204" pitchFamily="34" charset="0"/>
              </a:rPr>
              <a:t>attack pattern </a:t>
            </a:r>
            <a:r>
              <a:rPr kumimoji="1" lang="en-US" altLang="zh-CN" sz="2400" b="1" u="sng" dirty="0" smtClean="0">
                <a:latin typeface="Calibri" panose="020F0502020204030204" pitchFamily="34" charset="0"/>
                <a:cs typeface="Calibri" panose="020F0502020204030204" pitchFamily="34" charset="0"/>
              </a:rPr>
              <a:t>characteristics</a:t>
            </a:r>
            <a:r>
              <a:rPr kumimoji="1" lang="en-US" altLang="zh-CN" sz="24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l"/>
            </a:pPr>
            <a:r>
              <a:rPr kumimoji="1" lang="en-US" altLang="zh-CN" sz="2400" dirty="0" smtClean="0">
                <a:latin typeface="Calibri" panose="020F0502020204030204" pitchFamily="34" charset="0"/>
                <a:cs typeface="Calibri" panose="020F0502020204030204" pitchFamily="34" charset="0"/>
              </a:rPr>
              <a:t>Based </a:t>
            </a:r>
            <a:r>
              <a:rPr kumimoji="1" lang="en-US" altLang="zh-CN" sz="2400" dirty="0">
                <a:latin typeface="Calibri" panose="020F0502020204030204" pitchFamily="34" charset="0"/>
                <a:cs typeface="Calibri" panose="020F0502020204030204" pitchFamily="34" charset="0"/>
              </a:rPr>
              <a:t>on the obtained </a:t>
            </a:r>
            <a:r>
              <a:rPr kumimoji="1" lang="en-US" altLang="zh-CN" sz="2400" dirty="0" smtClean="0">
                <a:latin typeface="Calibri" panose="020F0502020204030204" pitchFamily="34" charset="0"/>
                <a:cs typeface="Calibri" panose="020F0502020204030204" pitchFamily="34" charset="0"/>
              </a:rPr>
              <a:t>attack pattern characteristics</a:t>
            </a:r>
            <a:r>
              <a:rPr kumimoji="1" lang="en-US" altLang="zh-CN" sz="2400" dirty="0">
                <a:latin typeface="Calibri" panose="020F0502020204030204" pitchFamily="34" charset="0"/>
                <a:cs typeface="Calibri" panose="020F0502020204030204" pitchFamily="34" charset="0"/>
              </a:rPr>
              <a:t>, </a:t>
            </a:r>
            <a:r>
              <a:rPr kumimoji="1" lang="en-US" altLang="zh-CN" sz="2400" b="1" u="sng" dirty="0">
                <a:latin typeface="Calibri" panose="020F0502020204030204" pitchFamily="34" charset="0"/>
                <a:cs typeface="Calibri" panose="020F0502020204030204" pitchFamily="34" charset="0"/>
              </a:rPr>
              <a:t>untagged </a:t>
            </a:r>
            <a:r>
              <a:rPr kumimoji="1" lang="en-US" altLang="zh-CN" sz="2400" b="1" u="sng" dirty="0" err="1">
                <a:latin typeface="Calibri" panose="020F0502020204030204" pitchFamily="34" charset="0"/>
                <a:cs typeface="Calibri" panose="020F0502020204030204" pitchFamily="34" charset="0"/>
              </a:rPr>
              <a:t>redteam</a:t>
            </a:r>
            <a:r>
              <a:rPr kumimoji="1" lang="en-US" altLang="zh-CN" sz="2400" b="1" u="sng" dirty="0">
                <a:latin typeface="Calibri" panose="020F0502020204030204" pitchFamily="34" charset="0"/>
                <a:cs typeface="Calibri" panose="020F0502020204030204" pitchFamily="34" charset="0"/>
              </a:rPr>
              <a:t> members</a:t>
            </a:r>
            <a:r>
              <a:rPr kumimoji="1" lang="en-US" altLang="zh-CN" sz="2400" dirty="0">
                <a:latin typeface="Calibri" panose="020F0502020204030204" pitchFamily="34" charset="0"/>
                <a:cs typeface="Calibri" panose="020F0502020204030204" pitchFamily="34" charset="0"/>
              </a:rPr>
              <a:t> can be inferred and attack events can be </a:t>
            </a:r>
            <a:r>
              <a:rPr kumimoji="1" lang="en-US" altLang="zh-CN" sz="2400" b="1" u="sng" dirty="0" smtClean="0">
                <a:latin typeface="Calibri" panose="020F0502020204030204" pitchFamily="34" charset="0"/>
                <a:cs typeface="Calibri" panose="020F0502020204030204" pitchFamily="34" charset="0"/>
              </a:rPr>
              <a:t>predicted</a:t>
            </a:r>
            <a:r>
              <a:rPr kumimoji="1" lang="en-US" altLang="zh-CN" sz="2400" dirty="0" smtClean="0">
                <a:latin typeface="Calibri" panose="020F0502020204030204" pitchFamily="34" charset="0"/>
                <a:cs typeface="Calibri" panose="020F0502020204030204" pitchFamily="34" charset="0"/>
              </a:rPr>
              <a:t>.</a:t>
            </a:r>
            <a:endParaRPr kumimoji="1" lang="zh-CN" altLang="en-US" sz="2400" dirty="0">
              <a:latin typeface="Calibri" panose="020F0502020204030204" pitchFamily="34" charset="0"/>
              <a:cs typeface="Calibri" panose="020F0502020204030204" pitchFamily="34" charset="0"/>
            </a:endParaRPr>
          </a:p>
        </p:txBody>
      </p:sp>
      <p:sp>
        <p:nvSpPr>
          <p:cNvPr id="21" name="矩形 20"/>
          <p:cNvSpPr/>
          <p:nvPr/>
        </p:nvSpPr>
        <p:spPr>
          <a:xfrm>
            <a:off x="7122952" y="233848"/>
            <a:ext cx="1438374"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7122435" y="231030"/>
            <a:ext cx="1798931" cy="461665"/>
          </a:xfrm>
          <a:prstGeom prst="rect">
            <a:avLst/>
          </a:prstGeom>
          <a:noFill/>
        </p:spPr>
        <p:txBody>
          <a:bodyPr wrap="square" rtlCol="0">
            <a:spAutoFit/>
          </a:bodyPr>
          <a:lstStyle/>
          <a:p>
            <a:r>
              <a:rPr kumimoji="1" lang="en-US" altLang="zh-CN" sz="2400" dirty="0" smtClean="0">
                <a:solidFill>
                  <a:srgbClr val="DDDBCE"/>
                </a:solidFill>
              </a:rPr>
              <a:t>PROBLEM</a:t>
            </a:r>
            <a:endParaRPr kumimoji="1" lang="en-US" altLang="zh-CN" sz="2400" dirty="0">
              <a:solidFill>
                <a:srgbClr val="DDDBCE"/>
              </a:solidFill>
            </a:endParaRPr>
          </a:p>
        </p:txBody>
      </p:sp>
      <p:sp>
        <p:nvSpPr>
          <p:cNvPr id="23" name="矩形 22"/>
          <p:cNvSpPr/>
          <p:nvPr/>
        </p:nvSpPr>
        <p:spPr>
          <a:xfrm>
            <a:off x="7133933" y="695513"/>
            <a:ext cx="2004315" cy="432048"/>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7122953" y="671532"/>
            <a:ext cx="2015295" cy="461665"/>
          </a:xfrm>
          <a:prstGeom prst="rect">
            <a:avLst/>
          </a:prstGeom>
        </p:spPr>
        <p:txBody>
          <a:bodyPr wrap="none">
            <a:spAutoFit/>
          </a:bodyPr>
          <a:lstStyle/>
          <a:p>
            <a:r>
              <a:rPr kumimoji="1" lang="en-US" altLang="zh-CN" sz="2400" dirty="0" smtClean="0">
                <a:solidFill>
                  <a:srgbClr val="DDDBCE"/>
                </a:solidFill>
              </a:rPr>
              <a:t>DESCRIPTION</a:t>
            </a:r>
            <a:endParaRPr kumimoji="1" lang="en-US" altLang="zh-CN" sz="2400" dirty="0">
              <a:solidFill>
                <a:srgbClr val="DDDBCE"/>
              </a:solidFill>
            </a:endParaRPr>
          </a:p>
        </p:txBody>
      </p:sp>
      <p:pic>
        <p:nvPicPr>
          <p:cNvPr id="5" name="图片 4"/>
          <p:cNvPicPr>
            <a:picLocks noChangeAspect="1"/>
          </p:cNvPicPr>
          <p:nvPr/>
        </p:nvPicPr>
        <p:blipFill rotWithShape="1">
          <a:blip r:embed="rId3"/>
          <a:srcRect l="10036" t="25643" r="16208" b="8838"/>
          <a:stretch/>
        </p:blipFill>
        <p:spPr>
          <a:xfrm>
            <a:off x="1355053" y="4654472"/>
            <a:ext cx="3353306" cy="1089825"/>
          </a:xfrm>
          <a:prstGeom prst="rect">
            <a:avLst/>
          </a:prstGeom>
        </p:spPr>
      </p:pic>
    </p:spTree>
    <p:extLst>
      <p:ext uri="{BB962C8B-B14F-4D97-AF65-F5344CB8AC3E}">
        <p14:creationId xmlns:p14="http://schemas.microsoft.com/office/powerpoint/2010/main" val="6066358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sp>
        <p:nvSpPr>
          <p:cNvPr id="6" name="矩形 5"/>
          <p:cNvSpPr/>
          <p:nvPr/>
        </p:nvSpPr>
        <p:spPr>
          <a:xfrm>
            <a:off x="2639616" y="2420888"/>
            <a:ext cx="6840760" cy="1759207"/>
          </a:xfrm>
          <a:prstGeom prst="rect">
            <a:avLst/>
          </a:prstGeom>
          <a:noFill/>
          <a:ln w="66675">
            <a:solidFill>
              <a:srgbClr val="9F9A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11"/>
          <p:cNvGrpSpPr/>
          <p:nvPr/>
        </p:nvGrpSpPr>
        <p:grpSpPr>
          <a:xfrm rot="16200000">
            <a:off x="5719092" y="4238905"/>
            <a:ext cx="321766" cy="650712"/>
            <a:chOff x="6382023" y="881581"/>
            <a:chExt cx="218033" cy="440931"/>
          </a:xfrm>
        </p:grpSpPr>
        <p:sp>
          <p:nvSpPr>
            <p:cNvPr id="10" name="三角形 12"/>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3"/>
            <p:cNvSpPr>
              <a:spLocks noChangeAspect="1"/>
            </p:cNvSpPr>
            <p:nvPr/>
          </p:nvSpPr>
          <p:spPr>
            <a:xfrm rot="16200000">
              <a:off x="6369932" y="1033508"/>
              <a:ext cx="307965" cy="152283"/>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TextBox 1"/>
          <p:cNvSpPr txBox="1"/>
          <p:nvPr/>
        </p:nvSpPr>
        <p:spPr>
          <a:xfrm>
            <a:off x="2862578" y="2746493"/>
            <a:ext cx="6511719" cy="1107996"/>
          </a:xfrm>
          <a:prstGeom prst="rect">
            <a:avLst/>
          </a:prstGeom>
          <a:noFill/>
        </p:spPr>
        <p:txBody>
          <a:bodyPr wrap="none" rtlCol="0">
            <a:spAutoFit/>
          </a:bodyPr>
          <a:lstStyle/>
          <a:p>
            <a:r>
              <a:rPr lang="en-US" altLang="zh-CN" sz="6600" b="1" dirty="0" smtClean="0">
                <a:solidFill>
                  <a:srgbClr val="A09D7A"/>
                </a:solidFill>
              </a:rPr>
              <a:t>METHODOLOGY</a:t>
            </a:r>
            <a:endParaRPr lang="zh-CN" altLang="en-US" sz="6600" b="1" dirty="0">
              <a:solidFill>
                <a:srgbClr val="A09D7A"/>
              </a:solidFill>
            </a:endParaRPr>
          </a:p>
        </p:txBody>
      </p:sp>
    </p:spTree>
    <p:extLst>
      <p:ext uri="{BB962C8B-B14F-4D97-AF65-F5344CB8AC3E}">
        <p14:creationId xmlns:p14="http://schemas.microsoft.com/office/powerpoint/2010/main" val="4168765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
        <p:cNvGrpSpPr/>
        <p:nvPr/>
      </p:nvGrpSpPr>
      <p:grpSpPr>
        <a:xfrm>
          <a:off x="0" y="0"/>
          <a:ext cx="0" cy="0"/>
          <a:chOff x="0" y="0"/>
          <a:chExt cx="0" cy="0"/>
        </a:xfrm>
      </p:grpSpPr>
      <p:grpSp>
        <p:nvGrpSpPr>
          <p:cNvPr id="12" name="组 11"/>
          <p:cNvGrpSpPr/>
          <p:nvPr/>
        </p:nvGrpSpPr>
        <p:grpSpPr>
          <a:xfrm>
            <a:off x="1445568" y="2463091"/>
            <a:ext cx="2990766" cy="2088232"/>
            <a:chOff x="1631504" y="980728"/>
            <a:chExt cx="2990766" cy="2088232"/>
          </a:xfrm>
        </p:grpSpPr>
        <p:sp>
          <p:nvSpPr>
            <p:cNvPr id="2" name="矩形 1"/>
            <p:cNvSpPr/>
            <p:nvPr/>
          </p:nvSpPr>
          <p:spPr>
            <a:xfrm>
              <a:off x="1631504" y="980728"/>
              <a:ext cx="2088232" cy="2088232"/>
            </a:xfrm>
            <a:prstGeom prst="rect">
              <a:avLst/>
            </a:prstGeom>
            <a:solidFill>
              <a:srgbClr val="A09D7A"/>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三角形 2"/>
            <p:cNvSpPr/>
            <p:nvPr/>
          </p:nvSpPr>
          <p:spPr>
            <a:xfrm rot="16200000" flipV="1">
              <a:off x="4162318" y="1856489"/>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矩形 5"/>
          <p:cNvSpPr/>
          <p:nvPr/>
        </p:nvSpPr>
        <p:spPr>
          <a:xfrm>
            <a:off x="5045968" y="2463091"/>
            <a:ext cx="2088232" cy="2088232"/>
          </a:xfrm>
          <a:prstGeom prst="rect">
            <a:avLst/>
          </a:prstGeom>
          <a:solidFill>
            <a:srgbClr val="A09D7A"/>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 13"/>
          <p:cNvGrpSpPr/>
          <p:nvPr/>
        </p:nvGrpSpPr>
        <p:grpSpPr>
          <a:xfrm>
            <a:off x="8646368" y="2463091"/>
            <a:ext cx="2088232" cy="2088232"/>
            <a:chOff x="8832304" y="1004706"/>
            <a:chExt cx="2088232" cy="2088232"/>
          </a:xfrm>
        </p:grpSpPr>
        <p:sp>
          <p:nvSpPr>
            <p:cNvPr id="9" name="矩形 8"/>
            <p:cNvSpPr/>
            <p:nvPr/>
          </p:nvSpPr>
          <p:spPr>
            <a:xfrm>
              <a:off x="8832304" y="1004706"/>
              <a:ext cx="2088232" cy="2088232"/>
            </a:xfrm>
            <a:prstGeom prst="rect">
              <a:avLst/>
            </a:prstGeom>
            <a:solidFill>
              <a:srgbClr val="A09D7A"/>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170032" y="1585304"/>
              <a:ext cx="1412776" cy="927035"/>
            </a:xfrm>
            <a:prstGeom prst="rect">
              <a:avLst/>
            </a:prstGeom>
          </p:spPr>
        </p:pic>
      </p:grpSp>
      <p:sp>
        <p:nvSpPr>
          <p:cNvPr id="5" name="文本框 4"/>
          <p:cNvSpPr txBox="1"/>
          <p:nvPr/>
        </p:nvSpPr>
        <p:spPr>
          <a:xfrm>
            <a:off x="1153597" y="4993763"/>
            <a:ext cx="2425664" cy="461665"/>
          </a:xfrm>
          <a:prstGeom prst="rect">
            <a:avLst/>
          </a:prstGeom>
          <a:noFill/>
        </p:spPr>
        <p:txBody>
          <a:bodyPr wrap="none" rtlCol="0">
            <a:spAutoFit/>
          </a:bodyPr>
          <a:lstStyle/>
          <a:p>
            <a:r>
              <a:rPr kumimoji="1" lang="en-US" altLang="zh-CN" sz="2400" b="1" dirty="0" smtClean="0"/>
              <a:t>Data processing</a:t>
            </a:r>
            <a:endParaRPr kumimoji="1" lang="zh-CN" altLang="en-US" sz="2400" b="1" dirty="0"/>
          </a:p>
        </p:txBody>
      </p:sp>
      <p:sp>
        <p:nvSpPr>
          <p:cNvPr id="15" name="文本框 14"/>
          <p:cNvSpPr txBox="1"/>
          <p:nvPr/>
        </p:nvSpPr>
        <p:spPr>
          <a:xfrm>
            <a:off x="4899983" y="4989570"/>
            <a:ext cx="2938625" cy="461665"/>
          </a:xfrm>
          <a:prstGeom prst="rect">
            <a:avLst/>
          </a:prstGeom>
          <a:noFill/>
        </p:spPr>
        <p:txBody>
          <a:bodyPr wrap="none" rtlCol="0">
            <a:spAutoFit/>
          </a:bodyPr>
          <a:lstStyle/>
          <a:p>
            <a:r>
              <a:rPr kumimoji="1" lang="en-US" altLang="zh-CN" sz="2400" b="1" dirty="0" smtClean="0"/>
              <a:t>Build attack </a:t>
            </a:r>
            <a:r>
              <a:rPr kumimoji="1" lang="en-US" altLang="zh-CN" sz="2400" b="1" dirty="0"/>
              <a:t>pattern</a:t>
            </a:r>
            <a:endParaRPr kumimoji="1" lang="zh-CN" altLang="en-US" sz="2400" b="1" dirty="0"/>
          </a:p>
        </p:txBody>
      </p:sp>
      <p:sp>
        <p:nvSpPr>
          <p:cNvPr id="16" name="文本框 15"/>
          <p:cNvSpPr txBox="1"/>
          <p:nvPr/>
        </p:nvSpPr>
        <p:spPr>
          <a:xfrm>
            <a:off x="8468362" y="5021170"/>
            <a:ext cx="2610010" cy="461665"/>
          </a:xfrm>
          <a:prstGeom prst="rect">
            <a:avLst/>
          </a:prstGeom>
          <a:noFill/>
        </p:spPr>
        <p:txBody>
          <a:bodyPr wrap="none" rtlCol="0">
            <a:spAutoFit/>
          </a:bodyPr>
          <a:lstStyle/>
          <a:p>
            <a:r>
              <a:rPr kumimoji="1" lang="en-US" altLang="zh-CN" sz="2400" b="1" dirty="0" smtClean="0"/>
              <a:t>Model </a:t>
            </a:r>
            <a:r>
              <a:rPr kumimoji="1" lang="en-US" altLang="zh-CN" sz="2400" b="1" dirty="0"/>
              <a:t>evaluation</a:t>
            </a:r>
            <a:endParaRPr kumimoji="1" lang="zh-CN" altLang="en-US" sz="2400" b="1" dirty="0"/>
          </a:p>
        </p:txBody>
      </p:sp>
      <p:cxnSp>
        <p:nvCxnSpPr>
          <p:cNvPr id="21" name="直线连接符 20"/>
          <p:cNvCxnSpPr/>
          <p:nvPr/>
        </p:nvCxnSpPr>
        <p:spPr>
          <a:xfrm>
            <a:off x="1123509" y="6237312"/>
            <a:ext cx="10192987" cy="0"/>
          </a:xfrm>
          <a:prstGeom prst="line">
            <a:avLst/>
          </a:prstGeom>
          <a:ln w="19050">
            <a:solidFill>
              <a:srgbClr val="A09D7A"/>
            </a:solidFill>
          </a:ln>
        </p:spPr>
        <p:style>
          <a:lnRef idx="1">
            <a:schemeClr val="accent1"/>
          </a:lnRef>
          <a:fillRef idx="0">
            <a:schemeClr val="accent1"/>
          </a:fillRef>
          <a:effectRef idx="0">
            <a:schemeClr val="accent1"/>
          </a:effectRef>
          <a:fontRef idx="minor">
            <a:schemeClr val="tx1"/>
          </a:fontRef>
        </p:style>
      </p:cxnSp>
      <p:sp>
        <p:nvSpPr>
          <p:cNvPr id="22" name="三角形 2"/>
          <p:cNvSpPr/>
          <p:nvPr/>
        </p:nvSpPr>
        <p:spPr>
          <a:xfrm rot="16200000" flipV="1">
            <a:off x="7592183" y="333885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4151784" y="476672"/>
            <a:ext cx="3888432" cy="1008112"/>
          </a:xfrm>
          <a:prstGeom prst="rect">
            <a:avLst/>
          </a:prstGeom>
          <a:noFill/>
          <a:ln w="66675">
            <a:solidFill>
              <a:srgbClr val="9F9A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5459270" y="1311731"/>
            <a:ext cx="1261627" cy="369332"/>
          </a:xfrm>
          <a:prstGeom prst="rect">
            <a:avLst/>
          </a:prstGeom>
          <a:solidFill>
            <a:srgbClr val="DDDBCE"/>
          </a:solidFill>
        </p:spPr>
        <p:txBody>
          <a:bodyPr wrap="none" rtlCol="0">
            <a:spAutoFit/>
          </a:bodyPr>
          <a:lstStyle/>
          <a:p>
            <a:r>
              <a:rPr kumimoji="1" lang="en-US" altLang="zh-CN" dirty="0" smtClean="0">
                <a:solidFill>
                  <a:srgbClr val="9F9A77"/>
                </a:solidFill>
                <a:latin typeface="Microsoft YaHei Light" charset="-122"/>
                <a:ea typeface="Microsoft YaHei Light" charset="-122"/>
                <a:cs typeface="Microsoft YaHei Light" charset="-122"/>
              </a:rPr>
              <a:t>Flow </a:t>
            </a:r>
            <a:r>
              <a:rPr kumimoji="1" lang="en-US" altLang="zh-CN" dirty="0">
                <a:solidFill>
                  <a:srgbClr val="9F9A77"/>
                </a:solidFill>
                <a:latin typeface="Microsoft YaHei Light" charset="-122"/>
                <a:ea typeface="Microsoft YaHei Light" charset="-122"/>
                <a:cs typeface="Microsoft YaHei Light" charset="-122"/>
              </a:rPr>
              <a:t>chart</a:t>
            </a:r>
          </a:p>
        </p:txBody>
      </p:sp>
      <p:sp>
        <p:nvSpPr>
          <p:cNvPr id="25" name="文本框 24"/>
          <p:cNvSpPr txBox="1"/>
          <p:nvPr/>
        </p:nvSpPr>
        <p:spPr>
          <a:xfrm>
            <a:off x="4555315" y="688340"/>
            <a:ext cx="3329373" cy="584775"/>
          </a:xfrm>
          <a:prstGeom prst="rect">
            <a:avLst/>
          </a:prstGeom>
          <a:solidFill>
            <a:srgbClr val="DDDBCE"/>
          </a:solidFill>
        </p:spPr>
        <p:txBody>
          <a:bodyPr wrap="none" rtlCol="0">
            <a:spAutoFit/>
          </a:bodyPr>
          <a:lstStyle/>
          <a:p>
            <a:r>
              <a:rPr kumimoji="1" lang="en-US" altLang="zh-CN" sz="3200" dirty="0" smtClean="0">
                <a:solidFill>
                  <a:srgbClr val="9F9A77"/>
                </a:solidFill>
                <a:latin typeface="Microsoft YaHei Light" charset="-122"/>
                <a:ea typeface="Microsoft YaHei Light" charset="-122"/>
                <a:cs typeface="Microsoft YaHei Light" charset="-122"/>
              </a:rPr>
              <a:t>METHODOLOGY</a:t>
            </a:r>
            <a:endParaRPr kumimoji="1" lang="en-US" altLang="zh-CN" sz="3200" dirty="0">
              <a:solidFill>
                <a:srgbClr val="9F9A77"/>
              </a:solidFill>
              <a:latin typeface="Microsoft YaHei Light" charset="-122"/>
              <a:ea typeface="Microsoft YaHei Light" charset="-122"/>
              <a:cs typeface="Microsoft YaHei Light" charset="-122"/>
            </a:endParaRPr>
          </a:p>
        </p:txBody>
      </p:sp>
      <p:grpSp>
        <p:nvGrpSpPr>
          <p:cNvPr id="26" name="组 11"/>
          <p:cNvGrpSpPr/>
          <p:nvPr/>
        </p:nvGrpSpPr>
        <p:grpSpPr>
          <a:xfrm rot="16200000">
            <a:off x="5935116" y="1543594"/>
            <a:ext cx="321766" cy="650712"/>
            <a:chOff x="6382023" y="881581"/>
            <a:chExt cx="218033" cy="440931"/>
          </a:xfrm>
        </p:grpSpPr>
        <p:sp>
          <p:nvSpPr>
            <p:cNvPr id="27" name="三角形 12"/>
            <p:cNvSpPr/>
            <p:nvPr/>
          </p:nvSpPr>
          <p:spPr>
            <a:xfrm rot="16200000">
              <a:off x="6270574" y="993030"/>
              <a:ext cx="440931" cy="218033"/>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三角形 13"/>
            <p:cNvSpPr>
              <a:spLocks noChangeAspect="1"/>
            </p:cNvSpPr>
            <p:nvPr/>
          </p:nvSpPr>
          <p:spPr>
            <a:xfrm rot="16200000">
              <a:off x="6369932" y="1033508"/>
              <a:ext cx="307965" cy="152283"/>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9" name="chenying0907 98"/>
          <p:cNvGrpSpPr>
            <a:grpSpLocks/>
          </p:cNvGrpSpPr>
          <p:nvPr/>
        </p:nvGrpSpPr>
        <p:grpSpPr bwMode="auto">
          <a:xfrm>
            <a:off x="1879963" y="2800819"/>
            <a:ext cx="1349174" cy="1335713"/>
            <a:chOff x="7002966" y="4415883"/>
            <a:chExt cx="507443" cy="461687"/>
          </a:xfrm>
          <a:solidFill>
            <a:srgbClr val="5B5B5B"/>
          </a:solidFill>
        </p:grpSpPr>
        <p:grpSp>
          <p:nvGrpSpPr>
            <p:cNvPr id="30" name="chenying0907 99"/>
            <p:cNvGrpSpPr>
              <a:grpSpLocks/>
            </p:cNvGrpSpPr>
            <p:nvPr/>
          </p:nvGrpSpPr>
          <p:grpSpPr bwMode="auto">
            <a:xfrm>
              <a:off x="7002966" y="4415883"/>
              <a:ext cx="507443" cy="461687"/>
              <a:chOff x="7002966" y="4415883"/>
              <a:chExt cx="602999" cy="548627"/>
            </a:xfrm>
            <a:grpFill/>
          </p:grpSpPr>
          <p:sp>
            <p:nvSpPr>
              <p:cNvPr id="35" name="任意多边形 34"/>
              <p:cNvSpPr/>
              <p:nvPr/>
            </p:nvSpPr>
            <p:spPr>
              <a:xfrm>
                <a:off x="7002966" y="4415883"/>
                <a:ext cx="602999" cy="548627"/>
              </a:xfrm>
              <a:custGeom>
                <a:avLst/>
                <a:gdLst>
                  <a:gd name="connsiteX0" fmla="*/ 0 w 602999"/>
                  <a:gd name="connsiteY0" fmla="*/ 22302 h 548627"/>
                  <a:gd name="connsiteX1" fmla="*/ 11151 w 602999"/>
                  <a:gd name="connsiteY1" fmla="*/ 546410 h 548627"/>
                  <a:gd name="connsiteX2" fmla="*/ 412595 w 602999"/>
                  <a:gd name="connsiteY2" fmla="*/ 535258 h 548627"/>
                  <a:gd name="connsiteX3" fmla="*/ 591014 w 602999"/>
                  <a:gd name="connsiteY3" fmla="*/ 401444 h 548627"/>
                  <a:gd name="connsiteX4" fmla="*/ 568712 w 602999"/>
                  <a:gd name="connsiteY4" fmla="*/ 0 h 548627"/>
                  <a:gd name="connsiteX5" fmla="*/ 0 w 602999"/>
                  <a:gd name="connsiteY5" fmla="*/ 22302 h 5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999" h="548627">
                    <a:moveTo>
                      <a:pt x="0" y="22302"/>
                    </a:moveTo>
                    <a:lnTo>
                      <a:pt x="11151" y="546410"/>
                    </a:lnTo>
                    <a:cubicBezTo>
                      <a:pt x="144966" y="542693"/>
                      <a:pt x="315951" y="559419"/>
                      <a:pt x="412595" y="535258"/>
                    </a:cubicBezTo>
                    <a:cubicBezTo>
                      <a:pt x="509239" y="511097"/>
                      <a:pt x="564995" y="490654"/>
                      <a:pt x="591014" y="401444"/>
                    </a:cubicBezTo>
                    <a:cubicBezTo>
                      <a:pt x="617033" y="312234"/>
                      <a:pt x="596590" y="70624"/>
                      <a:pt x="568712" y="0"/>
                    </a:cubicBezTo>
                    <a:lnTo>
                      <a:pt x="0" y="22302"/>
                    </a:lnTo>
                    <a:close/>
                  </a:path>
                </a:pathLst>
              </a:custGeom>
              <a:grpFill/>
              <a:ln w="254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65000"/>
                      <a:lumOff val="35000"/>
                    </a:schemeClr>
                  </a:solidFill>
                </a:endParaRPr>
              </a:p>
            </p:txBody>
          </p:sp>
          <p:sp>
            <p:nvSpPr>
              <p:cNvPr id="36" name="任意多边形 35"/>
              <p:cNvSpPr/>
              <p:nvPr/>
            </p:nvSpPr>
            <p:spPr>
              <a:xfrm>
                <a:off x="7396226" y="4776929"/>
                <a:ext cx="201672" cy="165395"/>
              </a:xfrm>
              <a:custGeom>
                <a:avLst/>
                <a:gdLst>
                  <a:gd name="connsiteX0" fmla="*/ 0 w 238298"/>
                  <a:gd name="connsiteY0" fmla="*/ 227214 h 227214"/>
                  <a:gd name="connsiteX1" fmla="*/ 60960 w 238298"/>
                  <a:gd name="connsiteY1" fmla="*/ 77585 h 227214"/>
                  <a:gd name="connsiteX2" fmla="*/ 44334 w 238298"/>
                  <a:gd name="connsiteY2" fmla="*/ 0 h 227214"/>
                  <a:gd name="connsiteX3" fmla="*/ 155170 w 238298"/>
                  <a:gd name="connsiteY3" fmla="*/ 27709 h 227214"/>
                  <a:gd name="connsiteX4" fmla="*/ 238298 w 238298"/>
                  <a:gd name="connsiteY4" fmla="*/ 0 h 227214"/>
                  <a:gd name="connsiteX0-1" fmla="*/ 0 w 238298"/>
                  <a:gd name="connsiteY0-2" fmla="*/ 227214 h 227214"/>
                  <a:gd name="connsiteX1-3" fmla="*/ 38793 w 238298"/>
                  <a:gd name="connsiteY1-4" fmla="*/ 99752 h 227214"/>
                  <a:gd name="connsiteX2-5" fmla="*/ 44334 w 238298"/>
                  <a:gd name="connsiteY2-6" fmla="*/ 0 h 227214"/>
                  <a:gd name="connsiteX3-7" fmla="*/ 155170 w 238298"/>
                  <a:gd name="connsiteY3-8" fmla="*/ 27709 h 227214"/>
                  <a:gd name="connsiteX4-9" fmla="*/ 238298 w 238298"/>
                  <a:gd name="connsiteY4-10" fmla="*/ 0 h 227214"/>
                  <a:gd name="connsiteX0-11" fmla="*/ 0 w 238298"/>
                  <a:gd name="connsiteY0-12" fmla="*/ 227214 h 227214"/>
                  <a:gd name="connsiteX1-13" fmla="*/ 38793 w 238298"/>
                  <a:gd name="connsiteY1-14" fmla="*/ 99752 h 227214"/>
                  <a:gd name="connsiteX2-15" fmla="*/ 44334 w 238298"/>
                  <a:gd name="connsiteY2-16" fmla="*/ 0 h 227214"/>
                  <a:gd name="connsiteX3-17" fmla="*/ 160712 w 238298"/>
                  <a:gd name="connsiteY3-18" fmla="*/ 16625 h 227214"/>
                  <a:gd name="connsiteX4-19" fmla="*/ 238298 w 238298"/>
                  <a:gd name="connsiteY4-20" fmla="*/ 0 h 227214"/>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238298" h="227214">
                    <a:moveTo>
                      <a:pt x="0" y="227214"/>
                    </a:moveTo>
                    <a:cubicBezTo>
                      <a:pt x="26785" y="171334"/>
                      <a:pt x="31404" y="137621"/>
                      <a:pt x="38793" y="99752"/>
                    </a:cubicBezTo>
                    <a:cubicBezTo>
                      <a:pt x="46182" y="61883"/>
                      <a:pt x="38792" y="11084"/>
                      <a:pt x="44334" y="0"/>
                    </a:cubicBezTo>
                    <a:cubicBezTo>
                      <a:pt x="81279" y="9236"/>
                      <a:pt x="128385" y="16625"/>
                      <a:pt x="160712" y="16625"/>
                    </a:cubicBezTo>
                    <a:cubicBezTo>
                      <a:pt x="193039" y="16625"/>
                      <a:pt x="212897" y="13854"/>
                      <a:pt x="238298" y="0"/>
                    </a:cubicBezTo>
                  </a:path>
                </a:pathLst>
              </a:custGeom>
              <a:grpFill/>
              <a:ln w="254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65000"/>
                      <a:lumOff val="35000"/>
                    </a:schemeClr>
                  </a:solidFill>
                </a:endParaRPr>
              </a:p>
            </p:txBody>
          </p:sp>
        </p:grpSp>
        <p:sp>
          <p:nvSpPr>
            <p:cNvPr id="31" name="任意多边形 30"/>
            <p:cNvSpPr/>
            <p:nvPr/>
          </p:nvSpPr>
          <p:spPr>
            <a:xfrm>
              <a:off x="7077640" y="4605989"/>
              <a:ext cx="363187" cy="679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grp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65000"/>
                    <a:lumOff val="35000"/>
                  </a:schemeClr>
                </a:solidFill>
              </a:endParaRPr>
            </a:p>
          </p:txBody>
        </p:sp>
        <p:sp>
          <p:nvSpPr>
            <p:cNvPr id="32" name="任意多边形 31"/>
            <p:cNvSpPr/>
            <p:nvPr/>
          </p:nvSpPr>
          <p:spPr>
            <a:xfrm>
              <a:off x="7074246" y="4517726"/>
              <a:ext cx="364884" cy="679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grp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65000"/>
                    <a:lumOff val="35000"/>
                  </a:schemeClr>
                </a:solidFill>
              </a:endParaRPr>
            </a:p>
          </p:txBody>
        </p:sp>
        <p:sp>
          <p:nvSpPr>
            <p:cNvPr id="33" name="任意多边形 32"/>
            <p:cNvSpPr/>
            <p:nvPr/>
          </p:nvSpPr>
          <p:spPr>
            <a:xfrm>
              <a:off x="7089519" y="4685767"/>
              <a:ext cx="363187" cy="679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grp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65000"/>
                    <a:lumOff val="35000"/>
                  </a:schemeClr>
                </a:solidFill>
              </a:endParaRPr>
            </a:p>
          </p:txBody>
        </p:sp>
        <p:sp>
          <p:nvSpPr>
            <p:cNvPr id="34" name="任意多边形 33"/>
            <p:cNvSpPr/>
            <p:nvPr/>
          </p:nvSpPr>
          <p:spPr>
            <a:xfrm>
              <a:off x="7081034" y="4767241"/>
              <a:ext cx="246084" cy="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grp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tx1">
                    <a:lumMod val="65000"/>
                    <a:lumOff val="35000"/>
                  </a:schemeClr>
                </a:solidFill>
              </a:endParaRPr>
            </a:p>
          </p:txBody>
        </p:sp>
      </p:grpSp>
      <p:grpSp>
        <p:nvGrpSpPr>
          <p:cNvPr id="39" name="chenying0907 279"/>
          <p:cNvGrpSpPr/>
          <p:nvPr/>
        </p:nvGrpSpPr>
        <p:grpSpPr>
          <a:xfrm>
            <a:off x="5607919" y="2959655"/>
            <a:ext cx="1074952" cy="1075182"/>
            <a:chOff x="3282950" y="1154113"/>
            <a:chExt cx="698501" cy="715963"/>
          </a:xfrm>
          <a:solidFill>
            <a:srgbClr val="5B5B5B"/>
          </a:solidFill>
        </p:grpSpPr>
        <p:sp>
          <p:nvSpPr>
            <p:cNvPr id="40"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1"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2"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3"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4"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5"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6"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7"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8"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49"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0"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1"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2"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3"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4"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5"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6"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7"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8"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59"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60"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61"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sp>
          <p:nvSpPr>
            <p:cNvPr id="62"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accent2"/>
              </a:solidFill>
              <a:round/>
            </a:ln>
          </p:spPr>
          <p:txBody>
            <a:bodyPr vert="horz" wrap="square" lIns="121920" tIns="60960" rIns="121920" bIns="60960" numCol="1" anchor="t" anchorCtr="0" compatLnSpc="1"/>
            <a:lstStyle/>
            <a:p>
              <a:endParaRPr lang="zh-CN" altLang="en-US" dirty="0">
                <a:solidFill>
                  <a:srgbClr val="605448"/>
                </a:solidFill>
              </a:endParaRPr>
            </a:p>
          </p:txBody>
        </p:sp>
      </p:grpSp>
    </p:spTree>
    <p:extLst>
      <p:ext uri="{BB962C8B-B14F-4D97-AF65-F5344CB8AC3E}">
        <p14:creationId xmlns:p14="http://schemas.microsoft.com/office/powerpoint/2010/main" val="6952274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2686</TotalTime>
  <Words>1131</Words>
  <Application>Microsoft Office PowerPoint</Application>
  <PresentationFormat>宽屏</PresentationFormat>
  <Paragraphs>157</Paragraphs>
  <Slides>16</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Microsoft YaHei Light</vt:lpstr>
      <vt:lpstr>DengXian</vt:lpstr>
      <vt:lpstr>DengXian Light</vt:lpstr>
      <vt:lpstr>Microsoft YaHei</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aq175</dc:creator>
  <cp:lastModifiedBy>秦 氿氿</cp:lastModifiedBy>
  <cp:revision>298</cp:revision>
  <dcterms:created xsi:type="dcterms:W3CDTF">2016-03-03T01:47:06Z</dcterms:created>
  <dcterms:modified xsi:type="dcterms:W3CDTF">2019-11-01T06:17:21Z</dcterms:modified>
</cp:coreProperties>
</file>