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5"/>
  </p:notesMasterIdLst>
  <p:sldIdLst>
    <p:sldId id="413" r:id="rId2"/>
    <p:sldId id="412" r:id="rId3"/>
    <p:sldId id="423" r:id="rId4"/>
    <p:sldId id="349" r:id="rId5"/>
    <p:sldId id="381" r:id="rId6"/>
    <p:sldId id="348" r:id="rId7"/>
    <p:sldId id="410" r:id="rId8"/>
    <p:sldId id="354" r:id="rId9"/>
    <p:sldId id="411" r:id="rId10"/>
    <p:sldId id="357" r:id="rId11"/>
    <p:sldId id="424" r:id="rId12"/>
    <p:sldId id="425" r:id="rId13"/>
    <p:sldId id="42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h Bu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59A"/>
    <a:srgbClr val="486699"/>
    <a:srgbClr val="FFB1B2"/>
    <a:srgbClr val="FF6666"/>
    <a:srgbClr val="9A0000"/>
    <a:srgbClr val="9A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2"/>
    <p:restoredTop sz="87775" autoAdjust="0"/>
  </p:normalViewPr>
  <p:slideViewPr>
    <p:cSldViewPr snapToGrid="0" snapToObjects="1">
      <p:cViewPr varScale="1">
        <p:scale>
          <a:sx n="110" d="100"/>
          <a:sy n="110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F688-1009-654B-AA21-3762F08A9C56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03A2B-E854-684D-AF9B-4D3A54A79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03A2B-E854-684D-AF9B-4D3A54A791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03A2B-E854-684D-AF9B-4D3A54A79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X </a:t>
            </a:r>
            <a:r>
              <a:rPr lang="de-DE" dirty="0" err="1"/>
              <a:t>replicates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1000 </a:t>
            </a:r>
            <a:r>
              <a:rPr lang="de-DE" baseline="0" dirty="0" err="1"/>
              <a:t>times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computing</a:t>
            </a:r>
            <a:r>
              <a:rPr lang="de-DE" baseline="0" dirty="0"/>
              <a:t> time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original </a:t>
            </a:r>
            <a:r>
              <a:rPr lang="de-DE" baseline="0" dirty="0" err="1"/>
              <a:t>data</a:t>
            </a:r>
            <a:r>
              <a:rPr lang="de-DE" baseline="0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981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328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7FE6-D9EC-814D-9A4D-214AA27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4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7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7FE6-D9EC-814D-9A4D-214AA2740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11D2-3AF3-5D4A-BFA9-06C6EE19C4F3}" type="datetimeFigureOut">
              <a:rPr lang="en-US" smtClean="0"/>
              <a:t>7/26/18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86C3-A2D9-9F48-A02E-F915939B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d/forum/iqtre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qtree.org/doc/molevo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B1A6FE-0732-7D47-B966-F2890B555C93}"/>
              </a:ext>
            </a:extLst>
          </p:cNvPr>
          <p:cNvSpPr/>
          <p:nvPr/>
        </p:nvSpPr>
        <p:spPr>
          <a:xfrm>
            <a:off x="1" y="-2"/>
            <a:ext cx="9144000" cy="6858001"/>
          </a:xfrm>
          <a:prstGeom prst="rect">
            <a:avLst/>
          </a:prstGeom>
          <a:solidFill>
            <a:srgbClr val="4885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Light"/>
              <a:cs typeface="Helvetica Light"/>
            </a:endParaRPr>
          </a:p>
          <a:p>
            <a:pPr algn="ctr"/>
            <a:r>
              <a:rPr 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Light"/>
                <a:cs typeface="Helvetica Light"/>
              </a:rPr>
              <a:t>Why IQ-TREE?</a:t>
            </a:r>
            <a:endParaRPr lang="en-US" sz="4000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Light"/>
              <a:cs typeface="Helvetica Light"/>
            </a:endParaRPr>
          </a:p>
          <a:p>
            <a:pPr algn="ctr"/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Light"/>
              <a:cs typeface="Helvetica Light"/>
            </a:endParaRPr>
          </a:p>
          <a:p>
            <a:pPr algn="ctr"/>
            <a:endParaRPr lang="en-US" dirty="0">
              <a:latin typeface="Helvetica Light"/>
              <a:cs typeface="Helvetica Light"/>
            </a:endParaRPr>
          </a:p>
          <a:p>
            <a:pPr algn="ctr"/>
            <a:r>
              <a:rPr lang="en-US" sz="2400" dirty="0">
                <a:latin typeface="Helvetica Light"/>
                <a:cs typeface="Helvetica Light"/>
              </a:rPr>
              <a:t>Bui Quang Minh</a:t>
            </a:r>
            <a:endParaRPr lang="en-US" dirty="0">
              <a:latin typeface="Helvetica Light"/>
              <a:cs typeface="Helvetica Light"/>
            </a:endParaRPr>
          </a:p>
          <a:p>
            <a:pPr algn="ctr"/>
            <a:r>
              <a:rPr lang="en-US" sz="2000" i="1" dirty="0">
                <a:latin typeface="Helvetica Light"/>
                <a:cs typeface="Helvetica Light"/>
              </a:rPr>
              <a:t>Australian National University</a:t>
            </a:r>
          </a:p>
          <a:p>
            <a:pPr algn="ctr"/>
            <a:endParaRPr lang="en-US" sz="1600" i="1" dirty="0">
              <a:latin typeface="Helvetica Light"/>
              <a:cs typeface="Helvetica Light"/>
            </a:endParaRPr>
          </a:p>
          <a:p>
            <a:pPr algn="ctr"/>
            <a:endParaRPr lang="en-US" sz="1600" i="1" dirty="0">
              <a:latin typeface="Helvetica Light"/>
              <a:cs typeface="Helvetica Light"/>
            </a:endParaRPr>
          </a:p>
          <a:p>
            <a:pPr algn="ctr"/>
            <a:endParaRPr lang="en-US" sz="1600" i="1" dirty="0">
              <a:latin typeface="Helvetica Light"/>
              <a:cs typeface="Helvetica Light"/>
            </a:endParaRPr>
          </a:p>
          <a:p>
            <a:pPr algn="ctr"/>
            <a:r>
              <a:rPr lang="en-US" sz="1600" dirty="0">
                <a:latin typeface="Helvetica Light"/>
                <a:cs typeface="Helvetica Light"/>
              </a:rPr>
              <a:t>Workshop on Molecular Evolution</a:t>
            </a:r>
          </a:p>
          <a:p>
            <a:pPr algn="ctr"/>
            <a:r>
              <a:rPr lang="en-US" sz="1600" dirty="0">
                <a:latin typeface="Helvetica Light"/>
                <a:cs typeface="Helvetica Light"/>
              </a:rPr>
              <a:t>Woods Hole, 24 July 2018</a:t>
            </a:r>
          </a:p>
        </p:txBody>
      </p:sp>
    </p:spTree>
    <p:extLst>
      <p:ext uri="{BB962C8B-B14F-4D97-AF65-F5344CB8AC3E}">
        <p14:creationId xmlns:p14="http://schemas.microsoft.com/office/powerpoint/2010/main" val="8322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bootstra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8" y="1633961"/>
            <a:ext cx="8609686" cy="402728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 bwMode="auto">
          <a:xfrm>
            <a:off x="2339752" y="5805264"/>
            <a:ext cx="410445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Bootstrap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 analysis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 is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extremely time-consuming!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7504" y="1823616"/>
            <a:ext cx="792088" cy="3672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364088" y="1412776"/>
            <a:ext cx="3600400" cy="42484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971600" y="2759720"/>
            <a:ext cx="4536504" cy="11177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899592" y="3784600"/>
            <a:ext cx="4536504" cy="198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895004" y="1628800"/>
            <a:ext cx="98896" cy="720080"/>
          </a:xfrm>
          <a:prstGeom prst="rect">
            <a:avLst/>
          </a:prstGeom>
          <a:solidFill>
            <a:srgbClr val="008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880816" y="2996952"/>
            <a:ext cx="98896" cy="720080"/>
          </a:xfrm>
          <a:prstGeom prst="rect">
            <a:avLst/>
          </a:prstGeom>
          <a:solidFill>
            <a:srgbClr val="008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979712" y="1628800"/>
            <a:ext cx="98896" cy="720080"/>
          </a:xfrm>
          <a:prstGeom prst="rect">
            <a:avLst/>
          </a:prstGeom>
          <a:solidFill>
            <a:srgbClr val="660066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979712" y="2996952"/>
            <a:ext cx="288032" cy="720080"/>
          </a:xfrm>
          <a:prstGeom prst="rect">
            <a:avLst/>
          </a:prstGeom>
          <a:solidFill>
            <a:srgbClr val="660066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077120" y="1628800"/>
            <a:ext cx="98896" cy="720080"/>
          </a:xfrm>
          <a:prstGeom prst="rect">
            <a:avLst/>
          </a:prstGeom>
          <a:solidFill>
            <a:srgbClr val="FF66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267744" y="2996952"/>
            <a:ext cx="98896" cy="720080"/>
          </a:xfrm>
          <a:prstGeom prst="rect">
            <a:avLst/>
          </a:prstGeom>
          <a:solidFill>
            <a:srgbClr val="FF66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2262064" y="1628800"/>
            <a:ext cx="98896" cy="720080"/>
          </a:xfrm>
          <a:prstGeom prst="rect">
            <a:avLst/>
          </a:prstGeom>
          <a:solidFill>
            <a:srgbClr val="0000F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359472" y="2996952"/>
            <a:ext cx="98896" cy="720080"/>
          </a:xfrm>
          <a:prstGeom prst="rect">
            <a:avLst/>
          </a:prstGeom>
          <a:solidFill>
            <a:srgbClr val="0000F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365152" y="1628800"/>
            <a:ext cx="98896" cy="72008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456880" y="2996952"/>
            <a:ext cx="98896" cy="72008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555776" y="1628800"/>
            <a:ext cx="98896" cy="720080"/>
          </a:xfrm>
          <a:prstGeom prst="rect">
            <a:avLst/>
          </a:prstGeom>
          <a:solidFill>
            <a:srgbClr val="00FFF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555776" y="2996952"/>
            <a:ext cx="98896" cy="720080"/>
          </a:xfrm>
          <a:prstGeom prst="rect">
            <a:avLst/>
          </a:prstGeom>
          <a:solidFill>
            <a:srgbClr val="00FFFF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744912" y="1628800"/>
            <a:ext cx="98896" cy="720080"/>
          </a:xfrm>
          <a:prstGeom prst="rect">
            <a:avLst/>
          </a:prstGeom>
          <a:solidFill>
            <a:srgbClr val="996633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653184" y="2996952"/>
            <a:ext cx="170904" cy="720080"/>
          </a:xfrm>
          <a:prstGeom prst="rect">
            <a:avLst/>
          </a:prstGeom>
          <a:solidFill>
            <a:srgbClr val="996633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31840" y="2924944"/>
            <a:ext cx="2232248" cy="10081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Helvetica Light"/>
                <a:cs typeface="Helvetica Light"/>
              </a:rPr>
              <a:t>Branch supports: How reliable are branches of the tree?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DE8C-2566-B847-A115-132EFBB7C62D}"/>
              </a:ext>
            </a:extLst>
          </p:cNvPr>
          <p:cNvSpPr txBox="1"/>
          <p:nvPr/>
        </p:nvSpPr>
        <p:spPr>
          <a:xfrm>
            <a:off x="4253275" y="2293782"/>
            <a:ext cx="679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ML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F140EC-DAAC-2045-A6C7-1BF494AE13B7}"/>
              </a:ext>
            </a:extLst>
          </p:cNvPr>
          <p:cNvSpPr txBox="1"/>
          <p:nvPr/>
        </p:nvSpPr>
        <p:spPr>
          <a:xfrm>
            <a:off x="6636794" y="4497601"/>
            <a:ext cx="115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Consensus tree</a:t>
            </a:r>
          </a:p>
        </p:txBody>
      </p:sp>
    </p:spTree>
    <p:extLst>
      <p:ext uri="{BB962C8B-B14F-4D97-AF65-F5344CB8AC3E}">
        <p14:creationId xmlns:p14="http://schemas.microsoft.com/office/powerpoint/2010/main" val="36509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131840" y="2852936"/>
            <a:ext cx="2304256" cy="28803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Light"/>
                <a:cs typeface="Helvetica Light"/>
              </a:rPr>
              <a:t>UFBoot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Light"/>
                <a:cs typeface="Helvetica Light"/>
              </a:rPr>
              <a:t>: Ultrafast bootstrap approximation</a:t>
            </a:r>
          </a:p>
        </p:txBody>
      </p:sp>
      <p:pic>
        <p:nvPicPr>
          <p:cNvPr id="3" name="Picture 2" descr="minhan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64" y="804327"/>
            <a:ext cx="649584" cy="783565"/>
          </a:xfrm>
          <a:prstGeom prst="ellipse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09420" y="1560779"/>
            <a:ext cx="2135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M.A.T. Nguyen, A. von </a:t>
            </a:r>
            <a:r>
              <a:rPr lang="en-US" sz="1200" dirty="0" err="1"/>
              <a:t>Haeseler</a:t>
            </a:r>
            <a:endParaRPr lang="en-US" sz="1200" dirty="0"/>
          </a:p>
        </p:txBody>
      </p:sp>
      <p:pic>
        <p:nvPicPr>
          <p:cNvPr id="31" name="Picture 30" descr="haesel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820" y="804327"/>
            <a:ext cx="576588" cy="779172"/>
          </a:xfrm>
          <a:prstGeom prst="ellipse">
            <a:avLst/>
          </a:prstGeom>
        </p:spPr>
      </p:pic>
      <p:pic>
        <p:nvPicPr>
          <p:cNvPr id="32" name="Picture 31" descr="rell-bootstrap.pdf">
            <a:extLst>
              <a:ext uri="{FF2B5EF4-FFF2-40B4-BE49-F238E27FC236}">
                <a16:creationId xmlns:a16="http://schemas.microsoft.com/office/drawing/2014/main" id="{7F00396A-E011-DB4C-B513-C4479C49C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" y="1458680"/>
            <a:ext cx="8318080" cy="49484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4DC032-2417-3E4C-B4E7-A498459B2A14}"/>
              </a:ext>
            </a:extLst>
          </p:cNvPr>
          <p:cNvSpPr/>
          <p:nvPr/>
        </p:nvSpPr>
        <p:spPr bwMode="auto">
          <a:xfrm>
            <a:off x="1616764" y="4094921"/>
            <a:ext cx="3819331" cy="25046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00228-8FA5-5A4C-8415-CD38F1DB6E43}"/>
              </a:ext>
            </a:extLst>
          </p:cNvPr>
          <p:cNvSpPr/>
          <p:nvPr/>
        </p:nvSpPr>
        <p:spPr bwMode="auto">
          <a:xfrm>
            <a:off x="5436096" y="2243083"/>
            <a:ext cx="3345810" cy="42661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FBB24F-7ED5-9349-969D-12228360096E}"/>
              </a:ext>
            </a:extLst>
          </p:cNvPr>
          <p:cNvSpPr/>
          <p:nvPr/>
        </p:nvSpPr>
        <p:spPr bwMode="auto">
          <a:xfrm>
            <a:off x="67949" y="3123804"/>
            <a:ext cx="1532025" cy="32832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A4DBCE-3D06-964C-A9E1-B2281425BF6E}"/>
              </a:ext>
            </a:extLst>
          </p:cNvPr>
          <p:cNvSpPr/>
          <p:nvPr/>
        </p:nvSpPr>
        <p:spPr bwMode="auto">
          <a:xfrm>
            <a:off x="1633554" y="3123804"/>
            <a:ext cx="3819331" cy="9711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2448950-32CE-CE43-A712-611938BBCEE6}"/>
              </a:ext>
            </a:extLst>
          </p:cNvPr>
          <p:cNvSpPr/>
          <p:nvPr/>
        </p:nvSpPr>
        <p:spPr bwMode="auto">
          <a:xfrm>
            <a:off x="2427284" y="5816762"/>
            <a:ext cx="4104456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Use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UFBoot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 &gt;= 95% instead of 70% ! </a:t>
            </a:r>
          </a:p>
        </p:txBody>
      </p:sp>
    </p:spTree>
    <p:extLst>
      <p:ext uri="{BB962C8B-B14F-4D97-AF65-F5344CB8AC3E}">
        <p14:creationId xmlns:p14="http://schemas.microsoft.com/office/powerpoint/2010/main" val="38375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Helvetica Light"/>
                <a:cs typeface="Helvetica Light"/>
              </a:rPr>
              <a:t>Other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EEDA2-7881-7141-910E-F34961EA443A}"/>
              </a:ext>
            </a:extLst>
          </p:cNvPr>
          <p:cNvSpPr txBox="1"/>
          <p:nvPr/>
        </p:nvSpPr>
        <p:spPr>
          <a:xfrm>
            <a:off x="4578286" y="1046385"/>
            <a:ext cx="3896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Single branch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SH-</a:t>
            </a:r>
            <a:r>
              <a:rPr lang="en-US" dirty="0" err="1"/>
              <a:t>aLRT</a:t>
            </a:r>
            <a:r>
              <a:rPr lang="en-US" dirty="0"/>
              <a:t> (</a:t>
            </a:r>
            <a:r>
              <a:rPr lang="en-US" dirty="0" err="1"/>
              <a:t>Shimodaira</a:t>
            </a:r>
            <a:r>
              <a:rPr lang="en-US" dirty="0"/>
              <a:t>-</a:t>
            </a:r>
            <a:r>
              <a:rPr lang="en-US" dirty="0" err="1"/>
              <a:t>Hasegaw</a:t>
            </a:r>
            <a:r>
              <a:rPr lang="en-US" dirty="0"/>
              <a:t>-like  approximate likelihood ratio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aBayes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F6592-0102-F247-873E-330C0F0D98CF}"/>
              </a:ext>
            </a:extLst>
          </p:cNvPr>
          <p:cNvSpPr txBox="1"/>
          <p:nvPr/>
        </p:nvSpPr>
        <p:spPr>
          <a:xfrm>
            <a:off x="4578286" y="2670313"/>
            <a:ext cx="3718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Post-analysis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Ancestral sequence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Inferring site-specific rates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39B80-2F9C-CE4B-8979-5AB4A3877B15}"/>
              </a:ext>
            </a:extLst>
          </p:cNvPr>
          <p:cNvSpPr txBox="1"/>
          <p:nvPr/>
        </p:nvSpPr>
        <p:spPr>
          <a:xfrm>
            <a:off x="516835" y="2670313"/>
            <a:ext cx="3659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topology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Shimodaira-Haegawa</a:t>
            </a:r>
            <a:r>
              <a:rPr lang="en-US" dirty="0"/>
              <a:t> (SH)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Likelihood Weight (ELW)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7C225-4870-6E4C-BC98-6243872301EF}"/>
              </a:ext>
            </a:extLst>
          </p:cNvPr>
          <p:cNvSpPr txBox="1"/>
          <p:nvPr/>
        </p:nvSpPr>
        <p:spPr>
          <a:xfrm>
            <a:off x="516835" y="1046385"/>
            <a:ext cx="3393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Bootstrap resampling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Resampling partitions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Resampling partitions and sites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61674-CFC2-6D49-83CE-EF5076877825}"/>
              </a:ext>
            </a:extLst>
          </p:cNvPr>
          <p:cNvSpPr txBox="1"/>
          <p:nvPr/>
        </p:nvSpPr>
        <p:spPr>
          <a:xfrm>
            <a:off x="1700094" y="4187687"/>
            <a:ext cx="5756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IQ-TREE forum: </a:t>
            </a:r>
            <a:r>
              <a:rPr lang="en-AU" dirty="0">
                <a:hlinkClick r:id="rId2"/>
              </a:rPr>
              <a:t>https://groups.google.com/d/forum/iqtree</a:t>
            </a:r>
            <a:r>
              <a:rPr lang="en-AU" dirty="0"/>
              <a:t> </a:t>
            </a:r>
          </a:p>
          <a:p>
            <a:r>
              <a:rPr lang="en-AU" dirty="0"/>
              <a:t>for questions, complaints, etc.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0F2FE-591C-DF44-8382-1484D2C1C87D}"/>
              </a:ext>
            </a:extLst>
          </p:cNvPr>
          <p:cNvSpPr/>
          <p:nvPr/>
        </p:nvSpPr>
        <p:spPr bwMode="auto">
          <a:xfrm>
            <a:off x="560407" y="1375800"/>
            <a:ext cx="2593610" cy="29397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6C159-EA2B-C540-A197-04194FDA47CB}"/>
              </a:ext>
            </a:extLst>
          </p:cNvPr>
          <p:cNvSpPr/>
          <p:nvPr/>
        </p:nvSpPr>
        <p:spPr bwMode="auto">
          <a:xfrm>
            <a:off x="4578285" y="1375799"/>
            <a:ext cx="3718903" cy="59391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1216BC-2FB4-394A-9D8E-0B9ACDAFE06B}"/>
              </a:ext>
            </a:extLst>
          </p:cNvPr>
          <p:cNvSpPr/>
          <p:nvPr/>
        </p:nvSpPr>
        <p:spPr bwMode="auto">
          <a:xfrm>
            <a:off x="516835" y="2984991"/>
            <a:ext cx="3659848" cy="62575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Helvetica Light"/>
                <a:cs typeface="Helvetica Light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93D82-A0CD-0845-B69B-D75B6CC83DCB}"/>
              </a:ext>
            </a:extLst>
          </p:cNvPr>
          <p:cNvSpPr txBox="1"/>
          <p:nvPr/>
        </p:nvSpPr>
        <p:spPr>
          <a:xfrm>
            <a:off x="372743" y="1126435"/>
            <a:ext cx="84110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 model on a DNA data set (obtained from Phylogenetic Handbook)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running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the right substitution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branch supports (</a:t>
            </a:r>
            <a:r>
              <a:rPr lang="en-US" dirty="0" err="1"/>
              <a:t>UFBoot</a:t>
            </a:r>
            <a:r>
              <a:rPr lang="en-US" dirty="0"/>
              <a:t>, SH-</a:t>
            </a:r>
            <a:r>
              <a:rPr lang="en-US" dirty="0" err="1"/>
              <a:t>aLRT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multi-core CPUs</a:t>
            </a:r>
          </a:p>
          <a:p>
            <a:endParaRPr lang="en-US" dirty="0"/>
          </a:p>
          <a:p>
            <a:r>
              <a:rPr lang="en-US" b="1" dirty="0"/>
              <a:t>Partition model on a 248-gene Turtle DNA data set (kindly provided by J. Brown)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Partitioned analysis for multi-gene alignments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the right partitioning scheme </a:t>
            </a:r>
            <a:r>
              <a:rPr lang="en-US" i="1" dirty="0"/>
              <a:t>(*optional)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 resampling partitions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most influential genes </a:t>
            </a:r>
            <a:r>
              <a:rPr lang="en-US" i="1" dirty="0"/>
              <a:t>(*optional)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Mixture model on a 10-gene Microsporidia protein data set (kindly provided by L. </a:t>
            </a:r>
            <a:r>
              <a:rPr lang="en-US" b="1" dirty="0" err="1"/>
              <a:t>Eme</a:t>
            </a:r>
            <a:r>
              <a:rPr lang="en-U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Protein mixture model analysis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34C577-D8F7-1C44-B129-4DA479E5541E}"/>
              </a:ext>
            </a:extLst>
          </p:cNvPr>
          <p:cNvSpPr/>
          <p:nvPr/>
        </p:nvSpPr>
        <p:spPr>
          <a:xfrm>
            <a:off x="1447924" y="5650750"/>
            <a:ext cx="5514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http://www.iqtree.org/doc/molevol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36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D9831-1A83-4E47-8DC5-DE13D398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31" y="262177"/>
            <a:ext cx="7845988" cy="5498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46B0D-91DF-C440-A630-887C87FEC0CA}"/>
              </a:ext>
            </a:extLst>
          </p:cNvPr>
          <p:cNvSpPr txBox="1"/>
          <p:nvPr/>
        </p:nvSpPr>
        <p:spPr>
          <a:xfrm>
            <a:off x="421076" y="6039230"/>
            <a:ext cx="840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Thanks to plenty of users for feedback and bug reports!</a:t>
            </a:r>
          </a:p>
        </p:txBody>
      </p:sp>
    </p:spTree>
    <p:extLst>
      <p:ext uri="{BB962C8B-B14F-4D97-AF65-F5344CB8AC3E}">
        <p14:creationId xmlns:p14="http://schemas.microsoft.com/office/powerpoint/2010/main" val="71035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nimal_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3471"/>
            <a:ext cx="4107385" cy="2546016"/>
          </a:xfrm>
          <a:prstGeom prst="rect">
            <a:avLst/>
          </a:prstGeom>
        </p:spPr>
      </p:pic>
      <p:pic>
        <p:nvPicPr>
          <p:cNvPr id="4" name="Picture 3" descr="animal_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6" y="3943471"/>
            <a:ext cx="4107385" cy="2546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Light"/>
                <a:cs typeface="Helvetica Light"/>
              </a:rPr>
              <a:t>Typical phylogenetic analysis under maximum likelihood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3025" y="1597191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Model selection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419" y="816967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Multiple sequence alignment</a:t>
            </a:r>
          </a:p>
        </p:txBody>
      </p:sp>
      <p:sp>
        <p:nvSpPr>
          <p:cNvPr id="8" name="Notched Right Arrow 7"/>
          <p:cNvSpPr/>
          <p:nvPr/>
        </p:nvSpPr>
        <p:spPr bwMode="auto">
          <a:xfrm>
            <a:off x="3609696" y="1885859"/>
            <a:ext cx="2736304" cy="288032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840" y="6396334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Phylogenetic tree</a:t>
            </a:r>
          </a:p>
        </p:txBody>
      </p:sp>
      <p:sp>
        <p:nvSpPr>
          <p:cNvPr id="12" name="Notched Right Arrow 11"/>
          <p:cNvSpPr/>
          <p:nvPr/>
        </p:nvSpPr>
        <p:spPr bwMode="auto">
          <a:xfrm rot="5400000">
            <a:off x="6933245" y="3601604"/>
            <a:ext cx="1075486" cy="288032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0268" y="816967"/>
            <a:ext cx="160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Substitution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1717" y="3422412"/>
            <a:ext cx="127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Tree</a:t>
            </a:r>
            <a:br>
              <a:rPr lang="en-US" sz="1400" b="1" dirty="0"/>
            </a:br>
            <a:r>
              <a:rPr lang="en-US" sz="1400" b="1" dirty="0"/>
              <a:t>reconstruction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10800000">
            <a:off x="3609696" y="5178623"/>
            <a:ext cx="2736304" cy="288032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9162" y="4882421"/>
            <a:ext cx="139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Branch supports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368" y="6391454"/>
            <a:ext cx="214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Tree with branch supports</a:t>
            </a:r>
          </a:p>
        </p:txBody>
      </p:sp>
      <p:sp>
        <p:nvSpPr>
          <p:cNvPr id="20" name="8-Point Star 19"/>
          <p:cNvSpPr/>
          <p:nvPr/>
        </p:nvSpPr>
        <p:spPr bwMode="auto">
          <a:xfrm>
            <a:off x="2020454" y="2885277"/>
            <a:ext cx="4812955" cy="1618123"/>
          </a:xfrm>
          <a:prstGeom prst="star8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Challenges</a:t>
            </a:r>
          </a:p>
          <a:p>
            <a:pPr marL="285750" indent="-285750" algn="ctr"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Flood of sequence data</a:t>
            </a:r>
          </a:p>
          <a:p>
            <a:pPr marL="285750" indent="-285750" algn="ctr" defTabSz="91440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Need for realistic models of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ヒラギノ角ゴ ProN W3" charset="-128"/>
                <a:cs typeface="ヒラギノ角ゴ ProN W3" charset="-128"/>
                <a:sym typeface="Arial" charset="0"/>
              </a:rPr>
              <a:t>sequence evolution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1698" y="5304902"/>
            <a:ext cx="49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94%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9000" y="5619485"/>
            <a:ext cx="49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9562" y="5036310"/>
            <a:ext cx="49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85%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552" y="1233144"/>
            <a:ext cx="33706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ACGGGAT--C--C----CATTAC</a:t>
            </a:r>
          </a:p>
          <a:p>
            <a:r>
              <a:rPr lang="en-US" dirty="0">
                <a:latin typeface="Courier New"/>
                <a:cs typeface="Courier New"/>
              </a:rPr>
              <a:t>ACGGGAT--C--C----CACTAC</a:t>
            </a:r>
          </a:p>
          <a:p>
            <a:r>
              <a:rPr lang="en-US" dirty="0">
                <a:latin typeface="Courier New"/>
                <a:cs typeface="Courier New"/>
              </a:rPr>
              <a:t>CCGGGATAGCTTC----CATTAC</a:t>
            </a:r>
          </a:p>
          <a:p>
            <a:r>
              <a:rPr lang="en-US" dirty="0">
                <a:latin typeface="Courier New"/>
                <a:cs typeface="Courier New"/>
              </a:rPr>
              <a:t>ACCCCCTATC--CACTGGATTAC</a:t>
            </a:r>
          </a:p>
          <a:p>
            <a:r>
              <a:rPr lang="en-US" dirty="0">
                <a:latin typeface="Courier New"/>
                <a:cs typeface="Courier New"/>
              </a:rPr>
              <a:t>ACGACATATC--CACTGGATTCC</a:t>
            </a:r>
          </a:p>
        </p:txBody>
      </p:sp>
      <p:pic>
        <p:nvPicPr>
          <p:cNvPr id="3" name="Picture 2" descr="subs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40" y="1164848"/>
            <a:ext cx="1882104" cy="1882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B86CEA-DFE4-7C42-A649-6981CB170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0816"/>
            <a:ext cx="4144311" cy="17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5" grpId="0"/>
      <p:bldP spid="16" grpId="0" animBg="1"/>
      <p:bldP spid="18" grpId="0"/>
      <p:bldP spid="19" grpId="0"/>
      <p:bldP spid="20" grpId="0" animBg="1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nimal_tre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3471"/>
            <a:ext cx="4107385" cy="2546016"/>
          </a:xfrm>
          <a:prstGeom prst="rect">
            <a:avLst/>
          </a:prstGeom>
        </p:spPr>
      </p:pic>
      <p:pic>
        <p:nvPicPr>
          <p:cNvPr id="4" name="Picture 3" descr="animal_tre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6" y="3943471"/>
            <a:ext cx="4107385" cy="2546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Light"/>
                <a:cs typeface="Helvetica Light"/>
              </a:rPr>
              <a:t>Typical phylogenetic analysis under maximum likelihood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3025" y="1597191"/>
            <a:ext cx="137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Model selection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1419" y="816967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Multiple sequence alignment</a:t>
            </a:r>
          </a:p>
        </p:txBody>
      </p:sp>
      <p:sp>
        <p:nvSpPr>
          <p:cNvPr id="8" name="Notched Right Arrow 7"/>
          <p:cNvSpPr/>
          <p:nvPr/>
        </p:nvSpPr>
        <p:spPr bwMode="auto">
          <a:xfrm>
            <a:off x="3609696" y="1885859"/>
            <a:ext cx="2736304" cy="288032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840" y="6396334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Phylogenetic tree</a:t>
            </a:r>
          </a:p>
        </p:txBody>
      </p:sp>
      <p:sp>
        <p:nvSpPr>
          <p:cNvPr id="12" name="Notched Right Arrow 11"/>
          <p:cNvSpPr/>
          <p:nvPr/>
        </p:nvSpPr>
        <p:spPr bwMode="auto">
          <a:xfrm rot="5400000">
            <a:off x="6933245" y="3601604"/>
            <a:ext cx="1075486" cy="288032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10268" y="816967"/>
            <a:ext cx="1609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Substitution model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1717" y="3422412"/>
            <a:ext cx="127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Tree</a:t>
            </a:r>
            <a:br>
              <a:rPr lang="en-US" sz="1400" b="1" dirty="0"/>
            </a:br>
            <a:r>
              <a:rPr lang="en-US" sz="1400" b="1" dirty="0"/>
              <a:t>reconstruction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10800000">
            <a:off x="3609696" y="5178623"/>
            <a:ext cx="2736304" cy="288032"/>
          </a:xfrm>
          <a:prstGeom prst="notchedRightArrow">
            <a:avLst/>
          </a:prstGeom>
          <a:solidFill>
            <a:srgbClr val="C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79162" y="5404446"/>
            <a:ext cx="139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Branch supports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368" y="6391454"/>
            <a:ext cx="214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Tree with branch supports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1698" y="5304902"/>
            <a:ext cx="49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94%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19000" y="5619485"/>
            <a:ext cx="49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9562" y="5036310"/>
            <a:ext cx="49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85%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552" y="1233144"/>
            <a:ext cx="33706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ACGGGAT--C--C----CATTAC</a:t>
            </a:r>
          </a:p>
          <a:p>
            <a:r>
              <a:rPr lang="en-US" dirty="0">
                <a:latin typeface="Courier New"/>
                <a:cs typeface="Courier New"/>
              </a:rPr>
              <a:t>ACGGGAT--C--C----CACTAC</a:t>
            </a:r>
          </a:p>
          <a:p>
            <a:r>
              <a:rPr lang="en-US" dirty="0">
                <a:latin typeface="Courier New"/>
                <a:cs typeface="Courier New"/>
              </a:rPr>
              <a:t>CCGGGATAGCTTC----CATTAC</a:t>
            </a:r>
          </a:p>
          <a:p>
            <a:r>
              <a:rPr lang="en-US" dirty="0">
                <a:latin typeface="Courier New"/>
                <a:cs typeface="Courier New"/>
              </a:rPr>
              <a:t>ACCCCCTATC--CACTGGATTAC</a:t>
            </a:r>
          </a:p>
          <a:p>
            <a:r>
              <a:rPr lang="en-US" dirty="0">
                <a:latin typeface="Courier New"/>
                <a:cs typeface="Courier New"/>
              </a:rPr>
              <a:t>ACGACATATC--CACTGGATTCC</a:t>
            </a:r>
          </a:p>
        </p:txBody>
      </p:sp>
      <p:pic>
        <p:nvPicPr>
          <p:cNvPr id="3" name="Picture 2" descr="subs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40" y="1164848"/>
            <a:ext cx="1882104" cy="1882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73C3A0-D744-894A-A2B1-D4D72574245F}"/>
              </a:ext>
            </a:extLst>
          </p:cNvPr>
          <p:cNvSpPr txBox="1"/>
          <p:nvPr/>
        </p:nvSpPr>
        <p:spPr>
          <a:xfrm>
            <a:off x="4093025" y="2096169"/>
            <a:ext cx="141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ModelFinder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CED306-3D3C-CA4C-B597-F3157C32F69C}"/>
              </a:ext>
            </a:extLst>
          </p:cNvPr>
          <p:cNvSpPr txBox="1"/>
          <p:nvPr/>
        </p:nvSpPr>
        <p:spPr>
          <a:xfrm>
            <a:off x="6404383" y="34824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IQ-TREE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FDA56-21AC-3E4A-926B-24C2E450DCEB}"/>
              </a:ext>
            </a:extLst>
          </p:cNvPr>
          <p:cNvSpPr txBox="1"/>
          <p:nvPr/>
        </p:nvSpPr>
        <p:spPr>
          <a:xfrm>
            <a:off x="4045744" y="4828522"/>
            <a:ext cx="199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Ultrafast bootstrap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14BF2-4D9E-5741-B4DF-279C58B4F1B6}"/>
              </a:ext>
            </a:extLst>
          </p:cNvPr>
          <p:cNvSpPr txBox="1"/>
          <p:nvPr/>
        </p:nvSpPr>
        <p:spPr>
          <a:xfrm>
            <a:off x="2379819" y="3302529"/>
            <a:ext cx="3576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http://</a:t>
            </a:r>
            <a:r>
              <a:rPr lang="en-US" sz="28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www.iqtree.org</a:t>
            </a:r>
            <a:endParaRPr lang="en-US" sz="28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6F7F9A-7141-C042-9716-E7A0F5354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0816"/>
            <a:ext cx="4144311" cy="17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Helvetica Light"/>
                <a:cs typeface="Helvetica Light"/>
              </a:rPr>
              <a:t>Advanced models of sequence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A84A9-37F6-CB40-AF04-B7E95C055923}"/>
              </a:ext>
            </a:extLst>
          </p:cNvPr>
          <p:cNvSpPr txBox="1"/>
          <p:nvPr/>
        </p:nvSpPr>
        <p:spPr>
          <a:xfrm>
            <a:off x="474562" y="1192193"/>
            <a:ext cx="28897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Substitution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and Morphological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4F46E-4DBA-5745-B538-19C15C70A603}"/>
              </a:ext>
            </a:extLst>
          </p:cNvPr>
          <p:cNvSpPr txBox="1"/>
          <p:nvPr/>
        </p:nvSpPr>
        <p:spPr>
          <a:xfrm>
            <a:off x="473573" y="2723767"/>
            <a:ext cx="3760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Partition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Edge-linked (equal or proportional)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Edge-unlinked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BF400-CA61-6444-A3BD-5AA659C2309C}"/>
              </a:ext>
            </a:extLst>
          </p:cNvPr>
          <p:cNvSpPr txBox="1"/>
          <p:nvPr/>
        </p:nvSpPr>
        <p:spPr>
          <a:xfrm>
            <a:off x="4693000" y="2738935"/>
            <a:ext cx="41047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Mixture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Mixture of rate matrices (LG4M, LG4X)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Mixture of state frequencies (C10-C60)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Mixed branch lengths (GHOST – </a:t>
            </a:r>
            <a:br>
              <a:rPr lang="en-US" dirty="0"/>
            </a:br>
            <a:r>
              <a:rPr lang="en-US" dirty="0"/>
              <a:t>General </a:t>
            </a:r>
            <a:r>
              <a:rPr lang="en-US" dirty="0" err="1"/>
              <a:t>Heterotachy</a:t>
            </a:r>
            <a:r>
              <a:rPr lang="en-US" dirty="0"/>
              <a:t> on Single Trees)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mixtures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ABBF7-C416-C840-AD26-0AF7AD9D147A}"/>
              </a:ext>
            </a:extLst>
          </p:cNvPr>
          <p:cNvSpPr txBox="1"/>
          <p:nvPr/>
        </p:nvSpPr>
        <p:spPr>
          <a:xfrm>
            <a:off x="473573" y="4072979"/>
            <a:ext cx="3947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Polymorphism-aware models (</a:t>
            </a:r>
            <a:r>
              <a:rPr lang="en-US" b="1" dirty="0" err="1"/>
              <a:t>PoMo</a:t>
            </a:r>
            <a:r>
              <a:rPr lang="en-US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phylogenetic (mutations) with population genetics (drift) models.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2869A-46D9-A642-B156-FF5E041F18AB}"/>
              </a:ext>
            </a:extLst>
          </p:cNvPr>
          <p:cNvSpPr txBox="1"/>
          <p:nvPr/>
        </p:nvSpPr>
        <p:spPr>
          <a:xfrm>
            <a:off x="4689676" y="1254536"/>
            <a:ext cx="4454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Rate heterogeneity across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Invariant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FreeRate</a:t>
            </a:r>
            <a:r>
              <a:rPr lang="en-US" dirty="0"/>
              <a:t> model (available </a:t>
            </a:r>
            <a:r>
              <a:rPr lang="en-US" dirty="0" err="1"/>
              <a:t>PhyML</a:t>
            </a:r>
            <a:r>
              <a:rPr lang="en-US" dirty="0"/>
              <a:t>, </a:t>
            </a:r>
            <a:r>
              <a:rPr lang="en-US" dirty="0" err="1"/>
              <a:t>RAxML</a:t>
            </a:r>
            <a:r>
              <a:rPr lang="en-US" dirty="0"/>
              <a:t>-NG, IQ-TREE, PAML, BEAST2, </a:t>
            </a:r>
            <a:r>
              <a:rPr lang="en-US" dirty="0" err="1"/>
              <a:t>RevBayes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0AD6F-FD27-2D4A-98D5-23117F5665EF}"/>
              </a:ext>
            </a:extLst>
          </p:cNvPr>
          <p:cNvSpPr/>
          <p:nvPr/>
        </p:nvSpPr>
        <p:spPr bwMode="auto">
          <a:xfrm>
            <a:off x="473573" y="1527858"/>
            <a:ext cx="1880002" cy="54149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3DC88-60B1-4B48-952B-0A5E2359C8DA}"/>
              </a:ext>
            </a:extLst>
          </p:cNvPr>
          <p:cNvSpPr/>
          <p:nvPr/>
        </p:nvSpPr>
        <p:spPr bwMode="auto">
          <a:xfrm>
            <a:off x="4706541" y="1579865"/>
            <a:ext cx="1866537" cy="84400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6BBDDC-C881-FF4A-9727-F16989E261A0}"/>
              </a:ext>
            </a:extLst>
          </p:cNvPr>
          <p:cNvSpPr/>
          <p:nvPr/>
        </p:nvSpPr>
        <p:spPr bwMode="auto">
          <a:xfrm>
            <a:off x="473573" y="3011435"/>
            <a:ext cx="3760004" cy="39793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CADC96-EBA2-664C-A5D6-24C38A32F817}"/>
              </a:ext>
            </a:extLst>
          </p:cNvPr>
          <p:cNvSpPr/>
          <p:nvPr/>
        </p:nvSpPr>
        <p:spPr bwMode="auto">
          <a:xfrm>
            <a:off x="4706541" y="3323931"/>
            <a:ext cx="4082474" cy="32041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7351F-0C4F-554E-BF28-163D1D5311EF}"/>
              </a:ext>
            </a:extLst>
          </p:cNvPr>
          <p:cNvSpPr txBox="1"/>
          <p:nvPr/>
        </p:nvSpPr>
        <p:spPr>
          <a:xfrm>
            <a:off x="1665374" y="6060652"/>
            <a:ext cx="5136406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 models automatically selected with </a:t>
            </a:r>
            <a:r>
              <a:rPr lang="en-US" dirty="0" err="1">
                <a:solidFill>
                  <a:srgbClr val="00B050"/>
                </a:solidFill>
              </a:rPr>
              <a:t>ModelFinder</a:t>
            </a:r>
            <a:r>
              <a:rPr lang="en-US" dirty="0">
                <a:solidFill>
                  <a:srgbClr val="00B050"/>
                </a:solidFill>
              </a:rPr>
              <a:t>.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 lot faster than </a:t>
            </a:r>
            <a:r>
              <a:rPr lang="en-US" dirty="0" err="1">
                <a:solidFill>
                  <a:srgbClr val="00B050"/>
                </a:solidFill>
              </a:rPr>
              <a:t>jModelTest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dirty="0" err="1">
                <a:solidFill>
                  <a:srgbClr val="00B050"/>
                </a:solidFill>
              </a:rPr>
              <a:t>ProtTest</a:t>
            </a:r>
            <a:r>
              <a:rPr lang="en-US" dirty="0">
                <a:solidFill>
                  <a:srgbClr val="00B050"/>
                </a:solidFill>
              </a:rPr>
              <a:t>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7ADAAE-4047-674C-9467-3FA014AB3F33}"/>
              </a:ext>
            </a:extLst>
          </p:cNvPr>
          <p:cNvSpPr txBox="1"/>
          <p:nvPr/>
        </p:nvSpPr>
        <p:spPr>
          <a:xfrm>
            <a:off x="4706541" y="4616592"/>
            <a:ext cx="3947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Site-specific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Posterior mean site frequency (PMSF)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F28C0C-D51E-C146-88F1-70CD6B949462}"/>
              </a:ext>
            </a:extLst>
          </p:cNvPr>
          <p:cNvSpPr/>
          <p:nvPr/>
        </p:nvSpPr>
        <p:spPr bwMode="auto">
          <a:xfrm>
            <a:off x="4689676" y="4937271"/>
            <a:ext cx="4082474" cy="58653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N W3" charset="-128"/>
              <a:cs typeface="ヒラギノ角ゴ ProN W3" charset="-128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4" grpId="0" animBg="1"/>
      <p:bldP spid="27" grpId="0" animBg="1"/>
      <p:bldP spid="28" grpId="0" animBg="1"/>
      <p:bldP spid="29" grpId="0" animBg="1"/>
      <p:bldP spid="6" grpId="0" animBg="1"/>
      <p:bldP spid="30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Helvetica Light"/>
                <a:cs typeface="Helvetica Light"/>
              </a:rPr>
              <a:t>Tree reconstruction: Which tree best explains the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3225F-E913-6646-BBAD-DDB342A4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1" y="1322455"/>
            <a:ext cx="8022369" cy="4362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077A21-03FF-F94A-85E4-39771AC9041C}"/>
              </a:ext>
            </a:extLst>
          </p:cNvPr>
          <p:cNvSpPr txBox="1"/>
          <p:nvPr/>
        </p:nvSpPr>
        <p:spPr>
          <a:xfrm>
            <a:off x="5486400" y="6374296"/>
            <a:ext cx="355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phylobotanist.blogspot.com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2E10A-5B2D-3D4B-BBA5-DA9F794E4DD2}"/>
              </a:ext>
            </a:extLst>
          </p:cNvPr>
          <p:cNvSpPr txBox="1"/>
          <p:nvPr/>
        </p:nvSpPr>
        <p:spPr>
          <a:xfrm>
            <a:off x="4285032" y="5819433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99378-A52D-3647-8961-2DAF07F8EBA1}"/>
              </a:ext>
            </a:extLst>
          </p:cNvPr>
          <p:cNvSpPr txBox="1"/>
          <p:nvPr/>
        </p:nvSpPr>
        <p:spPr>
          <a:xfrm rot="16200000">
            <a:off x="-528546" y="3003347"/>
            <a:ext cx="18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Citations per year</a:t>
            </a:r>
          </a:p>
        </p:txBody>
      </p:sp>
    </p:spTree>
    <p:extLst>
      <p:ext uri="{BB962C8B-B14F-4D97-AF65-F5344CB8AC3E}">
        <p14:creationId xmlns:p14="http://schemas.microsoft.com/office/powerpoint/2010/main" val="281944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Helvetica Light"/>
                <a:cs typeface="Helvetica Light"/>
              </a:rPr>
              <a:t>IQ-TREE: A new tree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DED3-48E6-6745-B682-B86A021E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340"/>
            <a:ext cx="9144000" cy="6128660"/>
          </a:xfrm>
          <a:prstGeom prst="rect">
            <a:avLst/>
          </a:prstGeom>
        </p:spPr>
      </p:pic>
      <p:pic>
        <p:nvPicPr>
          <p:cNvPr id="7" name="Picture 6" descr="at_cibiv_scaled.jpg">
            <a:extLst>
              <a:ext uri="{FF2B5EF4-FFF2-40B4-BE49-F238E27FC236}">
                <a16:creationId xmlns:a16="http://schemas.microsoft.com/office/drawing/2014/main" id="{FD6595CA-FED8-0A48-BCB6-38BD5DB7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9" y="1026785"/>
            <a:ext cx="662629" cy="812825"/>
          </a:xfrm>
          <a:prstGeom prst="ellipse">
            <a:avLst/>
          </a:prstGeom>
        </p:spPr>
      </p:pic>
      <p:pic>
        <p:nvPicPr>
          <p:cNvPr id="8" name="Picture 7" descr="hschmidt.gif">
            <a:extLst>
              <a:ext uri="{FF2B5EF4-FFF2-40B4-BE49-F238E27FC236}">
                <a16:creationId xmlns:a16="http://schemas.microsoft.com/office/drawing/2014/main" id="{CE94D0EA-EADA-2947-9A43-4F7D99B42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67" y="1006339"/>
            <a:ext cx="561586" cy="833486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66F7DE-2533-C845-A8C4-5519AF7E2DD1}"/>
              </a:ext>
            </a:extLst>
          </p:cNvPr>
          <p:cNvSpPr txBox="1"/>
          <p:nvPr/>
        </p:nvSpPr>
        <p:spPr>
          <a:xfrm>
            <a:off x="0" y="729340"/>
            <a:ext cx="268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L.T. Nguyen, H. Schmidt, A. von </a:t>
            </a:r>
            <a:r>
              <a:rPr lang="en-US" sz="1200" dirty="0" err="1">
                <a:solidFill>
                  <a:schemeClr val="bg1"/>
                </a:solidFill>
              </a:rPr>
              <a:t>Haeseler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 descr="haeseler.jpg">
            <a:extLst>
              <a:ext uri="{FF2B5EF4-FFF2-40B4-BE49-F238E27FC236}">
                <a16:creationId xmlns:a16="http://schemas.microsoft.com/office/drawing/2014/main" id="{7D4156E3-AE18-E649-A39D-A0A5948C8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465" y="1006339"/>
            <a:ext cx="608602" cy="822435"/>
          </a:xfrm>
          <a:prstGeom prst="ellipse">
            <a:avLst/>
          </a:prstGeom>
        </p:spPr>
      </p:pic>
      <p:pic>
        <p:nvPicPr>
          <p:cNvPr id="12" name="Picture 11" descr="flag-green.png">
            <a:extLst>
              <a:ext uri="{FF2B5EF4-FFF2-40B4-BE49-F238E27FC236}">
                <a16:creationId xmlns:a16="http://schemas.microsoft.com/office/drawing/2014/main" id="{C7D29AB8-4CE3-C548-BD02-C739D43510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758" y="4527328"/>
            <a:ext cx="321874" cy="341525"/>
          </a:xfrm>
          <a:prstGeom prst="rect">
            <a:avLst/>
          </a:prstGeom>
        </p:spPr>
      </p:pic>
      <p:pic>
        <p:nvPicPr>
          <p:cNvPr id="13" name="Picture 12" descr="flag-green.png">
            <a:extLst>
              <a:ext uri="{FF2B5EF4-FFF2-40B4-BE49-F238E27FC236}">
                <a16:creationId xmlns:a16="http://schemas.microsoft.com/office/drawing/2014/main" id="{1576823B-F87A-924E-9CC2-E44DA0C4D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34" y="5264944"/>
            <a:ext cx="332233" cy="341525"/>
          </a:xfrm>
          <a:prstGeom prst="rect">
            <a:avLst/>
          </a:prstGeom>
        </p:spPr>
      </p:pic>
      <p:pic>
        <p:nvPicPr>
          <p:cNvPr id="14" name="Picture 13" descr="flag-green.png">
            <a:extLst>
              <a:ext uri="{FF2B5EF4-FFF2-40B4-BE49-F238E27FC236}">
                <a16:creationId xmlns:a16="http://schemas.microsoft.com/office/drawing/2014/main" id="{97304D0D-24BA-DB4C-9ED9-212CE8364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006" y="4868853"/>
            <a:ext cx="304801" cy="341525"/>
          </a:xfrm>
          <a:prstGeom prst="rect">
            <a:avLst/>
          </a:prstGeom>
        </p:spPr>
      </p:pic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F86DE02-178B-DF42-B029-68B7B8F02543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-148025" y="4109891"/>
            <a:ext cx="1071119" cy="788327"/>
          </a:xfrm>
          <a:prstGeom prst="curvedConnector3">
            <a:avLst>
              <a:gd name="adj1" fmla="val 19267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8E5DC98-7B19-7448-9D76-346C17E4B33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021370" y="5385010"/>
            <a:ext cx="2100077" cy="333839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802EA39-7837-D243-9BAA-B72AA3C44F07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203704" y="5696712"/>
            <a:ext cx="1688214" cy="905258"/>
          </a:xfrm>
          <a:prstGeom prst="curvedConnector3">
            <a:avLst>
              <a:gd name="adj1" fmla="val 100372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50C226B-67C2-D34F-8E7D-A6A56B088BC6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772478" y="4941255"/>
            <a:ext cx="1143635" cy="186794"/>
          </a:xfrm>
          <a:prstGeom prst="curvedConnector3">
            <a:avLst>
              <a:gd name="adj1" fmla="val 48401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57713A1-0879-8A4A-BB95-D12F2D7FA995}"/>
              </a:ext>
            </a:extLst>
          </p:cNvPr>
          <p:cNvCxnSpPr>
            <a:cxnSpLocks/>
            <a:endCxn id="3" idx="1"/>
          </p:cNvCxnSpPr>
          <p:nvPr/>
        </p:nvCxnSpPr>
        <p:spPr bwMode="auto">
          <a:xfrm rot="10800000">
            <a:off x="0" y="3793671"/>
            <a:ext cx="2448762" cy="1075189"/>
          </a:xfrm>
          <a:prstGeom prst="curvedConnector3">
            <a:avLst>
              <a:gd name="adj1" fmla="val 47348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8CAC74FC-8906-0A4B-935D-D016763E2910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0" y="4331266"/>
            <a:ext cx="781698" cy="703387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7DA739F-8398-5C46-A96A-EE81695DF6DF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6583684" y="4443980"/>
            <a:ext cx="1094222" cy="344422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F4B1395C-062F-454C-96FF-EC5FBF4D180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517118" y="6026682"/>
            <a:ext cx="1003984" cy="344043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C605ABE-5191-8948-B9E6-A486DD0CC1C8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36053" y="5397424"/>
            <a:ext cx="1432979" cy="1267854"/>
          </a:xfrm>
          <a:prstGeom prst="curvedConnector3">
            <a:avLst>
              <a:gd name="adj1" fmla="val 57019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380FE640-1EC3-8445-AB6F-BC171C0E6102}"/>
              </a:ext>
            </a:extLst>
          </p:cNvPr>
          <p:cNvCxnSpPr>
            <a:cxnSpLocks/>
          </p:cNvCxnSpPr>
          <p:nvPr/>
        </p:nvCxnSpPr>
        <p:spPr bwMode="auto">
          <a:xfrm>
            <a:off x="4244957" y="4501891"/>
            <a:ext cx="2345356" cy="1246237"/>
          </a:xfrm>
          <a:prstGeom prst="curvedConnector3">
            <a:avLst>
              <a:gd name="adj1" fmla="val 19979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AEC0F297-4A13-164A-8E2D-FF1058657B7A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5571982" y="4722160"/>
            <a:ext cx="1207791" cy="818127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6" name="Picture 65" descr="flag-green.png">
            <a:extLst>
              <a:ext uri="{FF2B5EF4-FFF2-40B4-BE49-F238E27FC236}">
                <a16:creationId xmlns:a16="http://schemas.microsoft.com/office/drawing/2014/main" id="{6B069D68-9C54-B945-8F4E-FF0276D4D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7441" y="3528706"/>
            <a:ext cx="300836" cy="341525"/>
          </a:xfrm>
          <a:prstGeom prst="rect">
            <a:avLst/>
          </a:prstGeom>
        </p:spPr>
      </p:pic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74778DC9-C456-B147-A8DE-D1D8FD1911A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7637" y="3272677"/>
            <a:ext cx="661635" cy="571818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E43431D-6DF9-9246-83B2-073E583FA671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54366" y="3445561"/>
            <a:ext cx="771739" cy="475295"/>
          </a:xfrm>
          <a:prstGeom prst="curvedConnector3">
            <a:avLst>
              <a:gd name="adj1" fmla="val 53555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81CAF4A6-FA1D-1942-87D7-E40D36FCCCE1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687781" y="3319169"/>
            <a:ext cx="829193" cy="670631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A345A8FE-B290-7D42-A336-5631189AB4AF}"/>
              </a:ext>
            </a:extLst>
          </p:cNvPr>
          <p:cNvCxnSpPr>
            <a:cxnSpLocks/>
          </p:cNvCxnSpPr>
          <p:nvPr/>
        </p:nvCxnSpPr>
        <p:spPr bwMode="auto">
          <a:xfrm>
            <a:off x="4449982" y="3297338"/>
            <a:ext cx="885932" cy="402130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3F05A506-E2AD-0847-8B0C-20D412DB45BD}"/>
              </a:ext>
            </a:extLst>
          </p:cNvPr>
          <p:cNvCxnSpPr>
            <a:cxnSpLocks/>
          </p:cNvCxnSpPr>
          <p:nvPr/>
        </p:nvCxnSpPr>
        <p:spPr bwMode="auto">
          <a:xfrm>
            <a:off x="6958583" y="4125197"/>
            <a:ext cx="1148215" cy="402130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527C5B2-B6BF-D34E-98DA-055AADF92E2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088297" y="2524838"/>
            <a:ext cx="1395892" cy="954793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15FE542-EFEB-9E45-8EA8-617194B36BD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009861" y="3450914"/>
            <a:ext cx="1254650" cy="898175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A3CC2051-23EB-AD41-BDE0-9121C06C78F8}"/>
              </a:ext>
            </a:extLst>
          </p:cNvPr>
          <p:cNvCxnSpPr>
            <a:cxnSpLocks/>
          </p:cNvCxnSpPr>
          <p:nvPr/>
        </p:nvCxnSpPr>
        <p:spPr bwMode="auto">
          <a:xfrm flipV="1">
            <a:off x="7188098" y="3002234"/>
            <a:ext cx="1169518" cy="270442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3C0087F-0C2F-4742-A802-EE61F1122E92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7806212" y="2442179"/>
            <a:ext cx="627325" cy="475485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0" name="Picture 89" descr="checkered-racing-flag-clipart-15.png">
            <a:extLst>
              <a:ext uri="{FF2B5EF4-FFF2-40B4-BE49-F238E27FC236}">
                <a16:creationId xmlns:a16="http://schemas.microsoft.com/office/drawing/2014/main" id="{DF12B598-0573-1147-9D30-B0021CB440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21" y="1905186"/>
            <a:ext cx="450116" cy="399102"/>
          </a:xfrm>
          <a:prstGeom prst="rect">
            <a:avLst/>
          </a:prstGeom>
        </p:spPr>
      </p:pic>
      <p:pic>
        <p:nvPicPr>
          <p:cNvPr id="33" name="Picture 32" descr="flag-green.png">
            <a:extLst>
              <a:ext uri="{FF2B5EF4-FFF2-40B4-BE49-F238E27FC236}">
                <a16:creationId xmlns:a16="http://schemas.microsoft.com/office/drawing/2014/main" id="{3E3259F4-C22C-0741-B15E-75B7F2126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00" y="774765"/>
            <a:ext cx="332233" cy="341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9A58F2-FF18-F240-8BF2-FD357D5B15AB}"/>
              </a:ext>
            </a:extLst>
          </p:cNvPr>
          <p:cNvSpPr txBox="1"/>
          <p:nvPr/>
        </p:nvSpPr>
        <p:spPr>
          <a:xfrm>
            <a:off x="5724885" y="746958"/>
            <a:ext cx="216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Maximum parsimony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F5B6316-9252-FB47-9245-E63E450F404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5406245" y="1181294"/>
            <a:ext cx="330195" cy="173610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5367236-A0EF-7F4A-8EAF-0052C50E79B3}"/>
              </a:ext>
            </a:extLst>
          </p:cNvPr>
          <p:cNvSpPr txBox="1"/>
          <p:nvPr/>
        </p:nvSpPr>
        <p:spPr>
          <a:xfrm>
            <a:off x="5676913" y="1111362"/>
            <a:ext cx="353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Nearest neighbor interchange (NNI)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902E7C5-03F4-3042-A80C-273669B847B3}"/>
              </a:ext>
            </a:extLst>
          </p:cNvPr>
          <p:cNvCxnSpPr>
            <a:cxnSpLocks/>
          </p:cNvCxnSpPr>
          <p:nvPr/>
        </p:nvCxnSpPr>
        <p:spPr bwMode="auto">
          <a:xfrm>
            <a:off x="5428313" y="1502332"/>
            <a:ext cx="248602" cy="197991"/>
          </a:xfrm>
          <a:prstGeom prst="curvedConnector3">
            <a:avLst>
              <a:gd name="adj1" fmla="val 50000"/>
            </a:avLst>
          </a:prstGeom>
          <a:solidFill>
            <a:srgbClr val="BBE0E3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2B7412E-5AEF-5648-9C1A-928A79BF60D2}"/>
              </a:ext>
            </a:extLst>
          </p:cNvPr>
          <p:cNvSpPr txBox="1"/>
          <p:nvPr/>
        </p:nvSpPr>
        <p:spPr>
          <a:xfrm>
            <a:off x="5702506" y="142934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Random NNIs</a:t>
            </a:r>
          </a:p>
        </p:txBody>
      </p:sp>
    </p:spTree>
    <p:extLst>
      <p:ext uri="{BB962C8B-B14F-4D97-AF65-F5344CB8AC3E}">
        <p14:creationId xmlns:p14="http://schemas.microsoft.com/office/powerpoint/2010/main" val="8594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Light"/>
                <a:cs typeface="Helvetica Light"/>
              </a:rPr>
              <a:t>Benchmark: Log-likelihood </a:t>
            </a:r>
            <a:r>
              <a:rPr lang="en-US" sz="24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 Light"/>
                <a:cs typeface="Helvetica Light"/>
              </a:rPr>
              <a:t>maximisation</a:t>
            </a:r>
            <a:endParaRPr 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elvetica Light"/>
              <a:cs typeface="Helvetica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FE6A20-4F5C-F345-AEC1-AF3C70BFE3B2}"/>
              </a:ext>
            </a:extLst>
          </p:cNvPr>
          <p:cNvCxnSpPr/>
          <p:nvPr/>
        </p:nvCxnSpPr>
        <p:spPr>
          <a:xfrm flipV="1">
            <a:off x="420624" y="1289304"/>
            <a:ext cx="0" cy="4334256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5BAE8C-01ED-D942-BA2C-B7326BA17CFA}"/>
              </a:ext>
            </a:extLst>
          </p:cNvPr>
          <p:cNvSpPr txBox="1"/>
          <p:nvPr/>
        </p:nvSpPr>
        <p:spPr>
          <a:xfrm>
            <a:off x="118872" y="921728"/>
            <a:ext cx="76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77B86-AEC1-2747-8ED1-5FAE8842AC1A}"/>
              </a:ext>
            </a:extLst>
          </p:cNvPr>
          <p:cNvSpPr txBox="1"/>
          <p:nvPr/>
        </p:nvSpPr>
        <p:spPr>
          <a:xfrm>
            <a:off x="81782" y="5632340"/>
            <a:ext cx="78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FD814-6EA5-F048-9AFB-6C4653D6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38" y="1271508"/>
            <a:ext cx="7245191" cy="5175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CEBE7C-CFB4-6B4F-81E6-192277E8ECE4}"/>
              </a:ext>
            </a:extLst>
          </p:cNvPr>
          <p:cNvSpPr txBox="1"/>
          <p:nvPr/>
        </p:nvSpPr>
        <p:spPr>
          <a:xfrm>
            <a:off x="3024577" y="6427093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Independently confirmed by Zhou, </a:t>
            </a:r>
            <a:r>
              <a:rPr lang="en-US" dirty="0" err="1"/>
              <a:t>Rokas</a:t>
            </a:r>
            <a:r>
              <a:rPr lang="en-US" dirty="0"/>
              <a:t> et al. (2018)</a:t>
            </a:r>
          </a:p>
        </p:txBody>
      </p:sp>
    </p:spTree>
    <p:extLst>
      <p:ext uri="{BB962C8B-B14F-4D97-AF65-F5344CB8AC3E}">
        <p14:creationId xmlns:p14="http://schemas.microsoft.com/office/powerpoint/2010/main" val="186897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C58CE2-D83D-684C-B163-2F5F9D57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7" y="1106393"/>
            <a:ext cx="7790687" cy="5564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56573" cy="729340"/>
          </a:xfrm>
          <a:prstGeom prst="rect">
            <a:avLst/>
          </a:prstGeom>
          <a:solidFill>
            <a:srgbClr val="4885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Helvetica Light"/>
                <a:cs typeface="Helvetica Light"/>
              </a:rPr>
              <a:t>Runtimes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FE6A20-4F5C-F345-AEC1-AF3C70BFE3B2}"/>
              </a:ext>
            </a:extLst>
          </p:cNvPr>
          <p:cNvCxnSpPr>
            <a:cxnSpLocks/>
          </p:cNvCxnSpPr>
          <p:nvPr/>
        </p:nvCxnSpPr>
        <p:spPr>
          <a:xfrm>
            <a:off x="484632" y="1336780"/>
            <a:ext cx="0" cy="4222772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5BAE8C-01ED-D942-BA2C-B7326BA17CFA}"/>
              </a:ext>
            </a:extLst>
          </p:cNvPr>
          <p:cNvSpPr txBox="1"/>
          <p:nvPr/>
        </p:nvSpPr>
        <p:spPr>
          <a:xfrm>
            <a:off x="169930" y="921727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077B86-AEC1-2747-8ED1-5FAE8842AC1A}"/>
              </a:ext>
            </a:extLst>
          </p:cNvPr>
          <p:cNvSpPr txBox="1"/>
          <p:nvPr/>
        </p:nvSpPr>
        <p:spPr>
          <a:xfrm>
            <a:off x="166654" y="5605273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99821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FBFB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-128"/>
            <a:cs typeface="ヒラギノ角ゴ ProN W3" charset="-128"/>
            <a:sym typeface="Arial" charset="0"/>
          </a:defRPr>
        </a:defPPr>
      </a:lstStyle>
    </a:spDef>
    <a:lnDef>
      <a:spPr>
        <a:ln w="28575" cmpd="sng">
          <a:solidFill>
            <a:schemeClr val="tx1"/>
          </a:solidFill>
          <a:prstDash val="soli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35312</TotalTime>
  <Words>566</Words>
  <Application>Microsoft Macintosh PowerPoint</Application>
  <PresentationFormat>On-screen Show (4:3)</PresentationFormat>
  <Paragraphs>132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ヒラギノ角ゴ ProN W3</vt:lpstr>
      <vt:lpstr>Arial</vt:lpstr>
      <vt:lpstr>Calibri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Phylogenomic Inference from Supermatrices</dc:title>
  <dc:creator>Olga</dc:creator>
  <cp:lastModifiedBy>Minh Bui</cp:lastModifiedBy>
  <cp:revision>2016</cp:revision>
  <cp:lastPrinted>2015-06-06T07:38:14Z</cp:lastPrinted>
  <dcterms:created xsi:type="dcterms:W3CDTF">2015-06-02T16:16:17Z</dcterms:created>
  <dcterms:modified xsi:type="dcterms:W3CDTF">2018-07-27T01:29:56Z</dcterms:modified>
</cp:coreProperties>
</file>