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262" r:id="rId3"/>
    <p:sldId id="263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7" r:id="rId13"/>
    <p:sldId id="27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62ACB-CEF4-47EE-A3B3-86C0F78E54C1}" type="datetimeFigureOut">
              <a:rPr lang="zh-CN" altLang="en-US" smtClean="0"/>
              <a:t>2025.5.1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63BAD-0077-4657-B7A9-1C1B408701D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567162F-B4DB-48F0-8401-AFF1A20FD014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9BE1C53-9C58-4549-B31E-A73F95AA3304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810C-5DDB-4976-A4E8-2B6B8372DB73}" type="datetimeFigureOut">
              <a:rPr lang="zh-CN" altLang="en-US" smtClean="0"/>
              <a:t>2025.5.1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AADD-C5DD-4D43-A74C-D145E83D6D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810C-5DDB-4976-A4E8-2B6B8372DB73}" type="datetimeFigureOut">
              <a:rPr lang="zh-CN" altLang="en-US" smtClean="0"/>
              <a:t>2025.5.1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AADD-C5DD-4D43-A74C-D145E83D6D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810C-5DDB-4976-A4E8-2B6B8372DB73}" type="datetimeFigureOut">
              <a:rPr lang="zh-CN" altLang="en-US" smtClean="0"/>
              <a:t>2025.5.1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AADD-C5DD-4D43-A74C-D145E83D6D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B3971-A224-42DA-BD88-6E12D08BC213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375B6-87C2-46F8-81B5-2C80F9D57922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D7638-EA50-4054-BFBE-CF7B50C3313B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1"/>
            <a:ext cx="5376672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050B8-E624-45F7-96B9-3034D0176CB5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F300F-6F4A-4EA3-BE76-79874A15AF93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1D19C-DC82-404D-A880-28ADBE8D8446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89586A-8352-4717-8DF3-856EED4B71F8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D807F-FE96-4373-9F01-D30D19A860BF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810C-5DDB-4976-A4E8-2B6B8372DB73}" type="datetimeFigureOut">
              <a:rPr lang="zh-CN" altLang="en-US" smtClean="0"/>
              <a:t>2025.5.1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AADD-C5DD-4D43-A74C-D145E83D6D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FC7AA-1D64-4F9F-8E39-902E7BFEF05B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AD2A6-5A9A-4F23-952C-BD5F651666DB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0573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E435C-5A2F-4629-BEC5-F30FCC3EA215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5E7CB-7694-4A73-A942-4EECD5E49748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3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68977-A5B8-4CD8-B1F1-AF657D361864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810C-5DDB-4976-A4E8-2B6B8372DB73}" type="datetimeFigureOut">
              <a:rPr lang="zh-CN" altLang="en-US" smtClean="0"/>
              <a:t>2025.5.1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AADD-C5DD-4D43-A74C-D145E83D6D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810C-5DDB-4976-A4E8-2B6B8372DB73}" type="datetimeFigureOut">
              <a:rPr lang="zh-CN" altLang="en-US" smtClean="0"/>
              <a:t>2025.5.1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AADD-C5DD-4D43-A74C-D145E83D6D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810C-5DDB-4976-A4E8-2B6B8372DB73}" type="datetimeFigureOut">
              <a:rPr lang="zh-CN" altLang="en-US" smtClean="0"/>
              <a:t>2025.5.1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AADD-C5DD-4D43-A74C-D145E83D6D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810C-5DDB-4976-A4E8-2B6B8372DB73}" type="datetimeFigureOut">
              <a:rPr lang="zh-CN" altLang="en-US" smtClean="0"/>
              <a:t>2025.5.1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AADD-C5DD-4D43-A74C-D145E83D6D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810C-5DDB-4976-A4E8-2B6B8372DB73}" type="datetimeFigureOut">
              <a:rPr lang="zh-CN" altLang="en-US" smtClean="0"/>
              <a:t>2025.5.1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AADD-C5DD-4D43-A74C-D145E83D6D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810C-5DDB-4976-A4E8-2B6B8372DB73}" type="datetimeFigureOut">
              <a:rPr lang="zh-CN" altLang="en-US" smtClean="0"/>
              <a:t>2025.5.1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AADD-C5DD-4D43-A74C-D145E83D6D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4810C-5DDB-4976-A4E8-2B6B8372DB73}" type="datetimeFigureOut">
              <a:rPr lang="zh-CN" altLang="en-US" smtClean="0"/>
              <a:t>2025.5.1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DAADD-C5DD-4D43-A74C-D145E83D6D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9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4810C-5DDB-4976-A4E8-2B6B8372DB73}" type="datetimeFigureOut">
              <a:rPr lang="zh-CN" altLang="en-US" smtClean="0"/>
              <a:t>2025.5.1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DAADD-C5DD-4D43-A74C-D145E83D6DA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>
            <a:alphaModFix amt="9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 dirty="0">
                <a:cs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BB9FD7F5-59DF-4748-95B7-7EF5D28AA8E3}" type="slidenum">
              <a:rPr lang="zh-CN" altLang="en-US">
                <a:solidFill>
                  <a:srgbClr val="000000"/>
                </a:solidFill>
              </a:rPr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4.bin"/><Relationship Id="rId3" Type="http://schemas.openxmlformats.org/officeDocument/2006/relationships/image" Target="../media/image2.wmf"/><Relationship Id="rId21" Type="http://schemas.openxmlformats.org/officeDocument/2006/relationships/image" Target="../media/image10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13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0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wmf"/><Relationship Id="rId11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35.wmf"/><Relationship Id="rId9" Type="http://schemas.openxmlformats.org/officeDocument/2006/relationships/image" Target="../media/image3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" name="Text Box 81"/>
          <p:cNvSpPr txBox="1">
            <a:spLocks noChangeArrowheads="1"/>
          </p:cNvSpPr>
          <p:nvPr/>
        </p:nvSpPr>
        <p:spPr bwMode="auto">
          <a:xfrm>
            <a:off x="1385768" y="157372"/>
            <a:ext cx="32624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00FF"/>
                </a:solidFill>
                <a:ea typeface="华文新魏" panose="02010800040101010101" pitchFamily="2" charset="-122"/>
              </a:rPr>
              <a:t>一、基本变形</a:t>
            </a:r>
          </a:p>
        </p:txBody>
      </p:sp>
      <p:grpSp>
        <p:nvGrpSpPr>
          <p:cNvPr id="3206" name="Group 134"/>
          <p:cNvGrpSpPr/>
          <p:nvPr/>
        </p:nvGrpSpPr>
        <p:grpSpPr bwMode="auto">
          <a:xfrm>
            <a:off x="1752600" y="1066800"/>
            <a:ext cx="8686800" cy="5562600"/>
            <a:chOff x="144" y="672"/>
            <a:chExt cx="5472" cy="3504"/>
          </a:xfrm>
        </p:grpSpPr>
        <p:sp>
          <p:nvSpPr>
            <p:cNvPr id="3111" name="Rectangle 39"/>
            <p:cNvSpPr>
              <a:spLocks noChangeArrowheads="1"/>
            </p:cNvSpPr>
            <p:nvPr/>
          </p:nvSpPr>
          <p:spPr bwMode="auto">
            <a:xfrm>
              <a:off x="3888" y="3552"/>
              <a:ext cx="1728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solidFill>
                  <a:srgbClr val="006600"/>
                </a:solidFill>
              </a:endParaRPr>
            </a:p>
          </p:txBody>
        </p:sp>
        <p:sp>
          <p:nvSpPr>
            <p:cNvPr id="3112" name="Rectangle 40"/>
            <p:cNvSpPr>
              <a:spLocks noChangeArrowheads="1"/>
            </p:cNvSpPr>
            <p:nvPr/>
          </p:nvSpPr>
          <p:spPr bwMode="auto">
            <a:xfrm>
              <a:off x="2448" y="3552"/>
              <a:ext cx="1440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solidFill>
                  <a:srgbClr val="006600"/>
                </a:solidFill>
              </a:endParaRPr>
            </a:p>
          </p:txBody>
        </p:sp>
        <p:sp>
          <p:nvSpPr>
            <p:cNvPr id="3113" name="Rectangle 41"/>
            <p:cNvSpPr>
              <a:spLocks noChangeArrowheads="1"/>
            </p:cNvSpPr>
            <p:nvPr/>
          </p:nvSpPr>
          <p:spPr bwMode="auto">
            <a:xfrm>
              <a:off x="1072" y="3552"/>
              <a:ext cx="1376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solidFill>
                  <a:srgbClr val="006600"/>
                </a:solidFill>
              </a:endParaRPr>
            </a:p>
          </p:txBody>
        </p:sp>
        <p:sp>
          <p:nvSpPr>
            <p:cNvPr id="3114" name="Rectangle 42"/>
            <p:cNvSpPr>
              <a:spLocks noChangeArrowheads="1"/>
            </p:cNvSpPr>
            <p:nvPr/>
          </p:nvSpPr>
          <p:spPr bwMode="auto">
            <a:xfrm>
              <a:off x="144" y="3552"/>
              <a:ext cx="928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2400" b="1">
                  <a:solidFill>
                    <a:srgbClr val="006600"/>
                  </a:solidFill>
                  <a:ea typeface="楷体_GB2312" pitchFamily="49" charset="-122"/>
                </a:rPr>
                <a:t>刚度条件</a:t>
              </a:r>
            </a:p>
          </p:txBody>
        </p:sp>
        <p:sp>
          <p:nvSpPr>
            <p:cNvPr id="3115" name="Rectangle 43"/>
            <p:cNvSpPr>
              <a:spLocks noChangeArrowheads="1"/>
            </p:cNvSpPr>
            <p:nvPr/>
          </p:nvSpPr>
          <p:spPr bwMode="auto">
            <a:xfrm>
              <a:off x="3888" y="1431"/>
              <a:ext cx="1728" cy="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solidFill>
                  <a:srgbClr val="006600"/>
                </a:solidFill>
              </a:endParaRPr>
            </a:p>
          </p:txBody>
        </p:sp>
        <p:sp>
          <p:nvSpPr>
            <p:cNvPr id="3116" name="Rectangle 44"/>
            <p:cNvSpPr>
              <a:spLocks noChangeArrowheads="1"/>
            </p:cNvSpPr>
            <p:nvPr/>
          </p:nvSpPr>
          <p:spPr bwMode="auto">
            <a:xfrm>
              <a:off x="2448" y="1431"/>
              <a:ext cx="1440" cy="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solidFill>
                  <a:srgbClr val="006600"/>
                </a:solidFill>
              </a:endParaRPr>
            </a:p>
          </p:txBody>
        </p:sp>
        <p:sp>
          <p:nvSpPr>
            <p:cNvPr id="3117" name="Rectangle 45"/>
            <p:cNvSpPr>
              <a:spLocks noChangeArrowheads="1"/>
            </p:cNvSpPr>
            <p:nvPr/>
          </p:nvSpPr>
          <p:spPr bwMode="auto">
            <a:xfrm>
              <a:off x="1072" y="1431"/>
              <a:ext cx="1376" cy="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solidFill>
                  <a:srgbClr val="006600"/>
                </a:solidFill>
              </a:endParaRPr>
            </a:p>
          </p:txBody>
        </p:sp>
        <p:sp>
          <p:nvSpPr>
            <p:cNvPr id="3118" name="Rectangle 46"/>
            <p:cNvSpPr>
              <a:spLocks noChangeArrowheads="1"/>
            </p:cNvSpPr>
            <p:nvPr/>
          </p:nvSpPr>
          <p:spPr bwMode="auto">
            <a:xfrm>
              <a:off x="144" y="1431"/>
              <a:ext cx="928" cy="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2400" b="1">
                  <a:solidFill>
                    <a:srgbClr val="006600"/>
                  </a:solidFill>
                  <a:ea typeface="楷体_GB2312" pitchFamily="49" charset="-122"/>
                </a:rPr>
                <a:t>内力</a:t>
              </a:r>
            </a:p>
          </p:txBody>
        </p:sp>
        <p:sp>
          <p:nvSpPr>
            <p:cNvPr id="3119" name="Rectangle 47"/>
            <p:cNvSpPr>
              <a:spLocks noChangeArrowheads="1"/>
            </p:cNvSpPr>
            <p:nvPr/>
          </p:nvSpPr>
          <p:spPr bwMode="auto">
            <a:xfrm>
              <a:off x="3888" y="2965"/>
              <a:ext cx="1728" cy="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1">
                  <a:solidFill>
                    <a:srgbClr val="006600"/>
                  </a:solidFill>
                </a:rPr>
                <a:t>1</a:t>
              </a:r>
              <a:r>
                <a:rPr lang="zh-CN" altLang="en-US" sz="2400" b="1">
                  <a:solidFill>
                    <a:srgbClr val="006600"/>
                  </a:solidFill>
                </a:rPr>
                <a:t>、积分法</a:t>
              </a:r>
            </a:p>
            <a:p>
              <a:pPr>
                <a:buFontTx/>
                <a:buNone/>
              </a:pPr>
              <a:r>
                <a:rPr lang="en-US" altLang="zh-CN" sz="2400" b="1">
                  <a:solidFill>
                    <a:srgbClr val="006600"/>
                  </a:solidFill>
                </a:rPr>
                <a:t>2</a:t>
              </a:r>
              <a:r>
                <a:rPr lang="zh-CN" altLang="en-US" sz="2400" b="1">
                  <a:solidFill>
                    <a:srgbClr val="006600"/>
                  </a:solidFill>
                </a:rPr>
                <a:t>、叠加法</a:t>
              </a:r>
            </a:p>
          </p:txBody>
        </p:sp>
        <p:sp>
          <p:nvSpPr>
            <p:cNvPr id="3120" name="Rectangle 48"/>
            <p:cNvSpPr>
              <a:spLocks noChangeArrowheads="1"/>
            </p:cNvSpPr>
            <p:nvPr/>
          </p:nvSpPr>
          <p:spPr bwMode="auto">
            <a:xfrm>
              <a:off x="2448" y="2965"/>
              <a:ext cx="1440" cy="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solidFill>
                  <a:srgbClr val="006600"/>
                </a:solidFill>
              </a:endParaRPr>
            </a:p>
          </p:txBody>
        </p:sp>
        <p:sp>
          <p:nvSpPr>
            <p:cNvPr id="3121" name="Rectangle 49"/>
            <p:cNvSpPr>
              <a:spLocks noChangeArrowheads="1"/>
            </p:cNvSpPr>
            <p:nvPr/>
          </p:nvSpPr>
          <p:spPr bwMode="auto">
            <a:xfrm>
              <a:off x="1072" y="2965"/>
              <a:ext cx="1376" cy="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solidFill>
                  <a:srgbClr val="006600"/>
                </a:solidFill>
              </a:endParaRPr>
            </a:p>
          </p:txBody>
        </p:sp>
        <p:sp>
          <p:nvSpPr>
            <p:cNvPr id="3122" name="Rectangle 50"/>
            <p:cNvSpPr>
              <a:spLocks noChangeArrowheads="1"/>
            </p:cNvSpPr>
            <p:nvPr/>
          </p:nvSpPr>
          <p:spPr bwMode="auto">
            <a:xfrm>
              <a:off x="144" y="2965"/>
              <a:ext cx="928" cy="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2400" b="1">
                  <a:solidFill>
                    <a:srgbClr val="006600"/>
                  </a:solidFill>
                  <a:ea typeface="楷体_GB2312" pitchFamily="49" charset="-122"/>
                </a:rPr>
                <a:t>变形</a:t>
              </a:r>
            </a:p>
          </p:txBody>
        </p:sp>
        <p:sp>
          <p:nvSpPr>
            <p:cNvPr id="3123" name="Rectangle 51"/>
            <p:cNvSpPr>
              <a:spLocks noChangeArrowheads="1"/>
            </p:cNvSpPr>
            <p:nvPr/>
          </p:nvSpPr>
          <p:spPr bwMode="auto">
            <a:xfrm>
              <a:off x="3888" y="2538"/>
              <a:ext cx="172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1">
                  <a:solidFill>
                    <a:srgbClr val="006600"/>
                  </a:solidFill>
                </a:rPr>
                <a:t>,</a:t>
              </a:r>
            </a:p>
          </p:txBody>
        </p:sp>
        <p:sp>
          <p:nvSpPr>
            <p:cNvPr id="3124" name="Rectangle 52"/>
            <p:cNvSpPr>
              <a:spLocks noChangeArrowheads="1"/>
            </p:cNvSpPr>
            <p:nvPr/>
          </p:nvSpPr>
          <p:spPr bwMode="auto">
            <a:xfrm>
              <a:off x="2448" y="2538"/>
              <a:ext cx="1440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solidFill>
                  <a:srgbClr val="006600"/>
                </a:solidFill>
              </a:endParaRPr>
            </a:p>
          </p:txBody>
        </p:sp>
        <p:sp>
          <p:nvSpPr>
            <p:cNvPr id="3125" name="Rectangle 53"/>
            <p:cNvSpPr>
              <a:spLocks noChangeArrowheads="1"/>
            </p:cNvSpPr>
            <p:nvPr/>
          </p:nvSpPr>
          <p:spPr bwMode="auto">
            <a:xfrm>
              <a:off x="1072" y="2538"/>
              <a:ext cx="1376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solidFill>
                  <a:srgbClr val="006600"/>
                </a:solidFill>
              </a:endParaRPr>
            </a:p>
          </p:txBody>
        </p:sp>
        <p:sp>
          <p:nvSpPr>
            <p:cNvPr id="3126" name="Rectangle 54"/>
            <p:cNvSpPr>
              <a:spLocks noChangeArrowheads="1"/>
            </p:cNvSpPr>
            <p:nvPr/>
          </p:nvSpPr>
          <p:spPr bwMode="auto">
            <a:xfrm>
              <a:off x="144" y="2538"/>
              <a:ext cx="928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2400" b="1">
                  <a:solidFill>
                    <a:srgbClr val="006600"/>
                  </a:solidFill>
                  <a:ea typeface="楷体_GB2312" pitchFamily="49" charset="-122"/>
                </a:rPr>
                <a:t>强度条件</a:t>
              </a:r>
            </a:p>
          </p:txBody>
        </p:sp>
        <p:sp>
          <p:nvSpPr>
            <p:cNvPr id="3127" name="Rectangle 55"/>
            <p:cNvSpPr>
              <a:spLocks noChangeArrowheads="1"/>
            </p:cNvSpPr>
            <p:nvPr/>
          </p:nvSpPr>
          <p:spPr bwMode="auto">
            <a:xfrm>
              <a:off x="3888" y="1968"/>
              <a:ext cx="1728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solidFill>
                  <a:srgbClr val="006600"/>
                </a:solidFill>
              </a:endParaRPr>
            </a:p>
          </p:txBody>
        </p:sp>
        <p:sp>
          <p:nvSpPr>
            <p:cNvPr id="3128" name="Rectangle 56"/>
            <p:cNvSpPr>
              <a:spLocks noChangeArrowheads="1"/>
            </p:cNvSpPr>
            <p:nvPr/>
          </p:nvSpPr>
          <p:spPr bwMode="auto">
            <a:xfrm>
              <a:off x="2448" y="1968"/>
              <a:ext cx="1440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solidFill>
                  <a:srgbClr val="006600"/>
                </a:solidFill>
              </a:endParaRPr>
            </a:p>
          </p:txBody>
        </p:sp>
        <p:sp>
          <p:nvSpPr>
            <p:cNvPr id="3129" name="Rectangle 57"/>
            <p:cNvSpPr>
              <a:spLocks noChangeArrowheads="1"/>
            </p:cNvSpPr>
            <p:nvPr/>
          </p:nvSpPr>
          <p:spPr bwMode="auto">
            <a:xfrm>
              <a:off x="1072" y="1968"/>
              <a:ext cx="1376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solidFill>
                  <a:srgbClr val="006600"/>
                </a:solidFill>
              </a:endParaRPr>
            </a:p>
          </p:txBody>
        </p:sp>
        <p:sp>
          <p:nvSpPr>
            <p:cNvPr id="3130" name="Rectangle 58"/>
            <p:cNvSpPr>
              <a:spLocks noChangeArrowheads="1"/>
            </p:cNvSpPr>
            <p:nvPr/>
          </p:nvSpPr>
          <p:spPr bwMode="auto">
            <a:xfrm>
              <a:off x="144" y="1968"/>
              <a:ext cx="928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2400" b="1">
                  <a:solidFill>
                    <a:srgbClr val="006600"/>
                  </a:solidFill>
                  <a:ea typeface="楷体_GB2312" pitchFamily="49" charset="-122"/>
                </a:rPr>
                <a:t>应力</a:t>
              </a:r>
            </a:p>
          </p:txBody>
        </p:sp>
        <p:sp>
          <p:nvSpPr>
            <p:cNvPr id="3131" name="Rectangle 59"/>
            <p:cNvSpPr>
              <a:spLocks noChangeArrowheads="1"/>
            </p:cNvSpPr>
            <p:nvPr/>
          </p:nvSpPr>
          <p:spPr bwMode="auto">
            <a:xfrm>
              <a:off x="3888" y="1025"/>
              <a:ext cx="1728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solidFill>
                  <a:srgbClr val="006600"/>
                </a:solidFill>
              </a:endParaRPr>
            </a:p>
          </p:txBody>
        </p:sp>
        <p:sp>
          <p:nvSpPr>
            <p:cNvPr id="3132" name="Rectangle 60"/>
            <p:cNvSpPr>
              <a:spLocks noChangeArrowheads="1"/>
            </p:cNvSpPr>
            <p:nvPr/>
          </p:nvSpPr>
          <p:spPr bwMode="auto">
            <a:xfrm>
              <a:off x="2448" y="1025"/>
              <a:ext cx="1440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 b="1">
                <a:solidFill>
                  <a:srgbClr val="006600"/>
                </a:solidFill>
              </a:endParaRPr>
            </a:p>
          </p:txBody>
        </p:sp>
        <p:sp>
          <p:nvSpPr>
            <p:cNvPr id="3133" name="Rectangle 61"/>
            <p:cNvSpPr>
              <a:spLocks noChangeArrowheads="1"/>
            </p:cNvSpPr>
            <p:nvPr/>
          </p:nvSpPr>
          <p:spPr bwMode="auto">
            <a:xfrm>
              <a:off x="1072" y="1025"/>
              <a:ext cx="1376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1">
                  <a:solidFill>
                    <a:srgbClr val="006600"/>
                  </a:solidFill>
                </a:rPr>
                <a:t>       </a:t>
              </a:r>
            </a:p>
          </p:txBody>
        </p:sp>
        <p:sp>
          <p:nvSpPr>
            <p:cNvPr id="3134" name="Rectangle 62"/>
            <p:cNvSpPr>
              <a:spLocks noChangeArrowheads="1"/>
            </p:cNvSpPr>
            <p:nvPr/>
          </p:nvSpPr>
          <p:spPr bwMode="auto">
            <a:xfrm>
              <a:off x="144" y="1025"/>
              <a:ext cx="928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2400" b="1">
                  <a:solidFill>
                    <a:srgbClr val="006600"/>
                  </a:solidFill>
                  <a:ea typeface="楷体_GB2312" pitchFamily="49" charset="-122"/>
                </a:rPr>
                <a:t>外力</a:t>
              </a:r>
            </a:p>
          </p:txBody>
        </p:sp>
        <p:sp>
          <p:nvSpPr>
            <p:cNvPr id="3135" name="Rectangle 63"/>
            <p:cNvSpPr>
              <a:spLocks noChangeArrowheads="1"/>
            </p:cNvSpPr>
            <p:nvPr/>
          </p:nvSpPr>
          <p:spPr bwMode="auto">
            <a:xfrm>
              <a:off x="3888" y="672"/>
              <a:ext cx="172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2400" b="1">
                  <a:solidFill>
                    <a:srgbClr val="006600"/>
                  </a:solidFill>
                  <a:ea typeface="楷体_GB2312" pitchFamily="49" charset="-122"/>
                </a:rPr>
                <a:t>弯曲</a:t>
              </a:r>
            </a:p>
          </p:txBody>
        </p:sp>
        <p:sp>
          <p:nvSpPr>
            <p:cNvPr id="3136" name="Rectangle 64"/>
            <p:cNvSpPr>
              <a:spLocks noChangeArrowheads="1"/>
            </p:cNvSpPr>
            <p:nvPr/>
          </p:nvSpPr>
          <p:spPr bwMode="auto">
            <a:xfrm>
              <a:off x="2448" y="672"/>
              <a:ext cx="1440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2400" b="1">
                  <a:solidFill>
                    <a:srgbClr val="006600"/>
                  </a:solidFill>
                  <a:ea typeface="楷体_GB2312" pitchFamily="49" charset="-122"/>
                </a:rPr>
                <a:t>扭转</a:t>
              </a:r>
            </a:p>
          </p:txBody>
        </p:sp>
        <p:sp>
          <p:nvSpPr>
            <p:cNvPr id="3137" name="Rectangle 65"/>
            <p:cNvSpPr>
              <a:spLocks noChangeArrowheads="1"/>
            </p:cNvSpPr>
            <p:nvPr/>
          </p:nvSpPr>
          <p:spPr bwMode="auto">
            <a:xfrm>
              <a:off x="1072" y="672"/>
              <a:ext cx="1376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2400" b="1">
                  <a:solidFill>
                    <a:srgbClr val="006600"/>
                  </a:solidFill>
                  <a:ea typeface="楷体_GB2312" pitchFamily="49" charset="-122"/>
                </a:rPr>
                <a:t>拉伸与压缩</a:t>
              </a:r>
            </a:p>
          </p:txBody>
        </p:sp>
        <p:sp>
          <p:nvSpPr>
            <p:cNvPr id="3138" name="Rectangle 66"/>
            <p:cNvSpPr>
              <a:spLocks noChangeArrowheads="1"/>
            </p:cNvSpPr>
            <p:nvPr/>
          </p:nvSpPr>
          <p:spPr bwMode="auto">
            <a:xfrm>
              <a:off x="144" y="672"/>
              <a:ext cx="92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endParaRPr lang="zh-CN" altLang="zh-CN" sz="2400" b="1">
                <a:solidFill>
                  <a:srgbClr val="006600"/>
                </a:solidFill>
              </a:endParaRPr>
            </a:p>
          </p:txBody>
        </p:sp>
        <p:sp>
          <p:nvSpPr>
            <p:cNvPr id="3139" name="Line 67"/>
            <p:cNvSpPr>
              <a:spLocks noChangeShapeType="1"/>
            </p:cNvSpPr>
            <p:nvPr/>
          </p:nvSpPr>
          <p:spPr bwMode="auto">
            <a:xfrm>
              <a:off x="144" y="67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40" name="Line 68"/>
            <p:cNvSpPr>
              <a:spLocks noChangeShapeType="1"/>
            </p:cNvSpPr>
            <p:nvPr/>
          </p:nvSpPr>
          <p:spPr bwMode="auto">
            <a:xfrm>
              <a:off x="144" y="1025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41" name="Line 69"/>
            <p:cNvSpPr>
              <a:spLocks noChangeShapeType="1"/>
            </p:cNvSpPr>
            <p:nvPr/>
          </p:nvSpPr>
          <p:spPr bwMode="auto">
            <a:xfrm>
              <a:off x="144" y="4176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42" name="Line 70"/>
            <p:cNvSpPr>
              <a:spLocks noChangeShapeType="1"/>
            </p:cNvSpPr>
            <p:nvPr/>
          </p:nvSpPr>
          <p:spPr bwMode="auto">
            <a:xfrm>
              <a:off x="144" y="672"/>
              <a:ext cx="0" cy="35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43" name="Line 71"/>
            <p:cNvSpPr>
              <a:spLocks noChangeShapeType="1"/>
            </p:cNvSpPr>
            <p:nvPr/>
          </p:nvSpPr>
          <p:spPr bwMode="auto">
            <a:xfrm>
              <a:off x="1072" y="672"/>
              <a:ext cx="0" cy="35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44" name="Line 72"/>
            <p:cNvSpPr>
              <a:spLocks noChangeShapeType="1"/>
            </p:cNvSpPr>
            <p:nvPr/>
          </p:nvSpPr>
          <p:spPr bwMode="auto">
            <a:xfrm>
              <a:off x="2448" y="672"/>
              <a:ext cx="0" cy="35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45" name="Line 73"/>
            <p:cNvSpPr>
              <a:spLocks noChangeShapeType="1"/>
            </p:cNvSpPr>
            <p:nvPr/>
          </p:nvSpPr>
          <p:spPr bwMode="auto">
            <a:xfrm>
              <a:off x="3888" y="672"/>
              <a:ext cx="0" cy="35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46" name="Line 74"/>
            <p:cNvSpPr>
              <a:spLocks noChangeShapeType="1"/>
            </p:cNvSpPr>
            <p:nvPr/>
          </p:nvSpPr>
          <p:spPr bwMode="auto">
            <a:xfrm>
              <a:off x="5616" y="672"/>
              <a:ext cx="0" cy="350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47" name="Line 75"/>
            <p:cNvSpPr>
              <a:spLocks noChangeShapeType="1"/>
            </p:cNvSpPr>
            <p:nvPr/>
          </p:nvSpPr>
          <p:spPr bwMode="auto">
            <a:xfrm>
              <a:off x="144" y="196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48" name="Line 76"/>
            <p:cNvSpPr>
              <a:spLocks noChangeShapeType="1"/>
            </p:cNvSpPr>
            <p:nvPr/>
          </p:nvSpPr>
          <p:spPr bwMode="auto">
            <a:xfrm>
              <a:off x="144" y="253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49" name="Line 77"/>
            <p:cNvSpPr>
              <a:spLocks noChangeShapeType="1"/>
            </p:cNvSpPr>
            <p:nvPr/>
          </p:nvSpPr>
          <p:spPr bwMode="auto">
            <a:xfrm>
              <a:off x="144" y="2965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50" name="Line 78"/>
            <p:cNvSpPr>
              <a:spLocks noChangeShapeType="1"/>
            </p:cNvSpPr>
            <p:nvPr/>
          </p:nvSpPr>
          <p:spPr bwMode="auto">
            <a:xfrm>
              <a:off x="144" y="1431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51" name="Line 79"/>
            <p:cNvSpPr>
              <a:spLocks noChangeShapeType="1"/>
            </p:cNvSpPr>
            <p:nvPr/>
          </p:nvSpPr>
          <p:spPr bwMode="auto">
            <a:xfrm>
              <a:off x="144" y="3552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56" name="Line 84"/>
            <p:cNvSpPr>
              <a:spLocks noChangeShapeType="1"/>
            </p:cNvSpPr>
            <p:nvPr/>
          </p:nvSpPr>
          <p:spPr bwMode="auto">
            <a:xfrm>
              <a:off x="2066" y="1191"/>
              <a:ext cx="33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57" name="Rectangle 85"/>
            <p:cNvSpPr>
              <a:spLocks noChangeArrowheads="1"/>
            </p:cNvSpPr>
            <p:nvPr/>
          </p:nvSpPr>
          <p:spPr bwMode="auto">
            <a:xfrm>
              <a:off x="1396" y="1152"/>
              <a:ext cx="709" cy="87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58" name="Line 86"/>
            <p:cNvSpPr>
              <a:spLocks noChangeShapeType="1"/>
            </p:cNvSpPr>
            <p:nvPr/>
          </p:nvSpPr>
          <p:spPr bwMode="auto">
            <a:xfrm>
              <a:off x="1396" y="1187"/>
              <a:ext cx="7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59" name="Line 87"/>
            <p:cNvSpPr>
              <a:spLocks noChangeShapeType="1"/>
            </p:cNvSpPr>
            <p:nvPr/>
          </p:nvSpPr>
          <p:spPr bwMode="auto">
            <a:xfrm flipH="1">
              <a:off x="1104" y="1191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61" name="AutoShape 89"/>
            <p:cNvSpPr>
              <a:spLocks noChangeArrowheads="1"/>
            </p:cNvSpPr>
            <p:nvPr/>
          </p:nvSpPr>
          <p:spPr bwMode="auto">
            <a:xfrm rot="5400000">
              <a:off x="2978" y="785"/>
              <a:ext cx="235" cy="816"/>
            </a:xfrm>
            <a:prstGeom prst="can">
              <a:avLst>
                <a:gd name="adj" fmla="val 86809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62" name="Freeform 90"/>
            <p:cNvSpPr/>
            <p:nvPr/>
          </p:nvSpPr>
          <p:spPr bwMode="auto">
            <a:xfrm>
              <a:off x="3260" y="1042"/>
              <a:ext cx="124" cy="302"/>
            </a:xfrm>
            <a:custGeom>
              <a:avLst/>
              <a:gdLst>
                <a:gd name="T0" fmla="*/ 168 w 168"/>
                <a:gd name="T1" fmla="*/ 0 h 432"/>
                <a:gd name="T2" fmla="*/ 24 w 168"/>
                <a:gd name="T3" fmla="*/ 96 h 432"/>
                <a:gd name="T4" fmla="*/ 24 w 168"/>
                <a:gd name="T5" fmla="*/ 288 h 432"/>
                <a:gd name="T6" fmla="*/ 168 w 168"/>
                <a:gd name="T7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" h="432">
                  <a:moveTo>
                    <a:pt x="168" y="0"/>
                  </a:moveTo>
                  <a:cubicBezTo>
                    <a:pt x="108" y="24"/>
                    <a:pt x="48" y="48"/>
                    <a:pt x="24" y="96"/>
                  </a:cubicBezTo>
                  <a:cubicBezTo>
                    <a:pt x="0" y="144"/>
                    <a:pt x="0" y="232"/>
                    <a:pt x="24" y="288"/>
                  </a:cubicBezTo>
                  <a:cubicBezTo>
                    <a:pt x="48" y="344"/>
                    <a:pt x="144" y="408"/>
                    <a:pt x="168" y="43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63" name="Freeform 91"/>
            <p:cNvSpPr/>
            <p:nvPr/>
          </p:nvSpPr>
          <p:spPr bwMode="auto">
            <a:xfrm>
              <a:off x="2726" y="1008"/>
              <a:ext cx="112" cy="302"/>
            </a:xfrm>
            <a:custGeom>
              <a:avLst/>
              <a:gdLst>
                <a:gd name="T0" fmla="*/ 104 w 152"/>
                <a:gd name="T1" fmla="*/ 432 h 432"/>
                <a:gd name="T2" fmla="*/ 8 w 152"/>
                <a:gd name="T3" fmla="*/ 288 h 432"/>
                <a:gd name="T4" fmla="*/ 56 w 152"/>
                <a:gd name="T5" fmla="*/ 96 h 432"/>
                <a:gd name="T6" fmla="*/ 152 w 152"/>
                <a:gd name="T7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432">
                  <a:moveTo>
                    <a:pt x="104" y="432"/>
                  </a:moveTo>
                  <a:cubicBezTo>
                    <a:pt x="60" y="388"/>
                    <a:pt x="16" y="344"/>
                    <a:pt x="8" y="288"/>
                  </a:cubicBezTo>
                  <a:cubicBezTo>
                    <a:pt x="0" y="232"/>
                    <a:pt x="32" y="144"/>
                    <a:pt x="56" y="96"/>
                  </a:cubicBezTo>
                  <a:cubicBezTo>
                    <a:pt x="80" y="48"/>
                    <a:pt x="116" y="24"/>
                    <a:pt x="152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65" name="Rectangle 93"/>
            <p:cNvSpPr>
              <a:spLocks noChangeArrowheads="1"/>
            </p:cNvSpPr>
            <p:nvPr/>
          </p:nvSpPr>
          <p:spPr bwMode="auto">
            <a:xfrm>
              <a:off x="4224" y="1191"/>
              <a:ext cx="816" cy="77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66" name="Line 94"/>
            <p:cNvSpPr>
              <a:spLocks noChangeShapeType="1"/>
            </p:cNvSpPr>
            <p:nvPr/>
          </p:nvSpPr>
          <p:spPr bwMode="auto">
            <a:xfrm flipV="1">
              <a:off x="4311" y="1262"/>
              <a:ext cx="0" cy="1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67" name="Line 95"/>
            <p:cNvSpPr>
              <a:spLocks noChangeShapeType="1"/>
            </p:cNvSpPr>
            <p:nvPr/>
          </p:nvSpPr>
          <p:spPr bwMode="auto">
            <a:xfrm flipV="1">
              <a:off x="4923" y="1263"/>
              <a:ext cx="0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68" name="Line 96"/>
            <p:cNvSpPr>
              <a:spLocks noChangeShapeType="1"/>
            </p:cNvSpPr>
            <p:nvPr/>
          </p:nvSpPr>
          <p:spPr bwMode="auto">
            <a:xfrm>
              <a:off x="4457" y="1037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69" name="Line 97"/>
            <p:cNvSpPr>
              <a:spLocks noChangeShapeType="1"/>
            </p:cNvSpPr>
            <p:nvPr/>
          </p:nvSpPr>
          <p:spPr bwMode="auto">
            <a:xfrm>
              <a:off x="4894" y="1008"/>
              <a:ext cx="0" cy="1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70" name="Line 98"/>
            <p:cNvSpPr>
              <a:spLocks noChangeShapeType="1"/>
            </p:cNvSpPr>
            <p:nvPr/>
          </p:nvSpPr>
          <p:spPr bwMode="auto">
            <a:xfrm>
              <a:off x="4515" y="1037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71" name="Line 99"/>
            <p:cNvSpPr>
              <a:spLocks noChangeShapeType="1"/>
            </p:cNvSpPr>
            <p:nvPr/>
          </p:nvSpPr>
          <p:spPr bwMode="auto">
            <a:xfrm>
              <a:off x="4574" y="1037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72" name="Line 100"/>
            <p:cNvSpPr>
              <a:spLocks noChangeShapeType="1"/>
            </p:cNvSpPr>
            <p:nvPr/>
          </p:nvSpPr>
          <p:spPr bwMode="auto">
            <a:xfrm>
              <a:off x="4632" y="1043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73" name="Line 101"/>
            <p:cNvSpPr>
              <a:spLocks noChangeShapeType="1"/>
            </p:cNvSpPr>
            <p:nvPr/>
          </p:nvSpPr>
          <p:spPr bwMode="auto">
            <a:xfrm>
              <a:off x="4690" y="1037"/>
              <a:ext cx="0" cy="1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3174" name="Line 102"/>
            <p:cNvSpPr>
              <a:spLocks noChangeShapeType="1"/>
            </p:cNvSpPr>
            <p:nvPr/>
          </p:nvSpPr>
          <p:spPr bwMode="auto">
            <a:xfrm>
              <a:off x="4457" y="1037"/>
              <a:ext cx="2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graphicFrame>
          <p:nvGraphicFramePr>
            <p:cNvPr id="3175" name="Object 103"/>
            <p:cNvGraphicFramePr>
              <a:graphicFrameLocks noChangeAspect="1"/>
            </p:cNvGraphicFramePr>
            <p:nvPr/>
          </p:nvGraphicFramePr>
          <p:xfrm>
            <a:off x="1200" y="1536"/>
            <a:ext cx="96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73100" imgH="254000" progId="Equation.3">
                    <p:embed/>
                  </p:oleObj>
                </mc:Choice>
                <mc:Fallback>
                  <p:oleObj name="Equation" r:id="rId2" imgW="673100" imgH="254000" progId="Equation.3">
                    <p:embed/>
                    <p:pic>
                      <p:nvPicPr>
                        <p:cNvPr id="0" name="图片 5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536"/>
                          <a:ext cx="96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" name="Object 104"/>
            <p:cNvGraphicFramePr>
              <a:graphicFrameLocks noChangeAspect="1"/>
            </p:cNvGraphicFramePr>
            <p:nvPr/>
          </p:nvGraphicFramePr>
          <p:xfrm>
            <a:off x="2640" y="1584"/>
            <a:ext cx="88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85800" imgH="254000" progId="Equation.3">
                    <p:embed/>
                  </p:oleObj>
                </mc:Choice>
                <mc:Fallback>
                  <p:oleObj name="Equation" r:id="rId4" imgW="685800" imgH="254000" progId="Equation.3">
                    <p:embed/>
                    <p:pic>
                      <p:nvPicPr>
                        <p:cNvPr id="0" name="图片 5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584"/>
                          <a:ext cx="888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" name="Object 105"/>
            <p:cNvGraphicFramePr>
              <a:graphicFrameLocks noChangeAspect="1"/>
            </p:cNvGraphicFramePr>
            <p:nvPr/>
          </p:nvGraphicFramePr>
          <p:xfrm>
            <a:off x="3936" y="1488"/>
            <a:ext cx="1632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00200" imgH="508000" progId="Equation.3">
                    <p:embed/>
                  </p:oleObj>
                </mc:Choice>
                <mc:Fallback>
                  <p:oleObj name="Equation" r:id="rId6" imgW="1600200" imgH="508000" progId="Equation.3">
                    <p:embed/>
                    <p:pic>
                      <p:nvPicPr>
                        <p:cNvPr id="0" name="图片 5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488"/>
                          <a:ext cx="1632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" name="Object 106"/>
            <p:cNvGraphicFramePr>
              <a:graphicFrameLocks noChangeAspect="1"/>
            </p:cNvGraphicFramePr>
            <p:nvPr/>
          </p:nvGraphicFramePr>
          <p:xfrm>
            <a:off x="1200" y="2016"/>
            <a:ext cx="81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08000" imgH="393700" progId="Equation.3">
                    <p:embed/>
                  </p:oleObj>
                </mc:Choice>
                <mc:Fallback>
                  <p:oleObj name="Equation" r:id="rId8" imgW="508000" imgH="393700" progId="Equation.3">
                    <p:embed/>
                    <p:pic>
                      <p:nvPicPr>
                        <p:cNvPr id="0" name="图片 5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016"/>
                          <a:ext cx="81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" name="Object 108"/>
            <p:cNvGraphicFramePr>
              <a:graphicFrameLocks noChangeAspect="1"/>
            </p:cNvGraphicFramePr>
            <p:nvPr/>
          </p:nvGraphicFramePr>
          <p:xfrm>
            <a:off x="2640" y="2016"/>
            <a:ext cx="76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46100" imgH="431800" progId="Equation.3">
                    <p:embed/>
                  </p:oleObj>
                </mc:Choice>
                <mc:Fallback>
                  <p:oleObj name="Equation" r:id="rId10" imgW="546100" imgH="431800" progId="Equation.3">
                    <p:embed/>
                    <p:pic>
                      <p:nvPicPr>
                        <p:cNvPr id="0" name="图片 5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016"/>
                          <a:ext cx="76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1" name="Object 109"/>
            <p:cNvGraphicFramePr>
              <a:graphicFrameLocks noChangeAspect="1"/>
            </p:cNvGraphicFramePr>
            <p:nvPr/>
          </p:nvGraphicFramePr>
          <p:xfrm>
            <a:off x="3888" y="2016"/>
            <a:ext cx="1632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55700" imgH="457200" progId="Equation.3">
                    <p:embed/>
                  </p:oleObj>
                </mc:Choice>
                <mc:Fallback>
                  <p:oleObj name="Equation" r:id="rId12" imgW="1155700" imgH="457200" progId="Equation.3">
                    <p:embed/>
                    <p:pic>
                      <p:nvPicPr>
                        <p:cNvPr id="0" name="图片 5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016"/>
                          <a:ext cx="1632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90" name="Object 118"/>
            <p:cNvGraphicFramePr>
              <a:graphicFrameLocks noChangeAspect="1"/>
            </p:cNvGraphicFramePr>
            <p:nvPr/>
          </p:nvGraphicFramePr>
          <p:xfrm>
            <a:off x="1200" y="2640"/>
            <a:ext cx="76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60400" imgH="228600" progId="Equation.3">
                    <p:embed/>
                  </p:oleObj>
                </mc:Choice>
                <mc:Fallback>
                  <p:oleObj name="Equation" r:id="rId14" imgW="660400" imgH="228600" progId="Equation.3">
                    <p:embed/>
                    <p:pic>
                      <p:nvPicPr>
                        <p:cNvPr id="0" name="图片 5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640"/>
                          <a:ext cx="76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91" name="Object 119"/>
            <p:cNvGraphicFramePr>
              <a:graphicFrameLocks noChangeAspect="1"/>
            </p:cNvGraphicFramePr>
            <p:nvPr/>
          </p:nvGraphicFramePr>
          <p:xfrm>
            <a:off x="2592" y="2592"/>
            <a:ext cx="81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96900" imgH="228600" progId="Equation.3">
                    <p:embed/>
                  </p:oleObj>
                </mc:Choice>
                <mc:Fallback>
                  <p:oleObj name="Equation" r:id="rId16" imgW="596900" imgH="228600" progId="Equation.3">
                    <p:embed/>
                    <p:pic>
                      <p:nvPicPr>
                        <p:cNvPr id="0" name="图片 5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592"/>
                          <a:ext cx="81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92" name="Object 120"/>
            <p:cNvGraphicFramePr>
              <a:graphicFrameLocks noChangeAspect="1"/>
            </p:cNvGraphicFramePr>
            <p:nvPr/>
          </p:nvGraphicFramePr>
          <p:xfrm>
            <a:off x="3888" y="2640"/>
            <a:ext cx="76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60400" imgH="228600" progId="Equation.3">
                    <p:embed/>
                  </p:oleObj>
                </mc:Choice>
                <mc:Fallback>
                  <p:oleObj name="Equation" r:id="rId18" imgW="660400" imgH="228600" progId="Equation.3">
                    <p:embed/>
                    <p:pic>
                      <p:nvPicPr>
                        <p:cNvPr id="0" name="图片 5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640"/>
                          <a:ext cx="76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93" name="Object 121"/>
            <p:cNvGraphicFramePr>
              <a:graphicFrameLocks noChangeAspect="1"/>
            </p:cNvGraphicFramePr>
            <p:nvPr/>
          </p:nvGraphicFramePr>
          <p:xfrm>
            <a:off x="4704" y="2592"/>
            <a:ext cx="81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596900" imgH="228600" progId="Equation.3">
                    <p:embed/>
                  </p:oleObj>
                </mc:Choice>
                <mc:Fallback>
                  <p:oleObj name="Equation" r:id="rId19" imgW="596900" imgH="228600" progId="Equation.3">
                    <p:embed/>
                    <p:pic>
                      <p:nvPicPr>
                        <p:cNvPr id="0" name="图片 5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592"/>
                          <a:ext cx="81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96" name="Object 124"/>
            <p:cNvGraphicFramePr>
              <a:graphicFrameLocks noChangeAspect="1"/>
            </p:cNvGraphicFramePr>
            <p:nvPr/>
          </p:nvGraphicFramePr>
          <p:xfrm>
            <a:off x="1200" y="2976"/>
            <a:ext cx="768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84200" imgH="393700" progId="Equation.3">
                    <p:embed/>
                  </p:oleObj>
                </mc:Choice>
                <mc:Fallback>
                  <p:oleObj name="Equation" r:id="rId20" imgW="584200" imgH="393700" progId="Equation.3">
                    <p:embed/>
                    <p:pic>
                      <p:nvPicPr>
                        <p:cNvPr id="0" name="图片 5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976"/>
                          <a:ext cx="768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98" name="Object 126"/>
            <p:cNvGraphicFramePr>
              <a:graphicFrameLocks noChangeAspect="1"/>
            </p:cNvGraphicFramePr>
            <p:nvPr/>
          </p:nvGraphicFramePr>
          <p:xfrm>
            <a:off x="2640" y="2976"/>
            <a:ext cx="720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558800" imgH="431800" progId="Equation.3">
                    <p:embed/>
                  </p:oleObj>
                </mc:Choice>
                <mc:Fallback>
                  <p:oleObj name="Equation" r:id="rId22" imgW="558800" imgH="431800" progId="Equation.3">
                    <p:embed/>
                    <p:pic>
                      <p:nvPicPr>
                        <p:cNvPr id="0" name="图片 5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976"/>
                          <a:ext cx="720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99" name="Object 127"/>
            <p:cNvGraphicFramePr>
              <a:graphicFrameLocks noChangeAspect="1"/>
            </p:cNvGraphicFramePr>
            <p:nvPr/>
          </p:nvGraphicFramePr>
          <p:xfrm>
            <a:off x="2496" y="3648"/>
            <a:ext cx="1296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397000" imgH="431800" progId="Equation.3">
                    <p:embed/>
                  </p:oleObj>
                </mc:Choice>
                <mc:Fallback>
                  <p:oleObj name="Equation" r:id="rId24" imgW="1397000" imgH="431800" progId="Equation.3">
                    <p:embed/>
                    <p:pic>
                      <p:nvPicPr>
                        <p:cNvPr id="0" name="图片 51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648"/>
                          <a:ext cx="1296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05" name="Object 133"/>
            <p:cNvGraphicFramePr>
              <a:graphicFrameLocks noChangeAspect="1"/>
            </p:cNvGraphicFramePr>
            <p:nvPr/>
          </p:nvGraphicFramePr>
          <p:xfrm>
            <a:off x="3936" y="3696"/>
            <a:ext cx="16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295400" imgH="228600" progId="Equation.3">
                    <p:embed/>
                  </p:oleObj>
                </mc:Choice>
                <mc:Fallback>
                  <p:oleObj name="Equation" r:id="rId26" imgW="1295400" imgH="228600" progId="Equation.3">
                    <p:embed/>
                    <p:pic>
                      <p:nvPicPr>
                        <p:cNvPr id="0" name="图片 51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3696"/>
                          <a:ext cx="16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1730829" y="336132"/>
            <a:ext cx="525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0000FF"/>
                </a:solidFill>
                <a:ea typeface="华文新魏" panose="02010800040101010101" pitchFamily="2" charset="-122"/>
              </a:rPr>
              <a:t>五、能量法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2514600" y="1295400"/>
            <a:ext cx="342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、应变能</a:t>
            </a: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余能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/>
        </p:nvGraphicFramePr>
        <p:xfrm>
          <a:off x="4876800" y="1752601"/>
          <a:ext cx="24384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330200" progId="Equation.3">
                  <p:embed/>
                </p:oleObj>
              </mc:Choice>
              <mc:Fallback>
                <p:oleObj name="Equation" r:id="rId2" imgW="1155700" imgH="330200" progId="Equation.3">
                  <p:embed/>
                  <p:pic>
                    <p:nvPicPr>
                      <p:cNvPr id="0" name="图片 13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752601"/>
                        <a:ext cx="24384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352800" y="1817686"/>
            <a:ext cx="152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应变能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552700" y="2502932"/>
            <a:ext cx="3124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、卡氏定理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3214552" y="3053637"/>
            <a:ext cx="2971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卡氏第一定理</a:t>
            </a:r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5562600" y="2868075"/>
          <a:ext cx="9906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4200" imgH="431800" progId="Equation.3">
                  <p:embed/>
                </p:oleObj>
              </mc:Choice>
              <mc:Fallback>
                <p:oleObj name="Equation" r:id="rId4" imgW="584200" imgH="431800" progId="Equation.3">
                  <p:embed/>
                  <p:pic>
                    <p:nvPicPr>
                      <p:cNvPr id="0" name="图片 13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68075"/>
                        <a:ext cx="9906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3276600" y="3763247"/>
            <a:ext cx="2819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  <a:ea typeface="楷体_GB2312" pitchFamily="49" charset="-122"/>
              </a:rPr>
              <a:t>卡氏第二定理</a:t>
            </a:r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5524500" y="3650361"/>
          <a:ext cx="10668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600" imgH="419100" progId="Equation.3">
                  <p:embed/>
                </p:oleObj>
              </mc:Choice>
              <mc:Fallback>
                <p:oleObj name="Equation" r:id="rId6" imgW="609600" imgH="419100" progId="Equation.3">
                  <p:embed/>
                  <p:pic>
                    <p:nvPicPr>
                      <p:cNvPr id="0" name="图片 13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650361"/>
                        <a:ext cx="10668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332831" y="4615934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u="sng" dirty="0">
                <a:solidFill>
                  <a:srgbClr val="006600"/>
                </a:solidFill>
                <a:ea typeface="楷体_GB2312" pitchFamily="49" charset="-122"/>
              </a:rPr>
              <a:t>桁架结构</a:t>
            </a:r>
          </a:p>
        </p:txBody>
      </p:sp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5524500" y="4540766"/>
          <a:ext cx="2209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8400" imgH="469900" progId="Equation.3">
                  <p:embed/>
                </p:oleObj>
              </mc:Choice>
              <mc:Fallback>
                <p:oleObj name="Equation" r:id="rId8" imgW="1168400" imgH="469900" progId="Equation.3">
                  <p:embed/>
                  <p:pic>
                    <p:nvPicPr>
                      <p:cNvPr id="0" name="图片 13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4540766"/>
                        <a:ext cx="2209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3276600" y="5682735"/>
            <a:ext cx="1579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u="sng" dirty="0">
                <a:solidFill>
                  <a:srgbClr val="006600"/>
                </a:solidFill>
                <a:ea typeface="楷体_GB2312" pitchFamily="49" charset="-122"/>
              </a:rPr>
              <a:t>梁与刚架结构</a:t>
            </a:r>
          </a:p>
        </p:txBody>
      </p:sp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5524500" y="5671850"/>
          <a:ext cx="25146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431800" progId="Equation.3">
                  <p:embed/>
                </p:oleObj>
              </mc:Choice>
              <mc:Fallback>
                <p:oleObj name="Equation" r:id="rId10" imgW="1600200" imgH="431800" progId="Equation.3">
                  <p:embed/>
                  <p:pic>
                    <p:nvPicPr>
                      <p:cNvPr id="0" name="图片 13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5671850"/>
                        <a:ext cx="25146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build="p" autoUpdateAnimBg="0"/>
      <p:bldP spid="24587" grpId="0" build="p" autoUpdateAnimBg="0"/>
      <p:bldP spid="24589" grpId="0" build="p" autoUpdateAnimBg="0"/>
      <p:bldP spid="24593" grpId="0" build="p" autoUpdateAnimBg="0"/>
      <p:bldP spid="2459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3648076" y="889115"/>
          <a:ext cx="40909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37665" imgH="406400" progId="Equation.3">
                  <p:embed/>
                </p:oleObj>
              </mc:Choice>
              <mc:Fallback>
                <p:oleObj r:id="rId2" imgW="1637665" imgH="406400" progId="Equation.3">
                  <p:embed/>
                  <p:pic>
                    <p:nvPicPr>
                      <p:cNvPr id="0" name="图片 14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6" y="889115"/>
                        <a:ext cx="4090987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"/>
          <p:cNvGrpSpPr/>
          <p:nvPr/>
        </p:nvGrpSpPr>
        <p:grpSpPr bwMode="auto">
          <a:xfrm>
            <a:off x="2020888" y="2746490"/>
            <a:ext cx="5792787" cy="692150"/>
            <a:chOff x="0" y="0"/>
            <a:chExt cx="3649" cy="436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92" y="0"/>
              <a:ext cx="3357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宋体" panose="02010600030101010101" pitchFamily="2" charset="-122"/>
                </a:rPr>
                <a:t>     ：单位载荷引起的弯矩。</a:t>
              </a:r>
            </a:p>
          </p:txBody>
        </p:sp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0" y="46"/>
            <a:ext cx="85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419735" imgH="228600" progId="Equation.3">
                    <p:embed/>
                  </p:oleObj>
                </mc:Choice>
                <mc:Fallback>
                  <p:oleObj r:id="rId4" imgW="419735" imgH="228600" progId="Equation.3">
                    <p:embed/>
                    <p:pic>
                      <p:nvPicPr>
                        <p:cNvPr id="0" name="图片 143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6"/>
                          <a:ext cx="85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6506" y="178358"/>
            <a:ext cx="5054589" cy="55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</a:rPr>
              <a:t>莫尔积分法又称单位载荷法。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020888" y="2047990"/>
            <a:ext cx="5688013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/>
              <a:t>M(x)</a:t>
            </a:r>
            <a:r>
              <a:rPr lang="en-US" altLang="zh-CN" sz="2800" dirty="0"/>
              <a:t>  </a:t>
            </a:r>
            <a:r>
              <a:rPr lang="zh-CN" altLang="en-US" sz="2800" dirty="0"/>
              <a:t>：实际载荷引起的弯矩；</a:t>
            </a:r>
            <a:endParaRPr lang="zh-CN" altLang="en-US" sz="2800" b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14600" y="990601"/>
            <a:ext cx="429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、用能量法解超静定系统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841171" y="2599509"/>
            <a:ext cx="662940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用能量法解超静定系统的步骤：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）解除多余约束，基本静定系；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）建立变形协调条件； 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）用能量原理建立物理关系，得补充方程；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）求解补充方程；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）进行其他计算。</a:t>
            </a:r>
            <a:r>
              <a:rPr lang="zh-CN" altLang="en-US" sz="2800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endParaRPr lang="en-US" altLang="zh-CN" dirty="0">
              <a:solidFill>
                <a:srgbClr val="006600"/>
              </a:solidFill>
            </a:endParaRPr>
          </a:p>
        </p:txBody>
      </p:sp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4750163" y="1845061"/>
          <a:ext cx="2273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39975" imgH="422910" progId="Equation.3">
                  <p:embed/>
                </p:oleObj>
              </mc:Choice>
              <mc:Fallback>
                <p:oleObj name="公式" r:id="rId2" imgW="2339975" imgH="422910" progId="Equation.3">
                  <p:embed/>
                  <p:pic>
                    <p:nvPicPr>
                      <p:cNvPr id="0" name="图片 15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0163" y="1845061"/>
                        <a:ext cx="2273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455420" y="385833"/>
            <a:ext cx="69951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0000FF"/>
                </a:solidFill>
                <a:ea typeface="华文新魏" panose="02010800040101010101" pitchFamily="2" charset="-122"/>
              </a:rPr>
              <a:t>二、应力状态分析</a:t>
            </a:r>
            <a:r>
              <a:rPr lang="en-US" altLang="zh-CN" sz="4000" b="1" dirty="0">
                <a:solidFill>
                  <a:srgbClr val="0000FF"/>
                </a:solidFill>
                <a:ea typeface="华文新魏" panose="02010800040101010101" pitchFamily="2" charset="-122"/>
              </a:rPr>
              <a:t>.</a:t>
            </a:r>
            <a:r>
              <a:rPr lang="zh-CN" altLang="en-US" sz="4000" b="1" dirty="0">
                <a:solidFill>
                  <a:srgbClr val="0000FF"/>
                </a:solidFill>
                <a:ea typeface="华文新魏" panose="02010800040101010101" pitchFamily="2" charset="-122"/>
              </a:rPr>
              <a:t>强度理论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133601" y="1371600"/>
            <a:ext cx="3922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、一点处的应力状态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209800" y="1828800"/>
            <a:ext cx="609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、平面应力状态分析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2819400" y="2362200"/>
            <a:ext cx="4267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）斜截面上的应力</a:t>
            </a: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3581400" y="2895601"/>
          <a:ext cx="45720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419100" progId="Equation.3">
                  <p:embed/>
                </p:oleObj>
              </mc:Choice>
              <mc:Fallback>
                <p:oleObj name="Equation" r:id="rId2" imgW="2578100" imgH="419100" progId="Equation.3">
                  <p:embed/>
                  <p:pic>
                    <p:nvPicPr>
                      <p:cNvPr id="0" name="图片 6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1"/>
                        <a:ext cx="45720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3505200" y="3581401"/>
          <a:ext cx="37338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17700" imgH="419100" progId="Equation.3">
                  <p:embed/>
                </p:oleObj>
              </mc:Choice>
              <mc:Fallback>
                <p:oleObj name="Equation" r:id="rId4" imgW="1917700" imgH="419100" progId="Equation.3">
                  <p:embed/>
                  <p:pic>
                    <p:nvPicPr>
                      <p:cNvPr id="0" name="图片 6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581401"/>
                        <a:ext cx="37338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2971800" y="4267200"/>
            <a:ext cx="36718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）主平面和主应力</a:t>
            </a: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3657600" y="4800601"/>
          <a:ext cx="39624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20900" imgH="558800" progId="Equation.3">
                  <p:embed/>
                </p:oleObj>
              </mc:Choice>
              <mc:Fallback>
                <p:oleObj name="Equation" r:id="rId6" imgW="2120900" imgH="558800" progId="Equation.3">
                  <p:embed/>
                  <p:pic>
                    <p:nvPicPr>
                      <p:cNvPr id="0" name="图片 6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00601"/>
                        <a:ext cx="39624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3733800" y="5868988"/>
          <a:ext cx="28956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900" imgH="508000" progId="Equation.3">
                  <p:embed/>
                </p:oleObj>
              </mc:Choice>
              <mc:Fallback>
                <p:oleObj name="Equation" r:id="rId8" imgW="1485900" imgH="508000" progId="Equation.3">
                  <p:embed/>
                  <p:pic>
                    <p:nvPicPr>
                      <p:cNvPr id="0" name="图片 6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868988"/>
                        <a:ext cx="289560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209801" y="1524001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solidFill>
                  <a:srgbClr val="006600"/>
                </a:solidFill>
                <a:ea typeface="楷体_GB2312" pitchFamily="49" charset="-122"/>
              </a:rPr>
              <a:t>强度理论的统一形式：</a:t>
            </a:r>
            <a:endParaRPr lang="zh-CN" altLang="en-US" sz="2800" b="1">
              <a:solidFill>
                <a:srgbClr val="0066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6400800" y="1524001"/>
          <a:ext cx="14033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500" imgH="215900" progId="Equation.3">
                  <p:embed/>
                </p:oleObj>
              </mc:Choice>
              <mc:Fallback>
                <p:oleObj name="Equation" r:id="rId2" imgW="571500" imgH="215900" progId="Equation.3">
                  <p:embed/>
                  <p:pic>
                    <p:nvPicPr>
                      <p:cNvPr id="0" name="图片 7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524001"/>
                        <a:ext cx="14033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6324600" y="2438401"/>
          <a:ext cx="13017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700" imgH="215900" progId="Equation.3">
                  <p:embed/>
                </p:oleObj>
              </mc:Choice>
              <mc:Fallback>
                <p:oleObj name="Equation" r:id="rId4" imgW="520700" imgH="215900" progId="Equation.3">
                  <p:embed/>
                  <p:pic>
                    <p:nvPicPr>
                      <p:cNvPr id="0" name="图片 7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38401"/>
                        <a:ext cx="13017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6324601" y="3124200"/>
          <a:ext cx="32686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08100" imgH="228600" progId="Equation.3">
                  <p:embed/>
                </p:oleObj>
              </mc:Choice>
              <mc:Fallback>
                <p:oleObj name="Equation" r:id="rId6" imgW="1308100" imgH="228600" progId="Equation.3">
                  <p:embed/>
                  <p:pic>
                    <p:nvPicPr>
                      <p:cNvPr id="0" name="图片 7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1" y="3124200"/>
                        <a:ext cx="32686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6477000" y="3886200"/>
          <a:ext cx="2063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5500" imgH="228600" progId="Equation.3">
                  <p:embed/>
                </p:oleObj>
              </mc:Choice>
              <mc:Fallback>
                <p:oleObj name="Equation" r:id="rId8" imgW="825500" imgH="228600" progId="Equation.3">
                  <p:embed/>
                  <p:pic>
                    <p:nvPicPr>
                      <p:cNvPr id="0" name="图片 7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886200"/>
                        <a:ext cx="2063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2819400" y="2438401"/>
            <a:ext cx="5251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第一强度理论：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2819400" y="3124201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第二强度理论：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819400" y="3810001"/>
            <a:ext cx="532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第三强度理论：</a:t>
            </a:r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3124201" y="5257801"/>
          <a:ext cx="6918325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68600" imgH="444500" progId="Equation.3">
                  <p:embed/>
                </p:oleObj>
              </mc:Choice>
              <mc:Fallback>
                <p:oleObj name="Equation" r:id="rId10" imgW="2768600" imgH="444500" progId="Equation.3">
                  <p:embed/>
                  <p:pic>
                    <p:nvPicPr>
                      <p:cNvPr id="0" name="图片 7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5257801"/>
                        <a:ext cx="6918325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2819400" y="4419601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第四强度理论：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1981201" y="533401"/>
            <a:ext cx="3578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、四个常用强度理论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905000" y="1295400"/>
            <a:ext cx="7924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en-US" altLang="zh-CN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、组合变形解题步骤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2159000" y="1905000"/>
            <a:ext cx="850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外力分析：</a:t>
            </a:r>
            <a:r>
              <a:rPr lang="zh-CN" altLang="en-US" sz="2800" b="1">
                <a:latin typeface="宋体" panose="02010600030101010101" pitchFamily="2" charset="-122"/>
              </a:rPr>
              <a:t>外力向形心简化并沿主惯性轴分解；</a:t>
            </a:r>
            <a:endParaRPr lang="zh-CN" altLang="en-US" sz="2800" b="1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2133600" y="2362200"/>
            <a:ext cx="7848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内力分析：</a:t>
            </a:r>
            <a:r>
              <a:rPr lang="zh-CN" altLang="en-US" sz="2800" b="1">
                <a:latin typeface="宋体" panose="02010600030101010101" pitchFamily="2" charset="-122"/>
              </a:rPr>
              <a:t>求每个外力分量对应的内力图，确定危险面；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209800" y="3974566"/>
            <a:ext cx="7924800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 type="none" w="sm" len="med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③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应力分析：</a:t>
            </a:r>
            <a:r>
              <a:rPr lang="zh-CN" altLang="en-US" sz="2800" b="1">
                <a:latin typeface="宋体" panose="02010600030101010101" pitchFamily="2" charset="-122"/>
              </a:rPr>
              <a:t>画危险面应力分布图，叠加；</a:t>
            </a:r>
            <a:endParaRPr lang="zh-CN" altLang="en-US" sz="2800" b="1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981200" y="381001"/>
            <a:ext cx="609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4000" b="1" dirty="0">
                <a:solidFill>
                  <a:srgbClr val="0000FF"/>
                </a:solidFill>
                <a:ea typeface="华文新魏" panose="02010800040101010101" pitchFamily="2" charset="-122"/>
              </a:rPr>
              <a:t>三、组合变形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286000" y="4876801"/>
            <a:ext cx="79248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 type="none" w="sm" len="med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④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强度计算：</a:t>
            </a:r>
            <a:r>
              <a:rPr lang="zh-CN" altLang="en-US" sz="2800" b="1">
                <a:latin typeface="宋体" panose="02010600030101010101" pitchFamily="2" charset="-122"/>
              </a:rPr>
              <a:t>建立危险点的强度条件，进行强度计算。</a:t>
            </a:r>
            <a:endParaRPr lang="zh-CN" altLang="en-US" sz="2800" b="1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362200" y="4191001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6600"/>
                </a:solidFill>
              </a:rPr>
              <a:t>有棱角的截面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715000" y="1066801"/>
          <a:ext cx="32766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469900" progId="Equation.3">
                  <p:embed/>
                </p:oleObj>
              </mc:Choice>
              <mc:Fallback>
                <p:oleObj name="Equation" r:id="rId2" imgW="1422400" imgH="469900" progId="Equation.3">
                  <p:embed/>
                  <p:pic>
                    <p:nvPicPr>
                      <p:cNvPr id="0" name="图片 8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066801"/>
                        <a:ext cx="32766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362200" y="2133601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6600"/>
                </a:solidFill>
              </a:rPr>
              <a:t>圆截面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5867400" y="2286001"/>
          <a:ext cx="3276600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700" imgH="482600" progId="Equation.3">
                  <p:embed/>
                </p:oleObj>
              </mc:Choice>
              <mc:Fallback>
                <p:oleObj name="Equation" r:id="rId4" imgW="1536700" imgH="482600" progId="Equation.3">
                  <p:embed/>
                  <p:pic>
                    <p:nvPicPr>
                      <p:cNvPr id="0" name="图片 8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286001"/>
                        <a:ext cx="3276600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1905000" y="3352801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、拉伸（压缩）与弯曲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4686300" y="3962400"/>
          <a:ext cx="59753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24100" imgH="469900" progId="Equation.3">
                  <p:embed/>
                </p:oleObj>
              </mc:Choice>
              <mc:Fallback>
                <p:oleObj name="Equation" r:id="rId6" imgW="2324100" imgH="469900" progId="Equation.3">
                  <p:embed/>
                  <p:pic>
                    <p:nvPicPr>
                      <p:cNvPr id="0" name="图片 8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962400"/>
                        <a:ext cx="59753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828801" y="381001"/>
            <a:ext cx="7254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、两相互垂直平面内的弯曲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362200" y="1295401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6600"/>
                </a:solidFill>
              </a:rPr>
              <a:t>有棱角的截面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438400" y="5638801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6600"/>
                </a:solidFill>
              </a:rPr>
              <a:t>圆截面</a:t>
            </a:r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4800601" y="5410201"/>
          <a:ext cx="43418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88465" imgH="406400" progId="Equation.3">
                  <p:embed/>
                </p:oleObj>
              </mc:Choice>
              <mc:Fallback>
                <p:oleObj name="Equation" r:id="rId8" imgW="1688465" imgH="406400" progId="Equation.3">
                  <p:embed/>
                  <p:pic>
                    <p:nvPicPr>
                      <p:cNvPr id="0" name="图片 8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5410201"/>
                        <a:ext cx="43418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041525" y="425451"/>
            <a:ext cx="2503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>
                <a:solidFill>
                  <a:srgbClr val="00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弯曲与扭转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4191000" y="1066801"/>
          <a:ext cx="31813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265" imgH="444500" progId="Equation.3">
                  <p:embed/>
                </p:oleObj>
              </mc:Choice>
              <mc:Fallback>
                <p:oleObj name="Equation" r:id="rId2" imgW="1485265" imgH="444500" progId="Equation.3">
                  <p:embed/>
                  <p:pic>
                    <p:nvPicPr>
                      <p:cNvPr id="0" name="图片 9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066801"/>
                        <a:ext cx="31813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343401" y="2133601"/>
          <a:ext cx="36798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75765" imgH="444500" progId="Equation.3">
                  <p:embed/>
                </p:oleObj>
              </mc:Choice>
              <mc:Fallback>
                <p:oleObj name="Equation" r:id="rId4" imgW="1675765" imgH="444500" progId="Equation.3">
                  <p:embed/>
                  <p:pic>
                    <p:nvPicPr>
                      <p:cNvPr id="0" name="图片 9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2133601"/>
                        <a:ext cx="36798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438400" y="3435351"/>
            <a:ext cx="2038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统一形式：</a:t>
            </a:r>
            <a:r>
              <a:rPr lang="zh-CN" altLang="en-US">
                <a:solidFill>
                  <a:srgbClr val="006600"/>
                </a:solidFill>
              </a:rPr>
              <a:t> </a:t>
            </a:r>
          </a:p>
        </p:txBody>
      </p:sp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4572000" y="3429001"/>
          <a:ext cx="25146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26465" imgH="393700" progId="Equation.3">
                  <p:embed/>
                </p:oleObj>
              </mc:Choice>
              <mc:Fallback>
                <p:oleObj r:id="rId6" imgW="926465" imgH="393700" progId="Equation.3">
                  <p:embed/>
                  <p:pic>
                    <p:nvPicPr>
                      <p:cNvPr id="0" name="图片 9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429001"/>
                        <a:ext cx="2514600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4648200" y="4724401"/>
          <a:ext cx="48006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30400" imgH="609600" progId="Equation.3">
                  <p:embed/>
                </p:oleObj>
              </mc:Choice>
              <mc:Fallback>
                <p:oleObj name="Equation" r:id="rId8" imgW="1930400" imgH="609600" progId="Equation.3">
                  <p:embed/>
                  <p:pic>
                    <p:nvPicPr>
                      <p:cNvPr id="0" name="图片 9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724401"/>
                        <a:ext cx="4800600" cy="151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889125" y="419100"/>
            <a:ext cx="32624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00FF"/>
                </a:solidFill>
                <a:ea typeface="华文新魏" panose="02010800040101010101" pitchFamily="2" charset="-122"/>
              </a:rPr>
              <a:t>四、压杆稳定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2117726" y="1133476"/>
            <a:ext cx="679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、压杆稳定的概念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133600" y="1828801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、细长压杆临界力的欧拉公式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2819400" y="2362200"/>
          <a:ext cx="19812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3900" imgH="444500" progId="Equation.3">
                  <p:embed/>
                </p:oleObj>
              </mc:Choice>
              <mc:Fallback>
                <p:oleObj r:id="rId2" imgW="723900" imgH="444500" progId="Equation.3">
                  <p:embed/>
                  <p:pic>
                    <p:nvPicPr>
                      <p:cNvPr id="0" name="图片 10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362200"/>
                        <a:ext cx="1981200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4937125" y="2611438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6600"/>
                </a:solidFill>
              </a:rPr>
              <a:t>或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5638800" y="2362201"/>
          <a:ext cx="17526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419100" progId="Equation.3">
                  <p:embed/>
                </p:oleObj>
              </mc:Choice>
              <mc:Fallback>
                <p:oleObj name="Equation" r:id="rId4" imgW="685800" imgH="419100" progId="Equation.3">
                  <p:embed/>
                  <p:pic>
                    <p:nvPicPr>
                      <p:cNvPr id="0" name="图片 10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362201"/>
                        <a:ext cx="17526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286000" y="4724400"/>
            <a:ext cx="39917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</a:rPr>
              <a:t>3</a:t>
            </a:r>
            <a:r>
              <a:rPr lang="zh-CN" altLang="en-US" sz="2800" b="1">
                <a:solidFill>
                  <a:srgbClr val="006600"/>
                </a:solidFill>
              </a:rPr>
              <a:t>、</a:t>
            </a:r>
            <a:r>
              <a:rPr lang="zh-CN" altLang="en-US" sz="2800" b="1">
                <a:solidFill>
                  <a:srgbClr val="006600"/>
                </a:solidFill>
                <a:ea typeface="楷体_GB2312" pitchFamily="49" charset="-122"/>
              </a:rPr>
              <a:t>欧拉公式的应用范围</a:t>
            </a:r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2971800" y="5334000"/>
          <a:ext cx="22098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37565" imgH="495300" progId="Equation.3">
                  <p:embed/>
                </p:oleObj>
              </mc:Choice>
              <mc:Fallback>
                <p:oleObj name="公式" r:id="rId6" imgW="837565" imgH="495300" progId="Equation.3">
                  <p:embed/>
                  <p:pic>
                    <p:nvPicPr>
                      <p:cNvPr id="0" name="图片 10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334000"/>
                        <a:ext cx="220980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chemeClr val="bg2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bg2"/>
                            </a:solidFill>
                            <a:miter lim="800000"/>
                            <a:headEnd type="none" w="sm" len="med"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2895601" y="3657600"/>
          <a:ext cx="49006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247900" imgH="393700" progId="Equation.3">
                  <p:embed/>
                </p:oleObj>
              </mc:Choice>
              <mc:Fallback>
                <p:oleObj name="公式" r:id="rId8" imgW="2247900" imgH="393700" progId="Equation.3">
                  <p:embed/>
                  <p:pic>
                    <p:nvPicPr>
                      <p:cNvPr id="0" name="图片 10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657600"/>
                        <a:ext cx="490061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chemeClr val="bg2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bg2"/>
                            </a:solidFill>
                            <a:miter lim="800000"/>
                            <a:headEnd type="none" w="sm" len="med"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/>
          <p:nvPr/>
        </p:nvGrpSpPr>
        <p:grpSpPr bwMode="auto">
          <a:xfrm>
            <a:off x="1828801" y="1524001"/>
            <a:ext cx="7788275" cy="3965575"/>
            <a:chOff x="11" y="1044"/>
            <a:chExt cx="4906" cy="2498"/>
          </a:xfrm>
        </p:grpSpPr>
        <p:sp>
          <p:nvSpPr>
            <p:cNvPr id="21507" name="Line 3"/>
            <p:cNvSpPr>
              <a:spLocks noChangeShapeType="1"/>
            </p:cNvSpPr>
            <p:nvPr/>
          </p:nvSpPr>
          <p:spPr bwMode="auto">
            <a:xfrm>
              <a:off x="344" y="3289"/>
              <a:ext cx="39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 rot="-5400000">
              <a:off x="-704" y="2252"/>
              <a:ext cx="2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graphicFrame>
          <p:nvGraphicFramePr>
            <p:cNvPr id="21509" name="Object 5"/>
            <p:cNvGraphicFramePr>
              <a:graphicFrameLocks noChangeAspect="1"/>
            </p:cNvGraphicFramePr>
            <p:nvPr/>
          </p:nvGraphicFramePr>
          <p:xfrm>
            <a:off x="4300" y="2980"/>
            <a:ext cx="617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431800" imgH="393700" progId="Equation.3">
                    <p:embed/>
                  </p:oleObj>
                </mc:Choice>
                <mc:Fallback>
                  <p:oleObj name="公式" r:id="rId3" imgW="431800" imgH="393700" progId="Equation.3">
                    <p:embed/>
                    <p:pic>
                      <p:nvPicPr>
                        <p:cNvPr id="0" name="图片 11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0" y="2980"/>
                          <a:ext cx="617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0" name="Object 6"/>
            <p:cNvGraphicFramePr>
              <a:graphicFrameLocks noChangeAspect="1"/>
            </p:cNvGraphicFramePr>
            <p:nvPr/>
          </p:nvGraphicFramePr>
          <p:xfrm>
            <a:off x="11" y="1044"/>
            <a:ext cx="34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28600" imgH="228600" progId="Equation.3">
                    <p:embed/>
                  </p:oleObj>
                </mc:Choice>
                <mc:Fallback>
                  <p:oleObj name="公式" r:id="rId5" imgW="228600" imgH="228600" progId="Equation.3">
                    <p:embed/>
                    <p:pic>
                      <p:nvPicPr>
                        <p:cNvPr id="0" name="图片 11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" y="1044"/>
                          <a:ext cx="344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43200"/>
            <a:ext cx="2889250" cy="178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0000"/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2"/>
                </a:solidFill>
                <a:miter lim="800000"/>
                <a:headEnd type="none" w="sm" len="med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512" name="Group 8"/>
          <p:cNvGrpSpPr/>
          <p:nvPr/>
        </p:nvGrpSpPr>
        <p:grpSpPr bwMode="auto">
          <a:xfrm>
            <a:off x="3373439" y="2151064"/>
            <a:ext cx="2116137" cy="1112837"/>
            <a:chOff x="978" y="1443"/>
            <a:chExt cx="1333" cy="701"/>
          </a:xfrm>
        </p:grpSpPr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 flipV="1">
              <a:off x="978" y="1744"/>
              <a:ext cx="1333" cy="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graphicFrame>
          <p:nvGraphicFramePr>
            <p:cNvPr id="21514" name="Object 10"/>
            <p:cNvGraphicFramePr>
              <a:graphicFrameLocks noChangeAspect="1"/>
            </p:cNvGraphicFramePr>
            <p:nvPr/>
          </p:nvGraphicFramePr>
          <p:xfrm>
            <a:off x="1125" y="1443"/>
            <a:ext cx="1006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678180" imgH="236220" progId="Equation.3">
                    <p:embed/>
                  </p:oleObj>
                </mc:Choice>
                <mc:Fallback>
                  <p:oleObj name="公式" r:id="rId8" imgW="678180" imgH="236220" progId="Equation.3">
                    <p:embed/>
                    <p:pic>
                      <p:nvPicPr>
                        <p:cNvPr id="0" name="图片 112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" y="1443"/>
                          <a:ext cx="1006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FF0000"/>
                                  </a:gs>
                                  <a:gs pos="100000">
                                    <a:schemeClr val="bg2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bg2"/>
                              </a:solidFill>
                              <a:miter lim="800000"/>
                              <a:headEnd type="none" w="sm" len="med"/>
                              <a:tailEnd type="none" w="sm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7345364" y="5414963"/>
            <a:ext cx="16224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6600"/>
              </a:solidFill>
            </a:endParaRPr>
          </a:p>
        </p:txBody>
      </p:sp>
      <p:grpSp>
        <p:nvGrpSpPr>
          <p:cNvPr id="21516" name="Group 12"/>
          <p:cNvGrpSpPr/>
          <p:nvPr/>
        </p:nvGrpSpPr>
        <p:grpSpPr bwMode="auto">
          <a:xfrm>
            <a:off x="1874838" y="3040064"/>
            <a:ext cx="3632200" cy="427037"/>
            <a:chOff x="57" y="2003"/>
            <a:chExt cx="2265" cy="269"/>
          </a:xfrm>
        </p:grpSpPr>
        <p:grpSp>
          <p:nvGrpSpPr>
            <p:cNvPr id="21517" name="Group 13"/>
            <p:cNvGrpSpPr/>
            <p:nvPr/>
          </p:nvGrpSpPr>
          <p:grpSpPr bwMode="auto">
            <a:xfrm>
              <a:off x="344" y="2108"/>
              <a:ext cx="1978" cy="47"/>
              <a:chOff x="322" y="2119"/>
              <a:chExt cx="1978" cy="47"/>
            </a:xfrm>
          </p:grpSpPr>
          <p:sp>
            <p:nvSpPr>
              <p:cNvPr id="21518" name="Line 14"/>
              <p:cNvSpPr>
                <a:spLocks noChangeShapeType="1"/>
              </p:cNvSpPr>
              <p:nvPr/>
            </p:nvSpPr>
            <p:spPr bwMode="auto">
              <a:xfrm>
                <a:off x="344" y="2155"/>
                <a:ext cx="19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1519" name="Oval 15"/>
              <p:cNvSpPr>
                <a:spLocks noChangeArrowheads="1"/>
              </p:cNvSpPr>
              <p:nvPr/>
            </p:nvSpPr>
            <p:spPr bwMode="auto">
              <a:xfrm>
                <a:off x="322" y="2119"/>
                <a:ext cx="47" cy="47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zh-CN">
                  <a:solidFill>
                    <a:srgbClr val="006600"/>
                  </a:solidFill>
                </a:endParaRPr>
              </a:p>
            </p:txBody>
          </p:sp>
        </p:grpSp>
        <p:graphicFrame>
          <p:nvGraphicFramePr>
            <p:cNvPr id="21520" name="Object 16"/>
            <p:cNvGraphicFramePr>
              <a:graphicFrameLocks noChangeAspect="1"/>
            </p:cNvGraphicFramePr>
            <p:nvPr/>
          </p:nvGraphicFramePr>
          <p:xfrm>
            <a:off x="57" y="2003"/>
            <a:ext cx="26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15900" imgH="215900" progId="Equation.3">
                    <p:embed/>
                  </p:oleObj>
                </mc:Choice>
                <mc:Fallback>
                  <p:oleObj name="公式" r:id="rId10" imgW="215900" imgH="215900" progId="Equation.3">
                    <p:embed/>
                    <p:pic>
                      <p:nvPicPr>
                        <p:cNvPr id="0" name="图片 11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" y="2003"/>
                          <a:ext cx="269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21" name="Group 17"/>
          <p:cNvGrpSpPr/>
          <p:nvPr/>
        </p:nvGrpSpPr>
        <p:grpSpPr bwMode="auto">
          <a:xfrm>
            <a:off x="1924051" y="2384426"/>
            <a:ext cx="1484313" cy="455613"/>
            <a:chOff x="65" y="1590"/>
            <a:chExt cx="935" cy="287"/>
          </a:xfrm>
        </p:grpSpPr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 flipH="1">
              <a:off x="344" y="1744"/>
              <a:ext cx="6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21523" name="Oval 19"/>
            <p:cNvSpPr>
              <a:spLocks noChangeArrowheads="1"/>
            </p:cNvSpPr>
            <p:nvPr/>
          </p:nvSpPr>
          <p:spPr bwMode="auto">
            <a:xfrm>
              <a:off x="318" y="1704"/>
              <a:ext cx="47" cy="4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6600"/>
                </a:solidFill>
              </a:endParaRPr>
            </a:p>
          </p:txBody>
        </p:sp>
        <p:graphicFrame>
          <p:nvGraphicFramePr>
            <p:cNvPr id="21524" name="Object 20"/>
            <p:cNvGraphicFramePr>
              <a:graphicFrameLocks noChangeAspect="1"/>
            </p:cNvGraphicFramePr>
            <p:nvPr/>
          </p:nvGraphicFramePr>
          <p:xfrm>
            <a:off x="65" y="1590"/>
            <a:ext cx="269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15900" imgH="228600" progId="Equation.3">
                    <p:embed/>
                  </p:oleObj>
                </mc:Choice>
                <mc:Fallback>
                  <p:oleObj name="公式" r:id="rId12" imgW="215900" imgH="228600" progId="Equation.3">
                    <p:embed/>
                    <p:pic>
                      <p:nvPicPr>
                        <p:cNvPr id="0" name="图片 11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" y="1590"/>
                          <a:ext cx="269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25" name="Group 21"/>
          <p:cNvGrpSpPr/>
          <p:nvPr/>
        </p:nvGrpSpPr>
        <p:grpSpPr bwMode="auto">
          <a:xfrm>
            <a:off x="2830514" y="2189164"/>
            <a:ext cx="1131887" cy="4313237"/>
            <a:chOff x="636" y="1467"/>
            <a:chExt cx="713" cy="2717"/>
          </a:xfrm>
        </p:grpSpPr>
        <p:grpSp>
          <p:nvGrpSpPr>
            <p:cNvPr id="21526" name="Group 22"/>
            <p:cNvGrpSpPr/>
            <p:nvPr/>
          </p:nvGrpSpPr>
          <p:grpSpPr bwMode="auto">
            <a:xfrm>
              <a:off x="636" y="3295"/>
              <a:ext cx="713" cy="889"/>
              <a:chOff x="636" y="3295"/>
              <a:chExt cx="713" cy="889"/>
            </a:xfrm>
          </p:grpSpPr>
          <p:sp>
            <p:nvSpPr>
              <p:cNvPr id="21527" name="Line 23"/>
              <p:cNvSpPr>
                <a:spLocks noChangeShapeType="1"/>
              </p:cNvSpPr>
              <p:nvPr/>
            </p:nvSpPr>
            <p:spPr bwMode="auto">
              <a:xfrm>
                <a:off x="808" y="3903"/>
                <a:ext cx="541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1528" name="Rectangle 24"/>
              <p:cNvSpPr>
                <a:spLocks noChangeArrowheads="1"/>
              </p:cNvSpPr>
              <p:nvPr/>
            </p:nvSpPr>
            <p:spPr bwMode="auto">
              <a:xfrm>
                <a:off x="1026" y="3932"/>
                <a:ext cx="128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b="1" i="1">
                    <a:solidFill>
                      <a:srgbClr val="006600"/>
                    </a:solidFill>
                  </a:rPr>
                  <a:t>b</a:t>
                </a:r>
                <a:endParaRPr lang="en-US" altLang="zh-CN">
                  <a:solidFill>
                    <a:srgbClr val="006600"/>
                  </a:solidFill>
                </a:endParaRPr>
              </a:p>
            </p:txBody>
          </p:sp>
          <p:sp>
            <p:nvSpPr>
              <p:cNvPr id="21529" name="Rectangle 25"/>
              <p:cNvSpPr>
                <a:spLocks noChangeArrowheads="1"/>
              </p:cNvSpPr>
              <p:nvPr/>
            </p:nvSpPr>
            <p:spPr bwMode="auto">
              <a:xfrm>
                <a:off x="1228" y="3639"/>
                <a:ext cx="11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b="1" i="1">
                    <a:solidFill>
                      <a:srgbClr val="006600"/>
                    </a:solidFill>
                  </a:rPr>
                  <a:t>a</a:t>
                </a:r>
                <a:endParaRPr lang="en-US" altLang="zh-CN">
                  <a:solidFill>
                    <a:srgbClr val="006600"/>
                  </a:solidFill>
                </a:endParaRPr>
              </a:p>
            </p:txBody>
          </p:sp>
          <p:sp>
            <p:nvSpPr>
              <p:cNvPr id="21530" name="Rectangle 26"/>
              <p:cNvSpPr>
                <a:spLocks noChangeArrowheads="1"/>
              </p:cNvSpPr>
              <p:nvPr/>
            </p:nvSpPr>
            <p:spPr bwMode="auto">
              <a:xfrm>
                <a:off x="968" y="3767"/>
                <a:ext cx="6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6600"/>
                    </a:solidFill>
                  </a:rPr>
                  <a:t>s</a:t>
                </a:r>
                <a:endParaRPr lang="en-US" altLang="zh-CN">
                  <a:solidFill>
                    <a:srgbClr val="006600"/>
                  </a:solidFill>
                </a:endParaRPr>
              </a:p>
            </p:txBody>
          </p:sp>
          <p:sp>
            <p:nvSpPr>
              <p:cNvPr id="21531" name="Rectangle 27"/>
              <p:cNvSpPr>
                <a:spLocks noChangeArrowheads="1"/>
              </p:cNvSpPr>
              <p:nvPr/>
            </p:nvSpPr>
            <p:spPr bwMode="auto">
              <a:xfrm>
                <a:off x="1017" y="3447"/>
                <a:ext cx="6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6600"/>
                    </a:solidFill>
                  </a:rPr>
                  <a:t>s</a:t>
                </a:r>
                <a:endParaRPr lang="en-US" altLang="zh-CN">
                  <a:solidFill>
                    <a:srgbClr val="006600"/>
                  </a:solidFill>
                </a:endParaRPr>
              </a:p>
            </p:txBody>
          </p:sp>
          <p:sp>
            <p:nvSpPr>
              <p:cNvPr id="21532" name="Rectangle 28"/>
              <p:cNvSpPr>
                <a:spLocks noChangeArrowheads="1"/>
              </p:cNvSpPr>
              <p:nvPr/>
            </p:nvSpPr>
            <p:spPr bwMode="auto">
              <a:xfrm>
                <a:off x="1075" y="3615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b="1">
                    <a:solidFill>
                      <a:srgbClr val="0066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>
                  <a:solidFill>
                    <a:srgbClr val="006600"/>
                  </a:solidFill>
                </a:endParaRPr>
              </a:p>
            </p:txBody>
          </p:sp>
          <p:sp>
            <p:nvSpPr>
              <p:cNvPr id="21533" name="Rectangle 29"/>
              <p:cNvSpPr>
                <a:spLocks noChangeArrowheads="1"/>
              </p:cNvSpPr>
              <p:nvPr/>
            </p:nvSpPr>
            <p:spPr bwMode="auto">
              <a:xfrm>
                <a:off x="636" y="3749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b="1">
                    <a:solidFill>
                      <a:srgbClr val="0066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>
                  <a:solidFill>
                    <a:srgbClr val="006600"/>
                  </a:solidFill>
                </a:endParaRPr>
              </a:p>
            </p:txBody>
          </p:sp>
          <p:sp>
            <p:nvSpPr>
              <p:cNvPr id="21534" name="Rectangle 30"/>
              <p:cNvSpPr>
                <a:spLocks noChangeArrowheads="1"/>
              </p:cNvSpPr>
              <p:nvPr/>
            </p:nvSpPr>
            <p:spPr bwMode="auto">
              <a:xfrm>
                <a:off x="806" y="3615"/>
                <a:ext cx="1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b="1" i="1">
                    <a:solidFill>
                      <a:srgbClr val="006600"/>
                    </a:solidFill>
                    <a:latin typeface="Symbol" panose="05050102010706020507" pitchFamily="18" charset="2"/>
                  </a:rPr>
                  <a:t>s</a:t>
                </a:r>
                <a:endParaRPr lang="en-US" altLang="zh-CN">
                  <a:solidFill>
                    <a:srgbClr val="006600"/>
                  </a:solidFill>
                </a:endParaRPr>
              </a:p>
            </p:txBody>
          </p:sp>
          <p:sp>
            <p:nvSpPr>
              <p:cNvPr id="21535" name="Rectangle 31"/>
              <p:cNvSpPr>
                <a:spLocks noChangeArrowheads="1"/>
              </p:cNvSpPr>
              <p:nvPr/>
            </p:nvSpPr>
            <p:spPr bwMode="auto">
              <a:xfrm>
                <a:off x="892" y="3295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b="1" i="1">
                    <a:solidFill>
                      <a:srgbClr val="006600"/>
                    </a:solidFill>
                    <a:latin typeface="Symbol" panose="05050102010706020507" pitchFamily="18" charset="2"/>
                  </a:rPr>
                  <a:t>l</a:t>
                </a:r>
                <a:endParaRPr lang="en-US" altLang="zh-CN">
                  <a:solidFill>
                    <a:srgbClr val="006600"/>
                  </a:solidFill>
                </a:endParaRPr>
              </a:p>
            </p:txBody>
          </p:sp>
          <p:sp>
            <p:nvSpPr>
              <p:cNvPr id="21536" name="Rectangle 32"/>
              <p:cNvSpPr>
                <a:spLocks noChangeArrowheads="1"/>
              </p:cNvSpPr>
              <p:nvPr/>
            </p:nvSpPr>
            <p:spPr bwMode="auto">
              <a:xfrm>
                <a:off x="639" y="3319"/>
                <a:ext cx="29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600" b="1">
                    <a:solidFill>
                      <a:srgbClr val="006600"/>
                    </a:solidFill>
                  </a:rPr>
                  <a:t>     </a:t>
                </a:r>
                <a:endParaRPr lang="en-US" altLang="zh-CN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21537" name="Oval 33"/>
            <p:cNvSpPr>
              <a:spLocks noChangeArrowheads="1"/>
            </p:cNvSpPr>
            <p:nvPr/>
          </p:nvSpPr>
          <p:spPr bwMode="auto">
            <a:xfrm>
              <a:off x="955" y="3262"/>
              <a:ext cx="50" cy="61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 flipV="1">
              <a:off x="978" y="1467"/>
              <a:ext cx="0" cy="17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</p:grpSp>
      <p:grpSp>
        <p:nvGrpSpPr>
          <p:cNvPr id="21539" name="Group 35"/>
          <p:cNvGrpSpPr/>
          <p:nvPr/>
        </p:nvGrpSpPr>
        <p:grpSpPr bwMode="auto">
          <a:xfrm>
            <a:off x="4802188" y="2224088"/>
            <a:ext cx="1238250" cy="4378324"/>
            <a:chOff x="1878" y="1489"/>
            <a:chExt cx="780" cy="2758"/>
          </a:xfrm>
        </p:grpSpPr>
        <p:grpSp>
          <p:nvGrpSpPr>
            <p:cNvPr id="21540" name="Group 36"/>
            <p:cNvGrpSpPr/>
            <p:nvPr/>
          </p:nvGrpSpPr>
          <p:grpSpPr bwMode="auto">
            <a:xfrm>
              <a:off x="1878" y="3309"/>
              <a:ext cx="780" cy="938"/>
              <a:chOff x="1955" y="3309"/>
              <a:chExt cx="780" cy="938"/>
            </a:xfrm>
          </p:grpSpPr>
          <p:sp>
            <p:nvSpPr>
              <p:cNvPr id="21541" name="Line 37"/>
              <p:cNvSpPr>
                <a:spLocks noChangeShapeType="1"/>
              </p:cNvSpPr>
              <p:nvPr/>
            </p:nvSpPr>
            <p:spPr bwMode="auto">
              <a:xfrm>
                <a:off x="2288" y="3952"/>
                <a:ext cx="428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1542" name="Line 38"/>
              <p:cNvSpPr>
                <a:spLocks noChangeShapeType="1"/>
              </p:cNvSpPr>
              <p:nvPr/>
            </p:nvSpPr>
            <p:spPr bwMode="auto">
              <a:xfrm flipV="1">
                <a:off x="2143" y="4003"/>
                <a:ext cx="28" cy="1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1543" name="Line 39"/>
              <p:cNvSpPr>
                <a:spLocks noChangeShapeType="1"/>
              </p:cNvSpPr>
              <p:nvPr/>
            </p:nvSpPr>
            <p:spPr bwMode="auto">
              <a:xfrm>
                <a:off x="2171" y="4007"/>
                <a:ext cx="41" cy="20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1544" name="Line 40"/>
              <p:cNvSpPr>
                <a:spLocks noChangeShapeType="1"/>
              </p:cNvSpPr>
              <p:nvPr/>
            </p:nvSpPr>
            <p:spPr bwMode="auto">
              <a:xfrm flipV="1">
                <a:off x="2217" y="3661"/>
                <a:ext cx="54" cy="55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1545" name="Line 41"/>
              <p:cNvSpPr>
                <a:spLocks noChangeShapeType="1"/>
              </p:cNvSpPr>
              <p:nvPr/>
            </p:nvSpPr>
            <p:spPr bwMode="auto">
              <a:xfrm>
                <a:off x="2271" y="3661"/>
                <a:ext cx="464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1546" name="Rectangle 42"/>
              <p:cNvSpPr>
                <a:spLocks noChangeArrowheads="1"/>
              </p:cNvSpPr>
              <p:nvPr/>
            </p:nvSpPr>
            <p:spPr bwMode="auto">
              <a:xfrm>
                <a:off x="2527" y="4102"/>
                <a:ext cx="8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6600"/>
                    </a:solidFill>
                  </a:rPr>
                  <a:t>P</a:t>
                </a:r>
                <a:endParaRPr lang="en-US" altLang="zh-CN">
                  <a:solidFill>
                    <a:srgbClr val="006600"/>
                  </a:solidFill>
                </a:endParaRPr>
              </a:p>
            </p:txBody>
          </p:sp>
          <p:sp>
            <p:nvSpPr>
              <p:cNvPr id="21547" name="Rectangle 43"/>
              <p:cNvSpPr>
                <a:spLocks noChangeArrowheads="1"/>
              </p:cNvSpPr>
              <p:nvPr/>
            </p:nvSpPr>
            <p:spPr bwMode="auto">
              <a:xfrm>
                <a:off x="2363" y="3453"/>
                <a:ext cx="81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6600"/>
                    </a:solidFill>
                  </a:rPr>
                  <a:t>P</a:t>
                </a:r>
                <a:endParaRPr lang="en-US" altLang="zh-CN">
                  <a:solidFill>
                    <a:srgbClr val="006600"/>
                  </a:solidFill>
                </a:endParaRPr>
              </a:p>
            </p:txBody>
          </p:sp>
          <p:sp>
            <p:nvSpPr>
              <p:cNvPr id="21548" name="Rectangle 44"/>
              <p:cNvSpPr>
                <a:spLocks noChangeArrowheads="1"/>
              </p:cNvSpPr>
              <p:nvPr/>
            </p:nvSpPr>
            <p:spPr bwMode="auto">
              <a:xfrm>
                <a:off x="2542" y="3700"/>
                <a:ext cx="133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 i="1">
                    <a:solidFill>
                      <a:srgbClr val="006600"/>
                    </a:solidFill>
                  </a:rPr>
                  <a:t>E</a:t>
                </a:r>
                <a:endParaRPr lang="en-US" altLang="zh-CN">
                  <a:solidFill>
                    <a:srgbClr val="006600"/>
                  </a:solidFill>
                </a:endParaRPr>
              </a:p>
            </p:txBody>
          </p:sp>
          <p:sp>
            <p:nvSpPr>
              <p:cNvPr id="21549" name="Rectangle 45"/>
              <p:cNvSpPr>
                <a:spLocks noChangeArrowheads="1"/>
              </p:cNvSpPr>
              <p:nvPr/>
            </p:nvSpPr>
            <p:spPr bwMode="auto">
              <a:xfrm>
                <a:off x="2353" y="3958"/>
                <a:ext cx="121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 i="1">
                    <a:solidFill>
                      <a:srgbClr val="006600"/>
                    </a:solidFill>
                    <a:latin typeface="Symbol" panose="05050102010706020507" pitchFamily="18" charset="2"/>
                  </a:rPr>
                  <a:t>s</a:t>
                </a:r>
                <a:endParaRPr lang="en-US" altLang="zh-CN">
                  <a:solidFill>
                    <a:srgbClr val="006600"/>
                  </a:solidFill>
                </a:endParaRPr>
              </a:p>
            </p:txBody>
          </p:sp>
          <p:sp>
            <p:nvSpPr>
              <p:cNvPr id="21550" name="Rectangle 46"/>
              <p:cNvSpPr>
                <a:spLocks noChangeArrowheads="1"/>
              </p:cNvSpPr>
              <p:nvPr/>
            </p:nvSpPr>
            <p:spPr bwMode="auto">
              <a:xfrm>
                <a:off x="2286" y="3678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 i="1">
                    <a:solidFill>
                      <a:srgbClr val="006600"/>
                    </a:solidFill>
                    <a:latin typeface="Symbol" panose="05050102010706020507" pitchFamily="18" charset="2"/>
                  </a:rPr>
                  <a:t>p</a:t>
                </a:r>
                <a:endParaRPr lang="en-US" altLang="zh-CN">
                  <a:solidFill>
                    <a:srgbClr val="006600"/>
                  </a:solidFill>
                </a:endParaRPr>
              </a:p>
            </p:txBody>
          </p:sp>
          <p:sp>
            <p:nvSpPr>
              <p:cNvPr id="21551" name="Rectangle 47"/>
              <p:cNvSpPr>
                <a:spLocks noChangeArrowheads="1"/>
              </p:cNvSpPr>
              <p:nvPr/>
            </p:nvSpPr>
            <p:spPr bwMode="auto">
              <a:xfrm>
                <a:off x="2228" y="3309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 i="1">
                    <a:solidFill>
                      <a:srgbClr val="006600"/>
                    </a:solidFill>
                    <a:latin typeface="Symbol" panose="05050102010706020507" pitchFamily="18" charset="2"/>
                  </a:rPr>
                  <a:t>l</a:t>
                </a:r>
                <a:endParaRPr lang="en-US" altLang="zh-CN">
                  <a:solidFill>
                    <a:srgbClr val="006600"/>
                  </a:solidFill>
                </a:endParaRPr>
              </a:p>
            </p:txBody>
          </p:sp>
          <p:sp>
            <p:nvSpPr>
              <p:cNvPr id="21552" name="Rectangle 48"/>
              <p:cNvSpPr>
                <a:spLocks noChangeArrowheads="1"/>
              </p:cNvSpPr>
              <p:nvPr/>
            </p:nvSpPr>
            <p:spPr bwMode="auto">
              <a:xfrm>
                <a:off x="2457" y="3683"/>
                <a:ext cx="6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6600"/>
                    </a:solidFill>
                  </a:rPr>
                  <a:t>2</a:t>
                </a:r>
                <a:endParaRPr lang="en-US" altLang="zh-CN">
                  <a:solidFill>
                    <a:srgbClr val="006600"/>
                  </a:solidFill>
                </a:endParaRPr>
              </a:p>
            </p:txBody>
          </p:sp>
          <p:sp>
            <p:nvSpPr>
              <p:cNvPr id="21553" name="Rectangle 49"/>
              <p:cNvSpPr>
                <a:spLocks noChangeArrowheads="1"/>
              </p:cNvSpPr>
              <p:nvPr/>
            </p:nvSpPr>
            <p:spPr bwMode="auto">
              <a:xfrm>
                <a:off x="1959" y="3331"/>
                <a:ext cx="283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>
                    <a:solidFill>
                      <a:srgbClr val="006600"/>
                    </a:solidFill>
                  </a:rPr>
                  <a:t>     </a:t>
                </a:r>
                <a:endParaRPr lang="en-US" altLang="zh-CN">
                  <a:solidFill>
                    <a:srgbClr val="006600"/>
                  </a:solidFill>
                </a:endParaRPr>
              </a:p>
            </p:txBody>
          </p:sp>
          <p:sp>
            <p:nvSpPr>
              <p:cNvPr id="21554" name="Rectangle 50"/>
              <p:cNvSpPr>
                <a:spLocks noChangeArrowheads="1"/>
              </p:cNvSpPr>
              <p:nvPr/>
            </p:nvSpPr>
            <p:spPr bwMode="auto">
              <a:xfrm>
                <a:off x="1955" y="3806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500" b="1">
                    <a:solidFill>
                      <a:srgbClr val="0066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>
                  <a:solidFill>
                    <a:srgbClr val="006600"/>
                  </a:solidFill>
                </a:endParaRPr>
              </a:p>
            </p:txBody>
          </p:sp>
        </p:grpSp>
        <p:sp>
          <p:nvSpPr>
            <p:cNvPr id="21555" name="Oval 51"/>
            <p:cNvSpPr>
              <a:spLocks noChangeArrowheads="1"/>
            </p:cNvSpPr>
            <p:nvPr/>
          </p:nvSpPr>
          <p:spPr bwMode="auto">
            <a:xfrm>
              <a:off x="2253" y="3266"/>
              <a:ext cx="43" cy="52"/>
            </a:xfrm>
            <a:prstGeom prst="ellipse">
              <a:avLst/>
            </a:prstGeom>
            <a:solidFill>
              <a:srgbClr val="FFFF00"/>
            </a:solidFill>
            <a:ln w="31750">
              <a:solidFill>
                <a:srgbClr val="FF0000"/>
              </a:solidFill>
              <a:round/>
            </a:ln>
          </p:spPr>
          <p:txBody>
            <a:bodyPr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  <p:sp>
          <p:nvSpPr>
            <p:cNvPr id="21556" name="Line 52"/>
            <p:cNvSpPr>
              <a:spLocks noChangeShapeType="1"/>
            </p:cNvSpPr>
            <p:nvPr/>
          </p:nvSpPr>
          <p:spPr bwMode="auto">
            <a:xfrm flipV="1">
              <a:off x="2268" y="1489"/>
              <a:ext cx="0" cy="17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6600"/>
                </a:solidFill>
              </a:endParaRPr>
            </a:p>
          </p:txBody>
        </p:sp>
      </p:grpSp>
      <p:sp>
        <p:nvSpPr>
          <p:cNvPr id="21557" name="Text Box 53"/>
          <p:cNvSpPr txBox="1">
            <a:spLocks noChangeArrowheads="1"/>
          </p:cNvSpPr>
          <p:nvPr/>
        </p:nvSpPr>
        <p:spPr bwMode="auto">
          <a:xfrm>
            <a:off x="1981201" y="609601"/>
            <a:ext cx="801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、中小柔度杆的临界应力计算与临界应力总图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981200" y="1143001"/>
            <a:ext cx="448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、压杆的稳定条件</a:t>
            </a:r>
            <a:r>
              <a:rPr lang="zh-CN" altLang="en-US" sz="1100">
                <a:solidFill>
                  <a:srgbClr val="006600"/>
                </a:solidFill>
              </a:rPr>
              <a:t> </a:t>
            </a:r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662613" y="32337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438400" y="1752601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）安全系数法：</a:t>
            </a:r>
            <a:r>
              <a:rPr lang="zh-CN" altLang="en-US" sz="2800">
                <a:solidFill>
                  <a:srgbClr val="006600"/>
                </a:solidFill>
              </a:rPr>
              <a:t> 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633913" y="32337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2667000" y="2514601"/>
          <a:ext cx="776763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21000" imgH="393700" progId="Equation.3">
                  <p:embed/>
                </p:oleObj>
              </mc:Choice>
              <mc:Fallback>
                <p:oleObj r:id="rId2" imgW="2921000" imgH="393700" progId="Equation.3">
                  <p:embed/>
                  <p:pic>
                    <p:nvPicPr>
                      <p:cNvPr id="0" name="图片 12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14601"/>
                        <a:ext cx="7767638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514600" y="3505201"/>
            <a:ext cx="5018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）稳定系数法：</a:t>
            </a:r>
            <a:r>
              <a:rPr lang="zh-CN" altLang="en-US" sz="1100" dirty="0">
                <a:solidFill>
                  <a:srgbClr val="006600"/>
                </a:solidFill>
              </a:rPr>
              <a:t> 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681663" y="321945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2895601" y="4267200"/>
          <a:ext cx="17875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25500" imgH="419100" progId="Equation.3">
                  <p:embed/>
                </p:oleObj>
              </mc:Choice>
              <mc:Fallback>
                <p:oleObj r:id="rId4" imgW="825500" imgH="419100" progId="Equation.3">
                  <p:embed/>
                  <p:pic>
                    <p:nvPicPr>
                      <p:cNvPr id="0" name="图片 12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4267200"/>
                        <a:ext cx="1787525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381</Words>
  <Application>Microsoft Office PowerPoint</Application>
  <PresentationFormat>宽屏</PresentationFormat>
  <Paragraphs>86</Paragraphs>
  <Slides>12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黑体</vt:lpstr>
      <vt:lpstr>华文新魏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Office 主题</vt:lpstr>
      <vt:lpstr>默认设计模板</vt:lpstr>
      <vt:lpstr>Equation</vt:lpstr>
      <vt:lpstr>Equation.3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</dc:creator>
  <cp:lastModifiedBy>HYC</cp:lastModifiedBy>
  <cp:revision>9</cp:revision>
  <dcterms:created xsi:type="dcterms:W3CDTF">2018-06-18T14:34:00Z</dcterms:created>
  <dcterms:modified xsi:type="dcterms:W3CDTF">2025-04-30T19:25:48Z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