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78" r:id="rId6"/>
    <p:sldId id="273" r:id="rId7"/>
    <p:sldId id="260" r:id="rId8"/>
    <p:sldId id="261" r:id="rId9"/>
    <p:sldId id="274" r:id="rId10"/>
    <p:sldId id="262" r:id="rId11"/>
    <p:sldId id="264" r:id="rId12"/>
    <p:sldId id="277" r:id="rId13"/>
    <p:sldId id="267" r:id="rId14"/>
    <p:sldId id="271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>
      <p:cViewPr varScale="1">
        <p:scale>
          <a:sx n="64" d="100"/>
          <a:sy n="64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5BBFC-97F4-4EE9-864A-8C3B80E788AC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D57F6-B2E8-4A4F-A752-8A8DEBD025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3444F-3938-411B-AE00-239A1244E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B24A-3421-4448-B68C-63ACC6EB6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4BC45-F189-471C-848A-5AED2BC57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2A5AB-23CD-4EF8-BAC4-B2E01BD32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18E6-68DD-45E7-83BA-B8D166F3B6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49F92-BB22-4BA7-A0B5-2A8AA4FC1C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1D2A-E14F-42FC-B86D-6F50F688D1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E34E9-D914-44CD-B0AB-A206C6B23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E3F2-4765-478A-9A6B-D7BB16995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1E204-AB14-45A8-921B-0E75047E0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C0670-34E7-46BD-8DE5-D6DF19E38D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B583C1-D893-4577-A8B3-05ABD47D4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2020-2021</a:t>
            </a: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）微机原理及应用复习提纲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-7649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5</a:t>
            </a:r>
            <a:r>
              <a:rPr lang="zh-CN" altLang="en-US" sz="4000" dirty="0"/>
              <a:t>章（</a:t>
            </a:r>
            <a:r>
              <a:rPr lang="en-US" altLang="zh-CN" sz="4000" dirty="0"/>
              <a:t>15</a:t>
            </a:r>
            <a:r>
              <a:rPr lang="zh-CN" altLang="en-US" sz="4000" dirty="0"/>
              <a:t>分左右）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620688"/>
            <a:ext cx="9144000" cy="587727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en-US" sz="2400" dirty="0"/>
              <a:t>存储器中的数据组织，掌握字在内存中如何放置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ROM</a:t>
            </a:r>
            <a:r>
              <a:rPr lang="zh-CN" altLang="en-US" sz="2400" dirty="0"/>
              <a:t>、</a:t>
            </a:r>
            <a:r>
              <a:rPr lang="en-US" altLang="zh-CN" sz="2400" dirty="0"/>
              <a:t>RAM</a:t>
            </a:r>
            <a:r>
              <a:rPr lang="zh-CN" altLang="en-US" sz="2400" dirty="0"/>
              <a:t>的特点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3</a:t>
            </a:r>
            <a:r>
              <a:rPr lang="zh-CN" altLang="en-US" sz="2400" dirty="0"/>
              <a:t>、存储器三级结构中各级存储器的名称及特点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4</a:t>
            </a:r>
            <a:r>
              <a:rPr lang="zh-CN" altLang="en-US" sz="2400" dirty="0"/>
              <a:t>、存储器的片选控制方法有哪几种？三种片选方式的特点，能判断；</a:t>
            </a:r>
            <a:r>
              <a:rPr lang="zh-CN" altLang="en-US" sz="2400" dirty="0">
                <a:solidFill>
                  <a:srgbClr val="FF0000"/>
                </a:solidFill>
              </a:rPr>
              <a:t>掌握译码器</a:t>
            </a:r>
            <a:r>
              <a:rPr lang="en-US" altLang="zh-CN" sz="2400" dirty="0">
                <a:solidFill>
                  <a:srgbClr val="FF0000"/>
                </a:solidFill>
              </a:rPr>
              <a:t>74LS138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74LS139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5</a:t>
            </a:r>
            <a:r>
              <a:rPr lang="zh-CN" altLang="en-US" sz="2400" dirty="0"/>
              <a:t>、存储器芯片的存储容量的表示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1</a:t>
            </a:r>
            <a:r>
              <a:rPr lang="zh-CN" altLang="en-US" sz="2400" dirty="0"/>
              <a:t>）能根据芯片的地址引脚和数据引脚计算出存储容量，容量的单位通常表示为</a:t>
            </a:r>
            <a:r>
              <a:rPr lang="en-US" altLang="zh-CN" sz="2400" dirty="0"/>
              <a:t>...KB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2</a:t>
            </a:r>
            <a:r>
              <a:rPr lang="zh-CN" altLang="en-US" sz="2400" dirty="0"/>
              <a:t>）已知存储容量，也能推断需要的地址引脚和数据引脚的根数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3</a:t>
            </a:r>
            <a:r>
              <a:rPr lang="zh-CN" altLang="en-US" sz="2400" dirty="0"/>
              <a:t>）已知芯片容量和存储空间容量，能确定需要多少芯片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8</a:t>
            </a:r>
            <a:r>
              <a:rPr lang="zh-CN" altLang="en-US" sz="2400" dirty="0"/>
              <a:t>位微型计算机系统中的存储器接口（能根据硬件图，推算存储容量，存储器芯片的地址空间；根据地址范围，能确定芯片</a:t>
            </a:r>
            <a:r>
              <a:rPr lang="en-US" altLang="zh-CN" sz="2400" dirty="0"/>
              <a:t>CS</a:t>
            </a:r>
            <a:r>
              <a:rPr lang="zh-CN" altLang="en-US" sz="2400" dirty="0"/>
              <a:t>的连接）如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P151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00FFFF"/>
                </a:highlight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5-1</a:t>
            </a:r>
            <a:r>
              <a:rPr lang="zh-CN" altLang="en-US" sz="2400" dirty="0"/>
              <a:t>、</a:t>
            </a:r>
            <a:r>
              <a:rPr lang="en-US" altLang="zh-CN" sz="2400" dirty="0"/>
              <a:t>P155</a:t>
            </a:r>
            <a:r>
              <a:rPr lang="zh-CN" altLang="en-US" sz="2400" dirty="0"/>
              <a:t>例</a:t>
            </a:r>
            <a:r>
              <a:rPr lang="en-US" altLang="zh-CN" sz="2400" dirty="0"/>
              <a:t>5-2 </a:t>
            </a:r>
            <a:r>
              <a:rPr lang="zh-CN" altLang="en-US" sz="2400" dirty="0"/>
              <a:t>、</a:t>
            </a:r>
            <a:r>
              <a:rPr lang="en-US" altLang="zh-CN" sz="2400" dirty="0"/>
              <a:t>P161</a:t>
            </a:r>
            <a:r>
              <a:rPr lang="zh-CN" altLang="en-US" sz="2400" dirty="0"/>
              <a:t>例</a:t>
            </a:r>
            <a:r>
              <a:rPr lang="en-US" altLang="zh-CN" sz="2400" dirty="0"/>
              <a:t>5.6 </a:t>
            </a:r>
            <a:r>
              <a:rPr lang="zh-CN" altLang="en-US" sz="2400" dirty="0"/>
              <a:t>、</a:t>
            </a:r>
            <a:r>
              <a:rPr lang="en-US" altLang="zh-CN" sz="2400" dirty="0"/>
              <a:t>P164</a:t>
            </a:r>
            <a:r>
              <a:rPr lang="zh-CN" altLang="en-US" sz="2400" dirty="0"/>
              <a:t>习题</a:t>
            </a:r>
            <a:r>
              <a:rPr lang="en-US" altLang="zh-CN" sz="2400" dirty="0"/>
              <a:t>5.8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6021288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80C268E-3E33-45E4-87CF-B90A89EF6731}"/>
              </a:ext>
            </a:extLst>
          </p:cNvPr>
          <p:cNvSpPr txBox="1"/>
          <p:nvPr/>
        </p:nvSpPr>
        <p:spPr>
          <a:xfrm>
            <a:off x="139851" y="72443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highlight>
                  <a:srgbClr val="00FFFF"/>
                </a:highlight>
              </a:rPr>
              <a:t>（一个简答＋一个综合应用题 </a:t>
            </a:r>
            <a:r>
              <a:rPr lang="en-US" altLang="zh-CN" sz="1800" dirty="0">
                <a:highlight>
                  <a:srgbClr val="00FFFF"/>
                </a:highlight>
              </a:rPr>
              <a:t>16</a:t>
            </a:r>
            <a:r>
              <a:rPr lang="zh-CN" altLang="en-US" sz="1800" dirty="0">
                <a:highlight>
                  <a:srgbClr val="00FFFF"/>
                </a:highlight>
              </a:rPr>
              <a:t>分）</a:t>
            </a:r>
            <a:endParaRPr lang="zh-CN" altLang="en-US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章（</a:t>
            </a:r>
            <a:r>
              <a:rPr lang="en-US" altLang="zh-CN" dirty="0"/>
              <a:t>15</a:t>
            </a:r>
            <a:r>
              <a:rPr lang="zh-CN" altLang="en-US" dirty="0"/>
              <a:t>分左右）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896544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1</a:t>
            </a:r>
            <a:r>
              <a:rPr lang="zh-CN" altLang="en-US" sz="2800" dirty="0"/>
              <a:t>、端口的类型（数据口，状态口，控制口），</a:t>
            </a:r>
            <a:r>
              <a:rPr lang="en-US" altLang="zh-CN" sz="2800" dirty="0"/>
              <a:t>CPU</a:t>
            </a:r>
            <a:r>
              <a:rPr lang="zh-CN" altLang="en-US" sz="2800" dirty="0"/>
              <a:t>与外设交换的三种信息</a:t>
            </a:r>
          </a:p>
          <a:p>
            <a:pPr eaLnBrk="1" hangingPunct="1"/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IN/OUT</a:t>
            </a:r>
            <a:r>
              <a:rPr lang="zh-CN" altLang="en-US" sz="2800" dirty="0"/>
              <a:t>指令的格式，功能</a:t>
            </a:r>
          </a:p>
          <a:p>
            <a:pPr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8086</a:t>
            </a:r>
            <a:r>
              <a:rPr lang="zh-CN" altLang="en-US" sz="2800" dirty="0"/>
              <a:t>的编址方式（独立编址）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要知道内存单元地址码的长度（</a:t>
            </a:r>
            <a:r>
              <a:rPr lang="en-US" altLang="zh-CN" sz="2800" dirty="0"/>
              <a:t>20</a:t>
            </a:r>
            <a:r>
              <a:rPr lang="zh-CN" altLang="en-US" sz="2800" dirty="0"/>
              <a:t>位），端口地址码的长度（</a:t>
            </a:r>
            <a:r>
              <a:rPr lang="en-US" altLang="zh-CN" sz="2800" dirty="0"/>
              <a:t>16</a:t>
            </a:r>
            <a:r>
              <a:rPr lang="zh-CN" altLang="en-US" sz="2800" dirty="0"/>
              <a:t>位）。）</a:t>
            </a:r>
          </a:p>
          <a:p>
            <a:pPr eaLnBrk="1" hangingPunct="1"/>
            <a:r>
              <a:rPr lang="en-US" altLang="zh-CN" sz="2800" dirty="0"/>
              <a:t>4</a:t>
            </a:r>
            <a:r>
              <a:rPr lang="zh-CN" altLang="en-US" sz="2800" dirty="0"/>
              <a:t>、微机输入</a:t>
            </a:r>
            <a:r>
              <a:rPr lang="en-US" altLang="zh-CN" sz="2800" dirty="0"/>
              <a:t>/</a:t>
            </a:r>
            <a:r>
              <a:rPr lang="zh-CN" altLang="en-US" sz="2800" dirty="0"/>
              <a:t>输出控制方式的名称、特点和工作流程</a:t>
            </a:r>
            <a:endParaRPr lang="en-US" altLang="zh-CN" sz="2800" dirty="0"/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highlight>
                  <a:srgbClr val="00FFFF"/>
                </a:highlight>
              </a:rPr>
              <a:t>5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00FFFF"/>
                </a:highlight>
              </a:rPr>
              <a:t>、无条件和查询方式程序设计（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00FFFF"/>
                </a:highlight>
              </a:rPr>
              <a:t>P173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00FFFF"/>
                </a:highlight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00FFFF"/>
                </a:highlight>
              </a:rPr>
              <a:t>6-1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00FFFF"/>
                </a:highlight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00FFFF"/>
                </a:highlight>
              </a:rPr>
              <a:t>P174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00FFFF"/>
                </a:highlight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00FFFF"/>
                </a:highlight>
              </a:rPr>
              <a:t>6-2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00FFFF"/>
                </a:highlight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00FFFF"/>
                </a:highlight>
              </a:rPr>
              <a:t>P175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00FFFF"/>
                </a:highlight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00FFFF"/>
                </a:highlight>
              </a:rPr>
              <a:t>6-3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00FFFF"/>
                </a:highlight>
              </a:rPr>
              <a:t>）</a:t>
            </a:r>
            <a:endParaRPr lang="en-US" altLang="zh-CN" sz="2800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750821-6226-4CB8-8930-5671532CBBA7}"/>
              </a:ext>
            </a:extLst>
          </p:cNvPr>
          <p:cNvSpPr txBox="1"/>
          <p:nvPr/>
        </p:nvSpPr>
        <p:spPr>
          <a:xfrm>
            <a:off x="323528" y="89972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综合应用题</a:t>
            </a:r>
            <a:r>
              <a:rPr lang="en-US" altLang="zh-CN" dirty="0">
                <a:highlight>
                  <a:srgbClr val="00FFFF"/>
                </a:highlight>
              </a:rPr>
              <a:t>10</a:t>
            </a:r>
            <a:r>
              <a:rPr lang="zh-CN" altLang="en-US" dirty="0">
                <a:highlight>
                  <a:srgbClr val="00FFFF"/>
                </a:highlight>
              </a:rPr>
              <a:t>分</a:t>
            </a:r>
            <a:r>
              <a:rPr lang="en-US" altLang="zh-CN" dirty="0">
                <a:highlight>
                  <a:srgbClr val="00FFFF"/>
                </a:highlight>
              </a:rPr>
              <a:t>+</a:t>
            </a:r>
            <a:r>
              <a:rPr lang="zh-CN" altLang="en-US" dirty="0">
                <a:highlight>
                  <a:srgbClr val="00FFFF"/>
                </a:highlight>
              </a:rPr>
              <a:t>一个简答</a:t>
            </a:r>
            <a:r>
              <a:rPr lang="en-US" altLang="zh-CN" dirty="0">
                <a:highlight>
                  <a:srgbClr val="00FFFF"/>
                </a:highlight>
              </a:rPr>
              <a:t>6</a:t>
            </a:r>
            <a:r>
              <a:rPr lang="zh-CN" altLang="en-US" dirty="0">
                <a:highlight>
                  <a:srgbClr val="00FFFF"/>
                </a:highlight>
              </a:rPr>
              <a:t>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章（</a:t>
            </a:r>
            <a:r>
              <a:rPr lang="en-US" altLang="zh-CN" dirty="0"/>
              <a:t>5</a:t>
            </a:r>
            <a:r>
              <a:rPr lang="zh-CN" altLang="en-US" dirty="0"/>
              <a:t>分左右）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0" y="1066130"/>
            <a:ext cx="9144000" cy="5517232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8086</a:t>
            </a:r>
            <a:r>
              <a:rPr lang="zh-CN" altLang="en-US" sz="2400" dirty="0"/>
              <a:t>的</a:t>
            </a:r>
            <a:r>
              <a:rPr lang="en-US" altLang="zh-CN" sz="2400" dirty="0"/>
              <a:t>INTR</a:t>
            </a:r>
            <a:r>
              <a:rPr lang="zh-CN" altLang="en-US" sz="2400" dirty="0"/>
              <a:t>，</a:t>
            </a:r>
            <a:r>
              <a:rPr lang="en-US" altLang="zh-CN" sz="2400" dirty="0"/>
              <a:t>NMI</a:t>
            </a:r>
            <a:r>
              <a:rPr lang="zh-CN" altLang="en-US" sz="2400" dirty="0"/>
              <a:t>引脚的名称，如何开放或屏蔽</a:t>
            </a:r>
            <a:r>
              <a:rPr lang="en-US" altLang="zh-CN" sz="2400" dirty="0"/>
              <a:t>INTR</a:t>
            </a:r>
          </a:p>
          <a:p>
            <a:pPr eaLnBrk="1" hangingPunct="1"/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8086</a:t>
            </a:r>
            <a:r>
              <a:rPr lang="zh-CN" altLang="en-US" sz="2400" dirty="0"/>
              <a:t>的中断优先级，可以管理多少独立中断源？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3</a:t>
            </a:r>
            <a:r>
              <a:rPr lang="zh-CN" altLang="en-US" sz="2400" dirty="0"/>
              <a:t>、中断向量表的作用，它在内存中的具体位置？如何根据中断类型码计算中断服务程序的入口地址？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8259A</a:t>
            </a:r>
            <a:r>
              <a:rPr lang="zh-CN" altLang="en-US" sz="2400" dirty="0">
                <a:solidFill>
                  <a:srgbClr val="FF0000"/>
                </a:solidFill>
              </a:rPr>
              <a:t>有几个端口地址，哪几个命令</a:t>
            </a:r>
            <a:r>
              <a:rPr lang="en-US" altLang="zh-CN" sz="2400" dirty="0">
                <a:solidFill>
                  <a:srgbClr val="FF0000"/>
                </a:solidFill>
              </a:rPr>
              <a:t>8259A</a:t>
            </a:r>
            <a:r>
              <a:rPr lang="zh-CN" altLang="en-US" sz="2400" dirty="0">
                <a:solidFill>
                  <a:srgbClr val="FF0000"/>
                </a:solidFill>
              </a:rPr>
              <a:t>初始化过程需要考虑哪些控制字，怎么区分的？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8259A</a:t>
            </a:r>
            <a:r>
              <a:rPr lang="zh-CN" altLang="en-US" sz="2400" dirty="0"/>
              <a:t>的基本功能；什么时候使用级联方式？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级联片数与管理独立中断源个数之间的关系；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优先权管理方式中完全嵌套方式和自动</a:t>
            </a:r>
            <a:r>
              <a:rPr lang="en-US" altLang="zh-CN" sz="2400" dirty="0"/>
              <a:t>EOI</a:t>
            </a:r>
            <a:r>
              <a:rPr lang="zh-CN" altLang="en-US" sz="2400" dirty="0"/>
              <a:t>循环方式下，能进行某一中断源中断返回后</a:t>
            </a:r>
            <a:r>
              <a:rPr lang="en-US" altLang="zh-CN" sz="2400" dirty="0"/>
              <a:t>ISR</a:t>
            </a:r>
            <a:r>
              <a:rPr lang="zh-CN" altLang="en-US" sz="2400" dirty="0"/>
              <a:t>和中断优先级的变化分析；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8259A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00FFFF"/>
                </a:highlight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ISR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00FFFF"/>
                </a:highlight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IMR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00FFFF"/>
                </a:highlight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IRR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00FFFF"/>
                </a:highlight>
              </a:rPr>
              <a:t>的作用</a:t>
            </a:r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7.8259a</a:t>
            </a:r>
            <a:r>
              <a:rPr lang="zh-CN" altLang="en-US" dirty="0">
                <a:highlight>
                  <a:srgbClr val="FFFF00"/>
                </a:highlight>
              </a:rPr>
              <a:t>初始化过程需要考虑哪些控制字如何区分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95D911-180D-4908-B0C0-834ADD0A8AEE}"/>
              </a:ext>
            </a:extLst>
          </p:cNvPr>
          <p:cNvSpPr txBox="1"/>
          <p:nvPr/>
        </p:nvSpPr>
        <p:spPr>
          <a:xfrm>
            <a:off x="755576" y="116386"/>
            <a:ext cx="246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一个简答 </a:t>
            </a:r>
            <a:r>
              <a:rPr lang="en-US" altLang="zh-CN" dirty="0">
                <a:highlight>
                  <a:srgbClr val="00FFFF"/>
                </a:highlight>
              </a:rPr>
              <a:t>6</a:t>
            </a:r>
            <a:r>
              <a:rPr lang="zh-CN" altLang="en-US" dirty="0">
                <a:highlight>
                  <a:srgbClr val="00FFFF"/>
                </a:highlight>
              </a:rPr>
              <a:t>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8</a:t>
            </a:r>
            <a:r>
              <a:rPr lang="zh-CN" altLang="en-US" sz="4000" dirty="0"/>
              <a:t>章，</a:t>
            </a:r>
            <a:r>
              <a:rPr lang="en-US" altLang="zh-CN" sz="4000" dirty="0"/>
              <a:t>8255A</a:t>
            </a:r>
            <a:r>
              <a:rPr lang="zh-CN" altLang="en-US" sz="4000" dirty="0"/>
              <a:t>，</a:t>
            </a:r>
            <a:r>
              <a:rPr lang="en-US" altLang="zh-CN" sz="4000" dirty="0"/>
              <a:t>8253</a:t>
            </a:r>
            <a:r>
              <a:rPr lang="zh-CN" altLang="en-US" sz="4000" dirty="0"/>
              <a:t>（</a:t>
            </a:r>
            <a:r>
              <a:rPr lang="en-US" altLang="zh-CN" sz="4000" dirty="0"/>
              <a:t>15</a:t>
            </a:r>
            <a:r>
              <a:rPr lang="zh-CN" altLang="en-US" sz="4000" dirty="0"/>
              <a:t>分左右）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568952" cy="52562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8255A</a:t>
            </a:r>
            <a:r>
              <a:rPr lang="zh-CN" altLang="en-US" sz="2400" dirty="0"/>
              <a:t>的名称，数据端口的个数，端口的地址范围与端口的对应关系，</a:t>
            </a:r>
            <a:r>
              <a:rPr lang="en-US" altLang="zh-CN" sz="2400" dirty="0"/>
              <a:t>3</a:t>
            </a:r>
            <a:r>
              <a:rPr lang="zh-CN" altLang="en-US" sz="2400" dirty="0"/>
              <a:t>个数据端口的特点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8255A</a:t>
            </a:r>
            <a:r>
              <a:rPr lang="zh-CN" altLang="en-US" sz="2400" dirty="0"/>
              <a:t>的</a:t>
            </a:r>
            <a:r>
              <a:rPr lang="en-US" altLang="zh-CN" sz="2400" dirty="0"/>
              <a:t>2</a:t>
            </a:r>
            <a:r>
              <a:rPr lang="zh-CN" altLang="en-US" sz="2400" dirty="0"/>
              <a:t>个控制字的作用及编程使用方法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8255A</a:t>
            </a:r>
            <a:r>
              <a:rPr lang="zh-CN" altLang="en-US" sz="2400" dirty="0"/>
              <a:t>的应用编程（含初始化），限方式</a:t>
            </a:r>
            <a:r>
              <a:rPr lang="en-US" altLang="zh-CN" sz="2400" dirty="0"/>
              <a:t>0</a:t>
            </a:r>
            <a:r>
              <a:rPr lang="zh-CN" altLang="en-US" sz="2400" dirty="0"/>
              <a:t>，外设限开关、</a:t>
            </a:r>
            <a:r>
              <a:rPr lang="en-US" altLang="zh-CN" sz="2400" dirty="0"/>
              <a:t>LED</a:t>
            </a:r>
            <a:r>
              <a:rPr lang="zh-CN" altLang="en-US" sz="2400" dirty="0"/>
              <a:t>发光二极管、七段数码管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P227</a:t>
            </a:r>
            <a:r>
              <a:rPr lang="zh-CN" altLang="en-US" sz="2400" dirty="0"/>
              <a:t>例</a:t>
            </a:r>
            <a:r>
              <a:rPr lang="en-US" altLang="zh-CN" sz="2400" dirty="0"/>
              <a:t>8-3</a:t>
            </a:r>
            <a:r>
              <a:rPr lang="zh-CN" altLang="en-US" sz="2400" dirty="0"/>
              <a:t>、</a:t>
            </a:r>
            <a:r>
              <a:rPr lang="en-US" altLang="zh-CN" sz="2400" dirty="0"/>
              <a:t>8-4</a:t>
            </a:r>
            <a:r>
              <a:rPr lang="zh-CN" altLang="en-US" sz="2400" dirty="0"/>
              <a:t>、</a:t>
            </a:r>
            <a:r>
              <a:rPr lang="en-US" altLang="zh-CN" sz="2400" dirty="0"/>
              <a:t>8-5</a:t>
            </a:r>
            <a:r>
              <a:rPr lang="zh-CN" altLang="en-US" sz="2400" dirty="0"/>
              <a:t>，</a:t>
            </a:r>
            <a:r>
              <a:rPr lang="en-US" altLang="zh-CN" sz="2400" dirty="0"/>
              <a:t>P273 </a:t>
            </a:r>
            <a:r>
              <a:rPr lang="zh-CN" altLang="en-US" sz="2400" dirty="0"/>
              <a:t>习题</a:t>
            </a:r>
            <a:r>
              <a:rPr lang="en-US" altLang="zh-CN" sz="2400" dirty="0"/>
              <a:t>8.5</a:t>
            </a:r>
            <a:r>
              <a:rPr lang="zh-CN" altLang="en-US" sz="2400" dirty="0"/>
              <a:t>）</a:t>
            </a:r>
            <a:r>
              <a:rPr lang="en-US" altLang="zh-CN" sz="2400" dirty="0">
                <a:highlight>
                  <a:srgbClr val="FFFF00"/>
                </a:highlight>
              </a:rPr>
              <a:t>8.1/8.2</a:t>
            </a:r>
            <a:endParaRPr lang="zh-CN" altLang="en-US" sz="2400" dirty="0">
              <a:highlight>
                <a:srgbClr val="FFFF00"/>
              </a:highlight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4</a:t>
            </a:r>
            <a:r>
              <a:rPr lang="zh-CN" altLang="en-US" sz="2400" dirty="0"/>
              <a:t>、共阴极或共阳极下</a:t>
            </a:r>
            <a:r>
              <a:rPr lang="en-US" altLang="zh-CN" sz="2400" dirty="0"/>
              <a:t>8</a:t>
            </a:r>
            <a:r>
              <a:rPr lang="zh-CN" altLang="en-US" sz="2400" dirty="0"/>
              <a:t>段</a:t>
            </a:r>
            <a:r>
              <a:rPr lang="en-US" altLang="zh-CN" sz="2400" dirty="0"/>
              <a:t>LED</a:t>
            </a:r>
            <a:r>
              <a:rPr lang="zh-CN" altLang="en-US" sz="2400" dirty="0"/>
              <a:t>的段选码的确定（</a:t>
            </a:r>
            <a:r>
              <a:rPr lang="en-US" altLang="zh-CN" sz="2400" dirty="0"/>
              <a:t>8</a:t>
            </a:r>
            <a:r>
              <a:rPr lang="zh-CN" altLang="en-US" sz="2400" dirty="0"/>
              <a:t>位段的高低顺序为</a:t>
            </a:r>
            <a:r>
              <a:rPr lang="en-US" altLang="zh-CN" sz="2400" dirty="0" err="1"/>
              <a:t>DP,g,f,e,d,c,b,a</a:t>
            </a:r>
            <a:r>
              <a:rPr lang="en-US" altLang="zh-CN" sz="2400" dirty="0"/>
              <a:t>.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620688"/>
            <a:ext cx="82296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/>
              <a:t>5</a:t>
            </a:r>
            <a:r>
              <a:rPr lang="zh-CN" altLang="en-US" sz="2800" dirty="0"/>
              <a:t>、</a:t>
            </a:r>
            <a:r>
              <a:rPr lang="en-US" altLang="zh-CN" sz="2800" dirty="0"/>
              <a:t>8253</a:t>
            </a:r>
            <a:r>
              <a:rPr lang="zh-CN" altLang="en-US" sz="2800" dirty="0"/>
              <a:t>的名称，计数器的个数，端口的范围与计数器的对应关系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/>
              <a:t>6</a:t>
            </a:r>
            <a:r>
              <a:rPr lang="zh-CN" altLang="en-US" sz="2800" dirty="0"/>
              <a:t>、</a:t>
            </a:r>
            <a:r>
              <a:rPr lang="en-US" altLang="zh-CN" sz="2800" dirty="0"/>
              <a:t>8253   </a:t>
            </a:r>
            <a:r>
              <a:rPr lang="zh-CN" altLang="en-US" sz="2800" dirty="0"/>
              <a:t> 计数初值的计算方法</a:t>
            </a:r>
            <a:r>
              <a:rPr lang="en-US" altLang="zh-CN" sz="2800" dirty="0"/>
              <a:t>      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/>
              <a:t>7</a:t>
            </a:r>
            <a:r>
              <a:rPr lang="zh-CN" altLang="en-US" sz="2800" dirty="0"/>
              <a:t>、</a:t>
            </a:r>
            <a:r>
              <a:rPr lang="en-US" altLang="zh-CN" sz="2800" dirty="0"/>
              <a:t>BCD</a:t>
            </a:r>
            <a:r>
              <a:rPr lang="zh-CN" altLang="en-US" sz="2800" dirty="0"/>
              <a:t>计数和二进制计数的区别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8</a:t>
            </a:r>
            <a:r>
              <a:rPr lang="zh-CN" altLang="en-US" sz="2800" dirty="0"/>
              <a:t>、如何根据输入频率，计数初值，计算输出信号的定时时间或的输出频率？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/>
              <a:t>9</a:t>
            </a:r>
            <a:r>
              <a:rPr lang="zh-CN" altLang="en-US" sz="2800" dirty="0"/>
              <a:t>、</a:t>
            </a:r>
            <a:r>
              <a:rPr lang="en-US" altLang="zh-CN" sz="2800" dirty="0"/>
              <a:t>8253</a:t>
            </a:r>
            <a:r>
              <a:rPr lang="zh-CN" altLang="en-US" sz="2800" dirty="0"/>
              <a:t>初始化编程（</a:t>
            </a:r>
            <a:r>
              <a:rPr lang="en-US" altLang="zh-CN" sz="2800" dirty="0"/>
              <a:t>P241 </a:t>
            </a:r>
            <a:r>
              <a:rPr lang="zh-CN" altLang="en-US" sz="2800" dirty="0"/>
              <a:t>例</a:t>
            </a:r>
            <a:r>
              <a:rPr lang="en-US" altLang="zh-CN" sz="2800" dirty="0"/>
              <a:t>8-9</a:t>
            </a:r>
            <a:r>
              <a:rPr lang="zh-CN" altLang="en-US" sz="2800" dirty="0"/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8-12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en-US" altLang="zh-CN" sz="2800" dirty="0">
                <a:highlight>
                  <a:srgbClr val="FFFF00"/>
                </a:highlight>
              </a:rPr>
              <a:t>8.11/8.13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/>
              <a:t>      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题型及分值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一、简答题，</a:t>
            </a:r>
            <a:r>
              <a:rPr lang="en-US" altLang="zh-CN" dirty="0"/>
              <a:t>30</a:t>
            </a:r>
            <a:r>
              <a:rPr lang="zh-CN" altLang="en-US" dirty="0"/>
              <a:t>分，每题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r>
              <a:rPr lang="en-US" altLang="zh-CN" dirty="0"/>
              <a:t>,5</a:t>
            </a:r>
            <a:r>
              <a:rPr lang="zh-CN" altLang="en-US" dirty="0"/>
              <a:t>个</a:t>
            </a:r>
          </a:p>
          <a:p>
            <a:pPr eaLnBrk="1" hangingPunct="1"/>
            <a:r>
              <a:rPr lang="zh-CN" altLang="en-US" dirty="0"/>
              <a:t>二、程序分析与设计题，</a:t>
            </a:r>
            <a:r>
              <a:rPr lang="en-US" altLang="zh-CN" dirty="0"/>
              <a:t>40</a:t>
            </a:r>
            <a:r>
              <a:rPr lang="zh-CN" altLang="en-US" dirty="0"/>
              <a:t>分，共</a:t>
            </a:r>
            <a:r>
              <a:rPr lang="en-US" altLang="zh-CN" dirty="0"/>
              <a:t>4</a:t>
            </a:r>
            <a:r>
              <a:rPr lang="zh-CN" altLang="en-US" dirty="0"/>
              <a:t>小题</a:t>
            </a:r>
          </a:p>
          <a:p>
            <a:pPr eaLnBrk="1" hangingPunct="1"/>
            <a:r>
              <a:rPr lang="zh-CN" altLang="en-US" dirty="0"/>
              <a:t>三、综合应用题，</a:t>
            </a:r>
            <a:r>
              <a:rPr lang="en-US" altLang="zh-CN" dirty="0"/>
              <a:t>30</a:t>
            </a:r>
            <a:r>
              <a:rPr lang="zh-CN" altLang="en-US" dirty="0"/>
              <a:t>分，共</a:t>
            </a:r>
            <a:r>
              <a:rPr lang="en-US" altLang="zh-CN" dirty="0"/>
              <a:t>3</a:t>
            </a:r>
            <a:r>
              <a:rPr lang="zh-CN" altLang="en-US" dirty="0"/>
              <a:t>小题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、数在计算机中的二进制表示，要求掌握数的补码表示。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         例：</a:t>
            </a:r>
            <a:r>
              <a:rPr lang="en-US" altLang="zh-CN" dirty="0"/>
              <a:t>-7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位二进制补码是多少？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、微处理器、微型计算机、微型计算机系统的概念及三者之间的关系</a:t>
            </a:r>
            <a:endParaRPr lang="en-US" altLang="zh-CN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、总线分类（按位置分类、片间总线按流动信号不同分类）；常用总线标准：如内总线</a:t>
            </a:r>
            <a:r>
              <a:rPr lang="en-US" altLang="zh-CN" dirty="0"/>
              <a:t>-PCI</a:t>
            </a:r>
            <a:r>
              <a:rPr lang="zh-CN" altLang="en-US" dirty="0"/>
              <a:t>、外总线</a:t>
            </a:r>
            <a:r>
              <a:rPr lang="en-US" altLang="zh-CN" dirty="0"/>
              <a:t>-RS232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章（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章共</a:t>
            </a:r>
            <a:r>
              <a:rPr lang="en-US" altLang="zh-CN" dirty="0"/>
              <a:t>15</a:t>
            </a:r>
            <a:r>
              <a:rPr lang="zh-CN" altLang="en-US" dirty="0"/>
              <a:t>分左右）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5400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8</a:t>
            </a:r>
            <a:r>
              <a:rPr lang="zh-CN" altLang="en-US" sz="2800" dirty="0"/>
              <a:t>个通用寄存器的名称，</a:t>
            </a:r>
            <a:r>
              <a:rPr lang="en-US" altLang="zh-CN" sz="2800" dirty="0"/>
              <a:t>4</a:t>
            </a:r>
            <a:r>
              <a:rPr lang="zh-CN" altLang="en-US" sz="2800" dirty="0"/>
              <a:t>个段寄存器的名称。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dirty="0"/>
              <a:t>2</a:t>
            </a:r>
            <a:r>
              <a:rPr lang="zh-CN" altLang="en-US" sz="2800" dirty="0"/>
              <a:t>、标志寄存器中，状态标志位的个数，控制标志位的个数。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/>
              <a:t>   1</a:t>
            </a:r>
            <a:r>
              <a:rPr lang="zh-CN" altLang="en-US" sz="2800" dirty="0"/>
              <a:t>）指令对状态标志位中的</a:t>
            </a:r>
            <a:r>
              <a:rPr lang="en-US" altLang="zh-CN" sz="2800" dirty="0"/>
              <a:t>ZF</a:t>
            </a:r>
            <a:r>
              <a:rPr lang="zh-CN" altLang="en-US" sz="2800" dirty="0"/>
              <a:t>，</a:t>
            </a:r>
            <a:r>
              <a:rPr lang="en-US" altLang="zh-CN" sz="2800" dirty="0"/>
              <a:t>SF</a:t>
            </a:r>
            <a:r>
              <a:rPr lang="zh-CN" altLang="en-US" sz="2800" dirty="0"/>
              <a:t>，</a:t>
            </a:r>
            <a:r>
              <a:rPr lang="en-US" altLang="zh-CN" sz="2800" dirty="0"/>
              <a:t>CF</a:t>
            </a:r>
            <a:r>
              <a:rPr lang="zh-CN" altLang="en-US" sz="2800" dirty="0"/>
              <a:t>，</a:t>
            </a:r>
            <a:r>
              <a:rPr lang="en-US" altLang="zh-CN" sz="2800" dirty="0"/>
              <a:t>OF</a:t>
            </a:r>
            <a:r>
              <a:rPr lang="zh-CN" altLang="en-US" sz="2800" dirty="0"/>
              <a:t>如何影响，控制标志位中的</a:t>
            </a:r>
            <a:r>
              <a:rPr lang="en-US" altLang="zh-CN" sz="2800" dirty="0"/>
              <a:t>IF</a:t>
            </a:r>
            <a:r>
              <a:rPr lang="zh-CN" altLang="en-US" sz="2800" dirty="0"/>
              <a:t>如何影响可屏蔽中断？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/>
              <a:t>   2</a:t>
            </a:r>
            <a:r>
              <a:rPr lang="zh-CN" altLang="en-US" sz="2800" dirty="0"/>
              <a:t>）如何用指令设置</a:t>
            </a:r>
            <a:r>
              <a:rPr lang="en-US" altLang="zh-CN" sz="2800" dirty="0"/>
              <a:t>IF</a:t>
            </a:r>
            <a:r>
              <a:rPr lang="zh-CN" altLang="en-US" sz="2800" dirty="0"/>
              <a:t>以开放或屏蔽</a:t>
            </a:r>
            <a:r>
              <a:rPr lang="en-US" altLang="zh-CN" sz="2800" dirty="0"/>
              <a:t>INTR</a:t>
            </a:r>
            <a:r>
              <a:rPr lang="zh-CN" altLang="en-US" sz="2800" dirty="0"/>
              <a:t>？如何用指令设置</a:t>
            </a:r>
            <a:r>
              <a:rPr lang="en-US" altLang="zh-CN" sz="2800" dirty="0"/>
              <a:t>CF(</a:t>
            </a:r>
            <a:r>
              <a:rPr lang="zh-CN" altLang="en-US" sz="2800" dirty="0"/>
              <a:t>即</a:t>
            </a:r>
            <a:r>
              <a:rPr lang="en-US" altLang="zh-CN" sz="2800" dirty="0"/>
              <a:t>CF=1)</a:t>
            </a:r>
            <a:r>
              <a:rPr lang="zh-CN" altLang="en-US" sz="2800" dirty="0"/>
              <a:t>或复位</a:t>
            </a:r>
            <a:r>
              <a:rPr lang="en-US" altLang="zh-CN" sz="2800" dirty="0"/>
              <a:t>CF(</a:t>
            </a:r>
            <a:r>
              <a:rPr lang="zh-CN" altLang="en-US" sz="2800" dirty="0"/>
              <a:t>即</a:t>
            </a:r>
            <a:r>
              <a:rPr lang="en-US" altLang="zh-CN" sz="2800" dirty="0"/>
              <a:t>CF=0)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/>
              <a:t>   3</a:t>
            </a:r>
            <a:r>
              <a:rPr lang="zh-CN" altLang="en-US" sz="2800" dirty="0"/>
              <a:t>）根据判断要求，确定选择哪个状态标志位，理解某一标志位置位</a:t>
            </a:r>
            <a:r>
              <a:rPr lang="en-US" altLang="zh-CN" sz="2800" dirty="0"/>
              <a:t>/</a:t>
            </a:r>
            <a:r>
              <a:rPr lang="zh-CN" altLang="en-US" sz="2800" dirty="0"/>
              <a:t>复位的含义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、</a:t>
            </a:r>
            <a:r>
              <a:rPr lang="en-US" altLang="zh-CN" dirty="0">
                <a:latin typeface="+mj-ea"/>
              </a:rPr>
              <a:t>8086</a:t>
            </a:r>
            <a:r>
              <a:rPr lang="zh-CN" altLang="en-US" dirty="0">
                <a:latin typeface="+mj-ea"/>
              </a:rPr>
              <a:t>的引脚中控制引脚的作用，（要求的引脚：</a:t>
            </a:r>
            <a:r>
              <a:rPr lang="en-US" altLang="zh-CN" dirty="0">
                <a:latin typeface="+mj-ea"/>
              </a:rPr>
              <a:t>RD,MN/MX,WR,M/IO,RESET,NMI,INTR)</a:t>
            </a:r>
            <a:r>
              <a:rPr lang="zh-CN" altLang="en-US" dirty="0">
                <a:latin typeface="+mj-ea"/>
              </a:rPr>
              <a:t>，控制引脚高低电平所表示的状态或操作。</a:t>
            </a:r>
            <a:endParaRPr lang="en-US" altLang="zh-CN" dirty="0">
              <a:latin typeface="+mj-ea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dirty="0">
                <a:latin typeface="+mj-ea"/>
              </a:rPr>
              <a:t>  RESET </a:t>
            </a:r>
            <a:r>
              <a:rPr lang="zh-CN" altLang="en-US" dirty="0">
                <a:latin typeface="+mj-ea"/>
              </a:rPr>
              <a:t>系统复位条件及复位地址</a:t>
            </a:r>
            <a:endParaRPr lang="en-US" altLang="zh-CN" dirty="0">
              <a:latin typeface="+mj-ea"/>
            </a:endParaRPr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2708920"/>
            <a:ext cx="36004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23728" y="2708920"/>
            <a:ext cx="36004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771800" y="2708920"/>
            <a:ext cx="36004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79912" y="2708920"/>
            <a:ext cx="36004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+mj-ea"/>
              </a:rPr>
              <a:t>4</a:t>
            </a:r>
            <a:r>
              <a:rPr lang="zh-CN" altLang="en-US" sz="2800" dirty="0">
                <a:latin typeface="+mj-ea"/>
              </a:rPr>
              <a:t>、存储器中数据的组织，掌握字节，字的存放规则，需掌握字如何存储在内存单元中（低对低高对高）</a:t>
            </a:r>
            <a:endParaRPr lang="en-US" altLang="zh-CN" sz="2800" dirty="0">
              <a:latin typeface="+mj-ea"/>
            </a:endParaRPr>
          </a:p>
          <a:p>
            <a:pPr eaLnBrk="1" hangingPunct="1"/>
            <a:r>
              <a:rPr lang="en-US" altLang="zh-CN" sz="2800" dirty="0">
                <a:latin typeface="+mj-ea"/>
              </a:rPr>
              <a:t>5</a:t>
            </a:r>
            <a:r>
              <a:rPr lang="zh-CN" altLang="en-US" sz="2800" dirty="0">
                <a:latin typeface="+mj-ea"/>
              </a:rPr>
              <a:t>、逻辑地址与</a:t>
            </a:r>
            <a:r>
              <a:rPr lang="en-US" altLang="zh-CN" sz="2800" dirty="0">
                <a:latin typeface="+mj-ea"/>
              </a:rPr>
              <a:t>20</a:t>
            </a:r>
            <a:r>
              <a:rPr lang="zh-CN" altLang="en-US" sz="2800" dirty="0">
                <a:latin typeface="+mj-ea"/>
              </a:rPr>
              <a:t>位物理地址格式和的换算公式、由哪个部件完成的此转换？</a:t>
            </a:r>
            <a:endParaRPr lang="en-US" altLang="zh-CN" sz="2800" dirty="0">
              <a:latin typeface="+mj-ea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+mj-ea"/>
              </a:rPr>
              <a:t>   例：逻辑地址</a:t>
            </a:r>
            <a:r>
              <a:rPr lang="en-US" altLang="zh-CN" sz="2800" dirty="0">
                <a:latin typeface="+mj-ea"/>
              </a:rPr>
              <a:t>3000H:1000H</a:t>
            </a:r>
            <a:r>
              <a:rPr lang="zh-CN" altLang="en-US" sz="2800" dirty="0">
                <a:latin typeface="+mj-ea"/>
              </a:rPr>
              <a:t>对应的物理地址是多少？（</a:t>
            </a:r>
            <a:r>
              <a:rPr lang="en-US" altLang="zh-CN" sz="2800" dirty="0">
                <a:latin typeface="+mj-ea"/>
              </a:rPr>
              <a:t>31000H</a:t>
            </a:r>
            <a:r>
              <a:rPr lang="zh-CN" altLang="en-US" sz="2800" dirty="0">
                <a:latin typeface="+mj-ea"/>
              </a:rPr>
              <a:t>）</a:t>
            </a:r>
            <a:endParaRPr lang="en-US" altLang="zh-CN" sz="2800" dirty="0">
              <a:latin typeface="+mj-ea"/>
            </a:endParaRPr>
          </a:p>
          <a:p>
            <a:pPr eaLnBrk="1" hangingPunct="1">
              <a:defRPr/>
            </a:pPr>
            <a:r>
              <a:rPr lang="en-US" altLang="zh-CN" sz="2800" dirty="0">
                <a:latin typeface="+mj-ea"/>
              </a:rPr>
              <a:t>6</a:t>
            </a:r>
            <a:r>
              <a:rPr lang="zh-CN" altLang="en-US" sz="2800" dirty="0">
                <a:latin typeface="+mj-ea"/>
              </a:rPr>
              <a:t>、总线周期（</a:t>
            </a:r>
            <a:r>
              <a:rPr lang="en-US" altLang="zh-CN" sz="2800" dirty="0">
                <a:latin typeface="+mj-ea"/>
              </a:rPr>
              <a:t>4</a:t>
            </a:r>
            <a:r>
              <a:rPr lang="zh-CN" altLang="en-US" sz="2800" dirty="0">
                <a:latin typeface="+mj-ea"/>
              </a:rPr>
              <a:t>个</a:t>
            </a:r>
            <a:r>
              <a:rPr lang="en-US" altLang="zh-CN" sz="2800" dirty="0">
                <a:latin typeface="+mj-ea"/>
              </a:rPr>
              <a:t>T</a:t>
            </a:r>
            <a:r>
              <a:rPr lang="zh-CN" altLang="en-US" sz="2800" dirty="0">
                <a:latin typeface="+mj-ea"/>
              </a:rPr>
              <a:t>）、时钟周期的定义、读写操作的具体过程？（理解读写时序）</a:t>
            </a:r>
            <a:endParaRPr lang="en-US" altLang="zh-CN" sz="2800" dirty="0">
              <a:latin typeface="+mj-ea"/>
            </a:endParaRPr>
          </a:p>
          <a:p>
            <a:pPr eaLnBrk="1" hangingPunct="1">
              <a:defRPr/>
            </a:pPr>
            <a:r>
              <a:rPr lang="en-US" altLang="zh-CN" sz="2800" dirty="0">
                <a:latin typeface="+mj-ea"/>
              </a:rPr>
              <a:t>7</a:t>
            </a:r>
            <a:r>
              <a:rPr lang="zh-CN" altLang="en-US" sz="2800" dirty="0">
                <a:latin typeface="+mj-ea"/>
              </a:rPr>
              <a:t>、</a:t>
            </a:r>
            <a:r>
              <a:rPr lang="en-US" altLang="zh-CN" sz="2800" dirty="0">
                <a:latin typeface="+mj-ea"/>
              </a:rPr>
              <a:t>8086/8088  AB|DB</a:t>
            </a:r>
            <a:r>
              <a:rPr lang="zh-CN" altLang="en-US" sz="2800" dirty="0">
                <a:latin typeface="+mj-ea"/>
              </a:rPr>
              <a:t>根数，寻址范围</a:t>
            </a:r>
            <a:endParaRPr lang="en-US" altLang="zh-CN" sz="2800" dirty="0">
              <a:latin typeface="+mj-ea"/>
            </a:endParaRPr>
          </a:p>
          <a:p>
            <a:pPr eaLnBrk="1" hangingPunct="1">
              <a:defRPr/>
            </a:pPr>
            <a:r>
              <a:rPr lang="en-US" altLang="zh-CN" sz="2800" dirty="0">
                <a:latin typeface="+mj-ea"/>
              </a:rPr>
              <a:t>8</a:t>
            </a:r>
            <a:r>
              <a:rPr lang="zh-CN" altLang="en-US" sz="2800" dirty="0">
                <a:latin typeface="+mj-ea"/>
              </a:rPr>
              <a:t>、</a:t>
            </a:r>
            <a:r>
              <a:rPr lang="en-US" altLang="zh-CN" sz="2800" dirty="0">
                <a:latin typeface="+mj-ea"/>
              </a:rPr>
              <a:t>8086/8088</a:t>
            </a:r>
            <a:r>
              <a:rPr lang="zh-CN" altLang="en-US" sz="2800" dirty="0">
                <a:latin typeface="+mj-ea"/>
              </a:rPr>
              <a:t>最小工作方式和最大工作方式的区别（硬件连接决定、多机</a:t>
            </a:r>
            <a:r>
              <a:rPr lang="en-US" altLang="zh-CN" sz="2800" dirty="0">
                <a:latin typeface="+mj-ea"/>
              </a:rPr>
              <a:t>/</a:t>
            </a:r>
            <a:r>
              <a:rPr lang="zh-CN" altLang="en-US" sz="2800" dirty="0">
                <a:latin typeface="+mj-ea"/>
              </a:rPr>
              <a:t>单机系统、控制总线需</a:t>
            </a:r>
            <a:r>
              <a:rPr lang="en-US" altLang="zh-CN" sz="2800" dirty="0">
                <a:latin typeface="+mj-ea"/>
              </a:rPr>
              <a:t>8288</a:t>
            </a:r>
            <a:r>
              <a:rPr lang="zh-CN" altLang="en-US" sz="2800" dirty="0">
                <a:latin typeface="+mj-ea"/>
              </a:rPr>
              <a:t>否、芯片引脚定义不同）</a:t>
            </a: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8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r>
              <a:rPr lang="en-US" altLang="zh-CN" dirty="0"/>
              <a:t>(45</a:t>
            </a:r>
            <a:r>
              <a:rPr lang="zh-CN" altLang="en-US" dirty="0"/>
              <a:t>分左右）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9144000" cy="525658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、数据寻址方式有哪几种？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、掌握指令系统所有指令（除外串操作指令、</a:t>
            </a:r>
            <a:r>
              <a:rPr lang="en-US" altLang="zh-CN" sz="2400" dirty="0"/>
              <a:t>LOOPNZ</a:t>
            </a:r>
            <a:r>
              <a:rPr lang="zh-CN" altLang="en-US" sz="2400" dirty="0"/>
              <a:t>、</a:t>
            </a:r>
            <a:r>
              <a:rPr lang="en-US" altLang="zh-CN" sz="2400" dirty="0"/>
              <a:t>LOOPZ</a:t>
            </a:r>
            <a:r>
              <a:rPr lang="zh-CN" altLang="en-US" sz="2400" dirty="0"/>
              <a:t>、</a:t>
            </a:r>
            <a:r>
              <a:rPr lang="en-US" altLang="zh-CN" sz="2400" dirty="0"/>
              <a:t>LAHF</a:t>
            </a:r>
            <a:r>
              <a:rPr lang="zh-CN" altLang="en-US" sz="2400" dirty="0"/>
              <a:t>、</a:t>
            </a:r>
            <a:r>
              <a:rPr lang="en-US" altLang="zh-CN" sz="2400" dirty="0"/>
              <a:t>SAHF</a:t>
            </a:r>
            <a:r>
              <a:rPr lang="zh-CN" altLang="en-US" sz="2400" dirty="0"/>
              <a:t>、</a:t>
            </a:r>
            <a:r>
              <a:rPr lang="en-US" altLang="zh-CN" sz="2400" dirty="0"/>
              <a:t>AAS</a:t>
            </a:r>
            <a:r>
              <a:rPr lang="zh-CN" altLang="en-US" sz="2400" dirty="0"/>
              <a:t>、</a:t>
            </a:r>
            <a:r>
              <a:rPr lang="en-US" altLang="zh-CN" sz="2400" dirty="0"/>
              <a:t>DAS</a:t>
            </a:r>
            <a:r>
              <a:rPr lang="zh-CN" altLang="en-US" sz="2400" dirty="0"/>
              <a:t>、</a:t>
            </a:r>
            <a:r>
              <a:rPr lang="en-US" altLang="zh-CN" sz="2400" dirty="0"/>
              <a:t>AAM</a:t>
            </a:r>
            <a:r>
              <a:rPr lang="zh-CN" altLang="en-US" sz="2400" dirty="0"/>
              <a:t>、</a:t>
            </a:r>
            <a:r>
              <a:rPr lang="en-US" altLang="zh-CN" sz="2400" dirty="0"/>
              <a:t>AAD</a:t>
            </a:r>
            <a:r>
              <a:rPr lang="zh-CN" altLang="en-US" sz="2400" dirty="0"/>
              <a:t>、</a:t>
            </a:r>
            <a:r>
              <a:rPr lang="en-US" altLang="zh-CN" sz="2400" dirty="0"/>
              <a:t>IRET</a:t>
            </a:r>
            <a:r>
              <a:rPr lang="zh-CN" altLang="en-US" sz="2400" dirty="0"/>
              <a:t>、</a:t>
            </a:r>
            <a:r>
              <a:rPr lang="en-US" altLang="zh-CN" sz="2400" dirty="0"/>
              <a:t>DIV</a:t>
            </a:r>
            <a:r>
              <a:rPr lang="zh-CN" altLang="en-US" sz="2400" dirty="0"/>
              <a:t>、</a:t>
            </a:r>
            <a:r>
              <a:rPr lang="en-US" altLang="zh-CN" sz="2400" dirty="0"/>
              <a:t>IDIV</a:t>
            </a:r>
            <a:r>
              <a:rPr lang="zh-CN" altLang="en-US" sz="2400" dirty="0"/>
              <a:t>、</a:t>
            </a:r>
            <a:r>
              <a:rPr lang="en-US" altLang="zh-CN" sz="2400" dirty="0"/>
              <a:t>MUL</a:t>
            </a:r>
            <a:r>
              <a:rPr lang="zh-CN" altLang="en-US" sz="2400" dirty="0"/>
              <a:t>、</a:t>
            </a:r>
            <a:r>
              <a:rPr lang="en-US" altLang="zh-CN" sz="2400" dirty="0"/>
              <a:t>IMUL</a:t>
            </a:r>
            <a:r>
              <a:rPr lang="zh-CN" altLang="en-US" sz="2400" dirty="0"/>
              <a:t>等）</a:t>
            </a:r>
            <a:r>
              <a:rPr lang="en-US" altLang="zh-CN" sz="2400" dirty="0"/>
              <a:t>,</a:t>
            </a:r>
            <a:r>
              <a:rPr lang="zh-CN" altLang="en-US" sz="2400" dirty="0"/>
              <a:t>包括指令的格式，功能，指令对状态标志位的影响，指令的正误判断。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会判断指令是何种寻址方式，以及判断指令正误（如：</a:t>
            </a:r>
            <a:r>
              <a:rPr lang="en-US" altLang="zh-CN" sz="2400" dirty="0"/>
              <a:t>P86   3.3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寻址过程及结果分析（如：</a:t>
            </a:r>
            <a:r>
              <a:rPr lang="en-US" altLang="zh-CN" sz="2400" dirty="0"/>
              <a:t>P57-58   </a:t>
            </a:r>
            <a:r>
              <a:rPr lang="zh-CN" altLang="en-US" sz="2400" dirty="0"/>
              <a:t>例</a:t>
            </a:r>
            <a:r>
              <a:rPr lang="en-US" altLang="zh-CN" sz="2400" dirty="0"/>
              <a:t>3-4~</a:t>
            </a:r>
            <a:r>
              <a:rPr lang="zh-CN" altLang="en-US" sz="2400" dirty="0"/>
              <a:t>例</a:t>
            </a:r>
            <a:r>
              <a:rPr lang="en-US" altLang="zh-CN" sz="2400" dirty="0"/>
              <a:t>3-7</a:t>
            </a:r>
            <a:r>
              <a:rPr lang="zh-CN" altLang="en-US" sz="2400" dirty="0"/>
              <a:t>） ；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根据要求写出指令序列（如：例</a:t>
            </a:r>
            <a:r>
              <a:rPr lang="en-US" altLang="zh-CN" sz="2400" dirty="0"/>
              <a:t>3.6</a:t>
            </a:r>
            <a:r>
              <a:rPr lang="zh-CN" altLang="en-US" sz="2400" dirty="0"/>
              <a:t>、习题</a:t>
            </a:r>
            <a:r>
              <a:rPr lang="en-US" altLang="zh-CN" sz="2400" dirty="0"/>
              <a:t>3.5</a:t>
            </a:r>
            <a:r>
              <a:rPr lang="zh-CN" altLang="en-US" sz="2400" dirty="0"/>
              <a:t>、例</a:t>
            </a:r>
            <a:r>
              <a:rPr lang="en-US" altLang="zh-CN" sz="2400" dirty="0"/>
              <a:t>4.3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特殊指令，如</a:t>
            </a:r>
            <a:r>
              <a:rPr lang="en-US" altLang="zh-CN" sz="2400" dirty="0">
                <a:solidFill>
                  <a:srgbClr val="FF0000"/>
                </a:solidFill>
              </a:rPr>
              <a:t>CMP/TEST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XCHG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36712"/>
            <a:ext cx="8229600" cy="583264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、数据定义伪指令（</a:t>
            </a:r>
            <a:r>
              <a:rPr lang="en-US" altLang="zh-CN" sz="2400" dirty="0"/>
              <a:t>DB</a:t>
            </a:r>
            <a:r>
              <a:rPr lang="zh-CN" altLang="en-US" sz="2400" dirty="0"/>
              <a:t>，</a:t>
            </a:r>
            <a:r>
              <a:rPr lang="en-US" altLang="zh-CN" sz="2400" dirty="0"/>
              <a:t>DW</a:t>
            </a:r>
            <a:r>
              <a:rPr lang="zh-CN" altLang="en-US" sz="2400" dirty="0"/>
              <a:t>）、定位指令</a:t>
            </a:r>
            <a:r>
              <a:rPr lang="en-US" altLang="zh-CN" sz="2400" dirty="0"/>
              <a:t>ORG</a:t>
            </a:r>
            <a:r>
              <a:rPr lang="zh-CN" altLang="en-US" sz="2400" dirty="0"/>
              <a:t>的格式，</a:t>
            </a:r>
            <a:r>
              <a:rPr lang="en-US" altLang="zh-CN" sz="2400" dirty="0">
                <a:solidFill>
                  <a:srgbClr val="FF0000"/>
                </a:solidFill>
              </a:rPr>
              <a:t>SEGMENT  AT   exp  </a:t>
            </a:r>
            <a:r>
              <a:rPr lang="zh-CN" altLang="en-US" sz="2400" dirty="0"/>
              <a:t>它们的配合作用；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数据、字符串变量的定义。</a:t>
            </a:r>
            <a:r>
              <a:rPr lang="en-US" altLang="zh-CN" sz="2400" dirty="0"/>
              <a:t>   </a:t>
            </a:r>
            <a:r>
              <a:rPr lang="zh-CN" altLang="en-US" sz="2400" dirty="0"/>
              <a:t>“？” 、</a:t>
            </a:r>
            <a:r>
              <a:rPr lang="en-US" altLang="zh-CN" sz="2400" dirty="0"/>
              <a:t>DUP</a:t>
            </a:r>
            <a:r>
              <a:rPr lang="zh-CN" altLang="en-US" sz="2400" dirty="0"/>
              <a:t>的用法；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要求能画出数据的存储情况？回答出变量所分配的字节数，以及利用变量如何访问各内存单元中的数据。（直接访问、寄存器间接访问的方法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/>
              <a:t>  （如：</a:t>
            </a:r>
            <a:r>
              <a:rPr lang="en-US" altLang="zh-CN" sz="2400" dirty="0"/>
              <a:t>P98   </a:t>
            </a:r>
            <a:r>
              <a:rPr lang="zh-CN" altLang="en-US" sz="2400" dirty="0"/>
              <a:t>例</a:t>
            </a:r>
            <a:r>
              <a:rPr lang="en-US" altLang="zh-CN" sz="2400" dirty="0"/>
              <a:t>4-9</a:t>
            </a:r>
            <a:r>
              <a:rPr lang="zh-CN" altLang="en-US" sz="2400" dirty="0">
                <a:highlight>
                  <a:srgbClr val="00FFFF"/>
                </a:highlight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P101 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00FFFF"/>
                </a:highlight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 4-11 </a:t>
            </a:r>
            <a:r>
              <a:rPr lang="zh-CN" altLang="en-US" sz="2400" dirty="0"/>
              <a:t>）</a:t>
            </a:r>
            <a:r>
              <a:rPr lang="en-US" altLang="zh-CN" sz="2400" dirty="0">
                <a:highlight>
                  <a:srgbClr val="FFFF00"/>
                </a:highlight>
              </a:rPr>
              <a:t>p132 4.2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、编写完整汇编语言源程序，进行源程序段相关功能分析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1</a:t>
            </a:r>
            <a:r>
              <a:rPr lang="zh-CN" altLang="en-US" sz="2400" dirty="0"/>
              <a:t>）程序分析题可能是分析指令序列的运行结果，指出程序段的功能</a:t>
            </a:r>
            <a:r>
              <a:rPr lang="zh-CN" altLang="en-US" sz="2400" dirty="0">
                <a:highlight>
                  <a:srgbClr val="FFFF00"/>
                </a:highlight>
              </a:rPr>
              <a:t>（</a:t>
            </a:r>
            <a:r>
              <a:rPr lang="en-US" altLang="zh-CN" sz="2400" dirty="0">
                <a:highlight>
                  <a:srgbClr val="FFFF00"/>
                </a:highlight>
              </a:rPr>
              <a:t>p84 </a:t>
            </a:r>
            <a:r>
              <a:rPr lang="zh-CN" altLang="en-US" sz="2400" dirty="0">
                <a:highlight>
                  <a:srgbClr val="FFFF00"/>
                </a:highlight>
              </a:rPr>
              <a:t>例</a:t>
            </a:r>
            <a:r>
              <a:rPr lang="en-US" altLang="zh-CN" sz="2400" dirty="0">
                <a:highlight>
                  <a:srgbClr val="FFFF00"/>
                </a:highlight>
              </a:rPr>
              <a:t>3.5/3.6/3.7</a:t>
            </a:r>
            <a:r>
              <a:rPr lang="zh-CN" altLang="en-US" sz="2400" dirty="0">
                <a:highlight>
                  <a:srgbClr val="FFFF00"/>
                </a:highlight>
              </a:rPr>
              <a:t>）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2</a:t>
            </a:r>
            <a:r>
              <a:rPr lang="zh-CN" altLang="en-US" sz="2400" dirty="0">
                <a:solidFill>
                  <a:srgbClr val="FF0000"/>
                </a:solidFill>
              </a:rPr>
              <a:t>）根据功能要求，填指令完善程序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3</a:t>
            </a:r>
            <a:r>
              <a:rPr lang="zh-CN" altLang="en-US" sz="2400" dirty="0">
                <a:solidFill>
                  <a:srgbClr val="FF0000"/>
                </a:solidFill>
              </a:rPr>
              <a:t>）编程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A5BB1C-410B-4C8D-A3CE-6EDD9C94F06F}"/>
              </a:ext>
            </a:extLst>
          </p:cNvPr>
          <p:cNvSpPr txBox="1"/>
          <p:nvPr/>
        </p:nvSpPr>
        <p:spPr>
          <a:xfrm>
            <a:off x="2483768" y="43144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一个程序分析应用题</a:t>
            </a:r>
            <a:r>
              <a:rPr lang="en-US" altLang="zh-CN" dirty="0">
                <a:highlight>
                  <a:srgbClr val="00FFFF"/>
                </a:highlight>
              </a:rPr>
              <a:t>10</a:t>
            </a:r>
            <a:r>
              <a:rPr lang="zh-CN" altLang="en-US" dirty="0">
                <a:highlight>
                  <a:srgbClr val="00FFFF"/>
                </a:highlight>
              </a:rPr>
              <a:t>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66936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要求掌握：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1</a:t>
            </a:r>
            <a:r>
              <a:rPr lang="zh-CN" altLang="en-US" sz="2400" dirty="0"/>
              <a:t>）如何判断数的正负，数的奇偶（</a:t>
            </a:r>
            <a:r>
              <a:rPr lang="en-US" altLang="zh-CN" sz="2400" dirty="0"/>
              <a:t>P72 </a:t>
            </a:r>
            <a:r>
              <a:rPr lang="zh-CN" altLang="en-US" sz="2400" dirty="0"/>
              <a:t>例</a:t>
            </a:r>
            <a:r>
              <a:rPr lang="en-US" altLang="zh-CN" sz="2400" dirty="0"/>
              <a:t>3-27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2</a:t>
            </a:r>
            <a:r>
              <a:rPr lang="zh-CN" altLang="en-US" sz="2400" dirty="0"/>
              <a:t>）清</a:t>
            </a:r>
            <a:r>
              <a:rPr lang="en-US" altLang="zh-CN" sz="2400" dirty="0"/>
              <a:t>0</a:t>
            </a:r>
            <a:r>
              <a:rPr lang="zh-CN" altLang="en-US" sz="2400" dirty="0"/>
              <a:t>、置</a:t>
            </a:r>
            <a:r>
              <a:rPr lang="en-US" altLang="zh-CN" sz="2400" dirty="0"/>
              <a:t>1</a:t>
            </a:r>
            <a:r>
              <a:rPr lang="zh-CN" altLang="en-US" sz="2400" dirty="0"/>
              <a:t>、求反的方法（写出多种实现功能的指令）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3</a:t>
            </a:r>
            <a:r>
              <a:rPr lang="zh-CN" altLang="en-US" sz="2400" dirty="0"/>
              <a:t>）查表程序（建表的方法</a:t>
            </a:r>
            <a:r>
              <a:rPr lang="en-US" altLang="zh-CN" sz="2400" dirty="0"/>
              <a:t>DB/DW</a:t>
            </a:r>
            <a:r>
              <a:rPr lang="zh-CN" altLang="en-US" sz="2400" dirty="0"/>
              <a:t>，</a:t>
            </a:r>
            <a:r>
              <a:rPr lang="en-US" altLang="zh-CN" sz="2400" dirty="0"/>
              <a:t>XLAT</a:t>
            </a:r>
            <a:r>
              <a:rPr lang="zh-CN" altLang="en-US" sz="2400" dirty="0"/>
              <a:t>的使用方法）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4</a:t>
            </a:r>
            <a:r>
              <a:rPr lang="zh-CN" altLang="en-US" sz="2400" dirty="0"/>
              <a:t>）两个多字节数求和</a:t>
            </a:r>
            <a:r>
              <a:rPr lang="zh-CN" altLang="en-US" sz="2400" dirty="0">
                <a:highlight>
                  <a:srgbClr val="00FFFF"/>
                </a:highlight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P118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00FFFF"/>
                </a:highlight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4-23</a:t>
            </a:r>
            <a:r>
              <a:rPr lang="zh-CN" altLang="en-US" sz="2400" dirty="0">
                <a:highlight>
                  <a:srgbClr val="00FFFF"/>
                </a:highlight>
              </a:rPr>
              <a:t>）</a:t>
            </a:r>
            <a:r>
              <a:rPr lang="en-US" altLang="zh-CN" sz="2400" dirty="0">
                <a:highlight>
                  <a:srgbClr val="FFFF00"/>
                </a:highlight>
              </a:rPr>
              <a:t>p117</a:t>
            </a:r>
            <a:r>
              <a:rPr lang="zh-CN" altLang="en-US" sz="2400" dirty="0">
                <a:highlight>
                  <a:srgbClr val="FFFF00"/>
                </a:highlight>
              </a:rPr>
              <a:t>例</a:t>
            </a:r>
            <a:r>
              <a:rPr lang="en-US" altLang="zh-CN" sz="2400" dirty="0">
                <a:highlight>
                  <a:srgbClr val="FFFF00"/>
                </a:highlight>
              </a:rPr>
              <a:t>4.22/4.23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5</a:t>
            </a:r>
            <a:r>
              <a:rPr lang="zh-CN" altLang="en-US" sz="2400" dirty="0"/>
              <a:t>）统计一个数列中符合某一特征的元素个数（如：奇数、偶数、正数、负数）（</a:t>
            </a:r>
            <a:r>
              <a:rPr lang="en-US" altLang="zh-CN" sz="2400" dirty="0"/>
              <a:t>P122 </a:t>
            </a:r>
            <a:r>
              <a:rPr lang="zh-CN" altLang="en-US" sz="2400" dirty="0"/>
              <a:t>例</a:t>
            </a:r>
            <a:r>
              <a:rPr lang="en-US" altLang="zh-CN" sz="2400" dirty="0"/>
              <a:t>4-28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P133 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00FFFF"/>
                </a:highlight>
              </a:rPr>
              <a:t>习题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FFFF"/>
                </a:highlight>
              </a:rPr>
              <a:t>4.12</a:t>
            </a:r>
            <a:r>
              <a:rPr lang="zh-CN" altLang="en-US" sz="2400" dirty="0">
                <a:highlight>
                  <a:srgbClr val="00FFFF"/>
                </a:highlight>
              </a:rPr>
              <a:t>）</a:t>
            </a:r>
            <a:endParaRPr lang="en-US" altLang="zh-CN" sz="2400" dirty="0">
              <a:highlight>
                <a:srgbClr val="00FFFF"/>
              </a:highlight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6</a:t>
            </a:r>
            <a:r>
              <a:rPr lang="zh-CN" altLang="en-US" sz="2400" dirty="0"/>
              <a:t>）查找一个数列中的指定要求的元素，如：求最大数、最小数、指定数等（</a:t>
            </a:r>
            <a:r>
              <a:rPr lang="en-US" altLang="zh-CN" sz="2400" dirty="0"/>
              <a:t>P110</a:t>
            </a:r>
            <a:r>
              <a:rPr lang="zh-CN" altLang="en-US" sz="2400" dirty="0"/>
              <a:t>例</a:t>
            </a:r>
            <a:r>
              <a:rPr lang="en-US" altLang="zh-CN" sz="2400" dirty="0"/>
              <a:t>4-17</a:t>
            </a:r>
            <a:r>
              <a:rPr lang="zh-CN" altLang="en-US" sz="2400" dirty="0"/>
              <a:t>）</a:t>
            </a:r>
            <a:r>
              <a:rPr lang="en-US" altLang="zh-CN" sz="2400" dirty="0">
                <a:highlight>
                  <a:srgbClr val="FFFF00"/>
                </a:highlight>
              </a:rPr>
              <a:t>p108</a:t>
            </a:r>
            <a:r>
              <a:rPr lang="zh-CN" altLang="en-US" sz="2400" dirty="0">
                <a:highlight>
                  <a:srgbClr val="FFFF00"/>
                </a:highlight>
              </a:rPr>
              <a:t>例</a:t>
            </a:r>
            <a:r>
              <a:rPr lang="en-US" altLang="zh-CN" sz="2400" dirty="0">
                <a:highlight>
                  <a:srgbClr val="FFFF00"/>
                </a:highlight>
              </a:rPr>
              <a:t>4.16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7</a:t>
            </a:r>
            <a:r>
              <a:rPr lang="zh-CN" altLang="en-US" sz="2400" dirty="0"/>
              <a:t>）求分段函数的值（</a:t>
            </a:r>
            <a:r>
              <a:rPr lang="en-US" altLang="zh-CN" sz="2400" dirty="0"/>
              <a:t>P107 </a:t>
            </a:r>
            <a:r>
              <a:rPr lang="zh-CN" altLang="en-US" sz="2400" dirty="0"/>
              <a:t>例</a:t>
            </a:r>
            <a:r>
              <a:rPr lang="en-US" altLang="zh-CN" sz="2400" dirty="0"/>
              <a:t>4-15 </a:t>
            </a:r>
            <a:r>
              <a:rPr lang="zh-CN" altLang="en-US" sz="2400" dirty="0">
                <a:highlight>
                  <a:srgbClr val="FFFF00"/>
                </a:highlight>
              </a:rPr>
              <a:t>） </a:t>
            </a:r>
            <a:r>
              <a:rPr lang="en-US" altLang="zh-CN" sz="2400" dirty="0">
                <a:highlight>
                  <a:srgbClr val="FFFF00"/>
                </a:highlight>
              </a:rPr>
              <a:t>p133</a:t>
            </a:r>
            <a:r>
              <a:rPr lang="zh-CN" altLang="en-US" sz="2400" dirty="0">
                <a:highlight>
                  <a:srgbClr val="FFFF00"/>
                </a:highlight>
              </a:rPr>
              <a:t>习题</a:t>
            </a:r>
            <a:r>
              <a:rPr lang="en-US" altLang="zh-CN" sz="2400" dirty="0">
                <a:highlight>
                  <a:srgbClr val="FFFF00"/>
                </a:highlight>
              </a:rPr>
              <a:t>4.10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8</a:t>
            </a:r>
            <a:r>
              <a:rPr lang="zh-CN" altLang="en-US" sz="2400" dirty="0"/>
              <a:t>）累加求和（如自然数求和、奇（偶）数列求和）</a:t>
            </a:r>
            <a:r>
              <a:rPr lang="en-US" altLang="zh-CN" sz="2400" dirty="0"/>
              <a:t>P129 </a:t>
            </a:r>
            <a:r>
              <a:rPr lang="zh-CN" altLang="en-US" sz="2400" dirty="0"/>
              <a:t>例</a:t>
            </a:r>
            <a:r>
              <a:rPr lang="en-US" altLang="zh-CN" sz="2400" dirty="0"/>
              <a:t>4.7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9</a:t>
            </a:r>
            <a:r>
              <a:rPr lang="zh-CN" altLang="en-US" sz="2400" dirty="0"/>
              <a:t>）统计一个数中含“</a:t>
            </a:r>
            <a:r>
              <a:rPr lang="en-US" altLang="zh-CN" sz="2400" dirty="0"/>
              <a:t>0</a:t>
            </a:r>
            <a:r>
              <a:rPr lang="zh-CN" altLang="en-US" sz="2400" dirty="0"/>
              <a:t>”或“</a:t>
            </a:r>
            <a:r>
              <a:rPr lang="en-US" altLang="zh-CN" sz="2400" dirty="0"/>
              <a:t>1</a:t>
            </a:r>
            <a:r>
              <a:rPr lang="zh-CN" altLang="en-US" sz="2400" dirty="0"/>
              <a:t>”的个数（</a:t>
            </a:r>
            <a:r>
              <a:rPr lang="en-US" altLang="zh-CN" sz="2400" dirty="0"/>
              <a:t>P111</a:t>
            </a:r>
            <a:r>
              <a:rPr lang="zh-CN" altLang="en-US" sz="2400" dirty="0"/>
              <a:t>例</a:t>
            </a:r>
            <a:r>
              <a:rPr lang="en-US" altLang="zh-CN" sz="2400" dirty="0"/>
              <a:t>4-18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10</a:t>
            </a:r>
            <a:r>
              <a:rPr lang="zh-CN" altLang="en-US" sz="2400" dirty="0"/>
              <a:t>）移位指令应用，如：快速乘除法运算。（</a:t>
            </a:r>
            <a:r>
              <a:rPr lang="en-US" altLang="zh-CN" sz="2400" dirty="0"/>
              <a:t>P127 </a:t>
            </a:r>
            <a:r>
              <a:rPr lang="zh-CN" altLang="en-US" sz="2400" dirty="0"/>
              <a:t>例</a:t>
            </a:r>
            <a:r>
              <a:rPr lang="en-US" altLang="zh-CN" sz="2400" dirty="0"/>
              <a:t>4.2</a:t>
            </a:r>
            <a:r>
              <a:rPr lang="zh-CN" altLang="en-US" sz="2400" dirty="0"/>
              <a:t>）</a:t>
            </a:r>
            <a:r>
              <a:rPr lang="zh-CN" altLang="en-US" sz="2400" dirty="0">
                <a:highlight>
                  <a:srgbClr val="FFFF00"/>
                </a:highlight>
              </a:rPr>
              <a:t>、乘以</a:t>
            </a:r>
            <a:r>
              <a:rPr lang="en-US" altLang="zh-CN" sz="2400" dirty="0">
                <a:highlight>
                  <a:srgbClr val="FFFF00"/>
                </a:highlight>
              </a:rPr>
              <a:t>10</a:t>
            </a:r>
            <a:r>
              <a:rPr lang="zh-CN" altLang="en-US" sz="2400" dirty="0">
                <a:highlight>
                  <a:srgbClr val="FFFF00"/>
                </a:highlight>
              </a:rPr>
              <a:t>乘以</a:t>
            </a:r>
            <a:r>
              <a:rPr lang="en-US" altLang="zh-CN" sz="2400" dirty="0">
                <a:highlight>
                  <a:srgbClr val="FFFF00"/>
                </a:highlight>
              </a:rPr>
              <a:t>32</a:t>
            </a:r>
            <a:r>
              <a:rPr lang="zh-CN" altLang="en-US" sz="2400" dirty="0">
                <a:highlight>
                  <a:srgbClr val="FFFF00"/>
                </a:highlight>
              </a:rPr>
              <a:t>、</a:t>
            </a:r>
            <a:r>
              <a:rPr lang="en-US" altLang="zh-CN" sz="2400" dirty="0">
                <a:highlight>
                  <a:srgbClr val="FFFF00"/>
                </a:highlight>
              </a:rPr>
              <a:t>p84</a:t>
            </a:r>
            <a:r>
              <a:rPr lang="zh-CN" altLang="en-US" sz="2400" dirty="0">
                <a:highlight>
                  <a:srgbClr val="FFFF00"/>
                </a:highlight>
              </a:rPr>
              <a:t>例</a:t>
            </a:r>
            <a:r>
              <a:rPr lang="en-US" altLang="zh-CN" sz="2400" dirty="0">
                <a:highlight>
                  <a:srgbClr val="FFFF00"/>
                </a:highlight>
              </a:rPr>
              <a:t>3.5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1A6EF7-F2D3-401E-9992-BBDC66B12DFF}"/>
              </a:ext>
            </a:extLst>
          </p:cNvPr>
          <p:cNvSpPr txBox="1"/>
          <p:nvPr/>
        </p:nvSpPr>
        <p:spPr>
          <a:xfrm>
            <a:off x="1691680" y="26967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00FFFF"/>
                </a:highlight>
              </a:rPr>
              <a:t>一个综合应用题</a:t>
            </a:r>
            <a:r>
              <a:rPr lang="en-US" altLang="zh-CN" dirty="0">
                <a:highlight>
                  <a:srgbClr val="00FFFF"/>
                </a:highlight>
              </a:rPr>
              <a:t>10</a:t>
            </a:r>
            <a:r>
              <a:rPr lang="zh-CN" altLang="en-US" dirty="0">
                <a:highlight>
                  <a:srgbClr val="00FFFF"/>
                </a:highlight>
              </a:rPr>
              <a:t>分、一个程序分析设计题</a:t>
            </a:r>
            <a:r>
              <a:rPr lang="en-US" altLang="zh-CN" dirty="0">
                <a:highlight>
                  <a:srgbClr val="00FFFF"/>
                </a:highlight>
              </a:rPr>
              <a:t>10</a:t>
            </a:r>
            <a:r>
              <a:rPr lang="zh-CN" altLang="en-US" dirty="0">
                <a:highlight>
                  <a:srgbClr val="00FFFF"/>
                </a:highlight>
              </a:rPr>
              <a:t>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1694</Words>
  <Application>Microsoft Office PowerPoint</Application>
  <PresentationFormat>全屏显示(4:3)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宋体</vt:lpstr>
      <vt:lpstr>Arial</vt:lpstr>
      <vt:lpstr>默认设计模板</vt:lpstr>
      <vt:lpstr>2020-2021（2）微机原理及应用复习提纲</vt:lpstr>
      <vt:lpstr>题型及分值</vt:lpstr>
      <vt:lpstr>第1章</vt:lpstr>
      <vt:lpstr>第2章（1、2章共15分左右）</vt:lpstr>
      <vt:lpstr>PowerPoint 演示文稿</vt:lpstr>
      <vt:lpstr>PowerPoint 演示文稿</vt:lpstr>
      <vt:lpstr>第3、4章(45分左右）</vt:lpstr>
      <vt:lpstr>PowerPoint 演示文稿</vt:lpstr>
      <vt:lpstr>PowerPoint 演示文稿</vt:lpstr>
      <vt:lpstr>第5章（15分左右）</vt:lpstr>
      <vt:lpstr>第6章（15分左右）</vt:lpstr>
      <vt:lpstr>第7章（5分左右）</vt:lpstr>
      <vt:lpstr>第8章，8255A，8253（15分左右）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复习提纲</dc:title>
  <dc:creator>ts</dc:creator>
  <cp:lastModifiedBy>王 倩</cp:lastModifiedBy>
  <cp:revision>222</cp:revision>
  <dcterms:created xsi:type="dcterms:W3CDTF">2008-12-28T14:28:00Z</dcterms:created>
  <dcterms:modified xsi:type="dcterms:W3CDTF">2021-06-27T08:59:14Z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