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8" r:id="rId20"/>
    <p:sldId id="273" r:id="rId21"/>
    <p:sldId id="275" r:id="rId22"/>
    <p:sldId id="274" r:id="rId23"/>
    <p:sldId id="279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4DDD-01CF-4B34-92D3-F09216E6789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ED970-4ACA-4920-84C8-75DDF03A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4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ED970-4ACA-4920-84C8-75DDF03A88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02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E8DD-D9AF-1B9C-4026-463977CCB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3BC0E-FFB0-E271-629D-A5C99B12F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1A4AA-5494-B0D4-F4E7-6D251DAF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88B3-F814-4273-B095-3468447F283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7A41F-1685-ABB4-6EC2-A51037EF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9D44F-48B6-8516-2C9E-C79AE1CE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3EE9-789C-461A-8F86-7BCB7419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7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5105-D5C2-53D8-BC79-A3952B20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C5290-C698-159F-BB7A-262C5D6C3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0AC52-6358-AF64-4FBF-C658771B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88B3-F814-4273-B095-3468447F283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1FD86-87BD-ECC2-A5FD-E86A8311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19EA5-F4D0-3A1D-6FF0-60CABD43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3EE9-789C-461A-8F86-7BCB7419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2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8A7B5-CC3B-A661-BC6E-9EA547A0D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233FE-F1F5-93F6-E7FB-E61E4DBA5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7A619-36B3-C5DA-5C38-35160DC37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88B3-F814-4273-B095-3468447F283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5572C-93EA-5F3E-FEC0-9FA9BF08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464D6-CDD2-E824-0E61-014754DD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3EE9-789C-461A-8F86-7BCB7419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9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9785-24F8-E23E-1FF0-1405E58B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67CF-D74B-41A7-4828-A4887862D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0079D-D4A8-2DB3-6B69-5854F8E8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88B3-F814-4273-B095-3468447F283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567FA-BDFE-63E7-A8E4-71BF4B56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1385-7708-9BDE-AD70-3B807C1D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3EE9-789C-461A-8F86-7BCB7419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5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5DBD-6F39-4C25-255C-BEB3CE45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FB9C7-8A1B-B963-B96E-3C660EFCC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FC55C-E37D-06BE-629E-46B8B8C7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88B3-F814-4273-B095-3468447F283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4DFEF-BA56-9BFE-87F4-8462A732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20D6-A473-7189-2339-A538D0E7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3EE9-789C-461A-8F86-7BCB7419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0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4F10-D80C-E1A1-4B91-D6A1C170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EBEB-0079-3D29-DB69-F5C8D9541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0AF26-75B9-C919-3BE9-02C7DDFA3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616D3-3F2C-A0E2-9408-FF49FECE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88B3-F814-4273-B095-3468447F283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ABED9-6887-193B-8AC5-95D16EF4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7F1DC-6278-F849-8BB8-2D281526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3EE9-789C-461A-8F86-7BCB7419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8FDC-93FC-4E5D-FA34-50697B48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AC9FE-0D0C-3E9D-24A7-E64115252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86E40-A831-E5E0-5138-48BC53960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B0BA8-BDA2-4EEE-9A86-CFE674902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4B51E-B22B-4306-7D92-43B22F08A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9F6B8-E08E-3105-EFEA-C4A638BF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88B3-F814-4273-B095-3468447F283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29D2D-4476-D1F4-49D0-9B6A0E3E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BFFF3-84A9-216C-1249-6AA342EE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3EE9-789C-461A-8F86-7BCB7419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0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F31D-BD6B-AC39-A27F-281C9F75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2A19A-A786-94ED-8A39-1655C40A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88B3-F814-4273-B095-3468447F283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F11B9-D6AF-71C5-36EE-96F3A181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C2D7D-08EA-4FFB-6151-7308EBB6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3EE9-789C-461A-8F86-7BCB7419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8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3FF13-1604-9375-2FC9-6FEED957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88B3-F814-4273-B095-3468447F283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F2BE2-BA96-5FAE-1645-1542BB1C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36DF7-82BB-A7BF-52A3-319DA0E2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3EE9-789C-461A-8F86-7BCB7419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2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E64F-9B3A-6C5F-F276-2CD412DD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E8071-B7BF-7F52-C6DB-B28D82C3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55AD5-A165-DDEF-CE95-6397C2FFE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2E49E-A77D-449E-5DA8-FBC9298A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88B3-F814-4273-B095-3468447F283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5C985-E612-FDA5-1DE3-43AEA01B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B39A1-A7CF-EF00-2094-C027B614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3EE9-789C-461A-8F86-7BCB7419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2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C565-09F9-5620-D845-BDB7CF51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A7F84-B12B-F09C-50F1-6020F4E61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45F38-2C9D-3CD3-843C-B63FAABAC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C8770-0B71-A136-1A70-0C330FE7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88B3-F814-4273-B095-3468447F283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8C208-C3D1-FF8A-7C92-E37B4466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82C97-A3EE-65D8-E120-F5A98322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3EE9-789C-461A-8F86-7BCB7419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8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41F05-31BA-EE79-51D3-862A4469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A32AC-649B-4EC6-5767-517298073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C3D7F-022A-2370-4089-48F96C62F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088B3-F814-4273-B095-3468447F283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ABFC4-AC27-4E65-F59D-9C905208A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AA1CF-C5A3-F1D9-4906-C80424640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83EE9-789C-461A-8F86-7BCB7419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1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BC23BE-2609-8BDE-0099-F0072BAA7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5216" y="4953761"/>
            <a:ext cx="9144000" cy="1655762"/>
          </a:xfrm>
        </p:spPr>
        <p:txBody>
          <a:bodyPr/>
          <a:lstStyle/>
          <a:p>
            <a:r>
              <a:rPr lang="en-US" dirty="0"/>
              <a:t>OSDI’22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E4132-6189-50D0-4240-14A5E99F8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50"/>
          <a:stretch/>
        </p:blipFill>
        <p:spPr>
          <a:xfrm>
            <a:off x="941179" y="4048238"/>
            <a:ext cx="10117435" cy="905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D6EC03-F76F-9FDF-CDF8-937EF8EF266B}"/>
              </a:ext>
            </a:extLst>
          </p:cNvPr>
          <p:cNvSpPr txBox="1"/>
          <p:nvPr/>
        </p:nvSpPr>
        <p:spPr>
          <a:xfrm>
            <a:off x="941179" y="1982450"/>
            <a:ext cx="99120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Looking Beyond GPUs for DNN Scheduling </a:t>
            </a:r>
          </a:p>
          <a:p>
            <a:pPr algn="ctr"/>
            <a:r>
              <a:rPr lang="en-US" sz="4400" dirty="0"/>
              <a:t>on Multi-Tenant Clusters</a:t>
            </a:r>
          </a:p>
        </p:txBody>
      </p:sp>
    </p:spTree>
    <p:extLst>
      <p:ext uri="{BB962C8B-B14F-4D97-AF65-F5344CB8AC3E}">
        <p14:creationId xmlns:p14="http://schemas.microsoft.com/office/powerpoint/2010/main" val="2713952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4042AC-43CB-B3BA-3C6B-67E7A8F89FED}"/>
              </a:ext>
            </a:extLst>
          </p:cNvPr>
          <p:cNvSpPr txBox="1"/>
          <p:nvPr/>
        </p:nvSpPr>
        <p:spPr>
          <a:xfrm>
            <a:off x="2560199" y="2737824"/>
            <a:ext cx="68012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i="1" dirty="0"/>
              <a:t>Overview of Synergy’s design</a:t>
            </a:r>
          </a:p>
        </p:txBody>
      </p:sp>
    </p:spTree>
    <p:extLst>
      <p:ext uri="{BB962C8B-B14F-4D97-AF65-F5344CB8AC3E}">
        <p14:creationId xmlns:p14="http://schemas.microsoft.com/office/powerpoint/2010/main" val="293150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0741CE-E600-4FBB-0DFD-C3C14977F855}"/>
              </a:ext>
            </a:extLst>
          </p:cNvPr>
          <p:cNvSpPr/>
          <p:nvPr/>
        </p:nvSpPr>
        <p:spPr>
          <a:xfrm>
            <a:off x="2572939" y="1703565"/>
            <a:ext cx="1134655" cy="31705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Scheduling Policy </a:t>
            </a:r>
            <a:r>
              <a:rPr lang="en-US" sz="1600" dirty="0">
                <a:solidFill>
                  <a:schemeClr val="tx1"/>
                </a:solidFill>
              </a:rPr>
              <a:t>(FIFO, SRTF, LAS…)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6A4082-1BFF-5CED-46AB-1E1281CD34F3}"/>
              </a:ext>
            </a:extLst>
          </p:cNvPr>
          <p:cNvSpPr/>
          <p:nvPr/>
        </p:nvSpPr>
        <p:spPr>
          <a:xfrm>
            <a:off x="717660" y="2773280"/>
            <a:ext cx="1007657" cy="8999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Jobs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3CA4703-2378-655C-B1E9-5A2E40EDEAA1}"/>
              </a:ext>
            </a:extLst>
          </p:cNvPr>
          <p:cNvSpPr/>
          <p:nvPr/>
        </p:nvSpPr>
        <p:spPr>
          <a:xfrm rot="16200000">
            <a:off x="2065278" y="3026559"/>
            <a:ext cx="201455" cy="393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B7E9B8-AA29-3C01-6AE2-EFF5EF3A2E61}"/>
              </a:ext>
            </a:extLst>
          </p:cNvPr>
          <p:cNvSpPr/>
          <p:nvPr/>
        </p:nvSpPr>
        <p:spPr>
          <a:xfrm>
            <a:off x="4417215" y="2817350"/>
            <a:ext cx="1739597" cy="8999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of jobs to be run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68FF150-D04A-82A6-06E2-7539930C2CED}"/>
              </a:ext>
            </a:extLst>
          </p:cNvPr>
          <p:cNvSpPr/>
          <p:nvPr/>
        </p:nvSpPr>
        <p:spPr>
          <a:xfrm rot="16200000">
            <a:off x="3909554" y="3026559"/>
            <a:ext cx="201455" cy="393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05477D-F6C7-FAA8-27EF-1C8BF6077F31}"/>
              </a:ext>
            </a:extLst>
          </p:cNvPr>
          <p:cNvSpPr/>
          <p:nvPr/>
        </p:nvSpPr>
        <p:spPr>
          <a:xfrm>
            <a:off x="6904625" y="1738697"/>
            <a:ext cx="1280160" cy="31705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Scheduling Mechanism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(GPU-proportional allocation)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E436933-3D70-A62C-2EEF-EE55AD030DD8}"/>
              </a:ext>
            </a:extLst>
          </p:cNvPr>
          <p:cNvSpPr/>
          <p:nvPr/>
        </p:nvSpPr>
        <p:spPr>
          <a:xfrm rot="16200000">
            <a:off x="6429991" y="3070628"/>
            <a:ext cx="201455" cy="393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C247186-DB1B-0971-C45B-23348B8F1E1D}"/>
              </a:ext>
            </a:extLst>
          </p:cNvPr>
          <p:cNvSpPr/>
          <p:nvPr/>
        </p:nvSpPr>
        <p:spPr>
          <a:xfrm rot="16200000">
            <a:off x="8506609" y="3092154"/>
            <a:ext cx="201455" cy="393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2C6688-940A-B850-2DED-059EEE83DEAA}"/>
              </a:ext>
            </a:extLst>
          </p:cNvPr>
          <p:cNvSpPr/>
          <p:nvPr/>
        </p:nvSpPr>
        <p:spPr>
          <a:xfrm>
            <a:off x="9316543" y="1979874"/>
            <a:ext cx="2499095" cy="6428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GPU Allocation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FF97E1-44FB-8950-0CC1-71716DE1971C}"/>
              </a:ext>
            </a:extLst>
          </p:cNvPr>
          <p:cNvSpPr/>
          <p:nvPr/>
        </p:nvSpPr>
        <p:spPr>
          <a:xfrm>
            <a:off x="9316542" y="2945889"/>
            <a:ext cx="2499096" cy="6428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 Allocation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5C1076-4146-E437-C217-BFF2BCEF6086}"/>
              </a:ext>
            </a:extLst>
          </p:cNvPr>
          <p:cNvSpPr/>
          <p:nvPr/>
        </p:nvSpPr>
        <p:spPr>
          <a:xfrm>
            <a:off x="9316542" y="3914888"/>
            <a:ext cx="2499096" cy="6428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 Allocation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D3905AD-2F6E-EF69-D536-23482365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0" y="-60296"/>
            <a:ext cx="9501809" cy="1113183"/>
          </a:xfrm>
        </p:spPr>
        <p:txBody>
          <a:bodyPr>
            <a:normAutofit/>
          </a:bodyPr>
          <a:lstStyle/>
          <a:p>
            <a:r>
              <a:rPr lang="en-US" sz="3200" dirty="0"/>
              <a:t>Overview of Synergy’s design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99263EB-7233-9653-E8A2-E3876AC2024C}"/>
              </a:ext>
            </a:extLst>
          </p:cNvPr>
          <p:cNvSpPr txBox="1">
            <a:spLocks/>
          </p:cNvSpPr>
          <p:nvPr/>
        </p:nvSpPr>
        <p:spPr>
          <a:xfrm>
            <a:off x="182211" y="952972"/>
            <a:ext cx="6545211" cy="56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Common process of DNN jobs’ scheduling:</a:t>
            </a:r>
          </a:p>
        </p:txBody>
      </p:sp>
    </p:spTree>
    <p:extLst>
      <p:ext uri="{BB962C8B-B14F-4D97-AF65-F5344CB8AC3E}">
        <p14:creationId xmlns:p14="http://schemas.microsoft.com/office/powerpoint/2010/main" val="3875481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0741CE-E600-4FBB-0DFD-C3C14977F855}"/>
              </a:ext>
            </a:extLst>
          </p:cNvPr>
          <p:cNvSpPr/>
          <p:nvPr/>
        </p:nvSpPr>
        <p:spPr>
          <a:xfrm>
            <a:off x="5230409" y="1781770"/>
            <a:ext cx="1134655" cy="31705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Scheduling Policy </a:t>
            </a:r>
            <a:r>
              <a:rPr lang="en-US" sz="1600" dirty="0">
                <a:solidFill>
                  <a:schemeClr val="tx1"/>
                </a:solidFill>
              </a:rPr>
              <a:t>(FIFO, SRTF, LAS…)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6A4082-1BFF-5CED-46AB-1E1281CD34F3}"/>
              </a:ext>
            </a:extLst>
          </p:cNvPr>
          <p:cNvSpPr/>
          <p:nvPr/>
        </p:nvSpPr>
        <p:spPr>
          <a:xfrm>
            <a:off x="132449" y="2823614"/>
            <a:ext cx="1121615" cy="8999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Jobs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3CA4703-2378-655C-B1E9-5A2E40EDEAA1}"/>
              </a:ext>
            </a:extLst>
          </p:cNvPr>
          <p:cNvSpPr/>
          <p:nvPr/>
        </p:nvSpPr>
        <p:spPr>
          <a:xfrm rot="16200000">
            <a:off x="2897482" y="3146921"/>
            <a:ext cx="201455" cy="301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B7E9B8-AA29-3C01-6AE2-EFF5EF3A2E61}"/>
              </a:ext>
            </a:extLst>
          </p:cNvPr>
          <p:cNvSpPr/>
          <p:nvPr/>
        </p:nvSpPr>
        <p:spPr>
          <a:xfrm>
            <a:off x="6774209" y="2875616"/>
            <a:ext cx="1636163" cy="8999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of jobs to be run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68FF150-D04A-82A6-06E2-7539930C2CED}"/>
              </a:ext>
            </a:extLst>
          </p:cNvPr>
          <p:cNvSpPr/>
          <p:nvPr/>
        </p:nvSpPr>
        <p:spPr>
          <a:xfrm rot="16200000">
            <a:off x="6475657" y="3103824"/>
            <a:ext cx="201455" cy="339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05477D-F6C7-FAA8-27EF-1C8BF6077F31}"/>
              </a:ext>
            </a:extLst>
          </p:cNvPr>
          <p:cNvSpPr/>
          <p:nvPr/>
        </p:nvSpPr>
        <p:spPr>
          <a:xfrm>
            <a:off x="8763620" y="1843707"/>
            <a:ext cx="1166460" cy="31705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Scheduling Mechanism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(Synergy-OPT/Synergy-Tune)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E436933-3D70-A62C-2EEF-EE55AD030DD8}"/>
              </a:ext>
            </a:extLst>
          </p:cNvPr>
          <p:cNvSpPr/>
          <p:nvPr/>
        </p:nvSpPr>
        <p:spPr>
          <a:xfrm rot="16200000">
            <a:off x="8478937" y="3135972"/>
            <a:ext cx="201455" cy="301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C247186-DB1B-0971-C45B-23348B8F1E1D}"/>
              </a:ext>
            </a:extLst>
          </p:cNvPr>
          <p:cNvSpPr/>
          <p:nvPr/>
        </p:nvSpPr>
        <p:spPr>
          <a:xfrm rot="16200000">
            <a:off x="10074935" y="3068180"/>
            <a:ext cx="201455" cy="4174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2C6688-940A-B850-2DED-059EEE83DEAA}"/>
              </a:ext>
            </a:extLst>
          </p:cNvPr>
          <p:cNvSpPr/>
          <p:nvPr/>
        </p:nvSpPr>
        <p:spPr>
          <a:xfrm>
            <a:off x="10458086" y="2003728"/>
            <a:ext cx="1603596" cy="6428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GPU Allocation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FF97E1-44FB-8950-0CC1-71716DE1971C}"/>
              </a:ext>
            </a:extLst>
          </p:cNvPr>
          <p:cNvSpPr/>
          <p:nvPr/>
        </p:nvSpPr>
        <p:spPr>
          <a:xfrm>
            <a:off x="10458085" y="2990926"/>
            <a:ext cx="1603597" cy="6428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 Allocation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5C1076-4146-E437-C217-BFF2BCEF6086}"/>
              </a:ext>
            </a:extLst>
          </p:cNvPr>
          <p:cNvSpPr/>
          <p:nvPr/>
        </p:nvSpPr>
        <p:spPr>
          <a:xfrm>
            <a:off x="10458084" y="3938742"/>
            <a:ext cx="1603597" cy="6428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 Allocation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18077F-2764-EE88-A31A-E71A7A05D5E7}"/>
              </a:ext>
            </a:extLst>
          </p:cNvPr>
          <p:cNvSpPr/>
          <p:nvPr/>
        </p:nvSpPr>
        <p:spPr>
          <a:xfrm>
            <a:off x="1737083" y="1789031"/>
            <a:ext cx="1055370" cy="31705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Optimistic Profiling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6E6ECDD-C8F2-93DE-A93D-9DD4FFE9BCD2}"/>
              </a:ext>
            </a:extLst>
          </p:cNvPr>
          <p:cNvSpPr/>
          <p:nvPr/>
        </p:nvSpPr>
        <p:spPr>
          <a:xfrm>
            <a:off x="1318223" y="3211640"/>
            <a:ext cx="348245" cy="201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3E5AFA8-45F7-FF04-16D4-E3284AEDF0A6}"/>
              </a:ext>
            </a:extLst>
          </p:cNvPr>
          <p:cNvSpPr txBox="1">
            <a:spLocks/>
          </p:cNvSpPr>
          <p:nvPr/>
        </p:nvSpPr>
        <p:spPr>
          <a:xfrm>
            <a:off x="1405961" y="5257142"/>
            <a:ext cx="3511285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Identify the job’s best case </a:t>
            </a:r>
          </a:p>
          <a:p>
            <a:r>
              <a:rPr lang="en-US" sz="2000" b="1" dirty="0"/>
              <a:t>CPU and memory requirements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B905B86-35C7-C7CC-1E39-3E69B02F3FB4}"/>
              </a:ext>
            </a:extLst>
          </p:cNvPr>
          <p:cNvSpPr txBox="1">
            <a:spLocks/>
          </p:cNvSpPr>
          <p:nvPr/>
        </p:nvSpPr>
        <p:spPr>
          <a:xfrm>
            <a:off x="7648810" y="5220186"/>
            <a:ext cx="4198976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Pack the jobs onto the available server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097E038-E435-BF9A-0815-4982B4EE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0" y="-60296"/>
            <a:ext cx="9501809" cy="1113183"/>
          </a:xfrm>
        </p:spPr>
        <p:txBody>
          <a:bodyPr>
            <a:normAutofit/>
          </a:bodyPr>
          <a:lstStyle/>
          <a:p>
            <a:r>
              <a:rPr lang="en-US" sz="3200" dirty="0"/>
              <a:t>Overview of Synergy’s design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BFFCAAD-6FB4-B29B-E301-A7B1281FDE32}"/>
              </a:ext>
            </a:extLst>
          </p:cNvPr>
          <p:cNvSpPr/>
          <p:nvPr/>
        </p:nvSpPr>
        <p:spPr>
          <a:xfrm>
            <a:off x="3185894" y="2692886"/>
            <a:ext cx="1636163" cy="120975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Jobs with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sensitivity matrices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139C7FF-A769-6EC1-9BC7-CBF8ABC48043}"/>
              </a:ext>
            </a:extLst>
          </p:cNvPr>
          <p:cNvSpPr/>
          <p:nvPr/>
        </p:nvSpPr>
        <p:spPr>
          <a:xfrm rot="16200000">
            <a:off x="4941997" y="3115490"/>
            <a:ext cx="201455" cy="301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3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4042AC-43CB-B3BA-3C6B-67E7A8F89FED}"/>
              </a:ext>
            </a:extLst>
          </p:cNvPr>
          <p:cNvSpPr txBox="1"/>
          <p:nvPr/>
        </p:nvSpPr>
        <p:spPr>
          <a:xfrm>
            <a:off x="4466734" y="1936066"/>
            <a:ext cx="2350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i="1" dirty="0"/>
              <a:t>Designs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E15C3-84E3-ADF5-5FE6-023122DBD020}"/>
              </a:ext>
            </a:extLst>
          </p:cNvPr>
          <p:cNvSpPr txBox="1"/>
          <p:nvPr/>
        </p:nvSpPr>
        <p:spPr>
          <a:xfrm>
            <a:off x="3757404" y="3413830"/>
            <a:ext cx="3768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/>
              <a:t>1. Optimistic Profiling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946B4-9BAD-0DA2-C735-CB2E518B266E}"/>
              </a:ext>
            </a:extLst>
          </p:cNvPr>
          <p:cNvSpPr txBox="1"/>
          <p:nvPr/>
        </p:nvSpPr>
        <p:spPr>
          <a:xfrm>
            <a:off x="3757404" y="4153839"/>
            <a:ext cx="5405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bg2"/>
                </a:solidFill>
              </a:rPr>
              <a:t>2. Synergy-OPT &amp; Synergy-Tune</a:t>
            </a:r>
          </a:p>
        </p:txBody>
      </p:sp>
    </p:spTree>
    <p:extLst>
      <p:ext uri="{BB962C8B-B14F-4D97-AF65-F5344CB8AC3E}">
        <p14:creationId xmlns:p14="http://schemas.microsoft.com/office/powerpoint/2010/main" val="3566642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ABD446-4668-BC79-EC46-E4142BBA0B3C}"/>
              </a:ext>
            </a:extLst>
          </p:cNvPr>
          <p:cNvSpPr txBox="1"/>
          <p:nvPr/>
        </p:nvSpPr>
        <p:spPr>
          <a:xfrm>
            <a:off x="155496" y="209454"/>
            <a:ext cx="4961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/>
              <a:t>Designs - Optimistic Profiling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D31AD3-9A6C-73A0-920B-386090C7A43E}"/>
              </a:ext>
            </a:extLst>
          </p:cNvPr>
          <p:cNvSpPr txBox="1">
            <a:spLocks/>
          </p:cNvSpPr>
          <p:nvPr/>
        </p:nvSpPr>
        <p:spPr>
          <a:xfrm>
            <a:off x="453116" y="909023"/>
            <a:ext cx="11512948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Dilemma: Profiling performance under different combinations of CPU and memory           very expensive.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88CF07B-4764-AE42-136A-7B2204D3CC77}"/>
              </a:ext>
            </a:extLst>
          </p:cNvPr>
          <p:cNvSpPr/>
          <p:nvPr/>
        </p:nvSpPr>
        <p:spPr>
          <a:xfrm>
            <a:off x="9389753" y="1155235"/>
            <a:ext cx="341906" cy="222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F939A99-EAF9-DB26-228B-63A2D40F12B5}"/>
              </a:ext>
            </a:extLst>
          </p:cNvPr>
          <p:cNvSpPr txBox="1">
            <a:spLocks/>
          </p:cNvSpPr>
          <p:nvPr/>
        </p:nvSpPr>
        <p:spPr>
          <a:xfrm>
            <a:off x="453116" y="3751006"/>
            <a:ext cx="11512948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/>
              <a:t>Optimistic Profiling: </a:t>
            </a:r>
            <a:r>
              <a:rPr lang="en-US" sz="2000" dirty="0"/>
              <a:t>Empirically evaluates the sensitive of a model to vary #CPUs with maximum memory. The rest of the matrix is completed using estimation.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BCEAD6-613F-A49E-AA61-BF65FF36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64" y="4413846"/>
            <a:ext cx="5151717" cy="198370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D9E0736-792A-5E61-09F9-81CF7CF60175}"/>
              </a:ext>
            </a:extLst>
          </p:cNvPr>
          <p:cNvSpPr txBox="1">
            <a:spLocks/>
          </p:cNvSpPr>
          <p:nvPr/>
        </p:nvSpPr>
        <p:spPr>
          <a:xfrm>
            <a:off x="453116" y="1867590"/>
            <a:ext cx="11512948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/>
              <a:t>Foundation that enables Optimistic Profiling: </a:t>
            </a:r>
            <a:r>
              <a:rPr lang="en-US" sz="2000" b="1" i="1" dirty="0" err="1"/>
              <a:t>MinIO</a:t>
            </a:r>
            <a:r>
              <a:rPr lang="en-US" sz="2000" b="1" i="1" dirty="0"/>
              <a:t> cache </a:t>
            </a:r>
            <a:endParaRPr lang="en-US" sz="2000" dirty="0">
              <a:highlight>
                <a:srgbClr val="FFFF00"/>
              </a:highlight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9772968-4440-936F-B72D-90BC87B93445}"/>
              </a:ext>
            </a:extLst>
          </p:cNvPr>
          <p:cNvSpPr txBox="1">
            <a:spLocks/>
          </p:cNvSpPr>
          <p:nvPr/>
        </p:nvSpPr>
        <p:spPr>
          <a:xfrm>
            <a:off x="3610272" y="2587055"/>
            <a:ext cx="2369488" cy="992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Job gets a fixed number of cache hits per epoch. 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CF658EF-5E3F-EED5-30BB-38446B516E37}"/>
              </a:ext>
            </a:extLst>
          </p:cNvPr>
          <p:cNvSpPr txBox="1">
            <a:spLocks/>
          </p:cNvSpPr>
          <p:nvPr/>
        </p:nvSpPr>
        <p:spPr>
          <a:xfrm>
            <a:off x="7007032" y="2725458"/>
            <a:ext cx="5031242" cy="77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Predictivity of job performance to vary memory allocation at fixed CPU allocation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6BD17C-6A0F-EF32-049F-CF8522C55452}"/>
              </a:ext>
            </a:extLst>
          </p:cNvPr>
          <p:cNvSpPr txBox="1">
            <a:spLocks/>
          </p:cNvSpPr>
          <p:nvPr/>
        </p:nvSpPr>
        <p:spPr>
          <a:xfrm>
            <a:off x="532121" y="2642306"/>
            <a:ext cx="2230045" cy="85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Use of </a:t>
            </a:r>
            <a:r>
              <a:rPr lang="en-US" sz="2000" dirty="0" err="1"/>
              <a:t>MinIO</a:t>
            </a:r>
            <a:r>
              <a:rPr lang="en-US" sz="2000" dirty="0"/>
              <a:t> cache  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7747C6-9CAB-8648-478F-1150695BBA62}"/>
              </a:ext>
            </a:extLst>
          </p:cNvPr>
          <p:cNvSpPr/>
          <p:nvPr/>
        </p:nvSpPr>
        <p:spPr>
          <a:xfrm>
            <a:off x="6209590" y="2942007"/>
            <a:ext cx="451230" cy="283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4AEF001-A3B4-5EC7-774E-263A86F3E8B3}"/>
              </a:ext>
            </a:extLst>
          </p:cNvPr>
          <p:cNvSpPr/>
          <p:nvPr/>
        </p:nvSpPr>
        <p:spPr>
          <a:xfrm>
            <a:off x="2990739" y="2943377"/>
            <a:ext cx="451230" cy="283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3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9" grpId="0"/>
      <p:bldP spid="12" grpId="0"/>
      <p:bldP spid="13" grpId="0"/>
      <p:bldP spid="16" grpId="0"/>
      <p:bldP spid="20" grpId="0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ABD446-4668-BC79-EC46-E4142BBA0B3C}"/>
              </a:ext>
            </a:extLst>
          </p:cNvPr>
          <p:cNvSpPr txBox="1"/>
          <p:nvPr/>
        </p:nvSpPr>
        <p:spPr>
          <a:xfrm>
            <a:off x="155496" y="209454"/>
            <a:ext cx="4961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/>
              <a:t>Designs - Optimistic Profiling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99D6864-FB05-354D-732E-AE4B543F70B3}"/>
              </a:ext>
            </a:extLst>
          </p:cNvPr>
          <p:cNvSpPr txBox="1">
            <a:spLocks/>
          </p:cNvSpPr>
          <p:nvPr/>
        </p:nvSpPr>
        <p:spPr>
          <a:xfrm>
            <a:off x="459703" y="5228783"/>
            <a:ext cx="11469903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After profiling, the job along with its resource sensitivity matrix is enqueued into the main scheduling queue.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A3549-DDAE-9D57-2E2B-D390F8A8C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84" y="1453061"/>
            <a:ext cx="5641005" cy="334121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10CD46A8-776F-AB14-4523-02DC1CC3DE56}"/>
              </a:ext>
            </a:extLst>
          </p:cNvPr>
          <p:cNvSpPr txBox="1">
            <a:spLocks/>
          </p:cNvSpPr>
          <p:nvPr/>
        </p:nvSpPr>
        <p:spPr>
          <a:xfrm>
            <a:off x="6337189" y="2947254"/>
            <a:ext cx="5734952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profiling time reduce from 240 mins to 8 mins</a:t>
            </a:r>
          </a:p>
        </p:txBody>
      </p:sp>
    </p:spTree>
    <p:extLst>
      <p:ext uri="{BB962C8B-B14F-4D97-AF65-F5344CB8AC3E}">
        <p14:creationId xmlns:p14="http://schemas.microsoft.com/office/powerpoint/2010/main" val="104688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4042AC-43CB-B3BA-3C6B-67E7A8F89FED}"/>
              </a:ext>
            </a:extLst>
          </p:cNvPr>
          <p:cNvSpPr txBox="1"/>
          <p:nvPr/>
        </p:nvSpPr>
        <p:spPr>
          <a:xfrm>
            <a:off x="4466734" y="1936066"/>
            <a:ext cx="2350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i="1" dirty="0"/>
              <a:t>Designs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E15C3-84E3-ADF5-5FE6-023122DBD020}"/>
              </a:ext>
            </a:extLst>
          </p:cNvPr>
          <p:cNvSpPr txBox="1"/>
          <p:nvPr/>
        </p:nvSpPr>
        <p:spPr>
          <a:xfrm>
            <a:off x="3757404" y="3413830"/>
            <a:ext cx="3768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bg2"/>
                </a:solidFill>
              </a:rPr>
              <a:t>1. Optimistic Profiling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509D0-5ED4-EB95-045C-69A9E575F9D2}"/>
              </a:ext>
            </a:extLst>
          </p:cNvPr>
          <p:cNvSpPr txBox="1"/>
          <p:nvPr/>
        </p:nvSpPr>
        <p:spPr>
          <a:xfrm>
            <a:off x="3757404" y="4153839"/>
            <a:ext cx="5405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/>
              <a:t>2. Synergy-OPT &amp; Synergy-Tune</a:t>
            </a:r>
          </a:p>
        </p:txBody>
      </p:sp>
    </p:spTree>
    <p:extLst>
      <p:ext uri="{BB962C8B-B14F-4D97-AF65-F5344CB8AC3E}">
        <p14:creationId xmlns:p14="http://schemas.microsoft.com/office/powerpoint/2010/main" val="3987121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78265028-B390-301B-9814-DFDBDE984BBD}"/>
              </a:ext>
            </a:extLst>
          </p:cNvPr>
          <p:cNvSpPr txBox="1">
            <a:spLocks/>
          </p:cNvSpPr>
          <p:nvPr/>
        </p:nvSpPr>
        <p:spPr>
          <a:xfrm>
            <a:off x="339526" y="2710572"/>
            <a:ext cx="11512948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Objective: Maximize the summation of throughput of the set of runnable jobs (1)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670BB18-5783-6A05-7766-93C245D980D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12948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/>
              <a:t>[1] Synergy-OPT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54A75AA-D038-B365-6FB9-2CF402D8608E}"/>
              </a:ext>
            </a:extLst>
          </p:cNvPr>
          <p:cNvSpPr txBox="1">
            <a:spLocks/>
          </p:cNvSpPr>
          <p:nvPr/>
        </p:nvSpPr>
        <p:spPr>
          <a:xfrm>
            <a:off x="339526" y="3113040"/>
            <a:ext cx="11512948" cy="1119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Constraints: 1. Total CPU and Mem allocated to jobs is no more than the total available capacity. (2)</a:t>
            </a:r>
          </a:p>
          <a:p>
            <a:r>
              <a:rPr lang="en-US" sz="2000" dirty="0"/>
              <a:t>	            2. The allocation is at least as good as GPU-proportional allocation. (3)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A84398F-89E7-3B72-9D85-2566F1EDE883}"/>
              </a:ext>
            </a:extLst>
          </p:cNvPr>
          <p:cNvSpPr txBox="1">
            <a:spLocks/>
          </p:cNvSpPr>
          <p:nvPr/>
        </p:nvSpPr>
        <p:spPr>
          <a:xfrm>
            <a:off x="339526" y="988279"/>
            <a:ext cx="11512948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i="1" dirty="0"/>
              <a:t>Goal of this step: maximize overall throughput, while guaranteeing each job’s throughput is as good as using GPU-proportional allocation.</a:t>
            </a:r>
            <a:endParaRPr lang="en-US" sz="2000" dirty="0">
              <a:highlight>
                <a:srgbClr val="FFFF00"/>
              </a:highlight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26D6DB91-DE1F-094B-A477-AF1C5FA72C5B}"/>
              </a:ext>
            </a:extLst>
          </p:cNvPr>
          <p:cNvSpPr txBox="1">
            <a:spLocks/>
          </p:cNvSpPr>
          <p:nvPr/>
        </p:nvSpPr>
        <p:spPr>
          <a:xfrm>
            <a:off x="0" y="2113775"/>
            <a:ext cx="11512948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LP problem formulation:</a:t>
            </a:r>
          </a:p>
        </p:txBody>
      </p:sp>
    </p:spTree>
    <p:extLst>
      <p:ext uri="{BB962C8B-B14F-4D97-AF65-F5344CB8AC3E}">
        <p14:creationId xmlns:p14="http://schemas.microsoft.com/office/powerpoint/2010/main" val="77937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  <p:bldP spid="29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F61669-7DA8-8491-9918-B1E276B25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75" y="2532731"/>
            <a:ext cx="4275382" cy="74181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1AB385-61AA-3881-9CCC-5EF325281263}"/>
              </a:ext>
            </a:extLst>
          </p:cNvPr>
          <p:cNvCxnSpPr/>
          <p:nvPr/>
        </p:nvCxnSpPr>
        <p:spPr>
          <a:xfrm>
            <a:off x="5279664" y="2366207"/>
            <a:ext cx="76863" cy="42651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8D7CDD43-03DF-8F5C-664C-6218254B1486}"/>
              </a:ext>
            </a:extLst>
          </p:cNvPr>
          <p:cNvSpPr txBox="1">
            <a:spLocks/>
          </p:cNvSpPr>
          <p:nvPr/>
        </p:nvSpPr>
        <p:spPr>
          <a:xfrm>
            <a:off x="5453258" y="2941005"/>
            <a:ext cx="6502301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W</a:t>
            </a:r>
            <a:r>
              <a:rPr lang="en-US" sz="1400" b="1" dirty="0" err="1"/>
              <a:t>j</a:t>
            </a:r>
            <a:r>
              <a:rPr lang="en-US" sz="2000" b="1" dirty="0"/>
              <a:t>[</a:t>
            </a:r>
            <a:r>
              <a:rPr lang="en-US" sz="2000" b="1" dirty="0" err="1"/>
              <a:t>c,m</a:t>
            </a:r>
            <a:r>
              <a:rPr lang="en-US" sz="2000" b="1" dirty="0"/>
              <a:t>]</a:t>
            </a:r>
            <a:r>
              <a:rPr lang="en-US" sz="2000" dirty="0"/>
              <a:t>: the amount of progress made by job j, if c units of CPU and m units of memory are allocated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E8F813C-A51C-0FE2-46F2-FF8EB6D05992}"/>
              </a:ext>
            </a:extLst>
          </p:cNvPr>
          <p:cNvSpPr txBox="1">
            <a:spLocks/>
          </p:cNvSpPr>
          <p:nvPr/>
        </p:nvSpPr>
        <p:spPr>
          <a:xfrm>
            <a:off x="5453258" y="3603020"/>
            <a:ext cx="6502301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y</a:t>
            </a:r>
            <a:r>
              <a:rPr lang="en-US" sz="2000" b="1" baseline="-25000" dirty="0"/>
              <a:t>{</a:t>
            </a:r>
            <a:r>
              <a:rPr lang="en-US" sz="2000" b="1" baseline="-25000" dirty="0" err="1"/>
              <a:t>c,m,j</a:t>
            </a:r>
            <a:r>
              <a:rPr lang="en-US" sz="2000" b="1" baseline="-25000" dirty="0"/>
              <a:t>}</a:t>
            </a:r>
            <a:r>
              <a:rPr lang="en-US" sz="2000" dirty="0"/>
              <a:t> = 1 means in LP solution, c units of CPU and m units of memory are allocated to job j.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AB2B4C2-7B73-4E97-C395-F69EA61B2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16" y="3487122"/>
            <a:ext cx="3455897" cy="1774862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0A27D69B-7D26-BD54-EEE4-8D8FFE61F326}"/>
              </a:ext>
            </a:extLst>
          </p:cNvPr>
          <p:cNvSpPr txBox="1">
            <a:spLocks/>
          </p:cNvSpPr>
          <p:nvPr/>
        </p:nvSpPr>
        <p:spPr>
          <a:xfrm>
            <a:off x="345624" y="3494715"/>
            <a:ext cx="480784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/>
              <a:t>s.t.</a:t>
            </a:r>
            <a:endParaRPr lang="en-US" sz="2000" b="1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717348F-0361-274B-719C-9A7376962550}"/>
              </a:ext>
            </a:extLst>
          </p:cNvPr>
          <p:cNvSpPr txBox="1">
            <a:spLocks/>
          </p:cNvSpPr>
          <p:nvPr/>
        </p:nvSpPr>
        <p:spPr>
          <a:xfrm>
            <a:off x="5512107" y="4446915"/>
            <a:ext cx="6502301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C: </a:t>
            </a:r>
            <a:r>
              <a:rPr lang="en-US" sz="2000" dirty="0"/>
              <a:t>amount of CPU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A0CF3C0-B3DA-71E7-9CE3-2ACD6842EE0F}"/>
              </a:ext>
            </a:extLst>
          </p:cNvPr>
          <p:cNvSpPr txBox="1">
            <a:spLocks/>
          </p:cNvSpPr>
          <p:nvPr/>
        </p:nvSpPr>
        <p:spPr>
          <a:xfrm>
            <a:off x="5512106" y="5077292"/>
            <a:ext cx="6502301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M: </a:t>
            </a:r>
            <a:r>
              <a:rPr lang="en-US" sz="2000" dirty="0"/>
              <a:t>amount of Memory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670BB18-5783-6A05-7766-93C245D980D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12948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/>
              <a:t>[1] Synergy-OPT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9A6E65B-8931-D24D-AD2C-BD3CAEE45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75" y="5434823"/>
            <a:ext cx="4412954" cy="655883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D821E5E5-99F2-8D1B-60EC-73EE7225CF98}"/>
              </a:ext>
            </a:extLst>
          </p:cNvPr>
          <p:cNvSpPr txBox="1">
            <a:spLocks/>
          </p:cNvSpPr>
          <p:nvPr/>
        </p:nvSpPr>
        <p:spPr>
          <a:xfrm>
            <a:off x="5512106" y="5777994"/>
            <a:ext cx="6502301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</a:t>
            </a:r>
            <a:r>
              <a:rPr lang="en-US" sz="2000" b="1" baseline="-25000" dirty="0"/>
              <a:t>g</a:t>
            </a:r>
            <a:r>
              <a:rPr lang="en-US" sz="2000" b="1" dirty="0"/>
              <a:t>, M</a:t>
            </a:r>
            <a:r>
              <a:rPr lang="en-US" sz="2000" b="1" baseline="-25000" dirty="0"/>
              <a:t>g</a:t>
            </a:r>
            <a:r>
              <a:rPr lang="en-US" sz="2000" b="1" dirty="0"/>
              <a:t>: </a:t>
            </a:r>
            <a:r>
              <a:rPr lang="en-US" sz="2000" dirty="0"/>
              <a:t>the GPU-proportional allocation </a:t>
            </a:r>
            <a:r>
              <a:rPr lang="en-US" sz="2000" dirty="0" err="1"/>
              <a:t>allocation</a:t>
            </a:r>
            <a:r>
              <a:rPr lang="en-US" sz="2000" dirty="0"/>
              <a:t> of CPU and memory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0BB002E1-D1B8-4019-3546-50D58DEF000E}"/>
              </a:ext>
            </a:extLst>
          </p:cNvPr>
          <p:cNvSpPr txBox="1">
            <a:spLocks/>
          </p:cNvSpPr>
          <p:nvPr/>
        </p:nvSpPr>
        <p:spPr>
          <a:xfrm>
            <a:off x="339526" y="848595"/>
            <a:ext cx="11512948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Objective: Maximize the summation of throughput of the set of runnable jobs (1)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C17F8B86-8CDD-BFE4-8B76-EB5A10F7EF4A}"/>
              </a:ext>
            </a:extLst>
          </p:cNvPr>
          <p:cNvSpPr txBox="1">
            <a:spLocks/>
          </p:cNvSpPr>
          <p:nvPr/>
        </p:nvSpPr>
        <p:spPr>
          <a:xfrm>
            <a:off x="345624" y="1151879"/>
            <a:ext cx="11512948" cy="1119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Constraints: 1. Total CPU and Mem allocated to jobs is no more than the total available capacity. (2)</a:t>
            </a:r>
          </a:p>
          <a:p>
            <a:r>
              <a:rPr lang="en-US" sz="2000" dirty="0"/>
              <a:t>	            2. The allocation is at least as good as GPU-proportional allocation. (3)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6606A14-BE40-F174-64C7-20FC7A198FAD}"/>
              </a:ext>
            </a:extLst>
          </p:cNvPr>
          <p:cNvSpPr txBox="1">
            <a:spLocks/>
          </p:cNvSpPr>
          <p:nvPr/>
        </p:nvSpPr>
        <p:spPr>
          <a:xfrm>
            <a:off x="0" y="498244"/>
            <a:ext cx="11512948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LP problem formulation: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61DB992-C635-E507-C9AC-EFA03AC0A6E1}"/>
              </a:ext>
            </a:extLst>
          </p:cNvPr>
          <p:cNvSpPr txBox="1">
            <a:spLocks/>
          </p:cNvSpPr>
          <p:nvPr/>
        </p:nvSpPr>
        <p:spPr>
          <a:xfrm>
            <a:off x="4656812" y="2569247"/>
            <a:ext cx="505705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(1)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F88DD88F-054C-5A8E-C878-47430B09AF39}"/>
              </a:ext>
            </a:extLst>
          </p:cNvPr>
          <p:cNvSpPr txBox="1">
            <a:spLocks/>
          </p:cNvSpPr>
          <p:nvPr/>
        </p:nvSpPr>
        <p:spPr>
          <a:xfrm>
            <a:off x="4656812" y="4087582"/>
            <a:ext cx="505705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(2)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A4B80D7A-AC41-AB6B-4CDF-70A632B8E0C4}"/>
              </a:ext>
            </a:extLst>
          </p:cNvPr>
          <p:cNvSpPr txBox="1">
            <a:spLocks/>
          </p:cNvSpPr>
          <p:nvPr/>
        </p:nvSpPr>
        <p:spPr>
          <a:xfrm>
            <a:off x="4656812" y="5326512"/>
            <a:ext cx="505705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422708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4" grpId="0"/>
      <p:bldP spid="25" grpId="0"/>
      <p:bldP spid="31" grpId="0"/>
      <p:bldP spid="35" grpId="0"/>
      <p:bldP spid="36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F61669-7DA8-8491-9918-B1E276B25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72" y="648272"/>
            <a:ext cx="4275382" cy="74181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1AB385-61AA-3881-9CCC-5EF325281263}"/>
              </a:ext>
            </a:extLst>
          </p:cNvPr>
          <p:cNvCxnSpPr/>
          <p:nvPr/>
        </p:nvCxnSpPr>
        <p:spPr>
          <a:xfrm>
            <a:off x="5263761" y="481748"/>
            <a:ext cx="76863" cy="42651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8D7CDD43-03DF-8F5C-664C-6218254B1486}"/>
              </a:ext>
            </a:extLst>
          </p:cNvPr>
          <p:cNvSpPr txBox="1">
            <a:spLocks/>
          </p:cNvSpPr>
          <p:nvPr/>
        </p:nvSpPr>
        <p:spPr>
          <a:xfrm>
            <a:off x="5437355" y="1056546"/>
            <a:ext cx="6502301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W</a:t>
            </a:r>
            <a:r>
              <a:rPr lang="en-US" sz="1400" b="1" dirty="0" err="1"/>
              <a:t>j</a:t>
            </a:r>
            <a:r>
              <a:rPr lang="en-US" sz="2000" b="1" dirty="0"/>
              <a:t>[</a:t>
            </a:r>
            <a:r>
              <a:rPr lang="en-US" sz="2000" b="1" dirty="0" err="1"/>
              <a:t>c,m</a:t>
            </a:r>
            <a:r>
              <a:rPr lang="en-US" sz="2000" b="1" dirty="0"/>
              <a:t>]</a:t>
            </a:r>
            <a:r>
              <a:rPr lang="en-US" sz="2000" dirty="0"/>
              <a:t>: the amount of progress made by job j, if c units of CPU and m units of memory are allocated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E8F813C-A51C-0FE2-46F2-FF8EB6D05992}"/>
              </a:ext>
            </a:extLst>
          </p:cNvPr>
          <p:cNvSpPr txBox="1">
            <a:spLocks/>
          </p:cNvSpPr>
          <p:nvPr/>
        </p:nvSpPr>
        <p:spPr>
          <a:xfrm>
            <a:off x="5437355" y="1718561"/>
            <a:ext cx="6502301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y</a:t>
            </a:r>
            <a:r>
              <a:rPr lang="en-US" sz="2000" b="1" baseline="-25000" dirty="0"/>
              <a:t>{</a:t>
            </a:r>
            <a:r>
              <a:rPr lang="en-US" sz="2000" b="1" baseline="-25000" dirty="0" err="1"/>
              <a:t>c,m,j</a:t>
            </a:r>
            <a:r>
              <a:rPr lang="en-US" sz="2000" b="1" baseline="-25000" dirty="0"/>
              <a:t>}</a:t>
            </a:r>
            <a:r>
              <a:rPr lang="en-US" sz="2000" dirty="0"/>
              <a:t> = 1 means in LP solution, c units of CPU and m units of memory are allocated to job j.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AB2B4C2-7B73-4E97-C395-F69EA61B2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13" y="1602663"/>
            <a:ext cx="3455897" cy="1774862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0A27D69B-7D26-BD54-EEE4-8D8FFE61F326}"/>
              </a:ext>
            </a:extLst>
          </p:cNvPr>
          <p:cNvSpPr txBox="1">
            <a:spLocks/>
          </p:cNvSpPr>
          <p:nvPr/>
        </p:nvSpPr>
        <p:spPr>
          <a:xfrm>
            <a:off x="329721" y="1610256"/>
            <a:ext cx="480784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/>
              <a:t>s.t.</a:t>
            </a:r>
            <a:endParaRPr lang="en-US" sz="2000" b="1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717348F-0361-274B-719C-9A7376962550}"/>
              </a:ext>
            </a:extLst>
          </p:cNvPr>
          <p:cNvSpPr txBox="1">
            <a:spLocks/>
          </p:cNvSpPr>
          <p:nvPr/>
        </p:nvSpPr>
        <p:spPr>
          <a:xfrm>
            <a:off x="5496204" y="2562456"/>
            <a:ext cx="6502301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C: </a:t>
            </a:r>
            <a:r>
              <a:rPr lang="en-US" sz="2000" dirty="0"/>
              <a:t>amount of CPU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A0CF3C0-B3DA-71E7-9CE3-2ACD6842EE0F}"/>
              </a:ext>
            </a:extLst>
          </p:cNvPr>
          <p:cNvSpPr txBox="1">
            <a:spLocks/>
          </p:cNvSpPr>
          <p:nvPr/>
        </p:nvSpPr>
        <p:spPr>
          <a:xfrm>
            <a:off x="5496203" y="3192833"/>
            <a:ext cx="6502301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M: </a:t>
            </a:r>
            <a:r>
              <a:rPr lang="en-US" sz="2000" dirty="0"/>
              <a:t>amount of Memory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670BB18-5783-6A05-7766-93C245D980D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12948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/>
              <a:t>[1] Synergy-OPT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9A6E65B-8931-D24D-AD2C-BD3CAEE45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72" y="3550364"/>
            <a:ext cx="4412954" cy="655883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D821E5E5-99F2-8D1B-60EC-73EE7225CF98}"/>
              </a:ext>
            </a:extLst>
          </p:cNvPr>
          <p:cNvSpPr txBox="1">
            <a:spLocks/>
          </p:cNvSpPr>
          <p:nvPr/>
        </p:nvSpPr>
        <p:spPr>
          <a:xfrm>
            <a:off x="5496203" y="3893535"/>
            <a:ext cx="6502301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</a:t>
            </a:r>
            <a:r>
              <a:rPr lang="en-US" sz="2000" b="1" baseline="-25000" dirty="0"/>
              <a:t>g</a:t>
            </a:r>
            <a:r>
              <a:rPr lang="en-US" sz="2000" b="1" dirty="0"/>
              <a:t>, M</a:t>
            </a:r>
            <a:r>
              <a:rPr lang="en-US" sz="2000" b="1" baseline="-25000" dirty="0"/>
              <a:t>g</a:t>
            </a:r>
            <a:r>
              <a:rPr lang="en-US" sz="2000" b="1" dirty="0"/>
              <a:t>: </a:t>
            </a:r>
            <a:r>
              <a:rPr lang="en-US" sz="2000" dirty="0"/>
              <a:t>the GPU-proportional allocation </a:t>
            </a:r>
            <a:r>
              <a:rPr lang="en-US" sz="2000" dirty="0" err="1"/>
              <a:t>allocation</a:t>
            </a:r>
            <a:r>
              <a:rPr lang="en-US" sz="2000" dirty="0"/>
              <a:t> of CPU and memory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61DB992-C635-E507-C9AC-EFA03AC0A6E1}"/>
              </a:ext>
            </a:extLst>
          </p:cNvPr>
          <p:cNvSpPr txBox="1">
            <a:spLocks/>
          </p:cNvSpPr>
          <p:nvPr/>
        </p:nvSpPr>
        <p:spPr>
          <a:xfrm>
            <a:off x="4640909" y="684788"/>
            <a:ext cx="505705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(1)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F88DD88F-054C-5A8E-C878-47430B09AF39}"/>
              </a:ext>
            </a:extLst>
          </p:cNvPr>
          <p:cNvSpPr txBox="1">
            <a:spLocks/>
          </p:cNvSpPr>
          <p:nvPr/>
        </p:nvSpPr>
        <p:spPr>
          <a:xfrm>
            <a:off x="4640909" y="2203123"/>
            <a:ext cx="505705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(2)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A4B80D7A-AC41-AB6B-4CDF-70A632B8E0C4}"/>
              </a:ext>
            </a:extLst>
          </p:cNvPr>
          <p:cNvSpPr txBox="1">
            <a:spLocks/>
          </p:cNvSpPr>
          <p:nvPr/>
        </p:nvSpPr>
        <p:spPr>
          <a:xfrm>
            <a:off x="4640909" y="3442053"/>
            <a:ext cx="505705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(3)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FAFA3FC-AF2C-141D-14EB-C69E59B55ED3}"/>
              </a:ext>
            </a:extLst>
          </p:cNvPr>
          <p:cNvSpPr txBox="1">
            <a:spLocks/>
          </p:cNvSpPr>
          <p:nvPr/>
        </p:nvSpPr>
        <p:spPr>
          <a:xfrm>
            <a:off x="339526" y="5269499"/>
            <a:ext cx="11512948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allocation on Multiple Machines: add </a:t>
            </a:r>
            <a:r>
              <a:rPr lang="en-US" sz="2000" dirty="0" err="1"/>
              <a:t>x</a:t>
            </a:r>
            <a:r>
              <a:rPr lang="en-US" sz="2000" baseline="-25000" dirty="0" err="1"/>
              <a:t>i,j</a:t>
            </a:r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FCBB10-8BBC-DF61-B58A-5A1E4DC53CC5}"/>
              </a:ext>
            </a:extLst>
          </p:cNvPr>
          <p:cNvSpPr txBox="1"/>
          <p:nvPr/>
        </p:nvSpPr>
        <p:spPr>
          <a:xfrm>
            <a:off x="778893" y="5925846"/>
            <a:ext cx="90465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+mj-lt"/>
                <a:ea typeface="+mj-ea"/>
                <a:cs typeface="+mj-cs"/>
              </a:rPr>
              <a:t>X</a:t>
            </a:r>
            <a:r>
              <a:rPr lang="en-US" sz="2000" baseline="-25000" dirty="0" err="1">
                <a:latin typeface="+mj-lt"/>
                <a:ea typeface="+mj-ea"/>
                <a:cs typeface="+mj-cs"/>
              </a:rPr>
              <a:t>i,j</a:t>
            </a:r>
            <a:r>
              <a:rPr lang="en-US" sz="2000" baseline="-25000" dirty="0">
                <a:latin typeface="+mj-lt"/>
                <a:ea typeface="+mj-ea"/>
                <a:cs typeface="+mj-cs"/>
              </a:rPr>
              <a:t> </a:t>
            </a:r>
            <a:r>
              <a:rPr lang="en-US" sz="2000" dirty="0">
                <a:latin typeface="+mj-lt"/>
                <a:ea typeface="+mj-ea"/>
                <a:cs typeface="+mj-cs"/>
              </a:rPr>
              <a:t>= 1 denotes resources of job j are allocated on machine I (</a:t>
            </a:r>
            <a:r>
              <a:rPr lang="en-US" sz="2000" dirty="0" err="1">
                <a:latin typeface="+mj-lt"/>
                <a:ea typeface="+mj-ea"/>
                <a:cs typeface="+mj-cs"/>
              </a:rPr>
              <a:t>X</a:t>
            </a:r>
            <a:r>
              <a:rPr lang="en-US" sz="2000" baseline="-25000" dirty="0" err="1">
                <a:latin typeface="+mj-lt"/>
                <a:ea typeface="+mj-ea"/>
                <a:cs typeface="+mj-cs"/>
              </a:rPr>
              <a:t>i,j</a:t>
            </a:r>
            <a:r>
              <a:rPr lang="en-US" sz="2000" baseline="-25000" dirty="0">
                <a:latin typeface="+mj-lt"/>
                <a:ea typeface="+mj-ea"/>
                <a:cs typeface="+mj-cs"/>
              </a:rPr>
              <a:t>  </a:t>
            </a:r>
            <a:r>
              <a:rPr lang="en-US" sz="2000" dirty="0">
                <a:latin typeface="+mj-lt"/>
                <a:ea typeface="+mj-ea"/>
                <a:cs typeface="+mj-cs"/>
              </a:rPr>
              <a:t>can be fractional)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05BE5-FE66-A3EF-56F2-771E9B95A90F}"/>
              </a:ext>
            </a:extLst>
          </p:cNvPr>
          <p:cNvSpPr txBox="1"/>
          <p:nvPr/>
        </p:nvSpPr>
        <p:spPr>
          <a:xfrm>
            <a:off x="5840342" y="5040277"/>
            <a:ext cx="56963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Computational expensive – increase exponentially as cluster size in and #jobs increase. </a:t>
            </a:r>
          </a:p>
        </p:txBody>
      </p:sp>
    </p:spTree>
    <p:extLst>
      <p:ext uri="{BB962C8B-B14F-4D97-AF65-F5344CB8AC3E}">
        <p14:creationId xmlns:p14="http://schemas.microsoft.com/office/powerpoint/2010/main" val="2987230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D6EC03-F76F-9FDF-CDF8-937EF8EF266B}"/>
              </a:ext>
            </a:extLst>
          </p:cNvPr>
          <p:cNvSpPr txBox="1"/>
          <p:nvPr/>
        </p:nvSpPr>
        <p:spPr>
          <a:xfrm>
            <a:off x="2688238" y="2737824"/>
            <a:ext cx="6545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i="1" dirty="0"/>
              <a:t>Background and Motivation</a:t>
            </a:r>
          </a:p>
        </p:txBody>
      </p:sp>
    </p:spTree>
    <p:extLst>
      <p:ext uri="{BB962C8B-B14F-4D97-AF65-F5344CB8AC3E}">
        <p14:creationId xmlns:p14="http://schemas.microsoft.com/office/powerpoint/2010/main" val="346473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ABD446-4668-BC79-EC46-E4142BBA0B3C}"/>
              </a:ext>
            </a:extLst>
          </p:cNvPr>
          <p:cNvSpPr txBox="1"/>
          <p:nvPr/>
        </p:nvSpPr>
        <p:spPr>
          <a:xfrm>
            <a:off x="80345" y="168993"/>
            <a:ext cx="5824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/>
              <a:t>Designs – Scheduling mechanisms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670BB18-5783-6A05-7766-93C245D980DC}"/>
              </a:ext>
            </a:extLst>
          </p:cNvPr>
          <p:cNvSpPr txBox="1">
            <a:spLocks/>
          </p:cNvSpPr>
          <p:nvPr/>
        </p:nvSpPr>
        <p:spPr>
          <a:xfrm>
            <a:off x="147902" y="818400"/>
            <a:ext cx="11512948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/>
              <a:t>[2] Synergy-Tune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D744BBB-A087-EFE4-898D-E5198FF41637}"/>
              </a:ext>
            </a:extLst>
          </p:cNvPr>
          <p:cNvSpPr txBox="1">
            <a:spLocks/>
          </p:cNvSpPr>
          <p:nvPr/>
        </p:nvSpPr>
        <p:spPr>
          <a:xfrm>
            <a:off x="531150" y="1373786"/>
            <a:ext cx="3078742" cy="6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Allocation requirements: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D78398-6D7A-2217-A24C-33DCF17D1291}"/>
              </a:ext>
            </a:extLst>
          </p:cNvPr>
          <p:cNvSpPr txBox="1">
            <a:spLocks/>
          </p:cNvSpPr>
          <p:nvPr/>
        </p:nvSpPr>
        <p:spPr>
          <a:xfrm>
            <a:off x="914398" y="1785592"/>
            <a:ext cx="10956618" cy="6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Single GPU job: GPU, CPU and memory resources requested by a job must be allocated on the same server.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A87F66-1BAF-4233-B526-1BE3F65DA1C8}"/>
              </a:ext>
            </a:extLst>
          </p:cNvPr>
          <p:cNvSpPr txBox="1">
            <a:spLocks/>
          </p:cNvSpPr>
          <p:nvPr/>
        </p:nvSpPr>
        <p:spPr>
          <a:xfrm>
            <a:off x="914398" y="2252215"/>
            <a:ext cx="10956618" cy="6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4872161-B139-7AAD-332E-6130856A0553}"/>
              </a:ext>
            </a:extLst>
          </p:cNvPr>
          <p:cNvSpPr txBox="1">
            <a:spLocks/>
          </p:cNvSpPr>
          <p:nvPr/>
        </p:nvSpPr>
        <p:spPr>
          <a:xfrm>
            <a:off x="914398" y="2235303"/>
            <a:ext cx="10956618" cy="6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Multi-GPU job (split across multiple machines): CPU and memory allocations must be proportional to GPU allocations across servers. </a:t>
            </a: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70D8F8-DBBF-3BC3-881A-97EEFBEF8F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861"/>
          <a:stretch/>
        </p:blipFill>
        <p:spPr>
          <a:xfrm>
            <a:off x="80346" y="2920488"/>
            <a:ext cx="6277851" cy="3742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EC5A6E-D937-A27C-A616-D900C1482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39" b="55327"/>
          <a:stretch/>
        </p:blipFill>
        <p:spPr>
          <a:xfrm>
            <a:off x="80345" y="3294745"/>
            <a:ext cx="6277851" cy="8982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B04E55-8335-2853-8545-260F76756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674" b="44247"/>
          <a:stretch/>
        </p:blipFill>
        <p:spPr>
          <a:xfrm>
            <a:off x="80345" y="4192961"/>
            <a:ext cx="6277851" cy="3155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235B1D-60BF-5967-DE22-F4C1D4D2B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54" b="25781"/>
          <a:stretch/>
        </p:blipFill>
        <p:spPr>
          <a:xfrm>
            <a:off x="80345" y="4508551"/>
            <a:ext cx="6277851" cy="5259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F8B4A56-6D59-9F7D-2CD0-768F6467E6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185" b="-640"/>
          <a:stretch/>
        </p:blipFill>
        <p:spPr>
          <a:xfrm>
            <a:off x="80345" y="5042624"/>
            <a:ext cx="6277851" cy="582627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87A1F221-C816-E333-B07D-AB3295381E2B}"/>
              </a:ext>
            </a:extLst>
          </p:cNvPr>
          <p:cNvSpPr txBox="1">
            <a:spLocks/>
          </p:cNvSpPr>
          <p:nvPr/>
        </p:nvSpPr>
        <p:spPr>
          <a:xfrm>
            <a:off x="6282364" y="2875638"/>
            <a:ext cx="5909636" cy="6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Greedily packs jobs along multiple resource dimension.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29961E09-B80D-EF0D-8F2B-79203A6579F2}"/>
              </a:ext>
            </a:extLst>
          </p:cNvPr>
          <p:cNvSpPr txBox="1">
            <a:spLocks/>
          </p:cNvSpPr>
          <p:nvPr/>
        </p:nvSpPr>
        <p:spPr>
          <a:xfrm>
            <a:off x="6282364" y="3526999"/>
            <a:ext cx="5909636" cy="6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Minimize fragmentation.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D0CDC27F-9FC0-7949-617B-C598456B5AEB}"/>
              </a:ext>
            </a:extLst>
          </p:cNvPr>
          <p:cNvSpPr txBox="1">
            <a:spLocks/>
          </p:cNvSpPr>
          <p:nvPr/>
        </p:nvSpPr>
        <p:spPr>
          <a:xfrm>
            <a:off x="6282364" y="4541066"/>
            <a:ext cx="5909636" cy="6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Switch demands to GPU-proportional.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03C9A2F7-72EA-6A06-4F6D-4C74EFB71E02}"/>
              </a:ext>
            </a:extLst>
          </p:cNvPr>
          <p:cNvSpPr txBox="1">
            <a:spLocks/>
          </p:cNvSpPr>
          <p:nvPr/>
        </p:nvSpPr>
        <p:spPr>
          <a:xfrm>
            <a:off x="6282364" y="5180092"/>
            <a:ext cx="5909636" cy="6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Identify the job/set of jobs on server, switch their demands to GPU-proportional.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FC4E66-452E-C72C-6B30-A9A2F9C3D7C5}"/>
              </a:ext>
            </a:extLst>
          </p:cNvPr>
          <p:cNvSpPr txBox="1"/>
          <p:nvPr/>
        </p:nvSpPr>
        <p:spPr>
          <a:xfrm>
            <a:off x="371107" y="6112070"/>
            <a:ext cx="112897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Synergy-Tune gives allocation that are within 10% of the optimal value. 200x faster than Synergy-OPT</a:t>
            </a:r>
          </a:p>
        </p:txBody>
      </p:sp>
    </p:spTree>
    <p:extLst>
      <p:ext uri="{BB962C8B-B14F-4D97-AF65-F5344CB8AC3E}">
        <p14:creationId xmlns:p14="http://schemas.microsoft.com/office/powerpoint/2010/main" val="9154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  <p:bldP spid="6" grpId="0"/>
      <p:bldP spid="9" grpId="0"/>
      <p:bldP spid="39" grpId="0"/>
      <p:bldP spid="41" grpId="0"/>
      <p:bldP spid="43" grpId="0"/>
      <p:bldP spid="47" grpId="0"/>
      <p:bldP spid="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4042AC-43CB-B3BA-3C6B-67E7A8F89FED}"/>
              </a:ext>
            </a:extLst>
          </p:cNvPr>
          <p:cNvSpPr txBox="1"/>
          <p:nvPr/>
        </p:nvSpPr>
        <p:spPr>
          <a:xfrm>
            <a:off x="4661526" y="2737824"/>
            <a:ext cx="2598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i="1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569618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D3003F1-FED3-AAE0-F1B1-93405D4452D6}"/>
              </a:ext>
            </a:extLst>
          </p:cNvPr>
          <p:cNvSpPr txBox="1"/>
          <p:nvPr/>
        </p:nvSpPr>
        <p:spPr>
          <a:xfrm>
            <a:off x="239613" y="178070"/>
            <a:ext cx="2496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/>
              <a:t>Evaluation [1]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97E126-11C7-D7E3-CF92-BED06A672657}"/>
              </a:ext>
            </a:extLst>
          </p:cNvPr>
          <p:cNvSpPr txBox="1">
            <a:spLocks/>
          </p:cNvSpPr>
          <p:nvPr/>
        </p:nvSpPr>
        <p:spPr>
          <a:xfrm>
            <a:off x="459588" y="910357"/>
            <a:ext cx="10839216" cy="827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Question[1]: Does Synergy’s resource sensitive scheduling improve cluster objective(average JCT and </a:t>
            </a:r>
            <a:r>
              <a:rPr lang="en-US" sz="2000" dirty="0" err="1"/>
              <a:t>makespan</a:t>
            </a:r>
            <a:r>
              <a:rPr lang="en-US" sz="2000" dirty="0"/>
              <a:t>) in a physical cluster?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34D2D18-6A87-ED55-7764-1FDC7110652A}"/>
              </a:ext>
            </a:extLst>
          </p:cNvPr>
          <p:cNvSpPr txBox="1">
            <a:spLocks/>
          </p:cNvSpPr>
          <p:nvPr/>
        </p:nvSpPr>
        <p:spPr>
          <a:xfrm>
            <a:off x="893196" y="1737715"/>
            <a:ext cx="10839216" cy="827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Run Synergy-Tune and GPU-proportional allocation for two different workloads traces: </a:t>
            </a:r>
          </a:p>
          <a:p>
            <a:r>
              <a:rPr lang="en-US" sz="2000" dirty="0"/>
              <a:t>      (1) static production-derived trace. (2) dynamic production-derived trace. </a:t>
            </a: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4E9331-7454-351B-D13C-92FCDA230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754" y="2565073"/>
            <a:ext cx="5125165" cy="40296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61245C6-C73D-6AB4-0CAB-B62AF375112A}"/>
              </a:ext>
            </a:extLst>
          </p:cNvPr>
          <p:cNvSpPr/>
          <p:nvPr/>
        </p:nvSpPr>
        <p:spPr>
          <a:xfrm>
            <a:off x="3151754" y="5836257"/>
            <a:ext cx="5276629" cy="826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8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040398-9B0D-DC0C-CC3D-FF7473D8FD8E}"/>
              </a:ext>
            </a:extLst>
          </p:cNvPr>
          <p:cNvSpPr txBox="1"/>
          <p:nvPr/>
        </p:nvSpPr>
        <p:spPr>
          <a:xfrm>
            <a:off x="239613" y="178070"/>
            <a:ext cx="2496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/>
              <a:t>Evaluation [2]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843649-EF54-6B73-14A6-FD7BF679622E}"/>
              </a:ext>
            </a:extLst>
          </p:cNvPr>
          <p:cNvSpPr txBox="1">
            <a:spLocks/>
          </p:cNvSpPr>
          <p:nvPr/>
        </p:nvSpPr>
        <p:spPr>
          <a:xfrm>
            <a:off x="459588" y="910357"/>
            <a:ext cx="10839216" cy="827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Question[2]: Workload split decides the percentage of resource sensitive jobs. What’s the impact of workload split on Synergy?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115C71-61F0-526E-6F72-75F6EDBA99B8}"/>
              </a:ext>
            </a:extLst>
          </p:cNvPr>
          <p:cNvSpPr txBox="1">
            <a:spLocks/>
          </p:cNvSpPr>
          <p:nvPr/>
        </p:nvSpPr>
        <p:spPr>
          <a:xfrm>
            <a:off x="459588" y="1737715"/>
            <a:ext cx="10839216" cy="827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" dirty="0"/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28CCD10-E41D-A460-C7FE-D24290921983}"/>
              </a:ext>
            </a:extLst>
          </p:cNvPr>
          <p:cNvSpPr txBox="1">
            <a:spLocks/>
          </p:cNvSpPr>
          <p:nvPr/>
        </p:nvSpPr>
        <p:spPr>
          <a:xfrm>
            <a:off x="459588" y="1985109"/>
            <a:ext cx="10839216" cy="827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Split = (image, language, speech)</a:t>
            </a: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29DFA8-D9A0-2469-95A0-18DCE88DB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26" y="2812467"/>
            <a:ext cx="10412278" cy="236253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C7D2E10-4096-8EC3-25D6-C16868A92435}"/>
              </a:ext>
            </a:extLst>
          </p:cNvPr>
          <p:cNvSpPr txBox="1">
            <a:spLocks/>
          </p:cNvSpPr>
          <p:nvPr/>
        </p:nvSpPr>
        <p:spPr>
          <a:xfrm>
            <a:off x="459588" y="5533964"/>
            <a:ext cx="10839216" cy="827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In the worst case c (speech and image models are mostly CPU- and memory- hungry), Synergy-Tune performs as good as GPU-proportional allocation. </a:t>
            </a: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385981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040398-9B0D-DC0C-CC3D-FF7473D8FD8E}"/>
              </a:ext>
            </a:extLst>
          </p:cNvPr>
          <p:cNvSpPr txBox="1"/>
          <p:nvPr/>
        </p:nvSpPr>
        <p:spPr>
          <a:xfrm>
            <a:off x="239613" y="178070"/>
            <a:ext cx="2496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/>
              <a:t>Evaluation [3]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843649-EF54-6B73-14A6-FD7BF679622E}"/>
              </a:ext>
            </a:extLst>
          </p:cNvPr>
          <p:cNvSpPr txBox="1">
            <a:spLocks/>
          </p:cNvSpPr>
          <p:nvPr/>
        </p:nvSpPr>
        <p:spPr>
          <a:xfrm>
            <a:off x="459588" y="803115"/>
            <a:ext cx="10839216" cy="827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Question[3]: Compare Synergy to big data scheduling policies(DRF, Tetris)?</a:t>
            </a: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115C71-61F0-526E-6F72-75F6EDBA99B8}"/>
              </a:ext>
            </a:extLst>
          </p:cNvPr>
          <p:cNvSpPr txBox="1">
            <a:spLocks/>
          </p:cNvSpPr>
          <p:nvPr/>
        </p:nvSpPr>
        <p:spPr>
          <a:xfrm>
            <a:off x="459588" y="1737715"/>
            <a:ext cx="10839216" cy="827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" dirty="0"/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5958E0-83C6-5AFD-7481-FFC5EFE79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935" y="2151394"/>
            <a:ext cx="7840169" cy="341042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3EDF256-0801-87AF-8896-EBC7B8857BD2}"/>
              </a:ext>
            </a:extLst>
          </p:cNvPr>
          <p:cNvSpPr txBox="1">
            <a:spLocks/>
          </p:cNvSpPr>
          <p:nvPr/>
        </p:nvSpPr>
        <p:spPr>
          <a:xfrm>
            <a:off x="580183" y="5448002"/>
            <a:ext cx="10839216" cy="827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Reduce average JCT of DRF by 7.2x and of Tetris by 1.8x. </a:t>
            </a: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56877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4042AC-43CB-B3BA-3C6B-67E7A8F89FED}"/>
              </a:ext>
            </a:extLst>
          </p:cNvPr>
          <p:cNvSpPr txBox="1"/>
          <p:nvPr/>
        </p:nvSpPr>
        <p:spPr>
          <a:xfrm>
            <a:off x="4683104" y="2737824"/>
            <a:ext cx="25555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i="1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843756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D3003F1-FED3-AAE0-F1B1-93405D4452D6}"/>
              </a:ext>
            </a:extLst>
          </p:cNvPr>
          <p:cNvSpPr txBox="1"/>
          <p:nvPr/>
        </p:nvSpPr>
        <p:spPr>
          <a:xfrm>
            <a:off x="273787" y="178070"/>
            <a:ext cx="2428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/>
              <a:t>Contributions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77EC8-9C28-549F-34FB-74B36A1AA813}"/>
              </a:ext>
            </a:extLst>
          </p:cNvPr>
          <p:cNvSpPr txBox="1">
            <a:spLocks/>
          </p:cNvSpPr>
          <p:nvPr/>
        </p:nvSpPr>
        <p:spPr>
          <a:xfrm>
            <a:off x="920763" y="1423317"/>
            <a:ext cx="10839216" cy="827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Insight of the importance and need for resource-sensitive scheduling of DNN jobs. </a:t>
            </a:r>
            <a:endParaRPr lang="en-US" sz="1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F26107-6E4A-ED1A-CEB6-120BEE813B7A}"/>
              </a:ext>
            </a:extLst>
          </p:cNvPr>
          <p:cNvSpPr txBox="1">
            <a:spLocks/>
          </p:cNvSpPr>
          <p:nvPr/>
        </p:nvSpPr>
        <p:spPr>
          <a:xfrm>
            <a:off x="920763" y="2250675"/>
            <a:ext cx="10839216" cy="827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Optimistic profiling + Synergy-Tune performs disproportional allocations such that no job achieve lower than GPU-proportional throughput.  </a:t>
            </a: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BC8E17-8837-A9E0-5A28-F6EC3877FF8E}"/>
              </a:ext>
            </a:extLst>
          </p:cNvPr>
          <p:cNvSpPr txBox="1">
            <a:spLocks/>
          </p:cNvSpPr>
          <p:nvPr/>
        </p:nvSpPr>
        <p:spPr>
          <a:xfrm>
            <a:off x="920763" y="3150497"/>
            <a:ext cx="10839216" cy="827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Improve CPU- / memory-sensitive jobs, and also improve average JCT by </a:t>
            </a:r>
            <a:r>
              <a:rPr lang="en-US" sz="2000" dirty="0" err="1"/>
              <a:t>upto</a:t>
            </a:r>
            <a:r>
              <a:rPr lang="en-US" sz="2000" dirty="0"/>
              <a:t> 3.4x.  </a:t>
            </a: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1E2EB2-ADA6-5B77-D83F-DC81C0E85B26}"/>
              </a:ext>
            </a:extLst>
          </p:cNvPr>
          <p:cNvSpPr txBox="1">
            <a:spLocks/>
          </p:cNvSpPr>
          <p:nvPr/>
        </p:nvSpPr>
        <p:spPr>
          <a:xfrm>
            <a:off x="920763" y="4050319"/>
            <a:ext cx="10839216" cy="827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General enough to improve a wide range of scheduling policies (LAS, FIFO, SRTF, FTF, DRF, Tetris, etc.)</a:t>
            </a: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409529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D3003F1-FED3-AAE0-F1B1-93405D4452D6}"/>
              </a:ext>
            </a:extLst>
          </p:cNvPr>
          <p:cNvSpPr txBox="1"/>
          <p:nvPr/>
        </p:nvSpPr>
        <p:spPr>
          <a:xfrm>
            <a:off x="472560" y="178070"/>
            <a:ext cx="2030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/>
              <a:t>Limitations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77EC8-9C28-549F-34FB-74B36A1AA813}"/>
              </a:ext>
            </a:extLst>
          </p:cNvPr>
          <p:cNvSpPr txBox="1">
            <a:spLocks/>
          </p:cNvSpPr>
          <p:nvPr/>
        </p:nvSpPr>
        <p:spPr>
          <a:xfrm>
            <a:off x="920763" y="1423317"/>
            <a:ext cx="10839216" cy="827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Heterogeneous Clusters(appliable with additional cost)</a:t>
            </a: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F26107-6E4A-ED1A-CEB6-120BEE813B7A}"/>
              </a:ext>
            </a:extLst>
          </p:cNvPr>
          <p:cNvSpPr txBox="1">
            <a:spLocks/>
          </p:cNvSpPr>
          <p:nvPr/>
        </p:nvSpPr>
        <p:spPr>
          <a:xfrm>
            <a:off x="920763" y="1969505"/>
            <a:ext cx="10839216" cy="827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Depend on use of </a:t>
            </a:r>
            <a:r>
              <a:rPr lang="en-US" sz="2000" dirty="0" err="1"/>
              <a:t>MinIO</a:t>
            </a: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BC8E17-8837-A9E0-5A28-F6EC3877FF8E}"/>
              </a:ext>
            </a:extLst>
          </p:cNvPr>
          <p:cNvSpPr txBox="1">
            <a:spLocks/>
          </p:cNvSpPr>
          <p:nvPr/>
        </p:nvSpPr>
        <p:spPr>
          <a:xfrm>
            <a:off x="920763" y="2601642"/>
            <a:ext cx="10839216" cy="827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GPU elasticity and sharing</a:t>
            </a: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1E2EB2-ADA6-5B77-D83F-DC81C0E85B26}"/>
              </a:ext>
            </a:extLst>
          </p:cNvPr>
          <p:cNvSpPr txBox="1">
            <a:spLocks/>
          </p:cNvSpPr>
          <p:nvPr/>
        </p:nvSpPr>
        <p:spPr>
          <a:xfrm>
            <a:off x="920763" y="3233780"/>
            <a:ext cx="10839216" cy="827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Model and Pipeline parallelism</a:t>
            </a: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31122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D3003F1-FED3-AAE0-F1B1-93405D4452D6}"/>
              </a:ext>
            </a:extLst>
          </p:cNvPr>
          <p:cNvSpPr txBox="1"/>
          <p:nvPr/>
        </p:nvSpPr>
        <p:spPr>
          <a:xfrm>
            <a:off x="0" y="231927"/>
            <a:ext cx="7711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/>
              <a:t>Workload – aware allocation &amp; </a:t>
            </a:r>
            <a:r>
              <a:rPr lang="en-US" sz="3200" i="1" dirty="0" err="1"/>
              <a:t>DMLProfiling</a:t>
            </a:r>
            <a:r>
              <a:rPr lang="en-US" sz="3200" i="1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77EC8-9C28-549F-34FB-74B36A1AA813}"/>
              </a:ext>
            </a:extLst>
          </p:cNvPr>
          <p:cNvSpPr txBox="1">
            <a:spLocks/>
          </p:cNvSpPr>
          <p:nvPr/>
        </p:nvSpPr>
        <p:spPr>
          <a:xfrm>
            <a:off x="920763" y="1165540"/>
            <a:ext cx="10839216" cy="827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Two problems left in Synergy: how ideas of Synergy can also be extended to reason about demands that each job place on storage and network bandwidths. </a:t>
            </a: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F26107-6E4A-ED1A-CEB6-120BEE813B7A}"/>
              </a:ext>
            </a:extLst>
          </p:cNvPr>
          <p:cNvSpPr txBox="1">
            <a:spLocks/>
          </p:cNvSpPr>
          <p:nvPr/>
        </p:nvSpPr>
        <p:spPr>
          <a:xfrm>
            <a:off x="993592" y="2362383"/>
            <a:ext cx="10839216" cy="827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Predicting depends on </a:t>
            </a:r>
            <a:r>
              <a:rPr lang="en-US" sz="2000" dirty="0" err="1"/>
              <a:t>MinIO</a:t>
            </a:r>
            <a:r>
              <a:rPr lang="en-US" sz="2000" dirty="0"/>
              <a:t>.</a:t>
            </a: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1E2EB2-ADA6-5B77-D83F-DC81C0E85B26}"/>
              </a:ext>
            </a:extLst>
          </p:cNvPr>
          <p:cNvSpPr txBox="1">
            <a:spLocks/>
          </p:cNvSpPr>
          <p:nvPr/>
        </p:nvSpPr>
        <p:spPr>
          <a:xfrm>
            <a:off x="633831" y="4017098"/>
            <a:ext cx="10609313" cy="1039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Call for a method to model DNN jobs’ sensitivity to resources in reasonable time.</a:t>
            </a:r>
          </a:p>
          <a:p>
            <a:endParaRPr lang="en-US" sz="2000" dirty="0"/>
          </a:p>
          <a:p>
            <a:r>
              <a:rPr lang="en-US" sz="2000" dirty="0"/>
              <a:t>Whether our work can provide heuristic for profiling jobs’ sensitivity to resources?</a:t>
            </a:r>
            <a:endParaRPr lang="en-US" sz="1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66870CA-971E-E2DB-7EDB-D154B8B07FAA}"/>
              </a:ext>
            </a:extLst>
          </p:cNvPr>
          <p:cNvSpPr/>
          <p:nvPr/>
        </p:nvSpPr>
        <p:spPr>
          <a:xfrm>
            <a:off x="2050171" y="2031637"/>
            <a:ext cx="534075" cy="305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70BD1A-C1F3-D861-76CE-8BD65DA5225D}"/>
              </a:ext>
            </a:extLst>
          </p:cNvPr>
          <p:cNvSpPr txBox="1">
            <a:spLocks/>
          </p:cNvSpPr>
          <p:nvPr/>
        </p:nvSpPr>
        <p:spPr>
          <a:xfrm>
            <a:off x="2846303" y="1797678"/>
            <a:ext cx="8039033" cy="827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The profiling cost will increase heavily if adding more resource dimensions.</a:t>
            </a: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D284AC2-EB70-C6F3-9F5D-1C3CB1FE4885}"/>
              </a:ext>
            </a:extLst>
          </p:cNvPr>
          <p:cNvSpPr/>
          <p:nvPr/>
        </p:nvSpPr>
        <p:spPr>
          <a:xfrm>
            <a:off x="2050170" y="3037121"/>
            <a:ext cx="534075" cy="305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C61C81-FDC9-A32F-4D08-4C5F8D609545}"/>
              </a:ext>
            </a:extLst>
          </p:cNvPr>
          <p:cNvSpPr txBox="1">
            <a:spLocks/>
          </p:cNvSpPr>
          <p:nvPr/>
        </p:nvSpPr>
        <p:spPr>
          <a:xfrm>
            <a:off x="2846303" y="2840902"/>
            <a:ext cx="7649419" cy="827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Unable to model the DNN jobs’ behavior if </a:t>
            </a:r>
            <a:r>
              <a:rPr lang="en-US" sz="2000" dirty="0" err="1"/>
              <a:t>MinIO</a:t>
            </a:r>
            <a:r>
              <a:rPr lang="en-US" sz="2000" dirty="0"/>
              <a:t> is absent</a:t>
            </a: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42796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3" grpId="0" animBg="1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7850-F4E7-2F1C-8E12-C84F8723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556" y="2639198"/>
            <a:ext cx="2876888" cy="1325563"/>
          </a:xfrm>
        </p:spPr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23704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8764-0D23-E262-F17E-B7A77857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501809" cy="1113183"/>
          </a:xfrm>
        </p:spPr>
        <p:txBody>
          <a:bodyPr>
            <a:normAutofit/>
          </a:bodyPr>
          <a:lstStyle/>
          <a:p>
            <a:r>
              <a:rPr lang="en-US" sz="3200" dirty="0"/>
              <a:t>Background of ML jobs scheduling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EB5671-FE8D-34BC-719E-FD3548CDC7F7}"/>
              </a:ext>
            </a:extLst>
          </p:cNvPr>
          <p:cNvSpPr/>
          <p:nvPr/>
        </p:nvSpPr>
        <p:spPr>
          <a:xfrm>
            <a:off x="2541134" y="2204498"/>
            <a:ext cx="1134655" cy="31705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Scheduling Policy </a:t>
            </a:r>
            <a:r>
              <a:rPr lang="en-US" sz="1600" dirty="0">
                <a:solidFill>
                  <a:schemeClr val="tx1"/>
                </a:solidFill>
              </a:rPr>
              <a:t>(FIFO, SRTF, LAS…)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8925F2-70EC-D414-284D-BC006D259F36}"/>
              </a:ext>
            </a:extLst>
          </p:cNvPr>
          <p:cNvSpPr/>
          <p:nvPr/>
        </p:nvSpPr>
        <p:spPr>
          <a:xfrm>
            <a:off x="159026" y="3236182"/>
            <a:ext cx="1739597" cy="8999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of submitted jobs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5BA620C-79B0-217B-A1A0-1E736551D23A}"/>
              </a:ext>
            </a:extLst>
          </p:cNvPr>
          <p:cNvSpPr/>
          <p:nvPr/>
        </p:nvSpPr>
        <p:spPr>
          <a:xfrm rot="16200000">
            <a:off x="2169347" y="3527492"/>
            <a:ext cx="201455" cy="393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CE8697-6C3D-C09A-7D8E-B252C13FF08D}"/>
              </a:ext>
            </a:extLst>
          </p:cNvPr>
          <p:cNvSpPr/>
          <p:nvPr/>
        </p:nvSpPr>
        <p:spPr>
          <a:xfrm>
            <a:off x="4385410" y="3318283"/>
            <a:ext cx="1739597" cy="8999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of jobs to be run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720AAFA-CEA8-9BD1-9A54-0F49F77F3EAC}"/>
              </a:ext>
            </a:extLst>
          </p:cNvPr>
          <p:cNvSpPr/>
          <p:nvPr/>
        </p:nvSpPr>
        <p:spPr>
          <a:xfrm rot="16200000">
            <a:off x="3877749" y="3527492"/>
            <a:ext cx="201455" cy="393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695F73-37CD-5F78-6632-2D8015A3452A}"/>
              </a:ext>
            </a:extLst>
          </p:cNvPr>
          <p:cNvSpPr/>
          <p:nvPr/>
        </p:nvSpPr>
        <p:spPr>
          <a:xfrm>
            <a:off x="6872820" y="2239630"/>
            <a:ext cx="1280160" cy="31705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Scheduling Mechanism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8775C18-678B-ED67-7222-FC2EFD786349}"/>
              </a:ext>
            </a:extLst>
          </p:cNvPr>
          <p:cNvSpPr/>
          <p:nvPr/>
        </p:nvSpPr>
        <p:spPr>
          <a:xfrm rot="16200000">
            <a:off x="6398186" y="3571561"/>
            <a:ext cx="201455" cy="393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E7C2871-93A6-48C2-F01A-A66EC3BABCCD}"/>
              </a:ext>
            </a:extLst>
          </p:cNvPr>
          <p:cNvSpPr/>
          <p:nvPr/>
        </p:nvSpPr>
        <p:spPr>
          <a:xfrm rot="16200000">
            <a:off x="8474804" y="3593087"/>
            <a:ext cx="201455" cy="393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BBE446A-6F26-FE28-FDA9-396F2B20C260}"/>
              </a:ext>
            </a:extLst>
          </p:cNvPr>
          <p:cNvSpPr/>
          <p:nvPr/>
        </p:nvSpPr>
        <p:spPr>
          <a:xfrm>
            <a:off x="9284738" y="2480807"/>
            <a:ext cx="2499095" cy="6428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GPU Number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&amp; Placement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2913DB8-C985-2443-95B7-119A39830218}"/>
              </a:ext>
            </a:extLst>
          </p:cNvPr>
          <p:cNvSpPr/>
          <p:nvPr/>
        </p:nvSpPr>
        <p:spPr>
          <a:xfrm>
            <a:off x="9284737" y="3446822"/>
            <a:ext cx="2499096" cy="6428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 Number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&amp; Placement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18652AF-1616-15C3-9CD0-6C77564724F9}"/>
              </a:ext>
            </a:extLst>
          </p:cNvPr>
          <p:cNvSpPr/>
          <p:nvPr/>
        </p:nvSpPr>
        <p:spPr>
          <a:xfrm>
            <a:off x="9284737" y="4415821"/>
            <a:ext cx="2499096" cy="6428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 Size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&amp; Placement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C993E1D-A0C7-CFE2-3C6A-982444DAA7D4}"/>
              </a:ext>
            </a:extLst>
          </p:cNvPr>
          <p:cNvSpPr txBox="1">
            <a:spLocks/>
          </p:cNvSpPr>
          <p:nvPr/>
        </p:nvSpPr>
        <p:spPr>
          <a:xfrm>
            <a:off x="181141" y="1251611"/>
            <a:ext cx="6545211" cy="56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Common process of DNN jobs’ scheduling:</a:t>
            </a:r>
          </a:p>
        </p:txBody>
      </p:sp>
    </p:spTree>
    <p:extLst>
      <p:ext uri="{BB962C8B-B14F-4D97-AF65-F5344CB8AC3E}">
        <p14:creationId xmlns:p14="http://schemas.microsoft.com/office/powerpoint/2010/main" val="264444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8764-0D23-E262-F17E-B7A77857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501809" cy="1113183"/>
          </a:xfrm>
        </p:spPr>
        <p:txBody>
          <a:bodyPr>
            <a:normAutofit/>
          </a:bodyPr>
          <a:lstStyle/>
          <a:p>
            <a:r>
              <a:rPr lang="en-US" sz="3200" dirty="0"/>
              <a:t>Background of ML jobs scheduling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EB5671-FE8D-34BC-719E-FD3548CDC7F7}"/>
              </a:ext>
            </a:extLst>
          </p:cNvPr>
          <p:cNvSpPr/>
          <p:nvPr/>
        </p:nvSpPr>
        <p:spPr>
          <a:xfrm>
            <a:off x="2501720" y="971869"/>
            <a:ext cx="1134655" cy="2251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Scheduling Policy </a:t>
            </a:r>
            <a:r>
              <a:rPr lang="en-US" sz="1600" dirty="0">
                <a:solidFill>
                  <a:schemeClr val="tx1"/>
                </a:solidFill>
              </a:rPr>
              <a:t>(FIFO, SRTF, LAS…)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8925F2-70EC-D414-284D-BC006D259F36}"/>
              </a:ext>
            </a:extLst>
          </p:cNvPr>
          <p:cNvSpPr/>
          <p:nvPr/>
        </p:nvSpPr>
        <p:spPr>
          <a:xfrm>
            <a:off x="123722" y="1441453"/>
            <a:ext cx="1623970" cy="75310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of submitted jobs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5BA620C-79B0-217B-A1A0-1E736551D23A}"/>
              </a:ext>
            </a:extLst>
          </p:cNvPr>
          <p:cNvSpPr/>
          <p:nvPr/>
        </p:nvSpPr>
        <p:spPr>
          <a:xfrm rot="16200000">
            <a:off x="2069515" y="1631377"/>
            <a:ext cx="201455" cy="393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CE8697-6C3D-C09A-7D8E-B252C13FF08D}"/>
              </a:ext>
            </a:extLst>
          </p:cNvPr>
          <p:cNvSpPr/>
          <p:nvPr/>
        </p:nvSpPr>
        <p:spPr>
          <a:xfrm>
            <a:off x="4249413" y="1529892"/>
            <a:ext cx="1650456" cy="7759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of jobs to be run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720AAFA-CEA8-9BD1-9A54-0F49F77F3EAC}"/>
              </a:ext>
            </a:extLst>
          </p:cNvPr>
          <p:cNvSpPr/>
          <p:nvPr/>
        </p:nvSpPr>
        <p:spPr>
          <a:xfrm rot="16200000">
            <a:off x="3883701" y="1642721"/>
            <a:ext cx="201455" cy="393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695F73-37CD-5F78-6632-2D8015A3452A}"/>
              </a:ext>
            </a:extLst>
          </p:cNvPr>
          <p:cNvSpPr/>
          <p:nvPr/>
        </p:nvSpPr>
        <p:spPr>
          <a:xfrm>
            <a:off x="6521950" y="971869"/>
            <a:ext cx="1280160" cy="2251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Scheduling Mechanism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8775C18-678B-ED67-7222-FC2EFD786349}"/>
              </a:ext>
            </a:extLst>
          </p:cNvPr>
          <p:cNvSpPr/>
          <p:nvPr/>
        </p:nvSpPr>
        <p:spPr>
          <a:xfrm rot="16200000">
            <a:off x="6143537" y="1663557"/>
            <a:ext cx="201455" cy="393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E7C2871-93A6-48C2-F01A-A66EC3BABCCD}"/>
              </a:ext>
            </a:extLst>
          </p:cNvPr>
          <p:cNvSpPr/>
          <p:nvPr/>
        </p:nvSpPr>
        <p:spPr>
          <a:xfrm rot="16200000">
            <a:off x="8051377" y="1722030"/>
            <a:ext cx="201455" cy="393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BBE446A-6F26-FE28-FDA9-396F2B20C260}"/>
              </a:ext>
            </a:extLst>
          </p:cNvPr>
          <p:cNvSpPr/>
          <p:nvPr/>
        </p:nvSpPr>
        <p:spPr>
          <a:xfrm>
            <a:off x="8580613" y="747374"/>
            <a:ext cx="2297903" cy="52994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GPU Number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2913DB8-C985-2443-95B7-119A39830218}"/>
              </a:ext>
            </a:extLst>
          </p:cNvPr>
          <p:cNvSpPr/>
          <p:nvPr/>
        </p:nvSpPr>
        <p:spPr>
          <a:xfrm>
            <a:off x="8648242" y="1903250"/>
            <a:ext cx="2297903" cy="52994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 Number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18652AF-1616-15C3-9CD0-6C77564724F9}"/>
              </a:ext>
            </a:extLst>
          </p:cNvPr>
          <p:cNvSpPr/>
          <p:nvPr/>
        </p:nvSpPr>
        <p:spPr>
          <a:xfrm>
            <a:off x="8648242" y="2652892"/>
            <a:ext cx="2297903" cy="52994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 Size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5794F2-7777-A5D9-645B-4F59A0BC3393}"/>
              </a:ext>
            </a:extLst>
          </p:cNvPr>
          <p:cNvSpPr/>
          <p:nvPr/>
        </p:nvSpPr>
        <p:spPr>
          <a:xfrm>
            <a:off x="8412480" y="262393"/>
            <a:ext cx="3655798" cy="3166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CB10E3-1021-3621-7275-E5565A5F98D6}"/>
              </a:ext>
            </a:extLst>
          </p:cNvPr>
          <p:cNvCxnSpPr/>
          <p:nvPr/>
        </p:nvCxnSpPr>
        <p:spPr>
          <a:xfrm>
            <a:off x="8412480" y="1343770"/>
            <a:ext cx="36557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28D13712-CD96-852D-56B3-CF1E7E7F9D86}"/>
              </a:ext>
            </a:extLst>
          </p:cNvPr>
          <p:cNvSpPr txBox="1">
            <a:spLocks/>
          </p:cNvSpPr>
          <p:nvPr/>
        </p:nvSpPr>
        <p:spPr>
          <a:xfrm>
            <a:off x="8412480" y="223180"/>
            <a:ext cx="2275874" cy="56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i="1" dirty="0"/>
              <a:t>Specified by user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32573C8-1FD6-1B03-8058-B50769DFA01A}"/>
              </a:ext>
            </a:extLst>
          </p:cNvPr>
          <p:cNvSpPr txBox="1">
            <a:spLocks/>
          </p:cNvSpPr>
          <p:nvPr/>
        </p:nvSpPr>
        <p:spPr>
          <a:xfrm>
            <a:off x="8424191" y="1365401"/>
            <a:ext cx="3407350" cy="56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i="1" dirty="0"/>
              <a:t>Proportional to GPU allocation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227C524-E8C9-3787-005B-373985F0389D}"/>
              </a:ext>
            </a:extLst>
          </p:cNvPr>
          <p:cNvSpPr txBox="1">
            <a:spLocks/>
          </p:cNvSpPr>
          <p:nvPr/>
        </p:nvSpPr>
        <p:spPr>
          <a:xfrm>
            <a:off x="123722" y="3886317"/>
            <a:ext cx="11787332" cy="56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Existing DNN schedulers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[Tiresias(NSDI’19), Gavel(OSDI’20), Themis(NSDI’20), etc.]</a:t>
            </a:r>
            <a:r>
              <a:rPr lang="en-US" sz="2000" b="1" dirty="0"/>
              <a:t> all use </a:t>
            </a:r>
            <a:r>
              <a:rPr lang="en-US" sz="2000" b="1" dirty="0">
                <a:solidFill>
                  <a:srgbClr val="FF0000"/>
                </a:solidFill>
              </a:rPr>
              <a:t>GPU-proportional allocation</a:t>
            </a:r>
            <a:r>
              <a:rPr lang="en-US" sz="2000" b="1" dirty="0"/>
              <a:t> for CPU and memory allocation:</a:t>
            </a:r>
            <a:endParaRPr lang="en-US" sz="2000" b="1" dirty="0">
              <a:highlight>
                <a:srgbClr val="FFFF00"/>
              </a:highlight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52E02D8-5D3C-7B0D-CA56-DA740DBE5D88}"/>
              </a:ext>
            </a:extLst>
          </p:cNvPr>
          <p:cNvSpPr txBox="1">
            <a:spLocks/>
          </p:cNvSpPr>
          <p:nvPr/>
        </p:nvSpPr>
        <p:spPr>
          <a:xfrm>
            <a:off x="884260" y="4635690"/>
            <a:ext cx="11113416" cy="56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 user requests a fixed number of GPUs, other resources such as CPU and Memory are allocated proportional to the number of GPUs assigned to the job. 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B57CDFB-CE28-CB37-DF42-92BAE2BBE746}"/>
              </a:ext>
            </a:extLst>
          </p:cNvPr>
          <p:cNvSpPr txBox="1">
            <a:spLocks/>
          </p:cNvSpPr>
          <p:nvPr/>
        </p:nvSpPr>
        <p:spPr>
          <a:xfrm>
            <a:off x="884260" y="5210895"/>
            <a:ext cx="11113416" cy="56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e.g. A server with 4 GPUs, 16 CPUs, and 200GB memory 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432DDAB-D429-BA28-28B1-B2012C4BB586}"/>
              </a:ext>
            </a:extLst>
          </p:cNvPr>
          <p:cNvSpPr txBox="1">
            <a:spLocks/>
          </p:cNvSpPr>
          <p:nvPr/>
        </p:nvSpPr>
        <p:spPr>
          <a:xfrm>
            <a:off x="1321581" y="5702574"/>
            <a:ext cx="6729994" cy="56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 job : 1 GPU =&gt; 4 CPUs and 50GB memory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AD9B3F4F-D9D2-C20B-1A67-857E361D0300}"/>
              </a:ext>
            </a:extLst>
          </p:cNvPr>
          <p:cNvSpPr txBox="1">
            <a:spLocks/>
          </p:cNvSpPr>
          <p:nvPr/>
        </p:nvSpPr>
        <p:spPr>
          <a:xfrm>
            <a:off x="130896" y="821439"/>
            <a:ext cx="6545211" cy="56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Common process of DNN jobs’ scheduling:</a:t>
            </a:r>
          </a:p>
        </p:txBody>
      </p:sp>
    </p:spTree>
    <p:extLst>
      <p:ext uri="{BB962C8B-B14F-4D97-AF65-F5344CB8AC3E}">
        <p14:creationId xmlns:p14="http://schemas.microsoft.com/office/powerpoint/2010/main" val="1198040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8764-0D23-E262-F17E-B7A77857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501809" cy="1113183"/>
          </a:xfrm>
        </p:spPr>
        <p:txBody>
          <a:bodyPr>
            <a:normAutofit/>
          </a:bodyPr>
          <a:lstStyle/>
          <a:p>
            <a:r>
              <a:rPr lang="en-US" sz="3200" dirty="0"/>
              <a:t>Background of ML jobs scheduling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06931D-460D-117A-8659-BDCC95A6A0C2}"/>
              </a:ext>
            </a:extLst>
          </p:cNvPr>
          <p:cNvSpPr txBox="1">
            <a:spLocks/>
          </p:cNvSpPr>
          <p:nvPr/>
        </p:nvSpPr>
        <p:spPr>
          <a:xfrm>
            <a:off x="485570" y="1022480"/>
            <a:ext cx="9872235" cy="56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Problem of GPU-proportional allocation: cause data stalls for </a:t>
            </a:r>
            <a:r>
              <a:rPr lang="en-US" sz="2000" dirty="0" err="1"/>
              <a:t>cpu</a:t>
            </a:r>
            <a:r>
              <a:rPr lang="en-US" sz="2000" dirty="0"/>
              <a:t>/mem sensitive jobs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2A0DB-3C43-D0C4-B10D-C280A1DC072B}"/>
              </a:ext>
            </a:extLst>
          </p:cNvPr>
          <p:cNvSpPr/>
          <p:nvPr/>
        </p:nvSpPr>
        <p:spPr>
          <a:xfrm>
            <a:off x="3602237" y="1625714"/>
            <a:ext cx="3534937" cy="411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Fetched from storage to memory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84E0F4-30A3-F964-F6E0-CFCF29F3E414}"/>
              </a:ext>
            </a:extLst>
          </p:cNvPr>
          <p:cNvSpPr/>
          <p:nvPr/>
        </p:nvSpPr>
        <p:spPr>
          <a:xfrm>
            <a:off x="3602237" y="2514489"/>
            <a:ext cx="3534937" cy="411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Preprocessed at CPU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09B6E0-A2E7-857C-E0D9-DDAC919F2FEE}"/>
              </a:ext>
            </a:extLst>
          </p:cNvPr>
          <p:cNvSpPr/>
          <p:nvPr/>
        </p:nvSpPr>
        <p:spPr>
          <a:xfrm>
            <a:off x="3602237" y="3460220"/>
            <a:ext cx="3534937" cy="411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Copied over to GPU for processing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604A6D3-6F16-7CDF-312C-EEB16370979A}"/>
              </a:ext>
            </a:extLst>
          </p:cNvPr>
          <p:cNvSpPr txBox="1">
            <a:spLocks/>
          </p:cNvSpPr>
          <p:nvPr/>
        </p:nvSpPr>
        <p:spPr>
          <a:xfrm>
            <a:off x="3345851" y="4124247"/>
            <a:ext cx="3950213" cy="56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Figure: Training of a mini-batch of data</a:t>
            </a: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BB43750B-39A6-600D-ABCE-E246043E47AF}"/>
              </a:ext>
            </a:extLst>
          </p:cNvPr>
          <p:cNvSpPr/>
          <p:nvPr/>
        </p:nvSpPr>
        <p:spPr>
          <a:xfrm>
            <a:off x="7551629" y="2027372"/>
            <a:ext cx="1950180" cy="1017065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 Stall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F0583F6A-D985-7183-8F92-8E707A6967E5}"/>
              </a:ext>
            </a:extLst>
          </p:cNvPr>
          <p:cNvSpPr/>
          <p:nvPr/>
        </p:nvSpPr>
        <p:spPr>
          <a:xfrm>
            <a:off x="5208104" y="2122003"/>
            <a:ext cx="254442" cy="2623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B861BD46-E81B-8B80-3586-656097AA04D2}"/>
              </a:ext>
            </a:extLst>
          </p:cNvPr>
          <p:cNvSpPr/>
          <p:nvPr/>
        </p:nvSpPr>
        <p:spPr>
          <a:xfrm>
            <a:off x="5208104" y="3082304"/>
            <a:ext cx="254442" cy="260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1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3" grpId="0" animBg="1"/>
      <p:bldP spid="37" grpId="0" animBg="1"/>
      <p:bldP spid="39" grpId="0"/>
      <p:bldP spid="40" grpId="0" animBg="1"/>
      <p:bldP spid="44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8764-0D23-E262-F17E-B7A77857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501809" cy="1113183"/>
          </a:xfrm>
        </p:spPr>
        <p:txBody>
          <a:bodyPr>
            <a:normAutofit/>
          </a:bodyPr>
          <a:lstStyle/>
          <a:p>
            <a:r>
              <a:rPr lang="en-US" sz="3200" dirty="0"/>
              <a:t>Background of ML jobs scheduling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06931D-460D-117A-8659-BDCC95A6A0C2}"/>
              </a:ext>
            </a:extLst>
          </p:cNvPr>
          <p:cNvSpPr txBox="1">
            <a:spLocks/>
          </p:cNvSpPr>
          <p:nvPr/>
        </p:nvSpPr>
        <p:spPr>
          <a:xfrm>
            <a:off x="485570" y="1022480"/>
            <a:ext cx="9872235" cy="56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Problem of GPU-proportional allocation: cause data stalls for </a:t>
            </a:r>
            <a:r>
              <a:rPr lang="en-US" sz="2000" dirty="0" err="1"/>
              <a:t>cpu</a:t>
            </a:r>
            <a:r>
              <a:rPr lang="en-US" sz="2000" dirty="0"/>
              <a:t>/mem sensitive jobs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2A0DB-3C43-D0C4-B10D-C280A1DC072B}"/>
              </a:ext>
            </a:extLst>
          </p:cNvPr>
          <p:cNvSpPr/>
          <p:nvPr/>
        </p:nvSpPr>
        <p:spPr>
          <a:xfrm>
            <a:off x="413975" y="2518809"/>
            <a:ext cx="3534937" cy="411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Fetched from storage to memory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84E0F4-30A3-F964-F6E0-CFCF29F3E414}"/>
              </a:ext>
            </a:extLst>
          </p:cNvPr>
          <p:cNvSpPr/>
          <p:nvPr/>
        </p:nvSpPr>
        <p:spPr>
          <a:xfrm>
            <a:off x="413975" y="3407584"/>
            <a:ext cx="3534937" cy="411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Preprocessed at CPU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09B6E0-A2E7-857C-E0D9-DDAC919F2FEE}"/>
              </a:ext>
            </a:extLst>
          </p:cNvPr>
          <p:cNvSpPr/>
          <p:nvPr/>
        </p:nvSpPr>
        <p:spPr>
          <a:xfrm>
            <a:off x="413975" y="4353315"/>
            <a:ext cx="3534937" cy="411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Copied over to GPU for processing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604A6D3-6F16-7CDF-312C-EEB16370979A}"/>
              </a:ext>
            </a:extLst>
          </p:cNvPr>
          <p:cNvSpPr txBox="1">
            <a:spLocks/>
          </p:cNvSpPr>
          <p:nvPr/>
        </p:nvSpPr>
        <p:spPr>
          <a:xfrm>
            <a:off x="157589" y="5017342"/>
            <a:ext cx="3950213" cy="56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Figure: Training of a mini-batch of data</a:t>
            </a: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BB43750B-39A6-600D-ABCE-E246043E47AF}"/>
              </a:ext>
            </a:extLst>
          </p:cNvPr>
          <p:cNvSpPr/>
          <p:nvPr/>
        </p:nvSpPr>
        <p:spPr>
          <a:xfrm>
            <a:off x="4363367" y="2920467"/>
            <a:ext cx="1950180" cy="1017065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 Stall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47E8F21-CA05-1A43-6344-E95B6B598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238" y="2160867"/>
            <a:ext cx="4250691" cy="2756909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6000B933-9329-6345-B058-8D18F8FB8FE6}"/>
              </a:ext>
            </a:extLst>
          </p:cNvPr>
          <p:cNvSpPr/>
          <p:nvPr/>
        </p:nvSpPr>
        <p:spPr>
          <a:xfrm>
            <a:off x="1940118" y="3013544"/>
            <a:ext cx="254442" cy="2623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4F28AA6-E741-BB95-2628-9DAAB1F61CAA}"/>
              </a:ext>
            </a:extLst>
          </p:cNvPr>
          <p:cNvSpPr/>
          <p:nvPr/>
        </p:nvSpPr>
        <p:spPr>
          <a:xfrm>
            <a:off x="1940118" y="3973845"/>
            <a:ext cx="254442" cy="260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78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8764-0D23-E262-F17E-B7A77857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501809" cy="1113183"/>
          </a:xfrm>
        </p:spPr>
        <p:txBody>
          <a:bodyPr>
            <a:normAutofit/>
          </a:bodyPr>
          <a:lstStyle/>
          <a:p>
            <a:r>
              <a:rPr lang="en-US" sz="3200" dirty="0"/>
              <a:t>Motivation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06931D-460D-117A-8659-BDCC95A6A0C2}"/>
              </a:ext>
            </a:extLst>
          </p:cNvPr>
          <p:cNvSpPr txBox="1">
            <a:spLocks/>
          </p:cNvSpPr>
          <p:nvPr/>
        </p:nvSpPr>
        <p:spPr>
          <a:xfrm>
            <a:off x="339526" y="1125596"/>
            <a:ext cx="11512948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GPU-proportional allocation V.S. resource sensitive allocation: up to 3x speedup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B4A88-9F74-2C64-4764-6CF320126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71" y="1980236"/>
            <a:ext cx="10317015" cy="1943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B54FEB-AF31-0B68-F402-FED97502F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02" y="4425623"/>
            <a:ext cx="6550205" cy="201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02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D6EC03-F76F-9FDF-CDF8-937EF8EF266B}"/>
              </a:ext>
            </a:extLst>
          </p:cNvPr>
          <p:cNvSpPr txBox="1"/>
          <p:nvPr/>
        </p:nvSpPr>
        <p:spPr>
          <a:xfrm>
            <a:off x="3535332" y="2737824"/>
            <a:ext cx="4851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i="1" dirty="0"/>
              <a:t>Goal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320822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8764-0D23-E262-F17E-B7A77857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96654" cy="1113183"/>
          </a:xfrm>
        </p:spPr>
        <p:txBody>
          <a:bodyPr>
            <a:normAutofit/>
          </a:bodyPr>
          <a:lstStyle/>
          <a:p>
            <a:r>
              <a:rPr lang="en-US" sz="3200" dirty="0"/>
              <a:t>Goal &amp; Challenges</a:t>
            </a:r>
            <a:endParaRPr lang="en-US" sz="3200" dirty="0">
              <a:highlight>
                <a:srgbClr val="FFFF00"/>
              </a:highligh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06931D-460D-117A-8659-BDCC95A6A0C2}"/>
              </a:ext>
            </a:extLst>
          </p:cNvPr>
          <p:cNvSpPr txBox="1">
            <a:spLocks/>
          </p:cNvSpPr>
          <p:nvPr/>
        </p:nvSpPr>
        <p:spPr>
          <a:xfrm>
            <a:off x="339526" y="1125596"/>
            <a:ext cx="11512948" cy="1464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Main Goal: 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Replace GPU-proportional allocation by a workload-aware allocation, which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maximize throughput while ensuring that every job’s throughput is at least that of GPU-proportional allocation</a:t>
            </a:r>
            <a:r>
              <a:rPr lang="en-US" sz="2000" b="1" dirty="0"/>
              <a:t>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83E7658-2986-AB85-2BB3-B7C0E97086B7}"/>
              </a:ext>
            </a:extLst>
          </p:cNvPr>
          <p:cNvSpPr txBox="1">
            <a:spLocks/>
          </p:cNvSpPr>
          <p:nvPr/>
        </p:nvSpPr>
        <p:spPr>
          <a:xfrm>
            <a:off x="339526" y="3051136"/>
            <a:ext cx="11512948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Challenges 1: What is the ideal resource requirement for each job? How can this be determined with low overhead?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BD3437-49DD-CD53-E9CD-74612F784865}"/>
              </a:ext>
            </a:extLst>
          </p:cNvPr>
          <p:cNvSpPr txBox="1">
            <a:spLocks/>
          </p:cNvSpPr>
          <p:nvPr/>
        </p:nvSpPr>
        <p:spPr>
          <a:xfrm>
            <a:off x="339526" y="4682478"/>
            <a:ext cx="11512948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Challenges 2: How should we pack these jobs onto servers along multiple resource dimensions efficiently, especially when we can tune the job’s demand for these resources?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C8ED8A-3CC4-85D8-F71C-305B43C786F1}"/>
              </a:ext>
            </a:extLst>
          </p:cNvPr>
          <p:cNvSpPr txBox="1">
            <a:spLocks/>
          </p:cNvSpPr>
          <p:nvPr/>
        </p:nvSpPr>
        <p:spPr>
          <a:xfrm>
            <a:off x="1124325" y="3800438"/>
            <a:ext cx="7471035" cy="71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profiling strategy - 1. good estimation, 2. reasonable time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F0ABB45-24FF-919F-122D-95886846EE2E}"/>
              </a:ext>
            </a:extLst>
          </p:cNvPr>
          <p:cNvSpPr txBox="1">
            <a:spLocks/>
          </p:cNvSpPr>
          <p:nvPr/>
        </p:nvSpPr>
        <p:spPr>
          <a:xfrm>
            <a:off x="1121675" y="5564518"/>
            <a:ext cx="10985513" cy="1254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scheduling algorithm –   1. contend with fungible resource demands (instead of fixed resource demands) </a:t>
            </a:r>
          </a:p>
          <a:p>
            <a:r>
              <a:rPr lang="en-US" sz="2000" dirty="0"/>
              <a:t>			   2. maximize throughput </a:t>
            </a:r>
          </a:p>
          <a:p>
            <a:r>
              <a:rPr lang="en-US" sz="2000" dirty="0"/>
              <a:t>			   3. fair allocation  </a:t>
            </a:r>
          </a:p>
          <a:p>
            <a:r>
              <a:rPr lang="en-US" sz="2000" dirty="0"/>
              <a:t>			   4. feasible packing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A93793A-DAE2-8E29-BADE-3A7C6B38124E}"/>
              </a:ext>
            </a:extLst>
          </p:cNvPr>
          <p:cNvSpPr/>
          <p:nvPr/>
        </p:nvSpPr>
        <p:spPr>
          <a:xfrm>
            <a:off x="588397" y="4014155"/>
            <a:ext cx="413467" cy="24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FBBD92B-C3F9-1D98-6D3D-E7D90858D3E2}"/>
              </a:ext>
            </a:extLst>
          </p:cNvPr>
          <p:cNvSpPr/>
          <p:nvPr/>
        </p:nvSpPr>
        <p:spPr>
          <a:xfrm>
            <a:off x="588396" y="5659232"/>
            <a:ext cx="413467" cy="24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61F8E8A-960E-8CA6-5C02-41BFE44AE6F0}"/>
              </a:ext>
            </a:extLst>
          </p:cNvPr>
          <p:cNvSpPr txBox="1">
            <a:spLocks/>
          </p:cNvSpPr>
          <p:nvPr/>
        </p:nvSpPr>
        <p:spPr>
          <a:xfrm>
            <a:off x="339525" y="2435396"/>
            <a:ext cx="11512948" cy="715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Require to solve:</a:t>
            </a:r>
          </a:p>
        </p:txBody>
      </p:sp>
    </p:spTree>
    <p:extLst>
      <p:ext uri="{BB962C8B-B14F-4D97-AF65-F5344CB8AC3E}">
        <p14:creationId xmlns:p14="http://schemas.microsoft.com/office/powerpoint/2010/main" val="715579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  <p:bldP spid="11" grpId="0"/>
      <p:bldP spid="12" grpId="0" animBg="1"/>
      <p:bldP spid="14" grpId="0" animBg="1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</TotalTime>
  <Words>1513</Words>
  <Application>Microsoft Office PowerPoint</Application>
  <PresentationFormat>Widescreen</PresentationFormat>
  <Paragraphs>213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Background of ML jobs scheduling</vt:lpstr>
      <vt:lpstr>Background of ML jobs scheduling</vt:lpstr>
      <vt:lpstr>Background of ML jobs scheduling</vt:lpstr>
      <vt:lpstr>Background of ML jobs scheduling</vt:lpstr>
      <vt:lpstr>Motivation</vt:lpstr>
      <vt:lpstr>PowerPoint Presentation</vt:lpstr>
      <vt:lpstr>Goal &amp; Challenges</vt:lpstr>
      <vt:lpstr>PowerPoint Presentation</vt:lpstr>
      <vt:lpstr>Overview of Synergy’s design</vt:lpstr>
      <vt:lpstr>Overview of Synergy’s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Peiran Qin (FA Talent)</dc:creator>
  <cp:lastModifiedBy>Peiran Qin (FA Talent)</cp:lastModifiedBy>
  <cp:revision>5</cp:revision>
  <dcterms:created xsi:type="dcterms:W3CDTF">2022-07-18T08:50:33Z</dcterms:created>
  <dcterms:modified xsi:type="dcterms:W3CDTF">2022-07-20T05:53:45Z</dcterms:modified>
</cp:coreProperties>
</file>