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20"/>
  </p:notesMasterIdLst>
  <p:sldIdLst>
    <p:sldId id="283" r:id="rId3"/>
    <p:sldId id="359" r:id="rId4"/>
    <p:sldId id="370" r:id="rId5"/>
    <p:sldId id="514" r:id="rId6"/>
    <p:sldId id="285" r:id="rId7"/>
    <p:sldId id="501" r:id="rId8"/>
    <p:sldId id="515" r:id="rId9"/>
    <p:sldId id="474" r:id="rId10"/>
    <p:sldId id="502" r:id="rId11"/>
    <p:sldId id="481" r:id="rId12"/>
    <p:sldId id="516" r:id="rId13"/>
    <p:sldId id="517" r:id="rId14"/>
    <p:sldId id="482" r:id="rId15"/>
    <p:sldId id="412" r:id="rId16"/>
    <p:sldId id="528" r:id="rId17"/>
    <p:sldId id="414" r:id="rId18"/>
    <p:sldId id="475" r:id="rId1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02"/>
    <a:srgbClr val="504B48"/>
    <a:srgbClr val="D9D9D9"/>
    <a:srgbClr val="F0E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5238" autoAdjust="0"/>
  </p:normalViewPr>
  <p:slideViewPr>
    <p:cSldViewPr snapToGrid="0">
      <p:cViewPr varScale="1">
        <p:scale>
          <a:sx n="121" d="100"/>
          <a:sy n="121" d="100"/>
        </p:scale>
        <p:origin x="389"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E52F44-9070-4ADA-B51C-A0D252E3CF4C}" type="datetimeFigureOut">
              <a:rPr lang="zh-CN" altLang="en-US" smtClean="0"/>
              <a:t>2020/3/13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9BA24-01DB-484C-B7F0-6B4CFF9FA00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10"/>
          </p:nvPr>
        </p:nvSpPr>
        <p:spPr/>
        <p:txBody>
          <a:bodyPr/>
          <a:lstStyle/>
          <a:p>
            <a:fld id="{6769BA24-01DB-484C-B7F0-6B4CFF9FA00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96F1A2C-2C66-4B5C-AB2D-17D11FFF4214}"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96F1A2C-2C66-4B5C-AB2D-17D11FFF4214}"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69BA24-01DB-484C-B7F0-6B4CFF9FA00D}"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在此演示实验</a:t>
            </a:r>
          </a:p>
        </p:txBody>
      </p:sp>
      <p:sp>
        <p:nvSpPr>
          <p:cNvPr id="4" name="灯片编号占位符 3"/>
          <p:cNvSpPr>
            <a:spLocks noGrp="1"/>
          </p:cNvSpPr>
          <p:nvPr>
            <p:ph type="sldNum" sz="quarter" idx="10"/>
          </p:nvPr>
        </p:nvSpPr>
        <p:spPr/>
        <p:txBody>
          <a:bodyPr/>
          <a:lstStyle/>
          <a:p>
            <a:fld id="{196F1A2C-2C66-4B5C-AB2D-17D11FFF4214}"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96F1A2C-2C66-4B5C-AB2D-17D11FFF4214}"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96F1A2C-2C66-4B5C-AB2D-17D11FFF4214}"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备注：这里的修改会保存历史记录，也相当于发新的评论</a:t>
            </a:r>
          </a:p>
        </p:txBody>
      </p:sp>
      <p:sp>
        <p:nvSpPr>
          <p:cNvPr id="4" name="灯片编号占位符 3"/>
          <p:cNvSpPr>
            <a:spLocks noGrp="1"/>
          </p:cNvSpPr>
          <p:nvPr>
            <p:ph type="sldNum" sz="quarter" idx="10"/>
          </p:nvPr>
        </p:nvSpPr>
        <p:spPr/>
        <p:txBody>
          <a:bodyPr/>
          <a:lstStyle/>
          <a:p>
            <a:fld id="{196F1A2C-2C66-4B5C-AB2D-17D11FFF4214}"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点评链是由新加坡</a:t>
            </a:r>
            <a:r>
              <a:rPr lang="en-US" altLang="zh-CN" sz="1200" b="0" i="0" kern="1200" dirty="0">
                <a:solidFill>
                  <a:schemeClr val="tx1"/>
                </a:solidFill>
                <a:effectLst/>
                <a:latin typeface="+mn-lt"/>
                <a:ea typeface="+mn-ea"/>
                <a:cs typeface="+mn-cs"/>
              </a:rPr>
              <a:t>DIDO</a:t>
            </a:r>
            <a:r>
              <a:rPr lang="zh-CN" altLang="en-US" sz="1200" b="0" i="0" kern="1200" dirty="0">
                <a:solidFill>
                  <a:schemeClr val="tx1"/>
                </a:solidFill>
                <a:effectLst/>
                <a:latin typeface="+mn-lt"/>
                <a:ea typeface="+mn-ea"/>
                <a:cs typeface="+mn-cs"/>
              </a:rPr>
              <a:t>基金会联合信胜基金，链亿资本等多家资本联合推出的一款基于区块链底层技术的综合点评机制。</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点评链针对传统评测领域三角关系的无法兼顾，利用通证经济模式来解决这个问题。在通证经济中，企业或商家只需要跟用户绑定通证，共享资源，以共建一个公平、公正、公开的评测平台为目的，最后通过</a:t>
            </a:r>
            <a:r>
              <a:rPr lang="en-US" altLang="zh-CN" sz="1200" b="0" i="0" kern="1200" dirty="0">
                <a:solidFill>
                  <a:schemeClr val="tx1"/>
                </a:solidFill>
                <a:effectLst/>
                <a:latin typeface="+mn-lt"/>
                <a:ea typeface="+mn-ea"/>
                <a:cs typeface="+mn-cs"/>
              </a:rPr>
              <a:t>Token</a:t>
            </a:r>
            <a:r>
              <a:rPr lang="zh-CN" altLang="en-US" sz="1200" b="0" i="0" kern="1200" dirty="0">
                <a:solidFill>
                  <a:schemeClr val="tx1"/>
                </a:solidFill>
                <a:effectLst/>
                <a:latin typeface="+mn-lt"/>
                <a:ea typeface="+mn-ea"/>
                <a:cs typeface="+mn-cs"/>
              </a:rPr>
              <a:t>的激励，吸引越来越多的用户自主的对企业进行测评。点评链跟传统中心化点评平台相比，具备公开透明、专业可信、模型进化和海量数据等优势。</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点评链通过使用分布式账本和人工智能技术，能够开发出一种基于数字代币激励的线上评论系统，确保评论的准确性和客观性。</a:t>
            </a:r>
          </a:p>
          <a:p>
            <a:endParaRPr lang="en-US" altLang="zh-CN" dirty="0"/>
          </a:p>
          <a:p>
            <a:r>
              <a:rPr lang="zh-CN" altLang="en-US" dirty="0"/>
              <a:t>计划</a:t>
            </a:r>
            <a:r>
              <a:rPr lang="en-US" altLang="zh-CN" dirty="0"/>
              <a:t>2020</a:t>
            </a:r>
            <a:r>
              <a:rPr lang="zh-CN" altLang="en-US" dirty="0"/>
              <a:t>年</a:t>
            </a:r>
            <a:r>
              <a:rPr lang="en-US" altLang="zh-CN" dirty="0"/>
              <a:t>4</a:t>
            </a:r>
            <a:r>
              <a:rPr lang="zh-CN" altLang="en-US" dirty="0"/>
              <a:t>月正式上线</a:t>
            </a:r>
          </a:p>
        </p:txBody>
      </p:sp>
      <p:sp>
        <p:nvSpPr>
          <p:cNvPr id="4" name="灯片编号占位符 3"/>
          <p:cNvSpPr>
            <a:spLocks noGrp="1"/>
          </p:cNvSpPr>
          <p:nvPr>
            <p:ph type="sldNum" sz="quarter" idx="10"/>
          </p:nvPr>
        </p:nvSpPr>
        <p:spPr/>
        <p:txBody>
          <a:bodyPr/>
          <a:lstStyle/>
          <a:p>
            <a:fld id="{196F1A2C-2C66-4B5C-AB2D-17D11FFF4214}"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mn-lt"/>
                <a:ea typeface="+mn-ea"/>
                <a:cs typeface="+mn-cs"/>
              </a:rPr>
              <a:t>市场调查</a:t>
            </a:r>
          </a:p>
          <a:p>
            <a:r>
              <a:rPr lang="en-US" altLang="zh-CN" sz="1200" b="0" i="0" kern="1200" dirty="0">
                <a:solidFill>
                  <a:schemeClr val="tx1"/>
                </a:solidFill>
                <a:effectLst/>
                <a:latin typeface="+mn-lt"/>
                <a:ea typeface="+mn-ea"/>
                <a:cs typeface="+mn-cs"/>
              </a:rPr>
              <a:t>DIDO</a:t>
            </a:r>
            <a:r>
              <a:rPr lang="zh-CN" altLang="en-US" sz="1200" b="0" i="0" kern="1200" dirty="0">
                <a:solidFill>
                  <a:schemeClr val="tx1"/>
                </a:solidFill>
                <a:effectLst/>
                <a:latin typeface="+mn-lt"/>
                <a:ea typeface="+mn-ea"/>
                <a:cs typeface="+mn-cs"/>
              </a:rPr>
              <a:t>代币允许针对公司的人口统计目标和实时结果进行直接和更便利的市场调查</a:t>
            </a:r>
          </a:p>
          <a:p>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工具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点评链提供了高级</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工具收集数据的统计分析</a:t>
            </a:r>
          </a:p>
          <a:p>
            <a:r>
              <a:rPr lang="en-US" altLang="zh-CN" sz="1200" b="0" i="0" kern="1200" dirty="0">
                <a:solidFill>
                  <a:schemeClr val="tx1"/>
                </a:solidFill>
                <a:effectLst/>
                <a:latin typeface="+mn-lt"/>
                <a:ea typeface="+mn-ea"/>
                <a:cs typeface="+mn-cs"/>
              </a:rPr>
              <a:t>API </a:t>
            </a:r>
          </a:p>
          <a:p>
            <a:r>
              <a:rPr lang="zh-CN" altLang="en-US" sz="1200" b="0" i="0" kern="1200" dirty="0">
                <a:solidFill>
                  <a:schemeClr val="tx1"/>
                </a:solidFill>
                <a:effectLst/>
                <a:latin typeface="+mn-lt"/>
                <a:ea typeface="+mn-ea"/>
                <a:cs typeface="+mn-cs"/>
              </a:rPr>
              <a:t>公司将能够通过所提供的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使用点评链服务</a:t>
            </a:r>
          </a:p>
          <a:p>
            <a:r>
              <a:rPr lang="zh-CN" altLang="en-US" sz="1200" b="0" i="0" kern="1200" dirty="0">
                <a:solidFill>
                  <a:schemeClr val="tx1"/>
                </a:solidFill>
                <a:effectLst/>
                <a:latin typeface="+mn-lt"/>
                <a:ea typeface="+mn-ea"/>
                <a:cs typeface="+mn-cs"/>
              </a:rPr>
              <a:t>评论奖励</a:t>
            </a:r>
          </a:p>
          <a:p>
            <a:r>
              <a:rPr lang="zh-CN" altLang="en-US" sz="1200" b="0" i="0" kern="1200" dirty="0">
                <a:solidFill>
                  <a:schemeClr val="tx1"/>
                </a:solidFill>
                <a:effectLst/>
                <a:latin typeface="+mn-lt"/>
                <a:ea typeface="+mn-ea"/>
                <a:cs typeface="+mn-cs"/>
              </a:rPr>
              <a:t>发布高质量的产品和服务评论的用户将获得</a:t>
            </a:r>
            <a:r>
              <a:rPr lang="en-US" altLang="zh-CN" sz="1200" b="0" i="0" kern="1200" dirty="0">
                <a:solidFill>
                  <a:schemeClr val="tx1"/>
                </a:solidFill>
                <a:effectLst/>
                <a:latin typeface="+mn-lt"/>
                <a:ea typeface="+mn-ea"/>
                <a:cs typeface="+mn-cs"/>
              </a:rPr>
              <a:t>DIDO</a:t>
            </a:r>
            <a:r>
              <a:rPr lang="zh-CN" altLang="en-US" sz="1200" b="0" i="0" kern="1200" dirty="0">
                <a:solidFill>
                  <a:schemeClr val="tx1"/>
                </a:solidFill>
                <a:effectLst/>
                <a:latin typeface="+mn-lt"/>
                <a:ea typeface="+mn-ea"/>
                <a:cs typeface="+mn-cs"/>
              </a:rPr>
              <a:t>代币奖励</a:t>
            </a:r>
          </a:p>
          <a:p>
            <a:r>
              <a:rPr lang="zh-CN" altLang="en-US" sz="1200" b="0" i="0" kern="1200" dirty="0">
                <a:solidFill>
                  <a:schemeClr val="tx1"/>
                </a:solidFill>
                <a:effectLst/>
                <a:latin typeface="+mn-lt"/>
                <a:ea typeface="+mn-ea"/>
                <a:cs typeface="+mn-cs"/>
              </a:rPr>
              <a:t>调查 </a:t>
            </a:r>
          </a:p>
          <a:p>
            <a:r>
              <a:rPr lang="zh-CN" altLang="en-US" sz="1200" b="0" i="0" kern="1200" dirty="0">
                <a:solidFill>
                  <a:schemeClr val="tx1"/>
                </a:solidFill>
                <a:effectLst/>
                <a:latin typeface="+mn-lt"/>
                <a:ea typeface="+mn-ea"/>
                <a:cs typeface="+mn-cs"/>
              </a:rPr>
              <a:t>用户回答公司发布的调查直接在</a:t>
            </a:r>
            <a:r>
              <a:rPr lang="en-US" altLang="zh-CN" sz="1200" b="0" i="0" kern="1200" dirty="0">
                <a:solidFill>
                  <a:schemeClr val="tx1"/>
                </a:solidFill>
                <a:effectLst/>
                <a:latin typeface="+mn-lt"/>
                <a:ea typeface="+mn-ea"/>
                <a:cs typeface="+mn-cs"/>
              </a:rPr>
              <a:t>DIDO</a:t>
            </a:r>
            <a:r>
              <a:rPr lang="zh-CN" altLang="en-US" sz="1200" b="0" i="0" kern="1200" dirty="0">
                <a:solidFill>
                  <a:schemeClr val="tx1"/>
                </a:solidFill>
                <a:effectLst/>
                <a:latin typeface="+mn-lt"/>
                <a:ea typeface="+mn-ea"/>
                <a:cs typeface="+mn-cs"/>
              </a:rPr>
              <a:t>代币中获得付款</a:t>
            </a:r>
          </a:p>
          <a:p>
            <a:r>
              <a:rPr lang="zh-CN" altLang="en-US" sz="1200" b="0" i="0" kern="1200" dirty="0">
                <a:solidFill>
                  <a:schemeClr val="tx1"/>
                </a:solidFill>
                <a:effectLst/>
                <a:latin typeface="+mn-lt"/>
                <a:ea typeface="+mn-ea"/>
                <a:cs typeface="+mn-cs"/>
              </a:rPr>
              <a:t>广告 </a:t>
            </a:r>
          </a:p>
          <a:p>
            <a:r>
              <a:rPr lang="zh-CN" altLang="en-US" sz="1200" b="0" i="0" kern="1200" dirty="0">
                <a:solidFill>
                  <a:schemeClr val="tx1"/>
                </a:solidFill>
                <a:effectLst/>
                <a:latin typeface="+mn-lt"/>
                <a:ea typeface="+mn-ea"/>
                <a:cs typeface="+mn-cs"/>
              </a:rPr>
              <a:t>公司将能够通过点评链做广告，部分付款直接付给用户</a:t>
            </a:r>
          </a:p>
        </p:txBody>
      </p:sp>
      <p:sp>
        <p:nvSpPr>
          <p:cNvPr id="4" name="灯片编号占位符 3"/>
          <p:cNvSpPr>
            <a:spLocks noGrp="1"/>
          </p:cNvSpPr>
          <p:nvPr>
            <p:ph type="sldNum" sz="quarter" idx="10"/>
          </p:nvPr>
        </p:nvSpPr>
        <p:spPr/>
        <p:txBody>
          <a:bodyPr/>
          <a:lstStyle/>
          <a:p>
            <a:fld id="{196F1A2C-2C66-4B5C-AB2D-17D11FFF4214}"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69BA24-01DB-484C-B7F0-6B4CFF9FA00D}"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96F1A2C-2C66-4B5C-AB2D-17D11FFF4214}"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1731661"/>
            <a:ext cx="8139178" cy="674375"/>
          </a:xfrm>
        </p:spPr>
        <p:txBody>
          <a:bodyPr lIns="101600" tIns="38100" rIns="25400" bIns="38100" anchor="t" anchorCtr="0">
            <a:noAutofit/>
          </a:bodyPr>
          <a:lstStyle>
            <a:lvl1pPr algn="ctr">
              <a:defRPr sz="405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502444" y="2674144"/>
            <a:ext cx="8139113" cy="601028"/>
          </a:xfrm>
        </p:spPr>
        <p:txBody>
          <a:bodyPr lIns="101600" tIns="38100" rIns="76200" bIns="38100" anchor="ctr" anchorCtr="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435919"/>
            <a:ext cx="8139178" cy="486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502444" y="1131094"/>
            <a:ext cx="8139113" cy="3561874"/>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7264"/>
            <a:ext cx="2057400" cy="273844"/>
          </a:xfrm>
        </p:spPr>
        <p:txBody>
          <a:bodyPr/>
          <a:lstStyle>
            <a:lvl1pPr>
              <a:defRPr/>
            </a:lvl1pPr>
          </a:lstStyle>
          <a:p>
            <a:fld id="{0F5406F9-9D55-43C4-BE81-7494A86FAC27}" type="datetime1">
              <a:rPr lang="zh-CN" altLang="en-US"/>
              <a:t>2020/3/13</a:t>
            </a:fld>
            <a:endParaRPr lang="zh-CN" altLang="en-US" sz="1400" dirty="0">
              <a:solidFill>
                <a:schemeClr val="tx1"/>
              </a:solidFill>
            </a:endParaRPr>
          </a:p>
        </p:txBody>
      </p:sp>
      <p:sp>
        <p:nvSpPr>
          <p:cNvPr id="4" name="页脚占位符 3"/>
          <p:cNvSpPr>
            <a:spLocks noGrp="1"/>
          </p:cNvSpPr>
          <p:nvPr>
            <p:ph type="ftr" sz="quarter" idx="11"/>
          </p:nvPr>
        </p:nvSpPr>
        <p:spPr>
          <a:xfrm>
            <a:off x="3028950" y="4767264"/>
            <a:ext cx="3086100" cy="273844"/>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7264"/>
            <a:ext cx="2057400" cy="273844"/>
          </a:xfrm>
        </p:spPr>
        <p:txBody>
          <a:bodyPr/>
          <a:lstStyle>
            <a:lvl1pPr>
              <a:defRPr/>
            </a:lvl1pPr>
          </a:lstStyle>
          <a:p>
            <a:fld id="{EA35AA8C-CB27-4DDA-B316-A125D5FA3F42}" type="slidenum">
              <a:rPr lang="zh-CN" altLang="en-US"/>
              <a:t>‹#›</a:t>
            </a:fld>
            <a:endParaRPr lang="zh-CN" altLang="en-US" sz="1400"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630079" y="545783"/>
            <a:ext cx="2948940" cy="836295"/>
          </a:xfrm>
        </p:spPr>
        <p:txBody>
          <a:bodyPr anchor="ctr" anchorCtr="0"/>
          <a:lstStyle>
            <a:lvl1pPr>
              <a:defRPr sz="24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3853815" y="545783"/>
            <a:ext cx="4629150" cy="4052411"/>
          </a:xfrm>
        </p:spPr>
        <p:txBody>
          <a:bodyPr/>
          <a:lstStyle>
            <a:lvl1pPr>
              <a:defRPr sz="1800">
                <a:latin typeface="+mn-ea"/>
                <a:ea typeface="+mn-ea"/>
              </a:defRPr>
            </a:lvl1pPr>
            <a:lvl2pPr marL="342900" indent="0">
              <a:buNone/>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vl6pPr>
              <a:defRPr sz="1500"/>
            </a:lvl6pPr>
            <a:lvl7pPr>
              <a:defRPr sz="1500"/>
            </a:lvl7pPr>
            <a:lvl8pPr>
              <a:defRPr sz="1500"/>
            </a:lvl8pPr>
            <a:lvl9pPr>
              <a:defRPr sz="1500"/>
            </a:lvl9pPr>
          </a:lstStyle>
          <a:p>
            <a:pPr lvl="0"/>
            <a:r>
              <a:rPr lang="zh-CN" altLang="en-US"/>
              <a:t>单击此处编辑正文</a:t>
            </a:r>
          </a:p>
        </p:txBody>
      </p:sp>
      <p:sp>
        <p:nvSpPr>
          <p:cNvPr id="7" name="文本占位符 6"/>
          <p:cNvSpPr>
            <a:spLocks noGrp="1"/>
          </p:cNvSpPr>
          <p:nvPr>
            <p:ph type="body" sz="half" idx="2" hasCustomPrompt="1"/>
          </p:nvPr>
        </p:nvSpPr>
        <p:spPr>
          <a:xfrm>
            <a:off x="630079" y="1679734"/>
            <a:ext cx="2948940" cy="2918936"/>
          </a:xfrm>
        </p:spPr>
        <p:txBody>
          <a:bodyPr/>
          <a:lstStyle>
            <a:lvl1pPr marL="257175" indent="-257175">
              <a:buFont typeface="Arial" panose="020B0604020202020204" pitchFamily="34" charset="0"/>
              <a:buChar char="•"/>
              <a:defRPr sz="18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502444" y="4203859"/>
            <a:ext cx="8139113" cy="418624"/>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502444" y="481013"/>
            <a:ext cx="8139113" cy="341709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9147334" cy="515112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350996" y="423863"/>
            <a:ext cx="4050030" cy="429577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4715828" y="423863"/>
            <a:ext cx="4050030" cy="429577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502412" y="467693"/>
            <a:ext cx="8139178" cy="674375"/>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24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0CB2192-885C-4820-B39D-D9C313571FDF}" type="datetimeFigureOut">
              <a:rPr lang="zh-CN" altLang="en-US" smtClean="0"/>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19E75E-6663-4DF6-8780-5FA1457FEFC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59807" y="476237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latin typeface="+mn-ea"/>
              </a:defRPr>
            </a:lvl1pPr>
          </a:lstStyle>
          <a:p>
            <a:fld id="{760FBDFE-C587-4B4C-A407-44438C67B59E}" type="datetimeFigureOut">
              <a:rPr lang="zh-CN" altLang="en-US" smtClean="0"/>
              <a:t>2020/3/13</a:t>
            </a:fld>
            <a:endParaRPr lang="zh-CN" altLang="en-US"/>
          </a:p>
        </p:txBody>
      </p:sp>
      <p:sp>
        <p:nvSpPr>
          <p:cNvPr id="5" name="页脚占位符 4"/>
          <p:cNvSpPr>
            <a:spLocks noGrp="1"/>
          </p:cNvSpPr>
          <p:nvPr>
            <p:ph type="ftr" sz="quarter" idx="3"/>
          </p:nvPr>
        </p:nvSpPr>
        <p:spPr>
          <a:xfrm>
            <a:off x="3087000" y="476237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6457950" y="476237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标题 7"/>
          <p:cNvSpPr>
            <a:spLocks noGrp="1"/>
          </p:cNvSpPr>
          <p:nvPr>
            <p:ph type="title" hasCustomPrompt="1"/>
          </p:nvPr>
        </p:nvSpPr>
        <p:spPr>
          <a:xfrm>
            <a:off x="502412" y="435919"/>
            <a:ext cx="8139178" cy="486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502444" y="1131094"/>
            <a:ext cx="8139113" cy="3561874"/>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n-ea"/>
          <a:ea typeface="+mn-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ea"/>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EFE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CB2192-885C-4820-B39D-D9C313571FDF}" type="datetimeFigureOut">
              <a:rPr lang="zh-CN" altLang="en-US" smtClean="0"/>
              <a:t>2020/3/13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C19E75E-6663-4DF6-8780-5FA1457FEF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didox.c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11.png"/><Relationship Id="rId2" Type="http://schemas.openxmlformats.org/officeDocument/2006/relationships/slideLayout" Target="../slideLayouts/slideLayout20.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91752" y="1194021"/>
            <a:ext cx="3945623" cy="484746"/>
          </a:xfrm>
          <a:prstGeom prst="rect">
            <a:avLst/>
          </a:prstGeom>
        </p:spPr>
        <p:txBody>
          <a:bodyPr wrap="none" lIns="68576" tIns="34289" rIns="68576" bIns="34289">
            <a:spAutoFit/>
          </a:bodyPr>
          <a:lstStyle/>
          <a:p>
            <a:pPr algn="ctr"/>
            <a:r>
              <a:rPr lang="zh-CN" altLang="en-US" sz="2700" b="1" dirty="0">
                <a:latin typeface="微软雅黑" pitchFamily="34" charset="-122"/>
                <a:ea typeface="微软雅黑" pitchFamily="34" charset="-122"/>
              </a:rPr>
              <a:t>基于</a:t>
            </a:r>
            <a:r>
              <a:rPr lang="en-US" altLang="zh-CN" sz="2700" b="1" dirty="0">
                <a:solidFill>
                  <a:schemeClr val="accent1">
                    <a:lumMod val="75000"/>
                  </a:schemeClr>
                </a:solidFill>
                <a:latin typeface="微软雅黑" pitchFamily="34" charset="-122"/>
                <a:ea typeface="微软雅黑" pitchFamily="34" charset="-122"/>
              </a:rPr>
              <a:t>EOS</a:t>
            </a:r>
            <a:r>
              <a:rPr lang="zh-CN" altLang="en-US" sz="2700" b="1" dirty="0">
                <a:latin typeface="微软雅黑" pitchFamily="34" charset="-122"/>
                <a:ea typeface="微软雅黑" pitchFamily="34" charset="-122"/>
              </a:rPr>
              <a:t>平台的大众点评</a:t>
            </a:r>
            <a:endParaRPr lang="en-US" altLang="zh-CN" sz="2700" b="1" dirty="0">
              <a:latin typeface="微软雅黑" pitchFamily="34" charset="-122"/>
              <a:ea typeface="微软雅黑" pitchFamily="34" charset="-122"/>
            </a:endParaRPr>
          </a:p>
        </p:txBody>
      </p:sp>
      <p:sp>
        <p:nvSpPr>
          <p:cNvPr id="6" name="TextBox 5"/>
          <p:cNvSpPr txBox="1"/>
          <p:nvPr/>
        </p:nvSpPr>
        <p:spPr>
          <a:xfrm>
            <a:off x="4820653" y="4029689"/>
            <a:ext cx="4254305" cy="900244"/>
          </a:xfrm>
          <a:prstGeom prst="rect">
            <a:avLst/>
          </a:prstGeom>
          <a:noFill/>
        </p:spPr>
        <p:txBody>
          <a:bodyPr wrap="square" lIns="68576" tIns="34289" rIns="68576" bIns="34289" rtlCol="0">
            <a:spAutoFit/>
          </a:bodyPr>
          <a:lstStyle/>
          <a:p>
            <a:r>
              <a:rPr lang="zh-CN" altLang="en-US" dirty="0">
                <a:latin typeface="微软雅黑" pitchFamily="34" charset="-122"/>
                <a:ea typeface="微软雅黑" pitchFamily="34" charset="-122"/>
              </a:rPr>
              <a:t>汇报人：许栋亮（</a:t>
            </a:r>
            <a:r>
              <a:rPr lang="en-US" altLang="zh-CN" dirty="0" err="1">
                <a:latin typeface="微软雅黑" pitchFamily="34" charset="-122"/>
                <a:ea typeface="微软雅黑" pitchFamily="34" charset="-122"/>
              </a:rPr>
              <a:t>SY1906710</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成员：   黄雨鹤（</a:t>
            </a:r>
            <a:r>
              <a:rPr lang="en-US" altLang="zh-CN" dirty="0" err="1">
                <a:latin typeface="微软雅黑" pitchFamily="34" charset="-122"/>
                <a:ea typeface="微软雅黑" pitchFamily="34" charset="-122"/>
              </a:rPr>
              <a:t>SY1906708</a:t>
            </a:r>
            <a:r>
              <a:rPr lang="zh-CN" altLang="en-US" dirty="0">
                <a:latin typeface="微软雅黑" pitchFamily="34" charset="-122"/>
                <a:ea typeface="微软雅黑" pitchFamily="34" charset="-122"/>
              </a:rPr>
              <a:t>）刘新宇（</a:t>
            </a:r>
            <a:r>
              <a:rPr lang="en-US" altLang="zh-CN" dirty="0" err="1">
                <a:latin typeface="微软雅黑" pitchFamily="34" charset="-122"/>
                <a:ea typeface="微软雅黑" pitchFamily="34" charset="-122"/>
              </a:rPr>
              <a:t>SY1906119</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             叶明林（</a:t>
            </a:r>
            <a:r>
              <a:rPr lang="en-US" altLang="zh-CN" dirty="0" err="1">
                <a:latin typeface="微软雅黑" pitchFamily="34" charset="-122"/>
                <a:ea typeface="微软雅黑" pitchFamily="34" charset="-122"/>
              </a:rPr>
              <a:t>SY1906511</a:t>
            </a:r>
            <a:r>
              <a:rPr lang="zh-CN" altLang="en-US" dirty="0">
                <a:latin typeface="微软雅黑" pitchFamily="34" charset="-122"/>
                <a:ea typeface="微软雅黑" pitchFamily="34" charset="-122"/>
              </a:rPr>
              <a:t>）陈瀚清（</a:t>
            </a:r>
            <a:r>
              <a:rPr lang="en-US" altLang="zh-CN" dirty="0" err="1">
                <a:latin typeface="微软雅黑" pitchFamily="34" charset="-122"/>
                <a:ea typeface="微软雅黑" pitchFamily="34" charset="-122"/>
              </a:rPr>
              <a:t>BY1906003</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             刘思远（</a:t>
            </a:r>
            <a:r>
              <a:rPr lang="en-US" altLang="zh-CN" dirty="0" err="1">
                <a:latin typeface="微软雅黑" pitchFamily="34" charset="-122"/>
                <a:ea typeface="微软雅黑" pitchFamily="34" charset="-122"/>
              </a:rPr>
              <a:t>SY1906512</a:t>
            </a:r>
            <a:r>
              <a:rPr lang="zh-CN" altLang="en-US" dirty="0">
                <a:latin typeface="微软雅黑" pitchFamily="34" charset="-122"/>
                <a:ea typeface="微软雅黑" pitchFamily="34" charset="-122"/>
              </a:rPr>
              <a:t>）林讯   （</a:t>
            </a:r>
            <a:r>
              <a:rPr lang="en-US" altLang="zh-CN" dirty="0" err="1">
                <a:latin typeface="微软雅黑" pitchFamily="34" charset="-122"/>
                <a:ea typeface="微软雅黑" pitchFamily="34" charset="-122"/>
              </a:rPr>
              <a:t>BY1906025</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0" name="矩形 9"/>
          <p:cNvSpPr/>
          <p:nvPr/>
        </p:nvSpPr>
        <p:spPr>
          <a:xfrm>
            <a:off x="3035356" y="2176501"/>
            <a:ext cx="2658412" cy="392413"/>
          </a:xfrm>
          <a:prstGeom prst="rect">
            <a:avLst/>
          </a:prstGeom>
        </p:spPr>
        <p:txBody>
          <a:bodyPr wrap="none" lIns="68576" tIns="34289" rIns="68576" bIns="34289">
            <a:spAutoFit/>
          </a:bodyPr>
          <a:lstStyle/>
          <a:p>
            <a:r>
              <a:rPr lang="zh-CN" altLang="en-US" sz="2100" b="1" dirty="0">
                <a:latin typeface="微软雅黑" pitchFamily="34" charset="-122"/>
                <a:ea typeface="微软雅黑" pitchFamily="34" charset="-122"/>
              </a:rPr>
              <a:t>信息公开 </a:t>
            </a:r>
            <a:r>
              <a:rPr lang="en-US" altLang="zh-CN" sz="2100" b="1" dirty="0">
                <a:latin typeface="微软雅黑" pitchFamily="34" charset="-122"/>
                <a:ea typeface="微软雅黑" pitchFamily="34" charset="-122"/>
              </a:rPr>
              <a:t>+ </a:t>
            </a:r>
            <a:r>
              <a:rPr lang="zh-CN" altLang="en-US" sz="2100" b="1" dirty="0">
                <a:latin typeface="微软雅黑" pitchFamily="34" charset="-122"/>
                <a:ea typeface="微软雅黑" pitchFamily="34" charset="-122"/>
              </a:rPr>
              <a:t>不可篡改</a:t>
            </a:r>
            <a:endParaRPr lang="en-US" altLang="zh-CN" sz="2100" b="1" dirty="0">
              <a:latin typeface="微软雅黑" pitchFamily="34" charset="-122"/>
              <a:ea typeface="微软雅黑" pitchFamily="34" charset="-122"/>
            </a:endParaRPr>
          </a:p>
        </p:txBody>
      </p:sp>
      <p:pic>
        <p:nvPicPr>
          <p:cNvPr id="1029" name="Picture 5" descr="http://www.buaa.edu.cn/img/logo.png"/>
          <p:cNvPicPr>
            <a:picLocks noChangeAspect="1" noChangeArrowheads="1"/>
          </p:cNvPicPr>
          <p:nvPr/>
        </p:nvPicPr>
        <p:blipFill>
          <a:blip r:embed="rId3" cstate="print"/>
          <a:srcRect/>
          <a:stretch>
            <a:fillRect/>
          </a:stretch>
        </p:blipFill>
        <p:spPr bwMode="auto">
          <a:xfrm>
            <a:off x="3200779" y="0"/>
            <a:ext cx="2327566" cy="442566"/>
          </a:xfrm>
          <a:prstGeom prst="rect">
            <a:avLst/>
          </a:prstGeom>
          <a:solidFill>
            <a:schemeClr val="accent1"/>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3727254" y="1004890"/>
            <a:ext cx="1691878" cy="1699022"/>
          </a:xfrm>
          <a:prstGeom prst="ellipse">
            <a:avLst/>
          </a:prstGeom>
          <a:solidFill>
            <a:srgbClr val="4E4B49"/>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5" name="Freeform 8"/>
          <p:cNvSpPr/>
          <p:nvPr/>
        </p:nvSpPr>
        <p:spPr bwMode="auto">
          <a:xfrm>
            <a:off x="3643913" y="1846662"/>
            <a:ext cx="1858565" cy="940594"/>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Oval 9"/>
          <p:cNvSpPr>
            <a:spLocks noChangeArrowheads="1"/>
          </p:cNvSpPr>
          <p:nvPr/>
        </p:nvSpPr>
        <p:spPr bwMode="auto">
          <a:xfrm>
            <a:off x="5450087" y="1784747"/>
            <a:ext cx="10477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7" name="Oval 10"/>
          <p:cNvSpPr>
            <a:spLocks noChangeArrowheads="1"/>
          </p:cNvSpPr>
          <p:nvPr/>
        </p:nvSpPr>
        <p:spPr bwMode="auto">
          <a:xfrm>
            <a:off x="3590334" y="1784747"/>
            <a:ext cx="10358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8" name="TextBox 13"/>
          <p:cNvSpPr txBox="1">
            <a:spLocks noChangeArrowheads="1"/>
          </p:cNvSpPr>
          <p:nvPr/>
        </p:nvSpPr>
        <p:spPr bwMode="auto">
          <a:xfrm>
            <a:off x="3967760" y="1194199"/>
            <a:ext cx="125547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en-US" sz="7500" dirty="0">
                <a:solidFill>
                  <a:srgbClr val="F8F8F8"/>
                </a:solidFill>
              </a:rPr>
              <a:t>03</a:t>
            </a:r>
            <a:endParaRPr lang="zh-CN" altLang="en-US" sz="7500" dirty="0">
              <a:solidFill>
                <a:srgbClr val="F8F8F8"/>
              </a:solidFill>
            </a:endParaRPr>
          </a:p>
        </p:txBody>
      </p:sp>
      <p:cxnSp>
        <p:nvCxnSpPr>
          <p:cNvPr id="9" name="直接连接符 15"/>
          <p:cNvCxnSpPr>
            <a:cxnSpLocks noChangeShapeType="1"/>
          </p:cNvCxnSpPr>
          <p:nvPr/>
        </p:nvCxnSpPr>
        <p:spPr bwMode="auto">
          <a:xfrm>
            <a:off x="2358033" y="3083719"/>
            <a:ext cx="4427934"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17"/>
          <p:cNvSpPr txBox="1">
            <a:spLocks noChangeArrowheads="1"/>
          </p:cNvSpPr>
          <p:nvPr/>
        </p:nvSpPr>
        <p:spPr bwMode="auto">
          <a:xfrm>
            <a:off x="3792937" y="3239805"/>
            <a:ext cx="15791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现有软件</a:t>
            </a:r>
            <a:endParaRPr lang="zh-CN" altLang="en-US" sz="2400" dirty="0">
              <a:latin typeface="微软雅黑" pitchFamily="34" charset="-122"/>
              <a:ea typeface="微软雅黑" pitchFamily="34"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
            <a:ext cx="7886700" cy="994172"/>
          </a:xfrm>
        </p:spPr>
        <p:txBody>
          <a:bodyPr/>
          <a:lstStyle/>
          <a:p>
            <a:pPr algn="ct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点评链（</a:t>
            </a:r>
            <a:r>
              <a:rPr lang="en-US" altLang="zh-CN" sz="2700" b="1" dirty="0">
                <a:latin typeface="微软雅黑" pitchFamily="34" charset="-122"/>
                <a:ea typeface="微软雅黑" pitchFamily="34" charset="-122"/>
                <a:cs typeface="Calibri" panose="020F0502020204030204" pitchFamily="34" charset="0"/>
                <a:sym typeface="Calibri" panose="020F0502020204030204" pitchFamily="34" charset="0"/>
              </a:rPr>
              <a:t>DIDO</a:t>
            </a: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a:t>
            </a:r>
          </a:p>
        </p:txBody>
      </p:sp>
      <p:pic>
        <p:nvPicPr>
          <p:cNvPr id="4" name="图片 3"/>
          <p:cNvPicPr>
            <a:picLocks noChangeAspect="1"/>
          </p:cNvPicPr>
          <p:nvPr/>
        </p:nvPicPr>
        <p:blipFill>
          <a:blip r:embed="rId3"/>
          <a:stretch>
            <a:fillRect/>
          </a:stretch>
        </p:blipFill>
        <p:spPr>
          <a:xfrm>
            <a:off x="757990" y="763283"/>
            <a:ext cx="7628021" cy="3616934"/>
          </a:xfrm>
          <a:prstGeom prst="rect">
            <a:avLst/>
          </a:prstGeom>
        </p:spPr>
      </p:pic>
      <p:sp>
        <p:nvSpPr>
          <p:cNvPr id="6" name="椭圆 5"/>
          <p:cNvSpPr/>
          <p:nvPr/>
        </p:nvSpPr>
        <p:spPr>
          <a:xfrm>
            <a:off x="2760785" y="1987062"/>
            <a:ext cx="1934308" cy="7209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矩形 6"/>
          <p:cNvSpPr/>
          <p:nvPr/>
        </p:nvSpPr>
        <p:spPr>
          <a:xfrm>
            <a:off x="172285" y="4624829"/>
            <a:ext cx="2367699" cy="369332"/>
          </a:xfrm>
          <a:prstGeom prst="rect">
            <a:avLst/>
          </a:prstGeom>
        </p:spPr>
        <p:txBody>
          <a:bodyPr wrap="none">
            <a:spAutoFit/>
          </a:bodyPr>
          <a:lstStyle/>
          <a:p>
            <a:r>
              <a:rPr lang="zh-CN" altLang="en-US" sz="1800" dirty="0"/>
              <a:t>官网：</a:t>
            </a:r>
            <a:r>
              <a:rPr lang="en-US" altLang="zh-CN" sz="1800" dirty="0">
                <a:solidFill>
                  <a:srgbClr val="0563C1"/>
                </a:solidFill>
                <a:hlinkClick r:id="rId4"/>
              </a:rPr>
              <a:t>http://didox.cc/</a:t>
            </a:r>
            <a:endParaRPr lang="en-US" altLang="zh-CN" sz="1800" dirty="0"/>
          </a:p>
        </p:txBody>
      </p:sp>
      <p:sp>
        <p:nvSpPr>
          <p:cNvPr id="9" name="矩形 8"/>
          <p:cNvSpPr/>
          <p:nvPr/>
        </p:nvSpPr>
        <p:spPr>
          <a:xfrm>
            <a:off x="6265390" y="4624829"/>
            <a:ext cx="2616422" cy="369332"/>
          </a:xfrm>
          <a:prstGeom prst="rect">
            <a:avLst/>
          </a:prstGeom>
        </p:spPr>
        <p:txBody>
          <a:bodyPr wrap="none">
            <a:spAutoFit/>
          </a:bodyPr>
          <a:lstStyle/>
          <a:p>
            <a:r>
              <a:rPr lang="zh-CN" altLang="en-US" sz="1800" dirty="0"/>
              <a:t>计划</a:t>
            </a:r>
            <a:r>
              <a:rPr lang="en-US" altLang="zh-CN" sz="1800" dirty="0"/>
              <a:t>2020</a:t>
            </a:r>
            <a:r>
              <a:rPr lang="zh-CN" altLang="en-US" sz="1800" dirty="0"/>
              <a:t>年</a:t>
            </a:r>
            <a:r>
              <a:rPr lang="en-US" altLang="zh-CN" sz="1800" dirty="0"/>
              <a:t>4</a:t>
            </a:r>
            <a:r>
              <a:rPr lang="zh-CN" altLang="en-US" sz="1800" dirty="0"/>
              <a:t>月正式上线</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284" y="149086"/>
            <a:ext cx="7886700" cy="994172"/>
          </a:xfrm>
        </p:spPr>
        <p:txBody>
          <a:bodyPr/>
          <a:lstStyle/>
          <a:p>
            <a:pPr algn="ctr"/>
            <a:r>
              <a:rPr lang="en-US" altLang="zh-CN" sz="2700" b="1" dirty="0">
                <a:latin typeface="微软雅黑" pitchFamily="34" charset="-122"/>
                <a:ea typeface="微软雅黑" pitchFamily="34" charset="-122"/>
                <a:cs typeface="Calibri" panose="020F0502020204030204" pitchFamily="34" charset="0"/>
                <a:sym typeface="Calibri" panose="020F0502020204030204" pitchFamily="34" charset="0"/>
              </a:rPr>
              <a:t>DIDO</a:t>
            </a: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主要设计原则</a:t>
            </a:r>
          </a:p>
        </p:txBody>
      </p:sp>
      <p:sp>
        <p:nvSpPr>
          <p:cNvPr id="5" name="文本框 4"/>
          <p:cNvSpPr txBox="1"/>
          <p:nvPr/>
        </p:nvSpPr>
        <p:spPr>
          <a:xfrm>
            <a:off x="812088" y="1925231"/>
            <a:ext cx="7639092" cy="2031325"/>
          </a:xfrm>
          <a:prstGeom prst="rect">
            <a:avLst/>
          </a:prstGeom>
          <a:noFill/>
        </p:spPr>
        <p:txBody>
          <a:bodyPr wrap="square" rtlCol="0">
            <a:spAutoFit/>
          </a:bodyPr>
          <a:lstStyle/>
          <a:p>
            <a:pPr marL="214630" indent="-214630">
              <a:buFont typeface="Arial" panose="020B0604020202020204" pitchFamily="34" charset="0"/>
              <a:buChar char="•"/>
            </a:pPr>
            <a:r>
              <a:rPr lang="en-US" altLang="zh-CN" sz="2100" b="1" dirty="0"/>
              <a:t>AI</a:t>
            </a:r>
            <a:r>
              <a:rPr lang="zh-CN" altLang="en-US" sz="2100" b="1" dirty="0"/>
              <a:t>工具：</a:t>
            </a:r>
            <a:r>
              <a:rPr lang="zh-CN" altLang="en-US" sz="2100" dirty="0"/>
              <a:t>点评链提供了高级</a:t>
            </a:r>
            <a:r>
              <a:rPr lang="en-US" altLang="zh-CN" sz="2100" dirty="0"/>
              <a:t>AI</a:t>
            </a:r>
            <a:r>
              <a:rPr lang="zh-CN" altLang="en-US" sz="2100" dirty="0"/>
              <a:t>工具收集数据的统计分析</a:t>
            </a:r>
            <a:endParaRPr lang="en-US" altLang="zh-CN" sz="2100" dirty="0"/>
          </a:p>
          <a:p>
            <a:pPr marL="214630" indent="-214630">
              <a:buFont typeface="Arial" panose="020B0604020202020204" pitchFamily="34" charset="0"/>
              <a:buChar char="•"/>
            </a:pPr>
            <a:r>
              <a:rPr lang="en-US" altLang="zh-CN" sz="2100" b="1" dirty="0"/>
              <a:t>API</a:t>
            </a:r>
            <a:r>
              <a:rPr lang="zh-CN" altLang="en-US" sz="2100" b="1" dirty="0"/>
              <a:t>：</a:t>
            </a:r>
            <a:r>
              <a:rPr lang="zh-CN" altLang="en-US" sz="2100" dirty="0"/>
              <a:t>公司将能够通过所提供的</a:t>
            </a:r>
            <a:r>
              <a:rPr lang="en-US" altLang="zh-CN" sz="2100" dirty="0"/>
              <a:t>API</a:t>
            </a:r>
            <a:r>
              <a:rPr lang="zh-CN" altLang="en-US" sz="2100" dirty="0"/>
              <a:t>使用点评链服务</a:t>
            </a:r>
            <a:endParaRPr lang="en-US" altLang="zh-CN" sz="2100" dirty="0"/>
          </a:p>
          <a:p>
            <a:pPr marL="214630" indent="-214630">
              <a:buFont typeface="Arial" panose="020B0604020202020204" pitchFamily="34" charset="0"/>
              <a:buChar char="•"/>
            </a:pPr>
            <a:r>
              <a:rPr lang="zh-CN" altLang="en-US" sz="2100" b="1" dirty="0"/>
              <a:t>评论奖励：</a:t>
            </a:r>
            <a:r>
              <a:rPr lang="zh-CN" altLang="en-US" sz="2100" dirty="0"/>
              <a:t>发布高质量的产品和服务评论的用户将获得</a:t>
            </a:r>
            <a:r>
              <a:rPr lang="en-US" altLang="zh-CN" sz="2100" dirty="0"/>
              <a:t>DIDO</a:t>
            </a:r>
            <a:r>
              <a:rPr lang="zh-CN" altLang="en-US" sz="2100" dirty="0"/>
              <a:t>代币奖励</a:t>
            </a:r>
            <a:endParaRPr lang="en-US" altLang="zh-CN" sz="2100" dirty="0"/>
          </a:p>
          <a:p>
            <a:pPr marL="214630" indent="-214630">
              <a:buFont typeface="Arial" panose="020B0604020202020204" pitchFamily="34" charset="0"/>
              <a:buChar char="•"/>
            </a:pPr>
            <a:r>
              <a:rPr lang="zh-CN" altLang="en-US" sz="2100" b="1" dirty="0"/>
              <a:t>调查：</a:t>
            </a:r>
            <a:r>
              <a:rPr lang="zh-CN" altLang="en-US" sz="2100" dirty="0"/>
              <a:t>用户回答公司发布的调查直接在</a:t>
            </a:r>
            <a:r>
              <a:rPr lang="en-US" altLang="zh-CN" sz="2100" dirty="0"/>
              <a:t>DIDO</a:t>
            </a:r>
            <a:r>
              <a:rPr lang="zh-CN" altLang="en-US" sz="2100" dirty="0"/>
              <a:t>代币中获得付款</a:t>
            </a:r>
            <a:endParaRPr lang="en-US" altLang="zh-CN" sz="2100" dirty="0"/>
          </a:p>
          <a:p>
            <a:pPr marL="214630" indent="-214630">
              <a:buFont typeface="Arial" panose="020B0604020202020204" pitchFamily="34" charset="0"/>
              <a:buChar char="•"/>
            </a:pPr>
            <a:r>
              <a:rPr lang="zh-CN" altLang="en-US" sz="2100" b="1" dirty="0"/>
              <a:t>广告：</a:t>
            </a:r>
            <a:r>
              <a:rPr lang="zh-CN" altLang="en-US" sz="2100" dirty="0"/>
              <a:t>公司将能够通过点评链做广告，部分付款直接付给用户</a:t>
            </a:r>
          </a:p>
        </p:txBody>
      </p:sp>
      <p:pic>
        <p:nvPicPr>
          <p:cNvPr id="6" name="图片 5"/>
          <p:cNvPicPr>
            <a:picLocks noChangeAspect="1"/>
          </p:cNvPicPr>
          <p:nvPr/>
        </p:nvPicPr>
        <p:blipFill>
          <a:blip r:embed="rId3"/>
          <a:stretch>
            <a:fillRect/>
          </a:stretch>
        </p:blipFill>
        <p:spPr>
          <a:xfrm>
            <a:off x="499501" y="302973"/>
            <a:ext cx="1735417" cy="6863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3727254" y="1004890"/>
            <a:ext cx="1691878" cy="1699022"/>
          </a:xfrm>
          <a:prstGeom prst="ellipse">
            <a:avLst/>
          </a:prstGeom>
          <a:solidFill>
            <a:srgbClr val="4E4B49"/>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5" name="Freeform 8"/>
          <p:cNvSpPr/>
          <p:nvPr/>
        </p:nvSpPr>
        <p:spPr bwMode="auto">
          <a:xfrm>
            <a:off x="3643913" y="1846662"/>
            <a:ext cx="1858565" cy="940594"/>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Oval 9"/>
          <p:cNvSpPr>
            <a:spLocks noChangeArrowheads="1"/>
          </p:cNvSpPr>
          <p:nvPr/>
        </p:nvSpPr>
        <p:spPr bwMode="auto">
          <a:xfrm>
            <a:off x="5450087" y="1784747"/>
            <a:ext cx="10477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7" name="Oval 10"/>
          <p:cNvSpPr>
            <a:spLocks noChangeArrowheads="1"/>
          </p:cNvSpPr>
          <p:nvPr/>
        </p:nvSpPr>
        <p:spPr bwMode="auto">
          <a:xfrm>
            <a:off x="3590334" y="1784747"/>
            <a:ext cx="10358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8" name="TextBox 13"/>
          <p:cNvSpPr txBox="1">
            <a:spLocks noChangeArrowheads="1"/>
          </p:cNvSpPr>
          <p:nvPr/>
        </p:nvSpPr>
        <p:spPr bwMode="auto">
          <a:xfrm>
            <a:off x="3967760" y="1194199"/>
            <a:ext cx="125547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en-US" sz="7500">
                <a:solidFill>
                  <a:srgbClr val="F8F8F8"/>
                </a:solidFill>
              </a:rPr>
              <a:t>04</a:t>
            </a:r>
            <a:endParaRPr lang="zh-CN" altLang="en-US" sz="7500" dirty="0">
              <a:solidFill>
                <a:srgbClr val="F8F8F8"/>
              </a:solidFill>
            </a:endParaRPr>
          </a:p>
        </p:txBody>
      </p:sp>
      <p:cxnSp>
        <p:nvCxnSpPr>
          <p:cNvPr id="9" name="直接连接符 15"/>
          <p:cNvCxnSpPr>
            <a:cxnSpLocks noChangeShapeType="1"/>
          </p:cNvCxnSpPr>
          <p:nvPr/>
        </p:nvCxnSpPr>
        <p:spPr bwMode="auto">
          <a:xfrm>
            <a:off x="2358033" y="3083719"/>
            <a:ext cx="4427934"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17"/>
          <p:cNvSpPr txBox="1">
            <a:spLocks noChangeArrowheads="1"/>
          </p:cNvSpPr>
          <p:nvPr/>
        </p:nvSpPr>
        <p:spPr bwMode="auto">
          <a:xfrm>
            <a:off x="3792937" y="3239805"/>
            <a:ext cx="15791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工作计划</a:t>
            </a:r>
            <a:endParaRPr lang="zh-CN" altLang="en-US" sz="2400" dirty="0">
              <a:latin typeface="微软雅黑" pitchFamily="34" charset="-122"/>
              <a:ea typeface="微软雅黑" pitchFamily="34" charset="-122"/>
            </a:endParaRP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683" y="29842"/>
            <a:ext cx="7886700" cy="994172"/>
          </a:xfrm>
        </p:spPr>
        <p:txBody>
          <a:bodyPr/>
          <a:lstStyle/>
          <a:p>
            <a:pPr algn="ctr"/>
            <a:r>
              <a:rPr lang="zh-CN" altLang="en-US" sz="2700" b="1" dirty="0">
                <a:latin typeface="微软雅黑" charset="0"/>
                <a:ea typeface="微软雅黑" charset="0"/>
                <a:cs typeface="Calibri" panose="020F0502020204030204" pitchFamily="34" charset="0"/>
                <a:sym typeface="Calibri" panose="020F0502020204030204" pitchFamily="34" charset="0"/>
              </a:rPr>
              <a:t>分工</a:t>
            </a: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协作方案</a:t>
            </a:r>
          </a:p>
        </p:txBody>
      </p:sp>
      <p:sp>
        <p:nvSpPr>
          <p:cNvPr id="176" name="内容占位符 2"/>
          <p:cNvSpPr txBox="1"/>
          <p:nvPr/>
        </p:nvSpPr>
        <p:spPr>
          <a:xfrm>
            <a:off x="0" y="1522094"/>
            <a:ext cx="3705701" cy="1529715"/>
          </a:xfrm>
          <a:prstGeom prst="rect">
            <a:avLst/>
          </a:prstGeom>
        </p:spPr>
        <p:txBody>
          <a:bodyPr>
            <a:normAutofit fontScale="9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zh-CN" altLang="en-US" sz="1700" dirty="0">
                <a:latin typeface="微软雅黑" pitchFamily="34" charset="-122"/>
                <a:ea typeface="微软雅黑" pitchFamily="34" charset="-122"/>
              </a:rPr>
              <a:t>二次开发需求确定后，每人负责一个子模块</a:t>
            </a:r>
          </a:p>
          <a:p>
            <a:pPr lvl="1"/>
            <a:endParaRPr lang="zh-CN" altLang="en-US" sz="1700" dirty="0">
              <a:latin typeface="微软雅黑" pitchFamily="34" charset="-122"/>
              <a:ea typeface="微软雅黑" pitchFamily="34" charset="-122"/>
            </a:endParaRPr>
          </a:p>
          <a:p>
            <a:pPr lvl="1"/>
            <a:r>
              <a:rPr lang="zh-CN" altLang="en-US" sz="1700" dirty="0">
                <a:latin typeface="微软雅黑" pitchFamily="34" charset="-122"/>
                <a:ea typeface="微软雅黑" pitchFamily="34" charset="-122"/>
              </a:rPr>
              <a:t>包括：开发、测试、文档撰写</a:t>
            </a:r>
          </a:p>
          <a:p>
            <a:pPr lvl="1"/>
            <a:endParaRPr lang="zh-CN" altLang="en-US" sz="1700" dirty="0">
              <a:latin typeface="微软雅黑" pitchFamily="34" charset="-122"/>
              <a:ea typeface="微软雅黑" pitchFamily="34" charset="-122"/>
            </a:endParaRPr>
          </a:p>
          <a:p>
            <a:pPr lvl="1"/>
            <a:r>
              <a:rPr lang="zh-CN" altLang="en-US" sz="1700" dirty="0">
                <a:latin typeface="微软雅黑" pitchFamily="34" charset="-122"/>
                <a:ea typeface="微软雅黑" pitchFamily="34" charset="-122"/>
              </a:rPr>
              <a:t>自愿认领 </a:t>
            </a:r>
            <a:r>
              <a:rPr lang="en-US" altLang="zh-CN" sz="1700" dirty="0">
                <a:latin typeface="微软雅黑" pitchFamily="34" charset="-122"/>
                <a:ea typeface="微软雅黑" pitchFamily="34" charset="-122"/>
              </a:rPr>
              <a:t>+ </a:t>
            </a:r>
            <a:r>
              <a:rPr lang="zh-CN" altLang="en-US" sz="1700" dirty="0">
                <a:latin typeface="微软雅黑" pitchFamily="34" charset="-122"/>
                <a:ea typeface="微软雅黑" pitchFamily="34" charset="-122"/>
              </a:rPr>
              <a:t>掷筛决定</a:t>
            </a:r>
          </a:p>
        </p:txBody>
      </p:sp>
      <p:sp>
        <p:nvSpPr>
          <p:cNvPr id="7" name="文本框 6"/>
          <p:cNvSpPr txBox="1"/>
          <p:nvPr/>
        </p:nvSpPr>
        <p:spPr>
          <a:xfrm>
            <a:off x="4481174" y="3662206"/>
            <a:ext cx="4451699" cy="1619250"/>
          </a:xfrm>
          <a:prstGeom prst="rect">
            <a:avLst/>
          </a:prstGeom>
          <a:noFill/>
        </p:spPr>
        <p:txBody>
          <a:bodyPr wrap="square" rtlCol="0">
            <a:spAutoFit/>
          </a:bodyPr>
          <a:lstStyle/>
          <a:p>
            <a:pPr marL="257175" indent="-257175">
              <a:buFont typeface="Arial" panose="020B0604020202020204" pitchFamily="34" charset="0"/>
              <a:buChar char="•"/>
            </a:pPr>
            <a:r>
              <a:rPr lang="zh-CN" altLang="en-US" sz="1575" dirty="0">
                <a:latin typeface="微软雅黑" pitchFamily="34" charset="-122"/>
                <a:ea typeface="微软雅黑" pitchFamily="34" charset="-122"/>
              </a:rPr>
              <a:t>小组会议：腾讯会议每周</a:t>
            </a:r>
            <a:r>
              <a:rPr lang="en-US" altLang="zh-CN" sz="1575" dirty="0">
                <a:latin typeface="微软雅黑" pitchFamily="34" charset="-122"/>
                <a:ea typeface="微软雅黑" pitchFamily="34" charset="-122"/>
              </a:rPr>
              <a:t>1</a:t>
            </a:r>
            <a:r>
              <a:rPr lang="zh-CN" altLang="en-US" sz="1575" dirty="0">
                <a:latin typeface="微软雅黑" pitchFamily="34" charset="-122"/>
                <a:ea typeface="微软雅黑" pitchFamily="34" charset="-122"/>
              </a:rPr>
              <a:t>次</a:t>
            </a:r>
            <a:r>
              <a:rPr lang="en-US" altLang="zh-CN" sz="1575" dirty="0">
                <a:latin typeface="微软雅黑" pitchFamily="34" charset="-122"/>
                <a:ea typeface="微软雅黑" pitchFamily="34" charset="-122"/>
              </a:rPr>
              <a:t>(</a:t>
            </a:r>
            <a:r>
              <a:rPr lang="zh-CN" altLang="en-US" sz="1575" dirty="0">
                <a:latin typeface="微软雅黑" pitchFamily="34" charset="-122"/>
                <a:ea typeface="微软雅黑" pitchFamily="34" charset="-122"/>
              </a:rPr>
              <a:t>暂定周二晚</a:t>
            </a:r>
            <a:r>
              <a:rPr lang="en-US" altLang="zh-CN" sz="1575" dirty="0">
                <a:latin typeface="微软雅黑" pitchFamily="34" charset="-122"/>
                <a:ea typeface="微软雅黑" pitchFamily="34" charset="-122"/>
              </a:rPr>
              <a:t>)</a:t>
            </a:r>
            <a:endParaRPr lang="zh-CN" altLang="en-US" sz="1575" dirty="0">
              <a:latin typeface="微软雅黑" pitchFamily="34" charset="-122"/>
              <a:ea typeface="微软雅黑" pitchFamily="34" charset="-122"/>
            </a:endParaRPr>
          </a:p>
          <a:p>
            <a:pPr marL="257175" indent="-257175">
              <a:buFont typeface="Arial" panose="020B0604020202020204" pitchFamily="34" charset="0"/>
              <a:buChar char="•"/>
            </a:pPr>
            <a:endParaRPr lang="zh-CN" altLang="en-US" sz="1575" dirty="0">
              <a:latin typeface="微软雅黑" pitchFamily="34" charset="-122"/>
              <a:ea typeface="微软雅黑" pitchFamily="34" charset="-122"/>
            </a:endParaRPr>
          </a:p>
          <a:p>
            <a:pPr marL="257175" indent="-257175">
              <a:buFont typeface="Arial" panose="020B0604020202020204" pitchFamily="34" charset="0"/>
              <a:buChar char="•"/>
            </a:pPr>
            <a:r>
              <a:rPr lang="zh-CN" altLang="en-US" sz="1575" dirty="0">
                <a:latin typeface="微软雅黑" pitchFamily="34" charset="-122"/>
                <a:ea typeface="微软雅黑" pitchFamily="34" charset="-122"/>
              </a:rPr>
              <a:t>文档协作：北航云盘</a:t>
            </a:r>
            <a:r>
              <a:rPr lang="en-US" altLang="zh-CN" sz="1575" dirty="0">
                <a:latin typeface="微软雅黑" pitchFamily="34" charset="-122"/>
                <a:ea typeface="微软雅黑" pitchFamily="34" charset="-122"/>
              </a:rPr>
              <a:t>/</a:t>
            </a:r>
            <a:r>
              <a:rPr lang="zh-CN" altLang="en-US" sz="1575" dirty="0">
                <a:latin typeface="微软雅黑" pitchFamily="34" charset="-122"/>
                <a:ea typeface="微软雅黑" pitchFamily="34" charset="-122"/>
              </a:rPr>
              <a:t>腾讯文档</a:t>
            </a:r>
          </a:p>
          <a:p>
            <a:pPr marL="257175" indent="-257175">
              <a:buFont typeface="Arial" panose="020B0604020202020204" pitchFamily="34" charset="0"/>
              <a:buChar char="•"/>
            </a:pPr>
            <a:endParaRPr lang="zh-CN" altLang="en-US" sz="1575" dirty="0">
              <a:latin typeface="微软雅黑" pitchFamily="34" charset="-122"/>
              <a:ea typeface="微软雅黑" pitchFamily="34" charset="-122"/>
            </a:endParaRPr>
          </a:p>
          <a:p>
            <a:pPr marL="257175" indent="-257175">
              <a:buFont typeface="Arial" panose="020B0604020202020204" pitchFamily="34" charset="0"/>
              <a:buChar char="•"/>
            </a:pPr>
            <a:r>
              <a:rPr lang="zh-CN" altLang="en-US" sz="1575" dirty="0">
                <a:latin typeface="微软雅黑" pitchFamily="34" charset="-122"/>
                <a:ea typeface="微软雅黑" pitchFamily="34" charset="-122"/>
              </a:rPr>
              <a:t>开发协作：</a:t>
            </a:r>
            <a:r>
              <a:rPr lang="en-US" altLang="zh-CN" sz="1575" dirty="0">
                <a:latin typeface="微软雅黑" pitchFamily="34" charset="-122"/>
                <a:ea typeface="微软雅黑" pitchFamily="34" charset="-122"/>
              </a:rPr>
              <a:t>Github, MS Project</a:t>
            </a:r>
          </a:p>
          <a:p>
            <a:endParaRPr lang="en-US" altLang="zh-CN" sz="1015" dirty="0"/>
          </a:p>
          <a:p>
            <a:endParaRPr lang="zh-CN" altLang="en-US" sz="1015" dirty="0"/>
          </a:p>
        </p:txBody>
      </p:sp>
      <p:sp>
        <p:nvSpPr>
          <p:cNvPr id="3" name="文本框 2"/>
          <p:cNvSpPr txBox="1"/>
          <p:nvPr/>
        </p:nvSpPr>
        <p:spPr>
          <a:xfrm>
            <a:off x="4481174" y="3244720"/>
            <a:ext cx="1447186" cy="415498"/>
          </a:xfrm>
          <a:prstGeom prst="rect">
            <a:avLst/>
          </a:prstGeom>
          <a:noFill/>
        </p:spPr>
        <p:txBody>
          <a:bodyPr wrap="square" rtlCol="0">
            <a:spAutoFit/>
          </a:bodyPr>
          <a:lstStyle/>
          <a:p>
            <a:r>
              <a:rPr lang="zh-CN" altLang="en-US" sz="2100" b="1" dirty="0"/>
              <a:t>协作方式</a:t>
            </a:r>
          </a:p>
        </p:txBody>
      </p:sp>
      <p:sp>
        <p:nvSpPr>
          <p:cNvPr id="8" name="文本框 7"/>
          <p:cNvSpPr txBox="1"/>
          <p:nvPr/>
        </p:nvSpPr>
        <p:spPr>
          <a:xfrm>
            <a:off x="486683" y="913830"/>
            <a:ext cx="1268296" cy="415498"/>
          </a:xfrm>
          <a:prstGeom prst="rect">
            <a:avLst/>
          </a:prstGeom>
          <a:noFill/>
        </p:spPr>
        <p:txBody>
          <a:bodyPr wrap="none" rtlCol="0">
            <a:spAutoFit/>
          </a:bodyPr>
          <a:lstStyle/>
          <a:p>
            <a:r>
              <a:rPr lang="zh-CN" altLang="en-US" sz="2100" b="1" dirty="0"/>
              <a:t>分工方案</a:t>
            </a:r>
          </a:p>
        </p:txBody>
      </p:sp>
      <p:pic>
        <p:nvPicPr>
          <p:cNvPr id="9" name="图片 8"/>
          <p:cNvPicPr/>
          <p:nvPr>
            <p:custDataLst>
              <p:tags r:id="rId1"/>
            </p:custDataLst>
          </p:nvPr>
        </p:nvPicPr>
        <p:blipFill>
          <a:blip r:embed="rId4"/>
          <a:stretch>
            <a:fillRect/>
          </a:stretch>
        </p:blipFill>
        <p:spPr>
          <a:xfrm>
            <a:off x="6807994" y="950119"/>
            <a:ext cx="1812608" cy="992505"/>
          </a:xfrm>
          <a:prstGeom prst="rect">
            <a:avLst/>
          </a:prstGeom>
          <a:ln>
            <a:solidFill>
              <a:schemeClr val="bg1">
                <a:lumMod val="85000"/>
              </a:schemeClr>
            </a:solidFill>
          </a:ln>
        </p:spPr>
      </p:pic>
      <p:pic>
        <p:nvPicPr>
          <p:cNvPr id="10" name="图片 9"/>
          <p:cNvPicPr/>
          <p:nvPr/>
        </p:nvPicPr>
        <p:blipFill>
          <a:blip r:embed="rId5"/>
          <a:stretch>
            <a:fillRect/>
          </a:stretch>
        </p:blipFill>
        <p:spPr>
          <a:xfrm>
            <a:off x="4681061" y="950119"/>
            <a:ext cx="1812608" cy="992505"/>
          </a:xfrm>
          <a:prstGeom prst="rect">
            <a:avLst/>
          </a:prstGeom>
          <a:ln>
            <a:solidFill>
              <a:schemeClr val="bg1">
                <a:lumMod val="85000"/>
              </a:schemeClr>
            </a:solidFill>
          </a:ln>
        </p:spPr>
      </p:pic>
      <p:pic>
        <p:nvPicPr>
          <p:cNvPr id="11" name="图片 10"/>
          <p:cNvPicPr/>
          <p:nvPr/>
        </p:nvPicPr>
        <p:blipFill>
          <a:blip r:embed="rId6"/>
          <a:stretch>
            <a:fillRect/>
          </a:stretch>
        </p:blipFill>
        <p:spPr>
          <a:xfrm>
            <a:off x="4681061" y="2110264"/>
            <a:ext cx="1812608" cy="992505"/>
          </a:xfrm>
          <a:prstGeom prst="rect">
            <a:avLst/>
          </a:prstGeom>
          <a:ln>
            <a:solidFill>
              <a:schemeClr val="bg1">
                <a:lumMod val="85000"/>
              </a:schemeClr>
            </a:solidFill>
          </a:ln>
        </p:spPr>
      </p:pic>
      <p:pic>
        <p:nvPicPr>
          <p:cNvPr id="12" name="图片 11"/>
          <p:cNvPicPr>
            <a:picLocks noChangeAspect="1"/>
          </p:cNvPicPr>
          <p:nvPr/>
        </p:nvPicPr>
        <p:blipFill>
          <a:blip r:embed="rId7"/>
          <a:stretch>
            <a:fillRect/>
          </a:stretch>
        </p:blipFill>
        <p:spPr>
          <a:xfrm>
            <a:off x="3205162" y="3283744"/>
            <a:ext cx="820103" cy="1264444"/>
          </a:xfrm>
          <a:prstGeom prst="rect">
            <a:avLst/>
          </a:prstGeom>
        </p:spPr>
      </p:pic>
      <p:sp>
        <p:nvSpPr>
          <p:cNvPr id="13" name="文本框 12"/>
          <p:cNvSpPr txBox="1"/>
          <p:nvPr/>
        </p:nvSpPr>
        <p:spPr>
          <a:xfrm>
            <a:off x="3163253" y="2856548"/>
            <a:ext cx="1905000" cy="248209"/>
          </a:xfrm>
          <a:prstGeom prst="rect">
            <a:avLst/>
          </a:prstGeom>
          <a:noFill/>
        </p:spPr>
        <p:txBody>
          <a:bodyPr wrap="square" rtlCol="0" anchor="t">
            <a:spAutoFit/>
          </a:bodyPr>
          <a:lstStyle/>
          <a:p>
            <a:r>
              <a:rPr lang="zh-CN" altLang="en-US" sz="1015"/>
              <a:t> </a:t>
            </a:r>
          </a:p>
        </p:txBody>
      </p:sp>
      <p:pic>
        <p:nvPicPr>
          <p:cNvPr id="14" name="图片 13"/>
          <p:cNvPicPr>
            <a:picLocks noChangeAspect="1"/>
          </p:cNvPicPr>
          <p:nvPr/>
        </p:nvPicPr>
        <p:blipFill>
          <a:blip r:embed="rId8"/>
          <a:stretch>
            <a:fillRect/>
          </a:stretch>
        </p:blipFill>
        <p:spPr>
          <a:xfrm>
            <a:off x="253842" y="3346609"/>
            <a:ext cx="2774156" cy="12015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683" y="29842"/>
            <a:ext cx="7886700" cy="994172"/>
          </a:xfrm>
        </p:spPr>
        <p:txBody>
          <a:bodyPr/>
          <a:lstStyle/>
          <a:p>
            <a:pPr algn="ctr"/>
            <a:r>
              <a:rPr lang="zh-CN" altLang="en-US" sz="2700" b="1" dirty="0">
                <a:latin typeface="微软雅黑" charset="0"/>
                <a:ea typeface="微软雅黑" charset="0"/>
                <a:cs typeface="Calibri" panose="020F0502020204030204" pitchFamily="34" charset="0"/>
                <a:sym typeface="Calibri" panose="020F0502020204030204" pitchFamily="34" charset="0"/>
              </a:rPr>
              <a:t>具体分工</a:t>
            </a:r>
            <a:endPar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endParaRPr>
          </a:p>
        </p:txBody>
      </p:sp>
      <p:graphicFrame>
        <p:nvGraphicFramePr>
          <p:cNvPr id="20" name="表格 19"/>
          <p:cNvGraphicFramePr/>
          <p:nvPr>
            <p:extLst>
              <p:ext uri="{D42A27DB-BD31-4B8C-83A1-F6EECF244321}">
                <p14:modId xmlns:p14="http://schemas.microsoft.com/office/powerpoint/2010/main" val="2117351925"/>
              </p:ext>
            </p:extLst>
          </p:nvPr>
        </p:nvGraphicFramePr>
        <p:xfrm>
          <a:off x="122565" y="1220752"/>
          <a:ext cx="8893810" cy="3124200"/>
        </p:xfrm>
        <a:graphic>
          <a:graphicData uri="http://schemas.openxmlformats.org/drawingml/2006/table">
            <a:tbl>
              <a:tblPr/>
              <a:tblGrid>
                <a:gridCol w="1230630">
                  <a:extLst>
                    <a:ext uri="{9D8B030D-6E8A-4147-A177-3AD203B41FA5}">
                      <a16:colId xmlns:a16="http://schemas.microsoft.com/office/drawing/2014/main" val="20000"/>
                    </a:ext>
                  </a:extLst>
                </a:gridCol>
                <a:gridCol w="4175760">
                  <a:extLst>
                    <a:ext uri="{9D8B030D-6E8A-4147-A177-3AD203B41FA5}">
                      <a16:colId xmlns:a16="http://schemas.microsoft.com/office/drawing/2014/main" val="20001"/>
                    </a:ext>
                  </a:extLst>
                </a:gridCol>
                <a:gridCol w="3487420">
                  <a:extLst>
                    <a:ext uri="{9D8B030D-6E8A-4147-A177-3AD203B41FA5}">
                      <a16:colId xmlns:a16="http://schemas.microsoft.com/office/drawing/2014/main" val="20002"/>
                    </a:ext>
                  </a:extLst>
                </a:gridCol>
              </a:tblGrid>
              <a:tr h="381000">
                <a:tc>
                  <a:txBody>
                    <a:bodyPr/>
                    <a:lstStyle/>
                    <a:p>
                      <a:pPr indent="0">
                        <a:buNone/>
                      </a:pPr>
                      <a:r>
                        <a:rPr lang="zh-CN" altLang="en-US" sz="1200" b="1"/>
                        <a:t>姓名</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848587"/>
                    </a:solidFill>
                  </a:tcPr>
                </a:tc>
                <a:tc>
                  <a:txBody>
                    <a:bodyPr/>
                    <a:lstStyle/>
                    <a:p>
                      <a:pPr indent="0">
                        <a:buNone/>
                      </a:pPr>
                      <a:r>
                        <a:rPr lang="zh-CN" altLang="en-US" sz="1200" b="1"/>
                        <a:t>任务</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848587"/>
                    </a:solidFill>
                  </a:tcPr>
                </a:tc>
                <a:tc>
                  <a:txBody>
                    <a:bodyPr/>
                    <a:lstStyle/>
                    <a:p>
                      <a:pPr indent="0">
                        <a:buNone/>
                      </a:pPr>
                      <a:r>
                        <a:rPr lang="zh-CN" altLang="en-US" sz="1200" b="1"/>
                        <a:t>特点</a:t>
                      </a:r>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848587"/>
                    </a:solidFill>
                  </a:tcPr>
                </a:tc>
                <a:extLst>
                  <a:ext uri="{0D108BD9-81ED-4DB2-BD59-A6C34878D82A}">
                    <a16:rowId xmlns:a16="http://schemas.microsoft.com/office/drawing/2014/main" val="10000"/>
                  </a:ext>
                </a:extLst>
              </a:tr>
              <a:tr h="381000">
                <a:tc>
                  <a:txBody>
                    <a:bodyPr/>
                    <a:lstStyle/>
                    <a:p>
                      <a:pPr indent="0">
                        <a:buNone/>
                      </a:pPr>
                      <a:r>
                        <a:rPr lang="zh-CN" altLang="en-US" sz="1200" b="0"/>
                        <a:t>叶明林</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a:t>负责软件开发</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a:solidFill>
                            <a:srgbClr val="000000"/>
                          </a:solidFill>
                          <a:latin typeface="Calibri" panose="020F0502020204030204" pitchFamily="34" charset="0"/>
                          <a:ea typeface="宋体" charset="0"/>
                        </a:rPr>
                        <a:t>熟悉</a:t>
                      </a:r>
                      <a:r>
                        <a:rPr lang="en-US" altLang="zh-CN" sz="1200" b="0">
                          <a:solidFill>
                            <a:srgbClr val="000000"/>
                          </a:solidFill>
                          <a:latin typeface="Calibri" panose="020F0502020204030204" pitchFamily="34" charset="0"/>
                          <a:ea typeface="宋体" charset="0"/>
                        </a:rPr>
                        <a:t>JAVA</a:t>
                      </a:r>
                      <a:r>
                        <a:rPr lang="zh-CN" altLang="en-US" sz="1200" b="0">
                          <a:solidFill>
                            <a:srgbClr val="000000"/>
                          </a:solidFill>
                          <a:latin typeface="Calibri" panose="020F0502020204030204" pitchFamily="34" charset="0"/>
                          <a:ea typeface="宋体" charset="0"/>
                        </a:rPr>
                        <a:t>、</a:t>
                      </a:r>
                      <a:r>
                        <a:rPr lang="en-US" altLang="zh-CN" sz="1200" b="0">
                          <a:solidFill>
                            <a:srgbClr val="000000"/>
                          </a:solidFill>
                          <a:latin typeface="Calibri" panose="020F0502020204030204" pitchFamily="34" charset="0"/>
                          <a:ea typeface="宋体" charset="0"/>
                        </a:rPr>
                        <a:t>Python</a:t>
                      </a:r>
                      <a:r>
                        <a:rPr lang="zh-CN" altLang="en-US" sz="1200" b="0">
                          <a:solidFill>
                            <a:srgbClr val="000000"/>
                          </a:solidFill>
                          <a:latin typeface="Calibri" panose="020F0502020204030204" pitchFamily="34" charset="0"/>
                          <a:ea typeface="宋体" charset="0"/>
                        </a:rPr>
                        <a:t>，了解</a:t>
                      </a:r>
                      <a:r>
                        <a:rPr lang="en-US" altLang="zh-CN" sz="1200" b="0">
                          <a:solidFill>
                            <a:srgbClr val="000000"/>
                          </a:solidFill>
                          <a:latin typeface="Calibri" panose="020F0502020204030204" pitchFamily="34" charset="0"/>
                          <a:ea typeface="宋体" charset="0"/>
                        </a:rPr>
                        <a:t>C</a:t>
                      </a:r>
                      <a:r>
                        <a:rPr lang="zh-CN" altLang="en-US" sz="1200" b="0">
                          <a:solidFill>
                            <a:srgbClr val="000000"/>
                          </a:solidFill>
                          <a:latin typeface="Calibri" panose="020F0502020204030204" pitchFamily="34" charset="0"/>
                          <a:ea typeface="宋体" charset="0"/>
                        </a:rPr>
                        <a:t>++，有</a:t>
                      </a:r>
                      <a:r>
                        <a:rPr lang="en-US" altLang="zh-CN" sz="1200" b="0">
                          <a:solidFill>
                            <a:srgbClr val="000000"/>
                          </a:solidFill>
                          <a:latin typeface="Calibri" panose="020F0502020204030204" pitchFamily="34" charset="0"/>
                          <a:ea typeface="宋体" charset="0"/>
                        </a:rPr>
                        <a:t>Spring Boot</a:t>
                      </a:r>
                      <a:r>
                        <a:rPr lang="zh-CN" altLang="en-US" sz="1200" b="0">
                          <a:solidFill>
                            <a:srgbClr val="000000"/>
                          </a:solidFill>
                          <a:latin typeface="Calibri" panose="020F0502020204030204" pitchFamily="34" charset="0"/>
                          <a:ea typeface="宋体" charset="0"/>
                        </a:rPr>
                        <a:t>、</a:t>
                      </a:r>
                      <a:r>
                        <a:rPr lang="en-US" altLang="zh-CN" sz="1200" b="0">
                          <a:solidFill>
                            <a:srgbClr val="000000"/>
                          </a:solidFill>
                          <a:latin typeface="Calibri" panose="020F0502020204030204" pitchFamily="34" charset="0"/>
                          <a:ea typeface="宋体" charset="0"/>
                        </a:rPr>
                        <a:t>Vue.js</a:t>
                      </a:r>
                      <a:r>
                        <a:rPr lang="zh-CN" altLang="en-US" sz="1200" b="0">
                          <a:solidFill>
                            <a:srgbClr val="000000"/>
                          </a:solidFill>
                          <a:latin typeface="Calibri" panose="020F0502020204030204" pitchFamily="34" charset="0"/>
                          <a:ea typeface="宋体" charset="0"/>
                        </a:rPr>
                        <a:t>、</a:t>
                      </a:r>
                      <a:r>
                        <a:rPr lang="en-US" altLang="zh-CN" sz="1200" b="0">
                          <a:solidFill>
                            <a:srgbClr val="000000"/>
                          </a:solidFill>
                          <a:latin typeface="Calibri" panose="020F0502020204030204" pitchFamily="34" charset="0"/>
                          <a:ea typeface="宋体" charset="0"/>
                        </a:rPr>
                        <a:t>Android</a:t>
                      </a:r>
                      <a:r>
                        <a:rPr lang="zh-CN" altLang="en-US" sz="1200" b="0">
                          <a:solidFill>
                            <a:srgbClr val="000000"/>
                          </a:solidFill>
                          <a:latin typeface="Calibri" panose="020F0502020204030204" pitchFamily="34" charset="0"/>
                          <a:ea typeface="宋体" charset="0"/>
                        </a:rPr>
                        <a:t>开发经验</a:t>
                      </a:r>
                      <a:endParaRPr lang="en-US" altLang="zh-CN" sz="1200" b="0">
                        <a:solidFill>
                          <a:srgbClr val="000000"/>
                        </a:solidFill>
                        <a:latin typeface="Calibri" panose="020F0502020204030204" pitchFamily="34" charset="0"/>
                        <a:ea typeface="宋体" charset="0"/>
                      </a:endParaRPr>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381000">
                <a:tc>
                  <a:txBody>
                    <a:bodyPr/>
                    <a:lstStyle/>
                    <a:p>
                      <a:pPr indent="0">
                        <a:buNone/>
                      </a:pPr>
                      <a:r>
                        <a:rPr lang="zh-CN" altLang="en-US" sz="1200" b="0"/>
                        <a:t>陈瀚清</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200" b="0"/>
                        <a:t>负责需求分析</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200" b="0"/>
                        <a:t>有</a:t>
                      </a:r>
                      <a:r>
                        <a:rPr lang="en-US" altLang="zh-CN" sz="1200" b="0"/>
                        <a:t>C</a:t>
                      </a:r>
                      <a:r>
                        <a:rPr lang="zh-CN" altLang="en-US" sz="1200" b="0"/>
                        <a:t>++开发经验</a:t>
                      </a:r>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81000">
                <a:tc>
                  <a:txBody>
                    <a:bodyPr/>
                    <a:lstStyle/>
                    <a:p>
                      <a:pPr indent="0">
                        <a:buNone/>
                      </a:pPr>
                      <a:r>
                        <a:rPr lang="zh-CN" altLang="en-US" sz="1200" b="0"/>
                        <a:t>刘思远</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a:t>负责软件测试</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a:t>有</a:t>
                      </a:r>
                      <a:r>
                        <a:rPr lang="en-US" altLang="zh-CN" sz="1200" b="0"/>
                        <a:t>C</a:t>
                      </a:r>
                      <a:r>
                        <a:rPr lang="zh-CN" altLang="en-US" sz="1200" b="0"/>
                        <a:t>++开发经验</a:t>
                      </a:r>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381000">
                <a:tc>
                  <a:txBody>
                    <a:bodyPr/>
                    <a:lstStyle/>
                    <a:p>
                      <a:pPr indent="0">
                        <a:buNone/>
                      </a:pPr>
                      <a:r>
                        <a:rPr lang="zh-CN" altLang="en-US" sz="1200" b="0"/>
                        <a:t>刘新宇</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200" b="0"/>
                        <a:t>负责软件开发</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200" b="0" dirty="0"/>
                        <a:t>有工程开发经验，熟悉</a:t>
                      </a:r>
                      <a:r>
                        <a:rPr lang="en-US" altLang="zh-CN" sz="1200" b="0"/>
                        <a:t>C++, Python</a:t>
                      </a:r>
                      <a:endParaRPr lang="zh-CN" altLang="en-US" sz="1200" b="0" dirty="0"/>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81000">
                <a:tc>
                  <a:txBody>
                    <a:bodyPr/>
                    <a:lstStyle/>
                    <a:p>
                      <a:pPr indent="0">
                        <a:buNone/>
                      </a:pPr>
                      <a:r>
                        <a:rPr lang="zh-CN" altLang="en-US" sz="1200" b="0"/>
                        <a:t>许栋亮</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a:t>负责需求分析</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a:t>有</a:t>
                      </a:r>
                      <a:r>
                        <a:rPr lang="en-US" altLang="zh-CN" sz="1200" b="0"/>
                        <a:t>C</a:t>
                      </a:r>
                      <a:r>
                        <a:rPr lang="zh-CN" altLang="en-US" sz="1200" b="0"/>
                        <a:t>++开发经验</a:t>
                      </a:r>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r h="381000">
                <a:tc>
                  <a:txBody>
                    <a:bodyPr/>
                    <a:lstStyle/>
                    <a:p>
                      <a:pPr indent="0">
                        <a:buNone/>
                      </a:pPr>
                      <a:r>
                        <a:rPr lang="zh-CN" altLang="en-US" sz="1200" b="0"/>
                        <a:t>黄雨鹤</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200" b="0"/>
                        <a:t>负责软件测试</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200" b="0"/>
                        <a:t>有对</a:t>
                      </a:r>
                      <a:r>
                        <a:rPr lang="en-US" altLang="zh-CN" sz="1200" b="0"/>
                        <a:t>EOS</a:t>
                      </a:r>
                      <a:r>
                        <a:rPr lang="zh-CN" altLang="en-US" sz="1200" b="0"/>
                        <a:t>平台上程序的测试经验</a:t>
                      </a:r>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81000">
                <a:tc>
                  <a:txBody>
                    <a:bodyPr/>
                    <a:lstStyle/>
                    <a:p>
                      <a:pPr indent="0">
                        <a:buNone/>
                      </a:pPr>
                      <a:r>
                        <a:rPr lang="zh-CN" altLang="en-US" sz="1200" b="0"/>
                        <a:t>林讯</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a:t>负责前端交互页面开发</a:t>
                      </a:r>
                    </a:p>
                  </a:txBody>
                  <a:tcPr>
                    <a:lnL w="19050" cap="flat" cmpd="sng">
                      <a:solidFill>
                        <a:srgbClr val="848587"/>
                      </a:solidFill>
                      <a:prstDash val="solid"/>
                      <a:headEnd type="none" w="med" len="med"/>
                      <a:tailEnd type="none" w="med" len="med"/>
                    </a:lnL>
                    <a:lnR w="19050" cap="flat" cmpd="sng">
                      <a:solidFill>
                        <a:srgbClr val="848587"/>
                      </a:solidFill>
                      <a:prstDash val="solid"/>
                      <a:headEnd type="none" w="med" len="med"/>
                      <a:tailEnd type="none" w="med" len="med"/>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tc>
                  <a:txBody>
                    <a:bodyPr/>
                    <a:lstStyle/>
                    <a:p>
                      <a:pPr indent="0">
                        <a:buNone/>
                      </a:pPr>
                      <a:r>
                        <a:rPr lang="zh-CN" altLang="en-US" sz="1200" b="0" dirty="0"/>
                        <a:t>有</a:t>
                      </a:r>
                      <a:r>
                        <a:rPr lang="en-US" altLang="zh-CN" sz="1200" b="0" dirty="0"/>
                        <a:t>Spring Boot</a:t>
                      </a:r>
                      <a:r>
                        <a:rPr lang="zh-CN" altLang="en-US" sz="1200" b="0" dirty="0"/>
                        <a:t>、</a:t>
                      </a:r>
                      <a:r>
                        <a:rPr lang="en-US" altLang="zh-CN" sz="1200" b="0" dirty="0"/>
                        <a:t>Vue-cli</a:t>
                      </a:r>
                      <a:r>
                        <a:rPr lang="zh-CN" altLang="en-US" sz="1200" b="0" dirty="0"/>
                        <a:t>开发经验，无</a:t>
                      </a:r>
                      <a:r>
                        <a:rPr lang="en-US" altLang="zh-CN" sz="1200" b="0" dirty="0"/>
                        <a:t>C</a:t>
                      </a:r>
                      <a:r>
                        <a:rPr lang="zh-CN" altLang="en-US" sz="1200" b="0" dirty="0"/>
                        <a:t>++工程经验</a:t>
                      </a:r>
                    </a:p>
                  </a:txBody>
                  <a:tcPr>
                    <a:lnL w="19050" cap="flat" cmpd="sng">
                      <a:solidFill>
                        <a:srgbClr val="848587"/>
                      </a:solidFill>
                      <a:prstDash val="solid"/>
                      <a:headEnd type="none" w="med" len="med"/>
                      <a:tailEnd type="none" w="med" len="med"/>
                    </a:lnL>
                    <a:lnR cap="flat">
                      <a:noFill/>
                    </a:lnR>
                    <a:lnT w="19050" cap="flat" cmpd="sng">
                      <a:solidFill>
                        <a:srgbClr val="848587"/>
                      </a:solidFill>
                      <a:prstDash val="solid"/>
                      <a:headEnd type="none" w="med" len="med"/>
                      <a:tailEnd type="none" w="med" len="med"/>
                    </a:lnT>
                    <a:lnB w="19050" cap="flat" cmpd="sng">
                      <a:solidFill>
                        <a:srgbClr val="848587"/>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0332" y="2074412"/>
            <a:ext cx="7886700" cy="994172"/>
          </a:xfrm>
        </p:spPr>
        <p:txBody>
          <a:bodyPr/>
          <a:lstStyle/>
          <a:p>
            <a:pPr algn="ct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时间安排</a:t>
            </a:r>
          </a:p>
        </p:txBody>
      </p:sp>
      <p:sp>
        <p:nvSpPr>
          <p:cNvPr id="13" name="文本框 12"/>
          <p:cNvSpPr txBox="1"/>
          <p:nvPr/>
        </p:nvSpPr>
        <p:spPr>
          <a:xfrm>
            <a:off x="3163253" y="2856548"/>
            <a:ext cx="1905000" cy="248209"/>
          </a:xfrm>
          <a:prstGeom prst="rect">
            <a:avLst/>
          </a:prstGeom>
          <a:noFill/>
        </p:spPr>
        <p:txBody>
          <a:bodyPr wrap="square" rtlCol="0" anchor="t">
            <a:spAutoFit/>
          </a:bodyPr>
          <a:lstStyle/>
          <a:p>
            <a:r>
              <a:rPr lang="zh-CN" altLang="en-US" sz="1015"/>
              <a:t> </a:t>
            </a:r>
          </a:p>
        </p:txBody>
      </p:sp>
      <p:pic>
        <p:nvPicPr>
          <p:cNvPr id="15" name="图片 14"/>
          <p:cNvPicPr>
            <a:picLocks noChangeAspect="1"/>
          </p:cNvPicPr>
          <p:nvPr/>
        </p:nvPicPr>
        <p:blipFill>
          <a:blip r:embed="rId3"/>
          <a:stretch>
            <a:fillRect/>
          </a:stretch>
        </p:blipFill>
        <p:spPr>
          <a:xfrm>
            <a:off x="4362755" y="88"/>
            <a:ext cx="4133432" cy="50959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bwMode="auto">
          <a:xfrm>
            <a:off x="651436" y="1957388"/>
            <a:ext cx="7886700" cy="994172"/>
          </a:xfrm>
          <a:prstGeom prst="rect">
            <a:avLst/>
          </a:prstGeom>
          <a:noFill/>
          <a:ln w="9525">
            <a:noFill/>
            <a:miter lim="800000"/>
          </a:ln>
        </p:spPr>
        <p:txBody>
          <a:bodyPr vert="horz" wrap="square" lIns="68576" tIns="34289" rIns="68576" bIns="34289" numCol="1" anchor="ctr" anchorCtr="0" compatLnSpc="1"/>
          <a:lstStyle/>
          <a:p>
            <a:pPr marL="685800" indent="-685800" algn="ctr" fontAlgn="base">
              <a:lnSpc>
                <a:spcPct val="90000"/>
              </a:lnSpc>
              <a:spcBef>
                <a:spcPct val="0"/>
              </a:spcBef>
              <a:spcAft>
                <a:spcPct val="0"/>
              </a:spcAft>
              <a:defRPr/>
            </a:pPr>
            <a:r>
              <a:rPr lang="zh-CN" altLang="en-US" sz="2700" b="1">
                <a:latin typeface="微软雅黑" pitchFamily="34" charset="-122"/>
                <a:ea typeface="微软雅黑" pitchFamily="34" charset="-122"/>
                <a:cs typeface="Calibri" panose="020F0502020204030204" pitchFamily="34" charset="0"/>
                <a:sym typeface="Calibri" panose="020F0502020204030204" pitchFamily="34" charset="0"/>
              </a:rPr>
              <a:t>谢谢！</a:t>
            </a:r>
            <a:endPar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a:spLocks noChangeArrowheads="1"/>
          </p:cNvSpPr>
          <p:nvPr/>
        </p:nvSpPr>
        <p:spPr bwMode="auto">
          <a:xfrm>
            <a:off x="3774696" y="1993413"/>
            <a:ext cx="50544" cy="2045187"/>
          </a:xfrm>
          <a:prstGeom prst="rect">
            <a:avLst/>
          </a:prstGeom>
          <a:solidFill>
            <a:srgbClr val="D20000"/>
          </a:solidFill>
          <a:ln w="9525">
            <a:noFill/>
            <a:miter lim="800000"/>
          </a:ln>
        </p:spPr>
        <p:txBody>
          <a:bodyPr lIns="68580" tIns="34290" rIns="68580" bIns="34290" anchor="ctr"/>
          <a:lstStyle/>
          <a:p>
            <a:pPr algn="ctr">
              <a:defRPr/>
            </a:pPr>
            <a:endParaRPr lang="zh-CN" altLang="en-US" kern="0"/>
          </a:p>
        </p:txBody>
      </p:sp>
      <p:sp>
        <p:nvSpPr>
          <p:cNvPr id="21" name="文本框 14"/>
          <p:cNvSpPr txBox="1">
            <a:spLocks noChangeArrowheads="1"/>
          </p:cNvSpPr>
          <p:nvPr/>
        </p:nvSpPr>
        <p:spPr bwMode="auto">
          <a:xfrm>
            <a:off x="3915660" y="1889506"/>
            <a:ext cx="3086581"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itchFamily="2" charset="-122"/>
              </a:defRPr>
            </a:lvl9pPr>
          </a:lstStyle>
          <a:p>
            <a:pPr marL="228600" indent="-228600" algn="just">
              <a:lnSpc>
                <a:spcPct val="150000"/>
              </a:lnSpc>
              <a:buFont typeface="+mj-lt"/>
              <a:buAutoNum type="arabicPeriod"/>
              <a:defRPr/>
            </a:pPr>
            <a:r>
              <a:rPr lang="zh-CN" altLang="en-US" sz="2400" dirty="0">
                <a:latin typeface="微软雅黑" charset="0"/>
                <a:ea typeface="微软雅黑" charset="0"/>
              </a:rPr>
              <a:t>项目简介</a:t>
            </a:r>
            <a:endParaRPr lang="en-US" altLang="zh-CN" sz="2400" dirty="0">
              <a:latin typeface="微软雅黑" pitchFamily="34" charset="-122"/>
              <a:ea typeface="微软雅黑" pitchFamily="34" charset="-122"/>
            </a:endParaRPr>
          </a:p>
          <a:p>
            <a:pPr marL="228600" indent="-228600" algn="just">
              <a:lnSpc>
                <a:spcPct val="150000"/>
              </a:lnSpc>
              <a:buFont typeface="+mj-lt"/>
              <a:buAutoNum type="arabicPeriod"/>
              <a:defRPr/>
            </a:pPr>
            <a:r>
              <a:rPr lang="zh-CN" altLang="en-US" sz="2400" dirty="0">
                <a:latin typeface="微软雅黑" pitchFamily="34" charset="-122"/>
                <a:ea typeface="微软雅黑" pitchFamily="34" charset="-122"/>
              </a:rPr>
              <a:t>需求阐述</a:t>
            </a:r>
            <a:endParaRPr lang="en-US" altLang="zh-CN" sz="2400" dirty="0">
              <a:latin typeface="微软雅黑" pitchFamily="34" charset="-122"/>
              <a:ea typeface="微软雅黑" pitchFamily="34" charset="-122"/>
            </a:endParaRPr>
          </a:p>
          <a:p>
            <a:pPr marL="228600" indent="-228600" algn="just">
              <a:lnSpc>
                <a:spcPct val="150000"/>
              </a:lnSpc>
              <a:buFont typeface="+mj-lt"/>
              <a:buAutoNum type="arabicPeriod"/>
              <a:defRPr/>
            </a:pPr>
            <a:r>
              <a:rPr lang="zh-CN" altLang="en-US" sz="2400" dirty="0">
                <a:latin typeface="微软雅黑" pitchFamily="34" charset="-122"/>
                <a:ea typeface="微软雅黑" pitchFamily="34" charset="-122"/>
              </a:rPr>
              <a:t>现有软件</a:t>
            </a:r>
            <a:endParaRPr lang="en-US" altLang="zh-CN" sz="2400" dirty="0">
              <a:latin typeface="微软雅黑" pitchFamily="34" charset="-122"/>
              <a:ea typeface="微软雅黑" pitchFamily="34" charset="-122"/>
            </a:endParaRPr>
          </a:p>
          <a:p>
            <a:pPr marL="228600" indent="-228600" algn="just">
              <a:lnSpc>
                <a:spcPct val="150000"/>
              </a:lnSpc>
              <a:buFont typeface="+mj-lt"/>
              <a:buAutoNum type="arabicPeriod"/>
              <a:defRPr/>
            </a:pPr>
            <a:r>
              <a:rPr lang="zh-CN" altLang="en-US" sz="2400" dirty="0">
                <a:latin typeface="微软雅黑" pitchFamily="34" charset="-122"/>
                <a:ea typeface="微软雅黑" pitchFamily="34" charset="-122"/>
              </a:rPr>
              <a:t>工作计划</a:t>
            </a:r>
            <a:endParaRPr lang="en-US" altLang="zh-CN" sz="2400" dirty="0">
              <a:latin typeface="微软雅黑" pitchFamily="34" charset="-122"/>
              <a:ea typeface="微软雅黑" pitchFamily="34" charset="-122"/>
            </a:endParaRPr>
          </a:p>
        </p:txBody>
      </p:sp>
      <p:sp>
        <p:nvSpPr>
          <p:cNvPr id="28" name="标题 1"/>
          <p:cNvSpPr>
            <a:spLocks noGrp="1"/>
          </p:cNvSpPr>
          <p:nvPr>
            <p:ph type="title"/>
          </p:nvPr>
        </p:nvSpPr>
        <p:spPr>
          <a:xfrm>
            <a:off x="541020" y="457200"/>
            <a:ext cx="8229600" cy="857250"/>
          </a:xfrm>
        </p:spPr>
        <p:txBody>
          <a:bodyPr>
            <a:normAutofit/>
          </a:bodyPr>
          <a:lstStyle/>
          <a:p>
            <a:pPr algn="ct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展示大纲</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3727254" y="1004890"/>
            <a:ext cx="1691878" cy="1699022"/>
          </a:xfrm>
          <a:prstGeom prst="ellipse">
            <a:avLst/>
          </a:prstGeom>
          <a:solidFill>
            <a:srgbClr val="4E4B49"/>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5" name="Freeform 8"/>
          <p:cNvSpPr/>
          <p:nvPr/>
        </p:nvSpPr>
        <p:spPr bwMode="auto">
          <a:xfrm>
            <a:off x="3643913" y="1846662"/>
            <a:ext cx="1858565" cy="940594"/>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Oval 9"/>
          <p:cNvSpPr>
            <a:spLocks noChangeArrowheads="1"/>
          </p:cNvSpPr>
          <p:nvPr/>
        </p:nvSpPr>
        <p:spPr bwMode="auto">
          <a:xfrm>
            <a:off x="5450087" y="1784747"/>
            <a:ext cx="10477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7" name="Oval 10"/>
          <p:cNvSpPr>
            <a:spLocks noChangeArrowheads="1"/>
          </p:cNvSpPr>
          <p:nvPr/>
        </p:nvSpPr>
        <p:spPr bwMode="auto">
          <a:xfrm>
            <a:off x="3590334" y="1784747"/>
            <a:ext cx="10358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8" name="TextBox 13"/>
          <p:cNvSpPr txBox="1">
            <a:spLocks noChangeArrowheads="1"/>
          </p:cNvSpPr>
          <p:nvPr/>
        </p:nvSpPr>
        <p:spPr bwMode="auto">
          <a:xfrm>
            <a:off x="3967760" y="1194199"/>
            <a:ext cx="125547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en-US" sz="7500" dirty="0">
                <a:solidFill>
                  <a:srgbClr val="F8F8F8"/>
                </a:solidFill>
              </a:rPr>
              <a:t>01</a:t>
            </a:r>
            <a:endParaRPr lang="zh-CN" altLang="en-US" sz="7500" dirty="0">
              <a:solidFill>
                <a:srgbClr val="F8F8F8"/>
              </a:solidFill>
            </a:endParaRPr>
          </a:p>
        </p:txBody>
      </p:sp>
      <p:cxnSp>
        <p:nvCxnSpPr>
          <p:cNvPr id="9" name="直接连接符 15"/>
          <p:cNvCxnSpPr>
            <a:cxnSpLocks noChangeShapeType="1"/>
          </p:cNvCxnSpPr>
          <p:nvPr/>
        </p:nvCxnSpPr>
        <p:spPr bwMode="auto">
          <a:xfrm>
            <a:off x="2358033" y="3083719"/>
            <a:ext cx="4427934"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17"/>
          <p:cNvSpPr txBox="1">
            <a:spLocks noChangeArrowheads="1"/>
          </p:cNvSpPr>
          <p:nvPr/>
        </p:nvSpPr>
        <p:spPr bwMode="auto">
          <a:xfrm>
            <a:off x="3907236" y="3239805"/>
            <a:ext cx="150058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zh-CN" altLang="en-US" sz="2400" b="1" dirty="0">
                <a:solidFill>
                  <a:srgbClr val="000000"/>
                </a:solidFill>
                <a:latin typeface="微软雅黑" charset="0"/>
                <a:ea typeface="微软雅黑" charset="0"/>
              </a:rPr>
              <a:t>项目简介</a:t>
            </a:r>
            <a:endParaRPr lang="en-US" altLang="zh-CN" sz="2400" b="1" dirty="0">
              <a:latin typeface="微软雅黑" pitchFamily="34" charset="-122"/>
              <a:ea typeface="微软雅黑" pitchFamily="34"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522413" y="381000"/>
            <a:ext cx="9144001" cy="1371600"/>
          </a:xfrm>
        </p:spPr>
        <p:txBody>
          <a:bodyPr>
            <a:normAutofit/>
          </a:bodyPr>
          <a:lstStyle/>
          <a:p>
            <a:r>
              <a:rPr lang="zh-CN" altLang="en-US" sz="3600" dirty="0">
                <a:latin typeface="微软雅黑" pitchFamily="34" charset="-122"/>
                <a:ea typeface="微软雅黑" pitchFamily="34" charset="-122"/>
              </a:rPr>
              <a:t>技术背景</a:t>
            </a:r>
          </a:p>
        </p:txBody>
      </p:sp>
      <p:sp>
        <p:nvSpPr>
          <p:cNvPr id="6" name="内容占位符 2"/>
          <p:cNvSpPr>
            <a:spLocks noGrp="1"/>
          </p:cNvSpPr>
          <p:nvPr>
            <p:ph idx="1"/>
          </p:nvPr>
        </p:nvSpPr>
        <p:spPr>
          <a:xfrm>
            <a:off x="983451" y="1485638"/>
            <a:ext cx="7449117" cy="2029675"/>
          </a:xfrm>
        </p:spPr>
        <p:txBody>
          <a:bodyPr/>
          <a:lstStyle/>
          <a:p>
            <a:r>
              <a:rPr lang="zh-CN" altLang="en-US" dirty="0"/>
              <a:t>区块链技术是一种去中心化的分布式数据存储技术。</a:t>
            </a:r>
            <a:endParaRPr lang="en-US" altLang="zh-CN" dirty="0"/>
          </a:p>
          <a:p>
            <a:r>
              <a:rPr lang="zh-CN" altLang="en-US" dirty="0"/>
              <a:t>智能合约是一种存储在计算机的承诺。</a:t>
            </a:r>
            <a:endParaRPr lang="en-US" altLang="zh-CN" dirty="0"/>
          </a:p>
          <a:p>
            <a:r>
              <a:rPr lang="zh-CN" altLang="en-US" dirty="0"/>
              <a:t>在区块链上实现智能合约，可解决对程序的信任问题。</a:t>
            </a:r>
            <a:endParaRPr lang="en-US" altLang="zh-CN" dirty="0"/>
          </a:p>
          <a:p>
            <a:r>
              <a:rPr lang="zh-CN" altLang="en-US" dirty="0"/>
              <a:t>区块链上存放的所有数据均为公开，包括智能合约程序代码。</a:t>
            </a:r>
            <a:endParaRPr lang="en-US" altLang="zh-CN" dirty="0"/>
          </a:p>
          <a:p>
            <a:r>
              <a:rPr lang="zh-CN" altLang="en-US" dirty="0"/>
              <a:t>目前流行的区块链智能合约平台有以太坊、</a:t>
            </a:r>
            <a:r>
              <a:rPr lang="en-US" altLang="zh-CN" b="1" dirty="0">
                <a:solidFill>
                  <a:schemeClr val="accent1">
                    <a:lumMod val="75000"/>
                  </a:schemeClr>
                </a:solidFill>
                <a:latin typeface="+mj-ea"/>
                <a:ea typeface="+mj-ea"/>
              </a:rPr>
              <a:t>EOS</a:t>
            </a:r>
            <a:r>
              <a:rPr lang="zh-CN" altLang="en-US" b="1" dirty="0">
                <a:solidFill>
                  <a:schemeClr val="accent1">
                    <a:lumMod val="75000"/>
                  </a:schemeClr>
                </a:solidFill>
                <a:latin typeface="+mj-ea"/>
                <a:ea typeface="+mj-ea"/>
              </a:rPr>
              <a:t>平台</a:t>
            </a:r>
            <a:r>
              <a:rPr lang="zh-CN" altLang="en-US" dirty="0"/>
              <a:t>等。</a:t>
            </a:r>
            <a:endParaRPr lang="en-US" altLang="zh-CN" dirty="0"/>
          </a:p>
          <a:p>
            <a:endParaRPr lang="zh-CN" altLang="en-US" dirty="0"/>
          </a:p>
        </p:txBody>
      </p:sp>
      <p:pic>
        <p:nvPicPr>
          <p:cNvPr id="2" name="图片 1"/>
          <p:cNvPicPr>
            <a:picLocks noChangeAspect="1"/>
          </p:cNvPicPr>
          <p:nvPr/>
        </p:nvPicPr>
        <p:blipFill>
          <a:blip r:embed="rId2"/>
          <a:stretch>
            <a:fillRect/>
          </a:stretch>
        </p:blipFill>
        <p:spPr>
          <a:xfrm>
            <a:off x="1161309" y="3578087"/>
            <a:ext cx="2102911" cy="1381016"/>
          </a:xfrm>
          <a:prstGeom prst="rect">
            <a:avLst/>
          </a:prstGeom>
        </p:spPr>
      </p:pic>
      <p:pic>
        <p:nvPicPr>
          <p:cNvPr id="3" name="图片 2"/>
          <p:cNvPicPr>
            <a:picLocks noChangeAspect="1"/>
          </p:cNvPicPr>
          <p:nvPr/>
        </p:nvPicPr>
        <p:blipFill>
          <a:blip r:embed="rId3"/>
          <a:stretch>
            <a:fillRect/>
          </a:stretch>
        </p:blipFill>
        <p:spPr>
          <a:xfrm>
            <a:off x="4781245" y="3578087"/>
            <a:ext cx="2301693" cy="13287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标题 1"/>
          <p:cNvSpPr>
            <a:spLocks noGrp="1"/>
          </p:cNvSpPr>
          <p:nvPr>
            <p:ph type="title"/>
          </p:nvPr>
        </p:nvSpPr>
        <p:spPr>
          <a:xfrm>
            <a:off x="1286986" y="274320"/>
            <a:ext cx="9144001" cy="1371600"/>
          </a:xfrm>
        </p:spPr>
        <p:txBody>
          <a:bodyPr/>
          <a:lstStyle/>
          <a:p>
            <a:r>
              <a:rPr lang="zh-CN" altLang="en-US" sz="3600" dirty="0">
                <a:latin typeface="微软雅黑" pitchFamily="34" charset="-122"/>
                <a:ea typeface="微软雅黑" pitchFamily="34" charset="-122"/>
              </a:rPr>
              <a:t>为什么选择</a:t>
            </a:r>
            <a:r>
              <a:rPr lang="en-US" altLang="zh-CN" sz="3600" dirty="0">
                <a:latin typeface="微软雅黑" pitchFamily="34" charset="-122"/>
                <a:ea typeface="微软雅黑" pitchFamily="34" charset="-122"/>
              </a:rPr>
              <a:t>EOS</a:t>
            </a:r>
            <a:r>
              <a:rPr lang="zh-CN" altLang="en-US" sz="3600" dirty="0">
                <a:latin typeface="微软雅黑" pitchFamily="34" charset="-122"/>
                <a:ea typeface="微软雅黑" pitchFamily="34" charset="-122"/>
              </a:rPr>
              <a:t>平台？</a:t>
            </a:r>
          </a:p>
        </p:txBody>
      </p:sp>
      <p:sp>
        <p:nvSpPr>
          <p:cNvPr id="177" name="内容占位符 2"/>
          <p:cNvSpPr txBox="1"/>
          <p:nvPr/>
        </p:nvSpPr>
        <p:spPr>
          <a:xfrm>
            <a:off x="1286986" y="2350771"/>
            <a:ext cx="7018814" cy="251840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程序行为可追溯，使用户信任。</a:t>
            </a:r>
            <a:endParaRPr lang="en-US" altLang="zh-CN" dirty="0"/>
          </a:p>
          <a:p>
            <a:r>
              <a:rPr lang="zh-CN" altLang="en-US" dirty="0"/>
              <a:t>区块确认速度较快。</a:t>
            </a:r>
            <a:endParaRPr lang="en-US" altLang="zh-CN" dirty="0"/>
          </a:p>
          <a:p>
            <a:r>
              <a:rPr lang="zh-CN" altLang="en-US" dirty="0"/>
              <a:t>可重新部署智能合约，以修复漏洞。</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522413" y="304800"/>
            <a:ext cx="9144001" cy="1371600"/>
          </a:xfrm>
        </p:spPr>
        <p:txBody>
          <a:bodyPr/>
          <a:lstStyle/>
          <a:p>
            <a:r>
              <a:rPr lang="zh-CN" altLang="en-US" sz="3600" dirty="0">
                <a:latin typeface="微软雅黑" pitchFamily="34" charset="-122"/>
                <a:ea typeface="微软雅黑" pitchFamily="34" charset="-122"/>
              </a:rPr>
              <a:t>去中心化应用程序（</a:t>
            </a:r>
            <a:r>
              <a:rPr lang="en-US" altLang="zh-CN" sz="3600" dirty="0" err="1">
                <a:latin typeface="微软雅黑" pitchFamily="34" charset="-122"/>
                <a:ea typeface="微软雅黑" pitchFamily="34" charset="-122"/>
              </a:rPr>
              <a:t>DApp</a:t>
            </a:r>
            <a:r>
              <a:rPr lang="zh-CN" altLang="en-US" sz="3600" dirty="0">
                <a:latin typeface="微软雅黑" pitchFamily="34" charset="-122"/>
                <a:ea typeface="微软雅黑" pitchFamily="34" charset="-122"/>
              </a:rPr>
              <a:t>）</a:t>
            </a:r>
          </a:p>
        </p:txBody>
      </p:sp>
      <p:sp>
        <p:nvSpPr>
          <p:cNvPr id="9" name="内容占位符 2"/>
          <p:cNvSpPr txBox="1"/>
          <p:nvPr/>
        </p:nvSpPr>
        <p:spPr>
          <a:xfrm>
            <a:off x="1522413" y="2514599"/>
            <a:ext cx="6029007" cy="224790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可基于区块链技术开发。</a:t>
            </a:r>
            <a:endParaRPr lang="en-US" altLang="zh-CN" dirty="0"/>
          </a:p>
          <a:p>
            <a:r>
              <a:rPr lang="zh-CN" altLang="en-US" dirty="0"/>
              <a:t>可以根据接口和文档实现前端页面。</a:t>
            </a:r>
            <a:endParaRPr lang="en-US" altLang="zh-CN" dirty="0"/>
          </a:p>
          <a:p>
            <a:r>
              <a:rPr lang="zh-CN" altLang="en-US" dirty="0"/>
              <a:t>程序与数据完全公开，无法篡改或彻底删除。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
            <a:ext cx="7886700" cy="994172"/>
          </a:xfrm>
        </p:spPr>
        <p:txBody>
          <a:bodyPr/>
          <a:lstStyle/>
          <a:p>
            <a:pPr algn="ct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项目意义</a:t>
            </a:r>
          </a:p>
        </p:txBody>
      </p:sp>
      <p:sp>
        <p:nvSpPr>
          <p:cNvPr id="176" name="内容占位符 2"/>
          <p:cNvSpPr txBox="1"/>
          <p:nvPr/>
        </p:nvSpPr>
        <p:spPr>
          <a:xfrm>
            <a:off x="568459" y="1226371"/>
            <a:ext cx="3682448" cy="143868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zh-CN" altLang="en-US" sz="1700" dirty="0">
                <a:latin typeface="微软雅黑" pitchFamily="34" charset="-122"/>
                <a:ea typeface="微软雅黑" pitchFamily="34" charset="-122"/>
              </a:rPr>
              <a:t>修改评论</a:t>
            </a:r>
            <a:r>
              <a:rPr lang="zh-CN" altLang="en-US" sz="1700" dirty="0">
                <a:solidFill>
                  <a:srgbClr val="C00000"/>
                </a:solidFill>
                <a:latin typeface="微软雅黑" pitchFamily="34" charset="-122"/>
                <a:ea typeface="微软雅黑" pitchFamily="34" charset="-122"/>
              </a:rPr>
              <a:t>后门</a:t>
            </a:r>
            <a:endParaRPr lang="en-US" altLang="zh-CN" sz="1700" dirty="0">
              <a:latin typeface="微软雅黑" pitchFamily="34" charset="-122"/>
              <a:ea typeface="微软雅黑" pitchFamily="34" charset="-122"/>
            </a:endParaRPr>
          </a:p>
          <a:p>
            <a:pPr lvl="1"/>
            <a:r>
              <a:rPr lang="zh-CN" altLang="en-US" sz="1700" dirty="0">
                <a:latin typeface="微软雅黑" pitchFamily="34" charset="-122"/>
                <a:ea typeface="微软雅黑" pitchFamily="34" charset="-122"/>
              </a:rPr>
              <a:t>暗箱操作</a:t>
            </a:r>
            <a:r>
              <a:rPr lang="zh-CN" altLang="en-US" sz="1700" dirty="0">
                <a:solidFill>
                  <a:srgbClr val="C00000"/>
                </a:solidFill>
                <a:latin typeface="微软雅黑" pitchFamily="34" charset="-122"/>
                <a:ea typeface="微软雅黑" pitchFamily="34" charset="-122"/>
              </a:rPr>
              <a:t>撤销</a:t>
            </a:r>
            <a:r>
              <a:rPr lang="zh-CN" altLang="en-US" sz="1700" dirty="0">
                <a:latin typeface="微软雅黑" pitchFamily="34" charset="-122"/>
                <a:ea typeface="微软雅黑" pitchFamily="34" charset="-122"/>
              </a:rPr>
              <a:t>差评</a:t>
            </a:r>
            <a:endParaRPr lang="en-US" altLang="zh-CN" sz="1700" dirty="0">
              <a:latin typeface="微软雅黑" pitchFamily="34" charset="-122"/>
              <a:ea typeface="微软雅黑" pitchFamily="34" charset="-122"/>
            </a:endParaRPr>
          </a:p>
          <a:p>
            <a:pPr lvl="1"/>
            <a:r>
              <a:rPr lang="zh-CN" altLang="en-US" sz="1700" dirty="0">
                <a:solidFill>
                  <a:srgbClr val="C00000"/>
                </a:solidFill>
                <a:latin typeface="微软雅黑" pitchFamily="34" charset="-122"/>
                <a:ea typeface="微软雅黑" pitchFamily="34" charset="-122"/>
              </a:rPr>
              <a:t>隐藏</a:t>
            </a:r>
            <a:r>
              <a:rPr lang="zh-CN" altLang="en-US" sz="1700" dirty="0">
                <a:latin typeface="微软雅黑" pitchFamily="34" charset="-122"/>
                <a:ea typeface="微软雅黑" pitchFamily="34" charset="-122"/>
              </a:rPr>
              <a:t>不利评论</a:t>
            </a:r>
            <a:endParaRPr lang="en-US" altLang="zh-CN" sz="1700" dirty="0">
              <a:latin typeface="微软雅黑" pitchFamily="34" charset="-122"/>
              <a:ea typeface="微软雅黑" pitchFamily="34" charset="-122"/>
            </a:endParaRPr>
          </a:p>
          <a:p>
            <a:pPr lvl="1"/>
            <a:r>
              <a:rPr lang="zh-CN" altLang="en-US" sz="1700" dirty="0">
                <a:solidFill>
                  <a:srgbClr val="000000"/>
                </a:solidFill>
                <a:latin typeface="微软雅黑" charset="0"/>
                <a:ea typeface="微软雅黑" charset="0"/>
              </a:rPr>
              <a:t>雇佣网络</a:t>
            </a:r>
            <a:r>
              <a:rPr lang="zh-CN" altLang="en-US" sz="1700" dirty="0">
                <a:solidFill>
                  <a:srgbClr val="C00000"/>
                </a:solidFill>
                <a:latin typeface="微软雅黑" pitchFamily="34" charset="-122"/>
                <a:ea typeface="微软雅黑" pitchFamily="34" charset="-122"/>
              </a:rPr>
              <a:t>水军</a:t>
            </a:r>
            <a:r>
              <a:rPr lang="zh-CN" altLang="en-US" sz="1700" dirty="0">
                <a:latin typeface="微软雅黑" pitchFamily="34" charset="-122"/>
                <a:ea typeface="微软雅黑" pitchFamily="34" charset="-122"/>
              </a:rPr>
              <a:t>刷好评</a:t>
            </a:r>
            <a:r>
              <a:rPr lang="en-US" altLang="zh-CN" sz="1700" dirty="0">
                <a:latin typeface="微软雅黑" pitchFamily="34" charset="-122"/>
                <a:ea typeface="微软雅黑" pitchFamily="34" charset="-122"/>
              </a:rPr>
              <a:t>/</a:t>
            </a:r>
            <a:r>
              <a:rPr lang="zh-CN" altLang="en-US" sz="1700" dirty="0">
                <a:latin typeface="微软雅黑" pitchFamily="34" charset="-122"/>
                <a:ea typeface="微软雅黑" pitchFamily="34" charset="-122"/>
              </a:rPr>
              <a:t>差评</a:t>
            </a:r>
            <a:endParaRPr lang="en-US" altLang="zh-CN" sz="1700" dirty="0">
              <a:latin typeface="微软雅黑" pitchFamily="34" charset="-122"/>
              <a:ea typeface="微软雅黑" pitchFamily="34" charset="-122"/>
            </a:endParaRPr>
          </a:p>
          <a:p>
            <a:pPr lvl="1"/>
            <a:endParaRPr lang="en-US" altLang="zh-CN" sz="1700" dirty="0">
              <a:latin typeface="微软雅黑" pitchFamily="34" charset="-122"/>
              <a:ea typeface="微软雅黑"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0232" y="1019140"/>
            <a:ext cx="2743200" cy="1645920"/>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981" y="2678360"/>
            <a:ext cx="3423926" cy="1886576"/>
          </a:xfrm>
          <a:prstGeom prst="rect">
            <a:avLst/>
          </a:prstGeom>
        </p:spPr>
      </p:pic>
      <p:sp>
        <p:nvSpPr>
          <p:cNvPr id="7" name="文本框 6"/>
          <p:cNvSpPr txBox="1"/>
          <p:nvPr/>
        </p:nvSpPr>
        <p:spPr>
          <a:xfrm>
            <a:off x="4570233" y="3457419"/>
            <a:ext cx="4451699" cy="1619250"/>
          </a:xfrm>
          <a:prstGeom prst="rect">
            <a:avLst/>
          </a:prstGeom>
          <a:noFill/>
        </p:spPr>
        <p:txBody>
          <a:bodyPr wrap="square" rtlCol="0">
            <a:spAutoFit/>
          </a:bodyPr>
          <a:lstStyle/>
          <a:p>
            <a:pPr marL="257175" indent="-257175">
              <a:buFont typeface="Arial" panose="020B0604020202020204" pitchFamily="34" charset="0"/>
              <a:buChar char="•"/>
            </a:pPr>
            <a:r>
              <a:rPr lang="zh-CN" altLang="en-US" sz="1575" dirty="0">
                <a:latin typeface="微软雅黑" pitchFamily="34" charset="-122"/>
                <a:ea typeface="微软雅黑" pitchFamily="34" charset="-122"/>
              </a:rPr>
              <a:t>让每个顾客都能发表自己的</a:t>
            </a:r>
            <a:r>
              <a:rPr lang="zh-CN" altLang="en-US" sz="1575" dirty="0">
                <a:solidFill>
                  <a:srgbClr val="C00000"/>
                </a:solidFill>
                <a:latin typeface="微软雅黑" pitchFamily="34" charset="-122"/>
                <a:ea typeface="微软雅黑" pitchFamily="34" charset="-122"/>
              </a:rPr>
              <a:t>真实评价</a:t>
            </a:r>
            <a:r>
              <a:rPr lang="zh-CN" altLang="en-US" sz="1575" dirty="0">
                <a:latin typeface="微软雅黑" pitchFamily="34" charset="-122"/>
                <a:ea typeface="微软雅黑" pitchFamily="34" charset="-122"/>
              </a:rPr>
              <a:t>，并对自己的评价</a:t>
            </a:r>
            <a:r>
              <a:rPr lang="zh-CN" altLang="en-US" sz="1575" dirty="0">
                <a:solidFill>
                  <a:srgbClr val="C00000"/>
                </a:solidFill>
                <a:latin typeface="微软雅黑" pitchFamily="34" charset="-122"/>
                <a:ea typeface="微软雅黑" pitchFamily="34" charset="-122"/>
              </a:rPr>
              <a:t>负责</a:t>
            </a:r>
            <a:endParaRPr lang="en-US" altLang="zh-CN" sz="1575" dirty="0">
              <a:latin typeface="微软雅黑" pitchFamily="34" charset="-122"/>
              <a:ea typeface="微软雅黑" pitchFamily="34" charset="-122"/>
            </a:endParaRPr>
          </a:p>
          <a:p>
            <a:pPr marL="257175" indent="-257175">
              <a:buFont typeface="Arial" panose="020B0604020202020204" pitchFamily="34" charset="0"/>
              <a:buChar char="•"/>
            </a:pPr>
            <a:r>
              <a:rPr lang="zh-CN" altLang="en-US" sz="1575" dirty="0">
                <a:latin typeface="微软雅黑" pitchFamily="34" charset="-122"/>
                <a:ea typeface="微软雅黑" pitchFamily="34" charset="-122"/>
              </a:rPr>
              <a:t>这些评价能被完整、无修改地</a:t>
            </a:r>
            <a:r>
              <a:rPr lang="zh-CN" altLang="en-US" sz="1575" dirty="0">
                <a:solidFill>
                  <a:srgbClr val="C00000"/>
                </a:solidFill>
                <a:latin typeface="微软雅黑" pitchFamily="34" charset="-122"/>
                <a:ea typeface="微软雅黑" pitchFamily="34" charset="-122"/>
              </a:rPr>
              <a:t>保留</a:t>
            </a:r>
            <a:endParaRPr lang="en-US" altLang="zh-CN" sz="1575" dirty="0">
              <a:latin typeface="微软雅黑" pitchFamily="34" charset="-122"/>
              <a:ea typeface="微软雅黑" pitchFamily="34" charset="-122"/>
            </a:endParaRPr>
          </a:p>
          <a:p>
            <a:pPr marL="257175" indent="-257175">
              <a:buFont typeface="Arial" panose="020B0604020202020204" pitchFamily="34" charset="0"/>
              <a:buChar char="•"/>
            </a:pPr>
            <a:r>
              <a:rPr lang="zh-CN" altLang="en-US" sz="1575" dirty="0">
                <a:latin typeface="微软雅黑" pitchFamily="34" charset="-122"/>
                <a:ea typeface="微软雅黑" pitchFamily="34" charset="-122"/>
              </a:rPr>
              <a:t>每个用户都能获取</a:t>
            </a:r>
            <a:r>
              <a:rPr lang="zh-CN" altLang="en-US" sz="1575" dirty="0">
                <a:solidFill>
                  <a:srgbClr val="C00000"/>
                </a:solidFill>
                <a:latin typeface="微软雅黑" pitchFamily="34" charset="-122"/>
                <a:ea typeface="微软雅黑" pitchFamily="34" charset="-122"/>
              </a:rPr>
              <a:t>完整</a:t>
            </a:r>
            <a:r>
              <a:rPr lang="zh-CN" altLang="en-US" sz="1575" dirty="0">
                <a:latin typeface="微软雅黑" pitchFamily="34" charset="-122"/>
                <a:ea typeface="微软雅黑" pitchFamily="34" charset="-122"/>
              </a:rPr>
              <a:t>、</a:t>
            </a:r>
            <a:r>
              <a:rPr lang="zh-CN" altLang="en-US" sz="1575" dirty="0">
                <a:solidFill>
                  <a:srgbClr val="C00000"/>
                </a:solidFill>
                <a:latin typeface="微软雅黑" pitchFamily="34" charset="-122"/>
                <a:ea typeface="微软雅黑" pitchFamily="34" charset="-122"/>
              </a:rPr>
              <a:t>正确</a:t>
            </a:r>
            <a:r>
              <a:rPr lang="zh-CN" altLang="en-US" sz="1575" dirty="0">
                <a:latin typeface="微软雅黑" pitchFamily="34" charset="-122"/>
                <a:ea typeface="微软雅黑" pitchFamily="34" charset="-122"/>
              </a:rPr>
              <a:t>的</a:t>
            </a:r>
            <a:r>
              <a:rPr lang="zh-CN" altLang="en-US" sz="1575" dirty="0">
                <a:solidFill>
                  <a:srgbClr val="C00000"/>
                </a:solidFill>
                <a:latin typeface="微软雅黑" pitchFamily="34" charset="-122"/>
                <a:ea typeface="微软雅黑" pitchFamily="34" charset="-122"/>
              </a:rPr>
              <a:t>全部</a:t>
            </a:r>
            <a:r>
              <a:rPr lang="zh-CN" altLang="en-US" sz="1575" dirty="0">
                <a:latin typeface="微软雅黑" pitchFamily="34" charset="-122"/>
                <a:ea typeface="微软雅黑" pitchFamily="34" charset="-122"/>
              </a:rPr>
              <a:t>历史评论</a:t>
            </a:r>
            <a:endParaRPr lang="en-US" altLang="zh-CN" sz="1575" dirty="0">
              <a:latin typeface="微软雅黑" pitchFamily="34" charset="-122"/>
              <a:ea typeface="微软雅黑" pitchFamily="34" charset="-122"/>
            </a:endParaRPr>
          </a:p>
          <a:p>
            <a:endParaRPr lang="en-US" altLang="zh-CN" sz="1015" dirty="0"/>
          </a:p>
          <a:p>
            <a:endParaRPr lang="zh-CN" altLang="en-US" sz="1015" dirty="0"/>
          </a:p>
        </p:txBody>
      </p:sp>
      <p:sp>
        <p:nvSpPr>
          <p:cNvPr id="3" name="文本框 2"/>
          <p:cNvSpPr txBox="1"/>
          <p:nvPr/>
        </p:nvSpPr>
        <p:spPr>
          <a:xfrm>
            <a:off x="4570232" y="3065003"/>
            <a:ext cx="1268296" cy="415498"/>
          </a:xfrm>
          <a:prstGeom prst="rect">
            <a:avLst/>
          </a:prstGeom>
          <a:noFill/>
        </p:spPr>
        <p:txBody>
          <a:bodyPr wrap="none" rtlCol="0">
            <a:spAutoFit/>
          </a:bodyPr>
          <a:lstStyle/>
          <a:p>
            <a:r>
              <a:rPr lang="zh-CN" altLang="en-US" sz="2100" b="1" dirty="0"/>
              <a:t>改进计划</a:t>
            </a:r>
          </a:p>
        </p:txBody>
      </p:sp>
      <p:sp>
        <p:nvSpPr>
          <p:cNvPr id="8" name="文本框 7"/>
          <p:cNvSpPr txBox="1"/>
          <p:nvPr/>
        </p:nvSpPr>
        <p:spPr>
          <a:xfrm>
            <a:off x="826981" y="822932"/>
            <a:ext cx="1268296" cy="415498"/>
          </a:xfrm>
          <a:prstGeom prst="rect">
            <a:avLst/>
          </a:prstGeom>
          <a:noFill/>
        </p:spPr>
        <p:txBody>
          <a:bodyPr wrap="none" rtlCol="0">
            <a:spAutoFit/>
          </a:bodyPr>
          <a:lstStyle/>
          <a:p>
            <a:r>
              <a:rPr lang="zh-CN" altLang="en-US" sz="2100" b="1" dirty="0"/>
              <a:t>现有不足</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5"/>
          <p:cNvSpPr>
            <a:spLocks noChangeArrowheads="1"/>
          </p:cNvSpPr>
          <p:nvPr/>
        </p:nvSpPr>
        <p:spPr bwMode="auto">
          <a:xfrm>
            <a:off x="3727254" y="1004890"/>
            <a:ext cx="1691878" cy="1699022"/>
          </a:xfrm>
          <a:prstGeom prst="ellipse">
            <a:avLst/>
          </a:prstGeom>
          <a:solidFill>
            <a:srgbClr val="4E4B49"/>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5" name="Freeform 8"/>
          <p:cNvSpPr/>
          <p:nvPr/>
        </p:nvSpPr>
        <p:spPr bwMode="auto">
          <a:xfrm>
            <a:off x="3643913" y="1846662"/>
            <a:ext cx="1858565" cy="940594"/>
          </a:xfrm>
          <a:custGeom>
            <a:avLst/>
            <a:gdLst>
              <a:gd name="T0" fmla="*/ 3963 w 3963"/>
              <a:gd name="T1" fmla="*/ 0 h 1997"/>
              <a:gd name="T2" fmla="*/ 3963 w 3963"/>
              <a:gd name="T3" fmla="*/ 16 h 1997"/>
              <a:gd name="T4" fmla="*/ 1982 w 3963"/>
              <a:gd name="T5" fmla="*/ 1997 h 1997"/>
              <a:gd name="T6" fmla="*/ 0 w 3963"/>
              <a:gd name="T7" fmla="*/ 16 h 1997"/>
            </a:gdLst>
            <a:ahLst/>
            <a:cxnLst>
              <a:cxn ang="0">
                <a:pos x="T0" y="T1"/>
              </a:cxn>
              <a:cxn ang="0">
                <a:pos x="T2" y="T3"/>
              </a:cxn>
              <a:cxn ang="0">
                <a:pos x="T4" y="T5"/>
              </a:cxn>
              <a:cxn ang="0">
                <a:pos x="T6" y="T7"/>
              </a:cxn>
            </a:cxnLst>
            <a:rect l="0" t="0" r="r" b="b"/>
            <a:pathLst>
              <a:path w="3963" h="1997">
                <a:moveTo>
                  <a:pt x="3963" y="0"/>
                </a:moveTo>
                <a:cubicBezTo>
                  <a:pt x="3963" y="5"/>
                  <a:pt x="3963" y="11"/>
                  <a:pt x="3963" y="16"/>
                </a:cubicBezTo>
                <a:cubicBezTo>
                  <a:pt x="3963" y="1110"/>
                  <a:pt x="3076" y="1997"/>
                  <a:pt x="1982" y="1997"/>
                </a:cubicBezTo>
                <a:cubicBezTo>
                  <a:pt x="888" y="1997"/>
                  <a:pt x="0" y="1110"/>
                  <a:pt x="0" y="16"/>
                </a:cubicBezTo>
              </a:path>
            </a:pathLst>
          </a:custGeom>
          <a:noFill/>
          <a:ln w="8" cap="flat" cmpd="sng">
            <a:solidFill>
              <a:srgbClr val="4E4B49"/>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Oval 9"/>
          <p:cNvSpPr>
            <a:spLocks noChangeArrowheads="1"/>
          </p:cNvSpPr>
          <p:nvPr/>
        </p:nvSpPr>
        <p:spPr bwMode="auto">
          <a:xfrm>
            <a:off x="5450087" y="1784747"/>
            <a:ext cx="10477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7" name="Oval 10"/>
          <p:cNvSpPr>
            <a:spLocks noChangeArrowheads="1"/>
          </p:cNvSpPr>
          <p:nvPr/>
        </p:nvSpPr>
        <p:spPr bwMode="auto">
          <a:xfrm>
            <a:off x="3590334" y="1784747"/>
            <a:ext cx="103585" cy="104775"/>
          </a:xfrm>
          <a:prstGeom prst="ellipse">
            <a:avLst/>
          </a:prstGeom>
          <a:solidFill>
            <a:srgbClr val="EB3D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endParaRPr lang="zh-CN" altLang="en-US"/>
          </a:p>
        </p:txBody>
      </p:sp>
      <p:sp>
        <p:nvSpPr>
          <p:cNvPr id="8" name="TextBox 13"/>
          <p:cNvSpPr txBox="1">
            <a:spLocks noChangeArrowheads="1"/>
          </p:cNvSpPr>
          <p:nvPr/>
        </p:nvSpPr>
        <p:spPr bwMode="auto">
          <a:xfrm>
            <a:off x="3967760" y="1194199"/>
            <a:ext cx="125547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en-US" sz="7500">
                <a:solidFill>
                  <a:srgbClr val="F8F8F8"/>
                </a:solidFill>
              </a:rPr>
              <a:t>02</a:t>
            </a:r>
            <a:endParaRPr lang="zh-CN" altLang="en-US" sz="7500" dirty="0">
              <a:solidFill>
                <a:srgbClr val="F8F8F8"/>
              </a:solidFill>
            </a:endParaRPr>
          </a:p>
        </p:txBody>
      </p:sp>
      <p:cxnSp>
        <p:nvCxnSpPr>
          <p:cNvPr id="9" name="直接连接符 15"/>
          <p:cNvCxnSpPr>
            <a:cxnSpLocks noChangeShapeType="1"/>
          </p:cNvCxnSpPr>
          <p:nvPr/>
        </p:nvCxnSpPr>
        <p:spPr bwMode="auto">
          <a:xfrm>
            <a:off x="2358033" y="3083719"/>
            <a:ext cx="4427934" cy="0"/>
          </a:xfrm>
          <a:prstGeom prst="line">
            <a:avLst/>
          </a:prstGeom>
          <a:noFill/>
          <a:ln w="9525"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17"/>
          <p:cNvSpPr txBox="1">
            <a:spLocks noChangeArrowheads="1"/>
          </p:cNvSpPr>
          <p:nvPr/>
        </p:nvSpPr>
        <p:spPr bwMode="auto">
          <a:xfrm>
            <a:off x="3871517" y="3239805"/>
            <a:ext cx="14648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r>
              <a:rPr lang="zh-CN" altLang="en-US" sz="2400" b="1" dirty="0">
                <a:latin typeface="微软雅黑" pitchFamily="34" charset="-122"/>
                <a:ea typeface="微软雅黑" pitchFamily="34" charset="-122"/>
              </a:rPr>
              <a:t>需求阐述</a:t>
            </a:r>
            <a:endParaRPr lang="zh-CN" altLang="en-US" sz="2400" dirty="0">
              <a:latin typeface="微软雅黑" pitchFamily="34" charset="-122"/>
              <a:ea typeface="微软雅黑" pitchFamily="34" charset="-122"/>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
            <a:ext cx="7886700" cy="994172"/>
          </a:xfrm>
        </p:spPr>
        <p:txBody>
          <a:bodyPr/>
          <a:lstStyle/>
          <a:p>
            <a:pPr algn="ctr"/>
            <a:r>
              <a:rPr lang="zh-CN" altLang="en-US" sz="2700" b="1" dirty="0">
                <a:latin typeface="微软雅黑" pitchFamily="34" charset="-122"/>
                <a:ea typeface="微软雅黑" pitchFamily="34" charset="-122"/>
                <a:cs typeface="Calibri" panose="020F0502020204030204" pitchFamily="34" charset="0"/>
                <a:sym typeface="Calibri" panose="020F0502020204030204" pitchFamily="34" charset="0"/>
              </a:rPr>
              <a:t>项目需求</a:t>
            </a:r>
          </a:p>
        </p:txBody>
      </p:sp>
      <p:sp>
        <p:nvSpPr>
          <p:cNvPr id="5" name="文本框 4"/>
          <p:cNvSpPr txBox="1"/>
          <p:nvPr/>
        </p:nvSpPr>
        <p:spPr>
          <a:xfrm>
            <a:off x="1082825" y="1610492"/>
            <a:ext cx="6565667" cy="2676525"/>
          </a:xfrm>
          <a:prstGeom prst="rect">
            <a:avLst/>
          </a:prstGeom>
          <a:noFill/>
        </p:spPr>
        <p:txBody>
          <a:bodyPr wrap="square" rtlCol="0">
            <a:spAutoFit/>
          </a:bodyPr>
          <a:lstStyle/>
          <a:p>
            <a:pPr marL="214630" indent="-214630">
              <a:buFont typeface="Arial" panose="020B0604020202020204" pitchFamily="34" charset="0"/>
              <a:buChar char="•"/>
            </a:pPr>
            <a:r>
              <a:rPr lang="zh-CN" altLang="en-US" sz="2100" dirty="0"/>
              <a:t>提供用户</a:t>
            </a:r>
            <a:r>
              <a:rPr lang="zh-CN" altLang="en-US" sz="2100" b="1" dirty="0"/>
              <a:t>注册</a:t>
            </a:r>
            <a:r>
              <a:rPr lang="en-US" altLang="zh-CN" sz="2100" b="1" dirty="0"/>
              <a:t>/</a:t>
            </a:r>
            <a:r>
              <a:rPr lang="zh-CN" altLang="en-US" sz="2100" b="1" dirty="0"/>
              <a:t>登录</a:t>
            </a:r>
            <a:r>
              <a:rPr lang="zh-CN" altLang="en-US" sz="2100" dirty="0"/>
              <a:t>接口</a:t>
            </a:r>
            <a:endParaRPr lang="en-US" altLang="zh-CN" sz="2100" dirty="0"/>
          </a:p>
          <a:p>
            <a:pPr marL="214630" indent="-214630">
              <a:buFont typeface="Arial" panose="020B0604020202020204" pitchFamily="34" charset="0"/>
              <a:buChar char="•"/>
            </a:pPr>
            <a:r>
              <a:rPr lang="zh-CN" altLang="en-US" sz="2100" dirty="0"/>
              <a:t>提供发布</a:t>
            </a:r>
            <a:r>
              <a:rPr lang="en-US" altLang="zh-CN" sz="2100" dirty="0"/>
              <a:t>/</a:t>
            </a:r>
            <a:r>
              <a:rPr lang="zh-CN" altLang="en-US" sz="2100" dirty="0"/>
              <a:t>修改获取</a:t>
            </a:r>
            <a:r>
              <a:rPr lang="zh-CN" altLang="en-US" sz="2100" b="1" dirty="0"/>
              <a:t>店铺信息</a:t>
            </a:r>
            <a:r>
              <a:rPr lang="zh-CN" altLang="en-US" sz="2100" dirty="0"/>
              <a:t>接口</a:t>
            </a:r>
            <a:endParaRPr lang="en-US" altLang="zh-CN" sz="2100" dirty="0"/>
          </a:p>
          <a:p>
            <a:pPr marL="214630" indent="-214630">
              <a:buFont typeface="Arial" panose="020B0604020202020204" pitchFamily="34" charset="0"/>
              <a:buChar char="•"/>
            </a:pPr>
            <a:r>
              <a:rPr lang="zh-CN" altLang="en-US" sz="2100" dirty="0"/>
              <a:t>提供发布</a:t>
            </a:r>
            <a:r>
              <a:rPr lang="en-US" altLang="zh-CN" sz="2100" dirty="0"/>
              <a:t>/</a:t>
            </a:r>
            <a:r>
              <a:rPr lang="zh-CN" altLang="en-US" sz="2100" dirty="0"/>
              <a:t>修改</a:t>
            </a:r>
            <a:r>
              <a:rPr lang="en-US" altLang="zh-CN" sz="2100" dirty="0"/>
              <a:t>/</a:t>
            </a:r>
            <a:r>
              <a:rPr lang="zh-CN" altLang="en-US" sz="2100" dirty="0"/>
              <a:t>获取</a:t>
            </a:r>
            <a:r>
              <a:rPr lang="zh-CN" altLang="en-US" sz="2100" b="1" dirty="0"/>
              <a:t>评论</a:t>
            </a:r>
            <a:r>
              <a:rPr lang="zh-CN" altLang="en-US" sz="2100" dirty="0"/>
              <a:t>接口</a:t>
            </a:r>
            <a:endParaRPr lang="en-US" altLang="zh-CN" sz="2100" dirty="0"/>
          </a:p>
          <a:p>
            <a:pPr marL="214630" indent="-214630">
              <a:buFont typeface="Arial" panose="020B0604020202020204" pitchFamily="34" charset="0"/>
              <a:buChar char="•"/>
            </a:pPr>
            <a:r>
              <a:rPr lang="zh-CN" altLang="en-US" sz="2100" dirty="0"/>
              <a:t>提供</a:t>
            </a:r>
            <a:r>
              <a:rPr lang="zh-CN" altLang="en-US" sz="2100" b="1" dirty="0"/>
              <a:t>好评排行榜</a:t>
            </a:r>
            <a:r>
              <a:rPr lang="zh-CN" altLang="en-US" sz="2100" dirty="0"/>
              <a:t>功能</a:t>
            </a:r>
            <a:endParaRPr lang="en-US" altLang="zh-CN" sz="2100" dirty="0"/>
          </a:p>
          <a:p>
            <a:pPr marL="214630" indent="-214630">
              <a:buFont typeface="Arial" panose="020B0604020202020204" pitchFamily="34" charset="0"/>
              <a:buChar char="•"/>
            </a:pPr>
            <a:r>
              <a:rPr lang="zh-CN" altLang="en-US" sz="2100" dirty="0"/>
              <a:t>提供根据不同条件</a:t>
            </a:r>
            <a:r>
              <a:rPr lang="zh-CN" altLang="en-US" sz="2100" b="1" dirty="0"/>
              <a:t>筛选</a:t>
            </a:r>
            <a:r>
              <a:rPr lang="zh-CN" altLang="en-US" sz="2100" dirty="0"/>
              <a:t>店铺和改变展现顺序的功能</a:t>
            </a:r>
            <a:endParaRPr lang="en-US" altLang="zh-CN" sz="2100" dirty="0"/>
          </a:p>
          <a:p>
            <a:pPr marL="214630" indent="-214630">
              <a:buFont typeface="Arial" panose="020B0604020202020204" pitchFamily="34" charset="0"/>
              <a:buChar char="•"/>
            </a:pPr>
            <a:r>
              <a:rPr lang="zh-CN" altLang="en-US" sz="2100" dirty="0"/>
              <a:t>增加口味</a:t>
            </a:r>
            <a:r>
              <a:rPr lang="zh-CN" altLang="en-US" sz="2100" b="1" dirty="0"/>
              <a:t>标签</a:t>
            </a:r>
            <a:r>
              <a:rPr lang="zh-CN" altLang="en-US" sz="2100" dirty="0"/>
              <a:t>，根据不同口味筛选口味近似的其他食友点评</a:t>
            </a:r>
            <a:endParaRPr lang="en-US" altLang="zh-CN" sz="2100" dirty="0"/>
          </a:p>
          <a:p>
            <a:pPr marL="214630" indent="-214630">
              <a:buFont typeface="Arial" panose="020B0604020202020204" pitchFamily="34" charset="0"/>
              <a:buChar char="•"/>
            </a:pPr>
            <a:r>
              <a:rPr lang="zh-CN" altLang="en-US" sz="2100" dirty="0"/>
              <a:t>开发简易的用户</a:t>
            </a:r>
            <a:r>
              <a:rPr lang="zh-CN" altLang="en-US" sz="2100" b="1" dirty="0"/>
              <a:t>交互界面</a:t>
            </a:r>
            <a:endParaRPr lang="en-US" altLang="zh-CN" sz="21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1094586076"/>
  <p:tag name="KSO_WM_UNIT_PLACING_PICTURE_USER_VIEWPORT" val="{&quot;height&quot;:8904,&quot;width&quot;:12396}"/>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918</Words>
  <Application>Microsoft Office PowerPoint</Application>
  <PresentationFormat>全屏显示(16:9)</PresentationFormat>
  <Paragraphs>131</Paragraphs>
  <Slides>17</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宋体</vt:lpstr>
      <vt:lpstr>微软雅黑</vt:lpstr>
      <vt:lpstr>Arial</vt:lpstr>
      <vt:lpstr>Calibri</vt:lpstr>
      <vt:lpstr>Calibri Light</vt:lpstr>
      <vt:lpstr>webwppDefTheme</vt:lpstr>
      <vt:lpstr>Office 主题</vt:lpstr>
      <vt:lpstr>PowerPoint 演示文稿</vt:lpstr>
      <vt:lpstr>展示大纲</vt:lpstr>
      <vt:lpstr>PowerPoint 演示文稿</vt:lpstr>
      <vt:lpstr>技术背景</vt:lpstr>
      <vt:lpstr>为什么选择EOS平台？</vt:lpstr>
      <vt:lpstr>去中心化应用程序（DApp）</vt:lpstr>
      <vt:lpstr>项目意义</vt:lpstr>
      <vt:lpstr>PowerPoint 演示文稿</vt:lpstr>
      <vt:lpstr>项目需求</vt:lpstr>
      <vt:lpstr>PowerPoint 演示文稿</vt:lpstr>
      <vt:lpstr>点评链（DIDO）</vt:lpstr>
      <vt:lpstr>DIDO主要设计原则</vt:lpstr>
      <vt:lpstr>PowerPoint 演示文稿</vt:lpstr>
      <vt:lpstr>分工协作方案</vt:lpstr>
      <vt:lpstr>具体分工</vt:lpstr>
      <vt:lpstr>时间安排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xinyu Liu</cp:lastModifiedBy>
  <cp:revision>1191</cp:revision>
  <dcterms:created xsi:type="dcterms:W3CDTF">2020-03-13T09:13:22Z</dcterms:created>
  <dcterms:modified xsi:type="dcterms:W3CDTF">2020-03-13T10:14:37Z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