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17"/>
  </p:notesMasterIdLst>
  <p:sldIdLst>
    <p:sldId id="353" r:id="rId3"/>
    <p:sldId id="355" r:id="rId4"/>
    <p:sldId id="356" r:id="rId5"/>
    <p:sldId id="357" r:id="rId6"/>
    <p:sldId id="358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40A"/>
    <a:srgbClr val="600000"/>
    <a:srgbClr val="36FF37"/>
    <a:srgbClr val="298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8" autoAdjust="0"/>
    <p:restoredTop sz="94108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10/28/2020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library/en-us/dllproc/base/getexitcodethread.asp" TargetMode="External"/><Relationship Id="rId2" Type="http://schemas.openxmlformats.org/officeDocument/2006/relationships/hyperlink" Target="http://msdn.microsoft.com/library/en-us/dllproc/base/getexitcodeprocess.asp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6">
            <a:extLst>
              <a:ext uri="{FF2B5EF4-FFF2-40B4-BE49-F238E27FC236}">
                <a16:creationId xmlns:a16="http://schemas.microsoft.com/office/drawing/2014/main" id="{1D12BB61-8C7E-4544-8D1B-39E0949EE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5624-D15A-4246-A2D0-ECACFCE8F986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C1325C4-E980-470E-8C0B-9A1C6AD509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/>
              <a:t>操作系统</a:t>
            </a:r>
            <a:r>
              <a:rPr lang="zh-CN" altLang="en-US" sz="5400" dirty="0" smtClean="0"/>
              <a:t>原理</a:t>
            </a:r>
            <a:r>
              <a:rPr lang="zh-CN" altLang="en-US" sz="5400" dirty="0"/>
              <a:t>实验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C970AFE3-8BB4-404C-861C-3EA3DD5EE9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05200"/>
            <a:ext cx="7924800" cy="2286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浙江工业大学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计算机科学与技术学院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于明远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809828"/>
            <a:ext cx="1603387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400" y="0"/>
            <a:ext cx="3481388" cy="484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PROCESS_INFORMATION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80437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typedef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struct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_PROCESS_INFORMATION {</a:t>
            </a:r>
            <a:b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HANDLE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hProcess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; 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//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Handle to the newly created process. 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/>
            </a:r>
            <a:b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HANDLE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hThread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; 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//Handle to the primary thread of the newly created process.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/>
            </a:r>
            <a:b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DWORD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dwProcessId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; 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//Value that can be used to identify a process. </a:t>
            </a:r>
            <a:b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DWORD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dwThreadId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; </a:t>
            </a:r>
            <a:r>
              <a:rPr lang="en-US" altLang="zh-CN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//Value that can be used to identify a thread.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} PROCESS_INFORMATION, </a:t>
            </a:r>
            <a:b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*LPPROCESS_INFORMATION;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9765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三、实验内容与步骤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1905000"/>
            <a:ext cx="8353425" cy="4759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进程的创建和终止。编写一段程序，可以创建一个进程，并终止当前创建的进程。试观察记录程序执行的结果，并分析原因。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实现上述程序设计和调试操作，对于进程创建的成功与否、终止进程操作的成功与否提供一定的提示框。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通过阅读和分析实验程序，学习创建进程、观察进程和终止进程的程序设计方法</a:t>
            </a:r>
          </a:p>
        </p:txBody>
      </p:sp>
    </p:spTree>
    <p:extLst>
      <p:ext uri="{BB962C8B-B14F-4D97-AF65-F5344CB8AC3E}">
        <p14:creationId xmlns:p14="http://schemas.microsoft.com/office/powerpoint/2010/main" val="15846727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四、工具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/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准备工作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1176" y="2209800"/>
            <a:ext cx="8120062" cy="39973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在开始本实验之前，请回顾教科书的相关内容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需要做以下准备：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一台运行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操作系统的计算机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计算机中需安装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Visual 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专业版或企业版</a:t>
            </a:r>
          </a:p>
        </p:txBody>
      </p:sp>
    </p:spTree>
    <p:extLst>
      <p:ext uri="{BB962C8B-B14F-4D97-AF65-F5344CB8AC3E}">
        <p14:creationId xmlns:p14="http://schemas.microsoft.com/office/powerpoint/2010/main" val="30256082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五、思考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1" y="2514600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系统是怎样创建进程的？</a:t>
            </a:r>
          </a:p>
          <a:p>
            <a:pPr eaLnBrk="1" hangingPunct="1"/>
            <a:r>
              <a:rPr lang="zh-CN" altLang="en-US" sz="2800" dirty="0" smtClean="0"/>
              <a:t>可执行文件加载时进行了那些处理？</a:t>
            </a:r>
          </a:p>
          <a:p>
            <a:pPr eaLnBrk="1" hangingPunct="1"/>
            <a:r>
              <a:rPr lang="zh-CN" altLang="en-US" sz="2800" dirty="0" smtClean="0"/>
              <a:t>当首次调用新创建进程时，其入口在那里？</a:t>
            </a:r>
          </a:p>
        </p:txBody>
      </p:sp>
    </p:spTree>
    <p:extLst>
      <p:ext uri="{BB962C8B-B14F-4D97-AF65-F5344CB8AC3E}">
        <p14:creationId xmlns:p14="http://schemas.microsoft.com/office/powerpoint/2010/main" val="1586521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六、 实验报告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AECFD-0B7C-44F5-9389-0C702182B6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133600"/>
            <a:ext cx="7912100" cy="4419600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b="1" dirty="0" smtClean="0"/>
              <a:t>每人独立一组，需要上交实验报告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b="1" dirty="0" smtClean="0"/>
              <a:t>实验报告包括实验目的、实验内容、实验技术、实验运行结果、实验中遇到的问题及解决方法等。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b="1" dirty="0" smtClean="0"/>
              <a:t>上交程序源代码。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b="1" dirty="0" smtClean="0"/>
              <a:t>源代码和实验报告一并打包后上交，其命名方式为：</a:t>
            </a:r>
            <a:r>
              <a:rPr lang="zh-CN" altLang="en-US" b="1" dirty="0" smtClean="0">
                <a:solidFill>
                  <a:srgbClr val="FF0000"/>
                </a:solidFill>
              </a:rPr>
              <a:t>学号姓名班级</a:t>
            </a:r>
            <a:r>
              <a:rPr lang="en-US" altLang="zh-CN" b="1" dirty="0" smtClean="0">
                <a:solidFill>
                  <a:srgbClr val="FF0000"/>
                </a:solidFill>
              </a:rPr>
              <a:t>OS</a:t>
            </a:r>
            <a:r>
              <a:rPr lang="zh-CN" altLang="en-US" b="1" dirty="0" smtClean="0">
                <a:solidFill>
                  <a:srgbClr val="FF0000"/>
                </a:solidFill>
              </a:rPr>
              <a:t>实验一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rar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（注：只需上交源代码，不需要上交生成的目标文件及可执行文件。）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b="1" dirty="0" smtClean="0"/>
              <a:t>通过网络教学平台提交： </a:t>
            </a:r>
            <a:r>
              <a:rPr lang="en-US" altLang="zh-CN" b="1" dirty="0" smtClean="0"/>
              <a:t>http://</a:t>
            </a:r>
            <a:r>
              <a:rPr lang="en-US" altLang="zh-CN" b="1" dirty="0" smtClean="0"/>
              <a:t>zjut.fanya.chaoxing.com/portal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522531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实验一 进程控制与描述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77724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实验目的：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利用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Windows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提供的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API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函数，编写程序，实现进程的创建和终止（如创建写字板进程及终止该进程），加深对操作系统进程概念的理解，观察操作系统进程运行的动态性能，获得包含多进程的应用程序编程经验。</a:t>
            </a:r>
          </a:p>
        </p:txBody>
      </p:sp>
    </p:spTree>
    <p:extLst>
      <p:ext uri="{BB962C8B-B14F-4D97-AF65-F5344CB8AC3E}">
        <p14:creationId xmlns:p14="http://schemas.microsoft.com/office/powerpoint/2010/main" val="8188836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知识及相关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函数说明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5601" y="20574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所创建的每个进程都从调用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CreateProcess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API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函数开始，该函数的任务是在对象管理器子系统内初始化进程对象；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每一进程都以调用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API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函数终止。</a:t>
            </a:r>
          </a:p>
        </p:txBody>
      </p:sp>
    </p:spTree>
    <p:extLst>
      <p:ext uri="{BB962C8B-B14F-4D97-AF65-F5344CB8AC3E}">
        <p14:creationId xmlns:p14="http://schemas.microsoft.com/office/powerpoint/2010/main" val="388835846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1469" y="0"/>
            <a:ext cx="1728788" cy="484188"/>
          </a:xfrm>
        </p:spPr>
        <p:txBody>
          <a:bodyPr/>
          <a:lstStyle/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进程创建实例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685800"/>
            <a:ext cx="7958137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b="1" dirty="0"/>
              <a:t>BOOL </a:t>
            </a:r>
            <a:r>
              <a:rPr lang="en-US" altLang="zh-CN" b="1" dirty="0" err="1"/>
              <a:t>CreateProcess</a:t>
            </a:r>
            <a:r>
              <a:rPr lang="en-US" altLang="zh-CN" b="1" dirty="0"/>
              <a:t>(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LPCTSTR </a:t>
            </a:r>
            <a:r>
              <a:rPr lang="en-US" altLang="zh-CN" b="1" dirty="0" err="1"/>
              <a:t>lpApplicationName</a:t>
            </a:r>
            <a:r>
              <a:rPr lang="en-US" altLang="zh-CN" b="1" dirty="0"/>
              <a:t>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LPTSTR </a:t>
            </a:r>
            <a:r>
              <a:rPr lang="en-US" altLang="zh-CN" b="1" dirty="0" err="1"/>
              <a:t>lpCommandLine</a:t>
            </a:r>
            <a:r>
              <a:rPr lang="en-US" altLang="zh-CN" b="1" dirty="0"/>
              <a:t>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LPSECURITY_ATTRIBUTES </a:t>
            </a:r>
            <a:r>
              <a:rPr lang="en-US" altLang="zh-CN" b="1" dirty="0" err="1"/>
              <a:t>lpProcessAttributes</a:t>
            </a:r>
            <a:r>
              <a:rPr lang="en-US" altLang="zh-CN" b="1" dirty="0"/>
              <a:t>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LPSECURITY_ATTRIBUTES </a:t>
            </a:r>
            <a:r>
              <a:rPr lang="en-US" altLang="zh-CN" b="1" dirty="0" err="1"/>
              <a:t>lpThreadAttributes</a:t>
            </a:r>
            <a:r>
              <a:rPr lang="en-US" altLang="zh-CN" b="1" dirty="0"/>
              <a:t>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BOOL </a:t>
            </a:r>
            <a:r>
              <a:rPr lang="en-US" altLang="zh-CN" b="1" dirty="0" err="1"/>
              <a:t>bInheritHandles</a:t>
            </a:r>
            <a:r>
              <a:rPr lang="en-US" altLang="zh-CN" b="1" dirty="0"/>
              <a:t>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DWORD </a:t>
            </a:r>
            <a:r>
              <a:rPr lang="en-US" altLang="zh-CN" b="1" dirty="0" err="1"/>
              <a:t>dwCreationFlags</a:t>
            </a:r>
            <a:r>
              <a:rPr lang="en-US" altLang="zh-CN" b="1" dirty="0"/>
              <a:t>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LPVOID </a:t>
            </a:r>
            <a:r>
              <a:rPr lang="en-US" altLang="zh-CN" b="1" dirty="0" err="1"/>
              <a:t>lpEnvironment</a:t>
            </a:r>
            <a:r>
              <a:rPr lang="en-US" altLang="zh-CN" b="1" dirty="0"/>
              <a:t>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LPCTSTR </a:t>
            </a:r>
            <a:r>
              <a:rPr lang="en-US" altLang="zh-CN" b="1" dirty="0" err="1"/>
              <a:t>lpCurrentDirectory</a:t>
            </a:r>
            <a:r>
              <a:rPr lang="en-US" altLang="zh-CN" b="1" dirty="0"/>
              <a:t>,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LPSTARTUPINFO </a:t>
            </a:r>
            <a:r>
              <a:rPr lang="en-US" altLang="zh-CN" b="1" dirty="0" err="1"/>
              <a:t>lpStartupInfo</a:t>
            </a:r>
            <a:r>
              <a:rPr lang="en-US" altLang="zh-CN" b="1" dirty="0"/>
              <a:t>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      LPPROCESS_INFORMATION </a:t>
            </a:r>
            <a:r>
              <a:rPr lang="en-US" altLang="zh-CN" b="1" dirty="0" err="1"/>
              <a:t>lpProcessInformation</a:t>
            </a:r>
            <a:r>
              <a:rPr lang="en-US" altLang="zh-CN" b="1" dirty="0"/>
              <a:t>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53922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2700"/>
            <a:ext cx="2033588" cy="484188"/>
          </a:xfrm>
        </p:spPr>
        <p:txBody>
          <a:bodyPr/>
          <a:lstStyle/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各项参数意义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762000"/>
            <a:ext cx="8890000" cy="6096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lpApplicationName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：指定要执行的模块，包括可执行代码的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EXE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文件的文件名。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lpCommandLine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：指向一个以空结尾的串，该串定义了要执行的命令行。该命令行是可以在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Windows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提示符下执行的命令行。</a:t>
            </a:r>
            <a:endParaRPr lang="zh-CN" altLang="en-US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800" b="1" dirty="0" err="1" smtClean="0"/>
              <a:t>lpProcessAttributes</a:t>
            </a:r>
            <a:r>
              <a:rPr lang="zh-CN" altLang="en-US" sz="1800" b="1" dirty="0" smtClean="0"/>
              <a:t>：指向一个</a:t>
            </a:r>
            <a:r>
              <a:rPr lang="en-US" altLang="zh-CN" sz="1800" b="1" dirty="0" smtClean="0"/>
              <a:t>SECURITY_ATTRIBUTES</a:t>
            </a:r>
            <a:r>
              <a:rPr lang="zh-CN" altLang="en-US" sz="1800" b="1" dirty="0" smtClean="0"/>
              <a:t>结构，该结构决定了返回的句柄是否可被子进程继承。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 dirty="0" err="1" smtClean="0"/>
              <a:t>lpThreadAttributes</a:t>
            </a:r>
            <a:r>
              <a:rPr lang="zh-CN" altLang="en-US" sz="1800" b="1" dirty="0" smtClean="0"/>
              <a:t>：指向一个</a:t>
            </a:r>
            <a:r>
              <a:rPr lang="en-US" altLang="zh-CN" sz="1800" b="1" dirty="0" smtClean="0"/>
              <a:t>SECURITY_ATTRIBUTES</a:t>
            </a:r>
            <a:r>
              <a:rPr lang="zh-CN" altLang="en-US" sz="1800" b="1" dirty="0" smtClean="0"/>
              <a:t>结构，该结构决定了返回的句柄是否可被子进程继承。</a:t>
            </a:r>
            <a:endParaRPr lang="en-US" altLang="zh-CN" sz="1800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err="1"/>
              <a:t>bInheritHandles</a:t>
            </a:r>
            <a:r>
              <a:rPr lang="zh-CN" altLang="en-US" sz="1800" b="1" dirty="0"/>
              <a:t>：表明新进程是否可继承创建者进程的句柄。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/>
              <a:t>dwCreationFlags</a:t>
            </a:r>
            <a:r>
              <a:rPr lang="zh-CN" altLang="en-US" sz="1800" b="1" dirty="0"/>
              <a:t>：定义控制优先类和进程创建的附加标志。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/>
              <a:t>lpEnvironment</a:t>
            </a:r>
            <a:r>
              <a:rPr lang="zh-CN" altLang="en-US" sz="1800" b="1" dirty="0"/>
              <a:t>：指向一个新进程的环境块。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/>
              <a:t>lpCurrentDirectory</a:t>
            </a:r>
            <a:r>
              <a:rPr lang="zh-CN" altLang="en-US" sz="1800" b="1" dirty="0"/>
              <a:t>：指向一个以空结尾的串，该串定义了子进程的当前驱动器和当前目录。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/>
              <a:t>lpStartupInfo</a:t>
            </a:r>
            <a:r>
              <a:rPr lang="zh-CN" altLang="en-US" sz="1800" b="1" dirty="0"/>
              <a:t>：指向一个</a:t>
            </a:r>
            <a:r>
              <a:rPr lang="en-US" altLang="zh-CN" sz="1800" b="1" dirty="0"/>
              <a:t>STARTUPINFO</a:t>
            </a:r>
            <a:r>
              <a:rPr lang="zh-CN" altLang="en-US" sz="1800" b="1" dirty="0"/>
              <a:t>结构，该结构定义了新进程的主窗口将如何显示。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>
                <a:solidFill>
                  <a:srgbClr val="FF0000"/>
                </a:solidFill>
              </a:rPr>
              <a:t>lpProcessInformation</a:t>
            </a:r>
            <a:r>
              <a:rPr lang="zh-CN" altLang="en-US" sz="1800" b="1" dirty="0">
                <a:solidFill>
                  <a:srgbClr val="FF0000"/>
                </a:solidFill>
              </a:rPr>
              <a:t>：指向进程信息描述结构，该结构接受关于新进程的描述信息。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60656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" y="12700"/>
            <a:ext cx="3938588" cy="4079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CreateProcess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调用的核心参数</a:t>
            </a:r>
            <a:endParaRPr lang="zh-CN" alt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75638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可执行文件运行时的文件名及其命令行，如</a:t>
            </a:r>
            <a:r>
              <a:rPr lang="zh-CN" altLang="en-US" b="1" dirty="0" smtClean="0"/>
              <a:t>    </a:t>
            </a:r>
            <a:r>
              <a:rPr lang="en-US" altLang="zh-CN" sz="2600" b="1" dirty="0" err="1" smtClean="0"/>
              <a:t>lpCommandLine</a:t>
            </a:r>
            <a:r>
              <a:rPr lang="en-US" altLang="zh-CN" sz="2600" b="1" dirty="0" smtClean="0"/>
              <a:t>="c:\\windows\\system32\\cmd.exe”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或</a:t>
            </a:r>
            <a:r>
              <a:rPr lang="en-US" altLang="zh-CN" sz="2600" b="1" dirty="0" err="1" smtClean="0"/>
              <a:t>lpApplicationName</a:t>
            </a:r>
            <a:r>
              <a:rPr lang="en-US" altLang="zh-CN" sz="2600" b="1" dirty="0" smtClean="0"/>
              <a:t>=“c:\windows\system32\cmd.exe”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lpStartupInfor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描述新进程的窗口显示情况。定义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STARTUPINFO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结构，并赋予初始值， 如：</a:t>
            </a:r>
            <a:r>
              <a:rPr lang="en-US" altLang="zh-CN" sz="2600" b="1" dirty="0" smtClean="0"/>
              <a:t>STARTUPINFO </a:t>
            </a:r>
            <a:r>
              <a:rPr lang="en-US" altLang="zh-CN" sz="2600" b="1" dirty="0" err="1" smtClean="0"/>
              <a:t>si</a:t>
            </a:r>
            <a:r>
              <a:rPr lang="en-US" altLang="zh-CN" sz="2600" b="1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   </a:t>
            </a:r>
            <a:r>
              <a:rPr lang="en-US" altLang="zh-CN" sz="2600" b="1" dirty="0" err="1" smtClean="0"/>
              <a:t>memset</a:t>
            </a:r>
            <a:r>
              <a:rPr lang="en-US" altLang="zh-CN" sz="2600" b="1" dirty="0" smtClean="0"/>
              <a:t>(&amp;si,0,sizeof(</a:t>
            </a:r>
            <a:r>
              <a:rPr lang="en-US" altLang="zh-CN" sz="2600" b="1" dirty="0" err="1" smtClean="0"/>
              <a:t>si</a:t>
            </a:r>
            <a:r>
              <a:rPr lang="en-US" altLang="zh-CN" sz="2600" b="1" dirty="0" smtClean="0"/>
              <a:t>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   </a:t>
            </a:r>
            <a:r>
              <a:rPr lang="en-US" altLang="zh-CN" sz="2600" b="1" dirty="0" err="1" smtClean="0"/>
              <a:t>si.cb</a:t>
            </a:r>
            <a:r>
              <a:rPr lang="en-US" altLang="zh-CN" sz="2600" b="1" dirty="0" smtClean="0"/>
              <a:t>=</a:t>
            </a:r>
            <a:r>
              <a:rPr lang="en-US" altLang="zh-CN" sz="2600" b="1" dirty="0" err="1" smtClean="0"/>
              <a:t>sizeof</a:t>
            </a:r>
            <a:r>
              <a:rPr lang="en-US" altLang="zh-CN" sz="2600" b="1" dirty="0" smtClean="0"/>
              <a:t>(</a:t>
            </a:r>
            <a:r>
              <a:rPr lang="en-US" altLang="zh-CN" sz="2600" b="1" dirty="0" err="1" smtClean="0"/>
              <a:t>si</a:t>
            </a:r>
            <a:r>
              <a:rPr lang="en-US" altLang="zh-CN" sz="2600" b="1" dirty="0" smtClean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lpProcessInformation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指向进程信息描述结构，接受关于新进程的描述信息，如：</a:t>
            </a:r>
            <a:r>
              <a:rPr lang="en-US" altLang="zh-CN" sz="2600" b="1" dirty="0" smtClean="0"/>
              <a:t>PROCESS_INFORMATION pi</a:t>
            </a:r>
          </a:p>
        </p:txBody>
      </p:sp>
    </p:spTree>
    <p:extLst>
      <p:ext uri="{BB962C8B-B14F-4D97-AF65-F5344CB8AC3E}">
        <p14:creationId xmlns:p14="http://schemas.microsoft.com/office/powerpoint/2010/main" val="18139159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8600" y="0"/>
            <a:ext cx="1347788" cy="484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终止进程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199438" cy="38449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所有进程都是以调用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或者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函数结束的。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API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函数只要打开带有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PROCESS_TERMINATE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访问权的进程对象，就可以终止进程，并向系统返回指定的代码。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如果不知道所创建进程中所有线程的状态，最好使用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终止进程。</a:t>
            </a:r>
          </a:p>
        </p:txBody>
      </p:sp>
    </p:spTree>
    <p:extLst>
      <p:ext uri="{BB962C8B-B14F-4D97-AF65-F5344CB8AC3E}">
        <p14:creationId xmlns:p14="http://schemas.microsoft.com/office/powerpoint/2010/main" val="7764606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8600" y="0"/>
            <a:ext cx="1881188" cy="4079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3000"/>
            <a:ext cx="8199438" cy="3844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VOID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ExitProcess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( UINT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uExitCode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);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uExitCode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[in] Exit code for the process and all threads terminated as a result of this call. Use the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GetExitCodeProcess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function to retrieve the process's exit value. Use the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GetExitCodeThread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function to retrieve a thread's exit value.</a:t>
            </a:r>
          </a:p>
        </p:txBody>
      </p:sp>
    </p:spTree>
    <p:extLst>
      <p:ext uri="{BB962C8B-B14F-4D97-AF65-F5344CB8AC3E}">
        <p14:creationId xmlns:p14="http://schemas.microsoft.com/office/powerpoint/2010/main" val="26149735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8600" y="0"/>
            <a:ext cx="2414588" cy="4079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TerminateProcess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199437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BOOL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TerminateProcess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( HANDLE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hProcess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, UINT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uExitCode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);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hProcess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[in] Handle to the process to terminate. The handle must have the PROCESS_TERMINATE access right.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uExitCode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[in] Exit code to be used by the process and threads terminated as a result of this call. Value 0 means current process. </a:t>
            </a:r>
          </a:p>
        </p:txBody>
      </p:sp>
    </p:spTree>
    <p:extLst>
      <p:ext uri="{BB962C8B-B14F-4D97-AF65-F5344CB8AC3E}">
        <p14:creationId xmlns:p14="http://schemas.microsoft.com/office/powerpoint/2010/main" val="298607369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黑体</vt:lpstr>
      <vt:lpstr>宋体</vt:lpstr>
      <vt:lpstr>Arial</vt:lpstr>
      <vt:lpstr>Calibri</vt:lpstr>
      <vt:lpstr>Calisto MT</vt:lpstr>
      <vt:lpstr>Wingdings</vt:lpstr>
      <vt:lpstr>Custom Design</vt:lpstr>
      <vt:lpstr>Codex</vt:lpstr>
      <vt:lpstr>操作系统原理实验</vt:lpstr>
      <vt:lpstr>实验一 进程控制与描述</vt:lpstr>
      <vt:lpstr>二、背景知识及相关API函数说明</vt:lpstr>
      <vt:lpstr>进程创建实例</vt:lpstr>
      <vt:lpstr>各项参数意义</vt:lpstr>
      <vt:lpstr>CreateProcess() 调用的核心参数</vt:lpstr>
      <vt:lpstr>终止进程</vt:lpstr>
      <vt:lpstr>ExitProcess()</vt:lpstr>
      <vt:lpstr>TerminateProcess()</vt:lpstr>
      <vt:lpstr>PROCESS_INFORMATION</vt:lpstr>
      <vt:lpstr>三、实验内容与步骤</vt:lpstr>
      <vt:lpstr>四、工具/准备工作</vt:lpstr>
      <vt:lpstr>五、思考</vt:lpstr>
      <vt:lpstr>六、 实验报告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2014-01-31T05:10:07Z</dcterms:created>
  <dcterms:modified xsi:type="dcterms:W3CDTF">2020-10-28T06:01:22Z</dcterms:modified>
</cp:coreProperties>
</file>