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5" r:id="rId1"/>
    <p:sldMasterId id="2147484323" r:id="rId2"/>
  </p:sldMasterIdLst>
  <p:notesMasterIdLst>
    <p:notesMasterId r:id="rId20"/>
  </p:notesMasterIdLst>
  <p:sldIdLst>
    <p:sldId id="264" r:id="rId3"/>
    <p:sldId id="503" r:id="rId4"/>
    <p:sldId id="426" r:id="rId5"/>
    <p:sldId id="479" r:id="rId6"/>
    <p:sldId id="480" r:id="rId7"/>
    <p:sldId id="491" r:id="rId8"/>
    <p:sldId id="504" r:id="rId9"/>
    <p:sldId id="453" r:id="rId10"/>
    <p:sldId id="486" r:id="rId11"/>
    <p:sldId id="438" r:id="rId12"/>
    <p:sldId id="488" r:id="rId13"/>
    <p:sldId id="505" r:id="rId14"/>
    <p:sldId id="387" r:id="rId15"/>
    <p:sldId id="496" r:id="rId16"/>
    <p:sldId id="497" r:id="rId17"/>
    <p:sldId id="506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1D6FF"/>
    <a:srgbClr val="0066FF"/>
    <a:srgbClr val="CCECFF"/>
    <a:srgbClr val="CC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92812" autoAdjust="0"/>
  </p:normalViewPr>
  <p:slideViewPr>
    <p:cSldViewPr>
      <p:cViewPr varScale="1">
        <p:scale>
          <a:sx n="108" d="100"/>
          <a:sy n="108" d="100"/>
        </p:scale>
        <p:origin x="-18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2EB27-E9D1-4F99-AA14-1EE4799240B1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4351-9648-46A1-8AC2-91757635B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0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E1624-223A-4379-9EAD-6C47EA7FF8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rgbClr val="0066FF"/>
                </a:solidFill>
              </a:rPr>
              <a:t>Diffusion Models</a:t>
            </a:r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understand how information spreads</a:t>
            </a:r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infer underlying diffusion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7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Diffusion Process: </a:t>
                </a:r>
              </a:p>
              <a:p>
                <a:pPr marL="548640" lvl="2" indent="0">
                  <a:buNone/>
                </a:pPr>
                <a:r>
                  <a:rPr lang="en-US" dirty="0" smtClean="0"/>
                  <a:t>At </a:t>
                </a:r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node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 </a:t>
                </a:r>
                <a:r>
                  <a:rPr lang="en-US" dirty="0"/>
                  <a:t>active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can </a:t>
                </a:r>
                <a:endParaRPr lang="en-US" dirty="0" smtClean="0"/>
              </a:p>
              <a:p>
                <a:pPr marL="548640" lvl="2" indent="0">
                  <a:buNone/>
                </a:pPr>
                <a:r>
                  <a:rPr lang="en-US" dirty="0" smtClean="0"/>
                  <a:t>activate </a:t>
                </a:r>
                <a:r>
                  <a:rPr lang="en-US" dirty="0"/>
                  <a:t>its inactive child node </a:t>
                </a:r>
                <a:r>
                  <a:rPr lang="en-US" i="1" dirty="0"/>
                  <a:t>v</a:t>
                </a:r>
                <a:r>
                  <a:rPr lang="en-US" dirty="0"/>
                  <a:t> with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Diffusion Process: </a:t>
                </a:r>
              </a:p>
              <a:p>
                <a:pPr marL="548640" lvl="2" indent="0">
                  <a:buNone/>
                </a:pPr>
                <a:r>
                  <a:rPr lang="en-US" dirty="0" smtClean="0"/>
                  <a:t>At </a:t>
                </a:r>
                <a:r>
                  <a:rPr lang="en-US" dirty="0"/>
                  <a:t>time </a:t>
                </a:r>
                <a:r>
                  <a:rPr lang="en-US" i="0">
                    <a:latin typeface="Cambria Math"/>
                  </a:rPr>
                  <a:t>𝑡</a:t>
                </a:r>
                <a:r>
                  <a:rPr lang="en-US" dirty="0"/>
                  <a:t>, node 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 </a:t>
                </a:r>
                <a:r>
                  <a:rPr lang="en-US" dirty="0"/>
                  <a:t>active at time </a:t>
                </a:r>
                <a:r>
                  <a:rPr lang="en-US" i="0">
                    <a:latin typeface="Cambria Math"/>
                  </a:rPr>
                  <a:t>𝑡−1</a:t>
                </a:r>
                <a:r>
                  <a:rPr lang="en-US" dirty="0"/>
                  <a:t> can </a:t>
                </a:r>
                <a:endParaRPr lang="en-US" dirty="0" smtClean="0"/>
              </a:p>
              <a:p>
                <a:pPr marL="548640" lvl="2" indent="0">
                  <a:buNone/>
                </a:pPr>
                <a:r>
                  <a:rPr lang="en-US" dirty="0" smtClean="0"/>
                  <a:t>activate </a:t>
                </a:r>
                <a:r>
                  <a:rPr lang="en-US" dirty="0"/>
                  <a:t>its inactive child node </a:t>
                </a:r>
                <a:r>
                  <a:rPr lang="en-US" i="1" dirty="0"/>
                  <a:t>v</a:t>
                </a:r>
                <a:r>
                  <a:rPr lang="en-US" dirty="0"/>
                  <a:t> with a probability of </a:t>
                </a:r>
                <a:r>
                  <a:rPr lang="en-US" i="0">
                    <a:latin typeface="Cambria Math"/>
                  </a:rPr>
                  <a:t>𝜏_(𝑢,𝑣)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E1624-223A-4379-9EAD-6C47EA7FF8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6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E1624-223A-4379-9EAD-6C47EA7FF8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 use generative ability to measure the performance as the ground-truth is unknown, and use the perplexity over cascades as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Results: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Under Meme and Digg, LCM-IC outperforms all baseline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With decrease in perplexity value of at least 0.54 and 1.66 respectively.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Under </a:t>
            </a:r>
            <a:r>
              <a:rPr lang="en-US" sz="2200" dirty="0" err="1" smtClean="0"/>
              <a:t>Flixster</a:t>
            </a:r>
            <a:r>
              <a:rPr lang="en-US" sz="2200" dirty="0" smtClean="0"/>
              <a:t>, give comparable performance.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Encouraging results:  Since the structural information for modeling detailed relation of parent nodes is not used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4351-9648-46A1-8AC2-91757635B2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E1624-223A-4379-9EAD-6C47EA7FF86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493A-5F73-418A-99B7-C4DCA10B3D11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208-111B-4461-8016-0825C784E280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56B1-4D38-4888-B618-6BFDBB4CB9E0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108-48D9-4994-BC53-EEC62C07199A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695-F104-4A65-8630-888915A45F0B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B8A4-E6E5-433B-84A1-D09A9884388D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BA4B-E5DC-4307-A90C-F939F07F716C}" type="datetime1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5E15-6DFB-48A2-A75C-2F1668B25EEE}" type="datetime1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79DA-F96E-4F08-90CB-5683A4B94630}" type="datetime1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AC56-0686-4D0A-9013-18759C2D6185}" type="datetime1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29D-2B34-4202-84C6-2E2DCCD5F588}" type="datetime1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FF56-4C31-430C-812B-D86B9F64D062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9B26-A14E-41FD-A079-C2DF9F3D166E}" type="datetime1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7CF8-25B8-4422-9356-BB6EE47511A4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D592-21F0-4F97-AB17-3325C7623B68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5577-71D2-413C-A756-68BA466DBA38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35E9-89D6-4B97-A939-E99D55F7D2E7}" type="datetime1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A948-76A4-4A3D-A810-D81C104EB2B5}" type="datetime1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D64E-1DB5-4112-92A7-B0F1511D42C0}" type="datetime1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58A-46A4-4896-81F1-DEF130FF8769}" type="datetime1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DF03-30EF-4588-94C3-F079E079F225}" type="datetime1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C254-5E5A-4DBE-932D-148B36E2CCDA}" type="datetime1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E8DD2C0-8758-4BA1-AD60-DD486C0E2D6C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90FB9A-605C-4AB5-8185-9B57C4FCB4D7}" type="datetime1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8839200" cy="1752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Inferring Motif-based Diffusion Models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for </a:t>
            </a:r>
            <a:r>
              <a:rPr lang="en-US" sz="3200" dirty="0"/>
              <a:t>Social </a:t>
            </a:r>
            <a:r>
              <a:rPr lang="en-US" sz="3200" dirty="0" smtClean="0"/>
              <a:t>Networks</a:t>
            </a:r>
            <a:endParaRPr 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4648200"/>
            <a:ext cx="6858000" cy="9906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Qing </a:t>
            </a:r>
            <a:r>
              <a:rPr lang="en-US" dirty="0" err="1" smtClean="0"/>
              <a:t>Bao</a:t>
            </a:r>
            <a:r>
              <a:rPr lang="en-US" dirty="0" smtClean="0"/>
              <a:t>, </a:t>
            </a:r>
            <a:r>
              <a:rPr lang="en-US" dirty="0"/>
              <a:t>William </a:t>
            </a:r>
            <a:r>
              <a:rPr lang="en-US" dirty="0" smtClean="0"/>
              <a:t>K</a:t>
            </a:r>
            <a:r>
              <a:rPr lang="en-US" dirty="0"/>
              <a:t>.</a:t>
            </a:r>
            <a:r>
              <a:rPr lang="en-US" dirty="0" smtClean="0"/>
              <a:t> Cheung and </a:t>
            </a:r>
            <a:r>
              <a:rPr lang="en-US" dirty="0" err="1" smtClean="0"/>
              <a:t>Jiming</a:t>
            </a:r>
            <a:r>
              <a:rPr lang="en-US" dirty="0" smtClean="0"/>
              <a:t> Liu 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Hong Kong Baptist University</a:t>
            </a:r>
          </a:p>
        </p:txBody>
      </p:sp>
      <p:pic>
        <p:nvPicPr>
          <p:cNvPr id="5122" name="Picture 2" descr="C:\Users\qingbao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5638800"/>
            <a:ext cx="20097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4148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Temporal </a:t>
            </a:r>
            <a:r>
              <a:rPr lang="en-US" dirty="0"/>
              <a:t>Activation </a:t>
            </a:r>
            <a:r>
              <a:rPr lang="en-US" dirty="0" smtClean="0"/>
              <a:t>Motif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539114" cy="42672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0" dirty="0" smtClean="0"/>
                  <a:t>Temporal </a:t>
                </a:r>
                <a:r>
                  <a:rPr lang="en-US" dirty="0"/>
                  <a:t>A</a:t>
                </a:r>
                <a:r>
                  <a:rPr lang="en-US" dirty="0" smtClean="0"/>
                  <a:t>ctivation Motif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: probability to transit from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role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/>
                  <a:t>to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role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48640" lvl="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in two adjacent activations in the sequence.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dirty="0" smtClean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 smtClean="0"/>
                  <a:t>The probability that </a:t>
                </a:r>
                <a:r>
                  <a:rPr lang="en-US" sz="2000" b="1" i="1" dirty="0" smtClean="0">
                    <a:solidFill>
                      <a:schemeClr val="tx1"/>
                    </a:solidFill>
                  </a:rPr>
                  <a:t>a subsequence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is generated by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dirty="0" smtClean="0"/>
                  <a:t> motif: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h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u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={2,…,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𝑖𝑗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𝑚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𝑒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h</m:t>
                                                      </m:r>
                                                    </m:sup>
                                                  </m:sSubSup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1−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𝑖𝑗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𝑚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1−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𝑒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h</m:t>
                                                          </m:r>
                                                        </m:sup>
                                                      </m:sSubSup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/>
                                                            </a:rPr>
                                                            <m:t>𝑡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i="1" dirty="0" smtClean="0">
                  <a:latin typeface="Cambria Math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i="1" dirty="0" smtClean="0">
                  <a:latin typeface="Cambria Math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i="1" dirty="0" smtClean="0">
                  <a:latin typeface="Cambria Math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i="1" dirty="0" smtClean="0">
                  <a:latin typeface="Cambria Math"/>
                </a:endParaRPr>
              </a:p>
              <a:p>
                <a:pPr lvl="6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539114" cy="4267200"/>
              </a:xfrm>
              <a:blipFill rotWithShape="1">
                <a:blip r:embed="rId3"/>
                <a:stretch>
                  <a:fillRect l="-71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08221" y="5105400"/>
            <a:ext cx="8347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778995" y="5497797"/>
            <a:ext cx="2417064" cy="812668"/>
            <a:chOff x="5141995" y="4183269"/>
            <a:chExt cx="2667000" cy="612648"/>
          </a:xfrm>
        </p:grpSpPr>
        <p:sp>
          <p:nvSpPr>
            <p:cNvPr id="14" name="Oval Callout 13"/>
            <p:cNvSpPr/>
            <p:nvPr/>
          </p:nvSpPr>
          <p:spPr>
            <a:xfrm>
              <a:off x="5141995" y="4183269"/>
              <a:ext cx="2667000" cy="612648"/>
            </a:xfrm>
            <a:prstGeom prst="wedgeEllipseCallout">
              <a:avLst>
                <a:gd name="adj1" fmla="val 22750"/>
                <a:gd name="adj2" fmla="val -91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7375" y="4328545"/>
              <a:ext cx="2276241" cy="32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975270" y="5580965"/>
            <a:ext cx="228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role j </a:t>
            </a:r>
            <a:r>
              <a:rPr lang="en-US" dirty="0" smtClean="0"/>
              <a:t>is activated from </a:t>
            </a:r>
            <a:r>
              <a:rPr lang="en-US" dirty="0" smtClean="0">
                <a:solidFill>
                  <a:srgbClr val="0000FF"/>
                </a:solidFill>
              </a:rPr>
              <a:t>role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endParaRPr lang="en-US" dirty="0" smtClean="0">
              <a:solidFill>
                <a:srgbClr val="0000FF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423297" y="5109882"/>
            <a:ext cx="1736709" cy="27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Callout 18"/>
          <p:cNvSpPr/>
          <p:nvPr/>
        </p:nvSpPr>
        <p:spPr>
          <a:xfrm>
            <a:off x="5423297" y="5479813"/>
            <a:ext cx="2417064" cy="812668"/>
          </a:xfrm>
          <a:prstGeom prst="wedgeEllipseCallout">
            <a:avLst>
              <a:gd name="adj1" fmla="val -21926"/>
              <a:gd name="adj2" fmla="val -910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57831" y="5690503"/>
            <a:ext cx="228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role j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0066FF"/>
                </a:solidFill>
              </a:rPr>
              <a:t> </a:t>
            </a:r>
            <a:r>
              <a:rPr lang="en-US" dirty="0" smtClean="0"/>
              <a:t>activated</a:t>
            </a:r>
          </a:p>
        </p:txBody>
      </p:sp>
      <p:grpSp>
        <p:nvGrpSpPr>
          <p:cNvPr id="38" name="Group 8"/>
          <p:cNvGrpSpPr>
            <a:grpSpLocks/>
          </p:cNvGrpSpPr>
          <p:nvPr/>
        </p:nvGrpSpPr>
        <p:grpSpPr bwMode="auto">
          <a:xfrm>
            <a:off x="6291651" y="1561777"/>
            <a:ext cx="1534668" cy="1876586"/>
            <a:chOff x="0" y="-280"/>
            <a:chExt cx="2400" cy="3476"/>
          </a:xfrm>
        </p:grpSpPr>
        <p:grpSp>
          <p:nvGrpSpPr>
            <p:cNvPr id="39" name="Group 9"/>
            <p:cNvGrpSpPr>
              <a:grpSpLocks/>
            </p:cNvGrpSpPr>
            <p:nvPr/>
          </p:nvGrpSpPr>
          <p:grpSpPr bwMode="auto">
            <a:xfrm>
              <a:off x="0" y="-280"/>
              <a:ext cx="2400" cy="2998"/>
              <a:chOff x="0" y="-280"/>
              <a:chExt cx="2400" cy="2998"/>
            </a:xfrm>
          </p:grpSpPr>
          <p:sp>
            <p:nvSpPr>
              <p:cNvPr id="41" name="圆角矩形 53"/>
              <p:cNvSpPr>
                <a:spLocks noChangeArrowheads="1"/>
              </p:cNvSpPr>
              <p:nvPr/>
            </p:nvSpPr>
            <p:spPr bwMode="auto">
              <a:xfrm>
                <a:off x="0" y="-280"/>
                <a:ext cx="2400" cy="2998"/>
              </a:xfrm>
              <a:prstGeom prst="roundRect">
                <a:avLst>
                  <a:gd name="adj" fmla="val 16667"/>
                </a:avLst>
              </a:prstGeom>
              <a:solidFill>
                <a:srgbClr val="4F81BD">
                  <a:alpha val="0"/>
                </a:srgbClr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itchFamily="2" charset="2"/>
                  <a:buNone/>
                </a:pPr>
                <a:endParaRPr lang="en-US" altLang="en-US" sz="1800" b="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  <a:sym typeface="宋体" pitchFamily="2" charset="-122"/>
                </a:endParaRPr>
              </a:p>
            </p:txBody>
          </p:sp>
          <p:graphicFrame>
            <p:nvGraphicFramePr>
              <p:cNvPr id="4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649737"/>
                  </p:ext>
                </p:extLst>
              </p:nvPr>
            </p:nvGraphicFramePr>
            <p:xfrm>
              <a:off x="17" y="-280"/>
              <a:ext cx="2253" cy="28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50" name="Equation" r:id="rId4" imgW="1460160" imgH="1168200" progId="Equation.DSMT4">
                      <p:embed/>
                    </p:oleObj>
                  </mc:Choice>
                  <mc:Fallback>
                    <p:oleObj name="Equation" r:id="rId4" imgW="1460160" imgH="1168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" y="-280"/>
                            <a:ext cx="2253" cy="28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541558"/>
                </p:ext>
              </p:extLst>
            </p:nvPr>
          </p:nvGraphicFramePr>
          <p:xfrm>
            <a:off x="151" y="2664"/>
            <a:ext cx="2249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1" r:id="rId6" imgW="916204" imgH="216065" progId="Equation.3">
                    <p:embed/>
                  </p:oleObj>
                </mc:Choice>
                <mc:Fallback>
                  <p:oleObj r:id="rId6" imgW="916204" imgH="216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" y="2664"/>
                          <a:ext cx="2249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126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02050" y="1600200"/>
            <a:ext cx="4650950" cy="4545106"/>
            <a:chOff x="-80249" y="1640455"/>
            <a:chExt cx="4567951" cy="4805169"/>
          </a:xfrm>
        </p:grpSpPr>
        <p:sp>
          <p:nvSpPr>
            <p:cNvPr id="3" name="Rectangle 2"/>
            <p:cNvSpPr/>
            <p:nvPr/>
          </p:nvSpPr>
          <p:spPr>
            <a:xfrm>
              <a:off x="-80249" y="1640455"/>
              <a:ext cx="4371975" cy="12711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 mixture of activation motifs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Arrow Connector 3"/>
            <p:cNvCxnSpPr>
              <a:stCxn id="8" idx="2"/>
              <a:endCxn id="16" idx="0"/>
            </p:cNvCxnSpPr>
            <p:nvPr/>
          </p:nvCxnSpPr>
          <p:spPr>
            <a:xfrm flipH="1">
              <a:off x="1480280" y="2783538"/>
              <a:ext cx="85840" cy="134299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w="lg" len="med"/>
              <a:tailEnd type="triangle" w="lg" len="lg"/>
            </a:ln>
            <a:effectLst/>
          </p:spPr>
        </p:cxnSp>
        <p:cxnSp>
          <p:nvCxnSpPr>
            <p:cNvPr id="5" name="Straight Arrow Connector 4"/>
            <p:cNvCxnSpPr>
              <a:stCxn id="9" idx="2"/>
              <a:endCxn id="16" idx="7"/>
            </p:cNvCxnSpPr>
            <p:nvPr/>
          </p:nvCxnSpPr>
          <p:spPr>
            <a:xfrm flipH="1">
              <a:off x="1598306" y="2784525"/>
              <a:ext cx="2004829" cy="139301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w="lg" len="med"/>
              <a:tailEnd type="triangle" w="lg" len="lg"/>
            </a:ln>
            <a:effectLst/>
          </p:spPr>
        </p:cxnSp>
        <p:cxnSp>
          <p:nvCxnSpPr>
            <p:cNvPr id="6" name="Straight Arrow Connector 5"/>
            <p:cNvCxnSpPr>
              <a:stCxn id="7" idx="2"/>
              <a:endCxn id="16" idx="1"/>
            </p:cNvCxnSpPr>
            <p:nvPr/>
          </p:nvCxnSpPr>
          <p:spPr>
            <a:xfrm>
              <a:off x="533288" y="2779770"/>
              <a:ext cx="828966" cy="139777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w="lg" len="med"/>
              <a:tailEnd type="triangle" w="lg" len="lg"/>
            </a:ln>
            <a:effectLst/>
          </p:spPr>
        </p:cxnSp>
        <p:sp>
          <p:nvSpPr>
            <p:cNvPr id="7" name="Rectangle 6"/>
            <p:cNvSpPr/>
            <p:nvPr/>
          </p:nvSpPr>
          <p:spPr>
            <a:xfrm>
              <a:off x="68145" y="2176746"/>
              <a:ext cx="930285" cy="603024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Motif 1</a:t>
              </a:r>
              <a:endPara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0977" y="2180514"/>
              <a:ext cx="930285" cy="603024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Motif 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7992" y="2181501"/>
              <a:ext cx="930285" cy="603024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Motif 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89227" y="2270648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prstClr val="black"/>
                  </a:solidFill>
                  <a:latin typeface="Calibri" panose="020F0502020204030204"/>
                </a:rPr>
                <a:t>. . . .</a:t>
              </a:r>
              <a:endParaRPr lang="en-US" sz="2400" b="1" i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1439"/>
            <a:stretch/>
          </p:blipFill>
          <p:spPr>
            <a:xfrm>
              <a:off x="533288" y="4283313"/>
              <a:ext cx="3719866" cy="2162311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954438" y="3937446"/>
              <a:ext cx="333828" cy="34834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cxnSp>
          <p:nvCxnSpPr>
            <p:cNvPr id="13" name="Straight Arrow Connector 12"/>
            <p:cNvCxnSpPr>
              <a:stCxn id="7" idx="2"/>
              <a:endCxn id="12" idx="1"/>
            </p:cNvCxnSpPr>
            <p:nvPr/>
          </p:nvCxnSpPr>
          <p:spPr>
            <a:xfrm>
              <a:off x="533288" y="2779770"/>
              <a:ext cx="1470038" cy="120869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w="lg" len="med"/>
              <a:tailEnd type="triangle" w="lg" len="lg"/>
            </a:ln>
            <a:effectLst/>
          </p:spPr>
        </p:cxnSp>
        <p:cxnSp>
          <p:nvCxnSpPr>
            <p:cNvPr id="14" name="Straight Arrow Connector 13"/>
            <p:cNvCxnSpPr>
              <a:stCxn id="8" idx="2"/>
              <a:endCxn id="12" idx="0"/>
            </p:cNvCxnSpPr>
            <p:nvPr/>
          </p:nvCxnSpPr>
          <p:spPr>
            <a:xfrm>
              <a:off x="1566120" y="2783538"/>
              <a:ext cx="555232" cy="11539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w="lg" len="med"/>
              <a:tailEnd type="triangle" w="lg" len="lg"/>
            </a:ln>
            <a:effectLst/>
          </p:spPr>
        </p:cxnSp>
        <p:cxnSp>
          <p:nvCxnSpPr>
            <p:cNvPr id="15" name="Straight Arrow Connector 14"/>
            <p:cNvCxnSpPr>
              <a:stCxn id="9" idx="2"/>
              <a:endCxn id="12" idx="7"/>
            </p:cNvCxnSpPr>
            <p:nvPr/>
          </p:nvCxnSpPr>
          <p:spPr>
            <a:xfrm flipH="1">
              <a:off x="2239378" y="2784525"/>
              <a:ext cx="1363757" cy="120393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w="lg" len="med"/>
              <a:tailEnd type="triangle" w="lg" len="lg"/>
            </a:ln>
            <a:effectLst/>
          </p:spPr>
        </p:cxnSp>
        <p:sp>
          <p:nvSpPr>
            <p:cNvPr id="16" name="Oval 15"/>
            <p:cNvSpPr/>
            <p:nvPr/>
          </p:nvSpPr>
          <p:spPr>
            <a:xfrm>
              <a:off x="1313366" y="4126530"/>
              <a:ext cx="333828" cy="34834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16863" y="3952819"/>
              <a:ext cx="333828" cy="34834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7" idx="2"/>
              <a:endCxn id="17" idx="1"/>
            </p:cNvCxnSpPr>
            <p:nvPr/>
          </p:nvCxnSpPr>
          <p:spPr>
            <a:xfrm>
              <a:off x="533288" y="2779770"/>
              <a:ext cx="2132463" cy="122406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w="lg" len="med"/>
              <a:tailEnd type="triangle" w="lg" len="lg"/>
            </a:ln>
            <a:effectLst/>
          </p:spPr>
        </p:cxnSp>
        <p:cxnSp>
          <p:nvCxnSpPr>
            <p:cNvPr id="19" name="Straight Arrow Connector 18"/>
            <p:cNvCxnSpPr>
              <a:stCxn id="8" idx="2"/>
              <a:endCxn id="17" idx="0"/>
            </p:cNvCxnSpPr>
            <p:nvPr/>
          </p:nvCxnSpPr>
          <p:spPr>
            <a:xfrm>
              <a:off x="1566120" y="2783538"/>
              <a:ext cx="1217657" cy="116928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w="lg" len="med"/>
              <a:tailEnd type="triangle" w="lg" len="lg"/>
            </a:ln>
            <a:effectLst/>
          </p:spPr>
        </p:cxnSp>
        <p:cxnSp>
          <p:nvCxnSpPr>
            <p:cNvPr id="20" name="Straight Arrow Connector 19"/>
            <p:cNvCxnSpPr>
              <a:stCxn id="9" idx="2"/>
              <a:endCxn id="17" idx="7"/>
            </p:cNvCxnSpPr>
            <p:nvPr/>
          </p:nvCxnSpPr>
          <p:spPr>
            <a:xfrm flipH="1">
              <a:off x="2901803" y="2784525"/>
              <a:ext cx="701332" cy="12193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ysDash"/>
              <a:miter lim="800000"/>
              <a:headEnd w="lg" len="med"/>
              <a:tailEnd type="triangle" w="lg" len="lg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138165" y="3373500"/>
              <a:ext cx="13495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prstClr val="black"/>
                  </a:solidFill>
                  <a:latin typeface="Calibri" panose="020F0502020204030204"/>
                </a:rPr>
                <a:t>Motif-based</a:t>
              </a:r>
            </a:p>
            <a:p>
              <a:r>
                <a:rPr lang="en-US" i="1" dirty="0" smtClean="0">
                  <a:solidFill>
                    <a:prstClr val="black"/>
                  </a:solidFill>
                  <a:latin typeface="Calibri" panose="020F0502020204030204"/>
                </a:rPr>
                <a:t>Diffusion</a:t>
              </a:r>
            </a:p>
            <a:p>
              <a:r>
                <a:rPr lang="en-US" i="1" dirty="0" smtClean="0">
                  <a:solidFill>
                    <a:prstClr val="black"/>
                  </a:solidFill>
                  <a:latin typeface="Calibri" panose="020F0502020204030204"/>
                </a:rPr>
                <a:t>Probabilities</a:t>
              </a:r>
              <a:endParaRPr lang="en-US" i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5" name="Title 1"/>
          <p:cNvSpPr txBox="1">
            <a:spLocks/>
          </p:cNvSpPr>
          <p:nvPr/>
        </p:nvSpPr>
        <p:spPr>
          <a:xfrm>
            <a:off x="333863" y="457200"/>
            <a:ext cx="8839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Motif-based Information Diffusion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5043281" y="1680882"/>
                <a:ext cx="3881295" cy="51009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200" dirty="0" smtClean="0"/>
                  <a:t>The probability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𝑤</m:t>
                    </m:r>
                  </m:oMath>
                </a14:m>
                <a:r>
                  <a:rPr lang="en-US" sz="2200" dirty="0" smtClean="0"/>
                  <a:t> is activated by subsequence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h</m:t>
                    </m:r>
                    <m:r>
                      <a:rPr lang="en-US" sz="2200" i="1" smtClean="0">
                        <a:latin typeface="Cambria Math"/>
                      </a:rPr>
                      <m:t>:</m:t>
                    </m:r>
                  </m:oMath>
                </a14:m>
                <a:endParaRPr lang="en-US" sz="2200" i="1" dirty="0" smtClean="0">
                  <a:latin typeface="Cambria Math"/>
                </a:endParaRPr>
              </a:p>
              <a:p>
                <a:pPr marL="274320" lvl="1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2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20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20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  <m:e>
                          <m:r>
                            <a:rPr lang="en-US" sz="220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i="1" smtClean="0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smtClean="0">
                                      <a:latin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20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20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smtClean="0">
                                  <a:latin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20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20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20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 marL="274320" lvl="1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274320" lvl="1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274320" lvl="1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200" dirty="0" smtClean="0"/>
                  <a:t>Objective</a:t>
                </a:r>
                <a:r>
                  <a:rPr lang="en-US" altLang="zh-CN" sz="2200" dirty="0"/>
                  <a:t>: Maximize the log likelihood function of observed </a:t>
                </a:r>
                <a:r>
                  <a:rPr lang="en-US" altLang="zh-CN" sz="2200" dirty="0" smtClean="0"/>
                  <a:t>cascades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22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2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22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281" y="1680882"/>
                <a:ext cx="3881295" cy="5100918"/>
              </a:xfrm>
              <a:prstGeom prst="rect">
                <a:avLst/>
              </a:prstGeom>
              <a:blipFill rotWithShape="1">
                <a:blip r:embed="rId4"/>
                <a:stretch>
                  <a:fillRect l="-942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6223537" y="3658200"/>
            <a:ext cx="8685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39000" y="3658200"/>
            <a:ext cx="8685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678331" y="4420173"/>
            <a:ext cx="2083871" cy="702491"/>
            <a:chOff x="5286570" y="4053713"/>
            <a:chExt cx="2667000" cy="612648"/>
          </a:xfrm>
        </p:grpSpPr>
        <p:sp>
          <p:nvSpPr>
            <p:cNvPr id="51" name="Oval Callout 50"/>
            <p:cNvSpPr/>
            <p:nvPr/>
          </p:nvSpPr>
          <p:spPr>
            <a:xfrm>
              <a:off x="5286570" y="4053713"/>
              <a:ext cx="2667000" cy="612648"/>
            </a:xfrm>
            <a:prstGeom prst="wedgeEllipseCallout">
              <a:avLst>
                <a:gd name="adj1" fmla="val 41856"/>
                <a:gd name="adj2" fmla="val -1575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37375" y="4328545"/>
              <a:ext cx="2276241" cy="32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40705" y="4385848"/>
            <a:ext cx="2083871" cy="702495"/>
            <a:chOff x="5158735" y="4077537"/>
            <a:chExt cx="2667000" cy="612650"/>
          </a:xfrm>
        </p:grpSpPr>
        <p:sp>
          <p:nvSpPr>
            <p:cNvPr id="54" name="Oval Callout 53"/>
            <p:cNvSpPr/>
            <p:nvPr/>
          </p:nvSpPr>
          <p:spPr>
            <a:xfrm>
              <a:off x="5158735" y="4077537"/>
              <a:ext cx="2667000" cy="612648"/>
            </a:xfrm>
            <a:prstGeom prst="wedgeEllipseCallout">
              <a:avLst>
                <a:gd name="adj1" fmla="val -3779"/>
                <a:gd name="adj2" fmla="val -14739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63327" y="4126518"/>
              <a:ext cx="2528530" cy="563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/>
              <a:r>
                <a:rPr lang="en-US" dirty="0"/>
                <a:t>Prob. that motif m is in </a:t>
              </a:r>
              <a:r>
                <a:rPr lang="en-US" dirty="0" smtClean="0"/>
                <a:t>effect</a:t>
              </a:r>
              <a:endParaRPr lang="en-US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4953000" y="4419600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motif-based </a:t>
            </a:r>
            <a:r>
              <a:rPr lang="en-US" dirty="0"/>
              <a:t>diffusion </a:t>
            </a:r>
            <a:r>
              <a:rPr lang="en-US" dirty="0" smtClean="0"/>
              <a:t>prob</a:t>
            </a:r>
            <a:r>
              <a:rPr lang="en-US" dirty="0"/>
              <a:t>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776884" y="1740693"/>
            <a:ext cx="7162800" cy="530225"/>
            <a:chOff x="1239" y="1200"/>
            <a:chExt cx="3177" cy="334"/>
          </a:xfrm>
        </p:grpSpPr>
        <p:sp>
          <p:nvSpPr>
            <p:cNvPr id="33" name="Line 61"/>
            <p:cNvSpPr>
              <a:spLocks noChangeShapeType="1"/>
            </p:cNvSpPr>
            <p:nvPr/>
          </p:nvSpPr>
          <p:spPr bwMode="auto">
            <a:xfrm>
              <a:off x="1392" y="1486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1239" y="1419"/>
              <a:ext cx="115" cy="115"/>
              <a:chOff x="1239" y="1515"/>
              <a:chExt cx="115" cy="115"/>
            </a:xfrm>
          </p:grpSpPr>
          <p:sp>
            <p:nvSpPr>
              <p:cNvPr id="36" name="AutoShape 63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1391" y="1200"/>
              <a:ext cx="281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rgbClr val="000000"/>
                  </a:solidFill>
                </a:rPr>
                <a:t>1. </a:t>
              </a:r>
              <a:r>
                <a:rPr lang="en-US" sz="2400" dirty="0" smtClean="0">
                  <a:solidFill>
                    <a:schemeClr val="bg1">
                      <a:lumMod val="85000"/>
                    </a:schemeClr>
                  </a:solidFill>
                </a:rPr>
                <a:t>Introduction 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776884" y="2578893"/>
            <a:ext cx="7315200" cy="530225"/>
            <a:chOff x="1239" y="1296"/>
            <a:chExt cx="3253" cy="334"/>
          </a:xfrm>
        </p:grpSpPr>
        <p:sp>
          <p:nvSpPr>
            <p:cNvPr id="39" name="Line 67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8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2" name="AutoShape 69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70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Text Box 71"/>
            <p:cNvSpPr txBox="1">
              <a:spLocks noChangeArrowheads="1"/>
            </p:cNvSpPr>
            <p:nvPr/>
          </p:nvSpPr>
          <p:spPr bwMode="auto">
            <a:xfrm>
              <a:off x="1392" y="1296"/>
              <a:ext cx="310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2. 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Problem Formulation </a:t>
              </a:r>
              <a:endParaRPr lang="en-US" sz="2400" dirty="0" smtClean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776884" y="3340893"/>
            <a:ext cx="7239456" cy="530225"/>
            <a:chOff x="1239" y="1296"/>
            <a:chExt cx="3211" cy="334"/>
          </a:xfrm>
        </p:grpSpPr>
        <p:sp>
          <p:nvSpPr>
            <p:cNvPr id="51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54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05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/>
                <a:t>3</a:t>
              </a:r>
              <a:r>
                <a:rPr lang="en-US" sz="2400" dirty="0" smtClean="0"/>
                <a:t>. </a:t>
              </a:r>
              <a:r>
                <a:rPr lang="en-US" sz="2400" dirty="0"/>
                <a:t>Experiment</a:t>
              </a:r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76884" y="4102892"/>
            <a:ext cx="7315200" cy="530225"/>
            <a:chOff x="1239" y="1296"/>
            <a:chExt cx="3215" cy="334"/>
          </a:xfrm>
        </p:grpSpPr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60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06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4. 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Conclusion and Future Work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6828" y="1383145"/>
                <a:ext cx="8229600" cy="40386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Data sets: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err="1"/>
                  <a:t>MemeTracker</a:t>
                </a:r>
                <a:r>
                  <a:rPr lang="en-US" dirty="0"/>
                  <a:t>: websites of news articles and </a:t>
                </a:r>
                <a:r>
                  <a:rPr lang="en-US" dirty="0" smtClean="0"/>
                  <a:t>blogs         (</a:t>
                </a:r>
                <a:r>
                  <a:rPr lang="en-US" dirty="0"/>
                  <a:t>4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en-US" dirty="0" smtClean="0"/>
                  <a:t>   nodes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Digg: </a:t>
                </a:r>
                <a:r>
                  <a:rPr lang="en-US" dirty="0" smtClean="0"/>
                  <a:t>               friendship network, story </a:t>
                </a:r>
                <a:r>
                  <a:rPr lang="en-US" dirty="0"/>
                  <a:t>voting </a:t>
                </a:r>
                <a:r>
                  <a:rPr lang="en-US" dirty="0" smtClean="0"/>
                  <a:t>process  (</a:t>
                </a:r>
                <a:r>
                  <a:rPr lang="en-US" dirty="0"/>
                  <a:t>280</a:t>
                </a:r>
                <a:r>
                  <a:rPr lang="en-US" i="1" dirty="0"/>
                  <a:t>k</a:t>
                </a:r>
                <a:r>
                  <a:rPr lang="en-US" dirty="0"/>
                  <a:t> nodes)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err="1"/>
                  <a:t>Flixster</a:t>
                </a:r>
                <a:r>
                  <a:rPr lang="en-US" dirty="0" smtClean="0"/>
                  <a:t>:            </a:t>
                </a:r>
                <a:r>
                  <a:rPr lang="en-US" dirty="0"/>
                  <a:t>friendship </a:t>
                </a:r>
                <a:r>
                  <a:rPr lang="en-US" dirty="0" smtClean="0"/>
                  <a:t>network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, </a:t>
                </a:r>
                <a:r>
                  <a:rPr lang="en-US" dirty="0" smtClean="0"/>
                  <a:t>movie </a:t>
                </a:r>
                <a:r>
                  <a:rPr lang="en-US" dirty="0"/>
                  <a:t>rating process (787</a:t>
                </a:r>
                <a:r>
                  <a:rPr lang="en-US" i="1" dirty="0"/>
                  <a:t>k</a:t>
                </a:r>
                <a:r>
                  <a:rPr lang="en-US" dirty="0"/>
                  <a:t> nodes</a:t>
                </a:r>
                <a:r>
                  <a:rPr lang="en-US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Baseline models: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COMP-IC: </a:t>
                </a:r>
                <a:r>
                  <a:rPr lang="en-US" dirty="0"/>
                  <a:t>Structural dependency of parent </a:t>
                </a:r>
                <a:r>
                  <a:rPr lang="en-US" dirty="0" smtClean="0"/>
                  <a:t>nodes [1].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LCM-IC :   Behavioral </a:t>
                </a:r>
                <a:r>
                  <a:rPr lang="en-US" dirty="0"/>
                  <a:t>dependency of parent </a:t>
                </a:r>
                <a:r>
                  <a:rPr lang="en-US" dirty="0" smtClean="0"/>
                  <a:t>nodes [2].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Metric</a:t>
                </a:r>
                <a:r>
                  <a:rPr lang="en-US" dirty="0"/>
                  <a:t>:  </a:t>
                </a: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𝑃𝑒𝑟𝑝𝑙𝑒𝑥𝑖𝑡𝑦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/>
                  <a:t> is the number of activations.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0000FF"/>
                    </a:solidFill>
                  </a:rPr>
                  <a:t>A smaller </a:t>
                </a:r>
                <a:r>
                  <a:rPr lang="en-US" dirty="0">
                    <a:solidFill>
                      <a:srgbClr val="0000FF"/>
                    </a:solidFill>
                  </a:rPr>
                  <a:t>perplexity </a:t>
                </a:r>
                <a:r>
                  <a:rPr lang="en-US" dirty="0" smtClean="0"/>
                  <a:t>value indicates </a:t>
                </a:r>
                <a:r>
                  <a:rPr lang="en-US" dirty="0">
                    <a:solidFill>
                      <a:srgbClr val="0000FF"/>
                    </a:solidFill>
                  </a:rPr>
                  <a:t>better performance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i="1" dirty="0" smtClean="0"/>
              </a:p>
              <a:p>
                <a:endParaRPr lang="en-US" i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828" y="1383145"/>
                <a:ext cx="8229600" cy="4038600"/>
              </a:xfrm>
              <a:blipFill rotWithShape="1">
                <a:blip r:embed="rId3"/>
                <a:stretch>
                  <a:fillRect l="-444" t="-1662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572000"/>
            <a:ext cx="8229600" cy="169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687" y="5562600"/>
            <a:ext cx="79581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[1] Q</a:t>
            </a:r>
            <a:r>
              <a:rPr lang="en-US" sz="1200" dirty="0"/>
              <a:t>. </a:t>
            </a:r>
            <a:r>
              <a:rPr lang="en-US" sz="1200" dirty="0" err="1"/>
              <a:t>Bao</a:t>
            </a:r>
            <a:r>
              <a:rPr lang="en-US" sz="1200" dirty="0"/>
              <a:t>, W. Cheung, and Y. Zhang, “Incorporating structural </a:t>
            </a:r>
            <a:r>
              <a:rPr lang="en-US" sz="1200" dirty="0" smtClean="0"/>
              <a:t>diversity of </a:t>
            </a:r>
            <a:r>
              <a:rPr lang="en-US" sz="1200" dirty="0"/>
              <a:t>neighbors in a diffusion model for social networks,” in </a:t>
            </a:r>
            <a:r>
              <a:rPr lang="en-US" sz="1200" dirty="0" smtClean="0"/>
              <a:t>Proceedings of </a:t>
            </a:r>
            <a:r>
              <a:rPr lang="en-US" sz="1200" dirty="0"/>
              <a:t>the 2013 IEEE/WIC/ACM International Joint </a:t>
            </a:r>
            <a:r>
              <a:rPr lang="en-US" sz="1200" i="1" dirty="0"/>
              <a:t>Conference on </a:t>
            </a:r>
            <a:r>
              <a:rPr lang="en-US" sz="1200" i="1" dirty="0" smtClean="0"/>
              <a:t>Web </a:t>
            </a:r>
            <a:r>
              <a:rPr lang="sv-SE" sz="1200" i="1" dirty="0" smtClean="0"/>
              <a:t>Intelligence</a:t>
            </a:r>
            <a:r>
              <a:rPr lang="sv-SE" sz="1200" dirty="0"/>
              <a:t>, Atlanta, GA, USA, 2013, pp. 431–438</a:t>
            </a:r>
            <a:r>
              <a:rPr lang="sv-SE" sz="1200" dirty="0" smtClean="0"/>
              <a:t>.</a:t>
            </a:r>
          </a:p>
          <a:p>
            <a:r>
              <a:rPr lang="sv-SE" sz="1200" dirty="0" smtClean="0"/>
              <a:t>[2]</a:t>
            </a:r>
            <a:r>
              <a:rPr lang="en-US" sz="1200" dirty="0"/>
              <a:t> Q. </a:t>
            </a:r>
            <a:r>
              <a:rPr lang="en-US" sz="1200" dirty="0" err="1"/>
              <a:t>Bao</a:t>
            </a:r>
            <a:r>
              <a:rPr lang="en-US" sz="1200" dirty="0"/>
              <a:t>, W.K. Cheung, J. Liu, and Y. Song. </a:t>
            </a:r>
            <a:r>
              <a:rPr lang="en-US" sz="1200" dirty="0" smtClean="0"/>
              <a:t>Inferring latent </a:t>
            </a:r>
            <a:r>
              <a:rPr lang="en-US" sz="1200" dirty="0"/>
              <a:t>co-activation patterns for information </a:t>
            </a:r>
            <a:r>
              <a:rPr lang="en-US" sz="1200" dirty="0" smtClean="0"/>
              <a:t>diffusion. In </a:t>
            </a:r>
            <a:r>
              <a:rPr lang="en-US" sz="1200" i="1" dirty="0"/>
              <a:t>Proceedings of the 2015 IEEE/WIC/ACM International </a:t>
            </a:r>
            <a:r>
              <a:rPr lang="en-US" sz="1200" i="1" dirty="0" smtClean="0"/>
              <a:t>Joint </a:t>
            </a:r>
            <a:r>
              <a:rPr lang="fr-FR" sz="1200" i="1" dirty="0" err="1" smtClean="0"/>
              <a:t>Conference</a:t>
            </a:r>
            <a:r>
              <a:rPr lang="fr-FR" sz="1200" i="1" dirty="0" smtClean="0"/>
              <a:t> </a:t>
            </a:r>
            <a:r>
              <a:rPr lang="fr-FR" sz="1200" i="1" dirty="0"/>
              <a:t>on Web Intelligence</a:t>
            </a:r>
            <a:r>
              <a:rPr lang="fr-FR" sz="1200" dirty="0"/>
              <a:t>, pages 485–492, </a:t>
            </a:r>
            <a:r>
              <a:rPr lang="fr-FR" sz="1200" dirty="0" smtClean="0"/>
              <a:t>Singapore, </a:t>
            </a:r>
            <a:r>
              <a:rPr lang="en-US" sz="1200" dirty="0" smtClean="0"/>
              <a:t>2015</a:t>
            </a:r>
            <a:r>
              <a:rPr lang="en-US" sz="1200" dirty="0"/>
              <a:t>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687" y="381000"/>
            <a:ext cx="8229600" cy="990600"/>
          </a:xfrm>
        </p:spPr>
        <p:txBody>
          <a:bodyPr/>
          <a:lstStyle/>
          <a:p>
            <a:r>
              <a:rPr lang="en-US" dirty="0"/>
              <a:t>Experiment: Setup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Real Data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78" y="1752600"/>
            <a:ext cx="8195292" cy="391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6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6828" y="1383144"/>
                <a:ext cx="7477972" cy="5093856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Temporal Activation Motifs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i="1" dirty="0" smtClean="0"/>
              </a:p>
              <a:p>
                <a:endParaRPr lang="en-US" i="1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Frequent subsequences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Digg-Motif 1: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A….A 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200" dirty="0" smtClean="0"/>
                  <a:t>started </a:t>
                </a:r>
                <a:r>
                  <a:rPr lang="en-US" sz="2200" dirty="0"/>
                  <a:t>and followed up mostly by global influential users</a:t>
                </a:r>
                <a:r>
                  <a:rPr lang="en-US" sz="2200" dirty="0" smtClean="0">
                    <a:solidFill>
                      <a:srgbClr val="0000FF"/>
                    </a:solidFill>
                  </a:rPr>
                  <a:t>   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Digg-Motif 2: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BF BF…BF A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200" dirty="0" smtClean="0"/>
                  <a:t>some </a:t>
                </a:r>
                <a:r>
                  <a:rPr lang="en-US" sz="2200" dirty="0"/>
                  <a:t>story </a:t>
                </a:r>
                <a:r>
                  <a:rPr lang="en-US" sz="2200" dirty="0" err="1"/>
                  <a:t>votings</a:t>
                </a:r>
                <a:r>
                  <a:rPr lang="en-US" sz="2200" dirty="0"/>
                  <a:t> among big fish users </a:t>
                </a:r>
                <a:r>
                  <a:rPr lang="en-US" sz="2200" dirty="0" smtClean="0"/>
                  <a:t>first</a:t>
                </a:r>
                <a:endParaRPr lang="en-US" sz="2200" dirty="0"/>
              </a:p>
              <a:p>
                <a:pPr marL="274320" lvl="1" indent="0">
                  <a:buNone/>
                </a:pPr>
                <a:endParaRPr lang="en-US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828" y="1383144"/>
                <a:ext cx="7477972" cy="5093856"/>
              </a:xfrm>
              <a:blipFill rotWithShape="1">
                <a:blip r:embed="rId2"/>
                <a:stretch>
                  <a:fillRect l="-489" t="-598" b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24" y="33522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Inferred Motifs – Digg friendship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2200" y="2529008"/>
            <a:ext cx="2493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Ambassador  </a:t>
            </a:r>
            <a:r>
              <a:rPr lang="en-US" sz="1600" dirty="0">
                <a:solidFill>
                  <a:srgbClr val="0000FF"/>
                </a:solidFill>
              </a:rPr>
              <a:t>(A</a:t>
            </a:r>
            <a:r>
              <a:rPr lang="en-US" sz="1600" dirty="0" smtClean="0">
                <a:solidFill>
                  <a:srgbClr val="0000FF"/>
                </a:solidFill>
              </a:rPr>
              <a:t>):</a:t>
            </a:r>
          </a:p>
          <a:p>
            <a:r>
              <a:rPr lang="en-US" sz="1600" dirty="0"/>
              <a:t>global </a:t>
            </a:r>
            <a:r>
              <a:rPr lang="en-US" sz="1600" dirty="0" smtClean="0"/>
              <a:t>influential users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Big Fish (BF):</a:t>
            </a:r>
          </a:p>
          <a:p>
            <a:r>
              <a:rPr lang="en-US" sz="1600" dirty="0"/>
              <a:t>leaders in a small </a:t>
            </a:r>
            <a:r>
              <a:rPr lang="en-US" sz="1600" dirty="0" smtClean="0"/>
              <a:t>field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957329"/>
            <a:ext cx="4876799" cy="261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3426235" y="2548871"/>
            <a:ext cx="906924" cy="7841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6585" y="1909176"/>
            <a:ext cx="1015666" cy="1031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11" grpId="0"/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Propose a </a:t>
            </a:r>
            <a:r>
              <a:rPr lang="en-US" dirty="0" smtClean="0"/>
              <a:t>motif-based </a:t>
            </a:r>
            <a:r>
              <a:rPr lang="en-US" dirty="0"/>
              <a:t>information diffusion model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atent temporal activation motifs </a:t>
            </a:r>
            <a:r>
              <a:rPr lang="en-US" dirty="0"/>
              <a:t>are inferred together </a:t>
            </a:r>
            <a:r>
              <a:rPr lang="en-US" dirty="0" smtClean="0"/>
              <a:t>with diffusion model under a unified framework.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inferred </a:t>
            </a:r>
            <a:r>
              <a:rPr lang="en-US" dirty="0" smtClean="0"/>
              <a:t>temporal activation motifs can be interpreted as the underlying interaction mechanisms for the diffusion.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Future </a:t>
            </a:r>
            <a:r>
              <a:rPr lang="en-US" dirty="0"/>
              <a:t>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How the inferred diffusion specific motifs are related to the different types of events under different topics?</a:t>
            </a:r>
          </a:p>
        </p:txBody>
      </p:sp>
    </p:spTree>
    <p:extLst>
      <p:ext uri="{BB962C8B-B14F-4D97-AF65-F5344CB8AC3E}">
        <p14:creationId xmlns:p14="http://schemas.microsoft.com/office/powerpoint/2010/main" val="119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09799" y="2438400"/>
            <a:ext cx="45195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</a:p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776884" y="1740693"/>
            <a:ext cx="7162800" cy="530225"/>
            <a:chOff x="1239" y="1200"/>
            <a:chExt cx="3177" cy="334"/>
          </a:xfrm>
        </p:grpSpPr>
        <p:sp>
          <p:nvSpPr>
            <p:cNvPr id="33" name="Line 61"/>
            <p:cNvSpPr>
              <a:spLocks noChangeShapeType="1"/>
            </p:cNvSpPr>
            <p:nvPr/>
          </p:nvSpPr>
          <p:spPr bwMode="auto">
            <a:xfrm>
              <a:off x="1392" y="1486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1239" y="1419"/>
              <a:ext cx="115" cy="115"/>
              <a:chOff x="1239" y="1515"/>
              <a:chExt cx="115" cy="115"/>
            </a:xfrm>
          </p:grpSpPr>
          <p:sp>
            <p:nvSpPr>
              <p:cNvPr id="36" name="AutoShape 63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1391" y="1200"/>
              <a:ext cx="281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rgbClr val="000000"/>
                  </a:solidFill>
                </a:rPr>
                <a:t>1. </a:t>
              </a:r>
              <a:r>
                <a:rPr lang="en-US" sz="2400" dirty="0" smtClean="0">
                  <a:solidFill>
                    <a:srgbClr val="000000"/>
                  </a:solidFill>
                </a:rPr>
                <a:t>Introduction 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776884" y="2578893"/>
            <a:ext cx="7315200" cy="530225"/>
            <a:chOff x="1239" y="1296"/>
            <a:chExt cx="3253" cy="334"/>
          </a:xfrm>
        </p:grpSpPr>
        <p:sp>
          <p:nvSpPr>
            <p:cNvPr id="39" name="Line 67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8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2" name="AutoShape 69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70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Text Box 71"/>
            <p:cNvSpPr txBox="1">
              <a:spLocks noChangeArrowheads="1"/>
            </p:cNvSpPr>
            <p:nvPr/>
          </p:nvSpPr>
          <p:spPr bwMode="auto">
            <a:xfrm>
              <a:off x="1392" y="1296"/>
              <a:ext cx="310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2. </a:t>
              </a:r>
              <a:r>
                <a:rPr lang="en-US" sz="2400" dirty="0">
                  <a:solidFill>
                    <a:srgbClr val="000000"/>
                  </a:solidFill>
                </a:rPr>
                <a:t>Problem Formulation </a:t>
              </a:r>
              <a:endParaRPr lang="en-US" sz="24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776884" y="3340893"/>
            <a:ext cx="7239456" cy="530225"/>
            <a:chOff x="1239" y="1296"/>
            <a:chExt cx="3211" cy="334"/>
          </a:xfrm>
        </p:grpSpPr>
        <p:sp>
          <p:nvSpPr>
            <p:cNvPr id="51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54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05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/>
                <a:t>3</a:t>
              </a:r>
              <a:r>
                <a:rPr lang="en-US" sz="2400" dirty="0" smtClean="0"/>
                <a:t>. </a:t>
              </a:r>
              <a:r>
                <a:rPr lang="en-US" sz="2400" dirty="0">
                  <a:solidFill>
                    <a:srgbClr val="000000"/>
                  </a:solidFill>
                </a:rPr>
                <a:t>Experiment</a:t>
              </a:r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76884" y="4102892"/>
            <a:ext cx="7315200" cy="530225"/>
            <a:chOff x="1239" y="1296"/>
            <a:chExt cx="3215" cy="334"/>
          </a:xfrm>
        </p:grpSpPr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60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06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4. </a:t>
              </a:r>
              <a:r>
                <a:rPr lang="en-US" sz="2400" dirty="0">
                  <a:solidFill>
                    <a:srgbClr val="000000"/>
                  </a:solidFill>
                </a:rPr>
                <a:t>Conclusion and Future Work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:\Documents and Settings\qbao\Application Data\Tencent\Users\564705236\QQ\WinTemp\RichOle\C%ZP[WJDX{D{(UZ)3OD7D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0576" y="3738282"/>
            <a:ext cx="3773424" cy="181092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06" y="1676400"/>
            <a:ext cx="55626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Network: social network, information network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Diffusion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Action/information spreads among nodes via edges over a network.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Cascade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The chain reaction of the action/information in the diffusion.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Diffusion Models</a:t>
            </a:r>
            <a:endParaRPr lang="en-US" sz="2000" dirty="0"/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Independent Cascade Model (IC Model)</a:t>
            </a:r>
          </a:p>
          <a:p>
            <a:pPr marL="52578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Linear Threshold Model (LT Model</a:t>
            </a:r>
            <a:r>
              <a:rPr lang="en-US" sz="1800" dirty="0" smtClean="0"/>
              <a:t>)</a:t>
            </a:r>
          </a:p>
          <a:p>
            <a:pPr marL="251460" indent="-3429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08" y="533400"/>
            <a:ext cx="8229600" cy="9906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– Diffusion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439"/>
          <a:stretch/>
        </p:blipFill>
        <p:spPr>
          <a:xfrm>
            <a:off x="5867399" y="1852835"/>
            <a:ext cx="3048001" cy="17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Documents and Settings\qbao\Application Data\Tencent\Users\564705236\QQ\WinTemp\RichOle\_U[V%[GDOELW019(R6E8N_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4965" y="3124200"/>
            <a:ext cx="4477695" cy="2819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– IC Model as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045824" cy="12192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Independent Cascade Model (IC Model)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Active node </a:t>
                </a:r>
                <a:r>
                  <a:rPr lang="en-US" i="1" dirty="0"/>
                  <a:t>u</a:t>
                </a:r>
                <a:r>
                  <a:rPr lang="en-US" dirty="0"/>
                  <a:t> </a:t>
                </a:r>
                <a:r>
                  <a:rPr lang="en-US" dirty="0" smtClean="0"/>
                  <a:t>can </a:t>
                </a:r>
                <a:r>
                  <a:rPr lang="en-US" dirty="0"/>
                  <a:t>activate its inactive child node </a:t>
                </a:r>
                <a:r>
                  <a:rPr lang="en-US" i="1" dirty="0"/>
                  <a:t>v</a:t>
                </a:r>
                <a:r>
                  <a:rPr lang="en-US" dirty="0"/>
                  <a:t> with </a:t>
                </a:r>
                <a:r>
                  <a:rPr lang="en-US" dirty="0" smtClean="0"/>
                  <a:t>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045824" cy="1219200"/>
              </a:xfrm>
              <a:blipFill rotWithShape="1">
                <a:blip r:embed="rId4"/>
                <a:stretch>
                  <a:fillRect l="-758" t="-3500" r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158" y="6082462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[1] </a:t>
            </a:r>
            <a:r>
              <a:rPr lang="en-US" sz="1100" dirty="0"/>
              <a:t>Q. </a:t>
            </a:r>
            <a:r>
              <a:rPr lang="en-US" sz="1100" dirty="0" err="1"/>
              <a:t>Bao</a:t>
            </a:r>
            <a:r>
              <a:rPr lang="en-US" sz="1100" dirty="0"/>
              <a:t>, W.K. Cheung, and Y. Zhang. Incorporating structural diversity of neighbors in a diffusion model for social networks. In Proceedings of the 2013 IEEE/WIC/ACM </a:t>
            </a:r>
            <a:r>
              <a:rPr lang="fr-FR" sz="1100" dirty="0"/>
              <a:t>International Joint </a:t>
            </a:r>
            <a:r>
              <a:rPr lang="fr-FR" sz="1100" dirty="0" err="1"/>
              <a:t>Conference</a:t>
            </a:r>
            <a:r>
              <a:rPr lang="fr-FR" sz="1100" dirty="0"/>
              <a:t> on Web Intelligence, pages 431–</a:t>
            </a:r>
            <a:r>
              <a:rPr lang="sv-SE" sz="1100" dirty="0"/>
              <a:t>438, Atlanta, GA, USA, 2013.</a:t>
            </a:r>
            <a:endParaRPr lang="en-US" sz="1100" dirty="0"/>
          </a:p>
          <a:p>
            <a:r>
              <a:rPr lang="en-US" sz="1100" dirty="0" smtClean="0"/>
              <a:t>[2] </a:t>
            </a:r>
            <a:r>
              <a:rPr lang="en-US" sz="1100" dirty="0"/>
              <a:t>Q. </a:t>
            </a:r>
            <a:r>
              <a:rPr lang="en-US" sz="1100" dirty="0" err="1"/>
              <a:t>Bao</a:t>
            </a:r>
            <a:r>
              <a:rPr lang="en-US" sz="1100" dirty="0"/>
              <a:t>, W.K. Cheung, J. Liu, and Y. Song. Inferring latent co-activation patterns for information diffusion. In Proceedings of the 2015 IEEE/WIC/ACM International Joint </a:t>
            </a:r>
            <a:r>
              <a:rPr lang="fr-FR" sz="1100" dirty="0" err="1"/>
              <a:t>Conference</a:t>
            </a:r>
            <a:r>
              <a:rPr lang="fr-FR" sz="1100" dirty="0"/>
              <a:t> on Web Intelligence, pages 485–492, Singapore, </a:t>
            </a:r>
            <a:r>
              <a:rPr lang="en-US" sz="1100" dirty="0"/>
              <a:t>2015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361158" y="1676400"/>
            <a:ext cx="89154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88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2400" dirty="0" smtClean="0"/>
              <a:t>Limitations of IC Model</a:t>
            </a:r>
          </a:p>
          <a:p>
            <a:pPr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FF"/>
                </a:solidFill>
              </a:rPr>
              <a:t>Dependency of parents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modeled</a:t>
            </a:r>
          </a:p>
          <a:p>
            <a:pPr indent="-18288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2400" dirty="0" smtClean="0"/>
              <a:t>Extensions of IC Model on dependency</a:t>
            </a:r>
            <a:endParaRPr lang="en-US" sz="2400" dirty="0"/>
          </a:p>
          <a:p>
            <a:pPr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 smtClean="0"/>
              <a:t>Structural dependency [1], Behavioral dependency [</a:t>
            </a:r>
            <a:r>
              <a:rPr lang="en-US" sz="2000" dirty="0"/>
              <a:t>2</a:t>
            </a:r>
            <a:r>
              <a:rPr lang="en-US" sz="2000" dirty="0" smtClean="0"/>
              <a:t>]</a:t>
            </a:r>
          </a:p>
          <a:p>
            <a:pPr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FF"/>
                </a:solidFill>
              </a:rPr>
              <a:t>Interactions of parent nodes’ activations </a:t>
            </a:r>
            <a:r>
              <a:rPr lang="en-US" sz="2000" dirty="0" smtClean="0"/>
              <a:t>still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modeled</a:t>
            </a:r>
          </a:p>
          <a:p>
            <a:pPr marL="0" lvl="2" indent="-18288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2400" dirty="0"/>
              <a:t>We propose to model interactions of parent nodes’ </a:t>
            </a:r>
            <a:r>
              <a:rPr lang="en-US" sz="2400" dirty="0" smtClean="0"/>
              <a:t>activations</a:t>
            </a:r>
          </a:p>
          <a:p>
            <a:pPr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 smtClean="0"/>
              <a:t>Latent </a:t>
            </a:r>
            <a:r>
              <a:rPr lang="en-US" sz="2000" dirty="0">
                <a:solidFill>
                  <a:srgbClr val="0000FF"/>
                </a:solidFill>
              </a:rPr>
              <a:t>temporal activation motifs </a:t>
            </a:r>
            <a:r>
              <a:rPr lang="en-US" sz="2000" dirty="0"/>
              <a:t>of parent </a:t>
            </a:r>
            <a:r>
              <a:rPr lang="en-US" sz="2000" dirty="0" smtClean="0"/>
              <a:t>nodes</a:t>
            </a:r>
          </a:p>
          <a:p>
            <a:pPr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/>
              <a:t>M</a:t>
            </a:r>
            <a:r>
              <a:rPr lang="en-US" sz="2000" dirty="0" smtClean="0"/>
              <a:t>otif-based </a:t>
            </a:r>
            <a:r>
              <a:rPr lang="en-US" sz="2000" dirty="0"/>
              <a:t>diffusion model interprets </a:t>
            </a:r>
            <a:r>
              <a:rPr lang="en-US" sz="2000" dirty="0" smtClean="0"/>
              <a:t>observed </a:t>
            </a:r>
            <a:r>
              <a:rPr lang="en-US" sz="2000" dirty="0"/>
              <a:t>information </a:t>
            </a:r>
            <a:r>
              <a:rPr lang="en-US" sz="2000" dirty="0" smtClean="0"/>
              <a:t>cascades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18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47750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Motifs: </a:t>
            </a:r>
            <a:r>
              <a:rPr lang="en-US" dirty="0" smtClean="0">
                <a:solidFill>
                  <a:srgbClr val="0000FF"/>
                </a:solidFill>
              </a:rPr>
              <a:t>over-represented</a:t>
            </a:r>
            <a:r>
              <a:rPr lang="en-US" dirty="0" smtClean="0"/>
              <a:t> patterns [1]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Sequence motif: class of subsequences occurring </a:t>
            </a:r>
            <a:r>
              <a:rPr lang="en-US" dirty="0" smtClean="0">
                <a:solidFill>
                  <a:srgbClr val="0000FF"/>
                </a:solidFill>
              </a:rPr>
              <a:t>more frequently</a:t>
            </a:r>
            <a:r>
              <a:rPr lang="en-US" dirty="0" smtClean="0"/>
              <a:t> in sequential data compared with the randomized sequences.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Subsequences </a:t>
            </a:r>
            <a:r>
              <a:rPr lang="en-US" dirty="0" smtClean="0">
                <a:solidFill>
                  <a:srgbClr val="0000FF"/>
                </a:solidFill>
              </a:rPr>
              <a:t>interpretable</a:t>
            </a:r>
            <a:r>
              <a:rPr lang="en-US" dirty="0" smtClean="0"/>
              <a:t>. E.g., Genes </a:t>
            </a:r>
            <a:r>
              <a:rPr lang="en-US" dirty="0"/>
              <a:t>to </a:t>
            </a:r>
            <a:r>
              <a:rPr lang="en-US" dirty="0" smtClean="0"/>
              <a:t>proteins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74320" lvl="1" indent="0" algn="ctr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So, How about motifs in friends’ activation sequence?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dirty="0"/>
              <a:t>: so-so friends </a:t>
            </a:r>
            <a:r>
              <a:rPr lang="en-US" sz="2400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: reputable friend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…..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R  </a:t>
            </a:r>
            <a:r>
              <a:rPr lang="en-US" sz="2400" dirty="0" smtClean="0"/>
              <a:t>: people’s attention not caught until a reputable friend steps in</a:t>
            </a:r>
            <a:endParaRPr lang="en-US" sz="2400" dirty="0"/>
          </a:p>
          <a:p>
            <a:pPr marL="274320" lvl="1" indent="0" algn="ctr">
              <a:buNone/>
            </a:pP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3048498" cy="141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74904" y="6166247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[1] </a:t>
            </a:r>
            <a:r>
              <a:rPr lang="pl-PL" sz="1000" dirty="0" smtClean="0"/>
              <a:t>N</a:t>
            </a:r>
            <a:r>
              <a:rPr lang="pl-PL" sz="1000" dirty="0"/>
              <a:t>. Kim, K. Tharakaraman, L. </a:t>
            </a:r>
            <a:r>
              <a:rPr lang="pl-PL" sz="1000" dirty="0" smtClean="0"/>
              <a:t>Mari˜no-Ram´ırez,</a:t>
            </a:r>
            <a:r>
              <a:rPr lang="en-US" sz="1000" dirty="0" smtClean="0"/>
              <a:t> and </a:t>
            </a:r>
            <a:r>
              <a:rPr lang="en-US" sz="1000" dirty="0"/>
              <a:t>J. L. Spouge. Finding sequence motifs with Bayesian </a:t>
            </a:r>
            <a:r>
              <a:rPr lang="en-US" sz="1000" dirty="0" smtClean="0"/>
              <a:t>models incorporating </a:t>
            </a:r>
            <a:r>
              <a:rPr lang="en-US" sz="1000" dirty="0"/>
              <a:t>positional information: an application to </a:t>
            </a:r>
            <a:r>
              <a:rPr lang="en-US" sz="1000" dirty="0" smtClean="0"/>
              <a:t>transcription factor </a:t>
            </a:r>
            <a:r>
              <a:rPr lang="en-US" sz="1000" dirty="0"/>
              <a:t>binding sites. </a:t>
            </a:r>
            <a:r>
              <a:rPr lang="en-US" sz="1000" i="1" dirty="0"/>
              <a:t>BMC Bioinformatics</a:t>
            </a:r>
            <a:r>
              <a:rPr lang="en-US" sz="1000" dirty="0"/>
              <a:t>, 9:1–11, 2008</a:t>
            </a:r>
            <a:r>
              <a:rPr lang="en-US" sz="1000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028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776884" y="1740693"/>
            <a:ext cx="7162800" cy="530225"/>
            <a:chOff x="1239" y="1200"/>
            <a:chExt cx="3177" cy="334"/>
          </a:xfrm>
        </p:grpSpPr>
        <p:sp>
          <p:nvSpPr>
            <p:cNvPr id="33" name="Line 61"/>
            <p:cNvSpPr>
              <a:spLocks noChangeShapeType="1"/>
            </p:cNvSpPr>
            <p:nvPr/>
          </p:nvSpPr>
          <p:spPr bwMode="auto">
            <a:xfrm>
              <a:off x="1392" y="1486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1239" y="1419"/>
              <a:ext cx="115" cy="115"/>
              <a:chOff x="1239" y="1515"/>
              <a:chExt cx="115" cy="115"/>
            </a:xfrm>
          </p:grpSpPr>
          <p:sp>
            <p:nvSpPr>
              <p:cNvPr id="36" name="AutoShape 63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65"/>
            <p:cNvSpPr txBox="1">
              <a:spLocks noChangeArrowheads="1"/>
            </p:cNvSpPr>
            <p:nvPr/>
          </p:nvSpPr>
          <p:spPr bwMode="auto">
            <a:xfrm>
              <a:off x="1391" y="1200"/>
              <a:ext cx="281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rgbClr val="000000"/>
                  </a:solidFill>
                </a:rPr>
                <a:t>1. </a:t>
              </a:r>
              <a:r>
                <a:rPr lang="en-US" sz="2400" dirty="0" smtClean="0">
                  <a:solidFill>
                    <a:schemeClr val="bg1">
                      <a:lumMod val="85000"/>
                    </a:schemeClr>
                  </a:solidFill>
                </a:rPr>
                <a:t>Introduction 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776884" y="2578893"/>
            <a:ext cx="7315200" cy="530225"/>
            <a:chOff x="1239" y="1296"/>
            <a:chExt cx="3253" cy="334"/>
          </a:xfrm>
        </p:grpSpPr>
        <p:sp>
          <p:nvSpPr>
            <p:cNvPr id="39" name="Line 67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8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2" name="AutoShape 69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70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Text Box 71"/>
            <p:cNvSpPr txBox="1">
              <a:spLocks noChangeArrowheads="1"/>
            </p:cNvSpPr>
            <p:nvPr/>
          </p:nvSpPr>
          <p:spPr bwMode="auto">
            <a:xfrm>
              <a:off x="1392" y="1296"/>
              <a:ext cx="310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2. </a:t>
              </a:r>
              <a:r>
                <a:rPr lang="en-US" sz="2400" dirty="0">
                  <a:solidFill>
                    <a:srgbClr val="000000"/>
                  </a:solidFill>
                </a:rPr>
                <a:t>Problem Formulation </a:t>
              </a:r>
              <a:endParaRPr lang="en-US" sz="24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776884" y="3340893"/>
            <a:ext cx="7239456" cy="530225"/>
            <a:chOff x="1239" y="1296"/>
            <a:chExt cx="3211" cy="334"/>
          </a:xfrm>
        </p:grpSpPr>
        <p:sp>
          <p:nvSpPr>
            <p:cNvPr id="51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54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05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/>
                <a:t>3</a:t>
              </a:r>
              <a:r>
                <a:rPr lang="en-US" sz="2400" dirty="0" smtClean="0"/>
                <a:t>. 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Experiment</a:t>
              </a:r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776884" y="4102892"/>
            <a:ext cx="7315200" cy="530225"/>
            <a:chOff x="1239" y="1296"/>
            <a:chExt cx="3215" cy="334"/>
          </a:xfrm>
        </p:grpSpPr>
        <p:sp>
          <p:nvSpPr>
            <p:cNvPr id="57" name="Line 79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80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60" name="AutoShape 81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82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Text Box 83"/>
            <p:cNvSpPr txBox="1">
              <a:spLocks noChangeArrowheads="1"/>
            </p:cNvSpPr>
            <p:nvPr/>
          </p:nvSpPr>
          <p:spPr bwMode="auto">
            <a:xfrm>
              <a:off x="1392" y="1296"/>
              <a:ext cx="306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4. </a:t>
              </a:r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Conclusion and Future Work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476" y="1446717"/>
            <a:ext cx="8382000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1" indent="-18288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2400" dirty="0" smtClean="0"/>
              <a:t> Motifs are </a:t>
            </a:r>
            <a:r>
              <a:rPr lang="en-US" sz="2400" dirty="0"/>
              <a:t>attributed with social </a:t>
            </a:r>
            <a:r>
              <a:rPr lang="en-US" sz="2400" dirty="0" smtClean="0"/>
              <a:t>roles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</a:rPr>
              <a:t>  </a:t>
            </a:r>
            <a:r>
              <a:rPr lang="en-US" sz="2000" i="1" dirty="0" smtClean="0"/>
              <a:t>e.g</a:t>
            </a:r>
            <a:r>
              <a:rPr lang="en-US" sz="2000" dirty="0"/>
              <a:t>., People’s attention may not be caught by </a:t>
            </a:r>
            <a:r>
              <a:rPr lang="en-US" sz="2000" dirty="0" smtClean="0"/>
              <a:t>just discussion </a:t>
            </a:r>
            <a:r>
              <a:rPr lang="en-US" sz="2000" dirty="0"/>
              <a:t>of </a:t>
            </a:r>
            <a:r>
              <a:rPr lang="en-US" sz="2000" dirty="0" smtClean="0"/>
              <a:t> some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>
                <a:solidFill>
                  <a:srgbClr val="0000FF"/>
                </a:solidFill>
              </a:rPr>
              <a:t>so-so friends </a:t>
            </a:r>
            <a:r>
              <a:rPr lang="en-US" sz="2000" dirty="0"/>
              <a:t>until </a:t>
            </a:r>
            <a:r>
              <a:rPr lang="en-US" sz="2000" dirty="0">
                <a:solidFill>
                  <a:srgbClr val="0000FF"/>
                </a:solidFill>
              </a:rPr>
              <a:t>a reputable </a:t>
            </a:r>
            <a:r>
              <a:rPr lang="en-US" sz="2000" dirty="0" smtClean="0">
                <a:solidFill>
                  <a:srgbClr val="0000FF"/>
                </a:solidFill>
              </a:rPr>
              <a:t>friend </a:t>
            </a:r>
            <a:r>
              <a:rPr lang="en-US" sz="2000" dirty="0" smtClean="0"/>
              <a:t>steps in.  </a:t>
            </a:r>
            <a:endParaRPr lang="en-US" sz="2000" dirty="0"/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</a:pPr>
            <a:r>
              <a:rPr lang="en-US" sz="2400" dirty="0" smtClean="0"/>
              <a:t>Social role based on structure information:</a:t>
            </a:r>
            <a:endParaRPr lang="en-US" sz="2400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0" y="362567"/>
            <a:ext cx="914104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noProof="0" dirty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Problem Formulation - Social Roles</a:t>
            </a:r>
            <a:endParaRPr kumimoji="0" lang="en-US" sz="3600" b="0" i="0" u="none" strike="noStrike" kern="1200" cap="none" spc="-100" normalizeH="0" baseline="0" noProof="0" dirty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371600" y="3064589"/>
            <a:ext cx="6118595" cy="3412411"/>
            <a:chOff x="-1065405" y="1722944"/>
            <a:chExt cx="5799689" cy="2929928"/>
          </a:xfrm>
        </p:grpSpPr>
        <p:sp>
          <p:nvSpPr>
            <p:cNvPr id="141" name="Oval 140"/>
            <p:cNvSpPr/>
            <p:nvPr/>
          </p:nvSpPr>
          <p:spPr>
            <a:xfrm>
              <a:off x="1178134" y="2222372"/>
              <a:ext cx="333828" cy="348346"/>
            </a:xfrm>
            <a:prstGeom prst="ellipse">
              <a:avLst/>
            </a:prstGeom>
            <a:solidFill>
              <a:srgbClr val="FFC000">
                <a:lumMod val="7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2" name="Oval 141"/>
            <p:cNvSpPr/>
            <p:nvPr/>
          </p:nvSpPr>
          <p:spPr>
            <a:xfrm>
              <a:off x="2309745" y="2218498"/>
              <a:ext cx="333828" cy="34834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3" name="Oval 142"/>
            <p:cNvSpPr/>
            <p:nvPr/>
          </p:nvSpPr>
          <p:spPr>
            <a:xfrm>
              <a:off x="1178134" y="3312639"/>
              <a:ext cx="333828" cy="348346"/>
            </a:xfrm>
            <a:prstGeom prst="ellipse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4" name="Oval 143"/>
            <p:cNvSpPr/>
            <p:nvPr/>
          </p:nvSpPr>
          <p:spPr>
            <a:xfrm>
              <a:off x="2331467" y="3291630"/>
              <a:ext cx="333828" cy="348346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5" name="Oval 144"/>
            <p:cNvSpPr/>
            <p:nvPr/>
          </p:nvSpPr>
          <p:spPr>
            <a:xfrm>
              <a:off x="1765216" y="2788430"/>
              <a:ext cx="333828" cy="34834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1463074" y="2519704"/>
              <a:ext cx="351030" cy="31974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1463074" y="3085762"/>
              <a:ext cx="351030" cy="27789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>
            <a:xfrm flipH="1">
              <a:off x="2050156" y="2515830"/>
              <a:ext cx="308477" cy="32361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49" name="Straight Arrow Connector 148"/>
            <p:cNvCxnSpPr/>
            <p:nvPr/>
          </p:nvCxnSpPr>
          <p:spPr>
            <a:xfrm flipH="1" flipV="1">
              <a:off x="2050156" y="3085762"/>
              <a:ext cx="330199" cy="25688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50" name="Oval 149"/>
            <p:cNvSpPr/>
            <p:nvPr/>
          </p:nvSpPr>
          <p:spPr>
            <a:xfrm>
              <a:off x="3072442" y="3708638"/>
              <a:ext cx="655620" cy="34773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2328316" y="4305142"/>
              <a:ext cx="655620" cy="34773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2630436" y="4002180"/>
              <a:ext cx="655620" cy="34773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418537" y="3875393"/>
              <a:ext cx="655620" cy="34773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694308" y="4225600"/>
              <a:ext cx="655620" cy="34773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273427" y="4282259"/>
              <a:ext cx="655620" cy="34773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434270" y="1722944"/>
              <a:ext cx="655620" cy="34773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 flipH="1">
              <a:off x="2497753" y="3639976"/>
              <a:ext cx="628" cy="86849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>
            <a:xfrm>
              <a:off x="2498381" y="3639976"/>
              <a:ext cx="78348" cy="86849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/>
            <p:cNvCxnSpPr/>
            <p:nvPr/>
          </p:nvCxnSpPr>
          <p:spPr>
            <a:xfrm>
              <a:off x="2498381" y="3639976"/>
              <a:ext cx="173597" cy="86849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/>
            <p:cNvCxnSpPr/>
            <p:nvPr/>
          </p:nvCxnSpPr>
          <p:spPr>
            <a:xfrm>
              <a:off x="2616407" y="3588962"/>
              <a:ext cx="226579" cy="693297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/>
            <p:cNvCxnSpPr/>
            <p:nvPr/>
          </p:nvCxnSpPr>
          <p:spPr>
            <a:xfrm>
              <a:off x="2616407" y="3588962"/>
              <a:ext cx="298431" cy="63416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/>
            <p:cNvCxnSpPr/>
            <p:nvPr/>
          </p:nvCxnSpPr>
          <p:spPr>
            <a:xfrm>
              <a:off x="2616407" y="3588962"/>
              <a:ext cx="405956" cy="58708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>
            <a:xfrm>
              <a:off x="2665295" y="3465803"/>
              <a:ext cx="556423" cy="41670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>
            <a:xfrm>
              <a:off x="2665295" y="3465803"/>
              <a:ext cx="705143" cy="42139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>
            <a:xfrm>
              <a:off x="2665295" y="3465803"/>
              <a:ext cx="850804" cy="41670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>
            <a:xfrm>
              <a:off x="2665295" y="3465803"/>
              <a:ext cx="977791" cy="40959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>
            <a:xfrm flipH="1">
              <a:off x="2258653" y="3588962"/>
              <a:ext cx="121702" cy="22205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>
            <a:xfrm flipH="1">
              <a:off x="2163404" y="3465803"/>
              <a:ext cx="168063" cy="7580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>
            <a:xfrm flipV="1">
              <a:off x="2616407" y="3331169"/>
              <a:ext cx="192574" cy="1147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>
            <a:xfrm flipV="1">
              <a:off x="2616407" y="3291630"/>
              <a:ext cx="113289" cy="5101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2099044" y="3453021"/>
              <a:ext cx="232423" cy="1278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>
            <a:xfrm>
              <a:off x="2380355" y="3588962"/>
              <a:ext cx="30698" cy="37445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2148837" y="3393658"/>
              <a:ext cx="182630" cy="7214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4" name="Straight Connector 173"/>
            <p:cNvCxnSpPr/>
            <p:nvPr/>
          </p:nvCxnSpPr>
          <p:spPr>
            <a:xfrm flipH="1">
              <a:off x="806916" y="3609971"/>
              <a:ext cx="420106" cy="39783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>
            <a:xfrm flipH="1">
              <a:off x="1043863" y="3660985"/>
              <a:ext cx="301185" cy="73848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6" name="Straight Connector 175"/>
            <p:cNvCxnSpPr/>
            <p:nvPr/>
          </p:nvCxnSpPr>
          <p:spPr>
            <a:xfrm>
              <a:off x="1463074" y="3609971"/>
              <a:ext cx="134703" cy="78949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28200" y="1944914"/>
              <a:ext cx="598822" cy="32847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806916" y="1942437"/>
              <a:ext cx="420106" cy="33094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9" name="Straight Connector 178"/>
            <p:cNvCxnSpPr/>
            <p:nvPr/>
          </p:nvCxnSpPr>
          <p:spPr>
            <a:xfrm flipH="1" flipV="1">
              <a:off x="901275" y="1862421"/>
              <a:ext cx="325747" cy="41096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180" name="TextBox 179"/>
            <p:cNvSpPr txBox="1"/>
            <p:nvPr/>
          </p:nvSpPr>
          <p:spPr>
            <a:xfrm>
              <a:off x="-637913" y="3234185"/>
              <a:ext cx="1221776" cy="318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“B = Bridge”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-1065405" y="2237072"/>
              <a:ext cx="1430470" cy="318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“BF = Big Fish”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751797" y="2202043"/>
              <a:ext cx="1139458" cy="318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“L = Loner”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965747" y="3205694"/>
              <a:ext cx="1768537" cy="318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“A = Ambassador”</a:t>
              </a:r>
            </a:p>
          </p:txBody>
        </p:sp>
      </p:grpSp>
      <p:sp>
        <p:nvSpPr>
          <p:cNvPr id="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1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592526" y="18288"/>
            <a:ext cx="1066800" cy="329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20156" y="380999"/>
            <a:ext cx="9192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Activation Sequence and Subsequence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57400" y="2034971"/>
            <a:ext cx="965779" cy="1541367"/>
            <a:chOff x="3344961" y="526150"/>
            <a:chExt cx="965779" cy="1541367"/>
          </a:xfrm>
        </p:grpSpPr>
        <p:sp>
          <p:nvSpPr>
            <p:cNvPr id="8" name="TextBox 7"/>
            <p:cNvSpPr txBox="1"/>
            <p:nvPr/>
          </p:nvSpPr>
          <p:spPr>
            <a:xfrm>
              <a:off x="3381825" y="1698185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“A”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4192" y="128089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“B”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81825" y="903524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“L”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4961" y="55517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“BF”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976912" y="526150"/>
              <a:ext cx="333828" cy="348346"/>
            </a:xfrm>
            <a:prstGeom prst="ellipse">
              <a:avLst/>
            </a:prstGeom>
            <a:solidFill>
              <a:srgbClr val="FFC000">
                <a:lumMod val="7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976912" y="924510"/>
              <a:ext cx="333828" cy="34834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976912" y="1316016"/>
              <a:ext cx="333828" cy="348346"/>
            </a:xfrm>
            <a:prstGeom prst="ellipse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76912" y="1714376"/>
              <a:ext cx="333828" cy="348346"/>
            </a:xfrm>
            <a:prstGeom prst="ellips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05696" y="2483364"/>
            <a:ext cx="2124472" cy="1046325"/>
            <a:chOff x="4693257" y="974543"/>
            <a:chExt cx="2124472" cy="1046325"/>
          </a:xfrm>
        </p:grpSpPr>
        <p:sp>
          <p:nvSpPr>
            <p:cNvPr id="17" name="Triangle 19"/>
            <p:cNvSpPr/>
            <p:nvPr/>
          </p:nvSpPr>
          <p:spPr>
            <a:xfrm flipV="1">
              <a:off x="4693257" y="1766089"/>
              <a:ext cx="357068" cy="254779"/>
            </a:xfrm>
            <a:prstGeom prst="triangl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riangle 20"/>
            <p:cNvSpPr/>
            <p:nvPr/>
          </p:nvSpPr>
          <p:spPr>
            <a:xfrm flipV="1">
              <a:off x="4899085" y="1766089"/>
              <a:ext cx="357068" cy="254779"/>
            </a:xfrm>
            <a:prstGeom prst="triangl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21"/>
            <p:cNvSpPr/>
            <p:nvPr/>
          </p:nvSpPr>
          <p:spPr>
            <a:xfrm flipV="1">
              <a:off x="5575902" y="1362799"/>
              <a:ext cx="357068" cy="254779"/>
            </a:xfrm>
            <a:prstGeom prst="triangle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riangle 22"/>
            <p:cNvSpPr/>
            <p:nvPr/>
          </p:nvSpPr>
          <p:spPr>
            <a:xfrm flipV="1">
              <a:off x="5218834" y="974543"/>
              <a:ext cx="357068" cy="254779"/>
            </a:xfrm>
            <a:prstGeom prst="triangle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riangle 23"/>
            <p:cNvSpPr/>
            <p:nvPr/>
          </p:nvSpPr>
          <p:spPr>
            <a:xfrm flipV="1">
              <a:off x="6031023" y="1759998"/>
              <a:ext cx="357068" cy="254779"/>
            </a:xfrm>
            <a:prstGeom prst="triangl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riangle 24"/>
            <p:cNvSpPr/>
            <p:nvPr/>
          </p:nvSpPr>
          <p:spPr>
            <a:xfrm flipV="1">
              <a:off x="6460661" y="1354388"/>
              <a:ext cx="357068" cy="254779"/>
            </a:xfrm>
            <a:prstGeom prst="triangle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411595" y="4752906"/>
            <a:ext cx="3579109" cy="369332"/>
            <a:chOff x="4699156" y="3244085"/>
            <a:chExt cx="3579109" cy="369332"/>
          </a:xfrm>
        </p:grpSpPr>
        <p:sp>
          <p:nvSpPr>
            <p:cNvPr id="24" name="Triangle 28"/>
            <p:cNvSpPr/>
            <p:nvPr/>
          </p:nvSpPr>
          <p:spPr>
            <a:xfrm flipV="1">
              <a:off x="5215614" y="3331514"/>
              <a:ext cx="357068" cy="254779"/>
            </a:xfrm>
            <a:prstGeom prst="triangle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99156" y="3244085"/>
              <a:ext cx="3579109" cy="369332"/>
              <a:chOff x="4699156" y="3244085"/>
              <a:chExt cx="3579109" cy="369332"/>
            </a:xfrm>
          </p:grpSpPr>
          <p:sp>
            <p:nvSpPr>
              <p:cNvPr id="26" name="Triangle 26"/>
              <p:cNvSpPr/>
              <p:nvPr/>
            </p:nvSpPr>
            <p:spPr>
              <a:xfrm flipV="1">
                <a:off x="4699156" y="3327925"/>
                <a:ext cx="357068" cy="254779"/>
              </a:xfrm>
              <a:prstGeom prst="triangl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riangle 27"/>
              <p:cNvSpPr/>
              <p:nvPr/>
            </p:nvSpPr>
            <p:spPr>
              <a:xfrm flipV="1">
                <a:off x="4890470" y="3327925"/>
                <a:ext cx="357068" cy="254779"/>
              </a:xfrm>
              <a:prstGeom prst="triangl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Triangle 29"/>
              <p:cNvSpPr/>
              <p:nvPr/>
            </p:nvSpPr>
            <p:spPr>
              <a:xfrm flipV="1">
                <a:off x="5572682" y="3327136"/>
                <a:ext cx="357068" cy="254779"/>
              </a:xfrm>
              <a:prstGeom prst="triangle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209557" y="3244085"/>
                <a:ext cx="2068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(4,4,2,3) -&gt; (A,A,L,B)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404855" y="5105740"/>
            <a:ext cx="3210095" cy="369332"/>
            <a:chOff x="4692416" y="3596919"/>
            <a:chExt cx="3210095" cy="369332"/>
          </a:xfrm>
        </p:grpSpPr>
        <p:sp>
          <p:nvSpPr>
            <p:cNvPr id="31" name="Triangle 30"/>
            <p:cNvSpPr/>
            <p:nvPr/>
          </p:nvSpPr>
          <p:spPr>
            <a:xfrm flipV="1">
              <a:off x="4692416" y="3689870"/>
              <a:ext cx="357068" cy="254779"/>
            </a:xfrm>
            <a:prstGeom prst="triangl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riangle 32"/>
            <p:cNvSpPr/>
            <p:nvPr/>
          </p:nvSpPr>
          <p:spPr>
            <a:xfrm flipV="1">
              <a:off x="5256153" y="3698517"/>
              <a:ext cx="357068" cy="254779"/>
            </a:xfrm>
            <a:prstGeom prst="triangle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riangle 33"/>
            <p:cNvSpPr/>
            <p:nvPr/>
          </p:nvSpPr>
          <p:spPr>
            <a:xfrm flipV="1">
              <a:off x="5613221" y="3689870"/>
              <a:ext cx="357068" cy="254779"/>
            </a:xfrm>
            <a:prstGeom prst="triangle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2750" y="3596919"/>
              <a:ext cx="1699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(4,2,3) -&gt; (A,L,B)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02909" y="5445196"/>
            <a:ext cx="3078424" cy="1336604"/>
            <a:chOff x="4890470" y="3936375"/>
            <a:chExt cx="3078424" cy="1336604"/>
          </a:xfrm>
        </p:grpSpPr>
        <p:sp>
          <p:nvSpPr>
            <p:cNvPr id="36" name="Triangle 37"/>
            <p:cNvSpPr/>
            <p:nvPr/>
          </p:nvSpPr>
          <p:spPr>
            <a:xfrm flipV="1">
              <a:off x="4895281" y="4010441"/>
              <a:ext cx="357068" cy="254779"/>
            </a:xfrm>
            <a:prstGeom prst="triangl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riangle 38"/>
            <p:cNvSpPr/>
            <p:nvPr/>
          </p:nvSpPr>
          <p:spPr>
            <a:xfrm flipV="1">
              <a:off x="5220425" y="3999742"/>
              <a:ext cx="357068" cy="254779"/>
            </a:xfrm>
            <a:prstGeom prst="triangle">
              <a:avLst/>
            </a:prstGeom>
            <a:solidFill>
              <a:srgbClr val="ED7D31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riangle 39"/>
            <p:cNvSpPr/>
            <p:nvPr/>
          </p:nvSpPr>
          <p:spPr>
            <a:xfrm flipV="1">
              <a:off x="5577493" y="4009652"/>
              <a:ext cx="357068" cy="254779"/>
            </a:xfrm>
            <a:prstGeom prst="triangle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riangle 40"/>
            <p:cNvSpPr/>
            <p:nvPr/>
          </p:nvSpPr>
          <p:spPr>
            <a:xfrm flipV="1">
              <a:off x="4890470" y="4366387"/>
              <a:ext cx="357068" cy="254779"/>
            </a:xfrm>
            <a:prstGeom prst="triangl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riangle 42"/>
            <p:cNvSpPr/>
            <p:nvPr/>
          </p:nvSpPr>
          <p:spPr>
            <a:xfrm flipV="1">
              <a:off x="5572682" y="4365598"/>
              <a:ext cx="357068" cy="254779"/>
            </a:xfrm>
            <a:prstGeom prst="triangle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6235" y="3936375"/>
              <a:ext cx="1752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(4,2,3) -&gt; (A,L,B)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09557" y="4246719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(4,3) -&gt; (A,B)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5400000">
              <a:off x="5857076" y="4758254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. . .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662053" y="1464701"/>
            <a:ext cx="3479642" cy="2948667"/>
            <a:chOff x="3949614" y="-44120"/>
            <a:chExt cx="3479642" cy="2948667"/>
          </a:xfrm>
        </p:grpSpPr>
        <p:grpSp>
          <p:nvGrpSpPr>
            <p:cNvPr id="45" name="Group 44"/>
            <p:cNvGrpSpPr/>
            <p:nvPr/>
          </p:nvGrpSpPr>
          <p:grpSpPr>
            <a:xfrm>
              <a:off x="3949614" y="681788"/>
              <a:ext cx="3467183" cy="2222759"/>
              <a:chOff x="3949614" y="681788"/>
              <a:chExt cx="3467183" cy="2222759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H="1">
                <a:off x="4549723" y="693589"/>
                <a:ext cx="14746" cy="1771130"/>
              </a:xfrm>
              <a:prstGeom prst="line">
                <a:avLst/>
              </a:prstGeom>
              <a:noFill/>
              <a:ln w="34925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310740" y="2483634"/>
                <a:ext cx="3106057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6966854" y="681788"/>
                <a:ext cx="14746" cy="1771130"/>
              </a:xfrm>
              <a:prstGeom prst="line">
                <a:avLst/>
              </a:prstGeom>
              <a:noFill/>
              <a:ln w="34925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6399531" y="2535215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</a:rPr>
                  <a:t>time = t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49614" y="2170666"/>
                <a:ext cx="333828" cy="34834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</a:t>
                </a:r>
              </a:p>
            </p:txBody>
          </p:sp>
          <p:sp>
            <p:nvSpPr>
              <p:cNvPr id="52" name="Triangle 17"/>
              <p:cNvSpPr/>
              <p:nvPr/>
            </p:nvSpPr>
            <p:spPr>
              <a:xfrm flipV="1">
                <a:off x="4379452" y="2191024"/>
                <a:ext cx="357068" cy="254779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Triangle 57"/>
              <p:cNvSpPr/>
              <p:nvPr/>
            </p:nvSpPr>
            <p:spPr>
              <a:xfrm flipV="1">
                <a:off x="6793668" y="2212384"/>
                <a:ext cx="357068" cy="254779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829956" y="2136980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</a:rPr>
                  <a:t>?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968309" y="-44120"/>
              <a:ext cx="3460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Temporal Activation Sequence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for node w at time t =  (4,4,2,3,4,3)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642189" y="4363957"/>
            <a:ext cx="2503053" cy="3693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Sampled Subsequences: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3480031" y="2567426"/>
            <a:ext cx="1156276" cy="2164923"/>
            <a:chOff x="5491259" y="1161143"/>
            <a:chExt cx="1156276" cy="2164923"/>
          </a:xfrm>
        </p:grpSpPr>
        <p:sp>
          <p:nvSpPr>
            <p:cNvPr id="102" name="Freeform 101"/>
            <p:cNvSpPr/>
            <p:nvPr/>
          </p:nvSpPr>
          <p:spPr>
            <a:xfrm>
              <a:off x="5573480" y="1161143"/>
              <a:ext cx="914400" cy="783771"/>
            </a:xfrm>
            <a:custGeom>
              <a:avLst/>
              <a:gdLst>
                <a:gd name="connsiteX0" fmla="*/ 0 w 914400"/>
                <a:gd name="connsiteY0" fmla="*/ 769257 h 783771"/>
                <a:gd name="connsiteX1" fmla="*/ 203200 w 914400"/>
                <a:gd name="connsiteY1" fmla="*/ 783771 h 783771"/>
                <a:gd name="connsiteX2" fmla="*/ 551542 w 914400"/>
                <a:gd name="connsiteY2" fmla="*/ 0 h 783771"/>
                <a:gd name="connsiteX3" fmla="*/ 914400 w 914400"/>
                <a:gd name="connsiteY3" fmla="*/ 362857 h 78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783771">
                  <a:moveTo>
                    <a:pt x="0" y="769257"/>
                  </a:moveTo>
                  <a:lnTo>
                    <a:pt x="203200" y="783771"/>
                  </a:lnTo>
                  <a:lnTo>
                    <a:pt x="551542" y="0"/>
                  </a:lnTo>
                  <a:lnTo>
                    <a:pt x="914400" y="362857"/>
                  </a:lnTo>
                </a:path>
              </a:pathLst>
            </a:cu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arrow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491259" y="3313616"/>
              <a:ext cx="1156276" cy="12450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ysDash"/>
              <a:miter lim="800000"/>
              <a:tailEnd type="arrow" w="lg" len="lg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3493336" y="2570747"/>
            <a:ext cx="1156276" cy="2562152"/>
            <a:chOff x="5511222" y="1146629"/>
            <a:chExt cx="1156276" cy="2562152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5511222" y="3696331"/>
              <a:ext cx="1156276" cy="1245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ysDash"/>
              <a:miter lim="800000"/>
              <a:tailEnd type="arrow" w="lg" len="lg"/>
            </a:ln>
            <a:effectLst/>
          </p:spPr>
        </p:cxnSp>
        <p:sp>
          <p:nvSpPr>
            <p:cNvPr id="106" name="Freeform 105"/>
            <p:cNvSpPr/>
            <p:nvPr/>
          </p:nvSpPr>
          <p:spPr>
            <a:xfrm>
              <a:off x="5573484" y="1146629"/>
              <a:ext cx="928915" cy="783771"/>
            </a:xfrm>
            <a:custGeom>
              <a:avLst/>
              <a:gdLst>
                <a:gd name="connsiteX0" fmla="*/ 0 w 928915"/>
                <a:gd name="connsiteY0" fmla="*/ 783771 h 783771"/>
                <a:gd name="connsiteX1" fmla="*/ 551543 w 928915"/>
                <a:gd name="connsiteY1" fmla="*/ 0 h 783771"/>
                <a:gd name="connsiteX2" fmla="*/ 928915 w 928915"/>
                <a:gd name="connsiteY2" fmla="*/ 435428 h 78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5" h="783771">
                  <a:moveTo>
                    <a:pt x="0" y="783771"/>
                  </a:moveTo>
                  <a:lnTo>
                    <a:pt x="551543" y="0"/>
                  </a:lnTo>
                  <a:lnTo>
                    <a:pt x="928915" y="435428"/>
                  </a:lnTo>
                </a:path>
              </a:pathLst>
            </a:cu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ysDash"/>
              <a:miter lim="800000"/>
              <a:tailEnd type="arrow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0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26402</TotalTime>
  <Words>1289</Words>
  <Application>Microsoft Office PowerPoint</Application>
  <PresentationFormat>On-screen Show (4:3)</PresentationFormat>
  <Paragraphs>208</Paragraphs>
  <Slides>17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NewsPrint</vt:lpstr>
      <vt:lpstr>Clarity</vt:lpstr>
      <vt:lpstr>Equation</vt:lpstr>
      <vt:lpstr>Microsoft Equation 3.0</vt:lpstr>
      <vt:lpstr>Inferring Motif-based Diffusion Models  for Social Networks</vt:lpstr>
      <vt:lpstr>Content</vt:lpstr>
      <vt:lpstr>Introduction – Diffusion Models</vt:lpstr>
      <vt:lpstr>Introduction – IC Model as example</vt:lpstr>
      <vt:lpstr>Motivation</vt:lpstr>
      <vt:lpstr>Motifs</vt:lpstr>
      <vt:lpstr>Content</vt:lpstr>
      <vt:lpstr>PowerPoint Presentation</vt:lpstr>
      <vt:lpstr>PowerPoint Presentation</vt:lpstr>
      <vt:lpstr>Temporal Activation Motif</vt:lpstr>
      <vt:lpstr>PowerPoint Presentation</vt:lpstr>
      <vt:lpstr>Content</vt:lpstr>
      <vt:lpstr>Experiment: Setup</vt:lpstr>
      <vt:lpstr>Experiment: Real Data Results</vt:lpstr>
      <vt:lpstr>Inferred Motifs – Digg friendship network</vt:lpstr>
      <vt:lpstr>Conclusion and 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Information Diffusion Probabilities for Independent Cascade Model</dc:title>
  <dc:creator>Bao Qing</dc:creator>
  <cp:lastModifiedBy>Bao Qing</cp:lastModifiedBy>
  <cp:revision>860</cp:revision>
  <dcterms:created xsi:type="dcterms:W3CDTF">2006-08-16T00:00:00Z</dcterms:created>
  <dcterms:modified xsi:type="dcterms:W3CDTF">2016-07-13T01:34:06Z</dcterms:modified>
</cp:coreProperties>
</file>