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2964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9200" autoAdjust="0"/>
  </p:normalViewPr>
  <p:slideViewPr>
    <p:cSldViewPr snapToGrid="0" snapToObjects="1" showGuides="1">
      <p:cViewPr>
        <p:scale>
          <a:sx n="66" d="100"/>
          <a:sy n="66" d="100"/>
        </p:scale>
        <p:origin x="-684" y="7338"/>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70"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7/2/2016</a:t>
            </a:fld>
            <a:endParaRPr lang="en-US" dirty="0"/>
          </a:p>
        </p:txBody>
      </p:sp>
      <p:sp>
        <p:nvSpPr>
          <p:cNvPr id="4" name="Slide Image Placeholder 3"/>
          <p:cNvSpPr>
            <a:spLocks noGrp="1" noRot="1" noChangeAspect="1"/>
          </p:cNvSpPr>
          <p:nvPr>
            <p:ph type="sldImg" idx="2"/>
          </p:nvPr>
        </p:nvSpPr>
        <p:spPr>
          <a:xfrm>
            <a:off x="2198688" y="696913"/>
            <a:ext cx="24606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4516489"/>
            <a:ext cx="10101856"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3993844"/>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2222236"/>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3993844"/>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4516489"/>
            <a:ext cx="1009375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2238205"/>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2799297"/>
            <a:ext cx="1009484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2768389"/>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3343627"/>
            <a:ext cx="1009097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2784644"/>
            <a:ext cx="1010272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15" name="Text Placeholder 76"/>
          <p:cNvSpPr>
            <a:spLocks noGrp="1"/>
          </p:cNvSpPr>
          <p:nvPr>
            <p:ph type="body" sz="quarter" idx="150" hasCustomPrompt="1"/>
          </p:nvPr>
        </p:nvSpPr>
        <p:spPr>
          <a:xfrm>
            <a:off x="2890078" y="3031737"/>
            <a:ext cx="15608232" cy="769233"/>
          </a:xfrm>
          <a:prstGeom prst="rect">
            <a:avLst/>
          </a:prstGeom>
        </p:spPr>
        <p:txBody>
          <a:bodyPr lIns="54681" tIns="27341" rIns="54681" bIns="27341">
            <a:normAutofit/>
          </a:bodyPr>
          <a:lstStyle>
            <a:lvl1pPr marL="0" indent="0" algn="ctr">
              <a:buFontTx/>
              <a:buNone/>
              <a:defRPr sz="36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16" name="Text Placeholder 76"/>
          <p:cNvSpPr>
            <a:spLocks noGrp="1"/>
          </p:cNvSpPr>
          <p:nvPr>
            <p:ph type="body" sz="quarter" idx="151" hasCustomPrompt="1"/>
          </p:nvPr>
        </p:nvSpPr>
        <p:spPr>
          <a:xfrm>
            <a:off x="2890078" y="2366192"/>
            <a:ext cx="15608232" cy="996395"/>
          </a:xfrm>
          <a:prstGeom prst="rect">
            <a:avLst/>
          </a:prstGeom>
        </p:spPr>
        <p:txBody>
          <a:bodyPr lIns="54681" tIns="27341" rIns="54681" bIns="27341" anchor="t" anchorCtr="1">
            <a:normAutofit/>
          </a:bodyPr>
          <a:lstStyle>
            <a:lvl1pPr marL="0" indent="0" algn="ctr">
              <a:buFontTx/>
              <a:buNone/>
              <a:defRPr sz="48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17" name="Text Placeholder 76"/>
          <p:cNvSpPr>
            <a:spLocks noGrp="1"/>
          </p:cNvSpPr>
          <p:nvPr>
            <p:ph type="body" sz="quarter" idx="153" hasCustomPrompt="1"/>
          </p:nvPr>
        </p:nvSpPr>
        <p:spPr>
          <a:xfrm>
            <a:off x="2890078" y="413972"/>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0238" y="4278628"/>
            <a:ext cx="490073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59085" y="3717534"/>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49463" y="12477489"/>
            <a:ext cx="490150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59083" y="11945926"/>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56101" y="4271328"/>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56103" y="3717534"/>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56103" y="18818247"/>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56103" y="1825715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5956036" y="3717534"/>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5956036" y="4278628"/>
            <a:ext cx="4895959"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5953263" y="1200131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5984662" y="12562407"/>
            <a:ext cx="486042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5956036" y="22924632"/>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5946674" y="23534316"/>
            <a:ext cx="4898411" cy="634878"/>
          </a:xfrm>
          <a:prstGeom prst="rect">
            <a:avLst/>
          </a:prstGeom>
        </p:spPr>
        <p:txBody>
          <a:bodyPr wrap="square" lIns="158267" tIns="158267" rIns="158267" bIns="158267">
            <a:spAutoFit/>
          </a:bodyPr>
          <a:lstStyle>
            <a:lvl1pPr marL="47625" indent="-47625">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2890078" y="3031737"/>
            <a:ext cx="15608232" cy="769233"/>
          </a:xfrm>
          <a:prstGeom prst="rect">
            <a:avLst/>
          </a:prstGeom>
        </p:spPr>
        <p:txBody>
          <a:bodyPr lIns="54681" tIns="27341" rIns="54681" bIns="27341">
            <a:normAutofit/>
          </a:bodyPr>
          <a:lstStyle>
            <a:lvl1pPr marL="0" indent="0" algn="ctr">
              <a:buFontTx/>
              <a:buNone/>
              <a:defRPr sz="36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2890078" y="2366192"/>
            <a:ext cx="15608232" cy="996395"/>
          </a:xfrm>
          <a:prstGeom prst="rect">
            <a:avLst/>
          </a:prstGeom>
        </p:spPr>
        <p:txBody>
          <a:bodyPr lIns="54681" tIns="27341" rIns="54681" bIns="27341" anchor="t" anchorCtr="1">
            <a:normAutofit/>
          </a:bodyPr>
          <a:lstStyle>
            <a:lvl1pPr marL="0" indent="0" algn="ctr">
              <a:buFontTx/>
              <a:buNone/>
              <a:defRPr sz="48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2890078" y="413972"/>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410163"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0867092"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userDrawn="1"/>
        </p:nvGrpSpPr>
        <p:grpSpPr>
          <a:xfrm>
            <a:off x="-14193" y="-9250"/>
            <a:ext cx="21402581" cy="3720276"/>
            <a:chOff x="-14192" y="1382"/>
            <a:chExt cx="27451941" cy="4572641"/>
          </a:xfrm>
        </p:grpSpPr>
        <p:sp>
          <p:nvSpPr>
            <p:cNvPr id="72"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5" name="Group 74"/>
          <p:cNvGrpSpPr/>
          <p:nvPr userDrawn="1"/>
        </p:nvGrpSpPr>
        <p:grpSpPr>
          <a:xfrm rot="10800000">
            <a:off x="-33056" y="28779870"/>
            <a:ext cx="21449567" cy="1502229"/>
            <a:chOff x="-14192" y="1382"/>
            <a:chExt cx="27451941" cy="4572641"/>
          </a:xfrm>
        </p:grpSpPr>
        <p:sp>
          <p:nvSpPr>
            <p:cNvPr id="7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2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2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2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2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37" name="Rounded Rectangle 36"/>
          <p:cNvSpPr/>
          <p:nvPr userDrawn="1"/>
        </p:nvSpPr>
        <p:spPr>
          <a:xfrm>
            <a:off x="448262" y="3700744"/>
            <a:ext cx="20421441" cy="24848484"/>
          </a:xfrm>
          <a:prstGeom prst="roundRect">
            <a:avLst>
              <a:gd name="adj" fmla="val 195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userDrawn="1"/>
        </p:nvGrpSpPr>
        <p:grpSpPr>
          <a:xfrm>
            <a:off x="-14193" y="-9250"/>
            <a:ext cx="21402581" cy="3720276"/>
            <a:chOff x="-14192" y="1382"/>
            <a:chExt cx="27451941" cy="4572641"/>
          </a:xfrm>
        </p:grpSpPr>
        <p:sp>
          <p:nvSpPr>
            <p:cNvPr id="39"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42" name="Group 41"/>
          <p:cNvGrpSpPr/>
          <p:nvPr userDrawn="1"/>
        </p:nvGrpSpPr>
        <p:grpSpPr>
          <a:xfrm rot="10800000">
            <a:off x="-33056" y="28779870"/>
            <a:ext cx="21449567" cy="1502229"/>
            <a:chOff x="-14192" y="1382"/>
            <a:chExt cx="27451941" cy="4572641"/>
          </a:xfrm>
        </p:grpSpPr>
        <p:sp>
          <p:nvSpPr>
            <p:cNvPr id="43"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7" name="Text Box 14"/>
          <p:cNvSpPr txBox="1">
            <a:spLocks noChangeArrowheads="1"/>
          </p:cNvSpPr>
          <p:nvPr userDrawn="1"/>
        </p:nvSpPr>
        <p:spPr bwMode="auto">
          <a:xfrm>
            <a:off x="888800" y="2962834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30.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8.tiff"/><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15887" y="6896909"/>
            <a:ext cx="6332547" cy="2943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042" y="25754631"/>
            <a:ext cx="8653463" cy="2723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sz="quarter" idx="10"/>
          </p:nvPr>
        </p:nvSpPr>
        <p:spPr>
          <a:xfrm>
            <a:off x="420435" y="4406899"/>
            <a:ext cx="9696022" cy="7447730"/>
          </a:xfrm>
        </p:spPr>
        <p:txBody>
          <a:bodyPr/>
          <a:lstStyle/>
          <a:p>
            <a:pPr marL="457200" indent="-457200">
              <a:buFont typeface="Wingdings" panose="05000000000000000000" pitchFamily="2" charset="2"/>
              <a:buChar char="v"/>
            </a:pPr>
            <a:r>
              <a:rPr lang="en-US" sz="2800" dirty="0" smtClean="0"/>
              <a:t>Diffusion: the phenomenon that an action or information spreads from one node to another via edges in a network. </a:t>
            </a:r>
          </a:p>
          <a:p>
            <a:pPr marL="457200" indent="-457200">
              <a:buFont typeface="Wingdings" panose="05000000000000000000" pitchFamily="2" charset="2"/>
              <a:buChar char="v"/>
            </a:pPr>
            <a:r>
              <a:rPr lang="en-US" sz="2800" dirty="0" smtClean="0"/>
              <a:t>Diffusion models:  to understand how information spreads, with applications like influence maximization. </a:t>
            </a:r>
          </a:p>
          <a:p>
            <a:pPr marL="457200" indent="-457200">
              <a:buFont typeface="Wingdings" panose="05000000000000000000" pitchFamily="2" charset="2"/>
              <a:buChar char="Ø"/>
            </a:pPr>
            <a:r>
              <a:rPr lang="en-US" sz="2800" dirty="0" smtClean="0"/>
              <a:t>We propose that the activations of parent nodes of each node form latent </a:t>
            </a:r>
            <a:r>
              <a:rPr lang="en-US" sz="2800" dirty="0" smtClean="0">
                <a:solidFill>
                  <a:srgbClr val="00B050"/>
                </a:solidFill>
              </a:rPr>
              <a:t>over represented </a:t>
            </a:r>
            <a:r>
              <a:rPr lang="en-US" sz="2800" dirty="0" smtClean="0">
                <a:solidFill>
                  <a:srgbClr val="0070C0"/>
                </a:solidFill>
              </a:rPr>
              <a:t>temporal interaction patterns </a:t>
            </a:r>
            <a:r>
              <a:rPr lang="en-US" sz="2800" dirty="0" smtClean="0"/>
              <a:t>(or called </a:t>
            </a:r>
            <a:r>
              <a:rPr lang="en-US" sz="2800" dirty="0" smtClean="0">
                <a:solidFill>
                  <a:srgbClr val="00B050"/>
                </a:solidFill>
              </a:rPr>
              <a:t>motifs</a:t>
            </a:r>
            <a:r>
              <a:rPr lang="en-US" sz="2800" dirty="0" smtClean="0"/>
              <a:t>) serving as underlying mechanisms </a:t>
            </a:r>
            <a:r>
              <a:rPr lang="en-US" sz="2800" dirty="0" smtClean="0">
                <a:solidFill>
                  <a:schemeClr val="accent2"/>
                </a:solidFill>
              </a:rPr>
              <a:t>causing the observed information cascades</a:t>
            </a:r>
            <a:r>
              <a:rPr lang="en-US" sz="2800" dirty="0" smtClean="0"/>
              <a:t>.</a:t>
            </a:r>
          </a:p>
          <a:p>
            <a:endParaRPr lang="en-US" sz="3000" dirty="0" smtClean="0"/>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p:txBody>
      </p:sp>
      <p:sp>
        <p:nvSpPr>
          <p:cNvPr id="3" name="Text Placeholder 2"/>
          <p:cNvSpPr>
            <a:spLocks noGrp="1"/>
          </p:cNvSpPr>
          <p:nvPr>
            <p:ph type="body" sz="quarter" idx="11"/>
          </p:nvPr>
        </p:nvSpPr>
        <p:spPr>
          <a:xfrm>
            <a:off x="420435" y="4002778"/>
            <a:ext cx="10093882" cy="620293"/>
          </a:xfrm>
        </p:spPr>
        <p:txBody>
          <a:bodyPr/>
          <a:lstStyle/>
          <a:p>
            <a:r>
              <a:rPr lang="en-US" sz="3200" dirty="0" smtClean="0"/>
              <a:t>Motivation</a:t>
            </a:r>
            <a:endParaRPr lang="en-US" sz="3200" dirty="0"/>
          </a:p>
        </p:txBody>
      </p:sp>
      <p:sp>
        <p:nvSpPr>
          <p:cNvPr id="4" name="Text Placeholder 3"/>
          <p:cNvSpPr>
            <a:spLocks noGrp="1"/>
          </p:cNvSpPr>
          <p:nvPr>
            <p:ph type="body" sz="quarter" idx="20"/>
          </p:nvPr>
        </p:nvSpPr>
        <p:spPr>
          <a:xfrm>
            <a:off x="397694" y="13123507"/>
            <a:ext cx="10096349" cy="620293"/>
          </a:xfrm>
        </p:spPr>
        <p:txBody>
          <a:bodyPr/>
          <a:lstStyle/>
          <a:p>
            <a:r>
              <a:rPr lang="en-US" sz="3200" dirty="0" smtClean="0"/>
              <a:t>Proposed Method</a:t>
            </a:r>
            <a:endParaRPr lang="en-US" sz="3200"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26"/>
              </p:nvPr>
            </p:nvSpPr>
            <p:spPr>
              <a:xfrm>
                <a:off x="10854419" y="3966715"/>
                <a:ext cx="10085926" cy="8355158"/>
              </a:xfrm>
            </p:spPr>
            <p:txBody>
              <a:bodyPr/>
              <a:lstStyle/>
              <a:p>
                <a:r>
                  <a:rPr lang="en-US" sz="2800" dirty="0" smtClean="0"/>
                  <a:t>4) Motif-based Information Diffusion</a:t>
                </a: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probability that </a:t>
                </a:r>
                <a14:m>
                  <m:oMath xmlns:m="http://schemas.openxmlformats.org/officeDocument/2006/math">
                    <m:r>
                      <a:rPr lang="en-US" sz="2800">
                        <a:latin typeface="Cambria Math"/>
                        <a:cs typeface="Times New Roman" panose="02020603050405020304" pitchFamily="18" charset="0"/>
                      </a:rPr>
                      <m:t>𝑤</m:t>
                    </m:r>
                  </m:oMath>
                </a14:m>
                <a:r>
                  <a:rPr lang="en-US" sz="2800" dirty="0">
                    <a:latin typeface="Times New Roman" panose="02020603050405020304" pitchFamily="18" charset="0"/>
                    <a:cs typeface="Times New Roman" panose="02020603050405020304" pitchFamily="18" charset="0"/>
                  </a:rPr>
                  <a:t> is activated by subsequence </a:t>
                </a:r>
                <a14:m>
                  <m:oMath xmlns:m="http://schemas.openxmlformats.org/officeDocument/2006/math">
                    <m:r>
                      <a:rPr lang="en-US" sz="2800">
                        <a:latin typeface="Cambria Math"/>
                        <a:cs typeface="Times New Roman" panose="02020603050405020304" pitchFamily="18" charset="0"/>
                      </a:rPr>
                      <m:t>h</m:t>
                    </m:r>
                    <m:r>
                      <a:rPr lang="en-US" sz="2800">
                        <a:latin typeface="Cambria Math"/>
                        <a:cs typeface="Times New Roman" panose="02020603050405020304" pitchFamily="18" charset="0"/>
                      </a:rPr>
                      <m:t>:</m:t>
                    </m:r>
                  </m:oMath>
                </a14:m>
                <a:endParaRPr lang="en-US" sz="2800" dirty="0">
                  <a:latin typeface="Times New Roman" panose="02020603050405020304" pitchFamily="18" charset="0"/>
                  <a:cs typeface="Times New Roman" panose="02020603050405020304" pitchFamily="18" charset="0"/>
                </a:endParaRPr>
              </a:p>
              <a:p>
                <a:pPr marL="0" lvl="1" indent="0">
                  <a:buNone/>
                </a:pPr>
                <a14:m>
                  <m:oMathPara xmlns:m="http://schemas.openxmlformats.org/officeDocument/2006/math">
                    <m:oMathParaPr>
                      <m:jc m:val="centerGroup"/>
                    </m:oMathParaPr>
                    <m:oMath xmlns:m="http://schemas.openxmlformats.org/officeDocument/2006/math">
                      <m:r>
                        <a:rPr lang="en-US" sz="2200">
                          <a:latin typeface="Cambria Math"/>
                          <a:cs typeface="Times New Roman" panose="02020603050405020304" pitchFamily="18" charset="0"/>
                        </a:rPr>
                        <m:t>𝑃</m:t>
                      </m:r>
                      <m:d>
                        <m:dPr>
                          <m:ctrlPr>
                            <a:rPr lang="en-US" sz="2200" i="1">
                              <a:latin typeface="Cambria Math"/>
                              <a:cs typeface="Times New Roman" panose="02020603050405020304" pitchFamily="18" charset="0"/>
                            </a:rPr>
                          </m:ctrlPr>
                        </m:dPr>
                        <m:e>
                          <m:r>
                            <a:rPr lang="en-US" sz="2200">
                              <a:latin typeface="Cambria Math"/>
                              <a:cs typeface="Times New Roman" panose="02020603050405020304" pitchFamily="18" charset="0"/>
                            </a:rPr>
                            <m:t>𝑤</m:t>
                          </m:r>
                          <m:d>
                            <m:dPr>
                              <m:ctrlPr>
                                <a:rPr lang="en-US" sz="2200" i="1">
                                  <a:latin typeface="Cambria Math"/>
                                  <a:cs typeface="Times New Roman" panose="02020603050405020304" pitchFamily="18" charset="0"/>
                                </a:rPr>
                              </m:ctrlPr>
                            </m:dPr>
                            <m:e>
                              <m:r>
                                <a:rPr lang="en-US" sz="2200">
                                  <a:latin typeface="Cambria Math"/>
                                  <a:cs typeface="Times New Roman" panose="02020603050405020304" pitchFamily="18" charset="0"/>
                                </a:rPr>
                                <m:t>𝑠</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𝑡</m:t>
                              </m:r>
                              <m:r>
                                <a:rPr lang="en-US" sz="2200">
                                  <a:latin typeface="Cambria Math"/>
                                  <a:cs typeface="Times New Roman" panose="02020603050405020304" pitchFamily="18" charset="0"/>
                                </a:rPr>
                                <m:t>+1</m:t>
                              </m:r>
                            </m:e>
                          </m:d>
                        </m:e>
                        <m:e>
                          <m:r>
                            <a:rPr lang="en-US" sz="2200">
                              <a:latin typeface="Cambria Math"/>
                              <a:cs typeface="Times New Roman" panose="02020603050405020304" pitchFamily="18" charset="0"/>
                            </a:rPr>
                            <m:t>h</m:t>
                          </m:r>
                        </m:e>
                      </m:d>
                      <m:r>
                        <a:rPr lang="en-US" sz="2200">
                          <a:latin typeface="Cambria Math"/>
                          <a:cs typeface="Times New Roman" panose="02020603050405020304" pitchFamily="18" charset="0"/>
                        </a:rPr>
                        <m:t>=</m:t>
                      </m:r>
                      <m:nary>
                        <m:naryPr>
                          <m:chr m:val="∑"/>
                          <m:supHide m:val="on"/>
                          <m:ctrlPr>
                            <a:rPr lang="en-US" sz="2200" i="1">
                              <a:latin typeface="Cambria Math"/>
                              <a:cs typeface="Times New Roman" panose="02020603050405020304" pitchFamily="18" charset="0"/>
                            </a:rPr>
                          </m:ctrlPr>
                        </m:naryPr>
                        <m:sub>
                          <m:r>
                            <a:rPr lang="en-US" sz="2200">
                              <a:latin typeface="Cambria Math"/>
                              <a:cs typeface="Times New Roman" panose="02020603050405020304" pitchFamily="18" charset="0"/>
                            </a:rPr>
                            <m:t>𝑚</m:t>
                          </m:r>
                        </m:sub>
                        <m:sup/>
                        <m:e>
                          <m:r>
                            <a:rPr lang="en-US" sz="2200">
                              <a:latin typeface="Cambria Math"/>
                              <a:cs typeface="Times New Roman" panose="02020603050405020304" pitchFamily="18" charset="0"/>
                            </a:rPr>
                            <m:t>𝑝</m:t>
                          </m:r>
                          <m:d>
                            <m:dPr>
                              <m:ctrlPr>
                                <a:rPr lang="en-US" sz="2200" i="1">
                                  <a:latin typeface="Cambria Math"/>
                                  <a:cs typeface="Times New Roman" panose="02020603050405020304" pitchFamily="18" charset="0"/>
                                </a:rPr>
                              </m:ctrlPr>
                            </m:dPr>
                            <m:e>
                              <m:r>
                                <a:rPr lang="en-US" sz="2200">
                                  <a:latin typeface="Cambria Math"/>
                                  <a:cs typeface="Times New Roman" panose="02020603050405020304" pitchFamily="18" charset="0"/>
                                </a:rPr>
                                <m:t>𝑤</m:t>
                              </m:r>
                            </m:e>
                            <m:e>
                              <m:sSub>
                                <m:sSubPr>
                                  <m:ctrlPr>
                                    <a:rPr lang="en-US" sz="2200" i="1">
                                      <a:latin typeface="Cambria Math"/>
                                      <a:cs typeface="Times New Roman" panose="02020603050405020304" pitchFamily="18" charset="0"/>
                                    </a:rPr>
                                  </m:ctrlPr>
                                </m:sSubPr>
                                <m:e>
                                  <m:r>
                                    <m:rPr>
                                      <m:sty m:val="p"/>
                                    </m:rPr>
                                    <a:rPr lang="en-US" sz="2200">
                                      <a:latin typeface="Cambria Math"/>
                                      <a:cs typeface="Times New Roman" panose="02020603050405020304" pitchFamily="18" charset="0"/>
                                    </a:rPr>
                                    <m:t>Θ</m:t>
                                  </m:r>
                                </m:e>
                                <m:sub>
                                  <m:r>
                                    <a:rPr lang="en-US" sz="2200">
                                      <a:latin typeface="Cambria Math"/>
                                      <a:cs typeface="Times New Roman" panose="02020603050405020304" pitchFamily="18" charset="0"/>
                                    </a:rPr>
                                    <m:t>𝑚</m:t>
                                  </m:r>
                                </m:sub>
                              </m:sSub>
                            </m:e>
                          </m:d>
                          <m:r>
                            <a:rPr lang="en-US" sz="2200">
                              <a:latin typeface="Cambria Math"/>
                              <a:cs typeface="Times New Roman" panose="02020603050405020304" pitchFamily="18" charset="0"/>
                            </a:rPr>
                            <m:t>𝑝</m:t>
                          </m:r>
                          <m:r>
                            <a:rPr lang="en-US" sz="2200">
                              <a:latin typeface="Cambria Math"/>
                              <a:cs typeface="Times New Roman" panose="02020603050405020304" pitchFamily="18" charset="0"/>
                            </a:rPr>
                            <m:t>(</m:t>
                          </m:r>
                          <m:sSub>
                            <m:sSubPr>
                              <m:ctrlPr>
                                <a:rPr lang="en-US" sz="2200" i="1">
                                  <a:latin typeface="Cambria Math"/>
                                  <a:cs typeface="Times New Roman" panose="02020603050405020304" pitchFamily="18" charset="0"/>
                                </a:rPr>
                              </m:ctrlPr>
                            </m:sSubPr>
                            <m:e>
                              <m:r>
                                <m:rPr>
                                  <m:sty m:val="p"/>
                                </m:rPr>
                                <a:rPr lang="en-US" sz="2200">
                                  <a:latin typeface="Cambria Math"/>
                                  <a:cs typeface="Times New Roman" panose="02020603050405020304" pitchFamily="18" charset="0"/>
                                </a:rPr>
                                <m:t>Θ</m:t>
                              </m:r>
                            </m:e>
                            <m:sub>
                              <m:r>
                                <a:rPr lang="en-US" sz="2200">
                                  <a:latin typeface="Cambria Math"/>
                                  <a:cs typeface="Times New Roman" panose="02020603050405020304" pitchFamily="18" charset="0"/>
                                </a:rPr>
                                <m:t>𝑚</m:t>
                              </m:r>
                            </m:sub>
                          </m:sSub>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h</m:t>
                          </m:r>
                          <m:r>
                            <a:rPr lang="en-US" sz="2200">
                              <a:latin typeface="Cambria Math"/>
                              <a:cs typeface="Times New Roman" panose="02020603050405020304" pitchFamily="18" charset="0"/>
                            </a:rPr>
                            <m:t>)</m:t>
                          </m:r>
                        </m:e>
                      </m:nary>
                    </m:oMath>
                  </m:oMathPara>
                </a14:m>
                <a:endParaRPr lang="en-US" sz="2200" dirty="0">
                  <a:latin typeface="Times New Roman" panose="02020603050405020304" pitchFamily="18" charset="0"/>
                  <a:cs typeface="Times New Roman" panose="02020603050405020304" pitchFamily="18" charset="0"/>
                </a:endParaRPr>
              </a:p>
              <a:p>
                <a:pPr marL="0" lvl="1"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probability that </a:t>
                </a:r>
                <a14:m>
                  <m:oMath xmlns:m="http://schemas.openxmlformats.org/officeDocument/2006/math">
                    <m:r>
                      <a:rPr lang="en-US" sz="2800">
                        <a:latin typeface="Cambria Math"/>
                        <a:cs typeface="Times New Roman" panose="02020603050405020304" pitchFamily="18" charset="0"/>
                      </a:rPr>
                      <m:t>𝑤</m:t>
                    </m:r>
                  </m:oMath>
                </a14:m>
                <a:r>
                  <a:rPr lang="en-US" sz="2800" dirty="0">
                    <a:latin typeface="Times New Roman" panose="02020603050405020304" pitchFamily="18" charset="0"/>
                    <a:cs typeface="Times New Roman" panose="02020603050405020304" pitchFamily="18" charset="0"/>
                  </a:rPr>
                  <a:t> is activated at time step </a:t>
                </a:r>
                <a14:m>
                  <m:oMath xmlns:m="http://schemas.openxmlformats.org/officeDocument/2006/math">
                    <m:r>
                      <a:rPr lang="en-US" sz="2800">
                        <a:latin typeface="Cambria Math"/>
                        <a:cs typeface="Times New Roman" panose="02020603050405020304" pitchFamily="18" charset="0"/>
                      </a:rPr>
                      <m:t>𝑡</m:t>
                    </m:r>
                    <m:r>
                      <a:rPr lang="en-US" sz="2800">
                        <a:latin typeface="Cambria Math"/>
                        <a:cs typeface="Times New Roman" panose="02020603050405020304" pitchFamily="18" charset="0"/>
                      </a:rPr>
                      <m:t>+1</m:t>
                    </m:r>
                  </m:oMath>
                </a14:m>
                <a:r>
                  <a:rPr lang="en-US" sz="2800" dirty="0">
                    <a:latin typeface="Times New Roman" panose="02020603050405020304" pitchFamily="18" charset="0"/>
                    <a:cs typeface="Times New Roman" panose="02020603050405020304" pitchFamily="18" charset="0"/>
                  </a:rPr>
                  <a:t> in the </a:t>
                </a:r>
                <a14:m>
                  <m:oMath xmlns:m="http://schemas.openxmlformats.org/officeDocument/2006/math">
                    <m:sSup>
                      <m:sSupPr>
                        <m:ctrlPr>
                          <a:rPr lang="en-US" sz="2800" i="1">
                            <a:latin typeface="Cambria Math"/>
                            <a:cs typeface="Times New Roman" panose="02020603050405020304" pitchFamily="18" charset="0"/>
                          </a:rPr>
                        </m:ctrlPr>
                      </m:sSupPr>
                      <m:e>
                        <m:r>
                          <a:rPr lang="en-US" sz="2800">
                            <a:latin typeface="Cambria Math"/>
                            <a:cs typeface="Times New Roman" panose="02020603050405020304" pitchFamily="18" charset="0"/>
                          </a:rPr>
                          <m:t>𝑠</m:t>
                        </m:r>
                      </m:e>
                      <m:sup>
                        <m:r>
                          <a:rPr lang="en-US" sz="2800">
                            <a:latin typeface="Cambria Math"/>
                            <a:cs typeface="Times New Roman" panose="02020603050405020304" pitchFamily="18" charset="0"/>
                          </a:rPr>
                          <m:t>𝑡h</m:t>
                        </m:r>
                      </m:sup>
                    </m:sSup>
                  </m:oMath>
                </a14:m>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cascade: </a:t>
                </a:r>
                <a14:m>
                  <m:oMath xmlns:m="http://schemas.openxmlformats.org/officeDocument/2006/math">
                    <m:r>
                      <a:rPr lang="en-US" sz="2200">
                        <a:latin typeface="Cambria Math"/>
                        <a:cs typeface="Times New Roman" panose="02020603050405020304" pitchFamily="18" charset="0"/>
                      </a:rPr>
                      <m:t>𝑃</m:t>
                    </m:r>
                    <m:d>
                      <m:dPr>
                        <m:ctrlPr>
                          <a:rPr lang="en-US" sz="2200" i="1">
                            <a:latin typeface="Cambria Math"/>
                            <a:cs typeface="Times New Roman" panose="02020603050405020304" pitchFamily="18" charset="0"/>
                          </a:rPr>
                        </m:ctrlPr>
                      </m:dPr>
                      <m:e>
                        <m:r>
                          <a:rPr lang="en-US" sz="2200">
                            <a:latin typeface="Cambria Math"/>
                            <a:cs typeface="Times New Roman" panose="02020603050405020304" pitchFamily="18" charset="0"/>
                          </a:rPr>
                          <m:t>𝑤</m:t>
                        </m:r>
                        <m:d>
                          <m:dPr>
                            <m:ctrlPr>
                              <a:rPr lang="en-US" sz="2200" i="1">
                                <a:latin typeface="Cambria Math"/>
                                <a:cs typeface="Times New Roman" panose="02020603050405020304" pitchFamily="18" charset="0"/>
                              </a:rPr>
                            </m:ctrlPr>
                          </m:dPr>
                          <m:e>
                            <m:r>
                              <a:rPr lang="en-US" sz="2200">
                                <a:latin typeface="Cambria Math"/>
                                <a:cs typeface="Times New Roman" panose="02020603050405020304" pitchFamily="18" charset="0"/>
                              </a:rPr>
                              <m:t>𝑠</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𝑡</m:t>
                            </m:r>
                            <m:r>
                              <a:rPr lang="en-US" sz="2200">
                                <a:latin typeface="Cambria Math"/>
                                <a:cs typeface="Times New Roman" panose="02020603050405020304" pitchFamily="18" charset="0"/>
                              </a:rPr>
                              <m:t>+1</m:t>
                            </m:r>
                          </m:e>
                        </m:d>
                      </m:e>
                      <m:e>
                        <m:sSubSup>
                          <m:sSubSupPr>
                            <m:ctrlPr>
                              <a:rPr lang="en-US" sz="2200" i="1">
                                <a:latin typeface="Cambria Math"/>
                                <a:cs typeface="Times New Roman" panose="02020603050405020304" pitchFamily="18" charset="0"/>
                              </a:rPr>
                            </m:ctrlPr>
                          </m:sSubSupPr>
                          <m:e>
                            <m:r>
                              <a:rPr lang="en-US" sz="2200">
                                <a:latin typeface="Cambria Math"/>
                                <a:cs typeface="Times New Roman" panose="02020603050405020304" pitchFamily="18" charset="0"/>
                              </a:rPr>
                              <m:t>𝑋</m:t>
                            </m:r>
                          </m:e>
                          <m:sub>
                            <m:r>
                              <a:rPr lang="en-US" sz="2200">
                                <a:latin typeface="Cambria Math"/>
                                <a:cs typeface="Times New Roman" panose="02020603050405020304" pitchFamily="18" charset="0"/>
                              </a:rPr>
                              <m:t>𝑤</m:t>
                            </m:r>
                          </m:sub>
                          <m:sup>
                            <m:d>
                              <m:dPr>
                                <m:ctrlPr>
                                  <a:rPr lang="en-US" sz="2200" i="1">
                                    <a:latin typeface="Cambria Math"/>
                                    <a:cs typeface="Times New Roman" panose="02020603050405020304" pitchFamily="18" charset="0"/>
                                  </a:rPr>
                                </m:ctrlPr>
                              </m:dPr>
                              <m:e>
                                <m:r>
                                  <a:rPr lang="en-US" sz="2200">
                                    <a:latin typeface="Cambria Math"/>
                                    <a:cs typeface="Times New Roman" panose="02020603050405020304" pitchFamily="18" charset="0"/>
                                  </a:rPr>
                                  <m:t>𝑠</m:t>
                                </m:r>
                              </m:e>
                            </m:d>
                          </m:sup>
                        </m:sSubSup>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𝑡</m:t>
                        </m:r>
                        <m:r>
                          <a:rPr lang="en-US" sz="2200">
                            <a:latin typeface="Cambria Math"/>
                            <a:cs typeface="Times New Roman" panose="02020603050405020304" pitchFamily="18" charset="0"/>
                          </a:rPr>
                          <m:t>)</m:t>
                        </m:r>
                      </m:e>
                    </m:d>
                    <m:r>
                      <a:rPr lang="en-US" sz="2200">
                        <a:latin typeface="Cambria Math"/>
                        <a:cs typeface="Times New Roman" panose="02020603050405020304" pitchFamily="18" charset="0"/>
                      </a:rPr>
                      <m:t>=1 −</m:t>
                    </m:r>
                    <m:nary>
                      <m:naryPr>
                        <m:chr m:val="∏"/>
                        <m:supHide m:val="on"/>
                        <m:ctrlPr>
                          <a:rPr lang="en-US" sz="2200" i="1">
                            <a:latin typeface="Cambria Math"/>
                            <a:cs typeface="Times New Roman" panose="02020603050405020304" pitchFamily="18" charset="0"/>
                          </a:rPr>
                        </m:ctrlPr>
                      </m:naryPr>
                      <m:sub>
                        <m:r>
                          <m:rPr>
                            <m:brk m:alnAt="7"/>
                          </m:rPr>
                          <a:rPr lang="en-US" sz="2200">
                            <a:latin typeface="Cambria Math"/>
                            <a:cs typeface="Times New Roman" panose="02020603050405020304" pitchFamily="18" charset="0"/>
                          </a:rPr>
                          <m:t>h</m:t>
                        </m:r>
                        <m:r>
                          <a:rPr lang="en-US" sz="2200">
                            <a:latin typeface="Cambria Math"/>
                            <a:cs typeface="Times New Roman" panose="02020603050405020304" pitchFamily="18" charset="0"/>
                          </a:rPr>
                          <m:t>∈</m:t>
                        </m:r>
                        <m:sSubSup>
                          <m:sSubSupPr>
                            <m:ctrlPr>
                              <a:rPr lang="en-US" sz="2200" i="1">
                                <a:latin typeface="Cambria Math"/>
                                <a:cs typeface="Times New Roman" panose="02020603050405020304" pitchFamily="18" charset="0"/>
                              </a:rPr>
                            </m:ctrlPr>
                          </m:sSubSupPr>
                          <m:e>
                            <m:r>
                              <a:rPr lang="en-US" sz="2200">
                                <a:latin typeface="Cambria Math"/>
                                <a:cs typeface="Times New Roman" panose="02020603050405020304" pitchFamily="18" charset="0"/>
                              </a:rPr>
                              <m:t>𝑋</m:t>
                            </m:r>
                          </m:e>
                          <m:sub>
                            <m:r>
                              <a:rPr lang="en-US" sz="2200">
                                <a:latin typeface="Cambria Math"/>
                                <a:cs typeface="Times New Roman" panose="02020603050405020304" pitchFamily="18" charset="0"/>
                              </a:rPr>
                              <m:t>𝑤</m:t>
                            </m:r>
                          </m:sub>
                          <m:sup>
                            <m:d>
                              <m:dPr>
                                <m:ctrlPr>
                                  <a:rPr lang="en-US" sz="2200" i="1">
                                    <a:latin typeface="Cambria Math"/>
                                    <a:cs typeface="Times New Roman" panose="02020603050405020304" pitchFamily="18" charset="0"/>
                                  </a:rPr>
                                </m:ctrlPr>
                              </m:dPr>
                              <m:e>
                                <m:r>
                                  <a:rPr lang="en-US" sz="2200">
                                    <a:latin typeface="Cambria Math"/>
                                    <a:cs typeface="Times New Roman" panose="02020603050405020304" pitchFamily="18" charset="0"/>
                                  </a:rPr>
                                  <m:t>𝑠</m:t>
                                </m:r>
                              </m:e>
                            </m:d>
                          </m:sup>
                        </m:sSubSup>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𝑡</m:t>
                        </m:r>
                        <m:r>
                          <a:rPr lang="en-US" sz="2200">
                            <a:latin typeface="Cambria Math"/>
                            <a:cs typeface="Times New Roman" panose="02020603050405020304" pitchFamily="18" charset="0"/>
                          </a:rPr>
                          <m:t>)</m:t>
                        </m:r>
                      </m:sub>
                      <m:sup/>
                      <m:e>
                        <m:r>
                          <a:rPr lang="en-US" sz="2200">
                            <a:latin typeface="Cambria Math"/>
                            <a:cs typeface="Times New Roman" panose="02020603050405020304" pitchFamily="18" charset="0"/>
                          </a:rPr>
                          <m:t>(1−</m:t>
                        </m:r>
                        <m:r>
                          <a:rPr lang="en-US" sz="2200">
                            <a:latin typeface="Cambria Math"/>
                            <a:cs typeface="Times New Roman" panose="02020603050405020304" pitchFamily="18" charset="0"/>
                          </a:rPr>
                          <m:t>𝑝</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𝑤</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𝑠</m:t>
                        </m:r>
                        <m:r>
                          <a:rPr lang="en-US" sz="2200">
                            <a:latin typeface="Cambria Math"/>
                            <a:cs typeface="Times New Roman" panose="02020603050405020304" pitchFamily="18" charset="0"/>
                          </a:rPr>
                          <m:t>,</m:t>
                        </m:r>
                        <m:r>
                          <a:rPr lang="en-US" sz="2200">
                            <a:latin typeface="Cambria Math"/>
                            <a:cs typeface="Times New Roman" panose="02020603050405020304" pitchFamily="18" charset="0"/>
                          </a:rPr>
                          <m:t>𝑡</m:t>
                        </m:r>
                        <m:r>
                          <a:rPr lang="en-US" sz="2200">
                            <a:latin typeface="Cambria Math"/>
                            <a:cs typeface="Times New Roman" panose="02020603050405020304" pitchFamily="18" charset="0"/>
                          </a:rPr>
                          <m:t>+1)|</m:t>
                        </m:r>
                        <m:r>
                          <a:rPr lang="en-US" sz="2200">
                            <a:latin typeface="Cambria Math"/>
                            <a:cs typeface="Times New Roman" panose="02020603050405020304" pitchFamily="18" charset="0"/>
                          </a:rPr>
                          <m:t>h</m:t>
                        </m:r>
                        <m:r>
                          <a:rPr lang="en-US" sz="2200">
                            <a:latin typeface="Cambria Math"/>
                            <a:cs typeface="Times New Roman" panose="02020603050405020304" pitchFamily="18" charset="0"/>
                          </a:rPr>
                          <m:t>))</m:t>
                        </m:r>
                      </m:e>
                    </m:nary>
                    <m:r>
                      <a:rPr lang="en-US" sz="2200">
                        <a:latin typeface="Cambria Math"/>
                        <a:cs typeface="Times New Roman" panose="02020603050405020304" pitchFamily="18" charset="0"/>
                      </a:rPr>
                      <m:t> </m:t>
                    </m:r>
                  </m:oMath>
                </a14:m>
                <a:endParaRPr lang="en-US" sz="2200" dirty="0">
                  <a:latin typeface="Times New Roman" panose="02020603050405020304" pitchFamily="18" charset="0"/>
                  <a:cs typeface="Times New Roman" panose="02020603050405020304" pitchFamily="18" charset="0"/>
                </a:endParaRPr>
              </a:p>
              <a:p>
                <a:r>
                  <a:rPr lang="en-US" sz="2800" dirty="0" smtClean="0"/>
                  <a:t>Log Likelihood function:</a:t>
                </a:r>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5) Methodology:  maximize </a:t>
                </a:r>
                <a:r>
                  <a:rPr lang="en-US" sz="2800" dirty="0"/>
                  <a:t>log likelihood function </a:t>
                </a:r>
                <a:r>
                  <a:rPr lang="en-US" sz="2800" dirty="0" smtClean="0"/>
                  <a:t>(EM algorithm)</a:t>
                </a:r>
              </a:p>
              <a:p>
                <a:endParaRPr lang="en-US" sz="2800" dirty="0"/>
              </a:p>
              <a:p>
                <a:endParaRPr lang="en-US" sz="2800" dirty="0" smtClean="0"/>
              </a:p>
              <a:p>
                <a:endParaRPr lang="en-US" sz="2800"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26"/>
              </p:nvPr>
            </p:nvSpPr>
            <p:spPr>
              <a:xfrm>
                <a:off x="10854419" y="3966715"/>
                <a:ext cx="10085926" cy="8355158"/>
              </a:xfrm>
              <a:blipFill rotWithShape="1">
                <a:blip r:embed="rId5"/>
                <a:stretch>
                  <a:fillRect l="-605"/>
                </a:stretch>
              </a:blipFill>
            </p:spPr>
            <p:txBody>
              <a:bodyPr/>
              <a:lstStyle/>
              <a:p>
                <a:r>
                  <a:rPr lang="en-US">
                    <a:noFill/>
                  </a:rPr>
                  <a:t> </a:t>
                </a:r>
              </a:p>
            </p:txBody>
          </p:sp>
        </mc:Fallback>
      </mc:AlternateContent>
      <p:sp>
        <p:nvSpPr>
          <p:cNvPr id="7" name="Text Placeholder 6"/>
          <p:cNvSpPr>
            <a:spLocks noGrp="1"/>
          </p:cNvSpPr>
          <p:nvPr>
            <p:ph type="body" sz="quarter" idx="27"/>
          </p:nvPr>
        </p:nvSpPr>
        <p:spPr>
          <a:xfrm>
            <a:off x="10858288" y="10760789"/>
            <a:ext cx="10090978" cy="620293"/>
          </a:xfrm>
        </p:spPr>
        <p:txBody>
          <a:bodyPr/>
          <a:lstStyle/>
          <a:p>
            <a:r>
              <a:rPr lang="en-US" sz="3200" dirty="0" smtClean="0"/>
              <a:t>Experiments</a:t>
            </a:r>
            <a:endParaRPr lang="en-US" sz="3200" dirty="0"/>
          </a:p>
        </p:txBody>
      </p:sp>
      <mc:AlternateContent xmlns:mc="http://schemas.openxmlformats.org/markup-compatibility/2006" xmlns:a14="http://schemas.microsoft.com/office/drawing/2010/main">
        <mc:Choice Requires="a14">
          <p:sp>
            <p:nvSpPr>
              <p:cNvPr id="8" name="Text Placeholder 7"/>
              <p:cNvSpPr>
                <a:spLocks noGrp="1"/>
              </p:cNvSpPr>
              <p:nvPr>
                <p:ph type="body" sz="quarter" idx="28"/>
              </p:nvPr>
            </p:nvSpPr>
            <p:spPr>
              <a:xfrm>
                <a:off x="10858288" y="11381081"/>
                <a:ext cx="10090978" cy="17378078"/>
              </a:xfrm>
            </p:spPr>
            <p:txBody>
              <a:bodyPr/>
              <a:lstStyle/>
              <a:p>
                <a:r>
                  <a:rPr lang="en-US" sz="2800" dirty="0" smtClean="0"/>
                  <a:t>Data sets: </a:t>
                </a:r>
              </a:p>
              <a:p>
                <a:pPr marL="457200" indent="-457200">
                  <a:buFont typeface="Wingdings" panose="05000000000000000000" pitchFamily="2" charset="2"/>
                  <a:buChar char="v"/>
                </a:pPr>
                <a:r>
                  <a:rPr lang="en-US" sz="2800" dirty="0" err="1" smtClean="0"/>
                  <a:t>MemeTracker</a:t>
                </a:r>
                <a:r>
                  <a:rPr lang="en-US" sz="2800" dirty="0" smtClean="0"/>
                  <a:t>: websites </a:t>
                </a:r>
                <a:r>
                  <a:rPr lang="en-US" sz="2800" dirty="0"/>
                  <a:t>of news articles and blogs </a:t>
                </a:r>
                <a:r>
                  <a:rPr lang="en-US" sz="2800" dirty="0" smtClean="0"/>
                  <a:t> (4</a:t>
                </a:r>
                <a:r>
                  <a:rPr lang="en-US" sz="2800" i="1" dirty="0" smtClean="0"/>
                  <a:t>m</a:t>
                </a:r>
                <a:r>
                  <a:rPr lang="en-US" sz="2800" dirty="0" smtClean="0"/>
                  <a:t> nodes)</a:t>
                </a:r>
              </a:p>
              <a:p>
                <a:pPr marL="457200" indent="-457200">
                  <a:buFont typeface="Wingdings" panose="05000000000000000000" pitchFamily="2" charset="2"/>
                  <a:buChar char="v"/>
                </a:pPr>
                <a:r>
                  <a:rPr lang="en-US" sz="2800" dirty="0" smtClean="0"/>
                  <a:t>Digg: </a:t>
                </a:r>
                <a:r>
                  <a:rPr lang="en-US" sz="2800" dirty="0"/>
                  <a:t>friendship </a:t>
                </a:r>
                <a:r>
                  <a:rPr lang="en-US" sz="2800" dirty="0" smtClean="0"/>
                  <a:t>network, story </a:t>
                </a:r>
                <a:r>
                  <a:rPr lang="en-US" sz="2800" dirty="0"/>
                  <a:t>voting </a:t>
                </a:r>
                <a:r>
                  <a:rPr lang="en-US" sz="2800" dirty="0" smtClean="0"/>
                  <a:t>process (280</a:t>
                </a:r>
                <a:r>
                  <a:rPr lang="en-US" sz="2800" i="1" dirty="0" smtClean="0"/>
                  <a:t>k</a:t>
                </a:r>
                <a:r>
                  <a:rPr lang="en-US" sz="2800" dirty="0" smtClean="0"/>
                  <a:t> nodes)</a:t>
                </a:r>
                <a:endParaRPr lang="en-US" sz="2800" dirty="0"/>
              </a:p>
              <a:p>
                <a:pPr marL="457200" indent="-457200">
                  <a:buFont typeface="Wingdings" panose="05000000000000000000" pitchFamily="2" charset="2"/>
                  <a:buChar char="v"/>
                </a:pPr>
                <a:r>
                  <a:rPr lang="en-US" sz="2800" dirty="0" err="1" smtClean="0"/>
                  <a:t>Flixster</a:t>
                </a:r>
                <a:r>
                  <a:rPr lang="en-US" sz="2800" dirty="0" smtClean="0"/>
                  <a:t>: friendship network, movie rating process, (787</a:t>
                </a:r>
                <a:r>
                  <a:rPr lang="en-US" sz="2800" i="1" dirty="0" smtClean="0"/>
                  <a:t>k</a:t>
                </a:r>
                <a:r>
                  <a:rPr lang="en-US" sz="2800" dirty="0" smtClean="0"/>
                  <a:t> nodes)</a:t>
                </a:r>
              </a:p>
              <a:p>
                <a:pPr marL="0" lvl="1" indent="0">
                  <a:buNone/>
                </a:pPr>
                <a:r>
                  <a:rPr lang="en-US" sz="2800" dirty="0">
                    <a:latin typeface="Times New Roman" panose="02020603050405020304" pitchFamily="18" charset="0"/>
                    <a:cs typeface="Times New Roman" panose="02020603050405020304" pitchFamily="18" charset="0"/>
                  </a:rPr>
                  <a:t>Baseline models</a:t>
                </a:r>
                <a:r>
                  <a:rPr lang="en-US" sz="2800" dirty="0" smtClean="0">
                    <a:latin typeface="Times New Roman" panose="02020603050405020304" pitchFamily="18" charset="0"/>
                    <a:cs typeface="Times New Roman" panose="02020603050405020304" pitchFamily="18" charset="0"/>
                  </a:rPr>
                  <a:t>:</a:t>
                </a:r>
              </a:p>
              <a:p>
                <a:pPr marL="457200" lvl="1"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COMP-IC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Structural </a:t>
                </a:r>
                <a:r>
                  <a:rPr lang="en-US" sz="2800" dirty="0">
                    <a:latin typeface="Times New Roman" panose="02020603050405020304" pitchFamily="18" charset="0"/>
                    <a:cs typeface="Times New Roman" panose="02020603050405020304" pitchFamily="18" charset="0"/>
                  </a:rPr>
                  <a:t>dependency of parent nodes</a:t>
                </a:r>
              </a:p>
              <a:p>
                <a:pPr marL="457200" lvl="1"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LCM-IC:    Behavioral </a:t>
                </a:r>
                <a:r>
                  <a:rPr lang="en-US" sz="2800" dirty="0">
                    <a:latin typeface="Times New Roman" panose="02020603050405020304" pitchFamily="18" charset="0"/>
                    <a:cs typeface="Times New Roman" panose="02020603050405020304" pitchFamily="18" charset="0"/>
                  </a:rPr>
                  <a:t>dependency of parent nodes</a:t>
                </a:r>
              </a:p>
              <a:p>
                <a:r>
                  <a:rPr lang="en-US" sz="2800" dirty="0" smtClean="0"/>
                  <a:t>Metric</a:t>
                </a:r>
                <a:r>
                  <a:rPr lang="en-US" sz="2800" dirty="0"/>
                  <a:t>:</a:t>
                </a:r>
                <a14:m>
                  <m:oMath xmlns:m="http://schemas.openxmlformats.org/officeDocument/2006/math">
                    <m:r>
                      <a:rPr lang="en-US" sz="2400">
                        <a:latin typeface="Cambria Math"/>
                      </a:rPr>
                      <m:t>  </m:t>
                    </m:r>
                    <m:r>
                      <a:rPr lang="en-US" sz="2400">
                        <a:latin typeface="Cambria Math"/>
                      </a:rPr>
                      <m:t>𝑃𝑒𝑟𝑝𝑙𝑒𝑥𝑖𝑡𝑦</m:t>
                    </m:r>
                    <m:r>
                      <a:rPr lang="en-US" sz="2400">
                        <a:latin typeface="Cambria Math"/>
                      </a:rPr>
                      <m:t>=−</m:t>
                    </m:r>
                    <m:f>
                      <m:fPr>
                        <m:ctrlPr>
                          <a:rPr lang="en-US" sz="2400" i="1">
                            <a:latin typeface="Cambria Math"/>
                          </a:rPr>
                        </m:ctrlPr>
                      </m:fPr>
                      <m:num>
                        <m:nary>
                          <m:naryPr>
                            <m:chr m:val="∑"/>
                            <m:supHide m:val="on"/>
                            <m:ctrlPr>
                              <a:rPr lang="en-US" sz="2400" i="1">
                                <a:latin typeface="Cambria Math"/>
                              </a:rPr>
                            </m:ctrlPr>
                          </m:naryPr>
                          <m:sub>
                            <m:r>
                              <a:rPr lang="en-US" sz="2400">
                                <a:latin typeface="Cambria Math"/>
                              </a:rPr>
                              <m:t>𝑠</m:t>
                            </m:r>
                          </m:sub>
                          <m:sup/>
                          <m:e>
                            <m:func>
                              <m:funcPr>
                                <m:ctrlPr>
                                  <a:rPr lang="en-US" sz="2400" i="1">
                                    <a:latin typeface="Cambria Math"/>
                                  </a:rPr>
                                </m:ctrlPr>
                              </m:funcPr>
                              <m:fName>
                                <m:r>
                                  <m:rPr>
                                    <m:sty m:val="p"/>
                                  </m:rPr>
                                  <a:rPr lang="en-US" sz="2400">
                                    <a:latin typeface="Cambria Math"/>
                                  </a:rPr>
                                  <m:t>log</m:t>
                                </m:r>
                              </m:fName>
                              <m:e>
                                <m:r>
                                  <a:rPr lang="en-US" sz="2400">
                                    <a:latin typeface="Cambria Math"/>
                                  </a:rPr>
                                  <m:t>𝑃</m:t>
                                </m:r>
                                <m:d>
                                  <m:dPr>
                                    <m:ctrlPr>
                                      <a:rPr lang="en-US" sz="2400" i="1">
                                        <a:latin typeface="Cambria Math"/>
                                      </a:rPr>
                                    </m:ctrlPr>
                                  </m:dPr>
                                  <m:e>
                                    <m:sSub>
                                      <m:sSubPr>
                                        <m:ctrlPr>
                                          <a:rPr lang="en-US" sz="2400" i="1">
                                            <a:latin typeface="Cambria Math"/>
                                          </a:rPr>
                                        </m:ctrlPr>
                                      </m:sSubPr>
                                      <m:e>
                                        <m:r>
                                          <a:rPr lang="en-US" sz="2400">
                                            <a:latin typeface="Cambria Math"/>
                                          </a:rPr>
                                          <m:t>𝐷</m:t>
                                        </m:r>
                                      </m:e>
                                      <m:sub>
                                        <m:r>
                                          <a:rPr lang="en-US" sz="2400">
                                            <a:latin typeface="Cambria Math"/>
                                          </a:rPr>
                                          <m:t>𝑠</m:t>
                                        </m:r>
                                      </m:sub>
                                    </m:sSub>
                                  </m:e>
                                </m:d>
                              </m:e>
                            </m:func>
                          </m:e>
                        </m:nary>
                      </m:num>
                      <m:den>
                        <m:r>
                          <a:rPr lang="en-US" sz="2400">
                            <a:latin typeface="Cambria Math"/>
                          </a:rPr>
                          <m:t>𝑊</m:t>
                        </m:r>
                      </m:den>
                    </m:f>
                  </m:oMath>
                </a14:m>
                <a:r>
                  <a:rPr lang="en-US" sz="2800" dirty="0" smtClean="0">
                    <a:latin typeface="Times New Roman" panose="02020603050405020304" pitchFamily="18" charset="0"/>
                    <a:cs typeface="Times New Roman" panose="02020603050405020304" pitchFamily="18" charset="0"/>
                  </a:rPr>
                  <a:t>. Smaller perplexity better. </a:t>
                </a:r>
              </a:p>
              <a:p>
                <a:r>
                  <a:rPr lang="en-US" sz="2800" dirty="0" smtClean="0"/>
                  <a:t>Results: </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Inferred Motifs: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200" dirty="0" smtClean="0">
                    <a:solidFill>
                      <a:srgbClr val="00B050"/>
                    </a:solidFill>
                  </a:rPr>
                  <a:t>Similar</a:t>
                </a:r>
                <a:r>
                  <a:rPr lang="en-US" sz="2200" dirty="0" smtClean="0"/>
                  <a:t> Motif1: started and followed up mostly by major news websites/global influential users.</a:t>
                </a:r>
              </a:p>
              <a:p>
                <a:r>
                  <a:rPr lang="en-US" sz="2200" dirty="0" smtClean="0"/>
                  <a:t>Different Motif2: </a:t>
                </a:r>
                <a:r>
                  <a:rPr lang="en-US" sz="2200" dirty="0" err="1" smtClean="0">
                    <a:solidFill>
                      <a:srgbClr val="FFC000"/>
                    </a:solidFill>
                  </a:rPr>
                  <a:t>MemeTracker</a:t>
                </a:r>
                <a:r>
                  <a:rPr lang="en-US" sz="2200" dirty="0" smtClean="0"/>
                  <a:t>. some posting interactions among weblogs first. </a:t>
                </a:r>
                <a:r>
                  <a:rPr lang="en-US" sz="2200" dirty="0" smtClean="0">
                    <a:solidFill>
                      <a:srgbClr val="7030A0"/>
                    </a:solidFill>
                  </a:rPr>
                  <a:t>Digg</a:t>
                </a:r>
                <a:r>
                  <a:rPr lang="en-US" sz="2200" dirty="0" smtClean="0"/>
                  <a:t>, some story </a:t>
                </a:r>
                <a:r>
                  <a:rPr lang="en-US" sz="2200" dirty="0" err="1" smtClean="0"/>
                  <a:t>votings</a:t>
                </a:r>
                <a:r>
                  <a:rPr lang="en-US" sz="2200" dirty="0" smtClean="0"/>
                  <a:t> among big fish users first.</a:t>
                </a:r>
              </a:p>
            </p:txBody>
          </p:sp>
        </mc:Choice>
        <mc:Fallback xmlns="">
          <p:sp>
            <p:nvSpPr>
              <p:cNvPr id="8" name="Text Placeholder 7"/>
              <p:cNvSpPr>
                <a:spLocks noGrp="1" noRot="1" noChangeAspect="1" noMove="1" noResize="1" noEditPoints="1" noAdjustHandles="1" noChangeArrowheads="1" noChangeShapeType="1" noTextEdit="1"/>
              </p:cNvSpPr>
              <p:nvPr>
                <p:ph type="body" sz="quarter" idx="28"/>
              </p:nvPr>
            </p:nvSpPr>
            <p:spPr>
              <a:xfrm>
                <a:off x="10858288" y="11381081"/>
                <a:ext cx="10090978" cy="17378078"/>
              </a:xfrm>
              <a:blipFill rotWithShape="1">
                <a:blip r:embed="rId6"/>
                <a:stretch>
                  <a:fillRect l="-5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 Placeholder 10"/>
              <p:cNvSpPr>
                <a:spLocks noGrp="1"/>
              </p:cNvSpPr>
              <p:nvPr>
                <p:ph type="body" sz="quarter" idx="96"/>
              </p:nvPr>
            </p:nvSpPr>
            <p:spPr>
              <a:xfrm>
                <a:off x="604717" y="13743800"/>
                <a:ext cx="9842369" cy="14270496"/>
              </a:xfrm>
            </p:spPr>
            <p:txBody>
              <a:bodyPr/>
              <a:lstStyle/>
              <a:p>
                <a:r>
                  <a:rPr lang="en-US" sz="2800" dirty="0" smtClean="0"/>
                  <a:t>1) Social roles </a:t>
                </a:r>
                <a14:m>
                  <m:oMath xmlns:m="http://schemas.openxmlformats.org/officeDocument/2006/math">
                    <m:r>
                      <m:rPr>
                        <m:sty m:val="p"/>
                      </m:rPr>
                      <a:rPr lang="en-US" sz="2800">
                        <a:latin typeface="Cambria Math"/>
                      </a:rPr>
                      <m:t>R</m:t>
                    </m:r>
                    <m:d>
                      <m:dPr>
                        <m:ctrlPr>
                          <a:rPr lang="en-US" sz="2800" i="1">
                            <a:latin typeface="Cambria Math"/>
                          </a:rPr>
                        </m:ctrlPr>
                      </m:dPr>
                      <m:e>
                        <m:r>
                          <a:rPr lang="en-US" sz="2800" b="0" i="1" smtClean="0">
                            <a:latin typeface="Cambria Math"/>
                          </a:rPr>
                          <m:t>𝑣</m:t>
                        </m:r>
                      </m:e>
                    </m:d>
                    <m:r>
                      <a:rPr lang="en-US" sz="2800">
                        <a:latin typeface="Cambria Math"/>
                      </a:rPr>
                      <m:t>≔</m:t>
                    </m:r>
                    <m:d>
                      <m:dPr>
                        <m:begChr m:val="{"/>
                        <m:endChr m:val="}"/>
                        <m:ctrlPr>
                          <a:rPr lang="en-US" sz="2800" i="1">
                            <a:latin typeface="Cambria Math"/>
                          </a:rPr>
                        </m:ctrlPr>
                      </m:dPr>
                      <m:e>
                        <m:sSub>
                          <m:sSubPr>
                            <m:ctrlPr>
                              <a:rPr lang="en-US" sz="2800" i="1">
                                <a:latin typeface="Cambria Math"/>
                              </a:rPr>
                            </m:ctrlPr>
                          </m:sSubPr>
                          <m:e>
                            <m:r>
                              <a:rPr lang="en-US" sz="2800">
                                <a:latin typeface="Cambria Math"/>
                              </a:rPr>
                              <m:t>𝑟</m:t>
                            </m:r>
                          </m:e>
                          <m:sub>
                            <m:r>
                              <a:rPr lang="en-US" sz="2800">
                                <a:latin typeface="Cambria Math"/>
                              </a:rPr>
                              <m:t>1</m:t>
                            </m:r>
                          </m:sub>
                        </m:sSub>
                        <m:r>
                          <a:rPr lang="en-US" sz="2800">
                            <a:latin typeface="Cambria Math"/>
                          </a:rPr>
                          <m:t>,…,</m:t>
                        </m:r>
                        <m:sSub>
                          <m:sSubPr>
                            <m:ctrlPr>
                              <a:rPr lang="en-US" sz="2800" i="1">
                                <a:latin typeface="Cambria Math"/>
                              </a:rPr>
                            </m:ctrlPr>
                          </m:sSubPr>
                          <m:e>
                            <m:r>
                              <a:rPr lang="en-US" sz="2800">
                                <a:latin typeface="Cambria Math"/>
                              </a:rPr>
                              <m:t>𝑟</m:t>
                            </m:r>
                          </m:e>
                          <m:sub>
                            <m:r>
                              <a:rPr lang="en-US" sz="2800">
                                <a:latin typeface="Cambria Math"/>
                              </a:rPr>
                              <m:t>𝑛</m:t>
                            </m:r>
                          </m:sub>
                        </m:sSub>
                      </m:e>
                    </m:d>
                  </m:oMath>
                </a14:m>
                <a:r>
                  <a:rPr lang="en-US" sz="2800" dirty="0" smtClean="0"/>
                  <a:t> with structure information. </a:t>
                </a:r>
                <a:endParaRPr lang="en-US" sz="2800" dirty="0"/>
              </a:p>
              <a:p>
                <a:r>
                  <a:rPr lang="en-US" sz="2800" dirty="0"/>
                  <a:t>Motifs </a:t>
                </a:r>
                <a:r>
                  <a:rPr lang="en-US" sz="2800" dirty="0" smtClean="0"/>
                  <a:t>attributed </a:t>
                </a:r>
                <a:r>
                  <a:rPr lang="en-US" sz="2800" dirty="0"/>
                  <a:t>with social </a:t>
                </a:r>
                <a:r>
                  <a:rPr lang="en-US" sz="2800" dirty="0" smtClean="0"/>
                  <a:t>roles: </a:t>
                </a:r>
                <a:r>
                  <a:rPr lang="en-US" sz="2800" dirty="0"/>
                  <a:t>Peoples’ attention may not be caught by just discussion of some </a:t>
                </a:r>
                <a:r>
                  <a:rPr lang="en-US" sz="2800" dirty="0">
                    <a:solidFill>
                      <a:srgbClr val="0070C0"/>
                    </a:solidFill>
                  </a:rPr>
                  <a:t>so-so friends </a:t>
                </a:r>
                <a:r>
                  <a:rPr lang="en-US" sz="2800" dirty="0"/>
                  <a:t>until </a:t>
                </a:r>
                <a:r>
                  <a:rPr lang="en-US" sz="2800" dirty="0">
                    <a:solidFill>
                      <a:srgbClr val="0070C0"/>
                    </a:solidFill>
                  </a:rPr>
                  <a:t>a reputable friend</a:t>
                </a:r>
                <a:r>
                  <a:rPr lang="en-US" sz="2800" dirty="0"/>
                  <a:t> steps in.</a:t>
                </a:r>
              </a:p>
              <a:p>
                <a:endParaRPr lang="en-US" sz="2800" dirty="0" smtClean="0"/>
              </a:p>
              <a:p>
                <a:endParaRPr lang="en-US" sz="2800" dirty="0"/>
              </a:p>
              <a:p>
                <a:endParaRPr lang="en-US" sz="2800" dirty="0" smtClean="0"/>
              </a:p>
              <a:p>
                <a:endParaRPr lang="en-US" sz="2800" dirty="0"/>
              </a:p>
              <a:p>
                <a:r>
                  <a:rPr lang="en-US" sz="2800" dirty="0" smtClean="0"/>
                  <a:t>2</a:t>
                </a:r>
                <a:r>
                  <a:rPr lang="en-US" sz="2800" dirty="0"/>
                  <a:t>) Activation </a:t>
                </a:r>
                <a:r>
                  <a:rPr lang="en-US" sz="2800" dirty="0" smtClean="0"/>
                  <a:t>sequence </a:t>
                </a:r>
                <a:r>
                  <a:rPr lang="en-US" sz="2800" dirty="0"/>
                  <a:t>and subsequence from parent nodes’ activations attributed with social roles.</a:t>
                </a:r>
              </a:p>
              <a:p>
                <a:endParaRPr lang="en-US" sz="2800" dirty="0" smtClean="0"/>
              </a:p>
              <a:p>
                <a:endParaRPr lang="en-US" sz="2800" dirty="0"/>
              </a:p>
              <a:p>
                <a:endParaRPr lang="en-US" sz="2800" dirty="0" smtClean="0"/>
              </a:p>
              <a:p>
                <a:endParaRPr lang="en-US" sz="2800" dirty="0" smtClean="0"/>
              </a:p>
              <a:p>
                <a:endParaRPr lang="en-US" sz="2800" dirty="0"/>
              </a:p>
              <a:p>
                <a:r>
                  <a:rPr lang="en-US" sz="2800" dirty="0" smtClean="0"/>
                  <a:t/>
                </a:r>
                <a:br>
                  <a:rPr lang="en-US" sz="2800" dirty="0" smtClean="0"/>
                </a:br>
                <a:endParaRPr lang="en-US" sz="2800" dirty="0" smtClean="0"/>
              </a:p>
              <a:p>
                <a:endParaRPr lang="en-US" sz="2800" dirty="0"/>
              </a:p>
              <a:p>
                <a:endParaRPr lang="en-US" sz="2800" dirty="0" smtClean="0"/>
              </a:p>
              <a:p>
                <a:endParaRPr lang="en-US" sz="2800" dirty="0"/>
              </a:p>
              <a:p>
                <a:r>
                  <a:rPr lang="en-US" sz="2800" dirty="0"/>
                  <a:t>3) Temporal Activation </a:t>
                </a:r>
                <a:r>
                  <a:rPr lang="en-US" sz="2800" dirty="0" smtClean="0"/>
                  <a:t>Motifs generating the sequence:</a:t>
                </a:r>
                <a:endParaRPr lang="en-US" sz="2800" dirty="0"/>
              </a:p>
              <a:p>
                <a:pPr marL="457200" lvl="1" indent="-457200">
                  <a:buFont typeface="Wingdings" panose="05000000000000000000" pitchFamily="2" charset="2"/>
                  <a:buChar char="v"/>
                </a:pPr>
                <a14:m>
                  <m:oMath xmlns:m="http://schemas.openxmlformats.org/officeDocument/2006/math">
                    <m:r>
                      <a:rPr lang="en-US" sz="2800">
                        <a:latin typeface="Cambria Math"/>
                        <a:cs typeface="Times New Roman" panose="02020603050405020304" pitchFamily="18" charset="0"/>
                      </a:rPr>
                      <m:t>𝑘</m:t>
                    </m:r>
                  </m:oMath>
                </a14:m>
                <a:r>
                  <a:rPr lang="en-US" sz="2800" dirty="0">
                    <a:latin typeface="Times New Roman" panose="02020603050405020304" pitchFamily="18" charset="0"/>
                    <a:cs typeface="Times New Roman" panose="02020603050405020304" pitchFamily="18" charset="0"/>
                  </a:rPr>
                  <a:t> stochastic temporal activation motifs, </a:t>
                </a:r>
                <a14:m>
                  <m:oMath xmlns:m="http://schemas.openxmlformats.org/officeDocument/2006/math">
                    <m:r>
                      <m:rPr>
                        <m:sty m:val="p"/>
                      </m:rPr>
                      <a:rPr lang="en-US" sz="2800">
                        <a:latin typeface="Cambria Math"/>
                        <a:cs typeface="Times New Roman" panose="02020603050405020304" pitchFamily="18" charset="0"/>
                      </a:rPr>
                      <m:t>Θ</m:t>
                    </m:r>
                    <m:r>
                      <a:rPr lang="en-US" sz="2800">
                        <a:latin typeface="Cambria Math"/>
                        <a:cs typeface="Times New Roman" panose="02020603050405020304" pitchFamily="18" charset="0"/>
                      </a:rPr>
                      <m:t>=</m:t>
                    </m:r>
                    <m:d>
                      <m:dPr>
                        <m:begChr m:val="{"/>
                        <m:endChr m:val="}"/>
                        <m:ctrlPr>
                          <a:rPr lang="en-US" sz="2800" i="1">
                            <a:latin typeface="Cambria Math"/>
                            <a:cs typeface="Times New Roman" panose="02020603050405020304" pitchFamily="18" charset="0"/>
                          </a:rPr>
                        </m:ctrlPr>
                      </m:dPr>
                      <m:e>
                        <m:sSub>
                          <m:sSubPr>
                            <m:ctrlPr>
                              <a:rPr lang="en-US" sz="2800" i="1">
                                <a:latin typeface="Cambria Math"/>
                                <a:cs typeface="Times New Roman" panose="02020603050405020304" pitchFamily="18" charset="0"/>
                              </a:rPr>
                            </m:ctrlPr>
                          </m:sSubPr>
                          <m:e>
                            <m:r>
                              <m:rPr>
                                <m:sty m:val="p"/>
                              </m:rPr>
                              <a:rPr lang="en-US" sz="2800">
                                <a:latin typeface="Cambria Math"/>
                                <a:cs typeface="Times New Roman" panose="02020603050405020304" pitchFamily="18" charset="0"/>
                              </a:rPr>
                              <m:t>Θ</m:t>
                            </m:r>
                          </m:e>
                          <m:sub>
                            <m:r>
                              <a:rPr lang="en-US" sz="2800">
                                <a:latin typeface="Cambria Math"/>
                                <a:cs typeface="Times New Roman" panose="02020603050405020304" pitchFamily="18" charset="0"/>
                              </a:rPr>
                              <m:t>1</m:t>
                            </m:r>
                          </m:sub>
                        </m:sSub>
                        <m:r>
                          <a:rPr lang="en-US" sz="2800">
                            <a:latin typeface="Cambria Math"/>
                            <a:cs typeface="Times New Roman" panose="02020603050405020304" pitchFamily="18" charset="0"/>
                          </a:rPr>
                          <m:t>,…,</m:t>
                        </m:r>
                        <m:sSub>
                          <m:sSubPr>
                            <m:ctrlPr>
                              <a:rPr lang="en-US" sz="2800" i="1">
                                <a:latin typeface="Cambria Math"/>
                                <a:cs typeface="Times New Roman" panose="02020603050405020304" pitchFamily="18" charset="0"/>
                              </a:rPr>
                            </m:ctrlPr>
                          </m:sSubPr>
                          <m:e>
                            <m:r>
                              <m:rPr>
                                <m:sty m:val="p"/>
                              </m:rPr>
                              <a:rPr lang="en-US" sz="2800">
                                <a:latin typeface="Cambria Math"/>
                                <a:cs typeface="Times New Roman" panose="02020603050405020304" pitchFamily="18" charset="0"/>
                              </a:rPr>
                              <m:t>Θ</m:t>
                            </m:r>
                          </m:e>
                          <m:sub>
                            <m:r>
                              <a:rPr lang="en-US" sz="2800">
                                <a:latin typeface="Cambria Math"/>
                                <a:cs typeface="Times New Roman" panose="02020603050405020304" pitchFamily="18" charset="0"/>
                              </a:rPr>
                              <m:t>𝑘</m:t>
                            </m:r>
                          </m:sub>
                        </m:sSub>
                      </m:e>
                    </m:d>
                  </m:oMath>
                </a14:m>
                <a:r>
                  <a:rPr lang="en-US" sz="2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800" i="1">
                            <a:latin typeface="Cambria Math"/>
                            <a:cs typeface="Times New Roman" panose="02020603050405020304" pitchFamily="18" charset="0"/>
                          </a:rPr>
                        </m:ctrlPr>
                      </m:sSubPr>
                      <m:e>
                        <m:r>
                          <m:rPr>
                            <m:sty m:val="p"/>
                          </m:rPr>
                          <a:rPr lang="en-US" sz="2800">
                            <a:latin typeface="Cambria Math"/>
                            <a:cs typeface="Times New Roman" panose="02020603050405020304" pitchFamily="18" charset="0"/>
                          </a:rPr>
                          <m:t>Θ</m:t>
                        </m:r>
                      </m:e>
                      <m:sub>
                        <m:r>
                          <m:rPr>
                            <m:sty m:val="p"/>
                          </m:rPr>
                          <a:rPr lang="en-US" sz="2800">
                            <a:latin typeface="Cambria Math"/>
                            <a:cs typeface="Times New Roman" panose="02020603050405020304" pitchFamily="18" charset="0"/>
                          </a:rPr>
                          <m:t>m</m:t>
                        </m:r>
                      </m:sub>
                    </m:sSub>
                    <m:r>
                      <a:rPr lang="en-US" sz="2800">
                        <a:latin typeface="Cambria Math"/>
                        <a:cs typeface="Times New Roman" panose="02020603050405020304" pitchFamily="18" charset="0"/>
                      </a:rPr>
                      <m:t>=</m:t>
                    </m:r>
                    <m:sSub>
                      <m:sSubPr>
                        <m:ctrlPr>
                          <a:rPr lang="en-US" sz="2800" i="1">
                            <a:latin typeface="Cambria Math"/>
                            <a:cs typeface="Times New Roman" panose="02020603050405020304" pitchFamily="18" charset="0"/>
                          </a:rPr>
                        </m:ctrlPr>
                      </m:sSubPr>
                      <m:e>
                        <m:d>
                          <m:dPr>
                            <m:ctrlPr>
                              <a:rPr lang="en-US" sz="2800" i="1">
                                <a:latin typeface="Cambria Math"/>
                                <a:cs typeface="Times New Roman" panose="02020603050405020304" pitchFamily="18" charset="0"/>
                              </a:rPr>
                            </m:ctrlPr>
                          </m:dPr>
                          <m:e>
                            <m:sSubSup>
                              <m:sSubSupPr>
                                <m:ctrlPr>
                                  <a:rPr lang="en-US" sz="2800" i="1">
                                    <a:latin typeface="Cambria Math"/>
                                    <a:cs typeface="Times New Roman" panose="02020603050405020304" pitchFamily="18" charset="0"/>
                                  </a:rPr>
                                </m:ctrlPr>
                              </m:sSubSupPr>
                              <m:e>
                                <m:r>
                                  <a:rPr lang="en-US" sz="2800">
                                    <a:latin typeface="Cambria Math"/>
                                    <a:cs typeface="Times New Roman" panose="02020603050405020304" pitchFamily="18" charset="0"/>
                                  </a:rPr>
                                  <m:t>𝜃</m:t>
                                </m:r>
                              </m:e>
                              <m:sub>
                                <m:r>
                                  <a:rPr lang="en-US" sz="2800">
                                    <a:latin typeface="Cambria Math"/>
                                    <a:cs typeface="Times New Roman" panose="02020603050405020304" pitchFamily="18" charset="0"/>
                                  </a:rPr>
                                  <m:t>𝑖𝑗</m:t>
                                </m:r>
                              </m:sub>
                              <m:sup>
                                <m:r>
                                  <a:rPr lang="en-US" sz="2800">
                                    <a:latin typeface="Cambria Math"/>
                                    <a:cs typeface="Times New Roman" panose="02020603050405020304" pitchFamily="18" charset="0"/>
                                  </a:rPr>
                                  <m:t>𝑚</m:t>
                                </m:r>
                              </m:sup>
                            </m:sSubSup>
                          </m:e>
                        </m:d>
                      </m:e>
                      <m:sub>
                        <m:r>
                          <m:rPr>
                            <m:sty m:val="p"/>
                          </m:rPr>
                          <a:rPr lang="en-US" sz="2800">
                            <a:latin typeface="Cambria Math"/>
                            <a:cs typeface="Times New Roman" panose="02020603050405020304" pitchFamily="18" charset="0"/>
                          </a:rPr>
                          <m:t>n</m:t>
                        </m:r>
                        <m:r>
                          <a:rPr lang="en-US" sz="2800">
                            <a:latin typeface="Cambria Math"/>
                            <a:cs typeface="Times New Roman" panose="02020603050405020304" pitchFamily="18" charset="0"/>
                          </a:rPr>
                          <m:t>×</m:t>
                        </m:r>
                        <m:r>
                          <a:rPr lang="en-US" sz="2800">
                            <a:latin typeface="Cambria Math"/>
                            <a:cs typeface="Times New Roman" panose="02020603050405020304" pitchFamily="18" charset="0"/>
                          </a:rPr>
                          <m:t>𝑛</m:t>
                        </m:r>
                      </m:sub>
                    </m:sSub>
                  </m:oMath>
                </a14:m>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a:cs typeface="Times New Roman" panose="02020603050405020304" pitchFamily="18" charset="0"/>
                          </a:rPr>
                        </m:ctrlPr>
                      </m:sSubSupPr>
                      <m:e>
                        <m:r>
                          <a:rPr lang="en-US" sz="2800">
                            <a:latin typeface="Cambria Math"/>
                            <a:cs typeface="Times New Roman" panose="02020603050405020304" pitchFamily="18" charset="0"/>
                          </a:rPr>
                          <m:t> </m:t>
                        </m:r>
                        <m:r>
                          <a:rPr lang="en-US" sz="2800">
                            <a:latin typeface="Cambria Math"/>
                            <a:cs typeface="Times New Roman" panose="02020603050405020304" pitchFamily="18" charset="0"/>
                          </a:rPr>
                          <m:t>𝜃</m:t>
                        </m:r>
                      </m:e>
                      <m:sub>
                        <m:r>
                          <a:rPr lang="en-US" sz="2800">
                            <a:latin typeface="Cambria Math"/>
                            <a:cs typeface="Times New Roman" panose="02020603050405020304" pitchFamily="18" charset="0"/>
                          </a:rPr>
                          <m:t>𝑖𝑗</m:t>
                        </m:r>
                      </m:sub>
                      <m:sup>
                        <m:r>
                          <a:rPr lang="en-US" sz="2800">
                            <a:latin typeface="Cambria Math"/>
                            <a:cs typeface="Times New Roman" panose="02020603050405020304" pitchFamily="18" charset="0"/>
                          </a:rPr>
                          <m:t>𝑚</m:t>
                        </m:r>
                      </m:sup>
                    </m:sSubSup>
                  </m:oMath>
                </a14:m>
                <a:r>
                  <a:rPr lang="en-US" sz="2800" dirty="0">
                    <a:latin typeface="Times New Roman" panose="02020603050405020304" pitchFamily="18" charset="0"/>
                    <a:cs typeface="Times New Roman" panose="02020603050405020304" pitchFamily="18" charset="0"/>
                  </a:rPr>
                  <a:t>: probability to transit from role </a:t>
                </a:r>
                <a14:m>
                  <m:oMath xmlns:m="http://schemas.openxmlformats.org/officeDocument/2006/math">
                    <m:r>
                      <a:rPr lang="en-US" sz="2800">
                        <a:latin typeface="Cambria Math"/>
                        <a:cs typeface="Times New Roman" panose="02020603050405020304" pitchFamily="18" charset="0"/>
                      </a:rPr>
                      <m:t>𝑖</m:t>
                    </m:r>
                  </m:oMath>
                </a14:m>
                <a:r>
                  <a:rPr lang="en-US" sz="2800" dirty="0">
                    <a:latin typeface="Times New Roman" panose="02020603050405020304" pitchFamily="18" charset="0"/>
                    <a:cs typeface="Times New Roman" panose="02020603050405020304" pitchFamily="18" charset="0"/>
                  </a:rPr>
                  <a:t> to role </a:t>
                </a:r>
                <a14:m>
                  <m:oMath xmlns:m="http://schemas.openxmlformats.org/officeDocument/2006/math">
                    <m:r>
                      <a:rPr lang="en-US" sz="2800">
                        <a:latin typeface="Cambria Math"/>
                        <a:cs typeface="Times New Roman" panose="02020603050405020304" pitchFamily="18" charset="0"/>
                      </a:rPr>
                      <m:t>𝑗</m:t>
                    </m:r>
                  </m:oMath>
                </a14:m>
                <a:r>
                  <a:rPr lang="en-US" sz="2800" dirty="0">
                    <a:latin typeface="Times New Roman" panose="02020603050405020304" pitchFamily="18" charset="0"/>
                    <a:cs typeface="Times New Roman" panose="02020603050405020304" pitchFamily="18" charset="0"/>
                  </a:rPr>
                  <a:t>. </a:t>
                </a:r>
              </a:p>
              <a:p>
                <a:pPr marL="457200" lvl="2"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Probability that </a:t>
                </a:r>
                <a:r>
                  <a:rPr lang="en-US" sz="2800" dirty="0">
                    <a:latin typeface="Times New Roman" panose="02020603050405020304" pitchFamily="18" charset="0"/>
                    <a:cs typeface="Times New Roman" panose="02020603050405020304" pitchFamily="18" charset="0"/>
                  </a:rPr>
                  <a:t>subsequence </a:t>
                </a:r>
                <a14:m>
                  <m:oMath xmlns:m="http://schemas.openxmlformats.org/officeDocument/2006/math">
                    <m:r>
                      <m:rPr>
                        <m:sty m:val="p"/>
                      </m:rPr>
                      <a:rPr lang="en-US" sz="2800">
                        <a:latin typeface="Cambria Math"/>
                        <a:cs typeface="Times New Roman" panose="02020603050405020304" pitchFamily="18" charset="0"/>
                      </a:rPr>
                      <m:t>h</m:t>
                    </m:r>
                  </m:oMath>
                </a14:m>
                <a:r>
                  <a:rPr lang="en-US" sz="2800" dirty="0">
                    <a:latin typeface="Times New Roman" panose="02020603050405020304" pitchFamily="18" charset="0"/>
                    <a:cs typeface="Times New Roman" panose="02020603050405020304" pitchFamily="18" charset="0"/>
                  </a:rPr>
                  <a:t> is generated by the </a:t>
                </a:r>
                <a14:m>
                  <m:oMath xmlns:m="http://schemas.openxmlformats.org/officeDocument/2006/math">
                    <m:sSup>
                      <m:sSupPr>
                        <m:ctrlPr>
                          <a:rPr lang="en-US" sz="2800" i="1">
                            <a:latin typeface="Cambria Math"/>
                            <a:cs typeface="Times New Roman" panose="02020603050405020304" pitchFamily="18" charset="0"/>
                          </a:rPr>
                        </m:ctrlPr>
                      </m:sSupPr>
                      <m:e>
                        <m:r>
                          <m:rPr>
                            <m:sty m:val="p"/>
                          </m:rPr>
                          <a:rPr lang="en-US" sz="2800">
                            <a:latin typeface="Cambria Math"/>
                            <a:cs typeface="Times New Roman" panose="02020603050405020304" pitchFamily="18" charset="0"/>
                          </a:rPr>
                          <m:t>m</m:t>
                        </m:r>
                      </m:e>
                      <m:sup>
                        <m:r>
                          <m:rPr>
                            <m:sty m:val="p"/>
                          </m:rPr>
                          <a:rPr lang="en-US" sz="2800">
                            <a:latin typeface="Cambria Math"/>
                            <a:cs typeface="Times New Roman" panose="02020603050405020304" pitchFamily="18" charset="0"/>
                          </a:rPr>
                          <m:t>th</m:t>
                        </m:r>
                      </m:sup>
                    </m:sSup>
                  </m:oMath>
                </a14:m>
                <a:r>
                  <a:rPr lang="en-US" sz="2800" dirty="0">
                    <a:latin typeface="Times New Roman" panose="02020603050405020304" pitchFamily="18" charset="0"/>
                    <a:cs typeface="Times New Roman" panose="02020603050405020304" pitchFamily="18" charset="0"/>
                  </a:rPr>
                  <a:t> motif:</a:t>
                </a:r>
              </a:p>
              <a:p>
                <a:pPr lvl="1">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633066" lvl="1"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11" name="Text Placeholder 10"/>
              <p:cNvSpPr>
                <a:spLocks noGrp="1" noRot="1" noChangeAspect="1" noMove="1" noResize="1" noEditPoints="1" noAdjustHandles="1" noChangeArrowheads="1" noChangeShapeType="1" noTextEdit="1"/>
              </p:cNvSpPr>
              <p:nvPr>
                <p:ph type="body" sz="quarter" idx="96"/>
              </p:nvPr>
            </p:nvSpPr>
            <p:spPr>
              <a:xfrm>
                <a:off x="604717" y="13743800"/>
                <a:ext cx="9842369" cy="14270496"/>
              </a:xfrm>
              <a:blipFill rotWithShape="1">
                <a:blip r:embed="rId7"/>
                <a:stretch>
                  <a:fillRect l="-557" r="-1362"/>
                </a:stretch>
              </a:blipFill>
            </p:spPr>
            <p:txBody>
              <a:bodyPr/>
              <a:lstStyle/>
              <a:p>
                <a:r>
                  <a:rPr lang="en-US">
                    <a:noFill/>
                  </a:rPr>
                  <a:t> </a:t>
                </a:r>
              </a:p>
            </p:txBody>
          </p:sp>
        </mc:Fallback>
      </mc:AlternateContent>
      <p:sp>
        <p:nvSpPr>
          <p:cNvPr id="12" name="Text Placeholder 11"/>
          <p:cNvSpPr>
            <a:spLocks noGrp="1"/>
          </p:cNvSpPr>
          <p:nvPr>
            <p:ph type="body" sz="quarter" idx="150"/>
          </p:nvPr>
        </p:nvSpPr>
        <p:spPr>
          <a:xfrm>
            <a:off x="2890078" y="3146037"/>
            <a:ext cx="15608232" cy="769233"/>
          </a:xfrm>
        </p:spPr>
        <p:txBody>
          <a:bodyPr>
            <a:normAutofit fontScale="70000" lnSpcReduction="20000"/>
          </a:bodyPr>
          <a:lstStyle/>
          <a:p>
            <a:r>
              <a:rPr lang="en-US" dirty="0"/>
              <a:t>Department of Computer </a:t>
            </a:r>
            <a:r>
              <a:rPr lang="en-US" dirty="0" smtClean="0"/>
              <a:t>Science, Hong </a:t>
            </a:r>
            <a:r>
              <a:rPr lang="en-US" dirty="0"/>
              <a:t>Kong Baptist </a:t>
            </a:r>
            <a:r>
              <a:rPr lang="en-US" dirty="0" smtClean="0"/>
              <a:t>University</a:t>
            </a:r>
          </a:p>
          <a:p>
            <a:r>
              <a:rPr lang="en-US" dirty="0" smtClean="0"/>
              <a:t>{</a:t>
            </a:r>
            <a:r>
              <a:rPr lang="en-US" dirty="0" err="1" smtClean="0"/>
              <a:t>qingbao,william,jiming</a:t>
            </a:r>
            <a:r>
              <a:rPr lang="en-US" dirty="0" smtClean="0"/>
              <a:t>}@comp.hkbu.edu.hk</a:t>
            </a:r>
            <a:endParaRPr lang="en-US" dirty="0"/>
          </a:p>
        </p:txBody>
      </p:sp>
      <p:sp>
        <p:nvSpPr>
          <p:cNvPr id="13" name="Text Placeholder 12"/>
          <p:cNvSpPr>
            <a:spLocks noGrp="1"/>
          </p:cNvSpPr>
          <p:nvPr>
            <p:ph type="body" sz="quarter" idx="151"/>
          </p:nvPr>
        </p:nvSpPr>
        <p:spPr/>
        <p:txBody>
          <a:bodyPr/>
          <a:lstStyle/>
          <a:p>
            <a:r>
              <a:rPr lang="en-US" dirty="0"/>
              <a:t>Qing </a:t>
            </a:r>
            <a:r>
              <a:rPr lang="en-US" dirty="0" err="1"/>
              <a:t>Bao</a:t>
            </a:r>
            <a:r>
              <a:rPr lang="en-US" dirty="0"/>
              <a:t>, William K. Cheung and </a:t>
            </a:r>
            <a:r>
              <a:rPr lang="en-US" dirty="0" err="1"/>
              <a:t>Jiming</a:t>
            </a:r>
            <a:r>
              <a:rPr lang="en-US" dirty="0"/>
              <a:t> Liu</a:t>
            </a:r>
          </a:p>
        </p:txBody>
      </p:sp>
      <p:sp>
        <p:nvSpPr>
          <p:cNvPr id="14" name="Text Placeholder 13"/>
          <p:cNvSpPr>
            <a:spLocks noGrp="1"/>
          </p:cNvSpPr>
          <p:nvPr>
            <p:ph type="body" sz="quarter" idx="153"/>
          </p:nvPr>
        </p:nvSpPr>
        <p:spPr/>
        <p:txBody>
          <a:bodyPr>
            <a:normAutofit fontScale="77500" lnSpcReduction="20000"/>
          </a:bodyPr>
          <a:lstStyle/>
          <a:p>
            <a:r>
              <a:rPr lang="en-US" sz="9600" dirty="0"/>
              <a:t>Inferring Motif-based Diffusion Models </a:t>
            </a:r>
            <a:br>
              <a:rPr lang="en-US" sz="9600" dirty="0"/>
            </a:br>
            <a:r>
              <a:rPr lang="en-US" sz="9600" dirty="0"/>
              <a:t>for Social Networks</a:t>
            </a:r>
            <a:endParaRPr lang="en-US" dirty="0"/>
          </a:p>
        </p:txBody>
      </p:sp>
      <p:pic>
        <p:nvPicPr>
          <p:cNvPr id="3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4949" y="8174738"/>
            <a:ext cx="4621213" cy="480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6613" y="19611400"/>
            <a:ext cx="5486966" cy="313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4978" y="18647611"/>
            <a:ext cx="5006862" cy="526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4" name="Table 83"/>
          <p:cNvGraphicFramePr>
            <a:graphicFrameLocks noGrp="1"/>
          </p:cNvGraphicFramePr>
          <p:nvPr>
            <p:extLst>
              <p:ext uri="{D42A27DB-BD31-4B8C-83A1-F6EECF244321}">
                <p14:modId xmlns:p14="http://schemas.microsoft.com/office/powerpoint/2010/main" val="4142284282"/>
              </p:ext>
            </p:extLst>
          </p:nvPr>
        </p:nvGraphicFramePr>
        <p:xfrm>
          <a:off x="708684" y="15827960"/>
          <a:ext cx="9738402" cy="1798320"/>
        </p:xfrm>
        <a:graphic>
          <a:graphicData uri="http://schemas.openxmlformats.org/drawingml/2006/table">
            <a:tbl>
              <a:tblPr firstRow="1" bandRow="1">
                <a:tableStyleId>{5C22544A-7EE6-4342-B048-85BDC9FD1C3A}</a:tableStyleId>
              </a:tblPr>
              <a:tblGrid>
                <a:gridCol w="3246134"/>
                <a:gridCol w="3246134"/>
                <a:gridCol w="3246134"/>
              </a:tblGrid>
              <a:tr h="370840">
                <a:tc>
                  <a:txBody>
                    <a:bodyPr/>
                    <a:lstStyle/>
                    <a:p>
                      <a:endParaRPr lang="en-US" sz="2000" dirty="0"/>
                    </a:p>
                  </a:txBody>
                  <a:tcPr/>
                </a:tc>
                <a:tc>
                  <a:txBody>
                    <a:bodyPr/>
                    <a:lstStyle/>
                    <a:p>
                      <a:pPr algn="ctr"/>
                      <a:r>
                        <a:rPr lang="en-US" sz="2000" dirty="0" smtClean="0"/>
                        <a:t>High degree</a:t>
                      </a:r>
                      <a:endParaRPr lang="en-US" sz="2000" dirty="0"/>
                    </a:p>
                  </a:txBody>
                  <a:tcPr/>
                </a:tc>
                <a:tc>
                  <a:txBody>
                    <a:bodyPr/>
                    <a:lstStyle/>
                    <a:p>
                      <a:pPr algn="ctr"/>
                      <a:r>
                        <a:rPr lang="en-US" sz="2000" b="1" kern="1200" dirty="0" smtClean="0">
                          <a:solidFill>
                            <a:schemeClr val="lt1"/>
                          </a:solidFill>
                          <a:latin typeface="+mn-lt"/>
                          <a:ea typeface="+mn-ea"/>
                          <a:cs typeface="+mn-cs"/>
                        </a:rPr>
                        <a:t>Low degree</a:t>
                      </a:r>
                      <a:endParaRPr lang="en-US" sz="2000" b="1" kern="1200" dirty="0">
                        <a:solidFill>
                          <a:schemeClr val="lt1"/>
                        </a:solidFill>
                        <a:latin typeface="+mn-lt"/>
                        <a:ea typeface="+mn-ea"/>
                        <a:cs typeface="+mn-cs"/>
                      </a:endParaRPr>
                    </a:p>
                  </a:txBody>
                  <a:tcPr/>
                </a:tc>
              </a:tr>
              <a:tr h="370840">
                <a:tc>
                  <a:txBody>
                    <a:bodyPr/>
                    <a:lstStyle/>
                    <a:p>
                      <a:pPr marL="0" algn="l" defTabSz="3038715" rtl="0" eaLnBrk="1" latinLnBrk="0" hangingPunct="1"/>
                      <a:r>
                        <a:rPr lang="en-US" sz="2000" b="1" kern="1200" dirty="0" smtClean="0">
                          <a:solidFill>
                            <a:schemeClr val="lt1"/>
                          </a:solidFill>
                          <a:latin typeface="+mn-lt"/>
                          <a:ea typeface="+mn-ea"/>
                          <a:cs typeface="+mn-cs"/>
                        </a:rPr>
                        <a:t>Connected</a:t>
                      </a:r>
                      <a:r>
                        <a:rPr lang="en-US" sz="2000" b="1" kern="1200" baseline="0" dirty="0" smtClean="0">
                          <a:solidFill>
                            <a:schemeClr val="lt1"/>
                          </a:solidFill>
                          <a:latin typeface="+mn-lt"/>
                          <a:ea typeface="+mn-ea"/>
                          <a:cs typeface="+mn-cs"/>
                        </a:rPr>
                        <a:t> to</a:t>
                      </a:r>
                      <a:r>
                        <a:rPr lang="en-US" sz="2000" b="1" kern="1200" dirty="0" smtClean="0">
                          <a:solidFill>
                            <a:schemeClr val="lt1"/>
                          </a:solidFill>
                          <a:latin typeface="+mn-lt"/>
                          <a:ea typeface="+mn-ea"/>
                          <a:cs typeface="+mn-cs"/>
                        </a:rPr>
                        <a:t> many communities</a:t>
                      </a:r>
                      <a:endParaRPr lang="en-US" sz="2000" b="1" kern="1200" dirty="0">
                        <a:solidFill>
                          <a:schemeClr val="lt1"/>
                        </a:solidFill>
                        <a:latin typeface="+mn-lt"/>
                        <a:ea typeface="+mn-ea"/>
                        <a:cs typeface="+mn-cs"/>
                      </a:endParaRPr>
                    </a:p>
                  </a:txBody>
                  <a:tcPr>
                    <a:solidFill>
                      <a:schemeClr val="accent1"/>
                    </a:solidFill>
                  </a:tcPr>
                </a:tc>
                <a:tc>
                  <a:txBody>
                    <a:bodyPr/>
                    <a:lstStyle/>
                    <a:p>
                      <a:r>
                        <a:rPr lang="en-US" sz="2000" b="1" dirty="0" smtClean="0">
                          <a:solidFill>
                            <a:srgbClr val="00B0F0"/>
                          </a:solidFill>
                        </a:rPr>
                        <a:t>Ambassador</a:t>
                      </a:r>
                    </a:p>
                    <a:p>
                      <a:pPr marL="0" algn="l" defTabSz="3038715" rtl="0" eaLnBrk="1" latinLnBrk="0" hangingPunct="1"/>
                      <a:r>
                        <a:rPr lang="en-US" sz="2000" kern="1200" dirty="0" smtClean="0">
                          <a:solidFill>
                            <a:schemeClr val="dk1"/>
                          </a:solidFill>
                          <a:latin typeface="+mn-lt"/>
                          <a:ea typeface="+mn-ea"/>
                          <a:cs typeface="+mn-cs"/>
                        </a:rPr>
                        <a:t>High Global Influence</a:t>
                      </a:r>
                      <a:endParaRPr lang="en-US" sz="2000" kern="1200" dirty="0">
                        <a:solidFill>
                          <a:schemeClr val="dk1"/>
                        </a:solidFill>
                        <a:latin typeface="+mn-lt"/>
                        <a:ea typeface="+mn-ea"/>
                        <a:cs typeface="+mn-cs"/>
                      </a:endParaRPr>
                    </a:p>
                  </a:txBody>
                  <a:tcPr/>
                </a:tc>
                <a:tc>
                  <a:txBody>
                    <a:bodyPr/>
                    <a:lstStyle/>
                    <a:p>
                      <a:pPr marL="0" algn="l" defTabSz="3038715" rtl="0" eaLnBrk="1" latinLnBrk="0" hangingPunct="1"/>
                      <a:r>
                        <a:rPr lang="en-US" sz="2000" b="1" kern="1200" dirty="0" smtClean="0">
                          <a:solidFill>
                            <a:srgbClr val="002060"/>
                          </a:solidFill>
                          <a:latin typeface="+mn-lt"/>
                          <a:ea typeface="+mn-ea"/>
                          <a:cs typeface="+mn-cs"/>
                        </a:rPr>
                        <a:t>Bridge</a:t>
                      </a:r>
                      <a:r>
                        <a:rPr lang="en-US" sz="2000" b="1" kern="1200" baseline="0" dirty="0" smtClean="0">
                          <a:solidFill>
                            <a:srgbClr val="002060"/>
                          </a:solidFill>
                          <a:latin typeface="+mn-lt"/>
                          <a:ea typeface="+mn-ea"/>
                          <a:cs typeface="+mn-cs"/>
                        </a:rPr>
                        <a:t> </a:t>
                      </a:r>
                      <a:r>
                        <a:rPr lang="en-US" sz="2000" kern="1200" dirty="0" smtClean="0">
                          <a:solidFill>
                            <a:schemeClr val="dk1"/>
                          </a:solidFill>
                          <a:latin typeface="+mn-lt"/>
                          <a:ea typeface="+mn-ea"/>
                          <a:cs typeface="+mn-cs"/>
                        </a:rPr>
                        <a:t>Bridging knowledge exchange of communities</a:t>
                      </a:r>
                      <a:endParaRPr lang="en-US" sz="2000" kern="1200" dirty="0">
                        <a:solidFill>
                          <a:schemeClr val="dk1"/>
                        </a:solidFill>
                        <a:latin typeface="+mn-lt"/>
                        <a:ea typeface="+mn-ea"/>
                        <a:cs typeface="+mn-cs"/>
                      </a:endParaRPr>
                    </a:p>
                  </a:txBody>
                  <a:tcPr/>
                </a:tc>
              </a:tr>
              <a:tr h="370840">
                <a:tc>
                  <a:txBody>
                    <a:bodyPr/>
                    <a:lstStyle/>
                    <a:p>
                      <a:pPr marL="0" algn="l" defTabSz="3038715" rtl="0" eaLnBrk="1" latinLnBrk="0" hangingPunct="1"/>
                      <a:r>
                        <a:rPr lang="en-US" sz="2000" b="1" kern="1200" dirty="0" smtClean="0">
                          <a:solidFill>
                            <a:schemeClr val="lt1"/>
                          </a:solidFill>
                          <a:latin typeface="+mn-lt"/>
                          <a:ea typeface="+mn-ea"/>
                          <a:cs typeface="+mn-cs"/>
                        </a:rPr>
                        <a:t>Connected to less communities</a:t>
                      </a:r>
                      <a:endParaRPr lang="en-US" sz="2000" b="1" kern="1200" dirty="0">
                        <a:solidFill>
                          <a:schemeClr val="lt1"/>
                        </a:solidFill>
                        <a:latin typeface="+mn-lt"/>
                        <a:ea typeface="+mn-ea"/>
                        <a:cs typeface="+mn-cs"/>
                      </a:endParaRPr>
                    </a:p>
                  </a:txBody>
                  <a:tcPr>
                    <a:solidFill>
                      <a:schemeClr val="accent1"/>
                    </a:solidFill>
                  </a:tcPr>
                </a:tc>
                <a:tc>
                  <a:txBody>
                    <a:bodyPr/>
                    <a:lstStyle/>
                    <a:p>
                      <a:pPr marL="0" algn="l" defTabSz="3038715" rtl="0" eaLnBrk="1" latinLnBrk="0" hangingPunct="1"/>
                      <a:r>
                        <a:rPr lang="en-US" sz="2000" b="1" kern="1200" dirty="0" smtClean="0">
                          <a:solidFill>
                            <a:schemeClr val="bg2">
                              <a:lumMod val="50000"/>
                            </a:schemeClr>
                          </a:solidFill>
                          <a:latin typeface="+mn-lt"/>
                          <a:ea typeface="+mn-ea"/>
                          <a:cs typeface="+mn-cs"/>
                        </a:rPr>
                        <a:t>Big Fish</a:t>
                      </a:r>
                    </a:p>
                    <a:p>
                      <a:pPr marL="0" algn="l" defTabSz="3038715" rtl="0" eaLnBrk="1" latinLnBrk="0" hangingPunct="1"/>
                      <a:r>
                        <a:rPr lang="en-US" sz="2000" kern="1200" dirty="0" smtClean="0">
                          <a:solidFill>
                            <a:schemeClr val="dk1"/>
                          </a:solidFill>
                          <a:latin typeface="+mn-lt"/>
                          <a:ea typeface="+mn-ea"/>
                          <a:cs typeface="+mn-cs"/>
                        </a:rPr>
                        <a:t>High Local Influence</a:t>
                      </a:r>
                      <a:endParaRPr lang="en-US" sz="2000" kern="1200" dirty="0">
                        <a:solidFill>
                          <a:schemeClr val="dk1"/>
                        </a:solidFill>
                        <a:latin typeface="+mn-lt"/>
                        <a:ea typeface="+mn-ea"/>
                        <a:cs typeface="+mn-cs"/>
                      </a:endParaRPr>
                    </a:p>
                  </a:txBody>
                  <a:tcPr/>
                </a:tc>
                <a:tc>
                  <a:txBody>
                    <a:bodyPr/>
                    <a:lstStyle/>
                    <a:p>
                      <a:pPr marL="0" algn="l" defTabSz="3038715" rtl="0" eaLnBrk="1" latinLnBrk="0" hangingPunct="1"/>
                      <a:r>
                        <a:rPr lang="en-US" sz="2000" b="1" kern="1200" dirty="0" smtClean="0">
                          <a:solidFill>
                            <a:schemeClr val="accent2">
                              <a:lumMod val="60000"/>
                              <a:lumOff val="40000"/>
                            </a:schemeClr>
                          </a:solidFill>
                          <a:latin typeface="+mn-lt"/>
                          <a:ea typeface="+mn-ea"/>
                          <a:cs typeface="+mn-cs"/>
                        </a:rPr>
                        <a:t>Loner</a:t>
                      </a:r>
                    </a:p>
                    <a:p>
                      <a:pPr marL="0" algn="l" defTabSz="3038715" rtl="0" eaLnBrk="1" latinLnBrk="0" hangingPunct="1"/>
                      <a:r>
                        <a:rPr lang="en-US" sz="2000" kern="1200" dirty="0" smtClean="0">
                          <a:solidFill>
                            <a:schemeClr val="dk1"/>
                          </a:solidFill>
                          <a:latin typeface="+mn-lt"/>
                          <a:ea typeface="+mn-ea"/>
                          <a:cs typeface="+mn-cs"/>
                        </a:rPr>
                        <a:t>Being alone</a:t>
                      </a:r>
                      <a:endParaRPr lang="en-US" sz="2000" kern="1200" dirty="0">
                        <a:solidFill>
                          <a:schemeClr val="dk1"/>
                        </a:solidFill>
                        <a:latin typeface="+mn-lt"/>
                        <a:ea typeface="+mn-ea"/>
                        <a:cs typeface="+mn-cs"/>
                      </a:endParaRPr>
                    </a:p>
                  </a:txBody>
                  <a:tcPr/>
                </a:tc>
              </a:tr>
            </a:tbl>
          </a:graphicData>
        </a:graphic>
      </p:graphicFrame>
      <p:pic>
        <p:nvPicPr>
          <p:cNvPr id="89" name="Picture 88"/>
          <p:cNvPicPr>
            <a:picLocks noChangeAspect="1"/>
          </p:cNvPicPr>
          <p:nvPr/>
        </p:nvPicPr>
        <p:blipFill rotWithShape="1">
          <a:blip r:embed="rId11"/>
          <a:srcRect l="1439"/>
          <a:stretch/>
        </p:blipFill>
        <p:spPr>
          <a:xfrm>
            <a:off x="764645" y="8308088"/>
            <a:ext cx="4250865" cy="2470974"/>
          </a:xfrm>
          <a:prstGeom prst="rect">
            <a:avLst/>
          </a:prstGeom>
        </p:spPr>
      </p:pic>
      <p:pic>
        <p:nvPicPr>
          <p:cNvPr id="90" name="Picture 89" descr="C:\Documents and Settings\qbao\Application Data\Tencent\Users\564705236\QQ\WinTemp\RichOle\C%ZP[WJDX{D{(UZ)3OD7DUE.jpg"/>
          <p:cNvPicPr>
            <a:picLocks noChangeAspect="1" noChangeArrowheads="1"/>
          </p:cNvPicPr>
          <p:nvPr/>
        </p:nvPicPr>
        <p:blipFill>
          <a:blip r:embed="rId12" cstate="print"/>
          <a:srcRect/>
          <a:stretch>
            <a:fillRect/>
          </a:stretch>
        </p:blipFill>
        <p:spPr bwMode="auto">
          <a:xfrm>
            <a:off x="1019733" y="11020750"/>
            <a:ext cx="3969460" cy="1905000"/>
          </a:xfrm>
          <a:prstGeom prst="rect">
            <a:avLst/>
          </a:prstGeom>
          <a:noFill/>
        </p:spPr>
      </p:pic>
      <p:pic>
        <p:nvPicPr>
          <p:cNvPr id="3075"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54789" y="16153806"/>
            <a:ext cx="8849754" cy="4134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68399" y="20301434"/>
            <a:ext cx="6666343" cy="677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11013246" y="20928527"/>
            <a:ext cx="2766253" cy="2554545"/>
          </a:xfrm>
          <a:prstGeom prst="rect">
            <a:avLst/>
          </a:prstGeom>
          <a:noFill/>
        </p:spPr>
        <p:txBody>
          <a:bodyPr wrap="square" rtlCol="0">
            <a:spAutoFit/>
          </a:bodyPr>
          <a:lstStyle/>
          <a:p>
            <a:r>
              <a:rPr lang="en-US" sz="2000" dirty="0" smtClean="0">
                <a:solidFill>
                  <a:srgbClr val="00B0F0"/>
                </a:solidFill>
              </a:rPr>
              <a:t>Ambassador (A)</a:t>
            </a:r>
            <a:r>
              <a:rPr lang="en-US" sz="2000" dirty="0" smtClean="0"/>
              <a:t>: various topics</a:t>
            </a:r>
          </a:p>
          <a:p>
            <a:r>
              <a:rPr lang="en-US" sz="2000" dirty="0" smtClean="0">
                <a:solidFill>
                  <a:srgbClr val="CCCC00"/>
                </a:solidFill>
              </a:rPr>
              <a:t>Big Fish (BF): </a:t>
            </a:r>
          </a:p>
          <a:p>
            <a:r>
              <a:rPr lang="en-US" sz="2000" dirty="0" smtClean="0"/>
              <a:t>specific domains</a:t>
            </a:r>
          </a:p>
          <a:p>
            <a:r>
              <a:rPr lang="en-US" sz="2000" dirty="0" smtClean="0">
                <a:solidFill>
                  <a:srgbClr val="0000FF"/>
                </a:solidFill>
              </a:rPr>
              <a:t>Bridge (B): </a:t>
            </a:r>
          </a:p>
          <a:p>
            <a:r>
              <a:rPr lang="en-US" sz="2000" dirty="0" smtClean="0"/>
              <a:t>several domains</a:t>
            </a:r>
          </a:p>
          <a:p>
            <a:r>
              <a:rPr lang="en-US" sz="2000" dirty="0" smtClean="0">
                <a:solidFill>
                  <a:schemeClr val="accent1"/>
                </a:solidFill>
              </a:rPr>
              <a:t>Loner (L): </a:t>
            </a:r>
          </a:p>
          <a:p>
            <a:r>
              <a:rPr lang="en-US" sz="2000" dirty="0" smtClean="0"/>
              <a:t>weblog sites</a:t>
            </a:r>
            <a:endParaRPr lang="en-US" sz="2000" dirty="0"/>
          </a:p>
        </p:txBody>
      </p:sp>
      <p:sp>
        <p:nvSpPr>
          <p:cNvPr id="29" name="TextBox 28"/>
          <p:cNvSpPr txBox="1"/>
          <p:nvPr/>
        </p:nvSpPr>
        <p:spPr>
          <a:xfrm>
            <a:off x="11013246" y="23717622"/>
            <a:ext cx="2588454" cy="3170099"/>
          </a:xfrm>
          <a:prstGeom prst="rect">
            <a:avLst/>
          </a:prstGeom>
          <a:noFill/>
        </p:spPr>
        <p:txBody>
          <a:bodyPr wrap="square" rtlCol="0">
            <a:spAutoFit/>
          </a:bodyPr>
          <a:lstStyle/>
          <a:p>
            <a:r>
              <a:rPr lang="en-US" sz="2000" dirty="0" smtClean="0">
                <a:solidFill>
                  <a:srgbClr val="00B0F0"/>
                </a:solidFill>
              </a:rPr>
              <a:t>Ambassador  </a:t>
            </a:r>
            <a:r>
              <a:rPr lang="en-US" sz="2000" dirty="0">
                <a:solidFill>
                  <a:srgbClr val="00B0F0"/>
                </a:solidFill>
              </a:rPr>
              <a:t>(A</a:t>
            </a:r>
            <a:r>
              <a:rPr lang="en-US" sz="2000" dirty="0" smtClean="0">
                <a:solidFill>
                  <a:srgbClr val="00B0F0"/>
                </a:solidFill>
              </a:rPr>
              <a:t>):</a:t>
            </a:r>
          </a:p>
          <a:p>
            <a:r>
              <a:rPr lang="en-US" sz="2000" dirty="0"/>
              <a:t>global </a:t>
            </a:r>
            <a:r>
              <a:rPr lang="en-US" sz="2000" dirty="0" smtClean="0"/>
              <a:t>influence</a:t>
            </a:r>
          </a:p>
          <a:p>
            <a:r>
              <a:rPr lang="en-US" sz="2000" dirty="0" smtClean="0">
                <a:solidFill>
                  <a:srgbClr val="CCCC00"/>
                </a:solidFill>
              </a:rPr>
              <a:t>Big Fish (BF):</a:t>
            </a:r>
          </a:p>
          <a:p>
            <a:r>
              <a:rPr lang="en-US" sz="2000" dirty="0"/>
              <a:t>leaders in a small </a:t>
            </a:r>
            <a:r>
              <a:rPr lang="en-US" sz="2000" dirty="0" smtClean="0"/>
              <a:t>field</a:t>
            </a:r>
          </a:p>
          <a:p>
            <a:r>
              <a:rPr lang="en-US" sz="2000" dirty="0" smtClean="0">
                <a:solidFill>
                  <a:srgbClr val="0000FF"/>
                </a:solidFill>
              </a:rPr>
              <a:t>Bridge (B):</a:t>
            </a:r>
          </a:p>
          <a:p>
            <a:r>
              <a:rPr lang="en-US" sz="2000" dirty="0"/>
              <a:t>bridging knowledge exchange among </a:t>
            </a:r>
            <a:r>
              <a:rPr lang="en-US" sz="2000" dirty="0" smtClean="0"/>
              <a:t>communities</a:t>
            </a:r>
          </a:p>
          <a:p>
            <a:r>
              <a:rPr lang="en-US" sz="2000" dirty="0" smtClean="0">
                <a:solidFill>
                  <a:schemeClr val="accent1"/>
                </a:solidFill>
              </a:rPr>
              <a:t>Loner (L):</a:t>
            </a:r>
          </a:p>
          <a:p>
            <a:r>
              <a:rPr lang="en-US" sz="2000" dirty="0"/>
              <a:t>playing alone</a:t>
            </a:r>
          </a:p>
        </p:txBody>
      </p:sp>
      <p:pic>
        <p:nvPicPr>
          <p:cNvPr id="3079" name="Picture 7" descr="C:\Users\qingbao\Desktop\Captur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 y="1"/>
            <a:ext cx="2809872" cy="280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1252</TotalTime>
  <Words>503</Words>
  <Application>Microsoft Office PowerPoint</Application>
  <PresentationFormat>Custom</PresentationFormat>
  <Paragraphs>108</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Bao Qing</cp:lastModifiedBy>
  <cp:revision>82</cp:revision>
  <cp:lastPrinted>2016-07-02T08:19:29Z</cp:lastPrinted>
  <dcterms:created xsi:type="dcterms:W3CDTF">2012-02-10T00:21:22Z</dcterms:created>
  <dcterms:modified xsi:type="dcterms:W3CDTF">2016-07-02T09:33:38Z</dcterms:modified>
</cp:coreProperties>
</file>