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75" r:id="rId1"/>
    <p:sldMasterId id="2147484323" r:id="rId2"/>
  </p:sldMasterIdLst>
  <p:notesMasterIdLst>
    <p:notesMasterId r:id="rId25"/>
  </p:notesMasterIdLst>
  <p:sldIdLst>
    <p:sldId id="264" r:id="rId3"/>
    <p:sldId id="257" r:id="rId4"/>
    <p:sldId id="356" r:id="rId5"/>
    <p:sldId id="367" r:id="rId6"/>
    <p:sldId id="393" r:id="rId7"/>
    <p:sldId id="372" r:id="rId8"/>
    <p:sldId id="391" r:id="rId9"/>
    <p:sldId id="373" r:id="rId10"/>
    <p:sldId id="374" r:id="rId11"/>
    <p:sldId id="375" r:id="rId12"/>
    <p:sldId id="376" r:id="rId13"/>
    <p:sldId id="379" r:id="rId14"/>
    <p:sldId id="380" r:id="rId15"/>
    <p:sldId id="384" r:id="rId16"/>
    <p:sldId id="385" r:id="rId17"/>
    <p:sldId id="386" r:id="rId18"/>
    <p:sldId id="387" r:id="rId19"/>
    <p:sldId id="364" r:id="rId20"/>
    <p:sldId id="382" r:id="rId21"/>
    <p:sldId id="383" r:id="rId22"/>
    <p:sldId id="365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61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2" autoAdjust="0"/>
    <p:restoredTop sz="94660"/>
  </p:normalViewPr>
  <p:slideViewPr>
    <p:cSldViewPr>
      <p:cViewPr>
        <p:scale>
          <a:sx n="104" d="100"/>
          <a:sy n="104" d="100"/>
        </p:scale>
        <p:origin x="-86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2EB27-E9D1-4F99-AA14-1EE4799240B1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4351-9648-46A1-8AC2-91757635B2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0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E1624-223A-4379-9EAD-6C47EA7FF86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We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as structural metric, and normalize the values into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We use </a:t>
                </a:r>
                <a:r>
                  <a:rPr lang="en-US" b="0" i="0" smtClean="0">
                    <a:latin typeface="Cambria Math"/>
                  </a:rPr>
                  <a:t>−𝑄_𝑐</a:t>
                </a:r>
                <a:r>
                  <a:rPr lang="en-US" dirty="0" smtClean="0"/>
                  <a:t> as structural metric, and normalize the values into the range </a:t>
                </a:r>
                <a:r>
                  <a:rPr lang="en-US" b="0" i="0" smtClean="0">
                    <a:latin typeface="Cambria Math"/>
                  </a:rPr>
                  <a:t>[1,𝑛_𝑐 ].</a:t>
                </a:r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The </a:t>
                </a:r>
                <a:r>
                  <a:rPr lang="en-US" altLang="zh-CN" dirty="0"/>
                  <a:t>problem for inferring the diffusion network thus becomes estimating the set of information diffusion probabilities,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𝜃</m:t>
                    </m:r>
                    <m:r>
                      <a:rPr lang="en-US" altLang="zh-CN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𝑣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CN" dirty="0"/>
                  <a:t>  which maximizes the log likelihood function.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The </a:t>
                </a:r>
                <a:r>
                  <a:rPr lang="en-US" altLang="zh-CN" dirty="0"/>
                  <a:t>problem for inferring the diffusion network thus becomes estimating the set of information diffusion probabilities,   </a:t>
                </a:r>
                <a:r>
                  <a:rPr lang="en-US" altLang="zh-CN" i="0">
                    <a:latin typeface="Cambria Math"/>
                  </a:rPr>
                  <a:t>𝜃={𝜏_(𝑣,𝑤)}</a:t>
                </a:r>
                <a:r>
                  <a:rPr lang="en-US" altLang="zh-CN" dirty="0"/>
                  <a:t>  which maximizes the log likelihood function.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03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 use generative ability to measure the performance as the ground-truth is unknown, and use the perplexity over cascades as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Fig. 5 showed the average perplexity under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-fold cross validation for the above four models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dierent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numbers of cascades. For each model, the performance remained stable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slight decrease with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dierent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numbers of cascades. This showed that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dierence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dierent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numbers of activations doesn't lead to apparent decrease in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And a reasonable increase in run-time for the models with parent components is due to the calculation of which involves integration of nodes' activations in each parent component</a:t>
            </a:r>
            <a:r>
              <a:rPr lang="en-US" dirty="0" smtClean="0"/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run-time was comparably longer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calculation of the discounted counting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Ns(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c;w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t) from the activation logs occupied large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run-time.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empirical result on a real dataset shows that after incorporating structural diversity, there is a significant improvement in the generative ability of the proposed model. The new model can more accurately model diffusion process in social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49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E1624-223A-4379-9EAD-6C47EA7FF86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Find key target consumers who can spread the information to as many consumers as possible. Make product promotions to them.</a:t>
            </a:r>
          </a:p>
          <a:p>
            <a:r>
              <a:rPr lang="en-US" altLang="zh-CN" dirty="0" smtClean="0"/>
              <a:t>Find key patients.  Eliminate disease on them to prevent them spread the disease to as many people as possible</a:t>
            </a:r>
          </a:p>
          <a:p>
            <a:r>
              <a:rPr lang="en-US" altLang="zh-CN" dirty="0" smtClean="0"/>
              <a:t>Given the models, have some applications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assumption in IC Model is simple, </a:t>
            </a:r>
            <a:r>
              <a:rPr lang="en-US" dirty="0" smtClean="0">
                <a:solidFill>
                  <a:srgbClr val="0000FF"/>
                </a:solidFill>
              </a:rPr>
              <a:t>extensions</a:t>
            </a:r>
            <a:r>
              <a:rPr lang="en-US" dirty="0" smtClean="0"/>
              <a:t> for more </a:t>
            </a:r>
            <a:r>
              <a:rPr lang="en-US" dirty="0" smtClean="0">
                <a:solidFill>
                  <a:srgbClr val="0000FF"/>
                </a:solidFill>
              </a:rPr>
              <a:t>accurately modeling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1) The influence of a node activation follows an </a:t>
            </a:r>
            <a:r>
              <a:rPr lang="en-US" dirty="0" smtClean="0">
                <a:solidFill>
                  <a:srgbClr val="00B050"/>
                </a:solidFill>
              </a:rPr>
              <a:t>exponential decay</a:t>
            </a:r>
            <a:r>
              <a:rPr lang="en-US" dirty="0" smtClean="0"/>
              <a:t>.  (W. Lee etc.)</a:t>
            </a:r>
          </a:p>
          <a:p>
            <a:r>
              <a:rPr lang="en-US" dirty="0" smtClean="0"/>
              <a:t>2) A node is allowed to </a:t>
            </a:r>
            <a:r>
              <a:rPr lang="en-US" dirty="0" smtClean="0">
                <a:solidFill>
                  <a:srgbClr val="00B050"/>
                </a:solidFill>
              </a:rPr>
              <a:t>activate multiple times </a:t>
            </a:r>
            <a:r>
              <a:rPr lang="en-US" dirty="0" smtClean="0"/>
              <a:t>(M. Kimura etc.). </a:t>
            </a:r>
          </a:p>
          <a:p>
            <a:r>
              <a:rPr lang="en-US" dirty="0" smtClean="0"/>
              <a:t>3) Allowing </a:t>
            </a:r>
            <a:r>
              <a:rPr lang="en-US" dirty="0" smtClean="0">
                <a:solidFill>
                  <a:srgbClr val="00B050"/>
                </a:solidFill>
              </a:rPr>
              <a:t>continuous tries </a:t>
            </a:r>
            <a:r>
              <a:rPr lang="en-US" dirty="0" smtClean="0"/>
              <a:t>by neighbors (S. Foster etc.).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However</a:t>
            </a:r>
            <a:r>
              <a:rPr lang="en-US" dirty="0" smtClean="0"/>
              <a:t>, most of the existing work </a:t>
            </a:r>
            <a:r>
              <a:rPr lang="en-US" dirty="0" smtClean="0">
                <a:solidFill>
                  <a:srgbClr val="C00000"/>
                </a:solidFill>
              </a:rPr>
              <a:t>does not consider </a:t>
            </a:r>
            <a:r>
              <a:rPr lang="en-US" dirty="0" smtClean="0"/>
              <a:t>the effect of </a:t>
            </a:r>
            <a:r>
              <a:rPr lang="en-US" dirty="0" smtClean="0">
                <a:solidFill>
                  <a:srgbClr val="C00000"/>
                </a:solidFill>
              </a:rPr>
              <a:t>structural diversity </a:t>
            </a:r>
            <a:r>
              <a:rPr lang="en-US" dirty="0" smtClean="0"/>
              <a:t>of the neighbors on node activation.</a:t>
            </a:r>
          </a:p>
          <a:p>
            <a:r>
              <a:rPr lang="en-US" dirty="0" smtClean="0"/>
              <a:t>Base</a:t>
            </a:r>
            <a:r>
              <a:rPr lang="en-US" baseline="0" dirty="0" smtClean="0"/>
              <a:t> on example of blogs </a:t>
            </a:r>
            <a:r>
              <a:rPr lang="en-US" dirty="0" smtClean="0"/>
              <a:t>(more interested in recent news)</a:t>
            </a:r>
          </a:p>
          <a:p>
            <a:r>
              <a:rPr lang="en-US" dirty="0" smtClean="0"/>
              <a:t>(can post several posts)</a:t>
            </a:r>
          </a:p>
          <a:p>
            <a:r>
              <a:rPr lang="en-US" dirty="0" smtClean="0"/>
              <a:t>Not just once, when you revisit the post again,</a:t>
            </a:r>
            <a:r>
              <a:rPr lang="en-US" baseline="0" dirty="0" smtClean="0"/>
              <a:t> you may be motivated by the idea although you are not motivated before.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 of </a:t>
            </a:r>
            <a:r>
              <a:rPr lang="en-US" dirty="0" smtClean="0">
                <a:solidFill>
                  <a:srgbClr val="0000FF"/>
                </a:solidFill>
              </a:rPr>
              <a:t>non-redundant</a:t>
            </a:r>
            <a:r>
              <a:rPr lang="en-US" dirty="0" smtClean="0"/>
              <a:t> contacts that matters, not how many friends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03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Contact neighborhood: users possessing the person’s e-mail address.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B050"/>
                </a:solidFill>
              </a:rPr>
              <a:t>We</a:t>
            </a:r>
            <a:r>
              <a:rPr lang="en-US" dirty="0" smtClean="0"/>
              <a:t> loose the assumption by considering </a:t>
            </a:r>
            <a:r>
              <a:rPr lang="en-US" dirty="0" smtClean="0">
                <a:solidFill>
                  <a:schemeClr val="accent2"/>
                </a:solidFill>
              </a:rPr>
              <a:t>structure diversity</a:t>
            </a:r>
            <a:r>
              <a:rPr lang="en-US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Facebook users invites friends to use Facebook by invitation.</a:t>
            </a:r>
          </a:p>
          <a:p>
            <a:r>
              <a:rPr lang="en-US" dirty="0" smtClean="0"/>
              <a:t> For a person A, we define this set of Facebook users possessing A’s e-mail address to be A’s </a:t>
            </a:r>
            <a:r>
              <a:rPr lang="en-US" dirty="0" smtClean="0">
                <a:solidFill>
                  <a:srgbClr val="00B0F0"/>
                </a:solidFill>
              </a:rPr>
              <a:t>contact neighborhood </a:t>
            </a:r>
            <a:r>
              <a:rPr lang="en-US" dirty="0" smtClean="0"/>
              <a:t>in Facebook.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8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Fig. 1 illustrates a node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 and its neighborhood b(w) = {v1; v2; v3; v4; v5; v6}. The neigh-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borhood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form two components, which is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B(w) = {B1(w) = C1;B2(w) = C2}. And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 consists of interconnected nodes, i.e.,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C1 = {v1; v2; v3} and C2 = {v4; v5; v6}.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component-based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diusion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probability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C1;w and (C2;w) respectively.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the view of component, we consider the activations of all nodes inside the component.</a:t>
            </a:r>
          </a:p>
          <a:p>
            <a:r>
              <a:rPr lang="en-US" dirty="0" smtClean="0"/>
              <a:t>Then, based on the diffusion probabilities </a:t>
            </a:r>
            <a:r>
              <a:rPr lang="en-US" i="1" dirty="0" smtClean="0"/>
              <a:t>{</a:t>
            </a:r>
            <a:r>
              <a:rPr lang="en-US" i="1" dirty="0" err="1" smtClean="0"/>
              <a:t>c;w</a:t>
            </a:r>
            <a:r>
              <a:rPr lang="en-US" i="1" dirty="0" smtClean="0"/>
              <a:t>} associated to the active components, some of the corresponding </a:t>
            </a:r>
            <a:r>
              <a:rPr lang="en-US" dirty="0" smtClean="0"/>
              <a:t>nodes </a:t>
            </a:r>
            <a:r>
              <a:rPr lang="en-US" i="1" dirty="0" smtClean="0"/>
              <a:t>w will be activated accordingly. </a:t>
            </a:r>
          </a:p>
          <a:p>
            <a:r>
              <a:rPr lang="en-US" dirty="0" smtClean="0"/>
              <a:t>To infer an accurate diffusion model, it is expected that the</a:t>
            </a:r>
          </a:p>
          <a:p>
            <a:r>
              <a:rPr lang="en-US" dirty="0" smtClean="0"/>
              <a:t>overall probability of generating all the observed cascades </a:t>
            </a:r>
            <a:r>
              <a:rPr lang="en-US" i="1" dirty="0" smtClean="0"/>
              <a:t>{Ds} should be maximized.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degree of influence on the node with the component as its parent could be affected by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we </a:t>
                </a:r>
                <a:r>
                  <a:rPr lang="en-US" dirty="0"/>
                  <a:t>allow the counting of each activation to be discounted by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  <m:sup/>
                    </m:sSub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 smtClean="0"/>
                  <a:t> ,       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degree of influence on the node with the component as its parent could be affected by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we </a:t>
                </a:r>
                <a:r>
                  <a:rPr lang="en-US" dirty="0"/>
                  <a:t>allow the counting of each activation to be discounted by</a:t>
                </a:r>
                <a:r>
                  <a:rPr lang="en-US" i="0">
                    <a:latin typeface="Cambria Math"/>
                  </a:rPr>
                  <a:t>〖 𝑁〗_𝑠^  (𝑐,𝑤,𝑡)</a:t>
                </a:r>
                <a:r>
                  <a:rPr lang="en-US" b="0" dirty="0" smtClean="0"/>
                  <a:t> ,         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78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We define for 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which may get activated at time step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+1 </m:t>
                    </m:r>
                  </m:oMath>
                </a14:m>
                <a:r>
                  <a:rPr lang="en-US" dirty="0" smtClean="0"/>
                  <a:t>using an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exponential decay</a:t>
                </a:r>
                <a:r>
                  <a:rPr lang="en-US" dirty="0" smtClean="0"/>
                  <a:t>, as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We define for a node </a:t>
                </a:r>
                <a:r>
                  <a:rPr lang="en-US" b="0" i="0" smtClean="0">
                    <a:latin typeface="Cambria Math"/>
                  </a:rPr>
                  <a:t>𝑤 </a:t>
                </a:r>
                <a:r>
                  <a:rPr lang="en-US" dirty="0"/>
                  <a:t>which may get activated at time step</a:t>
                </a:r>
                <a:r>
                  <a:rPr lang="en-US" i="1" dirty="0" smtClean="0"/>
                  <a:t> </a:t>
                </a:r>
                <a:r>
                  <a:rPr lang="en-US" b="0" i="0" smtClean="0">
                    <a:latin typeface="Cambria Math"/>
                  </a:rPr>
                  <a:t>𝑡+1 </a:t>
                </a:r>
                <a:r>
                  <a:rPr lang="en-US" dirty="0" smtClean="0"/>
                  <a:t>using an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exponential decay</a:t>
                </a:r>
                <a:r>
                  <a:rPr lang="en-US" dirty="0" smtClean="0"/>
                  <a:t>, as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2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493A-5F73-418A-99B7-C4DCA10B3D11}" type="datetime1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208-111B-4461-8016-0825C784E280}" type="datetime1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56B1-4D38-4888-B618-6BFDBB4CB9E0}" type="datetime1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108-48D9-4994-BC53-EEC62C07199A}" type="datetime1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695-F104-4A65-8630-888915A45F0B}" type="datetime1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B8A4-E6E5-433B-84A1-D09A9884388D}" type="datetime1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BA4B-E5DC-4307-A90C-F939F07F716C}" type="datetime1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5E15-6DFB-48A2-A75C-2F1668B25EEE}" type="datetime1">
              <a:rPr lang="en-US" smtClean="0"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79DA-F96E-4F08-90CB-5683A4B94630}" type="datetime1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AC56-0686-4D0A-9013-18759C2D6185}" type="datetime1">
              <a:rPr lang="en-US" smtClean="0"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29D-2B34-4202-84C6-2E2DCCD5F588}" type="datetime1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FF56-4C31-430C-812B-D86B9F64D062}" type="datetime1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9B26-A14E-41FD-A079-C2DF9F3D166E}" type="datetime1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F8-25B8-4422-9356-BB6EE47511A4}" type="datetime1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D592-21F0-4F97-AB17-3325C7623B68}" type="datetime1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5577-71D2-413C-A756-68BA466DBA38}" type="datetime1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35E9-89D6-4B97-A939-E99D55F7D2E7}" type="datetime1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A948-76A4-4A3D-A810-D81C104EB2B5}" type="datetime1">
              <a:rPr lang="en-US" smtClean="0"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D64E-1DB5-4112-92A7-B0F1511D42C0}" type="datetime1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C58A-46A4-4896-81F1-DEF130FF8769}" type="datetime1">
              <a:rPr lang="en-US" smtClean="0"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DF03-30EF-4588-94C3-F079E079F225}" type="datetime1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C254-5E5A-4DBE-932D-148B36E2CCDA}" type="datetime1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E8DD2C0-8758-4BA1-AD60-DD486C0E2D6C}" type="datetime1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D90FB9A-605C-4AB5-8185-9B57C4FCB4D7}" type="datetime1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file:///C:\Users\qbao\Desktop\overview%20-%20Copy.vsd\Drawing\~Page-1\SELECTION" TargetMode="External"/><Relationship Id="rId13" Type="http://schemas.openxmlformats.org/officeDocument/2006/relationships/image" Target="../media/image19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emf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file:///C:\Users\qbao\Desktop\overview%20-%20Copy.vsd\Drawing\~Page-1\On-page%20reference.2" TargetMode="External"/><Relationship Id="rId11" Type="http://schemas.openxmlformats.org/officeDocument/2006/relationships/image" Target="../media/image17.emf"/><Relationship Id="rId5" Type="http://schemas.openxmlformats.org/officeDocument/2006/relationships/image" Target="../media/image28.png"/><Relationship Id="rId10" Type="http://schemas.openxmlformats.org/officeDocument/2006/relationships/image" Target="../media/image16.emf"/><Relationship Id="rId4" Type="http://schemas.openxmlformats.org/officeDocument/2006/relationships/image" Target="../media/image27.png"/><Relationship Id="rId9" Type="http://schemas.openxmlformats.org/officeDocument/2006/relationships/image" Target="../media/image15.emf"/><Relationship Id="rId1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3" Type="http://schemas.openxmlformats.org/officeDocument/2006/relationships/notesSlide" Target="../notesSlides/notesSlide10.xml"/><Relationship Id="rId7" Type="http://schemas.openxmlformats.org/officeDocument/2006/relationships/oleObject" Target="file:///C:\Users\qbao\Desktop\overview%20-%20Copy.vsd\Drawing\~Page-1\SELECTION" TargetMode="External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11" Type="http://schemas.openxmlformats.org/officeDocument/2006/relationships/image" Target="../media/image18.emf"/><Relationship Id="rId5" Type="http://schemas.openxmlformats.org/officeDocument/2006/relationships/oleObject" Target="file:///C:\Users\qbao\Desktop\overview%20-%20Copy.vsd\Drawing\~Page-1\On-page%20reference.2" TargetMode="External"/><Relationship Id="rId10" Type="http://schemas.openxmlformats.org/officeDocument/2006/relationships/image" Target="../media/image17.emf"/><Relationship Id="rId4" Type="http://schemas.openxmlformats.org/officeDocument/2006/relationships/image" Target="../media/image34.png"/><Relationship Id="rId9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metracker.org/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3" Type="http://schemas.openxmlformats.org/officeDocument/2006/relationships/notesSlide" Target="../notesSlides/notesSlide6.xml"/><Relationship Id="rId7" Type="http://schemas.openxmlformats.org/officeDocument/2006/relationships/oleObject" Target="file:///C:\Users\qbao\Desktop\overview%20-%20Copy.vsd\Drawing\~Page-1\SELECTION" TargetMode="External"/><Relationship Id="rId12" Type="http://schemas.openxmlformats.org/officeDocument/2006/relationships/image" Target="../media/image19.emf"/><Relationship Id="rId17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4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11" Type="http://schemas.openxmlformats.org/officeDocument/2006/relationships/image" Target="../media/image18.emf"/><Relationship Id="rId5" Type="http://schemas.openxmlformats.org/officeDocument/2006/relationships/oleObject" Target="file:///C:\Users\qbao\Desktop\overview%20-%20Copy.vsd\Drawing\~Page-1\On-page%20reference.2" TargetMode="External"/><Relationship Id="rId15" Type="http://schemas.openxmlformats.org/officeDocument/2006/relationships/image" Target="../media/image23.png"/><Relationship Id="rId10" Type="http://schemas.openxmlformats.org/officeDocument/2006/relationships/image" Target="../media/image17.emf"/><Relationship Id="rId4" Type="http://schemas.openxmlformats.org/officeDocument/2006/relationships/image" Target="../media/image21.png"/><Relationship Id="rId9" Type="http://schemas.openxmlformats.org/officeDocument/2006/relationships/image" Target="../media/image16.emf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8001000" cy="2286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Incorporating Structural Diversity of Neighbors in a Diffusion Model </a:t>
            </a:r>
            <a:br>
              <a:rPr lang="en-US" sz="3200" dirty="0" smtClean="0"/>
            </a:br>
            <a:r>
              <a:rPr lang="en-US" sz="3200" dirty="0" smtClean="0"/>
              <a:t>for Social Networks</a:t>
            </a:r>
            <a:endParaRPr lang="en-US" sz="3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19200" y="4876800"/>
            <a:ext cx="6858000" cy="9906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/>
              <a:t>Qing </a:t>
            </a:r>
            <a:r>
              <a:rPr lang="en-US" dirty="0" err="1"/>
              <a:t>Bao</a:t>
            </a:r>
            <a:r>
              <a:rPr lang="en-US" dirty="0"/>
              <a:t>, William </a:t>
            </a:r>
            <a:r>
              <a:rPr lang="en-US" dirty="0" smtClean="0"/>
              <a:t>K</a:t>
            </a:r>
            <a:r>
              <a:rPr lang="en-US" dirty="0"/>
              <a:t>.</a:t>
            </a:r>
            <a:r>
              <a:rPr lang="en-US" dirty="0" smtClean="0"/>
              <a:t> Cheung</a:t>
            </a:r>
            <a:r>
              <a:rPr lang="en-US" dirty="0"/>
              <a:t>, and Yu </a:t>
            </a:r>
            <a:r>
              <a:rPr lang="en-US" dirty="0" smtClean="0"/>
              <a:t>Zhang</a:t>
            </a:r>
          </a:p>
          <a:p>
            <a:pPr algn="ctr"/>
            <a:r>
              <a:rPr lang="en-US" dirty="0" smtClean="0"/>
              <a:t>Department of Computer Science</a:t>
            </a:r>
          </a:p>
          <a:p>
            <a:pPr algn="ctr"/>
            <a:r>
              <a:rPr lang="en-US" dirty="0" smtClean="0"/>
              <a:t>Hong Kong Baptist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Problem Formulation </a:t>
            </a:r>
            <a:r>
              <a:rPr lang="en-US" sz="3100" dirty="0" smtClean="0"/>
              <a:t>- component activation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4876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D</a:t>
                </a:r>
                <a:r>
                  <a:rPr lang="en-US" dirty="0" smtClean="0"/>
                  <a:t>iscounted </a:t>
                </a:r>
                <a:r>
                  <a:rPr lang="en-US" dirty="0"/>
                  <a:t>counting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 </m:t>
                        </m:r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0000FF"/>
                    </a:solidFill>
                  </a:rPr>
                  <a:t>Factor 1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): when a component is activated?</a:t>
                </a:r>
              </a:p>
              <a:p>
                <a:pPr lvl="2"/>
                <a:r>
                  <a:rPr lang="en-US" dirty="0" smtClean="0"/>
                  <a:t>First activation? Burst of activations?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74320" lvl="1" indent="0">
                  <a:buNone/>
                </a:pPr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0000FF"/>
                    </a:solidFill>
                  </a:rPr>
                  <a:t>Factor 2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): The structural connectivity of the component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4876800"/>
              </a:xfrm>
              <a:blipFill rotWithShape="1">
                <a:blip r:embed="rId4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59" y="2971800"/>
            <a:ext cx="55911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247359" y="4997379"/>
            <a:ext cx="3779362" cy="1409621"/>
            <a:chOff x="1600200" y="2819400"/>
            <a:chExt cx="5399088" cy="2013744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5284613"/>
                </p:ext>
              </p:extLst>
            </p:nvPr>
          </p:nvGraphicFramePr>
          <p:xfrm>
            <a:off x="3928269" y="3467100"/>
            <a:ext cx="752475" cy="750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7" name="Visio" r:id="rId6" imgW="751750" imgH="751649" progId="Visio.Drawing.11">
                    <p:link updateAutomatic="1"/>
                  </p:oleObj>
                </mc:Choice>
                <mc:Fallback>
                  <p:oleObj name="Visio" r:id="rId6" imgW="751750" imgH="751649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928269" y="3467100"/>
                          <a:ext cx="752475" cy="7508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446831"/>
                </p:ext>
              </p:extLst>
            </p:nvPr>
          </p:nvGraphicFramePr>
          <p:xfrm>
            <a:off x="2699544" y="2895600"/>
            <a:ext cx="3921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8" name="Visio" r:id="rId8" imgW="391655" imgH="391495" progId="Visio.Drawing.11">
                    <p:link updateAutomatic="1"/>
                  </p:oleObj>
                </mc:Choice>
                <mc:Fallback>
                  <p:oleObj name="Visio" r:id="rId8" imgW="391655" imgH="391495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699544" y="2895600"/>
                          <a:ext cx="392113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2737597"/>
                </p:ext>
              </p:extLst>
            </p:nvPr>
          </p:nvGraphicFramePr>
          <p:xfrm>
            <a:off x="1861344" y="3657600"/>
            <a:ext cx="3921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9" name="Visio" r:id="rId8" imgW="391655" imgH="391495" progId="Visio.Drawing.11">
                    <p:link updateAutomatic="1"/>
                  </p:oleObj>
                </mc:Choice>
                <mc:Fallback>
                  <p:oleObj name="Visio" r:id="rId8" imgW="391655" imgH="391495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61344" y="3657600"/>
                          <a:ext cx="392113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2426705"/>
                </p:ext>
              </p:extLst>
            </p:nvPr>
          </p:nvGraphicFramePr>
          <p:xfrm>
            <a:off x="2699544" y="4408487"/>
            <a:ext cx="3921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0" name="Visio" r:id="rId8" imgW="391655" imgH="391495" progId="Visio.Drawing.11">
                    <p:link updateAutomatic="1"/>
                  </p:oleObj>
                </mc:Choice>
                <mc:Fallback>
                  <p:oleObj name="Visio" r:id="rId8" imgW="391655" imgH="391495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699544" y="4408487"/>
                          <a:ext cx="392113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7160318"/>
                </p:ext>
              </p:extLst>
            </p:nvPr>
          </p:nvGraphicFramePr>
          <p:xfrm>
            <a:off x="5518944" y="2895600"/>
            <a:ext cx="3921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1" name="Visio" r:id="rId8" imgW="391655" imgH="391495" progId="Visio.Drawing.11">
                    <p:link updateAutomatic="1"/>
                  </p:oleObj>
                </mc:Choice>
                <mc:Fallback>
                  <p:oleObj name="Visio" r:id="rId8" imgW="391655" imgH="391495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518944" y="2895600"/>
                          <a:ext cx="392113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1222543"/>
                </p:ext>
              </p:extLst>
            </p:nvPr>
          </p:nvGraphicFramePr>
          <p:xfrm>
            <a:off x="6357144" y="3657600"/>
            <a:ext cx="3921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2" name="Visio" r:id="rId8" imgW="391655" imgH="391495" progId="Visio.Drawing.11">
                    <p:link updateAutomatic="1"/>
                  </p:oleObj>
                </mc:Choice>
                <mc:Fallback>
                  <p:oleObj name="Visio" r:id="rId8" imgW="391655" imgH="391495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357144" y="3657600"/>
                          <a:ext cx="392113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5248712"/>
                </p:ext>
              </p:extLst>
            </p:nvPr>
          </p:nvGraphicFramePr>
          <p:xfrm>
            <a:off x="5518944" y="4419600"/>
            <a:ext cx="3921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3" name="Visio" r:id="rId8" imgW="391655" imgH="391495" progId="Visio.Drawing.11">
                    <p:link updateAutomatic="1"/>
                  </p:oleObj>
                </mc:Choice>
                <mc:Fallback>
                  <p:oleObj name="Visio" r:id="rId8" imgW="391655" imgH="391495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518944" y="4419600"/>
                          <a:ext cx="392113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Straight Arrow Connector 14"/>
            <p:cNvCxnSpPr>
              <a:stCxn id="10" idx="0"/>
              <a:endCxn id="9" idx="1"/>
            </p:cNvCxnSpPr>
            <p:nvPr/>
          </p:nvCxnSpPr>
          <p:spPr>
            <a:xfrm flipV="1">
              <a:off x="2057400" y="3091656"/>
              <a:ext cx="642144" cy="565944"/>
            </a:xfrm>
            <a:prstGeom prst="straightConnector1">
              <a:avLst/>
            </a:prstGeom>
            <a:ln w="34925" cmpd="sng"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9" idx="2"/>
            </p:cNvCxnSpPr>
            <p:nvPr/>
          </p:nvCxnSpPr>
          <p:spPr>
            <a:xfrm flipH="1" flipV="1">
              <a:off x="2895600" y="3287713"/>
              <a:ext cx="196057" cy="1316830"/>
            </a:xfrm>
            <a:prstGeom prst="straightConnector1">
              <a:avLst/>
            </a:prstGeom>
            <a:ln w="34925" cmpd="sng"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1" idx="1"/>
            </p:cNvCxnSpPr>
            <p:nvPr/>
          </p:nvCxnSpPr>
          <p:spPr>
            <a:xfrm>
              <a:off x="2057400" y="4049713"/>
              <a:ext cx="642144" cy="554830"/>
            </a:xfrm>
            <a:prstGeom prst="straightConnector1">
              <a:avLst/>
            </a:prstGeom>
            <a:ln w="34925" cmpd="sng"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3"/>
              <a:endCxn id="13" idx="2"/>
            </p:cNvCxnSpPr>
            <p:nvPr/>
          </p:nvCxnSpPr>
          <p:spPr>
            <a:xfrm flipV="1">
              <a:off x="5911057" y="4049713"/>
              <a:ext cx="642143" cy="565943"/>
            </a:xfrm>
            <a:prstGeom prst="straightConnector1">
              <a:avLst/>
            </a:prstGeom>
            <a:ln w="34925" cmpd="sng">
              <a:solidFill>
                <a:schemeClr val="accent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0"/>
              <a:endCxn id="12" idx="3"/>
            </p:cNvCxnSpPr>
            <p:nvPr/>
          </p:nvCxnSpPr>
          <p:spPr>
            <a:xfrm flipH="1" flipV="1">
              <a:off x="5911057" y="3091656"/>
              <a:ext cx="642143" cy="565944"/>
            </a:xfrm>
            <a:prstGeom prst="straightConnector1">
              <a:avLst/>
            </a:prstGeom>
            <a:ln w="34925" cmpd="sng"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600200" y="2819400"/>
              <a:ext cx="2013744" cy="2013744"/>
            </a:xfrm>
            <a:prstGeom prst="ellipse">
              <a:avLst/>
            </a:prstGeom>
            <a:noFill/>
            <a:ln w="85725" cmpd="sng">
              <a:solidFill>
                <a:srgbClr val="0066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985544" y="2819400"/>
              <a:ext cx="2013744" cy="2013744"/>
            </a:xfrm>
            <a:prstGeom prst="ellipse">
              <a:avLst/>
            </a:prstGeom>
            <a:noFill/>
            <a:ln w="85725" cmpd="sng">
              <a:solidFill>
                <a:srgbClr val="0066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6"/>
              <a:endCxn id="8" idx="1"/>
            </p:cNvCxnSpPr>
            <p:nvPr/>
          </p:nvCxnSpPr>
          <p:spPr>
            <a:xfrm>
              <a:off x="3613944" y="3826272"/>
              <a:ext cx="314325" cy="16271"/>
            </a:xfrm>
            <a:prstGeom prst="straightConnector1">
              <a:avLst/>
            </a:prstGeom>
            <a:ln w="44450" cmpd="sng">
              <a:solidFill>
                <a:srgbClr val="0066F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662996" y="3826272"/>
              <a:ext cx="304800" cy="8135"/>
            </a:xfrm>
            <a:prstGeom prst="straightConnector1">
              <a:avLst/>
            </a:prstGeom>
            <a:ln w="44450" cmpd="sng">
              <a:solidFill>
                <a:srgbClr val="0066F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229600" cy="289560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0000FF"/>
                    </a:solidFill>
                  </a:rPr>
                  <a:t>Assumption for Factor 1: </a:t>
                </a:r>
                <a:r>
                  <a:rPr lang="en-US" dirty="0" smtClean="0"/>
                  <a:t>Activated parent component with its first node activated more recently is more influential.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: the time of first node activation in component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during</a:t>
                </a:r>
                <a:r>
                  <a:rPr lang="en-US" dirty="0" smtClean="0"/>
                  <a:t> </a:t>
                </a:r>
                <a:r>
                  <a:rPr lang="en-US" dirty="0"/>
                  <a:t>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i="1" dirty="0" smtClean="0"/>
                  <a:t>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229600" cy="2895600"/>
              </a:xfrm>
              <a:blipFill rotWithShape="1">
                <a:blip r:embed="rId4"/>
                <a:stretch>
                  <a:fillRect l="-741" t="-2737" r="-207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62" y="2192308"/>
            <a:ext cx="2245652" cy="131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1142"/>
                <a:ext cx="8229600" cy="316992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0000FF"/>
                    </a:solidFill>
                  </a:rPr>
                  <a:t>Assumption for Factor 2: </a:t>
                </a:r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information provided by  nodes within a </a:t>
                </a:r>
                <a:r>
                  <a:rPr lang="en-US" dirty="0">
                    <a:solidFill>
                      <a:srgbClr val="00B050"/>
                    </a:solidFill>
                  </a:rPr>
                  <a:t>more tightly connected </a:t>
                </a:r>
                <a:r>
                  <a:rPr lang="en-US" dirty="0"/>
                  <a:t>component will be </a:t>
                </a:r>
                <a:r>
                  <a:rPr lang="en-US" dirty="0">
                    <a:solidFill>
                      <a:srgbClr val="00B050"/>
                    </a:solidFill>
                  </a:rPr>
                  <a:t>more redundant</a:t>
                </a:r>
                <a:r>
                  <a:rPr lang="en-US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M</a:t>
                </a:r>
                <a:r>
                  <a:rPr lang="en-US" dirty="0" smtClean="0"/>
                  <a:t>odularity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) [1] for the tightness of connections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as structural metric, normalize into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274320" lvl="1" indent="0">
                  <a:buNone/>
                </a:pPr>
                <a:r>
                  <a:rPr lang="en-US" b="0" dirty="0" smtClean="0"/>
                  <a:t>       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𝑚𝑎𝑥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𝑚𝑎𝑥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𝑚𝑖𝑛</m:t>
                            </m:r>
                          </m:sup>
                        </m:sSubSup>
                      </m:den>
                    </m:f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c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1142"/>
                <a:ext cx="8229600" cy="3169920"/>
              </a:xfrm>
              <a:blipFill rotWithShape="1">
                <a:blip r:embed="rId4"/>
                <a:stretch>
                  <a:fillRect l="-741" t="-134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629383" y="4196796"/>
            <a:ext cx="5399088" cy="2013744"/>
            <a:chOff x="1600200" y="2819400"/>
            <a:chExt cx="5399088" cy="201374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7473951"/>
                </p:ext>
              </p:extLst>
            </p:nvPr>
          </p:nvGraphicFramePr>
          <p:xfrm>
            <a:off x="3928269" y="3467100"/>
            <a:ext cx="752475" cy="750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2" name="Visio" r:id="rId5" imgW="751750" imgH="751649" progId="Visio.Drawing.11">
                    <p:link updateAutomatic="1"/>
                  </p:oleObj>
                </mc:Choice>
                <mc:Fallback>
                  <p:oleObj name="Visio" r:id="rId5" imgW="751750" imgH="751649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28269" y="3467100"/>
                          <a:ext cx="752475" cy="7508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8517508"/>
                </p:ext>
              </p:extLst>
            </p:nvPr>
          </p:nvGraphicFramePr>
          <p:xfrm>
            <a:off x="2699544" y="2895600"/>
            <a:ext cx="3921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3" name="Visio" r:id="rId7" imgW="391655" imgH="391495" progId="Visio.Drawing.11">
                    <p:link updateAutomatic="1"/>
                  </p:oleObj>
                </mc:Choice>
                <mc:Fallback>
                  <p:oleObj name="Visio" r:id="rId7" imgW="391655" imgH="391495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699544" y="2895600"/>
                          <a:ext cx="392113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4376704"/>
                </p:ext>
              </p:extLst>
            </p:nvPr>
          </p:nvGraphicFramePr>
          <p:xfrm>
            <a:off x="1861344" y="3657600"/>
            <a:ext cx="3921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" name="Visio" r:id="rId7" imgW="391655" imgH="391495" progId="Visio.Drawing.11">
                    <p:link updateAutomatic="1"/>
                  </p:oleObj>
                </mc:Choice>
                <mc:Fallback>
                  <p:oleObj name="Visio" r:id="rId7" imgW="391655" imgH="391495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861344" y="3657600"/>
                          <a:ext cx="392113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200441"/>
                </p:ext>
              </p:extLst>
            </p:nvPr>
          </p:nvGraphicFramePr>
          <p:xfrm>
            <a:off x="2699544" y="4408487"/>
            <a:ext cx="3921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5" name="Visio" r:id="rId7" imgW="391655" imgH="391495" progId="Visio.Drawing.11">
                    <p:link updateAutomatic="1"/>
                  </p:oleObj>
                </mc:Choice>
                <mc:Fallback>
                  <p:oleObj name="Visio" r:id="rId7" imgW="391655" imgH="391495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699544" y="4408487"/>
                          <a:ext cx="392113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5459472"/>
                </p:ext>
              </p:extLst>
            </p:nvPr>
          </p:nvGraphicFramePr>
          <p:xfrm>
            <a:off x="5518944" y="2895600"/>
            <a:ext cx="3921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6" name="Visio" r:id="rId7" imgW="391655" imgH="391495" progId="Visio.Drawing.11">
                    <p:link updateAutomatic="1"/>
                  </p:oleObj>
                </mc:Choice>
                <mc:Fallback>
                  <p:oleObj name="Visio" r:id="rId7" imgW="391655" imgH="391495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518944" y="2895600"/>
                          <a:ext cx="392113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8373305"/>
                </p:ext>
              </p:extLst>
            </p:nvPr>
          </p:nvGraphicFramePr>
          <p:xfrm>
            <a:off x="6357144" y="3657600"/>
            <a:ext cx="3921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7" name="Visio" r:id="rId7" imgW="391655" imgH="391495" progId="Visio.Drawing.11">
                    <p:link updateAutomatic="1"/>
                  </p:oleObj>
                </mc:Choice>
                <mc:Fallback>
                  <p:oleObj name="Visio" r:id="rId7" imgW="391655" imgH="391495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357144" y="3657600"/>
                          <a:ext cx="392113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1653287"/>
                </p:ext>
              </p:extLst>
            </p:nvPr>
          </p:nvGraphicFramePr>
          <p:xfrm>
            <a:off x="5518944" y="4419600"/>
            <a:ext cx="3921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8" name="Visio" r:id="rId7" imgW="391655" imgH="391495" progId="Visio.Drawing.11">
                    <p:link updateAutomatic="1"/>
                  </p:oleObj>
                </mc:Choice>
                <mc:Fallback>
                  <p:oleObj name="Visio" r:id="rId7" imgW="391655" imgH="391495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518944" y="4419600"/>
                          <a:ext cx="392113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Arrow Connector 11"/>
            <p:cNvCxnSpPr>
              <a:stCxn id="7" idx="0"/>
              <a:endCxn id="6" idx="1"/>
            </p:cNvCxnSpPr>
            <p:nvPr/>
          </p:nvCxnSpPr>
          <p:spPr>
            <a:xfrm flipV="1">
              <a:off x="2057400" y="3091656"/>
              <a:ext cx="642144" cy="565944"/>
            </a:xfrm>
            <a:prstGeom prst="straightConnector1">
              <a:avLst/>
            </a:prstGeom>
            <a:ln w="34925" cmpd="sng"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6" idx="2"/>
            </p:cNvCxnSpPr>
            <p:nvPr/>
          </p:nvCxnSpPr>
          <p:spPr>
            <a:xfrm flipH="1" flipV="1">
              <a:off x="2895600" y="3287713"/>
              <a:ext cx="196057" cy="1316830"/>
            </a:xfrm>
            <a:prstGeom prst="straightConnector1">
              <a:avLst/>
            </a:prstGeom>
            <a:ln w="34925" cmpd="sng"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8" idx="1"/>
            </p:cNvCxnSpPr>
            <p:nvPr/>
          </p:nvCxnSpPr>
          <p:spPr>
            <a:xfrm>
              <a:off x="2057400" y="4049713"/>
              <a:ext cx="642144" cy="554830"/>
            </a:xfrm>
            <a:prstGeom prst="straightConnector1">
              <a:avLst/>
            </a:prstGeom>
            <a:ln w="34925" cmpd="sng"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3"/>
              <a:endCxn id="10" idx="2"/>
            </p:cNvCxnSpPr>
            <p:nvPr/>
          </p:nvCxnSpPr>
          <p:spPr>
            <a:xfrm flipV="1">
              <a:off x="5911057" y="4049713"/>
              <a:ext cx="642143" cy="565943"/>
            </a:xfrm>
            <a:prstGeom prst="straightConnector1">
              <a:avLst/>
            </a:prstGeom>
            <a:ln w="34925" cmpd="sng">
              <a:solidFill>
                <a:schemeClr val="accent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0"/>
              <a:endCxn id="9" idx="3"/>
            </p:cNvCxnSpPr>
            <p:nvPr/>
          </p:nvCxnSpPr>
          <p:spPr>
            <a:xfrm flipH="1" flipV="1">
              <a:off x="5911057" y="3091656"/>
              <a:ext cx="642143" cy="565944"/>
            </a:xfrm>
            <a:prstGeom prst="straightConnector1">
              <a:avLst/>
            </a:prstGeom>
            <a:ln w="34925" cmpd="sng"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600200" y="2819400"/>
              <a:ext cx="2013744" cy="2013744"/>
            </a:xfrm>
            <a:prstGeom prst="ellipse">
              <a:avLst/>
            </a:prstGeom>
            <a:noFill/>
            <a:ln w="85725" cmpd="sng">
              <a:solidFill>
                <a:srgbClr val="0066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85544" y="2819400"/>
              <a:ext cx="2013744" cy="2013744"/>
            </a:xfrm>
            <a:prstGeom prst="ellipse">
              <a:avLst/>
            </a:prstGeom>
            <a:noFill/>
            <a:ln w="85725" cmpd="sng">
              <a:solidFill>
                <a:srgbClr val="0066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6"/>
              <a:endCxn id="5" idx="1"/>
            </p:cNvCxnSpPr>
            <p:nvPr/>
          </p:nvCxnSpPr>
          <p:spPr>
            <a:xfrm>
              <a:off x="3613944" y="3826272"/>
              <a:ext cx="314325" cy="16271"/>
            </a:xfrm>
            <a:prstGeom prst="straightConnector1">
              <a:avLst/>
            </a:prstGeom>
            <a:ln w="44450" cmpd="sng">
              <a:solidFill>
                <a:srgbClr val="0066F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662996" y="3826272"/>
              <a:ext cx="304800" cy="8135"/>
            </a:xfrm>
            <a:prstGeom prst="straightConnector1">
              <a:avLst/>
            </a:prstGeom>
            <a:ln w="44450" cmpd="sng">
              <a:solidFill>
                <a:srgbClr val="0066F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460605" y="6243085"/>
            <a:ext cx="8767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[1] </a:t>
            </a:r>
            <a:r>
              <a:rPr lang="en-US" sz="1200" dirty="0"/>
              <a:t>A. </a:t>
            </a:r>
            <a:r>
              <a:rPr lang="en-US" sz="1200" dirty="0" err="1"/>
              <a:t>Clauset</a:t>
            </a:r>
            <a:r>
              <a:rPr lang="en-US" sz="1200" dirty="0"/>
              <a:t>, M. E. J. Newman, and C. Moore, “Finding </a:t>
            </a:r>
            <a:r>
              <a:rPr lang="en-US" sz="1200" dirty="0" smtClean="0"/>
              <a:t>community structure </a:t>
            </a:r>
            <a:r>
              <a:rPr lang="en-US" sz="1200" dirty="0"/>
              <a:t>in very large networks,” Physical Review E, vol. 70, </a:t>
            </a:r>
            <a:r>
              <a:rPr lang="en-US" sz="1200" dirty="0" smtClean="0"/>
              <a:t>Dec.2004</a:t>
            </a:r>
            <a:r>
              <a:rPr lang="en-US" sz="1200" dirty="0"/>
              <a:t>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0000FF"/>
                    </a:solidFill>
                  </a:rPr>
                  <a:t>Log </a:t>
                </a:r>
                <a:r>
                  <a:rPr lang="en-US" dirty="0">
                    <a:solidFill>
                      <a:srgbClr val="0000FF"/>
                    </a:solidFill>
                  </a:rPr>
                  <a:t>likelihood function:</a:t>
                </a:r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Node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𝑤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becomes active at time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𝑡</m:t>
                    </m:r>
                    <m:r>
                      <a:rPr lang="en-US" i="1" dirty="0">
                        <a:latin typeface="Cambria Math"/>
                      </a:rPr>
                      <m:t> + 1</m:t>
                    </m:r>
                  </m:oMath>
                </a14:m>
                <a:r>
                  <a:rPr lang="en-US" dirty="0"/>
                  <a:t> with probability:</a:t>
                </a:r>
              </a:p>
              <a:p>
                <a:pPr marL="0" indent="0">
                  <a:buNone/>
                </a:pPr>
                <a:r>
                  <a:rPr lang="en-US" dirty="0"/>
                  <a:t>	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+1)=1−</m:t>
                    </m:r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𝐵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                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altLang="zh-CN" dirty="0">
                    <a:solidFill>
                      <a:srgbClr val="0000FF"/>
                    </a:solidFill>
                  </a:rPr>
                  <a:t>Objective: </a:t>
                </a:r>
                <a:r>
                  <a:rPr lang="en-US" altLang="zh-CN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𝜃</m:t>
                    </m:r>
                    <m:r>
                      <a:rPr lang="en-US" altLang="zh-CN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CN" dirty="0"/>
                  <a:t>  </a:t>
                </a:r>
                <a:r>
                  <a:rPr lang="en-US" altLang="zh-CN" dirty="0" smtClean="0"/>
                  <a:t>to maximize </a:t>
                </a:r>
                <a:r>
                  <a:rPr lang="en-US" altLang="zh-CN" dirty="0"/>
                  <a:t>the log likelihood </a:t>
                </a:r>
                <a:r>
                  <a:rPr lang="en-US" altLang="zh-CN" dirty="0" smtClean="0"/>
                  <a:t>function</a:t>
                </a:r>
                <a:endParaRPr lang="en-US" altLang="zh-CN" dirty="0"/>
              </a:p>
              <a:p>
                <a:endParaRPr lang="en-US" dirty="0">
                  <a:solidFill>
                    <a:srgbClr val="0000FF"/>
                  </a:solidFill>
                </a:endParaRP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C:\Documents and Settings\qbao\Desktop\Log_Likel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1981200"/>
            <a:ext cx="5468546" cy="24384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altLang="zh-CN" dirty="0" smtClean="0"/>
                  <a:t>We derive an EM algorithm to infer the model parameters.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E-step: Estimating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M-step: Update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𝜃</m:t>
                    </m:r>
                    <m:r>
                      <a:rPr lang="en-US" altLang="zh-CN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 r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 descr="C:\Documents and Settings\qbao\Desktop\mem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971800"/>
            <a:ext cx="4953000" cy="351877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Experiment: Data 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MemeTracker: websites of news articles and blogs </a:t>
                </a:r>
                <a:r>
                  <a:rPr lang="en-US" dirty="0">
                    <a:hlinkClick r:id="rId3"/>
                  </a:rPr>
                  <a:t>http://www.memetracker.org/</a:t>
                </a:r>
                <a:endParaRPr lang="en-US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4 </m:t>
                    </m:r>
                  </m:oMath>
                </a14:m>
                <a:r>
                  <a:rPr lang="en-US" dirty="0" smtClean="0"/>
                  <a:t>million nodes,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13</m:t>
                    </m:r>
                  </m:oMath>
                </a14:m>
                <a:r>
                  <a:rPr lang="en-US" dirty="0" smtClean="0"/>
                  <a:t> million edges,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71568</m:t>
                    </m:r>
                  </m:oMath>
                </a14:m>
                <a:r>
                  <a:rPr lang="en-US" dirty="0" smtClean="0"/>
                  <a:t> cascades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4"/>
                <a:stretch>
                  <a:fillRect l="-667" t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Experiment: Structural Diversity Valid?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01073" y="1447800"/>
                <a:ext cx="8229600" cy="2133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5100" dirty="0" smtClean="0"/>
                  <a:t> Using </a:t>
                </a:r>
                <a:r>
                  <a:rPr lang="en-US" sz="5100" dirty="0"/>
                  <a:t>components is </a:t>
                </a:r>
                <a:r>
                  <a:rPr lang="en-US" sz="5100" dirty="0" smtClean="0"/>
                  <a:t>feasible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5100" dirty="0" smtClean="0"/>
                  <a:t> </a:t>
                </a:r>
                <a:r>
                  <a:rPr lang="en-US" sz="3800" dirty="0" smtClean="0"/>
                  <a:t>Sample 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/>
                      </a:rPr>
                      <m:t>10%</m:t>
                    </m:r>
                  </m:oMath>
                </a14:m>
                <a:r>
                  <a:rPr lang="en-US" sz="3800" dirty="0"/>
                  <a:t> of the complete dataset</a:t>
                </a:r>
                <a:r>
                  <a:rPr lang="en-US" sz="3800" dirty="0" smtClean="0"/>
                  <a:t>. Consider nodes with non-zero in-degree.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3800" dirty="0" smtClean="0"/>
                  <a:t> </a:t>
                </a:r>
                <a:r>
                  <a:rPr lang="en-US" sz="3800" i="1" dirty="0" smtClean="0">
                    <a:solidFill>
                      <a:srgbClr val="00B050"/>
                    </a:solidFill>
                  </a:rPr>
                  <a:t>53.1% </a:t>
                </a:r>
                <a:r>
                  <a:rPr lang="en-US" sz="3800" dirty="0" smtClean="0">
                    <a:solidFill>
                      <a:srgbClr val="00B050"/>
                    </a:solidFill>
                  </a:rPr>
                  <a:t>websites </a:t>
                </a:r>
                <a:r>
                  <a:rPr lang="en-US" sz="3800" dirty="0"/>
                  <a:t>have </a:t>
                </a:r>
                <a:r>
                  <a:rPr lang="en-US" sz="3800" dirty="0">
                    <a:solidFill>
                      <a:srgbClr val="00B050"/>
                    </a:solidFill>
                  </a:rPr>
                  <a:t>at least two components </a:t>
                </a:r>
                <a:r>
                  <a:rPr lang="en-US" sz="3800" dirty="0"/>
                  <a:t>containing</a:t>
                </a:r>
                <a:r>
                  <a:rPr lang="en-US" sz="3800" dirty="0">
                    <a:solidFill>
                      <a:srgbClr val="00B050"/>
                    </a:solidFill>
                  </a:rPr>
                  <a:t> more than one </a:t>
                </a:r>
                <a:r>
                  <a:rPr lang="en-US" sz="3800" dirty="0" smtClean="0">
                    <a:solidFill>
                      <a:srgbClr val="00B050"/>
                    </a:solidFill>
                  </a:rPr>
                  <a:t>node</a:t>
                </a:r>
                <a:r>
                  <a:rPr lang="en-US" sz="3800" dirty="0" smtClean="0"/>
                  <a:t>. </a:t>
                </a:r>
              </a:p>
              <a:p>
                <a:endParaRPr lang="en-US" sz="38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3" y="1447800"/>
                <a:ext cx="8229600" cy="2133600"/>
              </a:xfrm>
              <a:prstGeom prst="rect">
                <a:avLst/>
              </a:prstGeom>
              <a:blipFill rotWithShape="1">
                <a:blip r:embed="rId2"/>
                <a:stretch>
                  <a:fillRect l="-1185" t="-8286" r="-103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Experiment: Setup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236220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R</a:t>
                </a:r>
                <a:r>
                  <a:rPr lang="en-US" dirty="0" smtClean="0"/>
                  <a:t>andomly chose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1000</m:t>
                    </m:r>
                  </m:oMath>
                </a14:m>
                <a:r>
                  <a:rPr lang="en-US" i="1" dirty="0" smtClean="0"/>
                  <a:t> nodes with non-zero in-degree</a:t>
                </a:r>
                <a:endParaRPr lang="en-US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Number of cascades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{17500,35000,52500,71568}</m:t>
                    </m:r>
                  </m:oMath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F</a:t>
                </a:r>
                <a:r>
                  <a:rPr lang="en-US" dirty="0" smtClean="0"/>
                  <a:t>ive-fold cross-validation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Metric</a:t>
                </a:r>
                <a:r>
                  <a:rPr lang="en-US" dirty="0"/>
                  <a:t>:  </a:t>
                </a:r>
                <a:endParaRPr lang="en-US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</a:rPr>
                        <m:t>𝑃𝑒𝑟𝑝𝑙𝑒𝑥𝑖𝑡𝑦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/>
                  <a:t> is the number of activations.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A smaller </a:t>
                </a:r>
                <a:r>
                  <a:rPr lang="en-US" dirty="0"/>
                  <a:t>perplexity </a:t>
                </a:r>
                <a:r>
                  <a:rPr lang="en-US" dirty="0" smtClean="0"/>
                  <a:t>value indicates </a:t>
                </a:r>
                <a:r>
                  <a:rPr lang="en-US" dirty="0"/>
                  <a:t>better performance.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i="1" dirty="0" smtClean="0"/>
              </a:p>
              <a:p>
                <a:endParaRPr lang="en-US" i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2362200"/>
              </a:xfrm>
              <a:blipFill rotWithShape="1">
                <a:blip r:embed="rId3"/>
                <a:stretch>
                  <a:fillRect l="-296" t="-3618" b="-3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4572000"/>
            <a:ext cx="8229600" cy="1699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Work\My_work\summary\Diffusion_network_inferring\Models\Component\WI\Sep_4th_Submit\plot\Res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200"/>
            <a:ext cx="6437598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562600"/>
            <a:ext cx="8229600" cy="10151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performance was improved </a:t>
            </a:r>
            <a:r>
              <a:rPr lang="en-US" dirty="0" smtClean="0"/>
              <a:t>significantly after adding the component modularity.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810512"/>
            <a:ext cx="19812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i="1" dirty="0" smtClean="0">
                <a:solidFill>
                  <a:srgbClr val="C00000"/>
                </a:solidFill>
              </a:rPr>
              <a:t>1</a:t>
            </a:r>
            <a:r>
              <a:rPr lang="en-US" i="1" dirty="0" smtClean="0"/>
              <a:t>: 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 smtClean="0">
                <a:solidFill>
                  <a:srgbClr val="00B0F0"/>
                </a:solidFill>
              </a:rPr>
              <a:t>2</a:t>
            </a:r>
            <a:r>
              <a:rPr lang="en-US" i="1" dirty="0" smtClean="0"/>
              <a:t>: decay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 smtClean="0">
                <a:solidFill>
                  <a:srgbClr val="0066FF"/>
                </a:solidFill>
              </a:rPr>
              <a:t>3</a:t>
            </a:r>
            <a:r>
              <a:rPr lang="en-US" i="1" dirty="0" smtClean="0"/>
              <a:t>: decay+</a:t>
            </a:r>
          </a:p>
          <a:p>
            <a:pPr marL="0" indent="0">
              <a:buNone/>
            </a:pPr>
            <a:r>
              <a:rPr lang="en-US" i="1" dirty="0"/>
              <a:t>c</a:t>
            </a:r>
            <a:r>
              <a:rPr lang="en-US" i="1" dirty="0" smtClean="0"/>
              <a:t>omponent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 smtClean="0">
                <a:solidFill>
                  <a:srgbClr val="FFC000"/>
                </a:solidFill>
              </a:rPr>
              <a:t>4</a:t>
            </a:r>
            <a:r>
              <a:rPr lang="en-US" i="1" dirty="0" smtClean="0"/>
              <a:t>: decay+</a:t>
            </a:r>
          </a:p>
          <a:p>
            <a:pPr marL="0" indent="0">
              <a:buNone/>
            </a:pPr>
            <a:r>
              <a:rPr lang="en-US" i="1" dirty="0"/>
              <a:t>c</a:t>
            </a:r>
            <a:r>
              <a:rPr lang="en-US" i="1" dirty="0" smtClean="0"/>
              <a:t>omponent </a:t>
            </a:r>
            <a:r>
              <a:rPr lang="en-US" i="1" dirty="0"/>
              <a:t>s</a:t>
            </a:r>
            <a:r>
              <a:rPr lang="en-US" i="1" dirty="0" smtClean="0"/>
              <a:t>tructure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200" y="5334000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528243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Cascades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57400" y="2971800"/>
            <a:ext cx="6096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0800000">
            <a:off x="2131367" y="2971800"/>
            <a:ext cx="461665" cy="1447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Perplexity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qbao\Desktop\Run_Time_EM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6155"/>
            <a:ext cx="6455041" cy="440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44" y="5703920"/>
            <a:ext cx="8229600" cy="10778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run-time for the EM algorithm is reduced significantly: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 number of parent components no more than the number of parent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811520"/>
            <a:ext cx="19812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i="1" dirty="0" smtClean="0">
                <a:solidFill>
                  <a:srgbClr val="C00000"/>
                </a:solidFill>
              </a:rPr>
              <a:t>1</a:t>
            </a:r>
            <a:r>
              <a:rPr lang="en-US" i="1" dirty="0" smtClean="0"/>
              <a:t>: 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 smtClean="0">
                <a:solidFill>
                  <a:srgbClr val="00B0F0"/>
                </a:solidFill>
              </a:rPr>
              <a:t>2</a:t>
            </a:r>
            <a:r>
              <a:rPr lang="en-US" i="1" dirty="0" smtClean="0"/>
              <a:t>: decay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 smtClean="0">
                <a:solidFill>
                  <a:srgbClr val="0066FF"/>
                </a:solidFill>
              </a:rPr>
              <a:t>3</a:t>
            </a:r>
            <a:r>
              <a:rPr lang="en-US" i="1" dirty="0" smtClean="0"/>
              <a:t>: decay+</a:t>
            </a:r>
          </a:p>
          <a:p>
            <a:pPr marL="0" indent="0">
              <a:buNone/>
            </a:pPr>
            <a:r>
              <a:rPr lang="en-US" i="1" dirty="0"/>
              <a:t>c</a:t>
            </a:r>
            <a:r>
              <a:rPr lang="en-US" i="1" dirty="0" smtClean="0"/>
              <a:t>omponent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 smtClean="0">
                <a:solidFill>
                  <a:srgbClr val="FFC000"/>
                </a:solidFill>
              </a:rPr>
              <a:t>4</a:t>
            </a:r>
            <a:r>
              <a:rPr lang="en-US" i="1" dirty="0" smtClean="0"/>
              <a:t>: decay+</a:t>
            </a:r>
          </a:p>
          <a:p>
            <a:pPr marL="0" indent="0">
              <a:buNone/>
            </a:pPr>
            <a:r>
              <a:rPr lang="en-US" i="1" dirty="0"/>
              <a:t>c</a:t>
            </a:r>
            <a:r>
              <a:rPr lang="en-US" i="1" dirty="0" smtClean="0"/>
              <a:t>omponent </a:t>
            </a:r>
            <a:r>
              <a:rPr lang="en-US" i="1" dirty="0"/>
              <a:t>s</a:t>
            </a:r>
            <a:r>
              <a:rPr lang="en-US" i="1" dirty="0" smtClean="0"/>
              <a:t>tructure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54806" y="2598234"/>
            <a:ext cx="609600" cy="1821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0800000">
            <a:off x="2057400" y="2743200"/>
            <a:ext cx="461665" cy="1676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Time for EM(s)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92444" y="5347639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92444" y="535874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Cascades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776884" y="1740693"/>
            <a:ext cx="7162800" cy="530225"/>
            <a:chOff x="1239" y="1200"/>
            <a:chExt cx="3177" cy="334"/>
          </a:xfrm>
        </p:grpSpPr>
        <p:sp>
          <p:nvSpPr>
            <p:cNvPr id="33" name="Line 61"/>
            <p:cNvSpPr>
              <a:spLocks noChangeShapeType="1"/>
            </p:cNvSpPr>
            <p:nvPr/>
          </p:nvSpPr>
          <p:spPr bwMode="auto">
            <a:xfrm>
              <a:off x="1392" y="1486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62"/>
            <p:cNvGrpSpPr>
              <a:grpSpLocks/>
            </p:cNvGrpSpPr>
            <p:nvPr/>
          </p:nvGrpSpPr>
          <p:grpSpPr bwMode="auto">
            <a:xfrm>
              <a:off x="1239" y="1419"/>
              <a:ext cx="115" cy="115"/>
              <a:chOff x="1239" y="1515"/>
              <a:chExt cx="115" cy="115"/>
            </a:xfrm>
          </p:grpSpPr>
          <p:sp>
            <p:nvSpPr>
              <p:cNvPr id="36" name="AutoShape 63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utoShape 64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hlink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Text Box 65"/>
            <p:cNvSpPr txBox="1">
              <a:spLocks noChangeArrowheads="1"/>
            </p:cNvSpPr>
            <p:nvPr/>
          </p:nvSpPr>
          <p:spPr bwMode="auto">
            <a:xfrm>
              <a:off x="1391" y="1200"/>
              <a:ext cx="281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>
                  <a:solidFill>
                    <a:srgbClr val="000000"/>
                  </a:solidFill>
                </a:rPr>
                <a:t>1. </a:t>
              </a:r>
              <a:r>
                <a:rPr lang="en-US" sz="2400" dirty="0" smtClean="0">
                  <a:solidFill>
                    <a:srgbClr val="000000"/>
                  </a:solidFill>
                </a:rPr>
                <a:t>Introduction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776884" y="2578893"/>
            <a:ext cx="7315200" cy="530225"/>
            <a:chOff x="1239" y="1296"/>
            <a:chExt cx="3253" cy="334"/>
          </a:xfrm>
        </p:grpSpPr>
        <p:sp>
          <p:nvSpPr>
            <p:cNvPr id="39" name="Line 67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8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42" name="AutoShape 69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utoShape 70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" name="Text Box 71"/>
            <p:cNvSpPr txBox="1">
              <a:spLocks noChangeArrowheads="1"/>
            </p:cNvSpPr>
            <p:nvPr/>
          </p:nvSpPr>
          <p:spPr bwMode="auto">
            <a:xfrm>
              <a:off x="1392" y="1296"/>
              <a:ext cx="310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2. Problem Formulation</a:t>
              </a:r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776884" y="3340893"/>
            <a:ext cx="7239456" cy="530225"/>
            <a:chOff x="1239" y="1296"/>
            <a:chExt cx="3211" cy="334"/>
          </a:xfrm>
        </p:grpSpPr>
        <p:sp>
          <p:nvSpPr>
            <p:cNvPr id="51" name="Line 79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80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54" name="AutoShape 81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82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Text Box 83"/>
            <p:cNvSpPr txBox="1">
              <a:spLocks noChangeArrowheads="1"/>
            </p:cNvSpPr>
            <p:nvPr/>
          </p:nvSpPr>
          <p:spPr bwMode="auto">
            <a:xfrm>
              <a:off x="1392" y="1296"/>
              <a:ext cx="305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/>
                <a:t>3</a:t>
              </a:r>
              <a:r>
                <a:rPr lang="en-US" sz="2400" dirty="0" smtClean="0"/>
                <a:t>. Methodology</a:t>
              </a:r>
              <a:endParaRPr lang="en-US" sz="2400" dirty="0"/>
            </a:p>
          </p:txBody>
        </p:sp>
      </p:grp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776884" y="4102892"/>
            <a:ext cx="7315200" cy="530225"/>
            <a:chOff x="1239" y="1296"/>
            <a:chExt cx="3215" cy="334"/>
          </a:xfrm>
        </p:grpSpPr>
        <p:sp>
          <p:nvSpPr>
            <p:cNvPr id="57" name="Line 79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80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60" name="AutoShape 81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AutoShape 82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Text Box 83"/>
            <p:cNvSpPr txBox="1">
              <a:spLocks noChangeArrowheads="1"/>
            </p:cNvSpPr>
            <p:nvPr/>
          </p:nvSpPr>
          <p:spPr bwMode="auto">
            <a:xfrm>
              <a:off x="1392" y="1296"/>
              <a:ext cx="306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4. Experiment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776884" y="4864892"/>
            <a:ext cx="7391400" cy="530225"/>
            <a:chOff x="1239" y="1296"/>
            <a:chExt cx="3253" cy="334"/>
          </a:xfrm>
        </p:grpSpPr>
        <p:sp>
          <p:nvSpPr>
            <p:cNvPr id="64" name="Line 79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80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67" name="AutoShape 81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82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" name="Text Box 83"/>
            <p:cNvSpPr txBox="1">
              <a:spLocks noChangeArrowheads="1"/>
            </p:cNvSpPr>
            <p:nvPr/>
          </p:nvSpPr>
          <p:spPr bwMode="auto">
            <a:xfrm>
              <a:off x="1392" y="1296"/>
              <a:ext cx="310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5. Conclusion and Future Work 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qbao\Desktop\Run_Time_Total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7" y="1216152"/>
            <a:ext cx="6455041" cy="440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81600"/>
          </a:xfrm>
        </p:spPr>
        <p:txBody>
          <a:bodyPr>
            <a:normAutofit fontScale="92500" lnSpcReduction="20000"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O</a:t>
            </a:r>
            <a:r>
              <a:rPr lang="en-US" dirty="0" smtClean="0"/>
              <a:t>verall </a:t>
            </a:r>
            <a:r>
              <a:rPr lang="en-US" sz="2400" dirty="0" smtClean="0"/>
              <a:t>run-time</a:t>
            </a:r>
            <a:r>
              <a:rPr lang="en-US" dirty="0"/>
              <a:t> </a:t>
            </a:r>
            <a:r>
              <a:rPr lang="en-US" dirty="0" smtClean="0"/>
              <a:t>is increased</a:t>
            </a:r>
            <a:r>
              <a:rPr lang="zh-CN" altLang="en-US" dirty="0" smtClean="0"/>
              <a:t>：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</a:t>
            </a:r>
            <a:r>
              <a:rPr lang="en-US" sz="2000" dirty="0" smtClean="0"/>
              <a:t>he calculation involves integration of nodes‘ activations in each parent component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810512"/>
            <a:ext cx="19812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i="1" dirty="0" smtClean="0">
                <a:solidFill>
                  <a:srgbClr val="C00000"/>
                </a:solidFill>
              </a:rPr>
              <a:t>1</a:t>
            </a:r>
            <a:r>
              <a:rPr lang="en-US" i="1" dirty="0" smtClean="0"/>
              <a:t>: 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 smtClean="0">
                <a:solidFill>
                  <a:srgbClr val="00B0F0"/>
                </a:solidFill>
              </a:rPr>
              <a:t>2</a:t>
            </a:r>
            <a:r>
              <a:rPr lang="en-US" i="1" dirty="0" smtClean="0"/>
              <a:t>: decay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 smtClean="0">
                <a:solidFill>
                  <a:srgbClr val="0066FF"/>
                </a:solidFill>
              </a:rPr>
              <a:t>3</a:t>
            </a:r>
            <a:r>
              <a:rPr lang="en-US" i="1" dirty="0" smtClean="0"/>
              <a:t>: decay+</a:t>
            </a:r>
          </a:p>
          <a:p>
            <a:pPr marL="0" indent="0">
              <a:buNone/>
            </a:pPr>
            <a:r>
              <a:rPr lang="en-US" i="1" dirty="0" smtClean="0"/>
              <a:t>component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 smtClean="0">
                <a:solidFill>
                  <a:srgbClr val="FFC000"/>
                </a:solidFill>
              </a:rPr>
              <a:t>4</a:t>
            </a:r>
            <a:r>
              <a:rPr lang="en-US" i="1" dirty="0" smtClean="0"/>
              <a:t>: decay+</a:t>
            </a:r>
          </a:p>
          <a:p>
            <a:pPr marL="0" indent="0">
              <a:buNone/>
            </a:pPr>
            <a:r>
              <a:rPr lang="en-US" i="1" dirty="0"/>
              <a:t>c</a:t>
            </a:r>
            <a:r>
              <a:rPr lang="en-US" i="1" dirty="0" smtClean="0"/>
              <a:t>omponent </a:t>
            </a:r>
            <a:r>
              <a:rPr lang="en-US" i="1" dirty="0"/>
              <a:t>s</a:t>
            </a:r>
            <a:r>
              <a:rPr lang="en-US" i="1" dirty="0" smtClean="0"/>
              <a:t>tructure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0" y="2401763"/>
            <a:ext cx="6096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0800000">
            <a:off x="2035094" y="2819400"/>
            <a:ext cx="461665" cy="1600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Total Time (s)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7056" y="5355889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43400" y="5334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Cascades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29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Extension of IC Model with the structure diversity of neighbors incorporated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An EM algorithm to estimate the model parameters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new model can more accurately model diffusion process in social networks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Future 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Application of the model in other diffusion-based data 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Extension of the model with detailed diffusion mechanism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09799" y="2438400"/>
            <a:ext cx="45195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you!</a:t>
            </a:r>
          </a:p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Q&amp;A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Background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Diffusion</a:t>
            </a:r>
          </a:p>
          <a:p>
            <a:pPr marL="52578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phenomenon that an action or information spreads from one node to another via edges in a network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etwork </a:t>
            </a:r>
            <a:r>
              <a:rPr lang="en-US" dirty="0"/>
              <a:t>environments</a:t>
            </a:r>
          </a:p>
          <a:p>
            <a:pPr marL="52578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E.g., social networks, contact networks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Models</a:t>
            </a:r>
            <a:endParaRPr lang="en-US" dirty="0"/>
          </a:p>
          <a:p>
            <a:pPr marL="52578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Independent Cascade Model (IC Model)</a:t>
            </a:r>
          </a:p>
          <a:p>
            <a:pPr marL="52578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Linear Threshold </a:t>
            </a:r>
            <a:r>
              <a:rPr lang="en-US" sz="1800" dirty="0" smtClean="0"/>
              <a:t>Model (LT </a:t>
            </a:r>
            <a:r>
              <a:rPr lang="en-US" sz="1800" dirty="0"/>
              <a:t>Model)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Applications </a:t>
            </a:r>
          </a:p>
          <a:p>
            <a:pPr marL="525780" indent="-342900">
              <a:buFont typeface="Wingdings" panose="05000000000000000000" pitchFamily="2" charset="2"/>
              <a:buChar char="Ø"/>
            </a:pPr>
            <a:r>
              <a:rPr lang="en-US" altLang="zh-CN" sz="1900" dirty="0" smtClean="0"/>
              <a:t>Viral-marketing (influence maximization)</a:t>
            </a:r>
          </a:p>
          <a:p>
            <a:pPr marL="525780" indent="-342900">
              <a:buFont typeface="Wingdings" panose="05000000000000000000" pitchFamily="2" charset="2"/>
              <a:buChar char="Ø"/>
            </a:pPr>
            <a:r>
              <a:rPr lang="en-US" altLang="zh-CN" sz="1900" dirty="0" smtClean="0"/>
              <a:t>Disease control (influence minimization)</a:t>
            </a:r>
          </a:p>
          <a:p>
            <a:endParaRPr lang="en-US" altLang="zh-CN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3555" name="Picture 3" descr="C:\Documents and Settings\qbao\Application Data\Tencent\Users\564705236\QQ\WinTemp\RichOle\C%ZP[WJDX{D{(UZ)3OD7DU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3593" y="1828800"/>
            <a:ext cx="2991662" cy="1399474"/>
          </a:xfrm>
          <a:prstGeom prst="rect">
            <a:avLst/>
          </a:prstGeom>
          <a:noFill/>
        </p:spPr>
      </p:pic>
      <p:pic>
        <p:nvPicPr>
          <p:cNvPr id="11" name="Picture 2" descr="C:\Users\bq212\Desktop\viral_market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207" y="3657600"/>
            <a:ext cx="2550434" cy="19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dirty="0"/>
              <a:t> </a:t>
            </a:r>
            <a:r>
              <a:rPr lang="en-US" dirty="0" smtClean="0"/>
              <a:t>– Related Work</a:t>
            </a:r>
            <a:endParaRPr lang="en-US" dirty="0"/>
          </a:p>
        </p:txBody>
      </p:sp>
      <p:sp>
        <p:nvSpPr>
          <p:cNvPr id="113665" name="AutoShape 1" descr="C:\Documents and Settings\qbao\Application Data\Tencent\Users\564705236\QQ\WinTemp\RichOle\~1N9%AONU(Y@9G3Y(~95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1" descr="C:\Documents and Settings\qbao\Application Data\Tencent\Users\564705236\QQ\WinTemp\RichOle\_U[V%[GDOELW019(R6E8N_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768" y="1981200"/>
            <a:ext cx="3352800" cy="211110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5638800" cy="28194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Independent Cascade Model </a:t>
                </a:r>
                <a:r>
                  <a:rPr lang="en-US" dirty="0"/>
                  <a:t>(</a:t>
                </a:r>
                <a:r>
                  <a:rPr lang="en-US" dirty="0" smtClean="0"/>
                  <a:t>IC Model)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Model parameters: diffusion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Diffusion Process: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, node </a:t>
                </a:r>
                <a:r>
                  <a:rPr lang="en-US" i="1" dirty="0" smtClean="0"/>
                  <a:t>u</a:t>
                </a:r>
                <a:r>
                  <a:rPr lang="en-US" dirty="0" smtClean="0"/>
                  <a:t> that is active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can activate its inactive neighbor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 with a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Limitations: </a:t>
                </a:r>
              </a:p>
              <a:p>
                <a:pPr lvl="2"/>
                <a:r>
                  <a:rPr lang="en-US" dirty="0"/>
                  <a:t>A node once activated will stay </a:t>
                </a:r>
                <a:r>
                  <a:rPr lang="en-US" dirty="0" smtClean="0"/>
                  <a:t>activated</a:t>
                </a:r>
              </a:p>
              <a:p>
                <a:pPr lvl="2"/>
                <a:r>
                  <a:rPr lang="en-US" dirty="0" smtClean="0"/>
                  <a:t>A node activated at a time can only affect nodes at next time step.</a:t>
                </a:r>
              </a:p>
              <a:p>
                <a:pPr marL="27432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5638800" cy="2819400"/>
              </a:xfrm>
              <a:blipFill rotWithShape="1">
                <a:blip r:embed="rId4"/>
                <a:stretch>
                  <a:fillRect l="-649" t="-2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75514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IC extensions considered in this work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</a:t>
            </a:r>
            <a:r>
              <a:rPr lang="en-US" dirty="0" smtClean="0"/>
              <a:t>ultiple times of being activated [1</a:t>
            </a:r>
            <a:r>
              <a:rPr lang="en-US" dirty="0"/>
              <a:t>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Exponential decay of activation influence [2]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Activation </a:t>
            </a:r>
            <a:r>
              <a:rPr lang="en-US" dirty="0"/>
              <a:t>i</a:t>
            </a:r>
            <a:r>
              <a:rPr lang="en-US" dirty="0" smtClean="0"/>
              <a:t>nfluence over subsequent time steps [3]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2609850" cy="16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29000"/>
            <a:ext cx="2843567" cy="172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qbao\Desktop\decay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24208"/>
            <a:ext cx="2908300" cy="172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8820" y="5486400"/>
            <a:ext cx="838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[1] M. Kimura, K. Saito, and H. </a:t>
            </a:r>
            <a:r>
              <a:rPr lang="en-US" sz="1000" dirty="0" err="1"/>
              <a:t>Motoda</a:t>
            </a:r>
            <a:r>
              <a:rPr lang="en-US" sz="1000" dirty="0"/>
              <a:t>, “Efﬁcient estimation of inﬂuence functions for sis model on social networks,” in Proceedings of the 21st International </a:t>
            </a:r>
            <a:r>
              <a:rPr lang="en-US" sz="1000" dirty="0" smtClean="0"/>
              <a:t>Joint </a:t>
            </a:r>
            <a:r>
              <a:rPr lang="en-US" sz="1000" dirty="0"/>
              <a:t>Conference on </a:t>
            </a:r>
            <a:r>
              <a:rPr lang="en-US" sz="1000" dirty="0" smtClean="0"/>
              <a:t>Artiﬁcial </a:t>
            </a:r>
            <a:r>
              <a:rPr lang="en-US" sz="1000" dirty="0"/>
              <a:t>Intelligence (IJCAI’09), San Francisco, CA, USA, 2009, pp. 2046–2051.</a:t>
            </a:r>
          </a:p>
          <a:p>
            <a:r>
              <a:rPr lang="en-US" sz="1000" dirty="0" smtClean="0"/>
              <a:t>[2] W</a:t>
            </a:r>
            <a:r>
              <a:rPr lang="en-US" sz="1000" dirty="0"/>
              <a:t>. Lee, J. Kim, and H. Yu, “CT-IC: Continuously activated </a:t>
            </a:r>
            <a:r>
              <a:rPr lang="en-US" sz="1000" dirty="0" smtClean="0"/>
              <a:t>and time-restricted </a:t>
            </a:r>
            <a:r>
              <a:rPr lang="en-US" sz="1000" dirty="0"/>
              <a:t>independent cascade model for viral marketing,” </a:t>
            </a:r>
            <a:r>
              <a:rPr lang="en-US" sz="1000" dirty="0" smtClean="0"/>
              <a:t>in Proceedings </a:t>
            </a:r>
            <a:r>
              <a:rPr lang="en-US" sz="1000" dirty="0"/>
              <a:t>of the 12th International Conference on Data </a:t>
            </a:r>
            <a:r>
              <a:rPr lang="en-US" sz="1000" dirty="0" smtClean="0"/>
              <a:t>Mining (</a:t>
            </a:r>
            <a:r>
              <a:rPr lang="en-US" sz="1000" dirty="0"/>
              <a:t>ICDM’12), Brussels, Belgium, 2012, pp. 960–965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[3] S</a:t>
            </a:r>
            <a:r>
              <a:rPr lang="en-US" sz="1000" dirty="0"/>
              <a:t>. Foster, W. Potter, J. Wu, B. Hu, and Y. Zhang, “A history </a:t>
            </a:r>
            <a:r>
              <a:rPr lang="en-US" sz="1000" dirty="0" smtClean="0"/>
              <a:t>sensitive cascade </a:t>
            </a:r>
            <a:r>
              <a:rPr lang="en-US" sz="1000" dirty="0"/>
              <a:t>model in diffusion networks,” in Proceedings of the </a:t>
            </a:r>
            <a:r>
              <a:rPr lang="en-US" sz="1000" dirty="0" smtClean="0"/>
              <a:t>2009 Spring </a:t>
            </a:r>
            <a:r>
              <a:rPr lang="en-US" sz="1000" dirty="0"/>
              <a:t>Simulation </a:t>
            </a:r>
            <a:r>
              <a:rPr lang="en-US" sz="1000" dirty="0" err="1"/>
              <a:t>Multiconference</a:t>
            </a:r>
            <a:r>
              <a:rPr lang="en-US" sz="1000" dirty="0"/>
              <a:t> (SpringSim’09), San Diego, </a:t>
            </a:r>
            <a:r>
              <a:rPr lang="en-US" sz="1000" dirty="0" smtClean="0"/>
              <a:t>CA,USA</a:t>
            </a:r>
            <a:r>
              <a:rPr lang="en-US" sz="1000" dirty="0"/>
              <a:t>, 2009.</a:t>
            </a:r>
          </a:p>
        </p:txBody>
      </p:sp>
    </p:spTree>
    <p:extLst>
      <p:ext uri="{BB962C8B-B14F-4D97-AF65-F5344CB8AC3E}">
        <p14:creationId xmlns:p14="http://schemas.microsoft.com/office/powerpoint/2010/main" val="62489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343400"/>
            <a:ext cx="8610600" cy="14478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Contacts are </a:t>
            </a:r>
            <a:r>
              <a:rPr lang="en-US" dirty="0" smtClean="0">
                <a:solidFill>
                  <a:srgbClr val="00B050"/>
                </a:solidFill>
              </a:rPr>
              <a:t>redundant</a:t>
            </a:r>
            <a:r>
              <a:rPr lang="en-US" dirty="0" smtClean="0"/>
              <a:t> to the extent that they lead to the same people and so provide </a:t>
            </a:r>
            <a:r>
              <a:rPr lang="en-US" dirty="0" smtClean="0">
                <a:solidFill>
                  <a:srgbClr val="00B050"/>
                </a:solidFill>
              </a:rPr>
              <a:t>the same </a:t>
            </a:r>
            <a:r>
              <a:rPr lang="en-US" dirty="0" smtClean="0"/>
              <a:t>information benefits [1]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the number of </a:t>
            </a:r>
            <a:r>
              <a:rPr lang="en-US" dirty="0" smtClean="0">
                <a:solidFill>
                  <a:srgbClr val="0000FF"/>
                </a:solidFill>
              </a:rPr>
              <a:t>non-redundant</a:t>
            </a:r>
            <a:r>
              <a:rPr lang="en-US" dirty="0" smtClean="0"/>
              <a:t> contacts matters!!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14690" name="Picture 2" descr="C:\Documents and Settings\qbao\Desktop\social structure of competi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3443" y="1447800"/>
            <a:ext cx="5676900" cy="2377056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6096000"/>
            <a:ext cx="8305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[1] R</a:t>
            </a:r>
            <a:r>
              <a:rPr lang="en-US" sz="1200" dirty="0"/>
              <a:t>. S. Burt, Structural Holes: The Social Structure of </a:t>
            </a:r>
            <a:r>
              <a:rPr lang="en-US" sz="1200" dirty="0" smtClean="0"/>
              <a:t>Competition. Cambridge</a:t>
            </a:r>
            <a:r>
              <a:rPr lang="en-US" sz="1200" dirty="0"/>
              <a:t>, MA: Harvard University Press, 1992.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3962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Neighborhood Structure [1]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–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314" y="4648199"/>
            <a:ext cx="8510486" cy="147480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100" dirty="0" smtClean="0">
                <a:solidFill>
                  <a:srgbClr val="00B050"/>
                </a:solidFill>
              </a:rPr>
              <a:t>A </a:t>
            </a:r>
            <a:r>
              <a:rPr lang="en-US" sz="2100" dirty="0">
                <a:solidFill>
                  <a:srgbClr val="00B050"/>
                </a:solidFill>
              </a:rPr>
              <a:t>striking stratification </a:t>
            </a:r>
            <a:r>
              <a:rPr lang="en-US" sz="2100" dirty="0"/>
              <a:t>of acceptance probabilities by the number of </a:t>
            </a:r>
            <a:r>
              <a:rPr lang="en-US" sz="2100" dirty="0" smtClean="0"/>
              <a:t>connected components in Facebook </a:t>
            </a:r>
            <a:r>
              <a:rPr lang="en-US" sz="2100" dirty="0"/>
              <a:t>contact </a:t>
            </a:r>
            <a:r>
              <a:rPr lang="en-US" sz="2100" dirty="0" smtClean="0"/>
              <a:t>neighborhood.</a:t>
            </a:r>
            <a:endParaRPr lang="en-US" sz="21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 smtClean="0">
                <a:solidFill>
                  <a:srgbClr val="00B050"/>
                </a:solidFill>
              </a:rPr>
              <a:t>IC </a:t>
            </a:r>
            <a:r>
              <a:rPr lang="en-US" sz="2100" dirty="0">
                <a:solidFill>
                  <a:srgbClr val="00B050"/>
                </a:solidFill>
              </a:rPr>
              <a:t>Model </a:t>
            </a:r>
            <a:r>
              <a:rPr lang="en-US" sz="2100" dirty="0"/>
              <a:t>assumes </a:t>
            </a:r>
            <a:r>
              <a:rPr lang="en-US" sz="2100" dirty="0">
                <a:solidFill>
                  <a:schemeClr val="accent2"/>
                </a:solidFill>
              </a:rPr>
              <a:t>independent influence </a:t>
            </a:r>
            <a:r>
              <a:rPr lang="en-US" sz="2100" dirty="0"/>
              <a:t>of each </a:t>
            </a:r>
            <a:r>
              <a:rPr lang="en-US" sz="2100" dirty="0" smtClean="0"/>
              <a:t>neighbor.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rgbClr val="00B050"/>
                </a:solidFill>
              </a:rPr>
              <a:t>W</a:t>
            </a:r>
            <a:r>
              <a:rPr lang="en-US" sz="2100" dirty="0" smtClean="0">
                <a:solidFill>
                  <a:srgbClr val="00B050"/>
                </a:solidFill>
              </a:rPr>
              <a:t>e</a:t>
            </a:r>
            <a:r>
              <a:rPr lang="en-US" sz="2100" dirty="0" smtClean="0"/>
              <a:t> consider </a:t>
            </a:r>
            <a:r>
              <a:rPr lang="en-US" altLang="zh-HK" sz="2100" dirty="0" smtClean="0">
                <a:solidFill>
                  <a:schemeClr val="accent2"/>
                </a:solidFill>
              </a:rPr>
              <a:t>structure </a:t>
            </a:r>
            <a:r>
              <a:rPr lang="en-US" altLang="zh-HK" sz="2100" dirty="0">
                <a:solidFill>
                  <a:schemeClr val="accent2"/>
                </a:solidFill>
              </a:rPr>
              <a:t>diversity </a:t>
            </a:r>
            <a:r>
              <a:rPr lang="en-US" altLang="zh-HK" sz="2100" dirty="0"/>
              <a:t>for </a:t>
            </a:r>
            <a:r>
              <a:rPr lang="en-US" altLang="zh-HK" sz="2100" dirty="0" smtClean="0">
                <a:solidFill>
                  <a:schemeClr val="accent2"/>
                </a:solidFill>
              </a:rPr>
              <a:t>independent </a:t>
            </a:r>
            <a:r>
              <a:rPr lang="en-US" altLang="zh-HK" sz="2100" dirty="0">
                <a:solidFill>
                  <a:schemeClr val="accent2"/>
                </a:solidFill>
              </a:rPr>
              <a:t>influence </a:t>
            </a:r>
            <a:r>
              <a:rPr lang="en-US" altLang="zh-HK" sz="2100" dirty="0" smtClean="0">
                <a:solidFill>
                  <a:schemeClr val="accent2"/>
                </a:solidFill>
              </a:rPr>
              <a:t>of components</a:t>
            </a:r>
            <a:r>
              <a:rPr lang="en-US" sz="2100" dirty="0" smtClean="0"/>
              <a:t>.</a:t>
            </a:r>
            <a:endParaRPr lang="en-US" sz="2100" dirty="0"/>
          </a:p>
          <a:p>
            <a:endParaRPr lang="en-US" dirty="0" smtClean="0"/>
          </a:p>
        </p:txBody>
      </p:sp>
      <p:sp>
        <p:nvSpPr>
          <p:cNvPr id="13313" name="AutoShape 1" descr="C:\Documents and Settings\qbao\Application Data\Tencent\Users\564705236\QQ\WinTemp\RichOle\8J4~QSOFSP(AY[8P68F}9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4" name="AutoShape 2" descr="C:\Documents and Settings\qbao\Application Data\Tencent\Users\564705236\QQ\WinTemp\RichOle\8J4~QSOFSP(AY[8P68F}9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5" name="Picture 3" descr="C:\Documents and Settings\qbao\Application Data\Tencent\Users\564705236\QQ\WinTemp\RichOle\~ITO`ESXYCKESFBZ8ZD{7S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4348" y="2122046"/>
            <a:ext cx="2238375" cy="2047875"/>
          </a:xfrm>
          <a:prstGeom prst="rect">
            <a:avLst/>
          </a:prstGeom>
          <a:noFill/>
        </p:spPr>
      </p:pic>
      <p:pic>
        <p:nvPicPr>
          <p:cNvPr id="13317" name="Picture 5" descr="C:\Documents and Settings\qbao\Application Data\Tencent\Users\564705236\QQ\WinTemp\RichOle\120D(S4EH2(X8[V)4%TOM_U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226" y="2353524"/>
            <a:ext cx="1102250" cy="1046237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61722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[1] </a:t>
            </a:r>
            <a:r>
              <a:rPr lang="en-US" sz="1200" dirty="0"/>
              <a:t>J. </a:t>
            </a:r>
            <a:r>
              <a:rPr lang="en-US" sz="1200" dirty="0" err="1"/>
              <a:t>Ugander</a:t>
            </a:r>
            <a:r>
              <a:rPr lang="en-US" sz="1200" dirty="0"/>
              <a:t>, L. </a:t>
            </a:r>
            <a:r>
              <a:rPr lang="en-US" sz="1200" dirty="0" err="1"/>
              <a:t>Backstrom</a:t>
            </a:r>
            <a:r>
              <a:rPr lang="en-US" sz="1200" dirty="0"/>
              <a:t>, C. Marlow, and J. Kleinberg, “</a:t>
            </a:r>
            <a:r>
              <a:rPr lang="en-US" sz="1200" dirty="0" smtClean="0"/>
              <a:t>Structural diversity </a:t>
            </a:r>
            <a:r>
              <a:rPr lang="en-US" sz="1200" dirty="0"/>
              <a:t>in social contagion,” Proceedings of the National </a:t>
            </a:r>
            <a:r>
              <a:rPr lang="en-US" sz="1200" dirty="0" smtClean="0"/>
              <a:t>Academy of </a:t>
            </a:r>
            <a:r>
              <a:rPr lang="en-US" sz="1200" dirty="0"/>
              <a:t>Sciences, vol. 109, pp. 5962–5966, Apr. 2012.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4169921"/>
            <a:ext cx="684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Positive correlation with the number of connected components [1]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36487"/>
            <a:ext cx="4395788" cy="273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8077200" cy="95160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 smtClean="0"/>
                  <a:t> : component-based diffusion probability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8077200" cy="951607"/>
              </a:xfrm>
              <a:blipFill rotWithShape="1">
                <a:blip r:embed="rId4"/>
                <a:stretch>
                  <a:fillRect l="-679" t="-4487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646956"/>
              </p:ext>
            </p:extLst>
          </p:nvPr>
        </p:nvGraphicFramePr>
        <p:xfrm>
          <a:off x="3928269" y="3467100"/>
          <a:ext cx="7524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Visio" r:id="rId5" imgW="751750" imgH="751649" progId="Visio.Drawing.11">
                  <p:link updateAutomatic="1"/>
                </p:oleObj>
              </mc:Choice>
              <mc:Fallback>
                <p:oleObj name="Visio" r:id="rId5" imgW="751750" imgH="751649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8269" y="3467100"/>
                        <a:ext cx="752475" cy="75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292189"/>
              </p:ext>
            </p:extLst>
          </p:nvPr>
        </p:nvGraphicFramePr>
        <p:xfrm>
          <a:off x="2699544" y="2895600"/>
          <a:ext cx="3921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Visio" r:id="rId7" imgW="391655" imgH="391495" progId="Visio.Drawing.11">
                  <p:link updateAutomatic="1"/>
                </p:oleObj>
              </mc:Choice>
              <mc:Fallback>
                <p:oleObj name="Visio" r:id="rId7" imgW="391655" imgH="391495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9544" y="2895600"/>
                        <a:ext cx="392113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949136"/>
              </p:ext>
            </p:extLst>
          </p:nvPr>
        </p:nvGraphicFramePr>
        <p:xfrm>
          <a:off x="1861344" y="3657600"/>
          <a:ext cx="3921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Visio" r:id="rId7" imgW="391655" imgH="391495" progId="Visio.Drawing.11">
                  <p:link updateAutomatic="1"/>
                </p:oleObj>
              </mc:Choice>
              <mc:Fallback>
                <p:oleObj name="Visio" r:id="rId7" imgW="391655" imgH="391495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61344" y="3657600"/>
                        <a:ext cx="392113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527002"/>
              </p:ext>
            </p:extLst>
          </p:nvPr>
        </p:nvGraphicFramePr>
        <p:xfrm>
          <a:off x="2699544" y="4408487"/>
          <a:ext cx="3921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Visio" r:id="rId7" imgW="391655" imgH="391495" progId="Visio.Drawing.11">
                  <p:link updateAutomatic="1"/>
                </p:oleObj>
              </mc:Choice>
              <mc:Fallback>
                <p:oleObj name="Visio" r:id="rId7" imgW="391655" imgH="391495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99544" y="4408487"/>
                        <a:ext cx="392113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625494"/>
              </p:ext>
            </p:extLst>
          </p:nvPr>
        </p:nvGraphicFramePr>
        <p:xfrm>
          <a:off x="5518944" y="2895600"/>
          <a:ext cx="3921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Visio" r:id="rId7" imgW="391655" imgH="391495" progId="Visio.Drawing.11">
                  <p:link updateAutomatic="1"/>
                </p:oleObj>
              </mc:Choice>
              <mc:Fallback>
                <p:oleObj name="Visio" r:id="rId7" imgW="391655" imgH="391495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18944" y="2895600"/>
                        <a:ext cx="392113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787292"/>
              </p:ext>
            </p:extLst>
          </p:nvPr>
        </p:nvGraphicFramePr>
        <p:xfrm>
          <a:off x="6357144" y="3657600"/>
          <a:ext cx="3921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Visio" r:id="rId7" imgW="391655" imgH="391495" progId="Visio.Drawing.11">
                  <p:link updateAutomatic="1"/>
                </p:oleObj>
              </mc:Choice>
              <mc:Fallback>
                <p:oleObj name="Visio" r:id="rId7" imgW="391655" imgH="391495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57144" y="3657600"/>
                        <a:ext cx="392113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03922"/>
              </p:ext>
            </p:extLst>
          </p:nvPr>
        </p:nvGraphicFramePr>
        <p:xfrm>
          <a:off x="5518944" y="4419600"/>
          <a:ext cx="3921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Visio" r:id="rId7" imgW="391655" imgH="391495" progId="Visio.Drawing.11">
                  <p:link updateAutomatic="1"/>
                </p:oleObj>
              </mc:Choice>
              <mc:Fallback>
                <p:oleObj name="Visio" r:id="rId7" imgW="391655" imgH="391495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18944" y="4419600"/>
                        <a:ext cx="392113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2253457" y="3091656"/>
            <a:ext cx="4103687" cy="1524000"/>
            <a:chOff x="1687513" y="3091656"/>
            <a:chExt cx="4103687" cy="1524000"/>
          </a:xfrm>
        </p:grpSpPr>
        <p:cxnSp>
          <p:nvCxnSpPr>
            <p:cNvPr id="14" name="Straight Arrow Connector 13"/>
            <p:cNvCxnSpPr>
              <a:stCxn id="6" idx="3"/>
            </p:cNvCxnSpPr>
            <p:nvPr/>
          </p:nvCxnSpPr>
          <p:spPr>
            <a:xfrm>
              <a:off x="2525713" y="3091656"/>
              <a:ext cx="903287" cy="565944"/>
            </a:xfrm>
            <a:prstGeom prst="straightConnector1">
              <a:avLst/>
            </a:prstGeom>
            <a:ln w="34925" cmpd="sng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  <a:endCxn id="5" idx="1"/>
            </p:cNvCxnSpPr>
            <p:nvPr/>
          </p:nvCxnSpPr>
          <p:spPr>
            <a:xfrm flipV="1">
              <a:off x="1687513" y="3842543"/>
              <a:ext cx="1674812" cy="11113"/>
            </a:xfrm>
            <a:prstGeom prst="straightConnector1">
              <a:avLst/>
            </a:prstGeom>
            <a:ln w="34925" cmpd="sng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</p:cNvCxnSpPr>
            <p:nvPr/>
          </p:nvCxnSpPr>
          <p:spPr>
            <a:xfrm flipV="1">
              <a:off x="2525713" y="4049713"/>
              <a:ext cx="903287" cy="554830"/>
            </a:xfrm>
            <a:prstGeom prst="straightConnector1">
              <a:avLst/>
            </a:prstGeom>
            <a:ln w="34925" cmpd="sng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1"/>
              <a:endCxn id="5" idx="3"/>
            </p:cNvCxnSpPr>
            <p:nvPr/>
          </p:nvCxnSpPr>
          <p:spPr>
            <a:xfrm flipH="1" flipV="1">
              <a:off x="4114800" y="3842543"/>
              <a:ext cx="1676400" cy="11113"/>
            </a:xfrm>
            <a:prstGeom prst="straightConnector1">
              <a:avLst/>
            </a:prstGeom>
            <a:ln w="34925" cmpd="sng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1"/>
            </p:cNvCxnSpPr>
            <p:nvPr/>
          </p:nvCxnSpPr>
          <p:spPr>
            <a:xfrm flipH="1" flipV="1">
              <a:off x="4055460" y="4049714"/>
              <a:ext cx="897540" cy="565942"/>
            </a:xfrm>
            <a:prstGeom prst="straightConnector1">
              <a:avLst/>
            </a:prstGeom>
            <a:ln w="34925" cmpd="sng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4055460" y="3091656"/>
              <a:ext cx="897540" cy="620316"/>
            </a:xfrm>
            <a:prstGeom prst="straightConnector1">
              <a:avLst/>
            </a:prstGeom>
            <a:ln w="34925" cmpd="sng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>
            <a:stCxn id="7" idx="0"/>
            <a:endCxn id="6" idx="1"/>
          </p:cNvCxnSpPr>
          <p:nvPr/>
        </p:nvCxnSpPr>
        <p:spPr>
          <a:xfrm flipV="1">
            <a:off x="2057400" y="3091656"/>
            <a:ext cx="642144" cy="565944"/>
          </a:xfrm>
          <a:prstGeom prst="straightConnector1">
            <a:avLst/>
          </a:prstGeom>
          <a:ln w="34925" cmpd="sng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3"/>
            <a:endCxn id="6" idx="2"/>
          </p:cNvCxnSpPr>
          <p:nvPr/>
        </p:nvCxnSpPr>
        <p:spPr>
          <a:xfrm flipH="1" flipV="1">
            <a:off x="2895600" y="3287713"/>
            <a:ext cx="196057" cy="1316830"/>
          </a:xfrm>
          <a:prstGeom prst="straightConnector1">
            <a:avLst/>
          </a:prstGeom>
          <a:ln w="34925" cmpd="sng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2"/>
            <a:endCxn id="8" idx="1"/>
          </p:cNvCxnSpPr>
          <p:nvPr/>
        </p:nvCxnSpPr>
        <p:spPr>
          <a:xfrm>
            <a:off x="2057400" y="4049713"/>
            <a:ext cx="642144" cy="554830"/>
          </a:xfrm>
          <a:prstGeom prst="straightConnector1">
            <a:avLst/>
          </a:prstGeom>
          <a:ln w="34925" cmpd="sng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3"/>
            <a:endCxn id="10" idx="2"/>
          </p:cNvCxnSpPr>
          <p:nvPr/>
        </p:nvCxnSpPr>
        <p:spPr>
          <a:xfrm flipV="1">
            <a:off x="5911057" y="4049713"/>
            <a:ext cx="642143" cy="565943"/>
          </a:xfrm>
          <a:prstGeom prst="straightConnector1">
            <a:avLst/>
          </a:prstGeom>
          <a:ln w="34925" cmpd="sng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0" idx="0"/>
            <a:endCxn id="9" idx="3"/>
          </p:cNvCxnSpPr>
          <p:nvPr/>
        </p:nvCxnSpPr>
        <p:spPr>
          <a:xfrm flipH="1" flipV="1">
            <a:off x="5911057" y="3091656"/>
            <a:ext cx="642143" cy="565944"/>
          </a:xfrm>
          <a:prstGeom prst="straightConnector1">
            <a:avLst/>
          </a:prstGeom>
          <a:ln w="34925" cmpd="sng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713" name="Oval 115712"/>
          <p:cNvSpPr/>
          <p:nvPr/>
        </p:nvSpPr>
        <p:spPr>
          <a:xfrm>
            <a:off x="1600200" y="2819400"/>
            <a:ext cx="2013744" cy="2013744"/>
          </a:xfrm>
          <a:prstGeom prst="ellipse">
            <a:avLst/>
          </a:prstGeom>
          <a:noFill/>
          <a:ln w="85725" cmpd="sng">
            <a:solidFill>
              <a:srgbClr val="00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985544" y="2819400"/>
            <a:ext cx="2013744" cy="2013744"/>
          </a:xfrm>
          <a:prstGeom prst="ellipse">
            <a:avLst/>
          </a:prstGeom>
          <a:noFill/>
          <a:ln w="85725" cmpd="sng">
            <a:solidFill>
              <a:srgbClr val="00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717" name="Straight Arrow Connector 115716"/>
          <p:cNvCxnSpPr>
            <a:stCxn id="115713" idx="6"/>
            <a:endCxn id="5" idx="1"/>
          </p:cNvCxnSpPr>
          <p:nvPr/>
        </p:nvCxnSpPr>
        <p:spPr>
          <a:xfrm>
            <a:off x="3613944" y="3826272"/>
            <a:ext cx="314325" cy="16271"/>
          </a:xfrm>
          <a:prstGeom prst="straightConnector1">
            <a:avLst/>
          </a:prstGeom>
          <a:ln w="44450" cmpd="sng">
            <a:solidFill>
              <a:srgbClr val="0066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4662996" y="3826272"/>
            <a:ext cx="304800" cy="8135"/>
          </a:xfrm>
          <a:prstGeom prst="straightConnector1">
            <a:avLst/>
          </a:prstGeom>
          <a:ln w="44450" cmpd="sng">
            <a:solidFill>
              <a:srgbClr val="0066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095500" y="5012698"/>
                <a:ext cx="102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5012698"/>
                <a:ext cx="102314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480844" y="5030986"/>
                <a:ext cx="102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844" y="5030986"/>
                <a:ext cx="1023143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429000" y="4211422"/>
                <a:ext cx="8763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211422"/>
                <a:ext cx="876300" cy="3931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461757" y="4211422"/>
                <a:ext cx="8763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57" y="4211422"/>
                <a:ext cx="876300" cy="40421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3" grpId="0" animBg="1"/>
      <p:bldP spid="68" grpId="0" animBg="1"/>
      <p:bldP spid="64" grpId="0"/>
      <p:bldP spid="100" grpId="0"/>
      <p:bldP spid="65" grpId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:\Documents and Settings\qbao\Desktop\pictures\Activ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438400"/>
            <a:ext cx="6654522" cy="411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762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activations within a component: </a:t>
            </a:r>
            <a:r>
              <a:rPr lang="en-US" dirty="0"/>
              <a:t>T</a:t>
            </a:r>
            <a:r>
              <a:rPr lang="en-US" dirty="0" smtClean="0"/>
              <a:t>he union of activations of each node</a:t>
            </a:r>
          </a:p>
          <a:p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17973</TotalTime>
  <Words>1993</Words>
  <Application>Microsoft Office PowerPoint</Application>
  <PresentationFormat>全屏显示(4:3)</PresentationFormat>
  <Paragraphs>249</Paragraphs>
  <Slides>22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链接</vt:lpstr>
      </vt:variant>
      <vt:variant>
        <vt:i4>21</vt:i4>
      </vt:variant>
      <vt:variant>
        <vt:lpstr>幻灯片标题</vt:lpstr>
      </vt:variant>
      <vt:variant>
        <vt:i4>22</vt:i4>
      </vt:variant>
    </vt:vector>
  </HeadingPairs>
  <TitlesOfParts>
    <vt:vector size="45" baseType="lpstr">
      <vt:lpstr>NewsPrint</vt:lpstr>
      <vt:lpstr>Clarity</vt:lpstr>
      <vt:lpstr>C:\Users\qbao\Desktop\overview - Copy.vsd\Drawing\~Page-1\On-page reference.2</vt:lpstr>
      <vt:lpstr>C:\Users\qbao\Desktop\overview - Copy.vsd\Drawing\~Page-1\SELECTION</vt:lpstr>
      <vt:lpstr>C:\Users\qbao\Desktop\overview - Copy.vsd\Drawing\~Page-1\SELECTION</vt:lpstr>
      <vt:lpstr>C:\Users\qbao\Desktop\overview - Copy.vsd\Drawing\~Page-1\SELECTION</vt:lpstr>
      <vt:lpstr>C:\Users\qbao\Desktop\overview - Copy.vsd\Drawing\~Page-1\SELECTION</vt:lpstr>
      <vt:lpstr>C:\Users\qbao\Desktop\overview - Copy.vsd\Drawing\~Page-1\SELECTION</vt:lpstr>
      <vt:lpstr>C:\Users\qbao\Desktop\overview - Copy.vsd\Drawing\~Page-1\SELECTION</vt:lpstr>
      <vt:lpstr>C:\Users\qbao\Desktop\overview - Copy.vsd\Drawing\~Page-1\On-page reference.2</vt:lpstr>
      <vt:lpstr>C:\Users\qbao\Desktop\overview - Copy.vsd\Drawing\~Page-1\SELECTION</vt:lpstr>
      <vt:lpstr>C:\Users\qbao\Desktop\overview - Copy.vsd\Drawing\~Page-1\SELECTION</vt:lpstr>
      <vt:lpstr>C:\Users\qbao\Desktop\overview - Copy.vsd\Drawing\~Page-1\SELECTION</vt:lpstr>
      <vt:lpstr>C:\Users\qbao\Desktop\overview - Copy.vsd\Drawing\~Page-1\SELECTION</vt:lpstr>
      <vt:lpstr>C:\Users\qbao\Desktop\overview - Copy.vsd\Drawing\~Page-1\SELECTION</vt:lpstr>
      <vt:lpstr>C:\Users\qbao\Desktop\overview - Copy.vsd\Drawing\~Page-1\SELECTION</vt:lpstr>
      <vt:lpstr>C:\Users\qbao\Desktop\overview - Copy.vsd\Drawing\~Page-1\On-page reference.2</vt:lpstr>
      <vt:lpstr>C:\Users\qbao\Desktop\overview - Copy.vsd\Drawing\~Page-1\SELECTION</vt:lpstr>
      <vt:lpstr>C:\Users\qbao\Desktop\overview - Copy.vsd\Drawing\~Page-1\SELECTION</vt:lpstr>
      <vt:lpstr>C:\Users\qbao\Desktop\overview - Copy.vsd\Drawing\~Page-1\SELECTION</vt:lpstr>
      <vt:lpstr>C:\Users\qbao\Desktop\overview - Copy.vsd\Drawing\~Page-1\SELECTION</vt:lpstr>
      <vt:lpstr>C:\Users\qbao\Desktop\overview - Copy.vsd\Drawing\~Page-1\SELECTION</vt:lpstr>
      <vt:lpstr>C:\Users\qbao\Desktop\overview - Copy.vsd\Drawing\~Page-1\SELECTION</vt:lpstr>
      <vt:lpstr>Incorporating Structural Diversity of Neighbors in a Diffusion Model  for Social Networks</vt:lpstr>
      <vt:lpstr>Content</vt:lpstr>
      <vt:lpstr>Introduction - Background </vt:lpstr>
      <vt:lpstr>Introduction – Related Work</vt:lpstr>
      <vt:lpstr>Introduction – Related Work</vt:lpstr>
      <vt:lpstr>Introduction – Motivation</vt:lpstr>
      <vt:lpstr>Introduction – Motivation</vt:lpstr>
      <vt:lpstr>Problem Formulation</vt:lpstr>
      <vt:lpstr>Problem Formulation</vt:lpstr>
      <vt:lpstr>Problem Formulation - component activation</vt:lpstr>
      <vt:lpstr>Problem Formulation</vt:lpstr>
      <vt:lpstr>Problem Formulation</vt:lpstr>
      <vt:lpstr>Problem Formulation</vt:lpstr>
      <vt:lpstr>Methodology</vt:lpstr>
      <vt:lpstr>Experiment: Data Set</vt:lpstr>
      <vt:lpstr>Experiment: Structural Diversity Valid?</vt:lpstr>
      <vt:lpstr>Experiment: Setup</vt:lpstr>
      <vt:lpstr>Experimental Results</vt:lpstr>
      <vt:lpstr>Experiment</vt:lpstr>
      <vt:lpstr>Experiment</vt:lpstr>
      <vt:lpstr>Conclusion and Future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Information Diffusion Probabilities for Independent Cascade Model</dc:title>
  <dc:creator>Bao Qing</dc:creator>
  <cp:lastModifiedBy>bq212</cp:lastModifiedBy>
  <cp:revision>488</cp:revision>
  <dcterms:created xsi:type="dcterms:W3CDTF">2006-08-16T00:00:00Z</dcterms:created>
  <dcterms:modified xsi:type="dcterms:W3CDTF">2013-11-19T04:43:16Z</dcterms:modified>
</cp:coreProperties>
</file>