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5" r:id="rId1"/>
    <p:sldMasterId id="2147484323" r:id="rId2"/>
  </p:sldMasterIdLst>
  <p:notesMasterIdLst>
    <p:notesMasterId r:id="rId21"/>
  </p:notesMasterIdLst>
  <p:sldIdLst>
    <p:sldId id="264" r:id="rId3"/>
    <p:sldId id="257" r:id="rId4"/>
    <p:sldId id="356" r:id="rId5"/>
    <p:sldId id="367" r:id="rId6"/>
    <p:sldId id="424" r:id="rId7"/>
    <p:sldId id="425" r:id="rId8"/>
    <p:sldId id="413" r:id="rId9"/>
    <p:sldId id="415" r:id="rId10"/>
    <p:sldId id="384" r:id="rId11"/>
    <p:sldId id="387" r:id="rId12"/>
    <p:sldId id="417" r:id="rId13"/>
    <p:sldId id="416" r:id="rId14"/>
    <p:sldId id="420" r:id="rId15"/>
    <p:sldId id="409" r:id="rId16"/>
    <p:sldId id="422" r:id="rId17"/>
    <p:sldId id="365" r:id="rId18"/>
    <p:sldId id="258" r:id="rId19"/>
    <p:sldId id="42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CCECFF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2" autoAdjust="0"/>
    <p:restoredTop sz="94660"/>
  </p:normalViewPr>
  <p:slideViewPr>
    <p:cSldViewPr>
      <p:cViewPr varScale="1">
        <p:scale>
          <a:sx n="86" d="100"/>
          <a:sy n="86" d="100"/>
        </p:scale>
        <p:origin x="-96" y="-3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EB27-E9D1-4F99-AA14-1EE4799240B1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4351-9648-46A1-8AC2-91757635B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Distin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 smtClean="0"/>
              <a:t>Reasons behind: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Free Republic is an online forum with frequent discussions, co-activates with most of the major news 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Huffington Post is a news aggregator and blog, co-activates with Washington Post.</a:t>
            </a:r>
          </a:p>
          <a:p>
            <a:r>
              <a:rPr lang="en-US" sz="1200" dirty="0" err="1" smtClean="0"/>
              <a:t>guished</a:t>
            </a:r>
            <a:r>
              <a:rPr lang="en-US" sz="1200" dirty="0" smtClean="0"/>
              <a:t> in terms of overall influence (p(</a:t>
            </a:r>
            <a:r>
              <a:rPr lang="en-US" sz="1200" dirty="0" err="1" smtClean="0"/>
              <a:t>v|w</a:t>
            </a:r>
            <a:r>
              <a:rPr lang="en-US" sz="1200" dirty="0" smtClean="0"/>
              <a:t>) ), but are not pattern specific influential nodes (p(</a:t>
            </a:r>
            <a:r>
              <a:rPr lang="en-US" sz="1200" dirty="0" err="1" smtClean="0"/>
              <a:t>v|z</a:t>
            </a:r>
            <a:r>
              <a:rPr lang="en-US" sz="1200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3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Find key target consumers who can spread the information to as many consumers as possible. Make product promotions to them.</a:t>
            </a:r>
          </a:p>
          <a:p>
            <a:r>
              <a:rPr lang="en-US" altLang="zh-CN" dirty="0" smtClean="0"/>
              <a:t>Find key patients.  Eliminate disease on them to prevent them spread the disease to as many people as possible</a:t>
            </a:r>
          </a:p>
          <a:p>
            <a:r>
              <a:rPr lang="en-US" altLang="zh-CN" dirty="0" smtClean="0"/>
              <a:t>Given the models, have some applications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assumption in IC Model is simple, </a:t>
            </a:r>
            <a:r>
              <a:rPr lang="en-US" dirty="0" smtClean="0">
                <a:solidFill>
                  <a:srgbClr val="0000FF"/>
                </a:solidFill>
              </a:rPr>
              <a:t>extensions</a:t>
            </a:r>
            <a:r>
              <a:rPr lang="en-US" dirty="0" smtClean="0"/>
              <a:t> for more </a:t>
            </a:r>
            <a:r>
              <a:rPr lang="en-US" dirty="0" smtClean="0">
                <a:solidFill>
                  <a:srgbClr val="0000FF"/>
                </a:solidFill>
              </a:rPr>
              <a:t>accurately modeling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The influence of a node activation follows an </a:t>
            </a:r>
            <a:r>
              <a:rPr lang="en-US" dirty="0" smtClean="0">
                <a:solidFill>
                  <a:srgbClr val="00B050"/>
                </a:solidFill>
              </a:rPr>
              <a:t>exponential decay</a:t>
            </a:r>
            <a:r>
              <a:rPr lang="en-US" dirty="0" smtClean="0"/>
              <a:t>.  (W. Lee etc.)</a:t>
            </a:r>
          </a:p>
          <a:p>
            <a:r>
              <a:rPr lang="en-US" dirty="0" smtClean="0"/>
              <a:t>2) A node is allowed to </a:t>
            </a:r>
            <a:r>
              <a:rPr lang="en-US" dirty="0" smtClean="0">
                <a:solidFill>
                  <a:srgbClr val="00B050"/>
                </a:solidFill>
              </a:rPr>
              <a:t>activate multiple times </a:t>
            </a:r>
            <a:r>
              <a:rPr lang="en-US" dirty="0" smtClean="0"/>
              <a:t>(M. Kimura etc.). </a:t>
            </a:r>
          </a:p>
          <a:p>
            <a:r>
              <a:rPr lang="en-US" dirty="0" smtClean="0"/>
              <a:t>3) Allowing </a:t>
            </a:r>
            <a:r>
              <a:rPr lang="en-US" dirty="0" smtClean="0">
                <a:solidFill>
                  <a:srgbClr val="00B050"/>
                </a:solidFill>
              </a:rPr>
              <a:t>continuous tries </a:t>
            </a:r>
            <a:r>
              <a:rPr lang="en-US" dirty="0" smtClean="0"/>
              <a:t>by neighbors (S. Foster etc.).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However</a:t>
            </a:r>
            <a:r>
              <a:rPr lang="en-US" dirty="0" smtClean="0"/>
              <a:t>, most of the existing work </a:t>
            </a:r>
            <a:r>
              <a:rPr lang="en-US" dirty="0" smtClean="0">
                <a:solidFill>
                  <a:srgbClr val="C00000"/>
                </a:solidFill>
              </a:rPr>
              <a:t>does not consider </a:t>
            </a:r>
            <a:r>
              <a:rPr lang="en-US" dirty="0" smtClean="0"/>
              <a:t>the effect of </a:t>
            </a:r>
            <a:r>
              <a:rPr lang="en-US" dirty="0" smtClean="0">
                <a:solidFill>
                  <a:srgbClr val="C00000"/>
                </a:solidFill>
              </a:rPr>
              <a:t>structural diversity </a:t>
            </a:r>
            <a:r>
              <a:rPr lang="en-US" dirty="0" smtClean="0"/>
              <a:t>of the neighbors on node activation.</a:t>
            </a:r>
          </a:p>
          <a:p>
            <a:r>
              <a:rPr lang="en-US" dirty="0" smtClean="0"/>
              <a:t>Base</a:t>
            </a:r>
            <a:r>
              <a:rPr lang="en-US" baseline="0" dirty="0" smtClean="0"/>
              <a:t> on example of blogs </a:t>
            </a:r>
            <a:r>
              <a:rPr lang="en-US" dirty="0" smtClean="0"/>
              <a:t>(more interested in recent news)</a:t>
            </a:r>
          </a:p>
          <a:p>
            <a:r>
              <a:rPr lang="en-US" dirty="0" smtClean="0"/>
              <a:t>(can post several posts)</a:t>
            </a:r>
          </a:p>
          <a:p>
            <a:r>
              <a:rPr lang="en-US" dirty="0" smtClean="0"/>
              <a:t>Not just once, when you revisit the post again,</a:t>
            </a:r>
            <a:r>
              <a:rPr lang="en-US" baseline="0" dirty="0" smtClean="0"/>
              <a:t> you may be motivated by the idea although you are not motivated before.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 use generative ability to measure the performance as the ground-truth is unknown, and use the perplexity over cascades as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Smaller value: better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Results: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performance of LCM-IC model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approach the ground truth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apparent </a:t>
            </a:r>
            <a:r>
              <a:rPr lang="en-US" dirty="0"/>
              <a:t>better than </a:t>
            </a:r>
            <a:r>
              <a:rPr lang="en-US" dirty="0" smtClean="0"/>
              <a:t>baseline </a:t>
            </a:r>
            <a:r>
              <a:rPr lang="en-US" dirty="0"/>
              <a:t>models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Results: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Under Meme and Digg, LCM-IC outperforms all baseline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With decrease in perplexity value of at least 0.54 and 1.66 respectively.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Under </a:t>
            </a:r>
            <a:r>
              <a:rPr lang="en-US" sz="2200" dirty="0" err="1" smtClean="0"/>
              <a:t>Flixster</a:t>
            </a:r>
            <a:r>
              <a:rPr lang="en-US" sz="2200" dirty="0" smtClean="0"/>
              <a:t>, give comparable performance.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Encouraging results:  Since the structural information for modeling detailed relation of parent nodes is not used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1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600" dirty="0" smtClean="0"/>
                  <a:t>The neighborhood network for New York Times (</a:t>
                </a:r>
                <a:r>
                  <a:rPr lang="en-US" sz="1600" dirty="0" err="1" smtClean="0"/>
                  <a:t>NYTimes</a:t>
                </a:r>
                <a:r>
                  <a:rPr lang="en-US" sz="1600" dirty="0" smtClean="0"/>
                  <a:t>) (as node w)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600" dirty="0" smtClean="0"/>
                  <a:t>Algorithm </a:t>
                </a:r>
                <a:r>
                  <a:rPr lang="en-US" sz="1600" dirty="0"/>
                  <a:t>not use the connection, just for </a:t>
                </a:r>
                <a:r>
                  <a:rPr lang="en-US" sz="1600" dirty="0" smtClean="0"/>
                  <a:t>reference in visualization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Node</a:t>
                </a:r>
                <a:r>
                  <a:rPr lang="en-US" sz="1600" dirty="0"/>
                  <a:t>: web/blog </a:t>
                </a:r>
                <a:r>
                  <a:rPr lang="en-US" sz="1600" dirty="0" smtClean="0"/>
                  <a:t>site, Edge: hyperlinks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Importance of </a:t>
                </a:r>
                <a:r>
                  <a:rPr lang="en-US" sz="1600" dirty="0" smtClean="0"/>
                  <a:t>parents v: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|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𝒘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Size of node and label: proportional to the probability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|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𝒘</m:t>
                    </m:r>
                    <m:r>
                      <a:rPr lang="en-US" sz="1600" b="1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The labels of the most probable nodes shown in 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600" dirty="0" smtClean="0"/>
                  <a:t>The neighborhood network for New York Times (</a:t>
                </a:r>
                <a:r>
                  <a:rPr lang="en-US" sz="1600" dirty="0" err="1" smtClean="0"/>
                  <a:t>NYTimes</a:t>
                </a:r>
                <a:r>
                  <a:rPr lang="en-US" sz="1600" dirty="0" smtClean="0"/>
                  <a:t>) (as node w)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600" dirty="0" smtClean="0"/>
                  <a:t>Algorithm </a:t>
                </a:r>
                <a:r>
                  <a:rPr lang="en-US" sz="1600" dirty="0"/>
                  <a:t>not use the connection, just for </a:t>
                </a:r>
                <a:r>
                  <a:rPr lang="en-US" sz="1600" dirty="0" smtClean="0"/>
                  <a:t>reference in visualization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Node</a:t>
                </a:r>
                <a:r>
                  <a:rPr lang="en-US" sz="1600" dirty="0"/>
                  <a:t>: web/blog </a:t>
                </a:r>
                <a:r>
                  <a:rPr lang="en-US" sz="1600" dirty="0" smtClean="0"/>
                  <a:t>site, Edge: hyperlinks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Importance of </a:t>
                </a:r>
                <a:r>
                  <a:rPr lang="en-US" sz="1600" dirty="0" smtClean="0"/>
                  <a:t>parents v:</a:t>
                </a:r>
                <a:r>
                  <a:rPr lang="en-US" sz="1600" b="0" i="0" smtClean="0">
                    <a:solidFill>
                      <a:srgbClr val="0000FF"/>
                    </a:solidFill>
                    <a:latin typeface="Cambria Math"/>
                  </a:rPr>
                  <a:t> </a:t>
                </a:r>
                <a:r>
                  <a:rPr lang="en-US" sz="1600" b="1" i="0">
                    <a:solidFill>
                      <a:srgbClr val="0000FF"/>
                    </a:solidFill>
                    <a:latin typeface="Cambria Math"/>
                  </a:rPr>
                  <a:t>𝑷(𝒗|𝒘)</a:t>
                </a:r>
                <a:endParaRPr lang="en-US" sz="1600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Size of node and label: proportional to the probability </a:t>
                </a:r>
                <a:r>
                  <a:rPr lang="en-US" sz="1600" b="1" i="0">
                    <a:solidFill>
                      <a:srgbClr val="0000FF"/>
                    </a:solidFill>
                    <a:latin typeface="Cambria Math"/>
                  </a:rPr>
                  <a:t>𝑷(𝒗|𝒘)</a:t>
                </a:r>
                <a:endParaRPr lang="en-US" sz="1600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The labels of the most probable nodes shown in red.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Select nodes with larger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𝒛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: the probability of parent v given each pattern z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Select the meme mentioned by both influential sources (larger value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>
                        <a:latin typeface="Cambria Math"/>
                      </a:rPr>
                      <m:t>|</m:t>
                    </m:r>
                    <m:r>
                      <a:rPr lang="en-US" b="1" i="1">
                        <a:latin typeface="Cambria Math"/>
                      </a:rPr>
                      <m:t>𝒛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specific sources (large value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𝒛</m:t>
                    </m:r>
                    <m:r>
                      <a:rPr lang="en-US" b="1" i="1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), then manually check the content.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Select nodes with larger </a:t>
                </a:r>
                <a:r>
                  <a:rPr lang="en-US" b="1" i="0" smtClean="0">
                    <a:solidFill>
                      <a:schemeClr val="tx1"/>
                    </a:solidFill>
                    <a:latin typeface="Cambria Math"/>
                  </a:rPr>
                  <a:t>𝑷(𝒗|𝒛</a:t>
                </a:r>
                <a:r>
                  <a:rPr lang="en-US" b="1" i="0">
                    <a:solidFill>
                      <a:schemeClr val="tx1"/>
                    </a:solidFill>
                    <a:latin typeface="Cambria Math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: the probability of parent v given each pattern z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Select the meme mentioned by both influential sources (larger value of </a:t>
                </a:r>
                <a:r>
                  <a:rPr lang="en-US" b="1" i="0">
                    <a:latin typeface="Cambria Math"/>
                  </a:rPr>
                  <a:t>𝑷(𝒗|𝒛)</a:t>
                </a:r>
                <a:r>
                  <a:rPr lang="en-US" dirty="0" smtClean="0"/>
                  <a:t> and specific sources (large value of </a:t>
                </a:r>
                <a:r>
                  <a:rPr lang="en-US" b="1" i="0">
                    <a:latin typeface="Cambria Math"/>
                  </a:rPr>
                  <a:t>𝑷(</a:t>
                </a:r>
                <a:r>
                  <a:rPr lang="en-US" b="1" i="0" smtClean="0">
                    <a:latin typeface="Cambria Math"/>
                  </a:rPr>
                  <a:t>𝒛</a:t>
                </a:r>
                <a:r>
                  <a:rPr lang="en-US" b="1" i="0">
                    <a:latin typeface="Cambria Math"/>
                  </a:rPr>
                  <a:t>|</a:t>
                </a:r>
                <a:r>
                  <a:rPr lang="en-US" b="1" i="0" smtClean="0">
                    <a:latin typeface="Cambria Math"/>
                  </a:rPr>
                  <a:t>𝒗</a:t>
                </a:r>
                <a:r>
                  <a:rPr lang="en-US" b="1" i="0">
                    <a:latin typeface="Cambria Math"/>
                  </a:rPr>
                  <a:t>)</a:t>
                </a:r>
                <a:r>
                  <a:rPr lang="en-US" dirty="0" smtClean="0"/>
                  <a:t>), then manually check the content.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empirical result on a real dataset shows that after incorporating structural diversity, there is a significant improvement in the generative ability of the proposed model. The new model can more accurately model diffusion process in social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493A-5F73-418A-99B7-C4DCA10B3D11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208-111B-4461-8016-0825C784E280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6B1-4D38-4888-B618-6BFDBB4CB9E0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8-48D9-4994-BC53-EEC62C07199A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695-F104-4A65-8630-888915A45F0B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B8A4-E6E5-433B-84A1-D09A9884388D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BA4B-E5DC-4307-A90C-F939F07F716C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E15-6DFB-48A2-A75C-2F1668B25EEE}" type="datetime1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79DA-F96E-4F08-90CB-5683A4B94630}" type="datetime1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AC56-0686-4D0A-9013-18759C2D6185}" type="datetime1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29D-2B34-4202-84C6-2E2DCCD5F588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FF56-4C31-430C-812B-D86B9F64D062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9B26-A14E-41FD-A079-C2DF9F3D166E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F8-25B8-4422-9356-BB6EE47511A4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D592-21F0-4F97-AB17-3325C7623B68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577-71D2-413C-A756-68BA466DBA38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35E9-89D6-4B97-A939-E99D55F7D2E7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A948-76A4-4A3D-A810-D81C104EB2B5}" type="datetime1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D64E-1DB5-4112-92A7-B0F1511D42C0}" type="datetime1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58A-46A4-4896-81F1-DEF130FF8769}" type="datetime1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F03-30EF-4588-94C3-F079E079F225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C254-5E5A-4DBE-932D-148B36E2CCDA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E8DD2C0-8758-4BA1-AD60-DD486C0E2D6C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90FB9A-605C-4AB5-8185-9B57C4FCB4D7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metracker.org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8839200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Latent </a:t>
            </a:r>
            <a:r>
              <a:rPr lang="en-US" sz="3200" b="1" dirty="0"/>
              <a:t>Co-activation Patterns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for </a:t>
            </a:r>
            <a:r>
              <a:rPr lang="en-US" sz="3200" b="1" dirty="0"/>
              <a:t>Information Diffusion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4648200"/>
            <a:ext cx="6858000" cy="990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Qing </a:t>
            </a:r>
            <a:r>
              <a:rPr lang="en-US" dirty="0" smtClean="0"/>
              <a:t>Bao</a:t>
            </a:r>
            <a:r>
              <a:rPr lang="en-US" baseline="30000" dirty="0"/>
              <a:t>1</a:t>
            </a:r>
            <a:r>
              <a:rPr lang="en-US" dirty="0" smtClean="0"/>
              <a:t>, </a:t>
            </a:r>
            <a:r>
              <a:rPr lang="en-US" dirty="0"/>
              <a:t>William </a:t>
            </a:r>
            <a:r>
              <a:rPr lang="en-US" dirty="0" smtClean="0"/>
              <a:t>K</a:t>
            </a:r>
            <a:r>
              <a:rPr lang="en-US" dirty="0"/>
              <a:t>.</a:t>
            </a:r>
            <a:r>
              <a:rPr lang="en-US" dirty="0" smtClean="0"/>
              <a:t> Cheung</a:t>
            </a:r>
            <a:r>
              <a:rPr lang="en-US" baseline="30000" dirty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Jiming</a:t>
            </a:r>
            <a:r>
              <a:rPr lang="en-US" dirty="0" smtClean="0"/>
              <a:t> Liu</a:t>
            </a:r>
            <a:r>
              <a:rPr lang="en-US" baseline="30000" dirty="0"/>
              <a:t>1</a:t>
            </a:r>
            <a:r>
              <a:rPr lang="en-US" dirty="0" smtClean="0"/>
              <a:t> and </a:t>
            </a:r>
            <a:r>
              <a:rPr lang="en-US" dirty="0" err="1" smtClean="0"/>
              <a:t>Yunya</a:t>
            </a:r>
            <a:r>
              <a:rPr lang="en-US" dirty="0" smtClean="0"/>
              <a:t> Song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algn="ctr"/>
            <a:r>
              <a:rPr lang="en-US" baseline="30000" dirty="0"/>
              <a:t>1</a:t>
            </a:r>
            <a:r>
              <a:rPr lang="en-US" dirty="0" smtClean="0"/>
              <a:t>Department of Computer Science, </a:t>
            </a:r>
            <a:r>
              <a:rPr lang="en-US" baseline="30000" dirty="0" smtClean="0"/>
              <a:t>2</a:t>
            </a:r>
            <a:r>
              <a:rPr lang="en-US" dirty="0" smtClean="0"/>
              <a:t>Department of  Journalism</a:t>
            </a:r>
          </a:p>
          <a:p>
            <a:pPr algn="ctr"/>
            <a:r>
              <a:rPr lang="en-US" dirty="0" smtClean="0"/>
              <a:t>Hong Kong Baptist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Setup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36576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Baseline models: component-based diffusion model [2]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COMP(1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)	             : not consider the structural properties within the component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 smtClean="0"/>
                  <a:t>COMP_DMod</a:t>
                </a:r>
                <a:r>
                  <a:rPr lang="en-US" dirty="0" smtClean="0"/>
                  <a:t>(Max)  : consider modularity within the component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 smtClean="0"/>
                  <a:t>COMP_DEffSz</a:t>
                </a:r>
                <a:r>
                  <a:rPr lang="en-US" dirty="0" smtClean="0"/>
                  <a:t>(Max) : consider effective size within the component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Five-fold cross-validation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Metric</a:t>
                </a:r>
                <a:r>
                  <a:rPr lang="en-US" dirty="0"/>
                  <a:t>:  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𝑃𝑒𝑟𝑝𝑙𝑒𝑥𝑖𝑡𝑦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 is the number of activations.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A smaller </a:t>
                </a:r>
                <a:r>
                  <a:rPr lang="en-US" dirty="0">
                    <a:solidFill>
                      <a:srgbClr val="0000FF"/>
                    </a:solidFill>
                  </a:rPr>
                  <a:t>perplexity </a:t>
                </a:r>
                <a:r>
                  <a:rPr lang="en-US" dirty="0" smtClean="0"/>
                  <a:t>value indicates </a:t>
                </a:r>
                <a:r>
                  <a:rPr lang="en-US" dirty="0">
                    <a:solidFill>
                      <a:srgbClr val="0000FF"/>
                    </a:solidFill>
                  </a:rPr>
                  <a:t>better performance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i="1" dirty="0" smtClean="0"/>
              </a:p>
              <a:p>
                <a:endParaRPr lang="en-US" i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3657600"/>
              </a:xfrm>
              <a:blipFill rotWithShape="1">
                <a:blip r:embed="rId3"/>
                <a:stretch>
                  <a:fillRect l="-444" t="-1833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0"/>
            <a:ext cx="8229600" cy="169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688" y="6019800"/>
            <a:ext cx="7958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[2] Q</a:t>
            </a:r>
            <a:r>
              <a:rPr lang="en-US" sz="1200" dirty="0"/>
              <a:t>. </a:t>
            </a:r>
            <a:r>
              <a:rPr lang="en-US" sz="1200" dirty="0" err="1"/>
              <a:t>Bao</a:t>
            </a:r>
            <a:r>
              <a:rPr lang="en-US" sz="1200" dirty="0"/>
              <a:t>, W. Cheung, and Y. Zhang, “Incorporating structural </a:t>
            </a:r>
            <a:r>
              <a:rPr lang="en-US" sz="1200" dirty="0" smtClean="0"/>
              <a:t>diversity of </a:t>
            </a:r>
            <a:r>
              <a:rPr lang="en-US" sz="1200" dirty="0"/>
              <a:t>neighbors in a diffusion model for social networks,” in </a:t>
            </a:r>
            <a:r>
              <a:rPr lang="en-US" sz="1200" dirty="0" smtClean="0"/>
              <a:t>Proceedings of </a:t>
            </a:r>
            <a:r>
              <a:rPr lang="en-US" sz="1200" dirty="0"/>
              <a:t>the 2013 IEEE/WIC/ACM International Joint </a:t>
            </a:r>
            <a:r>
              <a:rPr lang="en-US" sz="1200" i="1" dirty="0"/>
              <a:t>Conference on </a:t>
            </a:r>
            <a:r>
              <a:rPr lang="en-US" sz="1200" i="1" dirty="0" smtClean="0"/>
              <a:t>Web </a:t>
            </a:r>
            <a:r>
              <a:rPr lang="sv-SE" sz="1200" i="1" dirty="0" smtClean="0"/>
              <a:t>Intelligence</a:t>
            </a:r>
            <a:r>
              <a:rPr lang="sv-SE" sz="1200" dirty="0"/>
              <a:t>, Atlanta, GA, USA, 2013, pp. 431–438.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Synthetic Data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077200" cy="1371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Network: two scale-free networks with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1</m:t>
                    </m:r>
                    <m:r>
                      <a:rPr lang="en-US" sz="1600" b="0" i="1" dirty="0" smtClean="0">
                        <a:latin typeface="Cambria Math"/>
                      </a:rPr>
                      <m:t>,</m:t>
                    </m:r>
                    <m:r>
                      <a:rPr lang="en-US" sz="1600" i="1" dirty="0">
                        <a:latin typeface="Cambria Math"/>
                      </a:rPr>
                      <m:t>0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  <m:r>
                      <a:rPr lang="en-US" sz="16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nodes.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5</m:t>
                    </m:r>
                    <m:r>
                      <a:rPr lang="en-US" sz="1800" b="0" i="1" dirty="0" smtClean="0">
                        <a:latin typeface="Cambria Math"/>
                      </a:rPr>
                      <m:t>,0</m:t>
                    </m:r>
                    <m:r>
                      <a:rPr lang="en-US" sz="1800" i="1" dirty="0">
                        <a:latin typeface="Cambria Math"/>
                      </a:rPr>
                      <m:t>0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 and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10</m:t>
                    </m:r>
                    <m:r>
                      <a:rPr lang="en-US" sz="1800" b="0" i="1" dirty="0" smtClean="0">
                        <a:latin typeface="Cambria Math"/>
                      </a:rPr>
                      <m:t>,00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dirty="0" smtClean="0"/>
                  <a:t>edges respectively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Cascades: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000" i="1" dirty="0" smtClean="0">
                    <a:latin typeface="Cambria Math"/>
                  </a:rPr>
                  <a:t> </a:t>
                </a:r>
                <a:r>
                  <a:rPr lang="en-US" dirty="0" smtClean="0"/>
                  <a:t>cascades generated on each network based on LCM-IC model.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077200" cy="1371600"/>
              </a:xfrm>
              <a:blipFill rotWithShape="1">
                <a:blip r:embed="rId3"/>
                <a:stretch>
                  <a:fillRect l="-528" t="-7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01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Real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MemeTracker</a:t>
            </a:r>
            <a:r>
              <a:rPr lang="en-US" dirty="0"/>
              <a:t>: websites of news articles and blogs </a:t>
            </a:r>
            <a:r>
              <a:rPr lang="en-US" dirty="0">
                <a:hlinkClick r:id="rId2"/>
              </a:rPr>
              <a:t>http://www.memetracker.org/</a:t>
            </a:r>
            <a:endParaRPr lang="en-US" dirty="0"/>
          </a:p>
          <a:p>
            <a:r>
              <a:rPr lang="en-US" dirty="0" smtClean="0"/>
              <a:t>Digg: friendship network with story voting process</a:t>
            </a:r>
          </a:p>
          <a:p>
            <a:r>
              <a:rPr lang="en-US" dirty="0" err="1" smtClean="0"/>
              <a:t>Flixster</a:t>
            </a:r>
            <a:r>
              <a:rPr lang="en-US" dirty="0" smtClean="0"/>
              <a:t>: friendship network with movie rating process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81947"/>
              </p:ext>
            </p:extLst>
          </p:nvPr>
        </p:nvGraphicFramePr>
        <p:xfrm>
          <a:off x="381000" y="3657600"/>
          <a:ext cx="80772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1143000"/>
                <a:gridCol w="1066800"/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#Node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Edge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#Edge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Activation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#cascades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MemeTracker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website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4,000,000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hyperlink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13,000,000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posting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71,568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Digg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friendship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2,600,000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voting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3,553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Flixster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787,000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friendship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5,900,000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rating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5,318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Real Data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1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04" y="1084735"/>
            <a:ext cx="3511296" cy="280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NYTimes</a:t>
            </a:r>
            <a:r>
              <a:rPr lang="en-US" i="1" dirty="0" smtClean="0"/>
              <a:t>: Overall News Sources Inferred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3962400"/>
            <a:ext cx="8286750" cy="114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The </a:t>
            </a:r>
            <a:r>
              <a:rPr lang="en-US" sz="1800" dirty="0" err="1"/>
              <a:t>NYTimes</a:t>
            </a:r>
            <a:r>
              <a:rPr lang="en-US" sz="1800" dirty="0"/>
              <a:t> is biased towards liberal news sources.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most important parents are mainstream news media, MSNBC, Washington Post, BBC, all are liberal, so is </a:t>
            </a:r>
            <a:r>
              <a:rPr lang="en-US" sz="1800" dirty="0" err="1"/>
              <a:t>NYTimes</a:t>
            </a:r>
            <a:r>
              <a:rPr lang="en-US" sz="1800" dirty="0"/>
              <a:t> [1].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91302"/>
              </p:ext>
            </p:extLst>
          </p:nvPr>
        </p:nvGraphicFramePr>
        <p:xfrm>
          <a:off x="304800" y="509779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76"/>
                <a:gridCol w="2181224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Liberal websites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 Websites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websites</a:t>
                      </a:r>
                      <a:endParaRPr 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MSNBC, </a:t>
                      </a:r>
                      <a:r>
                        <a:rPr lang="en-US" sz="1600" baseline="0" dirty="0" smtClean="0"/>
                        <a:t>BBC, CNN, </a:t>
                      </a:r>
                      <a:r>
                        <a:rPr lang="en-US" sz="1600" dirty="0" smtClean="0"/>
                        <a:t>Washington</a:t>
                      </a:r>
                      <a:r>
                        <a:rPr lang="en-US" sz="1600" baseline="0" dirty="0" smtClean="0"/>
                        <a:t> Post, New York Times, 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Herald Tribune</a:t>
                      </a:r>
                      <a:r>
                        <a:rPr lang="en-US" sz="1600" baseline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USA Today, US News an World Report,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Foreign Affairs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Fox News, Wall Street Journal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smtClean="0"/>
                        <a:t>National Review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smtClean="0"/>
                        <a:t>Economist, Washington</a:t>
                      </a:r>
                      <a:r>
                        <a:rPr lang="en-US" sz="1600" baseline="0" dirty="0" smtClean="0"/>
                        <a:t> Times</a:t>
                      </a:r>
                      <a:r>
                        <a:rPr lang="en-US" sz="1600" dirty="0" smtClean="0"/>
                        <a:t>, Time Magazine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6581150"/>
            <a:ext cx="8915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[1] R</a:t>
            </a:r>
            <a:r>
              <a:rPr lang="en-US" sz="1100" dirty="0"/>
              <a:t>. H. Davis, Typing Politics : The Role of Blogs in American </a:t>
            </a:r>
            <a:r>
              <a:rPr lang="en-US" sz="1100" dirty="0" smtClean="0"/>
              <a:t>Politics. Oxford </a:t>
            </a:r>
            <a:r>
              <a:rPr lang="en-US" sz="1100" dirty="0"/>
              <a:t>University Press, USA, 2009.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321840" y="4605051"/>
            <a:ext cx="20769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rved Left Arrow 13"/>
          <p:cNvSpPr/>
          <p:nvPr/>
        </p:nvSpPr>
        <p:spPr>
          <a:xfrm rot="1614007" flipH="1">
            <a:off x="1567988" y="4467183"/>
            <a:ext cx="357869" cy="6168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4876800"/>
            <a:ext cx="11216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6240" y="5733288"/>
            <a:ext cx="13232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4465" y="6019800"/>
            <a:ext cx="22949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8800" y="2260948"/>
                <a:ext cx="13660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1600" b="1" i="1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60948"/>
                <a:ext cx="1366080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00600" y="2362200"/>
            <a:ext cx="3340100" cy="2099973"/>
            <a:chOff x="5164582" y="1005319"/>
            <a:chExt cx="3979418" cy="2764981"/>
          </a:xfrm>
        </p:grpSpPr>
        <p:pic>
          <p:nvPicPr>
            <p:cNvPr id="11" name="Picture 3" descr="C:\Users\qingbao\Desktop\997_z3_v_given_z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582" y="1005319"/>
              <a:ext cx="3979418" cy="276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/>
            <p:cNvSpPr/>
            <p:nvPr/>
          </p:nvSpPr>
          <p:spPr>
            <a:xfrm>
              <a:off x="7772400" y="1676400"/>
              <a:ext cx="1136650" cy="117817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2387810"/>
              <a:ext cx="1289050" cy="9501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62571" y="2578371"/>
              <a:ext cx="978154" cy="62203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92925" y="1015288"/>
              <a:ext cx="879475" cy="52114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4840" y="2462380"/>
            <a:ext cx="3173225" cy="1999793"/>
            <a:chOff x="2979038" y="3896174"/>
            <a:chExt cx="3173225" cy="2586754"/>
          </a:xfrm>
        </p:grpSpPr>
        <p:pic>
          <p:nvPicPr>
            <p:cNvPr id="5125" name="Picture 5" descr="C:\Users\qingbao\Desktop\997_z6_v_given_z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038" y="3896174"/>
              <a:ext cx="3173225" cy="258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2979038" y="5125912"/>
              <a:ext cx="1323087" cy="1033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33529" y="1153152"/>
            <a:ext cx="8597869" cy="143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sz="2100" dirty="0" smtClean="0"/>
              <a:t>For </a:t>
            </a:r>
            <a:r>
              <a:rPr lang="en-US" sz="2100" dirty="0" err="1" smtClean="0"/>
              <a:t>NYTimes</a:t>
            </a:r>
            <a:r>
              <a:rPr lang="en-US" sz="2100" dirty="0" smtClean="0"/>
              <a:t>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smtClean="0"/>
              <a:t>Pattern </a:t>
            </a:r>
            <a:r>
              <a:rPr lang="en-US" sz="1900" dirty="0"/>
              <a:t>specific  influential news </a:t>
            </a:r>
            <a:r>
              <a:rPr lang="en-US" sz="1900" dirty="0" smtClean="0"/>
              <a:t>sources inferred</a:t>
            </a:r>
            <a:endParaRPr lang="en-US" sz="19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smtClean="0"/>
              <a:t>Each </a:t>
            </a:r>
            <a:r>
              <a:rPr lang="en-US" sz="1900" dirty="0"/>
              <a:t>parent </a:t>
            </a:r>
            <a:r>
              <a:rPr lang="en-US" dirty="0"/>
              <a:t>co-activation pattern corresponds to a specific semantic context of the news sources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Dependency among News Media</a:t>
            </a:r>
            <a:endParaRPr lang="en-US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65753"/>
              </p:ext>
            </p:extLst>
          </p:nvPr>
        </p:nvGraphicFramePr>
        <p:xfrm>
          <a:off x="457200" y="4531831"/>
          <a:ext cx="8382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316741"/>
                <a:gridCol w="38460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Pattern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Pattern 2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National Political News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Events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Washington 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Both Liberals and Conservatives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[1]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chant is drill baby drill (drilling oil makes America Stupid, politics)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reckless conduct corruption and unbridled greed (politics)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hope over fear unity of purpose over conflict and discord (Obama inauguration)</a:t>
                      </a:r>
                    </a:p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angel at the fence the true story of a love that survived (a popular book)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62134" y="3134619"/>
                <a:ext cx="1040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134" y="3134619"/>
                <a:ext cx="104060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44037" y="3138611"/>
                <a:ext cx="1040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037" y="3138611"/>
                <a:ext cx="104060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Propose a pattern-based information diffusion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latent co-activation patterns of parents for each node are inferred together with the pattern-based diffusion probabilities.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two-level EM algorithm to estimate the model 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new model can more accurately model diffusion process in social networks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inferred co-activation patterns can be used to estimate the dependency among different online news media in terms of news diffusion.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Incorporation of the cascades’ context for context-aware parent co-activation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Evolution of the latent patterns in the diffusion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09799" y="2438400"/>
            <a:ext cx="451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21" y="1024706"/>
            <a:ext cx="4953000" cy="583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66" y="1143000"/>
            <a:ext cx="4104132" cy="37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dirty="0" smtClean="0"/>
              <a:t>The </a:t>
            </a:r>
            <a:r>
              <a:rPr lang="en-US" sz="1900" dirty="0"/>
              <a:t>major news sources </a:t>
            </a:r>
            <a:r>
              <a:rPr lang="en-US" sz="1900" dirty="0" smtClean="0"/>
              <a:t>are more </a:t>
            </a:r>
            <a:r>
              <a:rPr lang="en-US" sz="1900" dirty="0"/>
              <a:t>reliably detected by referring to the latent co-activation </a:t>
            </a:r>
            <a:r>
              <a:rPr lang="en-US" sz="1900" dirty="0" smtClean="0"/>
              <a:t>patterns.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Huffington Post and Free Republic.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/>
          </a:p>
          <a:p>
            <a:endParaRPr lang="en-US" dirty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Dependency among News </a:t>
            </a:r>
            <a:r>
              <a:rPr lang="en-US" dirty="0" smtClean="0"/>
              <a:t>Media</a:t>
            </a:r>
            <a:endParaRPr lang="en-US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3" y="2979328"/>
            <a:ext cx="4154424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1853889" y="3200400"/>
            <a:ext cx="110856" cy="15240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24600" y="1099750"/>
            <a:ext cx="173172" cy="9576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9568" y="5900350"/>
            <a:ext cx="173172" cy="9576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36228" y="4681150"/>
            <a:ext cx="173172" cy="9576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36228" y="3505200"/>
            <a:ext cx="173172" cy="9576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36228" y="2242750"/>
            <a:ext cx="173172" cy="9576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00200" y="3200400"/>
            <a:ext cx="110856" cy="15240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1099750"/>
            <a:ext cx="173172" cy="957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86856" y="2242750"/>
            <a:ext cx="173172" cy="957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74100" y="4681150"/>
            <a:ext cx="173172" cy="957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86856" y="3505200"/>
            <a:ext cx="173172" cy="957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96000" y="5900350"/>
            <a:ext cx="173172" cy="957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776884" y="1740693"/>
            <a:ext cx="7162800" cy="530225"/>
            <a:chOff x="1239" y="1200"/>
            <a:chExt cx="3177" cy="334"/>
          </a:xfrm>
        </p:grpSpPr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36" name="AutoShape 63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1391" y="1200"/>
              <a:ext cx="28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0000"/>
                  </a:solidFill>
                </a:rPr>
                <a:t>1. </a:t>
              </a:r>
              <a:r>
                <a:rPr lang="en-US" sz="2400" dirty="0" smtClean="0">
                  <a:solidFill>
                    <a:srgbClr val="000000"/>
                  </a:solidFill>
                </a:rPr>
                <a:t>Introduction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76884" y="2578893"/>
            <a:ext cx="7315200" cy="530225"/>
            <a:chOff x="1239" y="1296"/>
            <a:chExt cx="3253" cy="334"/>
          </a:xfrm>
        </p:grpSpPr>
        <p:sp>
          <p:nvSpPr>
            <p:cNvPr id="39" name="Line 67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2" name="AutoShape 69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70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1392" y="1296"/>
              <a:ext cx="310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2. Problem Formulation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76884" y="3340893"/>
            <a:ext cx="7239456" cy="530225"/>
            <a:chOff x="1239" y="1296"/>
            <a:chExt cx="3211" cy="334"/>
          </a:xfrm>
        </p:grpSpPr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54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5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/>
                <a:t>3</a:t>
              </a:r>
              <a:r>
                <a:rPr lang="en-US" sz="2400" dirty="0" smtClean="0"/>
                <a:t>. Methodology</a:t>
              </a:r>
              <a:endParaRPr lang="en-US" sz="2400" dirty="0"/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76884" y="4102892"/>
            <a:ext cx="7315200" cy="530225"/>
            <a:chOff x="1239" y="1296"/>
            <a:chExt cx="3215" cy="334"/>
          </a:xfrm>
        </p:grpSpPr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0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6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4. Experiment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776884" y="4864892"/>
            <a:ext cx="7391400" cy="530225"/>
            <a:chOff x="1239" y="1296"/>
            <a:chExt cx="3253" cy="334"/>
          </a:xfrm>
        </p:grpSpPr>
        <p:sp>
          <p:nvSpPr>
            <p:cNvPr id="64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7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10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5. Conclusion and Future Work 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Diffusion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5" name="Picture 3" descr="C:\Users\qingbao\Desktop\washingt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0526"/>
            <a:ext cx="1741822" cy="295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qingbao\Desktop\nytimes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55" y="1447800"/>
            <a:ext cx="3209925" cy="226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Left Arrow 4"/>
          <p:cNvSpPr/>
          <p:nvPr/>
        </p:nvSpPr>
        <p:spPr>
          <a:xfrm rot="8718249">
            <a:off x="5988107" y="3723495"/>
            <a:ext cx="679403" cy="1433737"/>
          </a:xfrm>
          <a:prstGeom prst="curvedLeftArrow">
            <a:avLst>
              <a:gd name="adj1" fmla="val 25000"/>
              <a:gd name="adj2" fmla="val 51381"/>
              <a:gd name="adj3" fmla="val 22384"/>
            </a:avLst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5029200"/>
            <a:ext cx="220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Network </a:t>
            </a:r>
            <a:r>
              <a:rPr lang="en-US" sz="2000" dirty="0">
                <a:solidFill>
                  <a:srgbClr val="0066FF"/>
                </a:solidFill>
              </a:rPr>
              <a:t>of news media websites. </a:t>
            </a:r>
            <a:endParaRPr lang="en-US" sz="2000" dirty="0" smtClean="0">
              <a:solidFill>
                <a:srgbClr val="0066FF"/>
              </a:solidFill>
            </a:endParaRP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Hyperlinks </a:t>
            </a:r>
            <a:r>
              <a:rPr lang="en-US" altLang="zh-CN" sz="2000" dirty="0">
                <a:solidFill>
                  <a:srgbClr val="0066FF"/>
                </a:solidFill>
              </a:rPr>
              <a:t>as edges. </a:t>
            </a:r>
            <a:endParaRPr lang="en-US" altLang="zh-CN" sz="2000" dirty="0" smtClean="0">
              <a:solidFill>
                <a:srgbClr val="0066FF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57199" y="1567279"/>
            <a:ext cx="5334001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Diffusion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phenomenon that an action or information spreads from one node to another via edges in a network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Cascade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chain </a:t>
            </a:r>
            <a:r>
              <a:rPr lang="en-US" dirty="0"/>
              <a:t>reaction of </a:t>
            </a:r>
            <a:r>
              <a:rPr lang="en-US" dirty="0" smtClean="0"/>
              <a:t>the action/information in the diffusion.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Network environments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E.g., social networks, information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Models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The Independent Cascade Model (IC Model)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The Linear Threshold Model (LT Model)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Documents and Settings\qbao\Application Data\Tencent\Users\564705236\QQ\WinTemp\RichOle\_U[V%[GDOELW019(R6E8N_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057400"/>
            <a:ext cx="3352800" cy="21111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/>
              <a:t> </a:t>
            </a:r>
            <a:r>
              <a:rPr lang="en-US" dirty="0" smtClean="0"/>
              <a:t>– IC Model</a:t>
            </a:r>
            <a:endParaRPr lang="en-US" dirty="0"/>
          </a:p>
        </p:txBody>
      </p:sp>
      <p:sp>
        <p:nvSpPr>
          <p:cNvPr id="113665" name="AutoShape 1" descr="C:\Documents and Settings\qbao\Application Data\Tencent\Users\564705236\QQ\WinTemp\RichOle\~1N9%AONU(Y@9G3Y(~95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4820" y="1498458"/>
                <a:ext cx="5935980" cy="34290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Independent Cascade Model </a:t>
                </a:r>
                <a:r>
                  <a:rPr lang="en-US" dirty="0"/>
                  <a:t>(</a:t>
                </a:r>
                <a:r>
                  <a:rPr lang="en-US" dirty="0" smtClean="0"/>
                  <a:t>IC Model)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Model parameters: diffusion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Diffusion Process: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, node </a:t>
                </a:r>
                <a:r>
                  <a:rPr lang="en-US" i="1" dirty="0"/>
                  <a:t>u</a:t>
                </a:r>
                <a:r>
                  <a:rPr lang="en-US" dirty="0"/>
                  <a:t> that is active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can activate its inactive </a:t>
                </a:r>
                <a:r>
                  <a:rPr lang="en-US" dirty="0" smtClean="0"/>
                  <a:t>child node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</a:t>
                </a:r>
                <a:r>
                  <a:rPr lang="en-US" dirty="0"/>
                  <a:t>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Extensions of IC Model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Multiple times of being activated [1]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Exponential decay of activation influence [2]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Continuous time [3]  </a:t>
                </a: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Inference of IC Model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EM Algorithm [4][5]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Counting [3]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" y="1498458"/>
                <a:ext cx="5935980" cy="3429000"/>
              </a:xfrm>
              <a:blipFill rotWithShape="1">
                <a:blip r:embed="rId4"/>
                <a:stretch>
                  <a:fillRect l="-411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7200" y="5105400"/>
            <a:ext cx="82997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[1] M. Kimura, K. Saito, and H. </a:t>
            </a:r>
            <a:r>
              <a:rPr lang="en-US" sz="1100" dirty="0" err="1"/>
              <a:t>Motoda</a:t>
            </a:r>
            <a:r>
              <a:rPr lang="en-US" sz="1100" dirty="0"/>
              <a:t>, “Efﬁcient estimation of inﬂuence functions for sis model on social networks,” in Proceedings of the 21st International Joint Conference on Artiﬁcial Intelligence (IJCAI’09), San Francisco, CA, USA, 2009, pp. 2046–2051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[</a:t>
            </a:r>
            <a:r>
              <a:rPr lang="en-US" sz="1100" dirty="0"/>
              <a:t>2] W. Lee, J. Kim, and H. Yu, “CT-IC: Continuously activated and time-restricted independent cascade model for viral marketing,” in Proceedings of the 12th International Conference on Data Mining (ICDM’12), Brussels, Belgium, 2012, pp. 960–965</a:t>
            </a:r>
            <a:r>
              <a:rPr lang="en-US" sz="1100" dirty="0" smtClean="0"/>
              <a:t>.</a:t>
            </a:r>
          </a:p>
          <a:p>
            <a:r>
              <a:rPr lang="en-US" sz="1100" dirty="0"/>
              <a:t>[3] A. Goyal, F. </a:t>
            </a:r>
            <a:r>
              <a:rPr lang="en-US" sz="1100" dirty="0" err="1"/>
              <a:t>Bonchi</a:t>
            </a:r>
            <a:r>
              <a:rPr lang="en-US" sz="1100" dirty="0"/>
              <a:t>, and L. V. </a:t>
            </a:r>
            <a:r>
              <a:rPr lang="en-US" sz="1100" dirty="0" err="1"/>
              <a:t>Lakshmanan</a:t>
            </a:r>
            <a:r>
              <a:rPr lang="en-US" sz="1100" dirty="0"/>
              <a:t>, “Learning </a:t>
            </a:r>
            <a:r>
              <a:rPr lang="en-US" sz="1100" dirty="0" smtClean="0"/>
              <a:t>influence probabilities </a:t>
            </a:r>
            <a:r>
              <a:rPr lang="en-US" sz="1100" dirty="0"/>
              <a:t>in social networks,” </a:t>
            </a:r>
            <a:r>
              <a:rPr lang="en-US" sz="1100" dirty="0" smtClean="0"/>
              <a:t>in</a:t>
            </a:r>
          </a:p>
          <a:p>
            <a:r>
              <a:rPr lang="en-US" sz="1100" dirty="0" smtClean="0"/>
              <a:t> p</a:t>
            </a:r>
            <a:r>
              <a:rPr lang="en-US" sz="1100" i="1" dirty="0" smtClean="0"/>
              <a:t>roceedings </a:t>
            </a:r>
            <a:r>
              <a:rPr lang="en-US" sz="1100" i="1" dirty="0"/>
              <a:t>of the 3rd </a:t>
            </a:r>
            <a:r>
              <a:rPr lang="en-US" sz="1100" i="1" dirty="0" smtClean="0"/>
              <a:t>ACM International </a:t>
            </a:r>
            <a:r>
              <a:rPr lang="en-US" sz="1100" i="1" dirty="0"/>
              <a:t>Conference on Web Search and Data Mining</a:t>
            </a:r>
            <a:r>
              <a:rPr lang="en-US" sz="1100" dirty="0"/>
              <a:t>, New </a:t>
            </a:r>
            <a:r>
              <a:rPr lang="en-US" sz="1100" dirty="0" smtClean="0"/>
              <a:t>York, NY</a:t>
            </a:r>
            <a:r>
              <a:rPr lang="en-US" sz="1100" dirty="0"/>
              <a:t>, USA, 2010, pp. 241–250</a:t>
            </a:r>
            <a:r>
              <a:rPr lang="en-US" sz="1100" dirty="0" smtClean="0"/>
              <a:t>.</a:t>
            </a:r>
          </a:p>
          <a:p>
            <a:r>
              <a:rPr lang="en-US" sz="1100" dirty="0"/>
              <a:t>[4] K. Saito, R. Nakano, and M. Kimura. Prediction of information diffusion probabilities for independent cascade model. In Proceedings of the 12th International Conference on Knowledge-Based Intelligent Information and Engineering Systems (KES’08</a:t>
            </a:r>
            <a:r>
              <a:rPr lang="en-US" sz="1100" dirty="0" smtClean="0"/>
              <a:t>).</a:t>
            </a:r>
          </a:p>
          <a:p>
            <a:r>
              <a:rPr lang="en-US" sz="1100" dirty="0" smtClean="0"/>
              <a:t>[5] </a:t>
            </a:r>
            <a:r>
              <a:rPr lang="it-IT" sz="1100" dirty="0"/>
              <a:t>N. Barbieri, F. Bonchi, and G. Manco, </a:t>
            </a:r>
            <a:r>
              <a:rPr lang="en-US" sz="1100" dirty="0"/>
              <a:t>“Influence-based network-oblivious community detection,” in Proceedings of the 13th IEEE International Conference on Data </a:t>
            </a:r>
            <a:r>
              <a:rPr lang="sv-SE" sz="1100" dirty="0"/>
              <a:t>Mining, Dallas, TX, USA, 2013, pp. 955–960.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Limitations of IC Model: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influence of each </a:t>
            </a:r>
            <a:r>
              <a:rPr lang="en-US" dirty="0" smtClean="0"/>
              <a:t>parent node </a:t>
            </a:r>
            <a:r>
              <a:rPr lang="en-US" i="1" dirty="0"/>
              <a:t>u </a:t>
            </a:r>
            <a:r>
              <a:rPr lang="en-US" dirty="0"/>
              <a:t>on </a:t>
            </a:r>
            <a:r>
              <a:rPr lang="en-US" i="1" dirty="0"/>
              <a:t>v </a:t>
            </a:r>
            <a:r>
              <a:rPr lang="en-US" dirty="0"/>
              <a:t>is assumed to be </a:t>
            </a:r>
            <a:r>
              <a:rPr lang="en-US" i="1" dirty="0">
                <a:solidFill>
                  <a:srgbClr val="0000FF"/>
                </a:solidFill>
              </a:rPr>
              <a:t>independent</a:t>
            </a:r>
            <a:endParaRPr 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Related work on dependency: Connected Components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user engagement in Facebook affected by number of connected components of user instead of individual users [1]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component-based diffusion model, the influence of parent nodes </a:t>
            </a:r>
            <a:r>
              <a:rPr lang="en-US" dirty="0" smtClean="0"/>
              <a:t>exerted </a:t>
            </a:r>
            <a:r>
              <a:rPr lang="en-US" dirty="0"/>
              <a:t>by connected components. Better prediction </a:t>
            </a:r>
            <a:r>
              <a:rPr lang="en-US" dirty="0" smtClean="0"/>
              <a:t>results </a:t>
            </a:r>
            <a:r>
              <a:rPr lang="en-US" dirty="0"/>
              <a:t>[2</a:t>
            </a:r>
            <a:r>
              <a:rPr lang="en-US" dirty="0" smtClean="0"/>
              <a:t>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Limitation: The grouping of parent nodes is </a:t>
            </a:r>
            <a:r>
              <a:rPr lang="en-US" dirty="0" smtClean="0">
                <a:solidFill>
                  <a:srgbClr val="0000FF"/>
                </a:solidFill>
              </a:rPr>
              <a:t>merely based on structure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propose to group parents nodes based on cascades.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410200"/>
            <a:ext cx="8001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[1] J</a:t>
            </a:r>
            <a:r>
              <a:rPr lang="en-US" sz="1100" dirty="0"/>
              <a:t>. </a:t>
            </a:r>
            <a:r>
              <a:rPr lang="en-US" sz="1100" dirty="0" err="1"/>
              <a:t>Ugander</a:t>
            </a:r>
            <a:r>
              <a:rPr lang="en-US" sz="1100" dirty="0"/>
              <a:t>, L. </a:t>
            </a:r>
            <a:r>
              <a:rPr lang="en-US" sz="1100" dirty="0" err="1"/>
              <a:t>Backstrom</a:t>
            </a:r>
            <a:r>
              <a:rPr lang="en-US" sz="1100" dirty="0"/>
              <a:t>, C. Marlow, and J. Kleinberg, “</a:t>
            </a:r>
            <a:r>
              <a:rPr lang="en-US" sz="1100" dirty="0" smtClean="0"/>
              <a:t>Structural diversity </a:t>
            </a:r>
            <a:r>
              <a:rPr lang="en-US" sz="1100" dirty="0"/>
              <a:t>in social contagion,” Proceedings of the National </a:t>
            </a:r>
            <a:r>
              <a:rPr lang="en-US" sz="1100" dirty="0" smtClean="0"/>
              <a:t>Academy of </a:t>
            </a:r>
            <a:r>
              <a:rPr lang="en-US" sz="1100" dirty="0"/>
              <a:t>Sciences, vol. 109, pp. 5962–5966, Apr. 2012.</a:t>
            </a:r>
          </a:p>
          <a:p>
            <a:r>
              <a:rPr lang="en-US" sz="1100" dirty="0" smtClean="0"/>
              <a:t>[2] </a:t>
            </a:r>
            <a:r>
              <a:rPr lang="en-US" sz="1100" dirty="0"/>
              <a:t>Q. </a:t>
            </a:r>
            <a:r>
              <a:rPr lang="en-US" sz="1100" dirty="0" err="1"/>
              <a:t>Bao</a:t>
            </a:r>
            <a:r>
              <a:rPr lang="en-US" sz="1100" dirty="0"/>
              <a:t>, W. Cheung, and Y. Zhang, “Incorporating structural </a:t>
            </a:r>
            <a:r>
              <a:rPr lang="en-US" sz="1100" dirty="0" smtClean="0"/>
              <a:t>diversity of </a:t>
            </a:r>
            <a:r>
              <a:rPr lang="en-US" sz="1100" dirty="0"/>
              <a:t>neighbors in a diffusion model for social networks,” in </a:t>
            </a:r>
            <a:r>
              <a:rPr lang="en-US" sz="1100" dirty="0" smtClean="0"/>
              <a:t>Proceedings of </a:t>
            </a:r>
            <a:r>
              <a:rPr lang="en-US" sz="1100" dirty="0"/>
              <a:t>the 2013 IEEE/WIC/ACM International Joint Conference on </a:t>
            </a:r>
            <a:r>
              <a:rPr lang="en-US" sz="1100" dirty="0" smtClean="0"/>
              <a:t>Web </a:t>
            </a:r>
            <a:r>
              <a:rPr lang="sv-SE" sz="1100" dirty="0" smtClean="0"/>
              <a:t>Intelligence</a:t>
            </a:r>
            <a:r>
              <a:rPr lang="sv-SE" sz="1100" dirty="0"/>
              <a:t>, Atlanta, GA, USA, 2013, pp. 431–438.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1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Work\My_work\summary\Diffusion_network_inferring\Models\Component\Component_Detection\Plots\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62858"/>
            <a:ext cx="3396197" cy="30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Formulation – Our Proposed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2819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activation of a node is caused by latent co-activation patterns of parent nodes.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co-activation patterns can overlap.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probabilities to belong to different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a latent class model: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For each parent node activation, first projection to latent patterns, then projection to node w.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Better prediction results: robust with missing data and noise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Recovered latent structure meaningful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64886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Co-activation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3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y_work\summary\Diffusion_network_inferring\Models\Component\Component_Detection\Plots\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4005797" cy="3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Formulation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6248400" cy="48006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Input: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Network: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0" dirty="0" smtClean="0"/>
                  <a:t>Cascades: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set of activated nodes at time 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𝑡h</m:t>
                        </m:r>
                      </m:sup>
                    </m:sSubSup>
                  </m:oMath>
                </a14:m>
                <a:r>
                  <a:rPr lang="en-US" dirty="0" smtClean="0"/>
                  <a:t> cascade</a:t>
                </a:r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</a:rPr>
                      <m:t>Latent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</a:rPr>
                      <m:t>co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</a:rPr>
                      <m:t>activation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</a:rPr>
                      <m:t>patterns</m:t>
                    </m:r>
                  </m:oMath>
                </a14:m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∈{1,…,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: # of patterns for node </a:t>
                </a:r>
                <a:r>
                  <a:rPr lang="en-US" dirty="0" smtClean="0"/>
                  <a:t>w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chosen by cross-validation</a:t>
                </a:r>
                <a:endParaRPr lang="en-US" dirty="0"/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Model parameters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z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w</m:t>
                            </m:r>
                          </m:sup>
                        </m:sSup>
                      </m:sub>
                    </m:sSub>
                    <m:r>
                      <a:rPr lang="en-US" b="0" i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z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w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w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: probability that node v belongs to latent co-activation pattern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Pattern-based diffusion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6248400" cy="4800600"/>
              </a:xfrm>
              <a:blipFill rotWithShape="1">
                <a:blip r:embed="rId3"/>
                <a:stretch>
                  <a:fillRect l="-878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The probability of a parent node </a:t>
                </a:r>
                <a:r>
                  <a:rPr lang="en-US" i="1" dirty="0">
                    <a:latin typeface="Cambria Math"/>
                  </a:rPr>
                  <a:t>v 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/>
                  <a:t>to activate its child node </a:t>
                </a:r>
                <a:r>
                  <a:rPr lang="en-US" i="1" dirty="0" smtClean="0">
                    <a:latin typeface="Cambria Math"/>
                  </a:rPr>
                  <a:t>w: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An expected value of diffusion probabilities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over all the latent patterns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Node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/>
                  <a:t> becomes active at time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𝑡</m:t>
                    </m:r>
                    <m:r>
                      <a:rPr lang="en-US" sz="2400" dirty="0">
                        <a:latin typeface="Cambria Math"/>
                      </a:rPr>
                      <m:t> + 1</m:t>
                    </m:r>
                  </m:oMath>
                </a14:m>
                <a:r>
                  <a:rPr lang="en-US" sz="2400" dirty="0"/>
                  <a:t> with probability:</a:t>
                </a:r>
                <a:endParaRPr lang="en-US" sz="2400" dirty="0" smtClean="0"/>
              </a:p>
              <a:p>
                <a:pPr marL="560070" lvl="2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+1)=1−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834390" lvl="3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will be activated if any parent node v succeeds in activating it.</a:t>
                </a:r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Log likelihood function</a:t>
                </a:r>
                <a:r>
                  <a:rPr lang="en-US" sz="2400" dirty="0" smtClean="0"/>
                  <a:t>:</a:t>
                </a:r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endParaRPr lang="en-US" sz="2400" dirty="0" smtClean="0"/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endParaRPr lang="en-US" sz="2400" dirty="0"/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endParaRPr lang="en-US" sz="2400" dirty="0" smtClean="0"/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endParaRPr lang="en-US" sz="2400" dirty="0"/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endParaRPr lang="en-US" sz="2400" dirty="0" smtClean="0"/>
              </a:p>
              <a:p>
                <a:pPr marL="182880" lvl="1">
                  <a:buFont typeface="Wingdings" panose="05000000000000000000" pitchFamily="2" charset="2"/>
                  <a:buChar char="v"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Objective: </a:t>
                </a:r>
                <a:r>
                  <a:rPr lang="en-US" altLang="zh-CN" sz="2400" dirty="0"/>
                  <a:t>Estimating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𝜃</m:t>
                    </m:r>
                    <m:r>
                      <a:rPr lang="en-US" altLang="zh-CN" sz="2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400" dirty="0"/>
                  <a:t>  to maximize the log likelihood </a:t>
                </a:r>
                <a:r>
                  <a:rPr lang="en-US" altLang="zh-CN" sz="2400" dirty="0" smtClean="0"/>
                  <a:t>function.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2"/>
                <a:stretch>
                  <a:fillRect l="-444" t="-2235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" y="3962400"/>
            <a:ext cx="55483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760814" y="4664888"/>
            <a:ext cx="3383186" cy="753362"/>
            <a:chOff x="5105400" y="4302252"/>
            <a:chExt cx="2983418" cy="701768"/>
          </a:xfrm>
        </p:grpSpPr>
        <p:sp>
          <p:nvSpPr>
            <p:cNvPr id="8" name="Oval Callout 7"/>
            <p:cNvSpPr/>
            <p:nvPr/>
          </p:nvSpPr>
          <p:spPr>
            <a:xfrm>
              <a:off x="5105400" y="4302252"/>
              <a:ext cx="2667000" cy="612648"/>
            </a:xfrm>
            <a:prstGeom prst="wedgeEllipseCallout">
              <a:avLst>
                <a:gd name="adj1" fmla="val -48704"/>
                <a:gd name="adj2" fmla="val 595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45618" y="4357689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Unsuccessful activations observed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48400" y="2913195"/>
            <a:ext cx="2667000" cy="682214"/>
            <a:chOff x="6474476" y="2959309"/>
            <a:chExt cx="1831324" cy="682214"/>
          </a:xfrm>
        </p:grpSpPr>
        <p:sp>
          <p:nvSpPr>
            <p:cNvPr id="12" name="Oval Callout 11"/>
            <p:cNvSpPr/>
            <p:nvPr/>
          </p:nvSpPr>
          <p:spPr>
            <a:xfrm>
              <a:off x="6474476" y="2959309"/>
              <a:ext cx="1695736" cy="393491"/>
            </a:xfrm>
            <a:prstGeom prst="wedgeEllipseCallout">
              <a:avLst>
                <a:gd name="adj1" fmla="val -48704"/>
                <a:gd name="adj2" fmla="val 59515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6174" y="2995192"/>
              <a:ext cx="16996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 fails to activate w</a:t>
              </a:r>
              <a:endParaRPr lang="en-US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810000" y="5029200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34968" y="5843278"/>
            <a:ext cx="23896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20375593">
            <a:off x="3789430" y="3476419"/>
            <a:ext cx="453067" cy="12747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14800" y="3048000"/>
            <a:ext cx="2057400" cy="381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674679" y="3296627"/>
            <a:ext cx="135226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rved Left Arrow 33"/>
          <p:cNvSpPr/>
          <p:nvPr/>
        </p:nvSpPr>
        <p:spPr>
          <a:xfrm rot="19213132">
            <a:off x="4893813" y="1531840"/>
            <a:ext cx="595050" cy="16975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674679" y="3962400"/>
            <a:ext cx="2869121" cy="736635"/>
            <a:chOff x="5105400" y="4302252"/>
            <a:chExt cx="2869121" cy="642427"/>
          </a:xfrm>
        </p:grpSpPr>
        <p:sp>
          <p:nvSpPr>
            <p:cNvPr id="36" name="Oval Callout 35"/>
            <p:cNvSpPr/>
            <p:nvPr/>
          </p:nvSpPr>
          <p:spPr>
            <a:xfrm>
              <a:off x="5105400" y="4302252"/>
              <a:ext cx="2667000" cy="612648"/>
            </a:xfrm>
            <a:prstGeom prst="wedgeEllipseCallout">
              <a:avLst>
                <a:gd name="adj1" fmla="val -48704"/>
                <a:gd name="adj2" fmla="val 595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31905" y="4381007"/>
              <a:ext cx="2642616" cy="56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Successful activations      observed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0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zh-CN" dirty="0" smtClean="0"/>
                  <a:t>We derive a two-level EM algorithm to infer the model parameters.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EM is used where analytical solution is not available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zh-CN" dirty="0" smtClean="0"/>
                  <a:t>Framework: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First level E-step: Estimating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First level M-step: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Updating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Second level E-step: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Second level M-step: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19535</TotalTime>
  <Words>2298</Words>
  <Application>Microsoft Office PowerPoint</Application>
  <PresentationFormat>On-screen Show (4:3)</PresentationFormat>
  <Paragraphs>271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NewsPrint</vt:lpstr>
      <vt:lpstr>Clarity</vt:lpstr>
      <vt:lpstr>Latent Co-activation Patterns  for Information Diffusion</vt:lpstr>
      <vt:lpstr>Content</vt:lpstr>
      <vt:lpstr>Introduction - Diffusion</vt:lpstr>
      <vt:lpstr>Introduction – IC Model</vt:lpstr>
      <vt:lpstr>Introduction – Motivation</vt:lpstr>
      <vt:lpstr>Problem Formulation – Our Proposed Model</vt:lpstr>
      <vt:lpstr>Problem Formulation </vt:lpstr>
      <vt:lpstr>Problem Formulation </vt:lpstr>
      <vt:lpstr>Methodology</vt:lpstr>
      <vt:lpstr>Experiment: Setup</vt:lpstr>
      <vt:lpstr>Experiment: Synthetic Data Results</vt:lpstr>
      <vt:lpstr>Experiment: Real Data Sets</vt:lpstr>
      <vt:lpstr>Experiment: Real Data Results</vt:lpstr>
      <vt:lpstr>NYTimes: Overall News Sources Inferred</vt:lpstr>
      <vt:lpstr>Analysis of Dependency among News Media</vt:lpstr>
      <vt:lpstr>Conclusion and Future Work</vt:lpstr>
      <vt:lpstr>PowerPoint Presentation</vt:lpstr>
      <vt:lpstr>Analysis of Dependency among News Media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Information Diffusion Probabilities for Independent Cascade Model</dc:title>
  <dc:creator>Bao Qing</dc:creator>
  <cp:lastModifiedBy>Bao Qing</cp:lastModifiedBy>
  <cp:revision>592</cp:revision>
  <dcterms:created xsi:type="dcterms:W3CDTF">2006-08-16T00:00:00Z</dcterms:created>
  <dcterms:modified xsi:type="dcterms:W3CDTF">2015-12-15T04:12:03Z</dcterms:modified>
</cp:coreProperties>
</file>