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9" r:id="rId4"/>
    <p:sldId id="257" r:id="rId5"/>
    <p:sldId id="258" r:id="rId6"/>
    <p:sldId id="260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3534" y="102"/>
      </p:cViewPr>
      <p:guideLst>
        <p:guide orient="horz" pos="3840"/>
        <p:guide pos="2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51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0B35A6CF-CDAF-49B2-8BA1-5C568EE3710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483CFF35-A104-4758-94DC-CF098DF4B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4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0B35A6CF-CDAF-49B2-8BA1-5C568EE3710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483CFF35-A104-4758-94DC-CF098DF4B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9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0B35A6CF-CDAF-49B2-8BA1-5C568EE3710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483CFF35-A104-4758-94DC-CF098DF4B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0B35A6CF-CDAF-49B2-8BA1-5C568EE3710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483CFF35-A104-4758-94DC-CF098DF4B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6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0B35A6CF-CDAF-49B2-8BA1-5C568EE3710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483CFF35-A104-4758-94DC-CF098DF4B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1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0B35A6CF-CDAF-49B2-8BA1-5C568EE3710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483CFF35-A104-4758-94DC-CF098DF4B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55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0B35A6CF-CDAF-49B2-8BA1-5C568EE3710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483CFF35-A104-4758-94DC-CF098DF4B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9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0B35A6CF-CDAF-49B2-8BA1-5C568EE3710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483CFF35-A104-4758-94DC-CF098DF4B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5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0B35A6CF-CDAF-49B2-8BA1-5C568EE3710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483CFF35-A104-4758-94DC-CF098DF4B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3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0B35A6CF-CDAF-49B2-8BA1-5C568EE3710C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/>
          <a:lstStyle/>
          <a:p>
            <a:fld id="{483CFF35-A104-4758-94DC-CF098DF4B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4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767113-144F-48AC-961B-5338B636EEB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464854"/>
            <a:ext cx="2069879" cy="4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9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9AE844-2BA5-402E-AC05-46406217F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98" y="4447094"/>
            <a:ext cx="3991532" cy="7744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71D4B-C340-4E61-8DAF-784CBE8FFE9F}"/>
              </a:ext>
            </a:extLst>
          </p:cNvPr>
          <p:cNvSpPr txBox="1"/>
          <p:nvPr/>
        </p:nvSpPr>
        <p:spPr>
          <a:xfrm>
            <a:off x="409583" y="2003436"/>
            <a:ext cx="6038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atin typeface="幼圆" panose="02010509060101010101" pitchFamily="49" charset="-122"/>
                <a:ea typeface="幼圆" panose="02010509060101010101" pitchFamily="49" charset="-122"/>
              </a:rPr>
              <a:t>无任何学习成本</a:t>
            </a:r>
            <a:endParaRPr lang="en-US" altLang="zh-CN" sz="4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4800" b="1" dirty="0">
                <a:latin typeface="幼圆" panose="02010509060101010101" pitchFamily="49" charset="-122"/>
                <a:ea typeface="幼圆" panose="02010509060101010101" pitchFamily="49" charset="-122"/>
              </a:rPr>
              <a:t>开发 </a:t>
            </a:r>
            <a:r>
              <a:rPr lang="en-US" altLang="zh-CN" sz="4800" dirty="0">
                <a:latin typeface="Google Sans" panose="020B0503030502040204" pitchFamily="34" charset="0"/>
                <a:ea typeface="幼圆" panose="02010509060101010101" pitchFamily="49" charset="-122"/>
              </a:rPr>
              <a:t>Web</a:t>
            </a:r>
            <a:r>
              <a:rPr lang="en-US" altLang="zh-CN" sz="4800" b="1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4800" b="1" dirty="0">
                <a:latin typeface="幼圆" panose="02010509060101010101" pitchFamily="49" charset="-122"/>
                <a:ea typeface="幼圆" panose="02010509060101010101" pitchFamily="49" charset="-122"/>
              </a:rPr>
              <a:t>转制 </a:t>
            </a:r>
            <a:r>
              <a:rPr lang="en-US" altLang="zh-CN" sz="4800" dirty="0">
                <a:latin typeface="Google Sans" panose="020B0503030502040204" pitchFamily="34" charset="0"/>
                <a:ea typeface="幼圆" panose="02010509060101010101" pitchFamily="49" charset="-122"/>
              </a:rPr>
              <a:t>App</a:t>
            </a:r>
            <a:endParaRPr lang="zh-CN" altLang="en-US" sz="4800" dirty="0">
              <a:latin typeface="Google Sans" panose="020B0503030502040204" pitchFamily="34" charset="0"/>
              <a:ea typeface="幼圆" panose="02010509060101010101" pitchFamily="49" charset="-122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833C72-E76D-4551-8591-794C7354E6ED}"/>
              </a:ext>
            </a:extLst>
          </p:cNvPr>
          <p:cNvCxnSpPr/>
          <p:nvPr/>
        </p:nvCxnSpPr>
        <p:spPr>
          <a:xfrm>
            <a:off x="2726871" y="3690257"/>
            <a:ext cx="1355272" cy="0"/>
          </a:xfrm>
          <a:prstGeom prst="line">
            <a:avLst/>
          </a:prstGeom>
          <a:ln w="152400" cap="rnd">
            <a:solidFill>
              <a:srgbClr val="FF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57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F57E2-B7DC-4BDB-88F6-CCCCBDE25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02" y="4466147"/>
            <a:ext cx="4086795" cy="7725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71D4B-C340-4E61-8DAF-784CBE8FFE9F}"/>
              </a:ext>
            </a:extLst>
          </p:cNvPr>
          <p:cNvSpPr txBox="1"/>
          <p:nvPr/>
        </p:nvSpPr>
        <p:spPr>
          <a:xfrm>
            <a:off x="643621" y="1567542"/>
            <a:ext cx="55707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幼圆" panose="02010509060101010101" pitchFamily="49" charset="-122"/>
                <a:ea typeface="幼圆" panose="02010509060101010101" pitchFamily="49" charset="-122"/>
              </a:rPr>
              <a:t>移动设备上</a:t>
            </a:r>
            <a:endParaRPr lang="en-US" altLang="zh-CN" sz="6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6000" b="1" dirty="0">
                <a:latin typeface="幼圆" panose="02010509060101010101" pitchFamily="49" charset="-122"/>
                <a:ea typeface="幼圆" panose="02010509060101010101" pitchFamily="49" charset="-122"/>
              </a:rPr>
              <a:t>强大的开发环境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833C72-E76D-4551-8591-794C7354E6ED}"/>
              </a:ext>
            </a:extLst>
          </p:cNvPr>
          <p:cNvCxnSpPr/>
          <p:nvPr/>
        </p:nvCxnSpPr>
        <p:spPr>
          <a:xfrm>
            <a:off x="2726871" y="3690257"/>
            <a:ext cx="1355272" cy="0"/>
          </a:xfrm>
          <a:prstGeom prst="line">
            <a:avLst/>
          </a:prstGeom>
          <a:ln w="152400" cap="rnd">
            <a:solidFill>
              <a:srgbClr val="FF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3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3694D7-2A17-4ECA-BE71-D56D553D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19" y="4531480"/>
            <a:ext cx="3953427" cy="7678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71D4B-C340-4E61-8DAF-784CBE8FFE9F}"/>
              </a:ext>
            </a:extLst>
          </p:cNvPr>
          <p:cNvSpPr txBox="1"/>
          <p:nvPr/>
        </p:nvSpPr>
        <p:spPr>
          <a:xfrm>
            <a:off x="632400" y="2341203"/>
            <a:ext cx="5593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幼圆" panose="02010509060101010101" pitchFamily="49" charset="-122"/>
                <a:ea typeface="幼圆" panose="02010509060101010101" pitchFamily="49" charset="-122"/>
              </a:rPr>
              <a:t>解析复杂的网页</a:t>
            </a:r>
            <a:endParaRPr lang="zh-CN" altLang="en-US" sz="6000" b="1" dirty="0">
              <a:latin typeface="+mj-ea"/>
              <a:ea typeface="+mj-ea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833C72-E76D-4551-8591-794C7354E6ED}"/>
              </a:ext>
            </a:extLst>
          </p:cNvPr>
          <p:cNvCxnSpPr/>
          <p:nvPr/>
        </p:nvCxnSpPr>
        <p:spPr>
          <a:xfrm>
            <a:off x="2726871" y="3690257"/>
            <a:ext cx="1355272" cy="0"/>
          </a:xfrm>
          <a:prstGeom prst="line">
            <a:avLst/>
          </a:prstGeom>
          <a:ln w="152400" cap="rnd">
            <a:solidFill>
              <a:srgbClr val="FF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84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F57E2-B7DC-4BDB-88F6-CCCCBDE25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9698" y="4498805"/>
            <a:ext cx="3934550" cy="7725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71D4B-C340-4E61-8DAF-784CBE8FFE9F}"/>
              </a:ext>
            </a:extLst>
          </p:cNvPr>
          <p:cNvSpPr txBox="1"/>
          <p:nvPr/>
        </p:nvSpPr>
        <p:spPr>
          <a:xfrm>
            <a:off x="632408" y="1567542"/>
            <a:ext cx="55931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幼圆" panose="02010509060101010101" pitchFamily="49" charset="-122"/>
                <a:ea typeface="幼圆" panose="02010509060101010101" pitchFamily="49" charset="-122"/>
              </a:rPr>
              <a:t>你的手机</a:t>
            </a:r>
            <a:endParaRPr lang="en-US" altLang="zh-CN" sz="6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6000" b="1" dirty="0">
                <a:latin typeface="幼圆" panose="02010509060101010101" pitchFamily="49" charset="-122"/>
                <a:ea typeface="幼圆" panose="02010509060101010101" pitchFamily="49" charset="-122"/>
              </a:rPr>
              <a:t>也可以是服务器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833C72-E76D-4551-8591-794C7354E6ED}"/>
              </a:ext>
            </a:extLst>
          </p:cNvPr>
          <p:cNvCxnSpPr/>
          <p:nvPr/>
        </p:nvCxnSpPr>
        <p:spPr>
          <a:xfrm>
            <a:off x="2726871" y="3690257"/>
            <a:ext cx="1355272" cy="0"/>
          </a:xfrm>
          <a:prstGeom prst="line">
            <a:avLst/>
          </a:prstGeom>
          <a:ln w="152400" cap="rnd">
            <a:solidFill>
              <a:srgbClr val="FF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21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F57E2-B7DC-4BDB-88F6-CCCCBDE25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6344" y="4460038"/>
            <a:ext cx="4047903" cy="7749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71D4B-C340-4E61-8DAF-784CBE8FFE9F}"/>
              </a:ext>
            </a:extLst>
          </p:cNvPr>
          <p:cNvSpPr txBox="1"/>
          <p:nvPr/>
        </p:nvSpPr>
        <p:spPr>
          <a:xfrm>
            <a:off x="632407" y="1567542"/>
            <a:ext cx="55931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latin typeface="幼圆" panose="02010509060101010101" pitchFamily="49" charset="-122"/>
                <a:ea typeface="幼圆" panose="02010509060101010101" pitchFamily="49" charset="-122"/>
              </a:rPr>
              <a:t>框架下载、导入</a:t>
            </a:r>
            <a:endParaRPr lang="en-US" altLang="zh-CN" sz="6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6000" b="1" dirty="0">
                <a:latin typeface="幼圆" panose="02010509060101010101" pitchFamily="49" charset="-122"/>
                <a:ea typeface="幼圆" panose="02010509060101010101" pitchFamily="49" charset="-122"/>
              </a:rPr>
              <a:t>一步完成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833C72-E76D-4551-8591-794C7354E6ED}"/>
              </a:ext>
            </a:extLst>
          </p:cNvPr>
          <p:cNvCxnSpPr/>
          <p:nvPr/>
        </p:nvCxnSpPr>
        <p:spPr>
          <a:xfrm>
            <a:off x="2726871" y="3690257"/>
            <a:ext cx="1355272" cy="0"/>
          </a:xfrm>
          <a:prstGeom prst="line">
            <a:avLst/>
          </a:prstGeom>
          <a:ln w="152400" cap="rnd">
            <a:solidFill>
              <a:srgbClr val="FF8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7">
            <a:extLst>
              <a:ext uri="{FF2B5EF4-FFF2-40B4-BE49-F238E27FC236}">
                <a16:creationId xmlns:a16="http://schemas.microsoft.com/office/drawing/2014/main" id="{2FC3E5F2-62B2-4BD9-9E25-3EB73172523F}"/>
              </a:ext>
            </a:extLst>
          </p:cNvPr>
          <p:cNvGrpSpPr/>
          <p:nvPr/>
        </p:nvGrpSpPr>
        <p:grpSpPr>
          <a:xfrm>
            <a:off x="1920817" y="2726857"/>
            <a:ext cx="2914664" cy="2914664"/>
            <a:chOff x="2439775" y="1683047"/>
            <a:chExt cx="2708366" cy="2708366"/>
          </a:xfrm>
        </p:grpSpPr>
        <p:sp>
          <p:nvSpPr>
            <p:cNvPr id="6" name="椭圆 3">
              <a:extLst>
                <a:ext uri="{FF2B5EF4-FFF2-40B4-BE49-F238E27FC236}">
                  <a16:creationId xmlns:a16="http://schemas.microsoft.com/office/drawing/2014/main" id="{AB41CC7D-0BF0-474A-9C15-DB0B1D0B1986}"/>
                </a:ext>
              </a:extLst>
            </p:cNvPr>
            <p:cNvSpPr/>
            <p:nvPr/>
          </p:nvSpPr>
          <p:spPr>
            <a:xfrm>
              <a:off x="2439775" y="1683047"/>
              <a:ext cx="2708366" cy="2708366"/>
            </a:xfrm>
            <a:prstGeom prst="ellipse">
              <a:avLst/>
            </a:prstGeom>
            <a:gradFill>
              <a:gsLst>
                <a:gs pos="0">
                  <a:srgbClr val="FED686"/>
                </a:gs>
                <a:gs pos="50000">
                  <a:srgbClr val="FFAC43">
                    <a:lumMod val="87000"/>
                    <a:lumOff val="13000"/>
                  </a:srgbClr>
                </a:gs>
                <a:gs pos="100000">
                  <a:srgbClr val="FF8100"/>
                </a:gs>
              </a:gsLst>
              <a:lin ang="4800000" scaled="0"/>
            </a:gradFill>
            <a:ln>
              <a:noFill/>
            </a:ln>
            <a:effectLst>
              <a:outerShdw blurRad="152400" algn="c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6">
              <a:extLst>
                <a:ext uri="{FF2B5EF4-FFF2-40B4-BE49-F238E27FC236}">
                  <a16:creationId xmlns:a16="http://schemas.microsoft.com/office/drawing/2014/main" id="{0713D8D5-B5CB-491C-B085-C8DA14AAE007}"/>
                </a:ext>
              </a:extLst>
            </p:cNvPr>
            <p:cNvSpPr/>
            <p:nvPr/>
          </p:nvSpPr>
          <p:spPr>
            <a:xfrm>
              <a:off x="3445844" y="2728162"/>
              <a:ext cx="1499536" cy="149953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393700" sx="99000" sy="99000" algn="ctr" rotWithShape="0">
                <a:schemeClr val="bg1">
                  <a:lumMod val="75000"/>
                  <a:alpha val="5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B23A651-3418-485C-BEBC-BD3D8A079C51}"/>
              </a:ext>
            </a:extLst>
          </p:cNvPr>
          <p:cNvSpPr/>
          <p:nvPr/>
        </p:nvSpPr>
        <p:spPr>
          <a:xfrm>
            <a:off x="195943" y="244929"/>
            <a:ext cx="2334986" cy="963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31446-301C-47E9-950D-70CC3B477393}"/>
              </a:ext>
            </a:extLst>
          </p:cNvPr>
          <p:cNvSpPr txBox="1"/>
          <p:nvPr/>
        </p:nvSpPr>
        <p:spPr>
          <a:xfrm>
            <a:off x="669471" y="8219206"/>
            <a:ext cx="55190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幼圆" panose="02010509060101010101" pitchFamily="49" charset="-122"/>
                <a:ea typeface="幼圆" panose="02010509060101010101" pitchFamily="49" charset="-122"/>
              </a:rPr>
              <a:t>更多功能</a:t>
            </a:r>
            <a:endParaRPr lang="en-US" altLang="zh-CN" sz="4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6600" b="1" dirty="0">
                <a:latin typeface="幼圆" panose="02010509060101010101" pitchFamily="49" charset="-122"/>
                <a:ea typeface="幼圆" panose="02010509060101010101" pitchFamily="49" charset="-122"/>
              </a:rPr>
              <a:t>等待你来发现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70C0D-B0E2-4998-B236-83C511AAB233}"/>
              </a:ext>
            </a:extLst>
          </p:cNvPr>
          <p:cNvSpPr txBox="1"/>
          <p:nvPr/>
        </p:nvSpPr>
        <p:spPr>
          <a:xfrm>
            <a:off x="2971800" y="564152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B5749-8C29-4ABE-905C-843E46E227CC}"/>
              </a:ext>
            </a:extLst>
          </p:cNvPr>
          <p:cNvSpPr txBox="1"/>
          <p:nvPr/>
        </p:nvSpPr>
        <p:spPr>
          <a:xfrm>
            <a:off x="887844" y="15688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75000"/>
                    <a:alpha val="39000"/>
                  </a:schemeClr>
                </a:solidFill>
                <a:latin typeface="+mj-ea"/>
                <a:ea typeface="+mj-ea"/>
              </a:rPr>
              <a:t>代码格式化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A7100-3CA9-4934-A140-BBC93FB0E820}"/>
              </a:ext>
            </a:extLst>
          </p:cNvPr>
          <p:cNvSpPr txBox="1"/>
          <p:nvPr/>
        </p:nvSpPr>
        <p:spPr>
          <a:xfrm>
            <a:off x="3378149" y="6531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  <a:alpha val="39000"/>
                  </a:schemeClr>
                </a:solidFill>
                <a:latin typeface="+mj-ea"/>
                <a:ea typeface="+mj-ea"/>
              </a:rPr>
              <a:t>编码与解码工具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40746-E9F6-464C-BE13-FCDC1317E975}"/>
              </a:ext>
            </a:extLst>
          </p:cNvPr>
          <p:cNvSpPr txBox="1"/>
          <p:nvPr/>
        </p:nvSpPr>
        <p:spPr>
          <a:xfrm>
            <a:off x="299859" y="248514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alpha val="39000"/>
                  </a:schemeClr>
                </a:solidFill>
                <a:latin typeface="+mj-ea"/>
                <a:ea typeface="+mj-ea"/>
              </a:rPr>
              <a:t>网页克隆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4C2F8-699D-4A12-8056-D40311F9910C}"/>
              </a:ext>
            </a:extLst>
          </p:cNvPr>
          <p:cNvSpPr txBox="1"/>
          <p:nvPr/>
        </p:nvSpPr>
        <p:spPr>
          <a:xfrm>
            <a:off x="3114976" y="16759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  <a:alpha val="39000"/>
                  </a:schemeClr>
                </a:solidFill>
                <a:latin typeface="+mj-ea"/>
                <a:ea typeface="+mj-ea"/>
              </a:rPr>
              <a:t>插入代码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B8903-E812-4AEB-8361-239C89BC9568}"/>
              </a:ext>
            </a:extLst>
          </p:cNvPr>
          <p:cNvSpPr txBox="1"/>
          <p:nvPr/>
        </p:nvSpPr>
        <p:spPr>
          <a:xfrm>
            <a:off x="4999106" y="20921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>
                    <a:lumMod val="75000"/>
                    <a:alpha val="39000"/>
                  </a:schemeClr>
                </a:solidFill>
                <a:latin typeface="+mj-ea"/>
                <a:ea typeface="+mj-ea"/>
              </a:rPr>
              <a:t>示例项目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B3ACA7-CDF9-47AB-A8FA-400D6A94B2D0}"/>
              </a:ext>
            </a:extLst>
          </p:cNvPr>
          <p:cNvSpPr txBox="1"/>
          <p:nvPr/>
        </p:nvSpPr>
        <p:spPr>
          <a:xfrm>
            <a:off x="242709" y="380172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alpha val="39000"/>
                  </a:schemeClr>
                </a:solidFill>
                <a:latin typeface="+mj-ea"/>
                <a:ea typeface="+mj-ea"/>
              </a:rPr>
              <a:t>自动补全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7862E-4278-4E4C-A1F8-78CA63223718}"/>
              </a:ext>
            </a:extLst>
          </p:cNvPr>
          <p:cNvSpPr txBox="1"/>
          <p:nvPr/>
        </p:nvSpPr>
        <p:spPr>
          <a:xfrm>
            <a:off x="4892632" y="332835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  <a:alpha val="39000"/>
                  </a:schemeClr>
                </a:solidFill>
                <a:latin typeface="+mj-ea"/>
                <a:ea typeface="+mj-ea"/>
              </a:rPr>
              <a:t>自动备份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4B873-1073-4A1F-AE1E-143EA8C6FFF3}"/>
              </a:ext>
            </a:extLst>
          </p:cNvPr>
          <p:cNvSpPr txBox="1"/>
          <p:nvPr/>
        </p:nvSpPr>
        <p:spPr>
          <a:xfrm>
            <a:off x="642916" y="6195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alpha val="39000"/>
                  </a:schemeClr>
                </a:solidFill>
                <a:latin typeface="+mj-ea"/>
                <a:ea typeface="+mj-ea"/>
              </a:rPr>
              <a:t>多主题支持</a:t>
            </a: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4EF67D86-314C-4B66-A661-E14DCAEA7F1F}"/>
              </a:ext>
            </a:extLst>
          </p:cNvPr>
          <p:cNvSpPr txBox="1"/>
          <p:nvPr/>
        </p:nvSpPr>
        <p:spPr>
          <a:xfrm>
            <a:off x="2514600" y="11603797"/>
            <a:ext cx="1956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9B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EASYWEB IDE</a:t>
            </a:r>
            <a:endParaRPr lang="zh-CN" altLang="en-US" sz="2000" b="1" dirty="0">
              <a:solidFill>
                <a:srgbClr val="FF9B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形 2">
            <a:extLst>
              <a:ext uri="{FF2B5EF4-FFF2-40B4-BE49-F238E27FC236}">
                <a16:creationId xmlns:a16="http://schemas.microsoft.com/office/drawing/2014/main" id="{27234D99-16B2-42B6-A145-568BACCD3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7590" y="11538815"/>
            <a:ext cx="465092" cy="46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62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等线 Light</vt:lpstr>
      <vt:lpstr>微软雅黑</vt:lpstr>
      <vt:lpstr>幼圆</vt:lpstr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SongHan</dc:creator>
  <cp:lastModifiedBy>Treep Zhang</cp:lastModifiedBy>
  <cp:revision>3</cp:revision>
  <dcterms:created xsi:type="dcterms:W3CDTF">2021-06-10T14:35:07Z</dcterms:created>
  <dcterms:modified xsi:type="dcterms:W3CDTF">2022-01-28T09:29:51Z</dcterms:modified>
</cp:coreProperties>
</file>