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29"/>
    <p:restoredTop sz="96327"/>
  </p:normalViewPr>
  <p:slideViewPr>
    <p:cSldViewPr snapToGrid="0" snapToObjects="1">
      <p:cViewPr varScale="1">
        <p:scale>
          <a:sx n="105" d="100"/>
          <a:sy n="105" d="100"/>
        </p:scale>
        <p:origin x="4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7.svg"/><Relationship Id="rId4" Type="http://schemas.openxmlformats.org/officeDocument/2006/relationships/image" Target="../media/image12.svg"/><Relationship Id="rId9"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7.svg"/><Relationship Id="rId4" Type="http://schemas.openxmlformats.org/officeDocument/2006/relationships/image" Target="../media/image12.svg"/><Relationship Id="rId9"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84593F-19DF-4675-A944-E117D6C7295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1D2D510-AE81-4035-9D2A-3DA1C0A4750A}">
      <dgm:prSet/>
      <dgm:spPr/>
      <dgm:t>
        <a:bodyPr/>
        <a:lstStyle/>
        <a:p>
          <a:pPr>
            <a:lnSpc>
              <a:spcPct val="100000"/>
            </a:lnSpc>
          </a:pPr>
          <a:r>
            <a:rPr lang="en-US" dirty="0"/>
            <a:t>Examined the association between the variables’ mean values and Total Costs.</a:t>
          </a:r>
        </a:p>
      </dgm:t>
    </dgm:pt>
    <dgm:pt modelId="{298B96BD-46EB-45AD-B461-EB2FD5C61B63}" type="parTrans" cxnId="{0A8F7FAF-2A61-458B-9D88-69DDA32C31BE}">
      <dgm:prSet/>
      <dgm:spPr/>
      <dgm:t>
        <a:bodyPr/>
        <a:lstStyle/>
        <a:p>
          <a:endParaRPr lang="en-US"/>
        </a:p>
      </dgm:t>
    </dgm:pt>
    <dgm:pt modelId="{3F311C9C-665F-43EB-BD11-0F0EE7BE6C59}" type="sibTrans" cxnId="{0A8F7FAF-2A61-458B-9D88-69DDA32C31BE}">
      <dgm:prSet/>
      <dgm:spPr/>
      <dgm:t>
        <a:bodyPr/>
        <a:lstStyle/>
        <a:p>
          <a:endParaRPr lang="en-US"/>
        </a:p>
      </dgm:t>
    </dgm:pt>
    <dgm:pt modelId="{C1FEEF6F-E55C-4AD1-9056-E2D9374609BA}">
      <dgm:prSet/>
      <dgm:spPr/>
      <dgm:t>
        <a:bodyPr/>
        <a:lstStyle/>
        <a:p>
          <a:pPr>
            <a:lnSpc>
              <a:spcPct val="100000"/>
            </a:lnSpc>
          </a:pPr>
          <a:r>
            <a:rPr lang="en-US" dirty="0"/>
            <a:t>Example of Categorical Variables: - Mean Value of Type of admission and Total Costs.</a:t>
          </a:r>
        </a:p>
      </dgm:t>
    </dgm:pt>
    <dgm:pt modelId="{D5938709-7E7D-46AC-93A7-9C4BD6A56350}" type="parTrans" cxnId="{DCA47C5B-2501-4DED-BE6B-EF8AB845B912}">
      <dgm:prSet/>
      <dgm:spPr/>
      <dgm:t>
        <a:bodyPr/>
        <a:lstStyle/>
        <a:p>
          <a:endParaRPr lang="en-US"/>
        </a:p>
      </dgm:t>
    </dgm:pt>
    <dgm:pt modelId="{F6159CE5-A0C9-48A3-9E1A-B78E91CD0D12}" type="sibTrans" cxnId="{DCA47C5B-2501-4DED-BE6B-EF8AB845B912}">
      <dgm:prSet/>
      <dgm:spPr/>
      <dgm:t>
        <a:bodyPr/>
        <a:lstStyle/>
        <a:p>
          <a:endParaRPr lang="en-US"/>
        </a:p>
      </dgm:t>
    </dgm:pt>
    <dgm:pt modelId="{DEA5B8C0-C45A-46AE-ADCA-2A012481EE3E}">
      <dgm:prSet/>
      <dgm:spPr/>
      <dgm:t>
        <a:bodyPr/>
        <a:lstStyle/>
        <a:p>
          <a:pPr>
            <a:lnSpc>
              <a:spcPct val="100000"/>
            </a:lnSpc>
          </a:pPr>
          <a:r>
            <a:rPr lang="en-US"/>
            <a:t>Heatmap shows associations between numeric variables and Total Costs:</a:t>
          </a:r>
        </a:p>
      </dgm:t>
    </dgm:pt>
    <dgm:pt modelId="{FA02EFDF-82B0-413D-B9D0-CF871AE0735E}" type="parTrans" cxnId="{E4630F83-565E-4031-99A3-24865E71F755}">
      <dgm:prSet/>
      <dgm:spPr/>
      <dgm:t>
        <a:bodyPr/>
        <a:lstStyle/>
        <a:p>
          <a:endParaRPr lang="en-US"/>
        </a:p>
      </dgm:t>
    </dgm:pt>
    <dgm:pt modelId="{D00FF1B4-63C6-44E6-98A9-122C86BB0735}" type="sibTrans" cxnId="{E4630F83-565E-4031-99A3-24865E71F755}">
      <dgm:prSet/>
      <dgm:spPr/>
      <dgm:t>
        <a:bodyPr/>
        <a:lstStyle/>
        <a:p>
          <a:endParaRPr lang="en-US"/>
        </a:p>
      </dgm:t>
    </dgm:pt>
    <dgm:pt modelId="{F7B015DF-9735-4696-9F1D-65DCFE000153}" type="pres">
      <dgm:prSet presAssocID="{D284593F-19DF-4675-A944-E117D6C72951}" presName="root" presStyleCnt="0">
        <dgm:presLayoutVars>
          <dgm:dir/>
          <dgm:resizeHandles val="exact"/>
        </dgm:presLayoutVars>
      </dgm:prSet>
      <dgm:spPr/>
    </dgm:pt>
    <dgm:pt modelId="{0F3C3FB7-613B-484C-8E0C-63F1EEC481A6}" type="pres">
      <dgm:prSet presAssocID="{61D2D510-AE81-4035-9D2A-3DA1C0A4750A}" presName="compNode" presStyleCnt="0"/>
      <dgm:spPr/>
    </dgm:pt>
    <dgm:pt modelId="{CB7B7A89-B2B2-4A6D-8BC9-849EA2FB147E}" type="pres">
      <dgm:prSet presAssocID="{61D2D510-AE81-4035-9D2A-3DA1C0A4750A}" presName="bgRect" presStyleLbl="bgShp" presStyleIdx="0" presStyleCnt="3"/>
      <dgm:spPr/>
    </dgm:pt>
    <dgm:pt modelId="{F089BAD2-E4E2-4DB3-85AF-BC32B789C119}" type="pres">
      <dgm:prSet presAssocID="{61D2D510-AE81-4035-9D2A-3DA1C0A4750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338BE3CA-EC67-4EC8-892C-24FB4B995462}" type="pres">
      <dgm:prSet presAssocID="{61D2D510-AE81-4035-9D2A-3DA1C0A4750A}" presName="spaceRect" presStyleCnt="0"/>
      <dgm:spPr/>
    </dgm:pt>
    <dgm:pt modelId="{FDED8D41-DFAB-4F11-891F-8F4D4C1F5363}" type="pres">
      <dgm:prSet presAssocID="{61D2D510-AE81-4035-9D2A-3DA1C0A4750A}" presName="parTx" presStyleLbl="revTx" presStyleIdx="0" presStyleCnt="3">
        <dgm:presLayoutVars>
          <dgm:chMax val="0"/>
          <dgm:chPref val="0"/>
        </dgm:presLayoutVars>
      </dgm:prSet>
      <dgm:spPr/>
    </dgm:pt>
    <dgm:pt modelId="{C50583BD-099B-4CE9-B6D5-CE7FCC613E76}" type="pres">
      <dgm:prSet presAssocID="{3F311C9C-665F-43EB-BD11-0F0EE7BE6C59}" presName="sibTrans" presStyleCnt="0"/>
      <dgm:spPr/>
    </dgm:pt>
    <dgm:pt modelId="{08A99FEA-DE85-47E9-9EA6-2BD2B4FF84EC}" type="pres">
      <dgm:prSet presAssocID="{C1FEEF6F-E55C-4AD1-9056-E2D9374609BA}" presName="compNode" presStyleCnt="0"/>
      <dgm:spPr/>
    </dgm:pt>
    <dgm:pt modelId="{E6A640EC-28D7-4BB5-AF23-5390DBA7B087}" type="pres">
      <dgm:prSet presAssocID="{C1FEEF6F-E55C-4AD1-9056-E2D9374609BA}" presName="bgRect" presStyleLbl="bgShp" presStyleIdx="1" presStyleCnt="3"/>
      <dgm:spPr/>
    </dgm:pt>
    <dgm:pt modelId="{B8781B5F-44D4-4072-8003-3C4DD7B6FEDA}" type="pres">
      <dgm:prSet presAssocID="{C1FEEF6F-E55C-4AD1-9056-E2D9374609B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dd"/>
        </a:ext>
      </dgm:extLst>
    </dgm:pt>
    <dgm:pt modelId="{D69D7CFE-67ED-4588-95C4-379AE3479D5A}" type="pres">
      <dgm:prSet presAssocID="{C1FEEF6F-E55C-4AD1-9056-E2D9374609BA}" presName="spaceRect" presStyleCnt="0"/>
      <dgm:spPr/>
    </dgm:pt>
    <dgm:pt modelId="{0EBCFD62-EF6C-4759-966F-078710BE39FE}" type="pres">
      <dgm:prSet presAssocID="{C1FEEF6F-E55C-4AD1-9056-E2D9374609BA}" presName="parTx" presStyleLbl="revTx" presStyleIdx="1" presStyleCnt="3">
        <dgm:presLayoutVars>
          <dgm:chMax val="0"/>
          <dgm:chPref val="0"/>
        </dgm:presLayoutVars>
      </dgm:prSet>
      <dgm:spPr/>
    </dgm:pt>
    <dgm:pt modelId="{5C4F8FDF-2E34-4524-9D33-D950D630B670}" type="pres">
      <dgm:prSet presAssocID="{F6159CE5-A0C9-48A3-9E1A-B78E91CD0D12}" presName="sibTrans" presStyleCnt="0"/>
      <dgm:spPr/>
    </dgm:pt>
    <dgm:pt modelId="{89CFB959-2971-4989-87F2-8E0323656A01}" type="pres">
      <dgm:prSet presAssocID="{DEA5B8C0-C45A-46AE-ADCA-2A012481EE3E}" presName="compNode" presStyleCnt="0"/>
      <dgm:spPr/>
    </dgm:pt>
    <dgm:pt modelId="{432F63CB-1C67-4F1A-AD70-CA508B102B88}" type="pres">
      <dgm:prSet presAssocID="{DEA5B8C0-C45A-46AE-ADCA-2A012481EE3E}" presName="bgRect" presStyleLbl="bgShp" presStyleIdx="2" presStyleCnt="3"/>
      <dgm:spPr/>
    </dgm:pt>
    <dgm:pt modelId="{F98D99FF-4258-4D53-9451-B1ED72CFFF55}" type="pres">
      <dgm:prSet presAssocID="{DEA5B8C0-C45A-46AE-ADCA-2A012481EE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lculator"/>
        </a:ext>
      </dgm:extLst>
    </dgm:pt>
    <dgm:pt modelId="{6475FF33-E8B4-4856-98E5-6BAB44C4C4F7}" type="pres">
      <dgm:prSet presAssocID="{DEA5B8C0-C45A-46AE-ADCA-2A012481EE3E}" presName="spaceRect" presStyleCnt="0"/>
      <dgm:spPr/>
    </dgm:pt>
    <dgm:pt modelId="{D032115F-6249-4A32-9E75-4CD6D82DBFFF}" type="pres">
      <dgm:prSet presAssocID="{DEA5B8C0-C45A-46AE-ADCA-2A012481EE3E}" presName="parTx" presStyleLbl="revTx" presStyleIdx="2" presStyleCnt="3">
        <dgm:presLayoutVars>
          <dgm:chMax val="0"/>
          <dgm:chPref val="0"/>
        </dgm:presLayoutVars>
      </dgm:prSet>
      <dgm:spPr/>
    </dgm:pt>
  </dgm:ptLst>
  <dgm:cxnLst>
    <dgm:cxn modelId="{94BA2F3B-FBE2-4656-A974-F35E4BFEEBE7}" type="presOf" srcId="{D284593F-19DF-4675-A944-E117D6C72951}" destId="{F7B015DF-9735-4696-9F1D-65DCFE000153}" srcOrd="0" destOrd="0" presId="urn:microsoft.com/office/officeart/2018/2/layout/IconVerticalSolidList"/>
    <dgm:cxn modelId="{85575D56-0F1F-4AA8-87EB-2DE9C83111B6}" type="presOf" srcId="{61D2D510-AE81-4035-9D2A-3DA1C0A4750A}" destId="{FDED8D41-DFAB-4F11-891F-8F4D4C1F5363}" srcOrd="0" destOrd="0" presId="urn:microsoft.com/office/officeart/2018/2/layout/IconVerticalSolidList"/>
    <dgm:cxn modelId="{DCA47C5B-2501-4DED-BE6B-EF8AB845B912}" srcId="{D284593F-19DF-4675-A944-E117D6C72951}" destId="{C1FEEF6F-E55C-4AD1-9056-E2D9374609BA}" srcOrd="1" destOrd="0" parTransId="{D5938709-7E7D-46AC-93A7-9C4BD6A56350}" sibTransId="{F6159CE5-A0C9-48A3-9E1A-B78E91CD0D12}"/>
    <dgm:cxn modelId="{E4630F83-565E-4031-99A3-24865E71F755}" srcId="{D284593F-19DF-4675-A944-E117D6C72951}" destId="{DEA5B8C0-C45A-46AE-ADCA-2A012481EE3E}" srcOrd="2" destOrd="0" parTransId="{FA02EFDF-82B0-413D-B9D0-CF871AE0735E}" sibTransId="{D00FF1B4-63C6-44E6-98A9-122C86BB0735}"/>
    <dgm:cxn modelId="{0A8F7FAF-2A61-458B-9D88-69DDA32C31BE}" srcId="{D284593F-19DF-4675-A944-E117D6C72951}" destId="{61D2D510-AE81-4035-9D2A-3DA1C0A4750A}" srcOrd="0" destOrd="0" parTransId="{298B96BD-46EB-45AD-B461-EB2FD5C61B63}" sibTransId="{3F311C9C-665F-43EB-BD11-0F0EE7BE6C59}"/>
    <dgm:cxn modelId="{11DC27B6-12BE-40AF-B816-E3B788510E1F}" type="presOf" srcId="{DEA5B8C0-C45A-46AE-ADCA-2A012481EE3E}" destId="{D032115F-6249-4A32-9E75-4CD6D82DBFFF}" srcOrd="0" destOrd="0" presId="urn:microsoft.com/office/officeart/2018/2/layout/IconVerticalSolidList"/>
    <dgm:cxn modelId="{3C67A6D5-7623-4E2F-B1E7-2DCB4F8ABD13}" type="presOf" srcId="{C1FEEF6F-E55C-4AD1-9056-E2D9374609BA}" destId="{0EBCFD62-EF6C-4759-966F-078710BE39FE}" srcOrd="0" destOrd="0" presId="urn:microsoft.com/office/officeart/2018/2/layout/IconVerticalSolidList"/>
    <dgm:cxn modelId="{19A3CBEA-86F1-411F-B088-CDF6C6D910DC}" type="presParOf" srcId="{F7B015DF-9735-4696-9F1D-65DCFE000153}" destId="{0F3C3FB7-613B-484C-8E0C-63F1EEC481A6}" srcOrd="0" destOrd="0" presId="urn:microsoft.com/office/officeart/2018/2/layout/IconVerticalSolidList"/>
    <dgm:cxn modelId="{CE718EF2-F200-46B7-81D2-2798441A2F96}" type="presParOf" srcId="{0F3C3FB7-613B-484C-8E0C-63F1EEC481A6}" destId="{CB7B7A89-B2B2-4A6D-8BC9-849EA2FB147E}" srcOrd="0" destOrd="0" presId="urn:microsoft.com/office/officeart/2018/2/layout/IconVerticalSolidList"/>
    <dgm:cxn modelId="{3BD544CB-AB07-4D28-A1B2-27EE9223912B}" type="presParOf" srcId="{0F3C3FB7-613B-484C-8E0C-63F1EEC481A6}" destId="{F089BAD2-E4E2-4DB3-85AF-BC32B789C119}" srcOrd="1" destOrd="0" presId="urn:microsoft.com/office/officeart/2018/2/layout/IconVerticalSolidList"/>
    <dgm:cxn modelId="{29CDEECF-0F96-480E-B6A6-93FE3EAD221E}" type="presParOf" srcId="{0F3C3FB7-613B-484C-8E0C-63F1EEC481A6}" destId="{338BE3CA-EC67-4EC8-892C-24FB4B995462}" srcOrd="2" destOrd="0" presId="urn:microsoft.com/office/officeart/2018/2/layout/IconVerticalSolidList"/>
    <dgm:cxn modelId="{C8D53CEC-0029-4A2A-A685-101C004CA1B3}" type="presParOf" srcId="{0F3C3FB7-613B-484C-8E0C-63F1EEC481A6}" destId="{FDED8D41-DFAB-4F11-891F-8F4D4C1F5363}" srcOrd="3" destOrd="0" presId="urn:microsoft.com/office/officeart/2018/2/layout/IconVerticalSolidList"/>
    <dgm:cxn modelId="{B6D4B62B-D644-41FA-A047-68592982F1A7}" type="presParOf" srcId="{F7B015DF-9735-4696-9F1D-65DCFE000153}" destId="{C50583BD-099B-4CE9-B6D5-CE7FCC613E76}" srcOrd="1" destOrd="0" presId="urn:microsoft.com/office/officeart/2018/2/layout/IconVerticalSolidList"/>
    <dgm:cxn modelId="{5E65704B-7D1D-43E0-968F-26807FBCF971}" type="presParOf" srcId="{F7B015DF-9735-4696-9F1D-65DCFE000153}" destId="{08A99FEA-DE85-47E9-9EA6-2BD2B4FF84EC}" srcOrd="2" destOrd="0" presId="urn:microsoft.com/office/officeart/2018/2/layout/IconVerticalSolidList"/>
    <dgm:cxn modelId="{D0B324F0-C58C-44C1-BD1A-2C595F00EF3A}" type="presParOf" srcId="{08A99FEA-DE85-47E9-9EA6-2BD2B4FF84EC}" destId="{E6A640EC-28D7-4BB5-AF23-5390DBA7B087}" srcOrd="0" destOrd="0" presId="urn:microsoft.com/office/officeart/2018/2/layout/IconVerticalSolidList"/>
    <dgm:cxn modelId="{24ECE4D6-B385-458B-8842-356577FF7992}" type="presParOf" srcId="{08A99FEA-DE85-47E9-9EA6-2BD2B4FF84EC}" destId="{B8781B5F-44D4-4072-8003-3C4DD7B6FEDA}" srcOrd="1" destOrd="0" presId="urn:microsoft.com/office/officeart/2018/2/layout/IconVerticalSolidList"/>
    <dgm:cxn modelId="{86D6E00F-BB58-4CD1-B8E1-09B3941B404D}" type="presParOf" srcId="{08A99FEA-DE85-47E9-9EA6-2BD2B4FF84EC}" destId="{D69D7CFE-67ED-4588-95C4-379AE3479D5A}" srcOrd="2" destOrd="0" presId="urn:microsoft.com/office/officeart/2018/2/layout/IconVerticalSolidList"/>
    <dgm:cxn modelId="{D2039ACB-8183-40E2-AE7A-898C026FDD6A}" type="presParOf" srcId="{08A99FEA-DE85-47E9-9EA6-2BD2B4FF84EC}" destId="{0EBCFD62-EF6C-4759-966F-078710BE39FE}" srcOrd="3" destOrd="0" presId="urn:microsoft.com/office/officeart/2018/2/layout/IconVerticalSolidList"/>
    <dgm:cxn modelId="{F39FF3C6-FD17-46FF-8725-45F5D870897B}" type="presParOf" srcId="{F7B015DF-9735-4696-9F1D-65DCFE000153}" destId="{5C4F8FDF-2E34-4524-9D33-D950D630B670}" srcOrd="3" destOrd="0" presId="urn:microsoft.com/office/officeart/2018/2/layout/IconVerticalSolidList"/>
    <dgm:cxn modelId="{FF1217C0-F2E6-4282-AABB-E3DA2FBCBFA7}" type="presParOf" srcId="{F7B015DF-9735-4696-9F1D-65DCFE000153}" destId="{89CFB959-2971-4989-87F2-8E0323656A01}" srcOrd="4" destOrd="0" presId="urn:microsoft.com/office/officeart/2018/2/layout/IconVerticalSolidList"/>
    <dgm:cxn modelId="{2BE22D83-9CCF-41DE-AAB2-B7BAE182A683}" type="presParOf" srcId="{89CFB959-2971-4989-87F2-8E0323656A01}" destId="{432F63CB-1C67-4F1A-AD70-CA508B102B88}" srcOrd="0" destOrd="0" presId="urn:microsoft.com/office/officeart/2018/2/layout/IconVerticalSolidList"/>
    <dgm:cxn modelId="{195325B2-4727-473F-AFB9-C931154E9433}" type="presParOf" srcId="{89CFB959-2971-4989-87F2-8E0323656A01}" destId="{F98D99FF-4258-4D53-9451-B1ED72CFFF55}" srcOrd="1" destOrd="0" presId="urn:microsoft.com/office/officeart/2018/2/layout/IconVerticalSolidList"/>
    <dgm:cxn modelId="{0890AC7F-F904-47B0-9936-B474388A5B21}" type="presParOf" srcId="{89CFB959-2971-4989-87F2-8E0323656A01}" destId="{6475FF33-E8B4-4856-98E5-6BAB44C4C4F7}" srcOrd="2" destOrd="0" presId="urn:microsoft.com/office/officeart/2018/2/layout/IconVerticalSolidList"/>
    <dgm:cxn modelId="{D31BDDAA-9F94-46DF-A157-839E4B417320}" type="presParOf" srcId="{89CFB959-2971-4989-87F2-8E0323656A01}" destId="{D032115F-6249-4A32-9E75-4CD6D82DBF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D01BA1-D344-4FC3-94BD-5C4EE27429F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BEA5265-6099-46BA-9D01-F387E1B490E6}">
      <dgm:prSet/>
      <dgm:spPr/>
      <dgm:t>
        <a:bodyPr/>
        <a:lstStyle/>
        <a:p>
          <a:pPr>
            <a:lnSpc>
              <a:spcPct val="100000"/>
            </a:lnSpc>
          </a:pPr>
          <a:r>
            <a:rPr lang="en-US"/>
            <a:t>A random forest model was built to predict the total costs.</a:t>
          </a:r>
        </a:p>
      </dgm:t>
    </dgm:pt>
    <dgm:pt modelId="{3651D348-8FB7-404A-B685-7E46713D224B}" type="parTrans" cxnId="{56EBF34A-7EC8-4C96-B436-F7AF84D9E223}">
      <dgm:prSet/>
      <dgm:spPr/>
      <dgm:t>
        <a:bodyPr/>
        <a:lstStyle/>
        <a:p>
          <a:endParaRPr lang="en-US"/>
        </a:p>
      </dgm:t>
    </dgm:pt>
    <dgm:pt modelId="{CBC97FAB-904D-4B34-BC59-122ED7B6B383}" type="sibTrans" cxnId="{56EBF34A-7EC8-4C96-B436-F7AF84D9E223}">
      <dgm:prSet/>
      <dgm:spPr/>
      <dgm:t>
        <a:bodyPr/>
        <a:lstStyle/>
        <a:p>
          <a:endParaRPr lang="en-US"/>
        </a:p>
      </dgm:t>
    </dgm:pt>
    <dgm:pt modelId="{1AF2DA88-8578-412A-842C-FF71A6E023E6}">
      <dgm:prSet/>
      <dgm:spPr/>
      <dgm:t>
        <a:bodyPr/>
        <a:lstStyle/>
        <a:p>
          <a:pPr>
            <a:lnSpc>
              <a:spcPct val="100000"/>
            </a:lnSpc>
          </a:pPr>
          <a:r>
            <a:rPr lang="en-US" dirty="0"/>
            <a:t>10%/90% training/test data split.</a:t>
          </a:r>
        </a:p>
      </dgm:t>
    </dgm:pt>
    <dgm:pt modelId="{EC4C3B0C-1646-4A33-AAB4-E830D7E50605}" type="parTrans" cxnId="{CC0D999D-CD73-450B-9DBB-0CF1A1E2EB64}">
      <dgm:prSet/>
      <dgm:spPr/>
      <dgm:t>
        <a:bodyPr/>
        <a:lstStyle/>
        <a:p>
          <a:endParaRPr lang="en-US"/>
        </a:p>
      </dgm:t>
    </dgm:pt>
    <dgm:pt modelId="{AC1EE00A-DAA9-4916-908D-EED585DE011C}" type="sibTrans" cxnId="{CC0D999D-CD73-450B-9DBB-0CF1A1E2EB64}">
      <dgm:prSet/>
      <dgm:spPr/>
      <dgm:t>
        <a:bodyPr/>
        <a:lstStyle/>
        <a:p>
          <a:endParaRPr lang="en-US"/>
        </a:p>
      </dgm:t>
    </dgm:pt>
    <dgm:pt modelId="{A89A5BD1-71E4-48DC-8BAE-4D1AD03E9794}">
      <dgm:prSet custT="1"/>
      <dgm:spPr/>
      <dgm:t>
        <a:bodyPr/>
        <a:lstStyle/>
        <a:p>
          <a:pPr>
            <a:lnSpc>
              <a:spcPct val="100000"/>
            </a:lnSpc>
          </a:pPr>
          <a:r>
            <a:rPr lang="en-US" sz="1200" dirty="0"/>
            <a:t>For computational purposes (personal hardware)</a:t>
          </a:r>
        </a:p>
      </dgm:t>
    </dgm:pt>
    <dgm:pt modelId="{D4A62472-81C3-4B8B-AC6E-AD4860610CE1}" type="parTrans" cxnId="{86987E8B-AD2C-4F02-B80C-73765F502F6B}">
      <dgm:prSet/>
      <dgm:spPr/>
      <dgm:t>
        <a:bodyPr/>
        <a:lstStyle/>
        <a:p>
          <a:endParaRPr lang="en-US"/>
        </a:p>
      </dgm:t>
    </dgm:pt>
    <dgm:pt modelId="{806423BC-44E2-4959-A935-C93B6CE724F0}" type="sibTrans" cxnId="{86987E8B-AD2C-4F02-B80C-73765F502F6B}">
      <dgm:prSet/>
      <dgm:spPr/>
      <dgm:t>
        <a:bodyPr/>
        <a:lstStyle/>
        <a:p>
          <a:endParaRPr lang="en-US"/>
        </a:p>
      </dgm:t>
    </dgm:pt>
    <dgm:pt modelId="{310B169B-232B-4203-A4B1-A6BE5AC99F23}">
      <dgm:prSet/>
      <dgm:spPr/>
      <dgm:t>
        <a:bodyPr/>
        <a:lstStyle/>
        <a:p>
          <a:pPr>
            <a:lnSpc>
              <a:spcPct val="100000"/>
            </a:lnSpc>
          </a:pPr>
          <a:r>
            <a:rPr lang="en-US" dirty="0"/>
            <a:t>Fit via sklearn in Python.</a:t>
          </a:r>
        </a:p>
      </dgm:t>
    </dgm:pt>
    <dgm:pt modelId="{BF9082D8-9AD8-46D8-B46F-E61EF7C8B08A}" type="parTrans" cxnId="{5D308CD5-8B8F-4F6D-87B0-920328E9A025}">
      <dgm:prSet/>
      <dgm:spPr/>
      <dgm:t>
        <a:bodyPr/>
        <a:lstStyle/>
        <a:p>
          <a:endParaRPr lang="en-US"/>
        </a:p>
      </dgm:t>
    </dgm:pt>
    <dgm:pt modelId="{6EDF9403-119C-4D06-B3F6-6E7C3F56F321}" type="sibTrans" cxnId="{5D308CD5-8B8F-4F6D-87B0-920328E9A025}">
      <dgm:prSet/>
      <dgm:spPr/>
      <dgm:t>
        <a:bodyPr/>
        <a:lstStyle/>
        <a:p>
          <a:endParaRPr lang="en-US"/>
        </a:p>
      </dgm:t>
    </dgm:pt>
    <dgm:pt modelId="{6E85C250-F72C-4905-8259-467AF52A0B84}">
      <dgm:prSet/>
      <dgm:spPr/>
      <dgm:t>
        <a:bodyPr/>
        <a:lstStyle/>
        <a:p>
          <a:pPr>
            <a:lnSpc>
              <a:spcPct val="100000"/>
            </a:lnSpc>
          </a:pPr>
          <a:r>
            <a:rPr lang="en-US" dirty="0"/>
            <a:t>Model parameters:</a:t>
          </a:r>
        </a:p>
      </dgm:t>
    </dgm:pt>
    <dgm:pt modelId="{513157F9-1C76-4D64-951C-DA2E92BAF69D}" type="parTrans" cxnId="{E910C29D-DC0C-4486-AAB3-279F5F00D955}">
      <dgm:prSet/>
      <dgm:spPr/>
      <dgm:t>
        <a:bodyPr/>
        <a:lstStyle/>
        <a:p>
          <a:endParaRPr lang="en-US"/>
        </a:p>
      </dgm:t>
    </dgm:pt>
    <dgm:pt modelId="{32CEA174-ADDB-4569-B038-46550D19F6EC}" type="sibTrans" cxnId="{E910C29D-DC0C-4486-AAB3-279F5F00D955}">
      <dgm:prSet/>
      <dgm:spPr/>
      <dgm:t>
        <a:bodyPr/>
        <a:lstStyle/>
        <a:p>
          <a:endParaRPr lang="en-US"/>
        </a:p>
      </dgm:t>
    </dgm:pt>
    <dgm:pt modelId="{B0153FBA-5D20-4C3B-8EF3-D83F4C9F0555}">
      <dgm:prSet custT="1"/>
      <dgm:spPr/>
      <dgm:t>
        <a:bodyPr/>
        <a:lstStyle/>
        <a:p>
          <a:pPr>
            <a:lnSpc>
              <a:spcPct val="100000"/>
            </a:lnSpc>
          </a:pPr>
          <a:r>
            <a:rPr lang="en-US" sz="1200" dirty="0"/>
            <a:t>150 trees</a:t>
          </a:r>
        </a:p>
      </dgm:t>
    </dgm:pt>
    <dgm:pt modelId="{EC7473D0-689A-4A4E-A490-9CB9B3E66C6C}" type="parTrans" cxnId="{D27F1BDD-C551-452B-9A89-D51F0301E0B1}">
      <dgm:prSet/>
      <dgm:spPr/>
      <dgm:t>
        <a:bodyPr/>
        <a:lstStyle/>
        <a:p>
          <a:endParaRPr lang="en-US"/>
        </a:p>
      </dgm:t>
    </dgm:pt>
    <dgm:pt modelId="{52D50D15-23B7-4346-9CB9-F39E92C66697}" type="sibTrans" cxnId="{D27F1BDD-C551-452B-9A89-D51F0301E0B1}">
      <dgm:prSet/>
      <dgm:spPr/>
      <dgm:t>
        <a:bodyPr/>
        <a:lstStyle/>
        <a:p>
          <a:endParaRPr lang="en-US"/>
        </a:p>
      </dgm:t>
    </dgm:pt>
    <dgm:pt modelId="{E72AFB86-C614-437D-A813-C13706909268}">
      <dgm:prSet custT="1"/>
      <dgm:spPr/>
      <dgm:t>
        <a:bodyPr/>
        <a:lstStyle/>
        <a:p>
          <a:pPr>
            <a:lnSpc>
              <a:spcPct val="100000"/>
            </a:lnSpc>
          </a:pPr>
          <a:r>
            <a:rPr lang="en-US" sz="1200" dirty="0"/>
            <a:t>Bootstrapped sampling</a:t>
          </a:r>
        </a:p>
      </dgm:t>
    </dgm:pt>
    <dgm:pt modelId="{EC600403-F225-45F2-8FD2-9DA579C43246}" type="parTrans" cxnId="{A26BBC14-7ECD-424C-B4DE-B5F4FEC1B8E6}">
      <dgm:prSet/>
      <dgm:spPr/>
      <dgm:t>
        <a:bodyPr/>
        <a:lstStyle/>
        <a:p>
          <a:endParaRPr lang="en-US"/>
        </a:p>
      </dgm:t>
    </dgm:pt>
    <dgm:pt modelId="{F558D665-3044-4836-A2C0-1EF3A8B06D07}" type="sibTrans" cxnId="{A26BBC14-7ECD-424C-B4DE-B5F4FEC1B8E6}">
      <dgm:prSet/>
      <dgm:spPr/>
      <dgm:t>
        <a:bodyPr/>
        <a:lstStyle/>
        <a:p>
          <a:endParaRPr lang="en-US"/>
        </a:p>
      </dgm:t>
    </dgm:pt>
    <dgm:pt modelId="{2A909566-3BA1-4586-B1FE-365B3D93BF29}">
      <dgm:prSet/>
      <dgm:spPr/>
      <dgm:t>
        <a:bodyPr/>
        <a:lstStyle/>
        <a:p>
          <a:pPr>
            <a:lnSpc>
              <a:spcPct val="100000"/>
            </a:lnSpc>
          </a:pPr>
          <a:r>
            <a:rPr lang="en-US" dirty="0"/>
            <a:t>4822 test median absolute error:</a:t>
          </a:r>
        </a:p>
      </dgm:t>
    </dgm:pt>
    <dgm:pt modelId="{E263EDAE-E235-4279-8BF6-DA72DFBD49ED}" type="parTrans" cxnId="{EFA14DBA-0C94-4F1B-AD1D-223A868C203E}">
      <dgm:prSet/>
      <dgm:spPr/>
      <dgm:t>
        <a:bodyPr/>
        <a:lstStyle/>
        <a:p>
          <a:endParaRPr lang="en-US"/>
        </a:p>
      </dgm:t>
    </dgm:pt>
    <dgm:pt modelId="{031328A3-F0AE-4901-B7BD-9AD46CB4719D}" type="sibTrans" cxnId="{EFA14DBA-0C94-4F1B-AD1D-223A868C203E}">
      <dgm:prSet/>
      <dgm:spPr/>
      <dgm:t>
        <a:bodyPr/>
        <a:lstStyle/>
        <a:p>
          <a:endParaRPr lang="en-US"/>
        </a:p>
      </dgm:t>
    </dgm:pt>
    <dgm:pt modelId="{0B2360F0-F248-4678-B903-51C7CBAE99D0}">
      <dgm:prSet custT="1"/>
      <dgm:spPr/>
      <dgm:t>
        <a:bodyPr/>
        <a:lstStyle/>
        <a:p>
          <a:pPr>
            <a:lnSpc>
              <a:spcPct val="100000"/>
            </a:lnSpc>
          </a:pPr>
          <a:r>
            <a:rPr lang="en-US" sz="1200" dirty="0"/>
            <a:t>Improvement over 12047 from a null model</a:t>
          </a:r>
        </a:p>
      </dgm:t>
    </dgm:pt>
    <dgm:pt modelId="{1CBE5A1D-837A-403F-8BC6-7346CCE616F7}" type="parTrans" cxnId="{7B35DF88-9DD3-4BB0-930E-92CE80383799}">
      <dgm:prSet/>
      <dgm:spPr/>
      <dgm:t>
        <a:bodyPr/>
        <a:lstStyle/>
        <a:p>
          <a:endParaRPr lang="en-US"/>
        </a:p>
      </dgm:t>
    </dgm:pt>
    <dgm:pt modelId="{8CB43C06-F2B5-437B-93D1-202AFE80297B}" type="sibTrans" cxnId="{7B35DF88-9DD3-4BB0-930E-92CE80383799}">
      <dgm:prSet/>
      <dgm:spPr/>
      <dgm:t>
        <a:bodyPr/>
        <a:lstStyle/>
        <a:p>
          <a:endParaRPr lang="en-US"/>
        </a:p>
      </dgm:t>
    </dgm:pt>
    <dgm:pt modelId="{629BF571-F92F-4AF5-995A-C668BAF96B50}">
      <dgm:prSet custT="1"/>
      <dgm:spPr/>
      <dgm:t>
        <a:bodyPr/>
        <a:lstStyle/>
        <a:p>
          <a:r>
            <a:rPr lang="en-US" sz="1200" dirty="0"/>
            <a:t>Using the mean total cost in training data</a:t>
          </a:r>
        </a:p>
      </dgm:t>
    </dgm:pt>
    <dgm:pt modelId="{66FBAED9-E53F-4671-94A0-ECCFED262C15}" type="parTrans" cxnId="{2D14614B-AB05-456F-9DEF-668F8C35DD2D}">
      <dgm:prSet/>
      <dgm:spPr/>
      <dgm:t>
        <a:bodyPr/>
        <a:lstStyle/>
        <a:p>
          <a:endParaRPr lang="en-US"/>
        </a:p>
      </dgm:t>
    </dgm:pt>
    <dgm:pt modelId="{B85269B2-2989-4AB9-A779-D7423FA89090}" type="sibTrans" cxnId="{2D14614B-AB05-456F-9DEF-668F8C35DD2D}">
      <dgm:prSet/>
      <dgm:spPr/>
      <dgm:t>
        <a:bodyPr/>
        <a:lstStyle/>
        <a:p>
          <a:endParaRPr lang="en-US"/>
        </a:p>
      </dgm:t>
    </dgm:pt>
    <dgm:pt modelId="{A5EE9A8A-635D-4289-A2C8-01D66C28F832}">
      <dgm:prSet custT="1"/>
      <dgm:spPr/>
      <dgm:t>
        <a:bodyPr/>
        <a:lstStyle/>
        <a:p>
          <a:r>
            <a:rPr lang="en-US" sz="1200" dirty="0"/>
            <a:t>~60% pseudo R</a:t>
          </a:r>
          <a:r>
            <a:rPr lang="en-US" sz="1200" baseline="30000" dirty="0"/>
            <a:t>2</a:t>
          </a:r>
          <a:endParaRPr lang="en-US" sz="1200" dirty="0"/>
        </a:p>
      </dgm:t>
    </dgm:pt>
    <dgm:pt modelId="{3D3C7DE6-3961-47E2-94DE-85B453653A6A}" type="parTrans" cxnId="{689713C9-D659-4F25-B252-4C62A3417826}">
      <dgm:prSet/>
      <dgm:spPr/>
      <dgm:t>
        <a:bodyPr/>
        <a:lstStyle/>
        <a:p>
          <a:endParaRPr lang="en-US"/>
        </a:p>
      </dgm:t>
    </dgm:pt>
    <dgm:pt modelId="{E85AE0E0-600D-4DC1-A830-514AA559D442}" type="sibTrans" cxnId="{689713C9-D659-4F25-B252-4C62A3417826}">
      <dgm:prSet/>
      <dgm:spPr/>
      <dgm:t>
        <a:bodyPr/>
        <a:lstStyle/>
        <a:p>
          <a:endParaRPr lang="en-US"/>
        </a:p>
      </dgm:t>
    </dgm:pt>
    <dgm:pt modelId="{118B1403-AF7A-4CBC-985A-981EFA07B757}" type="pres">
      <dgm:prSet presAssocID="{BED01BA1-D344-4FC3-94BD-5C4EE27429F7}" presName="root" presStyleCnt="0">
        <dgm:presLayoutVars>
          <dgm:dir/>
          <dgm:resizeHandles val="exact"/>
        </dgm:presLayoutVars>
      </dgm:prSet>
      <dgm:spPr/>
    </dgm:pt>
    <dgm:pt modelId="{584B27BE-0015-4983-BC4B-FA02C3191576}" type="pres">
      <dgm:prSet presAssocID="{BBEA5265-6099-46BA-9D01-F387E1B490E6}" presName="compNode" presStyleCnt="0"/>
      <dgm:spPr/>
    </dgm:pt>
    <dgm:pt modelId="{55A6B540-19E3-4D3F-A5F1-3CC406F402BE}" type="pres">
      <dgm:prSet presAssocID="{BBEA5265-6099-46BA-9D01-F387E1B490E6}" presName="bgRect" presStyleLbl="bgShp" presStyleIdx="0" presStyleCnt="5"/>
      <dgm:spPr/>
    </dgm:pt>
    <dgm:pt modelId="{D715336B-2C04-45F2-B1F0-1769D801744F}" type="pres">
      <dgm:prSet presAssocID="{BBEA5265-6099-46BA-9D01-F387E1B490E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orest scene"/>
        </a:ext>
      </dgm:extLst>
    </dgm:pt>
    <dgm:pt modelId="{F5CFFAEB-15CA-4BD1-80AC-A1E37C3C235D}" type="pres">
      <dgm:prSet presAssocID="{BBEA5265-6099-46BA-9D01-F387E1B490E6}" presName="spaceRect" presStyleCnt="0"/>
      <dgm:spPr/>
    </dgm:pt>
    <dgm:pt modelId="{D81B278C-F6A5-4B3B-B860-E71AC35BA488}" type="pres">
      <dgm:prSet presAssocID="{BBEA5265-6099-46BA-9D01-F387E1B490E6}" presName="parTx" presStyleLbl="revTx" presStyleIdx="0" presStyleCnt="8">
        <dgm:presLayoutVars>
          <dgm:chMax val="0"/>
          <dgm:chPref val="0"/>
        </dgm:presLayoutVars>
      </dgm:prSet>
      <dgm:spPr/>
    </dgm:pt>
    <dgm:pt modelId="{6E5C9859-4CF5-4967-9266-88669FFF95B8}" type="pres">
      <dgm:prSet presAssocID="{CBC97FAB-904D-4B34-BC59-122ED7B6B383}" presName="sibTrans" presStyleCnt="0"/>
      <dgm:spPr/>
    </dgm:pt>
    <dgm:pt modelId="{EFE6A82B-8AA0-4F37-9EAE-89ADD77558B2}" type="pres">
      <dgm:prSet presAssocID="{1AF2DA88-8578-412A-842C-FF71A6E023E6}" presName="compNode" presStyleCnt="0"/>
      <dgm:spPr/>
    </dgm:pt>
    <dgm:pt modelId="{2C23EAFF-6A8E-4D3E-9393-6457A118DD56}" type="pres">
      <dgm:prSet presAssocID="{1AF2DA88-8578-412A-842C-FF71A6E023E6}" presName="bgRect" presStyleLbl="bgShp" presStyleIdx="1" presStyleCnt="5"/>
      <dgm:spPr/>
    </dgm:pt>
    <dgm:pt modelId="{F96DCD29-5C0F-4116-99F6-FDE4BD1BA63F}" type="pres">
      <dgm:prSet presAssocID="{1AF2DA88-8578-412A-842C-FF71A6E023E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40222C10-000B-4077-9C10-A0E3D9C28909}" type="pres">
      <dgm:prSet presAssocID="{1AF2DA88-8578-412A-842C-FF71A6E023E6}" presName="spaceRect" presStyleCnt="0"/>
      <dgm:spPr/>
    </dgm:pt>
    <dgm:pt modelId="{BD5A3704-2B9C-4527-BB2A-3DF56016FC06}" type="pres">
      <dgm:prSet presAssocID="{1AF2DA88-8578-412A-842C-FF71A6E023E6}" presName="parTx" presStyleLbl="revTx" presStyleIdx="1" presStyleCnt="8">
        <dgm:presLayoutVars>
          <dgm:chMax val="0"/>
          <dgm:chPref val="0"/>
        </dgm:presLayoutVars>
      </dgm:prSet>
      <dgm:spPr/>
    </dgm:pt>
    <dgm:pt modelId="{1D5D7F15-39A9-4B77-B3C1-A789D3EB11D7}" type="pres">
      <dgm:prSet presAssocID="{1AF2DA88-8578-412A-842C-FF71A6E023E6}" presName="desTx" presStyleLbl="revTx" presStyleIdx="2" presStyleCnt="8">
        <dgm:presLayoutVars/>
      </dgm:prSet>
      <dgm:spPr/>
    </dgm:pt>
    <dgm:pt modelId="{74BB062A-2ADE-4E40-86F5-2E7C4784A18B}" type="pres">
      <dgm:prSet presAssocID="{AC1EE00A-DAA9-4916-908D-EED585DE011C}" presName="sibTrans" presStyleCnt="0"/>
      <dgm:spPr/>
    </dgm:pt>
    <dgm:pt modelId="{6A280B50-A814-4381-BDD9-AE477D417BFA}" type="pres">
      <dgm:prSet presAssocID="{310B169B-232B-4203-A4B1-A6BE5AC99F23}" presName="compNode" presStyleCnt="0"/>
      <dgm:spPr/>
    </dgm:pt>
    <dgm:pt modelId="{281D5563-346E-4670-99CF-ADADF44A185A}" type="pres">
      <dgm:prSet presAssocID="{310B169B-232B-4203-A4B1-A6BE5AC99F23}" presName="bgRect" presStyleLbl="bgShp" presStyleIdx="2" presStyleCnt="5"/>
      <dgm:spPr/>
    </dgm:pt>
    <dgm:pt modelId="{CA1DB2E2-EBDD-42B0-871D-1C32975B7BC6}" type="pres">
      <dgm:prSet presAssocID="{310B169B-232B-4203-A4B1-A6BE5AC99F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97D8416A-E45E-4B35-8049-D989E6DAFE89}" type="pres">
      <dgm:prSet presAssocID="{310B169B-232B-4203-A4B1-A6BE5AC99F23}" presName="spaceRect" presStyleCnt="0"/>
      <dgm:spPr/>
    </dgm:pt>
    <dgm:pt modelId="{441AB48E-64B9-443A-A607-443CE4042825}" type="pres">
      <dgm:prSet presAssocID="{310B169B-232B-4203-A4B1-A6BE5AC99F23}" presName="parTx" presStyleLbl="revTx" presStyleIdx="3" presStyleCnt="8">
        <dgm:presLayoutVars>
          <dgm:chMax val="0"/>
          <dgm:chPref val="0"/>
        </dgm:presLayoutVars>
      </dgm:prSet>
      <dgm:spPr/>
    </dgm:pt>
    <dgm:pt modelId="{9ED7ADF0-2BC0-47CC-B10F-44AE92B9B71B}" type="pres">
      <dgm:prSet presAssocID="{6EDF9403-119C-4D06-B3F6-6E7C3F56F321}" presName="sibTrans" presStyleCnt="0"/>
      <dgm:spPr/>
    </dgm:pt>
    <dgm:pt modelId="{E9C9A24F-B638-4A31-9292-499C012AF020}" type="pres">
      <dgm:prSet presAssocID="{6E85C250-F72C-4905-8259-467AF52A0B84}" presName="compNode" presStyleCnt="0"/>
      <dgm:spPr/>
    </dgm:pt>
    <dgm:pt modelId="{88B2890E-A498-4C4E-9482-75E3D6EF85B7}" type="pres">
      <dgm:prSet presAssocID="{6E85C250-F72C-4905-8259-467AF52A0B84}" presName="bgRect" presStyleLbl="bgShp" presStyleIdx="3" presStyleCnt="5"/>
      <dgm:spPr/>
    </dgm:pt>
    <dgm:pt modelId="{EABCD657-9344-40D8-A0DF-D16BD18E1FC3}" type="pres">
      <dgm:prSet presAssocID="{6E85C250-F72C-4905-8259-467AF52A0B8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eciduous tree"/>
        </a:ext>
      </dgm:extLst>
    </dgm:pt>
    <dgm:pt modelId="{DF3CF5FF-EFB7-4334-BFEC-5DACD5DBEDF3}" type="pres">
      <dgm:prSet presAssocID="{6E85C250-F72C-4905-8259-467AF52A0B84}" presName="spaceRect" presStyleCnt="0"/>
      <dgm:spPr/>
    </dgm:pt>
    <dgm:pt modelId="{30D065B9-B745-4505-B447-8A1729613FF7}" type="pres">
      <dgm:prSet presAssocID="{6E85C250-F72C-4905-8259-467AF52A0B84}" presName="parTx" presStyleLbl="revTx" presStyleIdx="4" presStyleCnt="8">
        <dgm:presLayoutVars>
          <dgm:chMax val="0"/>
          <dgm:chPref val="0"/>
        </dgm:presLayoutVars>
      </dgm:prSet>
      <dgm:spPr/>
    </dgm:pt>
    <dgm:pt modelId="{F64CB81E-FFC0-4B83-9AE1-8BC0CA55D9D6}" type="pres">
      <dgm:prSet presAssocID="{6E85C250-F72C-4905-8259-467AF52A0B84}" presName="desTx" presStyleLbl="revTx" presStyleIdx="5" presStyleCnt="8">
        <dgm:presLayoutVars/>
      </dgm:prSet>
      <dgm:spPr/>
    </dgm:pt>
    <dgm:pt modelId="{158AC454-70AB-41B0-830C-12CA201DD24D}" type="pres">
      <dgm:prSet presAssocID="{32CEA174-ADDB-4569-B038-46550D19F6EC}" presName="sibTrans" presStyleCnt="0"/>
      <dgm:spPr/>
    </dgm:pt>
    <dgm:pt modelId="{4BCA267A-87F8-4C0D-BD7E-3D0A5F09C70F}" type="pres">
      <dgm:prSet presAssocID="{2A909566-3BA1-4586-B1FE-365B3D93BF29}" presName="compNode" presStyleCnt="0"/>
      <dgm:spPr/>
    </dgm:pt>
    <dgm:pt modelId="{C0ED3260-88C6-46E3-854F-257EEAD64EC1}" type="pres">
      <dgm:prSet presAssocID="{2A909566-3BA1-4586-B1FE-365B3D93BF29}" presName="bgRect" presStyleLbl="bgShp" presStyleIdx="4" presStyleCnt="5"/>
      <dgm:spPr/>
    </dgm:pt>
    <dgm:pt modelId="{425CC4E5-C824-4562-8C10-1D6FB2DD78FA}" type="pres">
      <dgm:prSet presAssocID="{2A909566-3BA1-4586-B1FE-365B3D93BF2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alculator"/>
        </a:ext>
      </dgm:extLst>
    </dgm:pt>
    <dgm:pt modelId="{D91A1736-911F-4D94-AC52-F006165824FD}" type="pres">
      <dgm:prSet presAssocID="{2A909566-3BA1-4586-B1FE-365B3D93BF29}" presName="spaceRect" presStyleCnt="0"/>
      <dgm:spPr/>
    </dgm:pt>
    <dgm:pt modelId="{D9140378-FD75-43E3-BCD0-335C28677D59}" type="pres">
      <dgm:prSet presAssocID="{2A909566-3BA1-4586-B1FE-365B3D93BF29}" presName="parTx" presStyleLbl="revTx" presStyleIdx="6" presStyleCnt="8">
        <dgm:presLayoutVars>
          <dgm:chMax val="0"/>
          <dgm:chPref val="0"/>
        </dgm:presLayoutVars>
      </dgm:prSet>
      <dgm:spPr/>
    </dgm:pt>
    <dgm:pt modelId="{638E49F8-F697-4DC9-A258-A0E3CE185FB8}" type="pres">
      <dgm:prSet presAssocID="{2A909566-3BA1-4586-B1FE-365B3D93BF29}" presName="desTx" presStyleLbl="revTx" presStyleIdx="7" presStyleCnt="8">
        <dgm:presLayoutVars/>
      </dgm:prSet>
      <dgm:spPr/>
    </dgm:pt>
  </dgm:ptLst>
  <dgm:cxnLst>
    <dgm:cxn modelId="{94152D03-644B-4A45-9E4D-D49ECA564754}" type="presOf" srcId="{E72AFB86-C614-437D-A813-C13706909268}" destId="{F64CB81E-FFC0-4B83-9AE1-8BC0CA55D9D6}" srcOrd="0" destOrd="1" presId="urn:microsoft.com/office/officeart/2018/2/layout/IconVerticalSolidList"/>
    <dgm:cxn modelId="{ADC62E0F-3828-4311-B4C8-C22A223382F2}" type="presOf" srcId="{A89A5BD1-71E4-48DC-8BAE-4D1AD03E9794}" destId="{1D5D7F15-39A9-4B77-B3C1-A789D3EB11D7}" srcOrd="0" destOrd="0" presId="urn:microsoft.com/office/officeart/2018/2/layout/IconVerticalSolidList"/>
    <dgm:cxn modelId="{A26BBC14-7ECD-424C-B4DE-B5F4FEC1B8E6}" srcId="{6E85C250-F72C-4905-8259-467AF52A0B84}" destId="{E72AFB86-C614-437D-A813-C13706909268}" srcOrd="1" destOrd="0" parTransId="{EC600403-F225-45F2-8FD2-9DA579C43246}" sibTransId="{F558D665-3044-4836-A2C0-1EF3A8B06D07}"/>
    <dgm:cxn modelId="{BE7D4B2C-1D16-4CFC-98C9-261491527999}" type="presOf" srcId="{BBEA5265-6099-46BA-9D01-F387E1B490E6}" destId="{D81B278C-F6A5-4B3B-B860-E71AC35BA488}" srcOrd="0" destOrd="0" presId="urn:microsoft.com/office/officeart/2018/2/layout/IconVerticalSolidList"/>
    <dgm:cxn modelId="{1973962D-0C70-4775-9A31-3DA2032977AD}" type="presOf" srcId="{A5EE9A8A-635D-4289-A2C8-01D66C28F832}" destId="{638E49F8-F697-4DC9-A258-A0E3CE185FB8}" srcOrd="0" destOrd="2" presId="urn:microsoft.com/office/officeart/2018/2/layout/IconVerticalSolidList"/>
    <dgm:cxn modelId="{9456FE41-74DB-4432-8053-C36D4DA92AC0}" type="presOf" srcId="{629BF571-F92F-4AF5-995A-C668BAF96B50}" destId="{638E49F8-F697-4DC9-A258-A0E3CE185FB8}" srcOrd="0" destOrd="1" presId="urn:microsoft.com/office/officeart/2018/2/layout/IconVerticalSolidList"/>
    <dgm:cxn modelId="{56EBF34A-7EC8-4C96-B436-F7AF84D9E223}" srcId="{BED01BA1-D344-4FC3-94BD-5C4EE27429F7}" destId="{BBEA5265-6099-46BA-9D01-F387E1B490E6}" srcOrd="0" destOrd="0" parTransId="{3651D348-8FB7-404A-B685-7E46713D224B}" sibTransId="{CBC97FAB-904D-4B34-BC59-122ED7B6B383}"/>
    <dgm:cxn modelId="{2D14614B-AB05-456F-9DEF-668F8C35DD2D}" srcId="{0B2360F0-F248-4678-B903-51C7CBAE99D0}" destId="{629BF571-F92F-4AF5-995A-C668BAF96B50}" srcOrd="0" destOrd="0" parTransId="{66FBAED9-E53F-4671-94A0-ECCFED262C15}" sibTransId="{B85269B2-2989-4AB9-A779-D7423FA89090}"/>
    <dgm:cxn modelId="{17DFAC71-6E7E-4123-8AD0-8AED49D1AD4D}" type="presOf" srcId="{0B2360F0-F248-4678-B903-51C7CBAE99D0}" destId="{638E49F8-F697-4DC9-A258-A0E3CE185FB8}" srcOrd="0" destOrd="0" presId="urn:microsoft.com/office/officeart/2018/2/layout/IconVerticalSolidList"/>
    <dgm:cxn modelId="{7B35DF88-9DD3-4BB0-930E-92CE80383799}" srcId="{2A909566-3BA1-4586-B1FE-365B3D93BF29}" destId="{0B2360F0-F248-4678-B903-51C7CBAE99D0}" srcOrd="0" destOrd="0" parTransId="{1CBE5A1D-837A-403F-8BC6-7346CCE616F7}" sibTransId="{8CB43C06-F2B5-437B-93D1-202AFE80297B}"/>
    <dgm:cxn modelId="{86987E8B-AD2C-4F02-B80C-73765F502F6B}" srcId="{1AF2DA88-8578-412A-842C-FF71A6E023E6}" destId="{A89A5BD1-71E4-48DC-8BAE-4D1AD03E9794}" srcOrd="0" destOrd="0" parTransId="{D4A62472-81C3-4B8B-AC6E-AD4860610CE1}" sibTransId="{806423BC-44E2-4959-A935-C93B6CE724F0}"/>
    <dgm:cxn modelId="{1FA6198C-601D-446E-8287-27A3B5EF6135}" type="presOf" srcId="{2A909566-3BA1-4586-B1FE-365B3D93BF29}" destId="{D9140378-FD75-43E3-BCD0-335C28677D59}" srcOrd="0" destOrd="0" presId="urn:microsoft.com/office/officeart/2018/2/layout/IconVerticalSolidList"/>
    <dgm:cxn modelId="{B7111192-2B23-4F98-9181-BB89DE0F453E}" type="presOf" srcId="{6E85C250-F72C-4905-8259-467AF52A0B84}" destId="{30D065B9-B745-4505-B447-8A1729613FF7}" srcOrd="0" destOrd="0" presId="urn:microsoft.com/office/officeart/2018/2/layout/IconVerticalSolidList"/>
    <dgm:cxn modelId="{CC0D999D-CD73-450B-9DBB-0CF1A1E2EB64}" srcId="{BED01BA1-D344-4FC3-94BD-5C4EE27429F7}" destId="{1AF2DA88-8578-412A-842C-FF71A6E023E6}" srcOrd="1" destOrd="0" parTransId="{EC4C3B0C-1646-4A33-AAB4-E830D7E50605}" sibTransId="{AC1EE00A-DAA9-4916-908D-EED585DE011C}"/>
    <dgm:cxn modelId="{E910C29D-DC0C-4486-AAB3-279F5F00D955}" srcId="{BED01BA1-D344-4FC3-94BD-5C4EE27429F7}" destId="{6E85C250-F72C-4905-8259-467AF52A0B84}" srcOrd="3" destOrd="0" parTransId="{513157F9-1C76-4D64-951C-DA2E92BAF69D}" sibTransId="{32CEA174-ADDB-4569-B038-46550D19F6EC}"/>
    <dgm:cxn modelId="{EFA14DBA-0C94-4F1B-AD1D-223A868C203E}" srcId="{BED01BA1-D344-4FC3-94BD-5C4EE27429F7}" destId="{2A909566-3BA1-4586-B1FE-365B3D93BF29}" srcOrd="4" destOrd="0" parTransId="{E263EDAE-E235-4279-8BF6-DA72DFBD49ED}" sibTransId="{031328A3-F0AE-4901-B7BD-9AD46CB4719D}"/>
    <dgm:cxn modelId="{689713C9-D659-4F25-B252-4C62A3417826}" srcId="{0B2360F0-F248-4678-B903-51C7CBAE99D0}" destId="{A5EE9A8A-635D-4289-A2C8-01D66C28F832}" srcOrd="1" destOrd="0" parTransId="{3D3C7DE6-3961-47E2-94DE-85B453653A6A}" sibTransId="{E85AE0E0-600D-4DC1-A830-514AA559D442}"/>
    <dgm:cxn modelId="{5D308CD5-8B8F-4F6D-87B0-920328E9A025}" srcId="{BED01BA1-D344-4FC3-94BD-5C4EE27429F7}" destId="{310B169B-232B-4203-A4B1-A6BE5AC99F23}" srcOrd="2" destOrd="0" parTransId="{BF9082D8-9AD8-46D8-B46F-E61EF7C8B08A}" sibTransId="{6EDF9403-119C-4D06-B3F6-6E7C3F56F321}"/>
    <dgm:cxn modelId="{CA12D2D8-3626-42E9-BE10-A04EB60A3007}" type="presOf" srcId="{B0153FBA-5D20-4C3B-8EF3-D83F4C9F0555}" destId="{F64CB81E-FFC0-4B83-9AE1-8BC0CA55D9D6}" srcOrd="0" destOrd="0" presId="urn:microsoft.com/office/officeart/2018/2/layout/IconVerticalSolidList"/>
    <dgm:cxn modelId="{5BFD2EDA-60EC-415F-B3F9-FF3FA7B23C27}" type="presOf" srcId="{BED01BA1-D344-4FC3-94BD-5C4EE27429F7}" destId="{118B1403-AF7A-4CBC-985A-981EFA07B757}" srcOrd="0" destOrd="0" presId="urn:microsoft.com/office/officeart/2018/2/layout/IconVerticalSolidList"/>
    <dgm:cxn modelId="{D27F1BDD-C551-452B-9A89-D51F0301E0B1}" srcId="{6E85C250-F72C-4905-8259-467AF52A0B84}" destId="{B0153FBA-5D20-4C3B-8EF3-D83F4C9F0555}" srcOrd="0" destOrd="0" parTransId="{EC7473D0-689A-4A4E-A490-9CB9B3E66C6C}" sibTransId="{52D50D15-23B7-4346-9CB9-F39E92C66697}"/>
    <dgm:cxn modelId="{327130F7-EB09-47B7-B813-ADFDC8A7F8CE}" type="presOf" srcId="{1AF2DA88-8578-412A-842C-FF71A6E023E6}" destId="{BD5A3704-2B9C-4527-BB2A-3DF56016FC06}" srcOrd="0" destOrd="0" presId="urn:microsoft.com/office/officeart/2018/2/layout/IconVerticalSolidList"/>
    <dgm:cxn modelId="{74AEE5FE-2838-4CE9-B1AB-029722871F27}" type="presOf" srcId="{310B169B-232B-4203-A4B1-A6BE5AC99F23}" destId="{441AB48E-64B9-443A-A607-443CE4042825}" srcOrd="0" destOrd="0" presId="urn:microsoft.com/office/officeart/2018/2/layout/IconVerticalSolidList"/>
    <dgm:cxn modelId="{446B6C6E-8B95-40A6-9506-349E9A89FCEF}" type="presParOf" srcId="{118B1403-AF7A-4CBC-985A-981EFA07B757}" destId="{584B27BE-0015-4983-BC4B-FA02C3191576}" srcOrd="0" destOrd="0" presId="urn:microsoft.com/office/officeart/2018/2/layout/IconVerticalSolidList"/>
    <dgm:cxn modelId="{9C60EF2C-4836-4D6A-8F7E-28D18ACABB4F}" type="presParOf" srcId="{584B27BE-0015-4983-BC4B-FA02C3191576}" destId="{55A6B540-19E3-4D3F-A5F1-3CC406F402BE}" srcOrd="0" destOrd="0" presId="urn:microsoft.com/office/officeart/2018/2/layout/IconVerticalSolidList"/>
    <dgm:cxn modelId="{9FA97700-C231-40A1-AC14-101C3E263A83}" type="presParOf" srcId="{584B27BE-0015-4983-BC4B-FA02C3191576}" destId="{D715336B-2C04-45F2-B1F0-1769D801744F}" srcOrd="1" destOrd="0" presId="urn:microsoft.com/office/officeart/2018/2/layout/IconVerticalSolidList"/>
    <dgm:cxn modelId="{1E93FEA7-E3C9-49F7-88EF-75797415EB23}" type="presParOf" srcId="{584B27BE-0015-4983-BC4B-FA02C3191576}" destId="{F5CFFAEB-15CA-4BD1-80AC-A1E37C3C235D}" srcOrd="2" destOrd="0" presId="urn:microsoft.com/office/officeart/2018/2/layout/IconVerticalSolidList"/>
    <dgm:cxn modelId="{C0C10D6C-1893-4ED2-84EF-F38B0C1A1583}" type="presParOf" srcId="{584B27BE-0015-4983-BC4B-FA02C3191576}" destId="{D81B278C-F6A5-4B3B-B860-E71AC35BA488}" srcOrd="3" destOrd="0" presId="urn:microsoft.com/office/officeart/2018/2/layout/IconVerticalSolidList"/>
    <dgm:cxn modelId="{E2FBFF82-9B01-437B-B5D0-4EA4289C1BE7}" type="presParOf" srcId="{118B1403-AF7A-4CBC-985A-981EFA07B757}" destId="{6E5C9859-4CF5-4967-9266-88669FFF95B8}" srcOrd="1" destOrd="0" presId="urn:microsoft.com/office/officeart/2018/2/layout/IconVerticalSolidList"/>
    <dgm:cxn modelId="{F7BA7674-EFB7-4B22-B309-40B3AED722E0}" type="presParOf" srcId="{118B1403-AF7A-4CBC-985A-981EFA07B757}" destId="{EFE6A82B-8AA0-4F37-9EAE-89ADD77558B2}" srcOrd="2" destOrd="0" presId="urn:microsoft.com/office/officeart/2018/2/layout/IconVerticalSolidList"/>
    <dgm:cxn modelId="{D77D7AFD-C5CD-4F4C-A928-CD360C4C2546}" type="presParOf" srcId="{EFE6A82B-8AA0-4F37-9EAE-89ADD77558B2}" destId="{2C23EAFF-6A8E-4D3E-9393-6457A118DD56}" srcOrd="0" destOrd="0" presId="urn:microsoft.com/office/officeart/2018/2/layout/IconVerticalSolidList"/>
    <dgm:cxn modelId="{5247B1EC-BFDC-414B-9F7C-FCB6F6C9A672}" type="presParOf" srcId="{EFE6A82B-8AA0-4F37-9EAE-89ADD77558B2}" destId="{F96DCD29-5C0F-4116-99F6-FDE4BD1BA63F}" srcOrd="1" destOrd="0" presId="urn:microsoft.com/office/officeart/2018/2/layout/IconVerticalSolidList"/>
    <dgm:cxn modelId="{6B2343E0-564A-4473-9127-2A951BEC9B5E}" type="presParOf" srcId="{EFE6A82B-8AA0-4F37-9EAE-89ADD77558B2}" destId="{40222C10-000B-4077-9C10-A0E3D9C28909}" srcOrd="2" destOrd="0" presId="urn:microsoft.com/office/officeart/2018/2/layout/IconVerticalSolidList"/>
    <dgm:cxn modelId="{0ABA7E77-60E4-46F0-917F-A129E423122E}" type="presParOf" srcId="{EFE6A82B-8AA0-4F37-9EAE-89ADD77558B2}" destId="{BD5A3704-2B9C-4527-BB2A-3DF56016FC06}" srcOrd="3" destOrd="0" presId="urn:microsoft.com/office/officeart/2018/2/layout/IconVerticalSolidList"/>
    <dgm:cxn modelId="{E992EC68-78DD-445C-95D8-2DD05320B07F}" type="presParOf" srcId="{EFE6A82B-8AA0-4F37-9EAE-89ADD77558B2}" destId="{1D5D7F15-39A9-4B77-B3C1-A789D3EB11D7}" srcOrd="4" destOrd="0" presId="urn:microsoft.com/office/officeart/2018/2/layout/IconVerticalSolidList"/>
    <dgm:cxn modelId="{B50DF9D3-1BCE-49B0-8C22-3352CCEF3636}" type="presParOf" srcId="{118B1403-AF7A-4CBC-985A-981EFA07B757}" destId="{74BB062A-2ADE-4E40-86F5-2E7C4784A18B}" srcOrd="3" destOrd="0" presId="urn:microsoft.com/office/officeart/2018/2/layout/IconVerticalSolidList"/>
    <dgm:cxn modelId="{AAD0051A-8E5F-4E74-9FF9-7011C59D4F5D}" type="presParOf" srcId="{118B1403-AF7A-4CBC-985A-981EFA07B757}" destId="{6A280B50-A814-4381-BDD9-AE477D417BFA}" srcOrd="4" destOrd="0" presId="urn:microsoft.com/office/officeart/2018/2/layout/IconVerticalSolidList"/>
    <dgm:cxn modelId="{6F84D584-7D98-4836-BD01-E527702653F2}" type="presParOf" srcId="{6A280B50-A814-4381-BDD9-AE477D417BFA}" destId="{281D5563-346E-4670-99CF-ADADF44A185A}" srcOrd="0" destOrd="0" presId="urn:microsoft.com/office/officeart/2018/2/layout/IconVerticalSolidList"/>
    <dgm:cxn modelId="{4BC3BCCA-3166-4943-B5C7-D3CA4DD7832F}" type="presParOf" srcId="{6A280B50-A814-4381-BDD9-AE477D417BFA}" destId="{CA1DB2E2-EBDD-42B0-871D-1C32975B7BC6}" srcOrd="1" destOrd="0" presId="urn:microsoft.com/office/officeart/2018/2/layout/IconVerticalSolidList"/>
    <dgm:cxn modelId="{B2730C1D-606C-4CF4-A83B-273AC584509B}" type="presParOf" srcId="{6A280B50-A814-4381-BDD9-AE477D417BFA}" destId="{97D8416A-E45E-4B35-8049-D989E6DAFE89}" srcOrd="2" destOrd="0" presId="urn:microsoft.com/office/officeart/2018/2/layout/IconVerticalSolidList"/>
    <dgm:cxn modelId="{71DB0CA4-9255-44DE-A908-621C03263B92}" type="presParOf" srcId="{6A280B50-A814-4381-BDD9-AE477D417BFA}" destId="{441AB48E-64B9-443A-A607-443CE4042825}" srcOrd="3" destOrd="0" presId="urn:microsoft.com/office/officeart/2018/2/layout/IconVerticalSolidList"/>
    <dgm:cxn modelId="{D771F1CA-F2C1-4B0D-9EDE-29BBC0497C07}" type="presParOf" srcId="{118B1403-AF7A-4CBC-985A-981EFA07B757}" destId="{9ED7ADF0-2BC0-47CC-B10F-44AE92B9B71B}" srcOrd="5" destOrd="0" presId="urn:microsoft.com/office/officeart/2018/2/layout/IconVerticalSolidList"/>
    <dgm:cxn modelId="{26F9DCD5-EC12-46A2-BD7C-59C2B1B45C49}" type="presParOf" srcId="{118B1403-AF7A-4CBC-985A-981EFA07B757}" destId="{E9C9A24F-B638-4A31-9292-499C012AF020}" srcOrd="6" destOrd="0" presId="urn:microsoft.com/office/officeart/2018/2/layout/IconVerticalSolidList"/>
    <dgm:cxn modelId="{CF8480A9-6793-4B3A-BE72-4C795A4E2BFD}" type="presParOf" srcId="{E9C9A24F-B638-4A31-9292-499C012AF020}" destId="{88B2890E-A498-4C4E-9482-75E3D6EF85B7}" srcOrd="0" destOrd="0" presId="urn:microsoft.com/office/officeart/2018/2/layout/IconVerticalSolidList"/>
    <dgm:cxn modelId="{EB03EB93-F8D9-4EBA-81AE-95A34AD4CE60}" type="presParOf" srcId="{E9C9A24F-B638-4A31-9292-499C012AF020}" destId="{EABCD657-9344-40D8-A0DF-D16BD18E1FC3}" srcOrd="1" destOrd="0" presId="urn:microsoft.com/office/officeart/2018/2/layout/IconVerticalSolidList"/>
    <dgm:cxn modelId="{1F106051-45DE-4DAB-813D-17890EC8C6AD}" type="presParOf" srcId="{E9C9A24F-B638-4A31-9292-499C012AF020}" destId="{DF3CF5FF-EFB7-4334-BFEC-5DACD5DBEDF3}" srcOrd="2" destOrd="0" presId="urn:microsoft.com/office/officeart/2018/2/layout/IconVerticalSolidList"/>
    <dgm:cxn modelId="{CFC7EB07-DF56-4936-93EB-414D32529C1F}" type="presParOf" srcId="{E9C9A24F-B638-4A31-9292-499C012AF020}" destId="{30D065B9-B745-4505-B447-8A1729613FF7}" srcOrd="3" destOrd="0" presId="urn:microsoft.com/office/officeart/2018/2/layout/IconVerticalSolidList"/>
    <dgm:cxn modelId="{C999D2CD-6A41-450B-B40E-50B0F5C13B2A}" type="presParOf" srcId="{E9C9A24F-B638-4A31-9292-499C012AF020}" destId="{F64CB81E-FFC0-4B83-9AE1-8BC0CA55D9D6}" srcOrd="4" destOrd="0" presId="urn:microsoft.com/office/officeart/2018/2/layout/IconVerticalSolidList"/>
    <dgm:cxn modelId="{25D09800-6D33-4193-96B5-10D85EBA445F}" type="presParOf" srcId="{118B1403-AF7A-4CBC-985A-981EFA07B757}" destId="{158AC454-70AB-41B0-830C-12CA201DD24D}" srcOrd="7" destOrd="0" presId="urn:microsoft.com/office/officeart/2018/2/layout/IconVerticalSolidList"/>
    <dgm:cxn modelId="{FE30CA75-DE1E-46C0-92C7-3CDAE394228F}" type="presParOf" srcId="{118B1403-AF7A-4CBC-985A-981EFA07B757}" destId="{4BCA267A-87F8-4C0D-BD7E-3D0A5F09C70F}" srcOrd="8" destOrd="0" presId="urn:microsoft.com/office/officeart/2018/2/layout/IconVerticalSolidList"/>
    <dgm:cxn modelId="{3CB6182B-C49F-4959-9A44-6217E7AFD094}" type="presParOf" srcId="{4BCA267A-87F8-4C0D-BD7E-3D0A5F09C70F}" destId="{C0ED3260-88C6-46E3-854F-257EEAD64EC1}" srcOrd="0" destOrd="0" presId="urn:microsoft.com/office/officeart/2018/2/layout/IconVerticalSolidList"/>
    <dgm:cxn modelId="{C4B86771-F403-4D19-B683-B705729BC987}" type="presParOf" srcId="{4BCA267A-87F8-4C0D-BD7E-3D0A5F09C70F}" destId="{425CC4E5-C824-4562-8C10-1D6FB2DD78FA}" srcOrd="1" destOrd="0" presId="urn:microsoft.com/office/officeart/2018/2/layout/IconVerticalSolidList"/>
    <dgm:cxn modelId="{5D38092D-B901-42D6-A396-2D0A8BD43709}" type="presParOf" srcId="{4BCA267A-87F8-4C0D-BD7E-3D0A5F09C70F}" destId="{D91A1736-911F-4D94-AC52-F006165824FD}" srcOrd="2" destOrd="0" presId="urn:microsoft.com/office/officeart/2018/2/layout/IconVerticalSolidList"/>
    <dgm:cxn modelId="{78B8D573-C561-4991-B218-34F4BB7C8917}" type="presParOf" srcId="{4BCA267A-87F8-4C0D-BD7E-3D0A5F09C70F}" destId="{D9140378-FD75-43E3-BCD0-335C28677D59}" srcOrd="3" destOrd="0" presId="urn:microsoft.com/office/officeart/2018/2/layout/IconVerticalSolidList"/>
    <dgm:cxn modelId="{C4DA1061-00CD-42ED-A3FB-FB79FA272003}" type="presParOf" srcId="{4BCA267A-87F8-4C0D-BD7E-3D0A5F09C70F}" destId="{638E49F8-F697-4DC9-A258-A0E3CE185FB8}"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B7A89-B2B2-4A6D-8BC9-849EA2FB147E}">
      <dsp:nvSpPr>
        <dsp:cNvPr id="0" name=""/>
        <dsp:cNvSpPr/>
      </dsp:nvSpPr>
      <dsp:spPr>
        <a:xfrm>
          <a:off x="0" y="539"/>
          <a:ext cx="5408612" cy="12627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89BAD2-E4E2-4DB3-85AF-BC32B789C119}">
      <dsp:nvSpPr>
        <dsp:cNvPr id="0" name=""/>
        <dsp:cNvSpPr/>
      </dsp:nvSpPr>
      <dsp:spPr>
        <a:xfrm>
          <a:off x="381975" y="284653"/>
          <a:ext cx="694500" cy="694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ED8D41-DFAB-4F11-891F-8F4D4C1F5363}">
      <dsp:nvSpPr>
        <dsp:cNvPr id="0" name=""/>
        <dsp:cNvSpPr/>
      </dsp:nvSpPr>
      <dsp:spPr>
        <a:xfrm>
          <a:off x="1458450" y="539"/>
          <a:ext cx="3950161" cy="1262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639" tIns="133639" rIns="133639" bIns="133639" numCol="1" spcCol="1270" anchor="ctr" anchorCtr="0">
          <a:noAutofit/>
        </a:bodyPr>
        <a:lstStyle/>
        <a:p>
          <a:pPr marL="0" lvl="0" indent="0" algn="l" defTabSz="800100">
            <a:lnSpc>
              <a:spcPct val="100000"/>
            </a:lnSpc>
            <a:spcBef>
              <a:spcPct val="0"/>
            </a:spcBef>
            <a:spcAft>
              <a:spcPct val="35000"/>
            </a:spcAft>
            <a:buNone/>
          </a:pPr>
          <a:r>
            <a:rPr lang="en-US" sz="1800" kern="1200" dirty="0"/>
            <a:t>Examined the association between the variables’ mean values and Total Costs.</a:t>
          </a:r>
        </a:p>
      </dsp:txBody>
      <dsp:txXfrm>
        <a:off x="1458450" y="539"/>
        <a:ext cx="3950161" cy="1262727"/>
      </dsp:txXfrm>
    </dsp:sp>
    <dsp:sp modelId="{E6A640EC-28D7-4BB5-AF23-5390DBA7B087}">
      <dsp:nvSpPr>
        <dsp:cNvPr id="0" name=""/>
        <dsp:cNvSpPr/>
      </dsp:nvSpPr>
      <dsp:spPr>
        <a:xfrm>
          <a:off x="0" y="1578948"/>
          <a:ext cx="5408612" cy="12627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781B5F-44D4-4072-8003-3C4DD7B6FEDA}">
      <dsp:nvSpPr>
        <dsp:cNvPr id="0" name=""/>
        <dsp:cNvSpPr/>
      </dsp:nvSpPr>
      <dsp:spPr>
        <a:xfrm>
          <a:off x="381975" y="1863062"/>
          <a:ext cx="694500" cy="694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BCFD62-EF6C-4759-966F-078710BE39FE}">
      <dsp:nvSpPr>
        <dsp:cNvPr id="0" name=""/>
        <dsp:cNvSpPr/>
      </dsp:nvSpPr>
      <dsp:spPr>
        <a:xfrm>
          <a:off x="1458450" y="1578948"/>
          <a:ext cx="3950161" cy="1262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639" tIns="133639" rIns="133639" bIns="133639" numCol="1" spcCol="1270" anchor="ctr" anchorCtr="0">
          <a:noAutofit/>
        </a:bodyPr>
        <a:lstStyle/>
        <a:p>
          <a:pPr marL="0" lvl="0" indent="0" algn="l" defTabSz="800100">
            <a:lnSpc>
              <a:spcPct val="100000"/>
            </a:lnSpc>
            <a:spcBef>
              <a:spcPct val="0"/>
            </a:spcBef>
            <a:spcAft>
              <a:spcPct val="35000"/>
            </a:spcAft>
            <a:buNone/>
          </a:pPr>
          <a:r>
            <a:rPr lang="en-US" sz="1800" kern="1200" dirty="0"/>
            <a:t>Example of Categorical Variables: - Mean Value of Type of admission and Total Costs.</a:t>
          </a:r>
        </a:p>
      </dsp:txBody>
      <dsp:txXfrm>
        <a:off x="1458450" y="1578948"/>
        <a:ext cx="3950161" cy="1262727"/>
      </dsp:txXfrm>
    </dsp:sp>
    <dsp:sp modelId="{432F63CB-1C67-4F1A-AD70-CA508B102B88}">
      <dsp:nvSpPr>
        <dsp:cNvPr id="0" name=""/>
        <dsp:cNvSpPr/>
      </dsp:nvSpPr>
      <dsp:spPr>
        <a:xfrm>
          <a:off x="0" y="3157358"/>
          <a:ext cx="5408612" cy="12627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8D99FF-4258-4D53-9451-B1ED72CFFF55}">
      <dsp:nvSpPr>
        <dsp:cNvPr id="0" name=""/>
        <dsp:cNvSpPr/>
      </dsp:nvSpPr>
      <dsp:spPr>
        <a:xfrm>
          <a:off x="381975" y="3441471"/>
          <a:ext cx="694500" cy="694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2115F-6249-4A32-9E75-4CD6D82DBFFF}">
      <dsp:nvSpPr>
        <dsp:cNvPr id="0" name=""/>
        <dsp:cNvSpPr/>
      </dsp:nvSpPr>
      <dsp:spPr>
        <a:xfrm>
          <a:off x="1458450" y="3157358"/>
          <a:ext cx="3950161" cy="1262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639" tIns="133639" rIns="133639" bIns="133639" numCol="1" spcCol="1270" anchor="ctr" anchorCtr="0">
          <a:noAutofit/>
        </a:bodyPr>
        <a:lstStyle/>
        <a:p>
          <a:pPr marL="0" lvl="0" indent="0" algn="l" defTabSz="800100">
            <a:lnSpc>
              <a:spcPct val="100000"/>
            </a:lnSpc>
            <a:spcBef>
              <a:spcPct val="0"/>
            </a:spcBef>
            <a:spcAft>
              <a:spcPct val="35000"/>
            </a:spcAft>
            <a:buNone/>
          </a:pPr>
          <a:r>
            <a:rPr lang="en-US" sz="1800" kern="1200"/>
            <a:t>Heatmap shows associations between numeric variables and Total Costs:</a:t>
          </a:r>
        </a:p>
      </dsp:txBody>
      <dsp:txXfrm>
        <a:off x="1458450" y="3157358"/>
        <a:ext cx="3950161" cy="1262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6B540-19E3-4D3F-A5F1-3CC406F402BE}">
      <dsp:nvSpPr>
        <dsp:cNvPr id="0" name=""/>
        <dsp:cNvSpPr/>
      </dsp:nvSpPr>
      <dsp:spPr>
        <a:xfrm>
          <a:off x="0" y="5561"/>
          <a:ext cx="9244209" cy="728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15336B-2C04-45F2-B1F0-1769D801744F}">
      <dsp:nvSpPr>
        <dsp:cNvPr id="0" name=""/>
        <dsp:cNvSpPr/>
      </dsp:nvSpPr>
      <dsp:spPr>
        <a:xfrm>
          <a:off x="220417" y="169508"/>
          <a:ext cx="400759" cy="4007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1B278C-F6A5-4B3B-B860-E71AC35BA488}">
      <dsp:nvSpPr>
        <dsp:cNvPr id="0" name=""/>
        <dsp:cNvSpPr/>
      </dsp:nvSpPr>
      <dsp:spPr>
        <a:xfrm>
          <a:off x="841595" y="5561"/>
          <a:ext cx="8401790" cy="72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116" tIns="77116" rIns="77116" bIns="77116" numCol="1" spcCol="1270" anchor="ctr" anchorCtr="0">
          <a:noAutofit/>
        </a:bodyPr>
        <a:lstStyle/>
        <a:p>
          <a:pPr marL="0" lvl="0" indent="0" algn="l" defTabSz="844550">
            <a:lnSpc>
              <a:spcPct val="100000"/>
            </a:lnSpc>
            <a:spcBef>
              <a:spcPct val="0"/>
            </a:spcBef>
            <a:spcAft>
              <a:spcPct val="35000"/>
            </a:spcAft>
            <a:buNone/>
          </a:pPr>
          <a:r>
            <a:rPr lang="en-US" sz="1900" kern="1200"/>
            <a:t>A random forest model was built to predict the total costs.</a:t>
          </a:r>
        </a:p>
      </dsp:txBody>
      <dsp:txXfrm>
        <a:off x="841595" y="5561"/>
        <a:ext cx="8401790" cy="728654"/>
      </dsp:txXfrm>
    </dsp:sp>
    <dsp:sp modelId="{2C23EAFF-6A8E-4D3E-9393-6457A118DD56}">
      <dsp:nvSpPr>
        <dsp:cNvPr id="0" name=""/>
        <dsp:cNvSpPr/>
      </dsp:nvSpPr>
      <dsp:spPr>
        <a:xfrm>
          <a:off x="0" y="916378"/>
          <a:ext cx="9244209" cy="728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6DCD29-5C0F-4116-99F6-FDE4BD1BA63F}">
      <dsp:nvSpPr>
        <dsp:cNvPr id="0" name=""/>
        <dsp:cNvSpPr/>
      </dsp:nvSpPr>
      <dsp:spPr>
        <a:xfrm>
          <a:off x="220417" y="1080325"/>
          <a:ext cx="400759" cy="4007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5A3704-2B9C-4527-BB2A-3DF56016FC06}">
      <dsp:nvSpPr>
        <dsp:cNvPr id="0" name=""/>
        <dsp:cNvSpPr/>
      </dsp:nvSpPr>
      <dsp:spPr>
        <a:xfrm>
          <a:off x="841595" y="916378"/>
          <a:ext cx="4159894" cy="72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116" tIns="77116" rIns="77116" bIns="77116" numCol="1" spcCol="1270" anchor="ctr" anchorCtr="0">
          <a:noAutofit/>
        </a:bodyPr>
        <a:lstStyle/>
        <a:p>
          <a:pPr marL="0" lvl="0" indent="0" algn="l" defTabSz="844550">
            <a:lnSpc>
              <a:spcPct val="100000"/>
            </a:lnSpc>
            <a:spcBef>
              <a:spcPct val="0"/>
            </a:spcBef>
            <a:spcAft>
              <a:spcPct val="35000"/>
            </a:spcAft>
            <a:buNone/>
          </a:pPr>
          <a:r>
            <a:rPr lang="en-US" sz="1900" kern="1200" dirty="0"/>
            <a:t>10%/90% training/test data split.</a:t>
          </a:r>
        </a:p>
      </dsp:txBody>
      <dsp:txXfrm>
        <a:off x="841595" y="916378"/>
        <a:ext cx="4159894" cy="728654"/>
      </dsp:txXfrm>
    </dsp:sp>
    <dsp:sp modelId="{1D5D7F15-39A9-4B77-B3C1-A789D3EB11D7}">
      <dsp:nvSpPr>
        <dsp:cNvPr id="0" name=""/>
        <dsp:cNvSpPr/>
      </dsp:nvSpPr>
      <dsp:spPr>
        <a:xfrm>
          <a:off x="5001489" y="916378"/>
          <a:ext cx="4241896" cy="72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116" tIns="77116" rIns="77116" bIns="77116" numCol="1" spcCol="1270" anchor="ctr" anchorCtr="0">
          <a:noAutofit/>
        </a:bodyPr>
        <a:lstStyle/>
        <a:p>
          <a:pPr marL="0" lvl="0" indent="0" algn="l" defTabSz="533400">
            <a:lnSpc>
              <a:spcPct val="100000"/>
            </a:lnSpc>
            <a:spcBef>
              <a:spcPct val="0"/>
            </a:spcBef>
            <a:spcAft>
              <a:spcPct val="35000"/>
            </a:spcAft>
            <a:buNone/>
          </a:pPr>
          <a:r>
            <a:rPr lang="en-US" sz="1200" kern="1200" dirty="0"/>
            <a:t>For computational purposes (personal hardware)</a:t>
          </a:r>
        </a:p>
      </dsp:txBody>
      <dsp:txXfrm>
        <a:off x="5001489" y="916378"/>
        <a:ext cx="4241896" cy="728654"/>
      </dsp:txXfrm>
    </dsp:sp>
    <dsp:sp modelId="{281D5563-346E-4670-99CF-ADADF44A185A}">
      <dsp:nvSpPr>
        <dsp:cNvPr id="0" name=""/>
        <dsp:cNvSpPr/>
      </dsp:nvSpPr>
      <dsp:spPr>
        <a:xfrm>
          <a:off x="0" y="1827196"/>
          <a:ext cx="9244209" cy="728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1DB2E2-EBDD-42B0-871D-1C32975B7BC6}">
      <dsp:nvSpPr>
        <dsp:cNvPr id="0" name=""/>
        <dsp:cNvSpPr/>
      </dsp:nvSpPr>
      <dsp:spPr>
        <a:xfrm>
          <a:off x="220417" y="1991143"/>
          <a:ext cx="400759" cy="4007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1AB48E-64B9-443A-A607-443CE4042825}">
      <dsp:nvSpPr>
        <dsp:cNvPr id="0" name=""/>
        <dsp:cNvSpPr/>
      </dsp:nvSpPr>
      <dsp:spPr>
        <a:xfrm>
          <a:off x="841595" y="1827196"/>
          <a:ext cx="8401790" cy="72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116" tIns="77116" rIns="77116" bIns="77116" numCol="1" spcCol="1270" anchor="ctr" anchorCtr="0">
          <a:noAutofit/>
        </a:bodyPr>
        <a:lstStyle/>
        <a:p>
          <a:pPr marL="0" lvl="0" indent="0" algn="l" defTabSz="844550">
            <a:lnSpc>
              <a:spcPct val="100000"/>
            </a:lnSpc>
            <a:spcBef>
              <a:spcPct val="0"/>
            </a:spcBef>
            <a:spcAft>
              <a:spcPct val="35000"/>
            </a:spcAft>
            <a:buNone/>
          </a:pPr>
          <a:r>
            <a:rPr lang="en-US" sz="1900" kern="1200" dirty="0"/>
            <a:t>Fit via sklearn in Python.</a:t>
          </a:r>
        </a:p>
      </dsp:txBody>
      <dsp:txXfrm>
        <a:off x="841595" y="1827196"/>
        <a:ext cx="8401790" cy="728654"/>
      </dsp:txXfrm>
    </dsp:sp>
    <dsp:sp modelId="{88B2890E-A498-4C4E-9482-75E3D6EF85B7}">
      <dsp:nvSpPr>
        <dsp:cNvPr id="0" name=""/>
        <dsp:cNvSpPr/>
      </dsp:nvSpPr>
      <dsp:spPr>
        <a:xfrm>
          <a:off x="0" y="2738014"/>
          <a:ext cx="9244209" cy="728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BCD657-9344-40D8-A0DF-D16BD18E1FC3}">
      <dsp:nvSpPr>
        <dsp:cNvPr id="0" name=""/>
        <dsp:cNvSpPr/>
      </dsp:nvSpPr>
      <dsp:spPr>
        <a:xfrm>
          <a:off x="220417" y="2901961"/>
          <a:ext cx="400759" cy="4007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D065B9-B745-4505-B447-8A1729613FF7}">
      <dsp:nvSpPr>
        <dsp:cNvPr id="0" name=""/>
        <dsp:cNvSpPr/>
      </dsp:nvSpPr>
      <dsp:spPr>
        <a:xfrm>
          <a:off x="841595" y="2738014"/>
          <a:ext cx="4159894" cy="72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116" tIns="77116" rIns="77116" bIns="77116" numCol="1" spcCol="1270" anchor="ctr" anchorCtr="0">
          <a:noAutofit/>
        </a:bodyPr>
        <a:lstStyle/>
        <a:p>
          <a:pPr marL="0" lvl="0" indent="0" algn="l" defTabSz="844550">
            <a:lnSpc>
              <a:spcPct val="100000"/>
            </a:lnSpc>
            <a:spcBef>
              <a:spcPct val="0"/>
            </a:spcBef>
            <a:spcAft>
              <a:spcPct val="35000"/>
            </a:spcAft>
            <a:buNone/>
          </a:pPr>
          <a:r>
            <a:rPr lang="en-US" sz="1900" kern="1200" dirty="0"/>
            <a:t>Model parameters:</a:t>
          </a:r>
        </a:p>
      </dsp:txBody>
      <dsp:txXfrm>
        <a:off x="841595" y="2738014"/>
        <a:ext cx="4159894" cy="728654"/>
      </dsp:txXfrm>
    </dsp:sp>
    <dsp:sp modelId="{F64CB81E-FFC0-4B83-9AE1-8BC0CA55D9D6}">
      <dsp:nvSpPr>
        <dsp:cNvPr id="0" name=""/>
        <dsp:cNvSpPr/>
      </dsp:nvSpPr>
      <dsp:spPr>
        <a:xfrm>
          <a:off x="5001489" y="2738014"/>
          <a:ext cx="4241896" cy="72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116" tIns="77116" rIns="77116" bIns="77116" numCol="1" spcCol="1270" anchor="ctr" anchorCtr="0">
          <a:noAutofit/>
        </a:bodyPr>
        <a:lstStyle/>
        <a:p>
          <a:pPr marL="0" lvl="0" indent="0" algn="l" defTabSz="533400">
            <a:lnSpc>
              <a:spcPct val="100000"/>
            </a:lnSpc>
            <a:spcBef>
              <a:spcPct val="0"/>
            </a:spcBef>
            <a:spcAft>
              <a:spcPct val="35000"/>
            </a:spcAft>
            <a:buNone/>
          </a:pPr>
          <a:r>
            <a:rPr lang="en-US" sz="1200" kern="1200" dirty="0"/>
            <a:t>150 trees</a:t>
          </a:r>
        </a:p>
        <a:p>
          <a:pPr marL="0" lvl="0" indent="0" algn="l" defTabSz="533400">
            <a:lnSpc>
              <a:spcPct val="100000"/>
            </a:lnSpc>
            <a:spcBef>
              <a:spcPct val="0"/>
            </a:spcBef>
            <a:spcAft>
              <a:spcPct val="35000"/>
            </a:spcAft>
            <a:buNone/>
          </a:pPr>
          <a:r>
            <a:rPr lang="en-US" sz="1200" kern="1200" dirty="0"/>
            <a:t>Bootstrapped sampling</a:t>
          </a:r>
        </a:p>
      </dsp:txBody>
      <dsp:txXfrm>
        <a:off x="5001489" y="2738014"/>
        <a:ext cx="4241896" cy="728654"/>
      </dsp:txXfrm>
    </dsp:sp>
    <dsp:sp modelId="{C0ED3260-88C6-46E3-854F-257EEAD64EC1}">
      <dsp:nvSpPr>
        <dsp:cNvPr id="0" name=""/>
        <dsp:cNvSpPr/>
      </dsp:nvSpPr>
      <dsp:spPr>
        <a:xfrm>
          <a:off x="0" y="3648831"/>
          <a:ext cx="9244209" cy="728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5CC4E5-C824-4562-8C10-1D6FB2DD78FA}">
      <dsp:nvSpPr>
        <dsp:cNvPr id="0" name=""/>
        <dsp:cNvSpPr/>
      </dsp:nvSpPr>
      <dsp:spPr>
        <a:xfrm>
          <a:off x="220417" y="3812778"/>
          <a:ext cx="400759" cy="4007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140378-FD75-43E3-BCD0-335C28677D59}">
      <dsp:nvSpPr>
        <dsp:cNvPr id="0" name=""/>
        <dsp:cNvSpPr/>
      </dsp:nvSpPr>
      <dsp:spPr>
        <a:xfrm>
          <a:off x="841595" y="3648831"/>
          <a:ext cx="4159894" cy="72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116" tIns="77116" rIns="77116" bIns="77116" numCol="1" spcCol="1270" anchor="ctr" anchorCtr="0">
          <a:noAutofit/>
        </a:bodyPr>
        <a:lstStyle/>
        <a:p>
          <a:pPr marL="0" lvl="0" indent="0" algn="l" defTabSz="844550">
            <a:lnSpc>
              <a:spcPct val="100000"/>
            </a:lnSpc>
            <a:spcBef>
              <a:spcPct val="0"/>
            </a:spcBef>
            <a:spcAft>
              <a:spcPct val="35000"/>
            </a:spcAft>
            <a:buNone/>
          </a:pPr>
          <a:r>
            <a:rPr lang="en-US" sz="1900" kern="1200" dirty="0"/>
            <a:t>4822 test median absolute error:</a:t>
          </a:r>
        </a:p>
      </dsp:txBody>
      <dsp:txXfrm>
        <a:off x="841595" y="3648831"/>
        <a:ext cx="4159894" cy="728654"/>
      </dsp:txXfrm>
    </dsp:sp>
    <dsp:sp modelId="{638E49F8-F697-4DC9-A258-A0E3CE185FB8}">
      <dsp:nvSpPr>
        <dsp:cNvPr id="0" name=""/>
        <dsp:cNvSpPr/>
      </dsp:nvSpPr>
      <dsp:spPr>
        <a:xfrm>
          <a:off x="5001489" y="3648831"/>
          <a:ext cx="4241896" cy="72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116" tIns="77116" rIns="77116" bIns="77116" numCol="1" spcCol="1270" anchor="ctr" anchorCtr="0">
          <a:noAutofit/>
        </a:bodyPr>
        <a:lstStyle/>
        <a:p>
          <a:pPr marL="0" lvl="0" indent="0" algn="l" defTabSz="533400">
            <a:lnSpc>
              <a:spcPct val="100000"/>
            </a:lnSpc>
            <a:spcBef>
              <a:spcPct val="0"/>
            </a:spcBef>
            <a:spcAft>
              <a:spcPct val="35000"/>
            </a:spcAft>
            <a:buNone/>
          </a:pPr>
          <a:r>
            <a:rPr lang="en-US" sz="1200" kern="1200" dirty="0"/>
            <a:t>Improvement over 12047 from a null model</a:t>
          </a:r>
        </a:p>
        <a:p>
          <a:pPr marL="114300" lvl="1" indent="-114300" algn="l" defTabSz="533400">
            <a:lnSpc>
              <a:spcPct val="90000"/>
            </a:lnSpc>
            <a:spcBef>
              <a:spcPct val="0"/>
            </a:spcBef>
            <a:spcAft>
              <a:spcPct val="15000"/>
            </a:spcAft>
            <a:buChar char="•"/>
          </a:pPr>
          <a:r>
            <a:rPr lang="en-US" sz="1200" kern="1200" dirty="0"/>
            <a:t>Using the mean total cost in training data</a:t>
          </a:r>
        </a:p>
        <a:p>
          <a:pPr marL="114300" lvl="1" indent="-114300" algn="l" defTabSz="533400">
            <a:lnSpc>
              <a:spcPct val="90000"/>
            </a:lnSpc>
            <a:spcBef>
              <a:spcPct val="0"/>
            </a:spcBef>
            <a:spcAft>
              <a:spcPct val="15000"/>
            </a:spcAft>
            <a:buChar char="•"/>
          </a:pPr>
          <a:r>
            <a:rPr lang="en-US" sz="1200" kern="1200" dirty="0"/>
            <a:t>~60% pseudo R</a:t>
          </a:r>
          <a:r>
            <a:rPr lang="en-US" sz="1200" kern="1200" baseline="30000" dirty="0"/>
            <a:t>2</a:t>
          </a:r>
          <a:endParaRPr lang="en-US" sz="1200" kern="1200" dirty="0"/>
        </a:p>
      </dsp:txBody>
      <dsp:txXfrm>
        <a:off x="5001489" y="3648831"/>
        <a:ext cx="4241896" cy="72865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1DE34-FA86-FF4B-A97F-C5C6E398BBE5}"/>
              </a:ext>
            </a:extLst>
          </p:cNvPr>
          <p:cNvSpPr>
            <a:spLocks noGrp="1"/>
          </p:cNvSpPr>
          <p:nvPr>
            <p:ph type="ctrTitle"/>
          </p:nvPr>
        </p:nvSpPr>
        <p:spPr/>
        <p:txBody>
          <a:bodyPr/>
          <a:lstStyle/>
          <a:p>
            <a:r>
              <a:rPr lang="en-US" dirty="0"/>
              <a:t>Hospital Inpatient Total Costs Predictive Model</a:t>
            </a:r>
          </a:p>
        </p:txBody>
      </p:sp>
      <p:sp>
        <p:nvSpPr>
          <p:cNvPr id="3" name="Subtitle 2">
            <a:extLst>
              <a:ext uri="{FF2B5EF4-FFF2-40B4-BE49-F238E27FC236}">
                <a16:creationId xmlns:a16="http://schemas.microsoft.com/office/drawing/2014/main" id="{33676866-09EB-6F48-98D2-E69936CB55E5}"/>
              </a:ext>
            </a:extLst>
          </p:cNvPr>
          <p:cNvSpPr>
            <a:spLocks noGrp="1"/>
          </p:cNvSpPr>
          <p:nvPr>
            <p:ph type="subTitle" idx="1"/>
          </p:nvPr>
        </p:nvSpPr>
        <p:spPr/>
        <p:txBody>
          <a:bodyPr>
            <a:normAutofit lnSpcReduction="10000"/>
          </a:bodyPr>
          <a:lstStyle/>
          <a:p>
            <a:endParaRPr lang="en-US" dirty="0"/>
          </a:p>
          <a:p>
            <a:endParaRPr lang="en-US" dirty="0"/>
          </a:p>
          <a:p>
            <a:r>
              <a:rPr lang="en-US" b="1" dirty="0"/>
              <a:t>                                                                        - Qing Snyder</a:t>
            </a:r>
          </a:p>
        </p:txBody>
      </p:sp>
    </p:spTree>
    <p:extLst>
      <p:ext uri="{BB962C8B-B14F-4D97-AF65-F5344CB8AC3E}">
        <p14:creationId xmlns:p14="http://schemas.microsoft.com/office/powerpoint/2010/main" val="1294860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C19686-079C-FF48-9DA7-F1CFB0766194}"/>
              </a:ext>
            </a:extLst>
          </p:cNvPr>
          <p:cNvSpPr>
            <a:spLocks noGrp="1"/>
          </p:cNvSpPr>
          <p:nvPr>
            <p:ph type="title"/>
          </p:nvPr>
        </p:nvSpPr>
        <p:spPr>
          <a:xfrm>
            <a:off x="649224" y="645106"/>
            <a:ext cx="6574536" cy="1259894"/>
          </a:xfrm>
        </p:spPr>
        <p:txBody>
          <a:bodyPr>
            <a:normAutofit/>
          </a:bodyPr>
          <a:lstStyle/>
          <a:p>
            <a:r>
              <a:rPr lang="en-US" b="1" dirty="0"/>
              <a:t>Instruction and Data EDA</a:t>
            </a:r>
          </a:p>
        </p:txBody>
      </p:sp>
      <p:sp>
        <p:nvSpPr>
          <p:cNvPr id="34" name="Rectangle 33">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A7278EE-2DD9-4A4E-9F17-9C34EFEA4C9C}"/>
              </a:ext>
            </a:extLst>
          </p:cNvPr>
          <p:cNvSpPr>
            <a:spLocks noGrp="1"/>
          </p:cNvSpPr>
          <p:nvPr>
            <p:ph idx="1"/>
          </p:nvPr>
        </p:nvSpPr>
        <p:spPr>
          <a:xfrm>
            <a:off x="649224" y="2133600"/>
            <a:ext cx="6574535" cy="3759253"/>
          </a:xfrm>
        </p:spPr>
        <p:txBody>
          <a:bodyPr>
            <a:normAutofit/>
          </a:bodyPr>
          <a:lstStyle/>
          <a:p>
            <a:pPr>
              <a:lnSpc>
                <a:spcPct val="90000"/>
              </a:lnSpc>
            </a:pPr>
            <a:r>
              <a:rPr lang="en-US" b="1" dirty="0"/>
              <a:t>Key motivations: </a:t>
            </a:r>
            <a:r>
              <a:rPr lang="en-US" dirty="0"/>
              <a:t>Use predictive model and feature analysis techniques to determine which variables impact Total Costs for hospital inpatients.</a:t>
            </a:r>
          </a:p>
          <a:p>
            <a:pPr marL="0" indent="0">
              <a:lnSpc>
                <a:spcPct val="90000"/>
              </a:lnSpc>
              <a:buNone/>
            </a:pPr>
            <a:endParaRPr lang="en-US" dirty="0"/>
          </a:p>
          <a:p>
            <a:pPr>
              <a:lnSpc>
                <a:spcPct val="90000"/>
              </a:lnSpc>
            </a:pPr>
            <a:r>
              <a:rPr lang="en-US" b="1" dirty="0"/>
              <a:t>Data Structure: </a:t>
            </a:r>
            <a:r>
              <a:rPr lang="en-US" dirty="0"/>
              <a:t>There are ~2.6 millions rows and 35 columns. </a:t>
            </a:r>
          </a:p>
          <a:p>
            <a:pPr>
              <a:lnSpc>
                <a:spcPct val="90000"/>
              </a:lnSpc>
            </a:pPr>
            <a:endParaRPr lang="en-US" dirty="0"/>
          </a:p>
          <a:p>
            <a:pPr>
              <a:lnSpc>
                <a:spcPct val="90000"/>
              </a:lnSpc>
            </a:pPr>
            <a:r>
              <a:rPr lang="en-US" b="1" dirty="0"/>
              <a:t>Process of EDA: </a:t>
            </a:r>
          </a:p>
          <a:p>
            <a:pPr lvl="1">
              <a:lnSpc>
                <a:spcPct val="90000"/>
              </a:lnSpc>
              <a:buFont typeface="+mj-lt"/>
              <a:buAutoNum type="arabicPeriod"/>
            </a:pPr>
            <a:r>
              <a:rPr lang="en-US" dirty="0"/>
              <a:t>Checked duplicates and removed them.</a:t>
            </a:r>
          </a:p>
          <a:p>
            <a:pPr lvl="1">
              <a:lnSpc>
                <a:spcPct val="90000"/>
              </a:lnSpc>
              <a:buFont typeface="+mj-lt"/>
              <a:buAutoNum type="arabicPeriod"/>
            </a:pPr>
            <a:r>
              <a:rPr lang="en-US" dirty="0"/>
              <a:t>Checked missing values. </a:t>
            </a:r>
          </a:p>
          <a:p>
            <a:pPr lvl="1">
              <a:lnSpc>
                <a:spcPct val="90000"/>
              </a:lnSpc>
              <a:buFont typeface="+mj-lt"/>
              <a:buAutoNum type="arabicPeriod"/>
            </a:pPr>
            <a:r>
              <a:rPr lang="en-US" dirty="0"/>
              <a:t>Created histogram of log Total Costs.</a:t>
            </a:r>
          </a:p>
        </p:txBody>
      </p:sp>
      <p:pic>
        <p:nvPicPr>
          <p:cNvPr id="5" name="Picture 4" descr="Chart, histogram&#10;&#10;Description automatically generated">
            <a:extLst>
              <a:ext uri="{FF2B5EF4-FFF2-40B4-BE49-F238E27FC236}">
                <a16:creationId xmlns:a16="http://schemas.microsoft.com/office/drawing/2014/main" id="{059825F4-1924-534F-9A63-0900D850F4E8}"/>
              </a:ext>
            </a:extLst>
          </p:cNvPr>
          <p:cNvPicPr>
            <a:picLocks noChangeAspect="1"/>
          </p:cNvPicPr>
          <p:nvPr/>
        </p:nvPicPr>
        <p:blipFill>
          <a:blip r:embed="rId2"/>
          <a:stretch>
            <a:fillRect/>
          </a:stretch>
        </p:blipFill>
        <p:spPr>
          <a:xfrm>
            <a:off x="7112204" y="1895378"/>
            <a:ext cx="4431339" cy="3057623"/>
          </a:xfrm>
          <a:prstGeom prst="rect">
            <a:avLst/>
          </a:prstGeom>
        </p:spPr>
      </p:pic>
      <p:sp>
        <p:nvSpPr>
          <p:cNvPr id="36"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8223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1E3B-CE14-D544-B94D-1C0232B10479}"/>
              </a:ext>
            </a:extLst>
          </p:cNvPr>
          <p:cNvSpPr>
            <a:spLocks noGrp="1"/>
          </p:cNvSpPr>
          <p:nvPr>
            <p:ph type="title"/>
          </p:nvPr>
        </p:nvSpPr>
        <p:spPr/>
        <p:txBody>
          <a:bodyPr/>
          <a:lstStyle/>
          <a:p>
            <a:r>
              <a:rPr lang="en-US" b="1" dirty="0"/>
              <a:t>Feature Association</a:t>
            </a:r>
            <a:endParaRPr lang="en-US" dirty="0"/>
          </a:p>
        </p:txBody>
      </p:sp>
      <p:graphicFrame>
        <p:nvGraphicFramePr>
          <p:cNvPr id="10" name="Content Placeholder 2">
            <a:extLst>
              <a:ext uri="{FF2B5EF4-FFF2-40B4-BE49-F238E27FC236}">
                <a16:creationId xmlns:a16="http://schemas.microsoft.com/office/drawing/2014/main" id="{D90DC1DF-EA5C-47C2-95EB-F6D6F17CEBDD}"/>
              </a:ext>
            </a:extLst>
          </p:cNvPr>
          <p:cNvGraphicFramePr>
            <a:graphicFrameLocks noGrp="1"/>
          </p:cNvGraphicFramePr>
          <p:nvPr>
            <p:ph idx="1"/>
          </p:nvPr>
        </p:nvGraphicFramePr>
        <p:xfrm>
          <a:off x="687389" y="1490597"/>
          <a:ext cx="5408612" cy="4420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8">
            <a:extLst>
              <a:ext uri="{FF2B5EF4-FFF2-40B4-BE49-F238E27FC236}">
                <a16:creationId xmlns:a16="http://schemas.microsoft.com/office/drawing/2014/main" id="{8E4059BE-6D43-5545-A92A-40436C8EB65E}"/>
              </a:ext>
            </a:extLst>
          </p:cNvPr>
          <p:cNvGraphicFramePr>
            <a:graphicFrameLocks noGrp="1"/>
          </p:cNvGraphicFramePr>
          <p:nvPr>
            <p:extLst>
              <p:ext uri="{D42A27DB-BD31-4B8C-83A1-F6EECF244321}">
                <p14:modId xmlns:p14="http://schemas.microsoft.com/office/powerpoint/2010/main" val="2986876818"/>
              </p:ext>
            </p:extLst>
          </p:nvPr>
        </p:nvGraphicFramePr>
        <p:xfrm>
          <a:off x="6347012" y="1778696"/>
          <a:ext cx="5593975" cy="1415439"/>
        </p:xfrm>
        <a:graphic>
          <a:graphicData uri="http://schemas.openxmlformats.org/drawingml/2006/table">
            <a:tbl>
              <a:tblPr firstRow="1" bandRow="1">
                <a:tableStyleId>{5C22544A-7EE6-4342-B048-85BDC9FD1C3A}</a:tableStyleId>
              </a:tblPr>
              <a:tblGrid>
                <a:gridCol w="888983">
                  <a:extLst>
                    <a:ext uri="{9D8B030D-6E8A-4147-A177-3AD203B41FA5}">
                      <a16:colId xmlns:a16="http://schemas.microsoft.com/office/drawing/2014/main" val="3578270270"/>
                    </a:ext>
                  </a:extLst>
                </a:gridCol>
                <a:gridCol w="865689">
                  <a:extLst>
                    <a:ext uri="{9D8B030D-6E8A-4147-A177-3AD203B41FA5}">
                      <a16:colId xmlns:a16="http://schemas.microsoft.com/office/drawing/2014/main" val="3826772843"/>
                    </a:ext>
                  </a:extLst>
                </a:gridCol>
                <a:gridCol w="948211">
                  <a:extLst>
                    <a:ext uri="{9D8B030D-6E8A-4147-A177-3AD203B41FA5}">
                      <a16:colId xmlns:a16="http://schemas.microsoft.com/office/drawing/2014/main" val="3906269946"/>
                    </a:ext>
                  </a:extLst>
                </a:gridCol>
                <a:gridCol w="822052">
                  <a:extLst>
                    <a:ext uri="{9D8B030D-6E8A-4147-A177-3AD203B41FA5}">
                      <a16:colId xmlns:a16="http://schemas.microsoft.com/office/drawing/2014/main" val="979869144"/>
                    </a:ext>
                  </a:extLst>
                </a:gridCol>
                <a:gridCol w="635656">
                  <a:extLst>
                    <a:ext uri="{9D8B030D-6E8A-4147-A177-3AD203B41FA5}">
                      <a16:colId xmlns:a16="http://schemas.microsoft.com/office/drawing/2014/main" val="2266786794"/>
                    </a:ext>
                  </a:extLst>
                </a:gridCol>
                <a:gridCol w="716692">
                  <a:extLst>
                    <a:ext uri="{9D8B030D-6E8A-4147-A177-3AD203B41FA5}">
                      <a16:colId xmlns:a16="http://schemas.microsoft.com/office/drawing/2014/main" val="239022910"/>
                    </a:ext>
                  </a:extLst>
                </a:gridCol>
                <a:gridCol w="716692">
                  <a:extLst>
                    <a:ext uri="{9D8B030D-6E8A-4147-A177-3AD203B41FA5}">
                      <a16:colId xmlns:a16="http://schemas.microsoft.com/office/drawing/2014/main" val="1760215464"/>
                    </a:ext>
                  </a:extLst>
                </a:gridCol>
              </a:tblGrid>
              <a:tr h="822930">
                <a:tc>
                  <a:txBody>
                    <a:bodyPr/>
                    <a:lstStyle/>
                    <a:p>
                      <a:pPr algn="l"/>
                      <a:r>
                        <a:rPr lang="en-US" sz="1050"/>
                        <a:t>Type of admission</a:t>
                      </a:r>
                      <a:endParaRPr lang="en-US" sz="1050" dirty="0"/>
                    </a:p>
                  </a:txBody>
                  <a:tcPr anchor="ctr"/>
                </a:tc>
                <a:tc>
                  <a:txBody>
                    <a:bodyPr/>
                    <a:lstStyle/>
                    <a:p>
                      <a:pPr algn="l"/>
                      <a:r>
                        <a:rPr lang="en-US" sz="1050"/>
                        <a:t>Elective</a:t>
                      </a:r>
                      <a:endParaRPr lang="en-US" sz="1050" dirty="0"/>
                    </a:p>
                  </a:txBody>
                  <a:tcPr anchor="ctr"/>
                </a:tc>
                <a:tc>
                  <a:txBody>
                    <a:bodyPr/>
                    <a:lstStyle/>
                    <a:p>
                      <a:pPr algn="l"/>
                      <a:r>
                        <a:rPr lang="en-US" sz="1050"/>
                        <a:t>Emergency</a:t>
                      </a:r>
                      <a:endParaRPr lang="en-US" sz="1050" dirty="0"/>
                    </a:p>
                  </a:txBody>
                  <a:tcPr anchor="ctr"/>
                </a:tc>
                <a:tc>
                  <a:txBody>
                    <a:bodyPr/>
                    <a:lstStyle/>
                    <a:p>
                      <a:pPr algn="l"/>
                      <a:r>
                        <a:rPr lang="en-US" sz="1050"/>
                        <a:t>Newborn</a:t>
                      </a:r>
                      <a:endParaRPr lang="en-US" sz="1050" dirty="0"/>
                    </a:p>
                  </a:txBody>
                  <a:tcPr anchor="ctr"/>
                </a:tc>
                <a:tc>
                  <a:txBody>
                    <a:bodyPr/>
                    <a:lstStyle/>
                    <a:p>
                      <a:pPr algn="l"/>
                      <a:r>
                        <a:rPr lang="en-US" sz="1050" dirty="0"/>
                        <a:t>NA</a:t>
                      </a:r>
                    </a:p>
                  </a:txBody>
                  <a:tcPr anchor="ctr"/>
                </a:tc>
                <a:tc>
                  <a:txBody>
                    <a:bodyPr/>
                    <a:lstStyle/>
                    <a:p>
                      <a:pPr algn="l"/>
                      <a:r>
                        <a:rPr lang="en-US" sz="1050"/>
                        <a:t>Trauma</a:t>
                      </a:r>
                      <a:endParaRPr lang="en-US" sz="1050" dirty="0"/>
                    </a:p>
                  </a:txBody>
                  <a:tcPr anchor="ctr"/>
                </a:tc>
                <a:tc>
                  <a:txBody>
                    <a:bodyPr/>
                    <a:lstStyle/>
                    <a:p>
                      <a:pPr algn="l"/>
                      <a:r>
                        <a:rPr lang="en-US" sz="1050"/>
                        <a:t>Urgent</a:t>
                      </a:r>
                      <a:endParaRPr lang="en-US" sz="1050" dirty="0"/>
                    </a:p>
                  </a:txBody>
                  <a:tcPr anchor="ctr"/>
                </a:tc>
                <a:extLst>
                  <a:ext uri="{0D108BD9-81ED-4DB2-BD59-A6C34878D82A}">
                    <a16:rowId xmlns:a16="http://schemas.microsoft.com/office/drawing/2014/main" val="1638694569"/>
                  </a:ext>
                </a:extLst>
              </a:tr>
              <a:tr h="592509">
                <a:tc>
                  <a:txBody>
                    <a:bodyPr/>
                    <a:lstStyle/>
                    <a:p>
                      <a:pPr algn="l"/>
                      <a:r>
                        <a:rPr lang="en-US" sz="1050"/>
                        <a:t>Total Costs</a:t>
                      </a:r>
                      <a:endParaRPr lang="en-US" sz="1050" dirty="0"/>
                    </a:p>
                  </a:txBody>
                  <a:tcPr anchor="ctr"/>
                </a:tc>
                <a:tc>
                  <a:txBody>
                    <a:bodyPr/>
                    <a:lstStyle/>
                    <a:p>
                      <a:pPr algn="l"/>
                      <a:r>
                        <a:rPr lang="en-US" sz="1050"/>
                        <a:t>17,838</a:t>
                      </a:r>
                      <a:endParaRPr lang="en-US" sz="1050" dirty="0"/>
                    </a:p>
                  </a:txBody>
                  <a:tcPr anchor="ctr"/>
                </a:tc>
                <a:tc>
                  <a:txBody>
                    <a:bodyPr/>
                    <a:lstStyle/>
                    <a:p>
                      <a:pPr algn="l"/>
                      <a:r>
                        <a:rPr lang="en-US" sz="1050"/>
                        <a:t>14,899</a:t>
                      </a:r>
                      <a:endParaRPr lang="en-US" sz="1050" dirty="0"/>
                    </a:p>
                  </a:txBody>
                  <a:tcPr anchor="ctr"/>
                </a:tc>
                <a:tc>
                  <a:txBody>
                    <a:bodyPr/>
                    <a:lstStyle/>
                    <a:p>
                      <a:pPr algn="l"/>
                      <a:r>
                        <a:rPr lang="en-US" sz="1050" dirty="0"/>
                        <a:t>6,080</a:t>
                      </a:r>
                    </a:p>
                  </a:txBody>
                  <a:tcPr anchor="ctr"/>
                </a:tc>
                <a:tc>
                  <a:txBody>
                    <a:bodyPr/>
                    <a:lstStyle/>
                    <a:p>
                      <a:pPr algn="l"/>
                      <a:r>
                        <a:rPr lang="en-US" sz="1050"/>
                        <a:t>16,241</a:t>
                      </a:r>
                      <a:endParaRPr lang="en-US" sz="1050" dirty="0"/>
                    </a:p>
                  </a:txBody>
                  <a:tcPr anchor="ctr"/>
                </a:tc>
                <a:tc>
                  <a:txBody>
                    <a:bodyPr/>
                    <a:lstStyle/>
                    <a:p>
                      <a:pPr algn="l"/>
                      <a:r>
                        <a:rPr lang="en-US" sz="1050"/>
                        <a:t>23,248</a:t>
                      </a:r>
                      <a:endParaRPr lang="en-US" sz="1050" dirty="0"/>
                    </a:p>
                  </a:txBody>
                  <a:tcPr anchor="ctr"/>
                </a:tc>
                <a:tc>
                  <a:txBody>
                    <a:bodyPr/>
                    <a:lstStyle/>
                    <a:p>
                      <a:pPr algn="l"/>
                      <a:r>
                        <a:rPr lang="en-US" sz="1050" dirty="0"/>
                        <a:t>16,703</a:t>
                      </a:r>
                    </a:p>
                  </a:txBody>
                  <a:tcPr anchor="ctr"/>
                </a:tc>
                <a:extLst>
                  <a:ext uri="{0D108BD9-81ED-4DB2-BD59-A6C34878D82A}">
                    <a16:rowId xmlns:a16="http://schemas.microsoft.com/office/drawing/2014/main" val="2850727084"/>
                  </a:ext>
                </a:extLst>
              </a:tr>
            </a:tbl>
          </a:graphicData>
        </a:graphic>
      </p:graphicFrame>
      <p:pic>
        <p:nvPicPr>
          <p:cNvPr id="6" name="Picture 5" descr="Chart&#10;&#10;Description automatically generated">
            <a:extLst>
              <a:ext uri="{FF2B5EF4-FFF2-40B4-BE49-F238E27FC236}">
                <a16:creationId xmlns:a16="http://schemas.microsoft.com/office/drawing/2014/main" id="{ECDE2C0D-9B4D-2C42-90EC-FA1BAD528FEC}"/>
              </a:ext>
            </a:extLst>
          </p:cNvPr>
          <p:cNvPicPr>
            <a:picLocks noChangeAspect="1"/>
          </p:cNvPicPr>
          <p:nvPr/>
        </p:nvPicPr>
        <p:blipFill>
          <a:blip r:embed="rId7"/>
          <a:stretch>
            <a:fillRect/>
          </a:stretch>
        </p:blipFill>
        <p:spPr>
          <a:xfrm>
            <a:off x="7177414" y="3498000"/>
            <a:ext cx="4082257" cy="2535021"/>
          </a:xfrm>
          <a:prstGeom prst="rect">
            <a:avLst/>
          </a:prstGeom>
        </p:spPr>
      </p:pic>
    </p:spTree>
    <p:extLst>
      <p:ext uri="{BB962C8B-B14F-4D97-AF65-F5344CB8AC3E}">
        <p14:creationId xmlns:p14="http://schemas.microsoft.com/office/powerpoint/2010/main" val="288781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B0685DC-0CEE-482C-8A89-7A85EECA3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1AFAC-445C-A842-9A81-F185989E3666}"/>
              </a:ext>
            </a:extLst>
          </p:cNvPr>
          <p:cNvSpPr>
            <a:spLocks noGrp="1"/>
          </p:cNvSpPr>
          <p:nvPr>
            <p:ph type="title"/>
          </p:nvPr>
        </p:nvSpPr>
        <p:spPr>
          <a:xfrm>
            <a:off x="7990390" y="685800"/>
            <a:ext cx="3514222" cy="5225422"/>
          </a:xfrm>
        </p:spPr>
        <p:txBody>
          <a:bodyPr anchor="ctr">
            <a:normAutofit/>
          </a:bodyPr>
          <a:lstStyle/>
          <a:p>
            <a:r>
              <a:rPr lang="en-US" b="1" dirty="0"/>
              <a:t>Pre-Processing</a:t>
            </a:r>
          </a:p>
        </p:txBody>
      </p:sp>
      <p:sp>
        <p:nvSpPr>
          <p:cNvPr id="25" name="Rectangle 24">
            <a:extLst>
              <a:ext uri="{FF2B5EF4-FFF2-40B4-BE49-F238E27FC236}">
                <a16:creationId xmlns:a16="http://schemas.microsoft.com/office/drawing/2014/main" id="{A31628A5-06CF-426B-948A-59ED234C9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69DFDCA-F308-D247-87B0-797082056A5F}"/>
              </a:ext>
            </a:extLst>
          </p:cNvPr>
          <p:cNvSpPr>
            <a:spLocks noGrp="1"/>
          </p:cNvSpPr>
          <p:nvPr>
            <p:ph idx="1"/>
          </p:nvPr>
        </p:nvSpPr>
        <p:spPr>
          <a:xfrm>
            <a:off x="1101553" y="685800"/>
            <a:ext cx="6201445" cy="5225422"/>
          </a:xfrm>
        </p:spPr>
        <p:txBody>
          <a:bodyPr anchor="ctr">
            <a:normAutofit/>
          </a:bodyPr>
          <a:lstStyle/>
          <a:p>
            <a:pPr>
              <a:lnSpc>
                <a:spcPct val="90000"/>
              </a:lnSpc>
            </a:pPr>
            <a:endParaRPr lang="en-US" sz="1100" b="1" dirty="0"/>
          </a:p>
          <a:p>
            <a:pPr>
              <a:lnSpc>
                <a:spcPct val="90000"/>
              </a:lnSpc>
            </a:pPr>
            <a:endParaRPr lang="en-US" sz="1100" b="1" dirty="0"/>
          </a:p>
          <a:p>
            <a:pPr>
              <a:lnSpc>
                <a:spcPct val="90000"/>
              </a:lnSpc>
            </a:pPr>
            <a:endParaRPr lang="en-US" sz="1100" b="1" dirty="0"/>
          </a:p>
          <a:p>
            <a:pPr>
              <a:lnSpc>
                <a:spcPct val="90000"/>
              </a:lnSpc>
            </a:pPr>
            <a:endParaRPr lang="en-US" sz="1100" b="1" dirty="0"/>
          </a:p>
          <a:p>
            <a:pPr>
              <a:lnSpc>
                <a:spcPct val="90000"/>
              </a:lnSpc>
            </a:pPr>
            <a:r>
              <a:rPr lang="en-US" b="1" dirty="0"/>
              <a:t>Remove some variables:</a:t>
            </a:r>
          </a:p>
          <a:p>
            <a:pPr>
              <a:lnSpc>
                <a:spcPct val="90000"/>
              </a:lnSpc>
              <a:buFont typeface="+mj-lt"/>
              <a:buAutoNum type="arabicPeriod"/>
            </a:pPr>
            <a:r>
              <a:rPr lang="en-US" sz="1200" dirty="0"/>
              <a:t> Removed variables that has missing values over 50%.</a:t>
            </a:r>
          </a:p>
          <a:p>
            <a:pPr>
              <a:lnSpc>
                <a:spcPct val="90000"/>
              </a:lnSpc>
              <a:buFont typeface="+mj-lt"/>
              <a:buAutoNum type="arabicPeriod"/>
            </a:pPr>
            <a:r>
              <a:rPr lang="en-US" sz="1200" dirty="0"/>
              <a:t> Removed variables will be duplicate with other variables (Code).</a:t>
            </a:r>
          </a:p>
          <a:p>
            <a:pPr>
              <a:lnSpc>
                <a:spcPct val="90000"/>
              </a:lnSpc>
              <a:buFont typeface="+mj-lt"/>
              <a:buAutoNum type="arabicPeriod"/>
            </a:pPr>
            <a:r>
              <a:rPr lang="en-US" sz="1200" dirty="0"/>
              <a:t> Removed categorical variables has too many levels that severely impact  computing time (Since I am running model on my own computer).</a:t>
            </a:r>
          </a:p>
          <a:p>
            <a:pPr>
              <a:lnSpc>
                <a:spcPct val="90000"/>
              </a:lnSpc>
            </a:pPr>
            <a:r>
              <a:rPr lang="en-US" b="1" dirty="0"/>
              <a:t>Clean and pre-process data for fitting the model:</a:t>
            </a:r>
          </a:p>
          <a:p>
            <a:pPr>
              <a:lnSpc>
                <a:spcPct val="90000"/>
              </a:lnSpc>
              <a:buFont typeface="+mj-lt"/>
              <a:buAutoNum type="arabicPeriod"/>
            </a:pPr>
            <a:r>
              <a:rPr lang="en-US" sz="1200" dirty="0"/>
              <a:t>Removed rows with rarely observed levels.</a:t>
            </a:r>
          </a:p>
          <a:p>
            <a:pPr>
              <a:lnSpc>
                <a:spcPct val="90000"/>
              </a:lnSpc>
              <a:buFont typeface="+mj-lt"/>
              <a:buAutoNum type="arabicPeriod"/>
            </a:pPr>
            <a:r>
              <a:rPr lang="en-US" sz="1200" dirty="0"/>
              <a:t>Changed </a:t>
            </a:r>
            <a:r>
              <a:rPr lang="en-US" sz="1200" i="1" dirty="0"/>
              <a:t>Length of Stay </a:t>
            </a:r>
            <a:r>
              <a:rPr lang="en-US" sz="1200" dirty="0"/>
              <a:t>from categorical to numeric.</a:t>
            </a:r>
          </a:p>
          <a:p>
            <a:pPr>
              <a:lnSpc>
                <a:spcPct val="90000"/>
              </a:lnSpc>
              <a:buFont typeface="+mj-lt"/>
              <a:buAutoNum type="arabicPeriod"/>
            </a:pPr>
            <a:r>
              <a:rPr lang="en-US" sz="1200" dirty="0"/>
              <a:t>Did One-hot encoding for categorical data for modeling steps.</a:t>
            </a:r>
          </a:p>
          <a:p>
            <a:pPr>
              <a:lnSpc>
                <a:spcPct val="90000"/>
              </a:lnSpc>
            </a:pPr>
            <a:r>
              <a:rPr lang="en-US" b="1" dirty="0"/>
              <a:t>Final Data Structure for modeling:  </a:t>
            </a:r>
          </a:p>
          <a:p>
            <a:pPr>
              <a:lnSpc>
                <a:spcPct val="90000"/>
              </a:lnSpc>
              <a:buFont typeface="Wingdings" pitchFamily="2" charset="2"/>
              <a:buChar char="Ø"/>
            </a:pPr>
            <a:r>
              <a:rPr lang="en-US" sz="1400" b="1" dirty="0"/>
              <a:t>Feature Matrix X :  </a:t>
            </a:r>
            <a:r>
              <a:rPr lang="en-US" sz="1100" i="1" dirty="0"/>
              <a:t>Health Service Area, Age Group, Gender, Race, Ethnicity, Type of Admission, Patient Disposition, CCS Diagnosis Description, CCS Procedure Description, APR Severity of Illness Description, APR Risk of Mortality, APR Medical Surgical Description, Payment Typology 1, Emergency Department Indicator.</a:t>
            </a:r>
          </a:p>
          <a:p>
            <a:pPr>
              <a:lnSpc>
                <a:spcPct val="90000"/>
              </a:lnSpc>
              <a:buFont typeface="Wingdings" pitchFamily="2" charset="2"/>
              <a:buChar char="Ø"/>
            </a:pPr>
            <a:r>
              <a:rPr lang="en-US" sz="1400" b="1" dirty="0"/>
              <a:t>Response Matrix Y: </a:t>
            </a:r>
            <a:r>
              <a:rPr lang="en-US" sz="1100" dirty="0"/>
              <a:t>Total Costs</a:t>
            </a:r>
          </a:p>
          <a:p>
            <a:pPr>
              <a:lnSpc>
                <a:spcPct val="90000"/>
              </a:lnSpc>
              <a:buFont typeface="Wingdings" pitchFamily="2" charset="2"/>
              <a:buChar char="Ø"/>
            </a:pPr>
            <a:endParaRPr lang="en-US" sz="1100" dirty="0"/>
          </a:p>
          <a:p>
            <a:pPr>
              <a:lnSpc>
                <a:spcPct val="90000"/>
              </a:lnSpc>
            </a:pPr>
            <a:endParaRPr lang="en-US" sz="1100" dirty="0"/>
          </a:p>
          <a:p>
            <a:pPr>
              <a:lnSpc>
                <a:spcPct val="90000"/>
              </a:lnSpc>
            </a:pPr>
            <a:endParaRPr lang="en-US" sz="1100" dirty="0"/>
          </a:p>
        </p:txBody>
      </p:sp>
      <p:cxnSp>
        <p:nvCxnSpPr>
          <p:cNvPr id="27" name="Straight Connector 26">
            <a:extLst>
              <a:ext uri="{FF2B5EF4-FFF2-40B4-BE49-F238E27FC236}">
                <a16:creationId xmlns:a16="http://schemas.microsoft.com/office/drawing/2014/main" id="{2D902729-F83B-46AA-B572-057BD32A69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6041"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30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62B2B-4F16-0648-8F18-87DED5DA6DF8}"/>
              </a:ext>
            </a:extLst>
          </p:cNvPr>
          <p:cNvSpPr>
            <a:spLocks noGrp="1"/>
          </p:cNvSpPr>
          <p:nvPr>
            <p:ph type="title"/>
          </p:nvPr>
        </p:nvSpPr>
        <p:spPr>
          <a:xfrm>
            <a:off x="2592925" y="624110"/>
            <a:ext cx="8911687" cy="904065"/>
          </a:xfrm>
        </p:spPr>
        <p:txBody>
          <a:bodyPr>
            <a:normAutofit/>
          </a:bodyPr>
          <a:lstStyle/>
          <a:p>
            <a:r>
              <a:rPr lang="en-US" b="1" dirty="0"/>
              <a:t>Modeling - Random Forest</a:t>
            </a:r>
          </a:p>
        </p:txBody>
      </p:sp>
      <p:graphicFrame>
        <p:nvGraphicFramePr>
          <p:cNvPr id="5" name="Content Placeholder 2">
            <a:extLst>
              <a:ext uri="{FF2B5EF4-FFF2-40B4-BE49-F238E27FC236}">
                <a16:creationId xmlns:a16="http://schemas.microsoft.com/office/drawing/2014/main" id="{DD38337C-C12D-493A-B95B-237C85850CE2}"/>
              </a:ext>
            </a:extLst>
          </p:cNvPr>
          <p:cNvGraphicFramePr>
            <a:graphicFrameLocks noGrp="1"/>
          </p:cNvGraphicFramePr>
          <p:nvPr>
            <p:ph idx="1"/>
            <p:extLst>
              <p:ext uri="{D42A27DB-BD31-4B8C-83A1-F6EECF244321}">
                <p14:modId xmlns:p14="http://schemas.microsoft.com/office/powerpoint/2010/main" val="2373799211"/>
              </p:ext>
            </p:extLst>
          </p:nvPr>
        </p:nvGraphicFramePr>
        <p:xfrm>
          <a:off x="2054268" y="1528175"/>
          <a:ext cx="9244209" cy="4383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8034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5898079-081F-4617-AC6B-429026673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7B88BE-B969-A642-AA03-C9F64CE1680F}"/>
              </a:ext>
            </a:extLst>
          </p:cNvPr>
          <p:cNvSpPr>
            <a:spLocks noGrp="1"/>
          </p:cNvSpPr>
          <p:nvPr>
            <p:ph type="title"/>
          </p:nvPr>
        </p:nvSpPr>
        <p:spPr>
          <a:xfrm>
            <a:off x="649224" y="645106"/>
            <a:ext cx="5122652" cy="1259894"/>
          </a:xfrm>
        </p:spPr>
        <p:txBody>
          <a:bodyPr>
            <a:normAutofit/>
          </a:bodyPr>
          <a:lstStyle/>
          <a:p>
            <a:r>
              <a:rPr lang="en-US" b="1" dirty="0"/>
              <a:t>Feature impact and insights</a:t>
            </a:r>
          </a:p>
        </p:txBody>
      </p:sp>
      <p:sp>
        <p:nvSpPr>
          <p:cNvPr id="23" name="Rectangle 22">
            <a:extLst>
              <a:ext uri="{FF2B5EF4-FFF2-40B4-BE49-F238E27FC236}">
                <a16:creationId xmlns:a16="http://schemas.microsoft.com/office/drawing/2014/main" id="{BB829EC8-5B3D-469E-942E-5E6E569E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BE08A0D-2126-9A41-9320-3A07B9586B4A}"/>
              </a:ext>
            </a:extLst>
          </p:cNvPr>
          <p:cNvSpPr>
            <a:spLocks noGrp="1"/>
          </p:cNvSpPr>
          <p:nvPr>
            <p:ph idx="1"/>
          </p:nvPr>
        </p:nvSpPr>
        <p:spPr>
          <a:xfrm>
            <a:off x="649225" y="2133600"/>
            <a:ext cx="5122652" cy="3759253"/>
          </a:xfrm>
        </p:spPr>
        <p:txBody>
          <a:bodyPr>
            <a:normAutofit/>
          </a:bodyPr>
          <a:lstStyle/>
          <a:p>
            <a:r>
              <a:rPr lang="en-US" dirty="0"/>
              <a:t>Feature Importance (sorted descending):</a:t>
            </a:r>
          </a:p>
          <a:p>
            <a:pPr lvl="1"/>
            <a:r>
              <a:rPr lang="en-US" dirty="0"/>
              <a:t>Most impactful variable: Length of Stay.</a:t>
            </a:r>
          </a:p>
          <a:p>
            <a:endParaRPr lang="en-US" dirty="0"/>
          </a:p>
          <a:p>
            <a:r>
              <a:rPr lang="en-US" dirty="0"/>
              <a:t>Partial Dependence Plot of Length of Stay and Total Costs:</a:t>
            </a:r>
          </a:p>
          <a:p>
            <a:pPr lvl="1"/>
            <a:r>
              <a:rPr lang="en-US" dirty="0"/>
              <a:t>There is a linear increase in cost up to 175,000 after 100 days, after that the increase becomes exponential.</a:t>
            </a:r>
          </a:p>
          <a:p>
            <a:pPr marL="0" indent="0">
              <a:buNone/>
            </a:pPr>
            <a:endParaRPr lang="en-US" dirty="0"/>
          </a:p>
        </p:txBody>
      </p:sp>
      <p:pic>
        <p:nvPicPr>
          <p:cNvPr id="5" name="Picture 4" descr="Text, table&#10;&#10;Description automatically generated with medium confidence">
            <a:extLst>
              <a:ext uri="{FF2B5EF4-FFF2-40B4-BE49-F238E27FC236}">
                <a16:creationId xmlns:a16="http://schemas.microsoft.com/office/drawing/2014/main" id="{B5CCE7AE-D240-7349-9D80-80FC5F323B7E}"/>
              </a:ext>
            </a:extLst>
          </p:cNvPr>
          <p:cNvPicPr>
            <a:picLocks noChangeAspect="1"/>
          </p:cNvPicPr>
          <p:nvPr/>
        </p:nvPicPr>
        <p:blipFill>
          <a:blip r:embed="rId2"/>
          <a:stretch>
            <a:fillRect/>
          </a:stretch>
        </p:blipFill>
        <p:spPr>
          <a:xfrm>
            <a:off x="6623557" y="645106"/>
            <a:ext cx="4388344" cy="2698831"/>
          </a:xfrm>
          <a:prstGeom prst="rect">
            <a:avLst/>
          </a:prstGeom>
        </p:spPr>
      </p:pic>
      <p:pic>
        <p:nvPicPr>
          <p:cNvPr id="7" name="Picture 6" descr="Chart, line chart&#10;&#10;Description automatically generated">
            <a:extLst>
              <a:ext uri="{FF2B5EF4-FFF2-40B4-BE49-F238E27FC236}">
                <a16:creationId xmlns:a16="http://schemas.microsoft.com/office/drawing/2014/main" id="{89B05D59-2B11-694D-AB5B-7E6039AF8AD1}"/>
              </a:ext>
            </a:extLst>
          </p:cNvPr>
          <p:cNvPicPr>
            <a:picLocks noChangeAspect="1"/>
          </p:cNvPicPr>
          <p:nvPr/>
        </p:nvPicPr>
        <p:blipFill>
          <a:blip r:embed="rId3"/>
          <a:stretch>
            <a:fillRect/>
          </a:stretch>
        </p:blipFill>
        <p:spPr>
          <a:xfrm>
            <a:off x="6474281" y="3508529"/>
            <a:ext cx="4675144" cy="2384324"/>
          </a:xfrm>
          <a:prstGeom prst="rect">
            <a:avLst/>
          </a:prstGeom>
        </p:spPr>
      </p:pic>
      <p:sp>
        <p:nvSpPr>
          <p:cNvPr id="25" name="Freeform 12">
            <a:extLst>
              <a:ext uri="{FF2B5EF4-FFF2-40B4-BE49-F238E27FC236}">
                <a16:creationId xmlns:a16="http://schemas.microsoft.com/office/drawing/2014/main" id="{55D72A3F-A083-4502-838A-2C32C9800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524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5" name="Rectangle 120">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22">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D69EB7B-85F3-8F4B-A651-75F777A90AAE}"/>
              </a:ext>
            </a:extLst>
          </p:cNvPr>
          <p:cNvSpPr>
            <a:spLocks noGrp="1"/>
          </p:cNvSpPr>
          <p:nvPr>
            <p:ph type="title"/>
          </p:nvPr>
        </p:nvSpPr>
        <p:spPr>
          <a:xfrm>
            <a:off x="1843391" y="624110"/>
            <a:ext cx="9383408" cy="1280890"/>
          </a:xfrm>
        </p:spPr>
        <p:txBody>
          <a:bodyPr>
            <a:normAutofit fontScale="90000"/>
          </a:bodyPr>
          <a:lstStyle/>
          <a:p>
            <a:pPr>
              <a:lnSpc>
                <a:spcPct val="90000"/>
              </a:lnSpc>
            </a:pPr>
            <a:r>
              <a:rPr lang="en-US" b="1" dirty="0">
                <a:solidFill>
                  <a:srgbClr val="FFFFFF"/>
                </a:solidFill>
              </a:rPr>
              <a:t>Model hyperparameter optimization – </a:t>
            </a:r>
            <a:br>
              <a:rPr lang="en-US" b="1" dirty="0">
                <a:solidFill>
                  <a:srgbClr val="FFFFFF"/>
                </a:solidFill>
              </a:rPr>
            </a:br>
            <a:r>
              <a:rPr lang="en-US" b="1" dirty="0">
                <a:solidFill>
                  <a:srgbClr val="FFFFFF"/>
                </a:solidFill>
              </a:rPr>
              <a:t>K folds Cross Validation</a:t>
            </a:r>
            <a:br>
              <a:rPr lang="en-US" sz="2800" dirty="0">
                <a:solidFill>
                  <a:srgbClr val="FFFFFF"/>
                </a:solidFill>
              </a:rPr>
            </a:br>
            <a:endParaRPr lang="en-US" sz="2800" dirty="0">
              <a:solidFill>
                <a:srgbClr val="FFFFFF"/>
              </a:solidFill>
            </a:endParaRPr>
          </a:p>
        </p:txBody>
      </p:sp>
      <p:sp>
        <p:nvSpPr>
          <p:cNvPr id="157"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678771DC-A42F-2B43-AD7B-6B65CD6EE7A8}"/>
              </a:ext>
            </a:extLst>
          </p:cNvPr>
          <p:cNvSpPr>
            <a:spLocks noGrp="1"/>
          </p:cNvSpPr>
          <p:nvPr>
            <p:ph idx="1"/>
          </p:nvPr>
        </p:nvSpPr>
        <p:spPr>
          <a:xfrm>
            <a:off x="1843392" y="2623929"/>
            <a:ext cx="9622894" cy="3414013"/>
          </a:xfrm>
        </p:spPr>
        <p:txBody>
          <a:bodyPr>
            <a:normAutofit fontScale="85000" lnSpcReduction="20000"/>
          </a:bodyPr>
          <a:lstStyle/>
          <a:p>
            <a:pPr>
              <a:lnSpc>
                <a:spcPct val="90000"/>
              </a:lnSpc>
            </a:pPr>
            <a:r>
              <a:rPr lang="en-US" sz="1900" b="1" dirty="0"/>
              <a:t>Cross Validated Hyperparameters: </a:t>
            </a:r>
          </a:p>
          <a:p>
            <a:pPr lvl="1">
              <a:lnSpc>
                <a:spcPct val="90000"/>
              </a:lnSpc>
              <a:buFont typeface="+mj-lt"/>
              <a:buAutoNum type="arabicPeriod"/>
            </a:pPr>
            <a:r>
              <a:rPr lang="en-US" sz="1900" dirty="0"/>
              <a:t>Trees:  200, 650, 1100, 1550, 2000</a:t>
            </a:r>
          </a:p>
          <a:p>
            <a:pPr lvl="1">
              <a:lnSpc>
                <a:spcPct val="90000"/>
              </a:lnSpc>
              <a:buFont typeface="+mj-lt"/>
              <a:buAutoNum type="arabicPeriod"/>
            </a:pPr>
            <a:r>
              <a:rPr lang="en-US" sz="1900" dirty="0"/>
              <a:t>Max depth: 10, 32, 55, 77, 100, None</a:t>
            </a:r>
          </a:p>
          <a:p>
            <a:pPr lvl="1">
              <a:lnSpc>
                <a:spcPct val="90000"/>
              </a:lnSpc>
              <a:buFont typeface="+mj-lt"/>
              <a:buAutoNum type="arabicPeriod"/>
            </a:pPr>
            <a:r>
              <a:rPr lang="en-US" sz="1900" dirty="0"/>
              <a:t>Max features: auto, sqrt</a:t>
            </a:r>
          </a:p>
          <a:p>
            <a:pPr lvl="1">
              <a:lnSpc>
                <a:spcPct val="90000"/>
              </a:lnSpc>
              <a:buFont typeface="+mj-lt"/>
              <a:buAutoNum type="arabicPeriod"/>
            </a:pPr>
            <a:r>
              <a:rPr lang="en-US" sz="1900" dirty="0"/>
              <a:t>Min samples leaf: 1, 2, 4</a:t>
            </a:r>
          </a:p>
          <a:p>
            <a:pPr lvl="1">
              <a:lnSpc>
                <a:spcPct val="90000"/>
              </a:lnSpc>
              <a:buFont typeface="+mj-lt"/>
              <a:buAutoNum type="arabicPeriod"/>
            </a:pPr>
            <a:r>
              <a:rPr lang="en-US" sz="1900" dirty="0"/>
              <a:t>Min samples split: 2, 5, 10</a:t>
            </a:r>
          </a:p>
          <a:p>
            <a:pPr>
              <a:lnSpc>
                <a:spcPct val="90000"/>
              </a:lnSpc>
            </a:pPr>
            <a:r>
              <a:rPr lang="en-US" sz="1900" b="1" dirty="0"/>
              <a:t>Best model: </a:t>
            </a:r>
          </a:p>
          <a:p>
            <a:pPr lvl="1">
              <a:lnSpc>
                <a:spcPct val="90000"/>
              </a:lnSpc>
              <a:buFont typeface="Arial" panose="020B0604020202020204" pitchFamily="34" charset="0"/>
              <a:buChar char="•"/>
            </a:pPr>
            <a:r>
              <a:rPr lang="en-US" sz="1700" dirty="0"/>
              <a:t>Tress=650  </a:t>
            </a:r>
          </a:p>
          <a:p>
            <a:pPr lvl="1">
              <a:lnSpc>
                <a:spcPct val="90000"/>
              </a:lnSpc>
              <a:buFont typeface="Arial" panose="020B0604020202020204" pitchFamily="34" charset="0"/>
              <a:buChar char="•"/>
            </a:pPr>
            <a:r>
              <a:rPr lang="en-US" sz="1700" dirty="0"/>
              <a:t>Max depth=32  </a:t>
            </a:r>
          </a:p>
          <a:p>
            <a:pPr lvl="1">
              <a:lnSpc>
                <a:spcPct val="90000"/>
              </a:lnSpc>
              <a:buFont typeface="Arial" panose="020B0604020202020204" pitchFamily="34" charset="0"/>
              <a:buChar char="•"/>
            </a:pPr>
            <a:r>
              <a:rPr lang="en-US" sz="1700" dirty="0"/>
              <a:t>Min samples leaf=2</a:t>
            </a:r>
          </a:p>
          <a:p>
            <a:pPr>
              <a:lnSpc>
                <a:spcPct val="90000"/>
              </a:lnSpc>
            </a:pPr>
            <a:r>
              <a:rPr lang="en-US" sz="1900" b="1" dirty="0"/>
              <a:t>Model median absolute error with best hyperparameters: </a:t>
            </a:r>
            <a:r>
              <a:rPr lang="en-US" dirty="0"/>
              <a:t>3762</a:t>
            </a:r>
          </a:p>
          <a:p>
            <a:pPr>
              <a:lnSpc>
                <a:spcPct val="90000"/>
              </a:lnSpc>
            </a:pPr>
            <a:endParaRPr lang="en-US" b="1" dirty="0"/>
          </a:p>
        </p:txBody>
      </p:sp>
    </p:spTree>
    <p:extLst>
      <p:ext uri="{BB962C8B-B14F-4D97-AF65-F5344CB8AC3E}">
        <p14:creationId xmlns:p14="http://schemas.microsoft.com/office/powerpoint/2010/main" val="7723769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1325</TotalTime>
  <Words>490</Words>
  <Application>Microsoft Macintosh PowerPoint</Application>
  <PresentationFormat>Widescreen</PresentationFormat>
  <Paragraphs>78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Wingdings</vt:lpstr>
      <vt:lpstr>Wingdings 3</vt:lpstr>
      <vt:lpstr>Wisp</vt:lpstr>
      <vt:lpstr>Hospital Inpatient Total Costs Predictive Model</vt:lpstr>
      <vt:lpstr>Instruction and Data EDA</vt:lpstr>
      <vt:lpstr>Feature Association</vt:lpstr>
      <vt:lpstr>Pre-Processing</vt:lpstr>
      <vt:lpstr>Modeling - Random Forest</vt:lpstr>
      <vt:lpstr>Feature impact and insights</vt:lpstr>
      <vt:lpstr>Model hyperparameter optimization –  K folds Cross Validation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Inpatient Total Costs Predictive Model</dc:title>
  <dc:creator>Snyder, Qing (UMSL-Student)</dc:creator>
  <cp:lastModifiedBy>Snyder, Qing (UMSL-Student)</cp:lastModifiedBy>
  <cp:revision>3</cp:revision>
  <dcterms:created xsi:type="dcterms:W3CDTF">2021-01-11T17:19:01Z</dcterms:created>
  <dcterms:modified xsi:type="dcterms:W3CDTF">2021-01-12T15:24:34Z</dcterms:modified>
</cp:coreProperties>
</file>