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342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86130" initials="8" lastIdx="5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0DC"/>
    <a:srgbClr val="2F5597"/>
    <a:srgbClr val="0070E5"/>
    <a:srgbClr val="429BF9"/>
    <a:srgbClr val="8AC0FA"/>
    <a:srgbClr val="E0ECFD"/>
    <a:srgbClr val="0070C0"/>
    <a:srgbClr val="8FAADC"/>
    <a:srgbClr val="FFF4D7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6" y="102"/>
      </p:cViewPr>
      <p:guideLst>
        <p:guide orient="horz" pos="2199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2160D-B733-462B-99AD-299C843F9247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A5852-FC6E-47B4-85FE-7062588308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748482" y="-1"/>
            <a:ext cx="9443518" cy="6860858"/>
            <a:chOff x="2748482" y="-1"/>
            <a:chExt cx="9443518" cy="6860858"/>
          </a:xfrm>
        </p:grpSpPr>
        <p:sp>
          <p:nvSpPr>
            <p:cNvPr id="6" name="任意多边形: 形状 5"/>
            <p:cNvSpPr/>
            <p:nvPr userDrawn="1"/>
          </p:nvSpPr>
          <p:spPr>
            <a:xfrm>
              <a:off x="5080000" y="0"/>
              <a:ext cx="7112000" cy="6858000"/>
            </a:xfrm>
            <a:custGeom>
              <a:avLst/>
              <a:gdLst>
                <a:gd name="connsiteX0" fmla="*/ 2400300 w 7112000"/>
                <a:gd name="connsiteY0" fmla="*/ 0 h 6858000"/>
                <a:gd name="connsiteX1" fmla="*/ 7112000 w 7112000"/>
                <a:gd name="connsiteY1" fmla="*/ 0 h 6858000"/>
                <a:gd name="connsiteX2" fmla="*/ 7112000 w 7112000"/>
                <a:gd name="connsiteY2" fmla="*/ 2648857 h 6858000"/>
                <a:gd name="connsiteX3" fmla="*/ 5638800 w 7112000"/>
                <a:gd name="connsiteY3" fmla="*/ 6858000 h 6858000"/>
                <a:gd name="connsiteX4" fmla="*/ 0 w 711200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2000" h="6858000">
                  <a:moveTo>
                    <a:pt x="2400300" y="0"/>
                  </a:moveTo>
                  <a:lnTo>
                    <a:pt x="7112000" y="0"/>
                  </a:lnTo>
                  <a:lnTo>
                    <a:pt x="7112000" y="2648857"/>
                  </a:lnTo>
                  <a:lnTo>
                    <a:pt x="563880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22321" r="-2232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 userDrawn="1"/>
          </p:nvSpPr>
          <p:spPr>
            <a:xfrm>
              <a:off x="6248008" y="-1"/>
              <a:ext cx="1633775" cy="3439954"/>
            </a:xfrm>
            <a:prstGeom prst="parallelogram">
              <a:avLst>
                <a:gd name="adj" fmla="val 74444"/>
              </a:avLst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 userDrawn="1"/>
          </p:nvSpPr>
          <p:spPr>
            <a:xfrm>
              <a:off x="2748482" y="3439953"/>
              <a:ext cx="4170727" cy="3420904"/>
            </a:xfrm>
            <a:prstGeom prst="parallelogram">
              <a:avLst>
                <a:gd name="adj" fmla="val 34946"/>
              </a:avLst>
            </a:prstGeom>
            <a:solidFill>
              <a:schemeClr val="accent5">
                <a:lumMod val="1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56939" y="1874170"/>
            <a:ext cx="348460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500" b="1" i="0" u="none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公司名称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13459" y="2356746"/>
            <a:ext cx="3048000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500" b="1" i="0" u="none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0000-00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1891" y="322920"/>
            <a:ext cx="5836117" cy="97206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b="1" i="0" u="none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大 标 题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42357" y="6356354"/>
            <a:ext cx="465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CF45071-DE65-47A7-9570-FF508B7D2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02383" y="141612"/>
            <a:ext cx="10083360" cy="61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914400"/>
            <a:ext cx="120501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265DBB0C-01BD-8B45-199D-9B617F8178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967" y="52105"/>
            <a:ext cx="1679426" cy="4888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705100" y="0"/>
            <a:ext cx="9474752" cy="6868954"/>
            <a:chOff x="5011547" y="0"/>
            <a:chExt cx="7180453" cy="6868954"/>
          </a:xfrm>
        </p:grpSpPr>
        <p:sp>
          <p:nvSpPr>
            <p:cNvPr id="172" name="任意多边形: 形状 171"/>
            <p:cNvSpPr/>
            <p:nvPr userDrawn="1"/>
          </p:nvSpPr>
          <p:spPr>
            <a:xfrm>
              <a:off x="5080000" y="0"/>
              <a:ext cx="7112000" cy="6858000"/>
            </a:xfrm>
            <a:custGeom>
              <a:avLst/>
              <a:gdLst>
                <a:gd name="connsiteX0" fmla="*/ 2400300 w 7112000"/>
                <a:gd name="connsiteY0" fmla="*/ 0 h 6858000"/>
                <a:gd name="connsiteX1" fmla="*/ 7112000 w 7112000"/>
                <a:gd name="connsiteY1" fmla="*/ 0 h 6858000"/>
                <a:gd name="connsiteX2" fmla="*/ 7112000 w 7112000"/>
                <a:gd name="connsiteY2" fmla="*/ 2648857 h 6858000"/>
                <a:gd name="connsiteX3" fmla="*/ 5638800 w 7112000"/>
                <a:gd name="connsiteY3" fmla="*/ 6858000 h 6858000"/>
                <a:gd name="connsiteX4" fmla="*/ 0 w 711200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2000" h="6858000">
                  <a:moveTo>
                    <a:pt x="2400300" y="0"/>
                  </a:moveTo>
                  <a:lnTo>
                    <a:pt x="7112000" y="0"/>
                  </a:lnTo>
                  <a:lnTo>
                    <a:pt x="7112000" y="2648857"/>
                  </a:lnTo>
                  <a:lnTo>
                    <a:pt x="5638800" y="6858000"/>
                  </a:lnTo>
                  <a:lnTo>
                    <a:pt x="0" y="6858000"/>
                  </a:lnTo>
                  <a:close/>
                </a:path>
              </a:pathLst>
            </a:custGeom>
            <a:blipFill dpi="0" rotWithShape="1">
              <a:blip r:embed="rId2"/>
              <a:srcRect/>
              <a:stretch>
                <a:fillRect l="-6520" r="-309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平行四边形 172"/>
            <p:cNvSpPr/>
            <p:nvPr userDrawn="1"/>
          </p:nvSpPr>
          <p:spPr>
            <a:xfrm>
              <a:off x="10415113" y="3429000"/>
              <a:ext cx="1633775" cy="3439954"/>
            </a:xfrm>
            <a:prstGeom prst="parallelogram">
              <a:avLst>
                <a:gd name="adj" fmla="val 74444"/>
              </a:avLst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平行四边形 173"/>
            <p:cNvSpPr/>
            <p:nvPr userDrawn="1"/>
          </p:nvSpPr>
          <p:spPr>
            <a:xfrm>
              <a:off x="5011547" y="0"/>
              <a:ext cx="3502734" cy="6868954"/>
            </a:xfrm>
            <a:prstGeom prst="parallelogram">
              <a:avLst>
                <a:gd name="adj" fmla="val 68098"/>
              </a:avLst>
            </a:prstGeom>
            <a:solidFill>
              <a:schemeClr val="accent5">
                <a:lumMod val="75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平行四边形 176"/>
            <p:cNvSpPr/>
            <p:nvPr userDrawn="1"/>
          </p:nvSpPr>
          <p:spPr>
            <a:xfrm>
              <a:off x="5724806" y="1149154"/>
              <a:ext cx="2911194" cy="5708929"/>
            </a:xfrm>
            <a:prstGeom prst="parallelogram">
              <a:avLst>
                <a:gd name="adj" fmla="val 68098"/>
              </a:avLst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62" r:id="rId3"/>
    <p:sldLayoutId id="2147483650" r:id="rId4"/>
    <p:sldLayoutId id="2147483651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>
            <a:extLst>
              <a:ext uri="{FF2B5EF4-FFF2-40B4-BE49-F238E27FC236}">
                <a16:creationId xmlns:a16="http://schemas.microsoft.com/office/drawing/2014/main" id="{ACC6B6AC-C272-5819-2286-72096696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18" y="2714402"/>
            <a:ext cx="2701105" cy="2161779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4F55AE5-16CC-3565-B0B0-3BCB462D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数据产品</a:t>
            </a:r>
            <a:r>
              <a:rPr lang="en-US" altLang="zh-CN" dirty="0"/>
              <a:t>_</a:t>
            </a:r>
            <a:r>
              <a:rPr lang="zh-CN" altLang="en-US" dirty="0"/>
              <a:t>政策通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CB0568-A67A-421D-9C1B-74CA7A02B5E2}"/>
              </a:ext>
            </a:extLst>
          </p:cNvPr>
          <p:cNvSpPr txBox="1">
            <a:spLocks/>
          </p:cNvSpPr>
          <p:nvPr/>
        </p:nvSpPr>
        <p:spPr>
          <a:xfrm>
            <a:off x="140958" y="1138774"/>
            <a:ext cx="539627" cy="461665"/>
          </a:xfrm>
          <a:prstGeom prst="rect">
            <a:avLst/>
          </a:prstGeom>
          <a:solidFill>
            <a:srgbClr val="2F559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BDE86F-0FB2-4762-91A6-76980C709CE6}"/>
              </a:ext>
            </a:extLst>
          </p:cNvPr>
          <p:cNvSpPr txBox="1">
            <a:spLocks/>
          </p:cNvSpPr>
          <p:nvPr/>
        </p:nvSpPr>
        <p:spPr>
          <a:xfrm>
            <a:off x="140958" y="1908809"/>
            <a:ext cx="539627" cy="461665"/>
          </a:xfrm>
          <a:prstGeom prst="rect">
            <a:avLst/>
          </a:prstGeom>
          <a:solidFill>
            <a:srgbClr val="2F5597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解决问题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A8507F-1EAE-4017-A588-9432F4506C20}"/>
              </a:ext>
            </a:extLst>
          </p:cNvPr>
          <p:cNvSpPr txBox="1">
            <a:spLocks/>
          </p:cNvSpPr>
          <p:nvPr/>
        </p:nvSpPr>
        <p:spPr>
          <a:xfrm>
            <a:off x="134977" y="3087904"/>
            <a:ext cx="539627" cy="461665"/>
          </a:xfrm>
          <a:prstGeom prst="rect">
            <a:avLst/>
          </a:prstGeom>
          <a:solidFill>
            <a:srgbClr val="2F5597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功能介绍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4BF233-A1BA-4B4E-9BFC-129BE7EF8869}"/>
              </a:ext>
            </a:extLst>
          </p:cNvPr>
          <p:cNvSpPr txBox="1">
            <a:spLocks/>
          </p:cNvSpPr>
          <p:nvPr/>
        </p:nvSpPr>
        <p:spPr>
          <a:xfrm>
            <a:off x="117279" y="5190636"/>
            <a:ext cx="539627" cy="461665"/>
          </a:xfrm>
          <a:prstGeom prst="rect">
            <a:avLst/>
          </a:prstGeom>
          <a:solidFill>
            <a:srgbClr val="2F5597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关键技术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AA0C0A-0B19-4F5F-A402-E3862F5467C0}"/>
              </a:ext>
            </a:extLst>
          </p:cNvPr>
          <p:cNvSpPr txBox="1">
            <a:spLocks/>
          </p:cNvSpPr>
          <p:nvPr/>
        </p:nvSpPr>
        <p:spPr>
          <a:xfrm>
            <a:off x="9084092" y="1187911"/>
            <a:ext cx="866677" cy="276999"/>
          </a:xfrm>
          <a:prstGeom prst="rect">
            <a:avLst/>
          </a:prstGeom>
          <a:solidFill>
            <a:srgbClr val="2F5597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效益分析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56F50A-CAF6-4811-90D4-FEDB65C07BFC}"/>
              </a:ext>
            </a:extLst>
          </p:cNvPr>
          <p:cNvSpPr txBox="1">
            <a:spLocks/>
          </p:cNvSpPr>
          <p:nvPr/>
        </p:nvSpPr>
        <p:spPr>
          <a:xfrm>
            <a:off x="9084092" y="4075564"/>
            <a:ext cx="866677" cy="276999"/>
          </a:xfrm>
          <a:prstGeom prst="rect">
            <a:avLst/>
          </a:prstGeom>
          <a:solidFill>
            <a:srgbClr val="2F5597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案例介绍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6462F7-DC6D-44E6-B3E3-140AADF08C8C}"/>
              </a:ext>
            </a:extLst>
          </p:cNvPr>
          <p:cNvSpPr/>
          <p:nvPr/>
        </p:nvSpPr>
        <p:spPr>
          <a:xfrm>
            <a:off x="702362" y="1029518"/>
            <a:ext cx="7911726" cy="69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政策通应用主要服务于企业和辖区管理机构。企业可通过应用轻松获取政策信息、政策解读信息，以及进行政策申报。辖区管理机构则利用该应用作为便捷的政策发布和管理渠道。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DD5543-95C4-4C6B-B64D-6404CC787AAC}"/>
              </a:ext>
            </a:extLst>
          </p:cNvPr>
          <p:cNvSpPr/>
          <p:nvPr/>
        </p:nvSpPr>
        <p:spPr>
          <a:xfrm>
            <a:off x="702363" y="1835178"/>
            <a:ext cx="7911726" cy="753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企业用户：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帮助企业快速、准确地了解政策和及时申请相关政策，提高效率。</a:t>
            </a:r>
          </a:p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管理机构：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按照地区和产业特点，为企业精准匹配和推送相应政策，简化政策发布流程，降低政策落实误区和风险，提高工作效率，减少管理成本。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959351-38C3-4EAD-81D8-109091773A57}"/>
              </a:ext>
            </a:extLst>
          </p:cNvPr>
          <p:cNvSpPr/>
          <p:nvPr/>
        </p:nvSpPr>
        <p:spPr>
          <a:xfrm>
            <a:off x="702363" y="2574370"/>
            <a:ext cx="7911726" cy="24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0685CF-21BF-4429-81F4-DC3EEBF5E12B}"/>
              </a:ext>
            </a:extLst>
          </p:cNvPr>
          <p:cNvSpPr/>
          <p:nvPr/>
        </p:nvSpPr>
        <p:spPr>
          <a:xfrm>
            <a:off x="702362" y="5066968"/>
            <a:ext cx="7911726" cy="168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B0255D-CA01-4BF6-9042-62829647ACE2}"/>
              </a:ext>
            </a:extLst>
          </p:cNvPr>
          <p:cNvSpPr/>
          <p:nvPr/>
        </p:nvSpPr>
        <p:spPr>
          <a:xfrm>
            <a:off x="9084092" y="1642757"/>
            <a:ext cx="2948882" cy="161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经济效益：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减少企业在政策应用中的时间和成本，提高工作效率，促进企业健康发展。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社会效益：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加强政策透明度，提高企业和管理机构的满意度，促进区域经济和社会的和谐发展。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054B3F-E198-4F6A-848B-6902D5FCCA6B}"/>
              </a:ext>
            </a:extLst>
          </p:cNvPr>
          <p:cNvSpPr/>
          <p:nvPr/>
        </p:nvSpPr>
        <p:spPr>
          <a:xfrm>
            <a:off x="9084092" y="4601050"/>
            <a:ext cx="2948882" cy="2153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619E8C-C16C-4705-845C-3F5637D36039}"/>
              </a:ext>
            </a:extLst>
          </p:cNvPr>
          <p:cNvSpPr txBox="1"/>
          <p:nvPr/>
        </p:nvSpPr>
        <p:spPr>
          <a:xfrm>
            <a:off x="794433" y="2931460"/>
            <a:ext cx="3708423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提供一站式的政策发布、解读、申报服务。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利用智能化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机器人进行信息采集同步。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提供分类、检索、收藏等政策管理功能。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政策解读模块，方便企业理解和便捷申请。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5039C2E7-E1DA-B0C0-CA70-187C63B79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580" y="2681141"/>
            <a:ext cx="1115085" cy="2235844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46132241-1E2C-1EE6-067E-848511B3E6F0}"/>
              </a:ext>
            </a:extLst>
          </p:cNvPr>
          <p:cNvSpPr txBox="1"/>
          <p:nvPr/>
        </p:nvSpPr>
        <p:spPr>
          <a:xfrm>
            <a:off x="794433" y="5049249"/>
            <a:ext cx="7612967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核心技术：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机器人进行政策信息的自动化同步和发布。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数据聚合治理：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整合辖区、国家、省、市等多层级政策信息，形成统一规范的政策数据库。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输出数据：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通过分析企业信息，向企业精准推荐政策，输出经过解读的政策内容。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申报服务：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为企业提供在线申报服务，并自动填写所需基础信息。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信息更新：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实现与政策相关网站的信息对接及获取机制，确保数据及时更新。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5B352F6-D31A-2C96-6574-9B0A9D60995E}"/>
              </a:ext>
            </a:extLst>
          </p:cNvPr>
          <p:cNvSpPr txBox="1"/>
          <p:nvPr/>
        </p:nvSpPr>
        <p:spPr>
          <a:xfrm>
            <a:off x="8977669" y="4497525"/>
            <a:ext cx="2874186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在天津某地区，我们成功地推出了“政策通数据产品”，针对企业和地方政府部门的政策发布、解读和申报需求提供了一体化解决方案。大大简化了政策发布和申报流程，提高了政策匹配效率和准确性。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22CF20-5412-FB4D-B6CA-10CE8695B717}"/>
              </a:ext>
            </a:extLst>
          </p:cNvPr>
          <p:cNvSpPr txBox="1"/>
          <p:nvPr/>
        </p:nvSpPr>
        <p:spPr>
          <a:xfrm>
            <a:off x="4733437" y="2796420"/>
            <a:ext cx="930763" cy="215444"/>
          </a:xfrm>
          <a:prstGeom prst="rect">
            <a:avLst/>
          </a:prstGeom>
          <a:solidFill>
            <a:srgbClr val="3070DC"/>
          </a:solidFill>
        </p:spPr>
        <p:txBody>
          <a:bodyPr wrap="square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发布：政策原文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EEFACFB-00CC-2BD5-9248-232E2AE1CEB7}"/>
              </a:ext>
            </a:extLst>
          </p:cNvPr>
          <p:cNvSpPr txBox="1"/>
          <p:nvPr/>
        </p:nvSpPr>
        <p:spPr>
          <a:xfrm>
            <a:off x="4733438" y="3959299"/>
            <a:ext cx="927672" cy="215444"/>
          </a:xfrm>
          <a:prstGeom prst="rect">
            <a:avLst/>
          </a:prstGeom>
          <a:solidFill>
            <a:srgbClr val="3070DC"/>
          </a:solidFill>
        </p:spPr>
        <p:txBody>
          <a:bodyPr wrap="square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解读：政策解读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12EE1EB-C651-5B40-ACEB-A9798697C6FF}"/>
              </a:ext>
            </a:extLst>
          </p:cNvPr>
          <p:cNvSpPr txBox="1"/>
          <p:nvPr/>
        </p:nvSpPr>
        <p:spPr>
          <a:xfrm>
            <a:off x="6082263" y="3970186"/>
            <a:ext cx="927671" cy="215444"/>
          </a:xfrm>
          <a:prstGeom prst="rect">
            <a:avLst/>
          </a:prstGeom>
          <a:solidFill>
            <a:srgbClr val="3070DC"/>
          </a:solidFill>
        </p:spPr>
        <p:txBody>
          <a:bodyPr wrap="square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申请：自动填报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E6B7806-E43E-2D75-4372-628A2D49BC9F}"/>
              </a:ext>
            </a:extLst>
          </p:cNvPr>
          <p:cNvCxnSpPr/>
          <p:nvPr/>
        </p:nvCxnSpPr>
        <p:spPr>
          <a:xfrm>
            <a:off x="8771467" y="1187911"/>
            <a:ext cx="0" cy="50858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7FD7BBB-17E8-0B41-2432-CE15CB9BD85D}"/>
              </a:ext>
            </a:extLst>
          </p:cNvPr>
          <p:cNvCxnSpPr>
            <a:cxnSpLocks/>
          </p:cNvCxnSpPr>
          <p:nvPr/>
        </p:nvCxnSpPr>
        <p:spPr>
          <a:xfrm>
            <a:off x="8771467" y="3623733"/>
            <a:ext cx="28109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49475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9177505-0fbc-41af-a0a1-0f09a5d7e093"/>
  <p:tag name="COMMONDATA" val="eyJoZGlkIjoiNjNhZGEzNTM4NzIwMDM5MWE1ZTE4NmEzNzFkY2RlMz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382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黑体</vt:lpstr>
      <vt:lpstr>微软雅黑</vt:lpstr>
      <vt:lpstr>Arial</vt:lpstr>
      <vt:lpstr>Calibri</vt:lpstr>
      <vt:lpstr>Office</vt:lpstr>
      <vt:lpstr>数据产品_政策通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标题标题标题标题</dc:title>
  <dc:creator>张焰杰</dc:creator>
  <cp:lastModifiedBy>鹏程 方</cp:lastModifiedBy>
  <cp:revision>364</cp:revision>
  <dcterms:created xsi:type="dcterms:W3CDTF">2019-01-23T07:03:00Z</dcterms:created>
  <dcterms:modified xsi:type="dcterms:W3CDTF">2024-01-05T03:07:50Z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92B01B07799E410781FD78D103A4C822</vt:lpwstr>
  </property>
  <property fmtid="{D5CDD505-2E9C-101B-9397-08002B2CF9AE}" pid="3" name="KSOProductBuildVer">
    <vt:lpwstr>2052-11.1.0.12598</vt:lpwstr>
  </property>
</Properties>
</file>