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2" r:id="rId5"/>
    <p:sldId id="269" r:id="rId6"/>
    <p:sldId id="270" r:id="rId7"/>
    <p:sldId id="263" r:id="rId8"/>
    <p:sldId id="271" r:id="rId9"/>
    <p:sldId id="272" r:id="rId10"/>
    <p:sldId id="273" r:id="rId11"/>
    <p:sldId id="264" r:id="rId12"/>
    <p:sldId id="276" r:id="rId13"/>
    <p:sldId id="275" r:id="rId14"/>
    <p:sldId id="265" r:id="rId15"/>
    <p:sldId id="279" r:id="rId16"/>
    <p:sldId id="281" r:id="rId17"/>
    <p:sldId id="300" r:id="rId18"/>
    <p:sldId id="280" r:id="rId19"/>
    <p:sldId id="266" r:id="rId20"/>
    <p:sldId id="283" r:id="rId21"/>
    <p:sldId id="291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BB3D"/>
    <a:srgbClr val="444446"/>
    <a:srgbClr val="C49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43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E156E-B955-4524-96B9-571A5FB763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5241D-8C27-4CDB-BE8E-0A7F4E09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2512C4-4F76-48DD-A936-29E282E07B0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14946F-42CF-468C-A992-226CD72403F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7CB0BB-B916-4359-8E6E-E30AD5099CD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5EC30-FC3C-4931-A29A-07207F7B99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FE0F80-1E2F-4076-9EE3-FCB7A6B47F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9E95D-9FA0-4739-888C-508CFE97C9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D7AC7A-69AD-44BD-9514-7515A58425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33BDE-DA41-405E-8296-BA3663E5D0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D9060-847D-4378-AAF9-BF6512756A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49A43-A49A-483C-B56B-16BF1C0DD4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EEFBE9-0AB6-4BA6-B576-BEE47C254A2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4F9F3-36F4-4FF3-8D13-C6E3029A1B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23E0BF-6AB2-4279-B306-45BD247A80A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CE6A9-BB98-4D1A-B251-4612FB0F4B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4E2F0E-373E-437E-81C8-92AEDA7A686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6DE3B-A22B-4D16-8093-EFF95B4F3D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99664-B2A8-4382-B8C6-D0328E9A2A7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42366-5B6C-4DC6-BA10-872E79488B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BA7A72-0BC5-448C-BC23-13C37788A29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F2DEE3-6053-46C4-A667-7E728F79B9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/>
              <a:t>单击此处编辑母版标题样式</a:t>
            </a:r>
            <a:endParaRPr lang="zh-CN" altLang="zh-CN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  <a:endParaRPr lang="zh-CN" altLang="zh-CN" smtClean="0"/>
          </a:p>
          <a:p>
            <a:pPr lvl="1"/>
            <a:r>
              <a:rPr lang="zh-CN" altLang="zh-CN" smtClean="0"/>
              <a:t>第二级</a:t>
            </a:r>
            <a:endParaRPr lang="zh-CN" altLang="zh-CN" smtClean="0"/>
          </a:p>
          <a:p>
            <a:pPr lvl="2"/>
            <a:r>
              <a:rPr lang="zh-CN" altLang="zh-CN" smtClean="0"/>
              <a:t>第三级</a:t>
            </a:r>
            <a:endParaRPr lang="zh-CN" altLang="zh-CN" smtClean="0"/>
          </a:p>
          <a:p>
            <a:pPr lvl="3"/>
            <a:r>
              <a:rPr lang="zh-CN" altLang="zh-CN" smtClean="0"/>
              <a:t>第四级</a:t>
            </a:r>
            <a:endParaRPr lang="zh-CN" altLang="zh-CN" smtClean="0"/>
          </a:p>
          <a:p>
            <a:pPr lvl="4"/>
            <a:r>
              <a:rPr lang="zh-CN" altLang="zh-CN" smtClean="0"/>
              <a:t>第五级</a:t>
            </a:r>
            <a:endParaRPr lang="zh-CN" altLang="zh-CN" smtClean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08BB609-8986-4426-974B-1D077BB5270B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A86AFBD-59D8-4F9C-9B5B-78F9C52A874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jpe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任意多边形 8"/>
          <p:cNvSpPr/>
          <p:nvPr/>
        </p:nvSpPr>
        <p:spPr bwMode="auto">
          <a:xfrm>
            <a:off x="2374900" y="1565275"/>
            <a:ext cx="1320800" cy="132080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4" name="图文框 5"/>
          <p:cNvSpPr/>
          <p:nvPr/>
        </p:nvSpPr>
        <p:spPr bwMode="auto">
          <a:xfrm>
            <a:off x="2962275" y="2149475"/>
            <a:ext cx="6538913" cy="2479675"/>
          </a:xfrm>
          <a:custGeom>
            <a:avLst/>
            <a:gdLst>
              <a:gd name="T0" fmla="*/ 0 w 6538687"/>
              <a:gd name="T1" fmla="*/ 0 h 2478314"/>
              <a:gd name="T2" fmla="*/ 6538687 w 6538687"/>
              <a:gd name="T3" fmla="*/ 0 h 2478314"/>
              <a:gd name="T4" fmla="*/ 6538687 w 6538687"/>
              <a:gd name="T5" fmla="*/ 2478314 h 2478314"/>
              <a:gd name="T6" fmla="*/ 0 w 6538687"/>
              <a:gd name="T7" fmla="*/ 2478314 h 2478314"/>
              <a:gd name="T8" fmla="*/ 0 w 6538687"/>
              <a:gd name="T9" fmla="*/ 0 h 2478314"/>
              <a:gd name="T10" fmla="*/ 141983 w 6538687"/>
              <a:gd name="T11" fmla="*/ 141983 h 2478314"/>
              <a:gd name="T12" fmla="*/ 141983 w 6538687"/>
              <a:gd name="T13" fmla="*/ 2336331 h 2478314"/>
              <a:gd name="T14" fmla="*/ 6396704 w 6538687"/>
              <a:gd name="T15" fmla="*/ 2336331 h 2478314"/>
              <a:gd name="T16" fmla="*/ 6396704 w 6538687"/>
              <a:gd name="T17" fmla="*/ 141983 h 2478314"/>
              <a:gd name="T18" fmla="*/ 141983 w 6538687"/>
              <a:gd name="T19" fmla="*/ 141983 h 247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38687" h="2478314">
                <a:moveTo>
                  <a:pt x="0" y="0"/>
                </a:moveTo>
                <a:lnTo>
                  <a:pt x="6538687" y="0"/>
                </a:lnTo>
                <a:lnTo>
                  <a:pt x="6538687" y="2478314"/>
                </a:lnTo>
                <a:lnTo>
                  <a:pt x="0" y="2478314"/>
                </a:lnTo>
                <a:lnTo>
                  <a:pt x="0" y="0"/>
                </a:lnTo>
                <a:close/>
                <a:moveTo>
                  <a:pt x="141983" y="141983"/>
                </a:moveTo>
                <a:lnTo>
                  <a:pt x="141983" y="2336331"/>
                </a:lnTo>
                <a:lnTo>
                  <a:pt x="6396704" y="2336331"/>
                </a:lnTo>
                <a:lnTo>
                  <a:pt x="6396704" y="141983"/>
                </a:lnTo>
                <a:lnTo>
                  <a:pt x="141983" y="141983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5126" name="组合 13"/>
          <p:cNvGrpSpPr/>
          <p:nvPr/>
        </p:nvGrpSpPr>
        <p:grpSpPr bwMode="auto">
          <a:xfrm>
            <a:off x="4072255" y="3897630"/>
            <a:ext cx="4197350" cy="368300"/>
            <a:chOff x="0" y="0"/>
            <a:chExt cx="4016571" cy="367747"/>
          </a:xfrm>
        </p:grpSpPr>
        <p:sp>
          <p:nvSpPr>
            <p:cNvPr id="5127" name="矩形 11"/>
            <p:cNvSpPr>
              <a:spLocks noChangeArrowheads="1"/>
            </p:cNvSpPr>
            <p:nvPr/>
          </p:nvSpPr>
          <p:spPr bwMode="auto">
            <a:xfrm>
              <a:off x="0" y="0"/>
              <a:ext cx="1868526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答辩人：青鑫林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" name="矩形 12"/>
            <p:cNvSpPr>
              <a:spLocks noChangeArrowheads="1"/>
            </p:cNvSpPr>
            <p:nvPr/>
          </p:nvSpPr>
          <p:spPr bwMode="auto">
            <a:xfrm>
              <a:off x="1952171" y="0"/>
              <a:ext cx="2064400" cy="36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2018.6.6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9" name="任意多边形 14"/>
          <p:cNvSpPr/>
          <p:nvPr/>
        </p:nvSpPr>
        <p:spPr bwMode="auto">
          <a:xfrm rot="10800000">
            <a:off x="9112250" y="4267200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0" name="任意多边形 30"/>
          <p:cNvSpPr/>
          <p:nvPr/>
        </p:nvSpPr>
        <p:spPr bwMode="auto">
          <a:xfrm rot="5400000">
            <a:off x="24606" y="6117432"/>
            <a:ext cx="720725" cy="769938"/>
          </a:xfrm>
          <a:custGeom>
            <a:avLst/>
            <a:gdLst>
              <a:gd name="T0" fmla="*/ 0 w 720076"/>
              <a:gd name="T1" fmla="*/ 769798 h 769798"/>
              <a:gd name="T2" fmla="*/ 0 w 720076"/>
              <a:gd name="T3" fmla="*/ 0 h 769798"/>
              <a:gd name="T4" fmla="*/ 720076 w 720076"/>
              <a:gd name="T5" fmla="*/ 0 h 769798"/>
              <a:gd name="T6" fmla="*/ 720076 w 720076"/>
              <a:gd name="T7" fmla="*/ 138995 h 769798"/>
              <a:gd name="T8" fmla="*/ 138995 w 720076"/>
              <a:gd name="T9" fmla="*/ 138995 h 769798"/>
              <a:gd name="T10" fmla="*/ 138995 w 720076"/>
              <a:gd name="T11" fmla="*/ 769798 h 769798"/>
              <a:gd name="T12" fmla="*/ 0 w 720076"/>
              <a:gd name="T13" fmla="*/ 769798 h 769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0076" h="769798">
                <a:moveTo>
                  <a:pt x="0" y="769798"/>
                </a:moveTo>
                <a:lnTo>
                  <a:pt x="0" y="0"/>
                </a:lnTo>
                <a:lnTo>
                  <a:pt x="720076" y="0"/>
                </a:lnTo>
                <a:lnTo>
                  <a:pt x="720076" y="138995"/>
                </a:lnTo>
                <a:lnTo>
                  <a:pt x="138995" y="138995"/>
                </a:lnTo>
                <a:lnTo>
                  <a:pt x="138995" y="769798"/>
                </a:lnTo>
                <a:lnTo>
                  <a:pt x="0" y="76979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1" name="任意多边形 20"/>
          <p:cNvSpPr/>
          <p:nvPr/>
        </p:nvSpPr>
        <p:spPr bwMode="auto">
          <a:xfrm rot="5400000">
            <a:off x="417513" y="5789613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2" name="任意多边形 27"/>
          <p:cNvSpPr/>
          <p:nvPr/>
        </p:nvSpPr>
        <p:spPr bwMode="auto">
          <a:xfrm rot="16200000">
            <a:off x="11472068" y="15082"/>
            <a:ext cx="735013" cy="704850"/>
          </a:xfrm>
          <a:custGeom>
            <a:avLst/>
            <a:gdLst>
              <a:gd name="T0" fmla="*/ 734437 w 734437"/>
              <a:gd name="T1" fmla="*/ 0 h 705055"/>
              <a:gd name="T2" fmla="*/ 734437 w 734437"/>
              <a:gd name="T3" fmla="*/ 138995 h 705055"/>
              <a:gd name="T4" fmla="*/ 138995 w 734437"/>
              <a:gd name="T5" fmla="*/ 138995 h 705055"/>
              <a:gd name="T6" fmla="*/ 138995 w 734437"/>
              <a:gd name="T7" fmla="*/ 705055 h 705055"/>
              <a:gd name="T8" fmla="*/ 0 w 734437"/>
              <a:gd name="T9" fmla="*/ 705055 h 705055"/>
              <a:gd name="T10" fmla="*/ 0 w 734437"/>
              <a:gd name="T11" fmla="*/ 0 h 705055"/>
              <a:gd name="T12" fmla="*/ 734437 w 734437"/>
              <a:gd name="T13" fmla="*/ 0 h 70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4437" h="705055">
                <a:moveTo>
                  <a:pt x="734437" y="0"/>
                </a:moveTo>
                <a:lnTo>
                  <a:pt x="734437" y="138995"/>
                </a:lnTo>
                <a:lnTo>
                  <a:pt x="138995" y="138995"/>
                </a:lnTo>
                <a:lnTo>
                  <a:pt x="138995" y="705055"/>
                </a:lnTo>
                <a:lnTo>
                  <a:pt x="0" y="705055"/>
                </a:lnTo>
                <a:lnTo>
                  <a:pt x="0" y="0"/>
                </a:lnTo>
                <a:lnTo>
                  <a:pt x="734437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133" name="任意多边形 24"/>
          <p:cNvSpPr/>
          <p:nvPr/>
        </p:nvSpPr>
        <p:spPr bwMode="auto">
          <a:xfrm rot="16200000">
            <a:off x="11133931" y="381794"/>
            <a:ext cx="706438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00475" y="2572385"/>
            <a:ext cx="4833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 eaLnBrk="1" hangingPunct="1"/>
            <a:r>
              <a:rPr lang="zh-CN" altLang="en-US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全球天气预报</a:t>
            </a:r>
            <a:r>
              <a:rPr lang="en-US" altLang="zh-CN" sz="4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en-US" altLang="zh-CN" sz="4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16388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16389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0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391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392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3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394" name="矩形 11"/>
          <p:cNvSpPr>
            <a:spLocks noChangeArrowheads="1"/>
          </p:cNvSpPr>
          <p:nvPr/>
        </p:nvSpPr>
        <p:spPr bwMode="auto">
          <a:xfrm>
            <a:off x="3497263" y="4054475"/>
            <a:ext cx="1808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项目解读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5" name="矩形 12"/>
          <p:cNvSpPr>
            <a:spLocks noChangeArrowheads="1"/>
          </p:cNvSpPr>
          <p:nvPr/>
        </p:nvSpPr>
        <p:spPr bwMode="auto">
          <a:xfrm>
            <a:off x="5770563" y="4054475"/>
            <a:ext cx="314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项目创作原因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4"/>
          <p:cNvSpPr txBox="1">
            <a:spLocks noChangeArrowheads="1"/>
          </p:cNvSpPr>
          <p:nvPr/>
        </p:nvSpPr>
        <p:spPr bwMode="auto">
          <a:xfrm>
            <a:off x="768350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435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6" name="矩形 16"/>
          <p:cNvSpPr>
            <a:spLocks noChangeArrowheads="1"/>
          </p:cNvSpPr>
          <p:nvPr/>
        </p:nvSpPr>
        <p:spPr bwMode="auto">
          <a:xfrm>
            <a:off x="2987675" y="161925"/>
            <a:ext cx="38623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项目解读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843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3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8440" name="组合 7"/>
          <p:cNvGrpSpPr>
            <a:grpSpLocks noChangeAspect="1"/>
          </p:cNvGrpSpPr>
          <p:nvPr/>
        </p:nvGrpSpPr>
        <p:grpSpPr bwMode="auto">
          <a:xfrm>
            <a:off x="1096963" y="1493838"/>
            <a:ext cx="5637212" cy="4608512"/>
            <a:chOff x="0" y="0"/>
            <a:chExt cx="5637410" cy="4608443"/>
          </a:xfrm>
        </p:grpSpPr>
        <p:pic>
          <p:nvPicPr>
            <p:cNvPr id="18441" name="图片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72" r="13387" b="1358"/>
            <a:stretch>
              <a:fillRect/>
            </a:stretch>
          </p:blipFill>
          <p:spPr bwMode="auto">
            <a:xfrm>
              <a:off x="0" y="0"/>
              <a:ext cx="5637410" cy="4608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44"/>
            <a:stretch>
              <a:fillRect/>
            </a:stretch>
          </p:blipFill>
          <p:spPr bwMode="auto">
            <a:xfrm>
              <a:off x="255318" y="347472"/>
              <a:ext cx="5159317" cy="3017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3" name="椭圆 10"/>
          <p:cNvSpPr>
            <a:spLocks noChangeArrowheads="1"/>
          </p:cNvSpPr>
          <p:nvPr/>
        </p:nvSpPr>
        <p:spPr bwMode="auto">
          <a:xfrm>
            <a:off x="1489075" y="4051300"/>
            <a:ext cx="403225" cy="401638"/>
          </a:xfrm>
          <a:prstGeom prst="ellipse">
            <a:avLst/>
          </a:prstGeom>
          <a:solidFill>
            <a:srgbClr val="EE49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8444" name="组合 11"/>
          <p:cNvGrpSpPr/>
          <p:nvPr/>
        </p:nvGrpSpPr>
        <p:grpSpPr bwMode="auto">
          <a:xfrm>
            <a:off x="1654175" y="4556125"/>
            <a:ext cx="862013" cy="862013"/>
            <a:chOff x="0" y="0"/>
            <a:chExt cx="862907" cy="862907"/>
          </a:xfrm>
        </p:grpSpPr>
        <p:sp>
          <p:nvSpPr>
            <p:cNvPr id="18445" name="椭圆 12"/>
            <p:cNvSpPr>
              <a:spLocks noChangeArrowheads="1"/>
            </p:cNvSpPr>
            <p:nvPr/>
          </p:nvSpPr>
          <p:spPr bwMode="auto">
            <a:xfrm>
              <a:off x="0" y="0"/>
              <a:ext cx="862907" cy="862907"/>
            </a:xfrm>
            <a:prstGeom prst="ellipse">
              <a:avLst/>
            </a:pr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446" name="图片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721" y="112533"/>
              <a:ext cx="586348" cy="586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7" name="组合 19"/>
          <p:cNvGrpSpPr/>
          <p:nvPr/>
        </p:nvGrpSpPr>
        <p:grpSpPr bwMode="auto">
          <a:xfrm>
            <a:off x="1892300" y="3660775"/>
            <a:ext cx="504825" cy="504825"/>
            <a:chOff x="0" y="0"/>
            <a:chExt cx="505322" cy="505322"/>
          </a:xfrm>
        </p:grpSpPr>
        <p:sp>
          <p:nvSpPr>
            <p:cNvPr id="18448" name="椭圆 20"/>
            <p:cNvSpPr>
              <a:spLocks noChangeArrowheads="1"/>
            </p:cNvSpPr>
            <p:nvPr/>
          </p:nvSpPr>
          <p:spPr bwMode="auto">
            <a:xfrm>
              <a:off x="0" y="0"/>
              <a:ext cx="505322" cy="505322"/>
            </a:xfrm>
            <a:prstGeom prst="ellipse">
              <a:avLst/>
            </a:prstGeom>
            <a:solidFill>
              <a:srgbClr val="3CB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8449" name="图片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9" y="55045"/>
              <a:ext cx="402404" cy="403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0" name="组合 22"/>
          <p:cNvGrpSpPr>
            <a:grpSpLocks noChangeAspect="1"/>
          </p:cNvGrpSpPr>
          <p:nvPr/>
        </p:nvGrpSpPr>
        <p:grpSpPr bwMode="auto">
          <a:xfrm>
            <a:off x="5391150" y="3763963"/>
            <a:ext cx="1508125" cy="2189162"/>
            <a:chOff x="0" y="0"/>
            <a:chExt cx="1508662" cy="2188651"/>
          </a:xfrm>
        </p:grpSpPr>
        <p:pic>
          <p:nvPicPr>
            <p:cNvPr id="18451" name="图片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8662" cy="2188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2" name="图片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12" r="24432"/>
            <a:stretch>
              <a:fillRect/>
            </a:stretch>
          </p:blipFill>
          <p:spPr bwMode="auto">
            <a:xfrm>
              <a:off x="123750" y="235730"/>
              <a:ext cx="1270735" cy="17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53" name="组合 25"/>
          <p:cNvGrpSpPr>
            <a:grpSpLocks noChangeAspect="1"/>
          </p:cNvGrpSpPr>
          <p:nvPr/>
        </p:nvGrpSpPr>
        <p:grpSpPr bwMode="auto">
          <a:xfrm>
            <a:off x="6575425" y="5124450"/>
            <a:ext cx="649288" cy="944563"/>
            <a:chOff x="0" y="0"/>
            <a:chExt cx="1508662" cy="2188652"/>
          </a:xfrm>
        </p:grpSpPr>
        <p:pic>
          <p:nvPicPr>
            <p:cNvPr id="18454" name="图片 2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8662" cy="2188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5" name="图片 2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873" y="235731"/>
              <a:ext cx="1274613" cy="1722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56" name="矩形 28"/>
          <p:cNvSpPr>
            <a:spLocks noChangeArrowheads="1"/>
          </p:cNvSpPr>
          <p:nvPr/>
        </p:nvSpPr>
        <p:spPr bwMode="auto">
          <a:xfrm>
            <a:off x="8169275" y="1838325"/>
            <a:ext cx="4022725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57" name="文本框 29"/>
          <p:cNvSpPr txBox="1">
            <a:spLocks noChangeArrowheads="1"/>
          </p:cNvSpPr>
          <p:nvPr/>
        </p:nvSpPr>
        <p:spPr bwMode="auto">
          <a:xfrm>
            <a:off x="8805863" y="1978025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该项目立足于</a:t>
            </a:r>
            <a:r>
              <a:rPr lang="en-US" altLang="zh-CN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8" name="矩形 30"/>
          <p:cNvSpPr>
            <a:spLocks noChangeArrowheads="1"/>
          </p:cNvSpPr>
          <p:nvPr/>
        </p:nvSpPr>
        <p:spPr bwMode="auto">
          <a:xfrm>
            <a:off x="8631238" y="2924175"/>
            <a:ext cx="3560762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59" name="文本框 31"/>
          <p:cNvSpPr txBox="1">
            <a:spLocks noChangeArrowheads="1"/>
          </p:cNvSpPr>
          <p:nvPr/>
        </p:nvSpPr>
        <p:spPr bwMode="auto">
          <a:xfrm>
            <a:off x="8718868" y="3070860"/>
            <a:ext cx="3386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结合老师课堂教程分析网页数据</a:t>
            </a:r>
            <a:endParaRPr lang="zh-CN" altLang="en-US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0" name="矩形 32"/>
          <p:cNvSpPr>
            <a:spLocks noChangeArrowheads="1"/>
          </p:cNvSpPr>
          <p:nvPr/>
        </p:nvSpPr>
        <p:spPr bwMode="auto">
          <a:xfrm>
            <a:off x="9231313" y="3983038"/>
            <a:ext cx="2960687" cy="649287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61" name="文本框 33"/>
          <p:cNvSpPr txBox="1">
            <a:spLocks noChangeArrowheads="1"/>
          </p:cNvSpPr>
          <p:nvPr/>
        </p:nvSpPr>
        <p:spPr bwMode="auto">
          <a:xfrm>
            <a:off x="9231313" y="4138613"/>
            <a:ext cx="28702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通过循环达成对目标多次记录</a:t>
            </a:r>
            <a:endParaRPr lang="zh-CN" altLang="en-US" sz="16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2" name="矩形 34"/>
          <p:cNvSpPr>
            <a:spLocks noChangeArrowheads="1"/>
          </p:cNvSpPr>
          <p:nvPr/>
        </p:nvSpPr>
        <p:spPr bwMode="auto">
          <a:xfrm>
            <a:off x="9839325" y="5070475"/>
            <a:ext cx="2357438" cy="6492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444446"/>
              </a:solidFill>
            </a:endParaRPr>
          </a:p>
        </p:txBody>
      </p:sp>
      <p:sp>
        <p:nvSpPr>
          <p:cNvPr id="18463" name="文本框 35"/>
          <p:cNvSpPr txBox="1">
            <a:spLocks noChangeArrowheads="1"/>
          </p:cNvSpPr>
          <p:nvPr/>
        </p:nvSpPr>
        <p:spPr bwMode="auto">
          <a:xfrm>
            <a:off x="9582150" y="5210810"/>
            <a:ext cx="28717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可视化运行</a:t>
            </a:r>
            <a:endParaRPr lang="zh-CN" altLang="en-US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/>
      <p:bldP spid="18459" grpId="0"/>
      <p:bldP spid="18461" grpId="0"/>
      <p:bldP spid="184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459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矩形 16"/>
          <p:cNvSpPr>
            <a:spLocks noChangeArrowheads="1"/>
          </p:cNvSpPr>
          <p:nvPr/>
        </p:nvSpPr>
        <p:spPr bwMode="auto">
          <a:xfrm>
            <a:off x="2987675" y="161925"/>
            <a:ext cx="38623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项目创作原因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61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9462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63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19464" name="Group 16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1139825"/>
            <a:ext cx="4254500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5" name="Group 117"/>
          <p:cNvGrpSpPr/>
          <p:nvPr/>
        </p:nvGrpSpPr>
        <p:grpSpPr bwMode="auto">
          <a:xfrm>
            <a:off x="3611563" y="2001838"/>
            <a:ext cx="609600" cy="609600"/>
            <a:chOff x="0" y="0"/>
            <a:chExt cx="384" cy="384"/>
          </a:xfrm>
        </p:grpSpPr>
        <p:sp>
          <p:nvSpPr>
            <p:cNvPr id="19466" name="Oval 113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rgbClr val="F4B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67" name="Oval 115"/>
            <p:cNvGrpSpPr/>
            <p:nvPr/>
          </p:nvGrpSpPr>
          <p:grpSpPr bwMode="auto">
            <a:xfrm>
              <a:off x="125" y="125"/>
              <a:ext cx="134" cy="131"/>
              <a:chOff x="0" y="0"/>
              <a:chExt cx="213360" cy="207264"/>
            </a:xfrm>
          </p:grpSpPr>
          <p:pic>
            <p:nvPicPr>
              <p:cNvPr id="19468" name="Oval 115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360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69" name="Text Box 13"/>
              <p:cNvSpPr txBox="1">
                <a:spLocks noChangeArrowheads="1"/>
              </p:cNvSpPr>
              <p:nvPr/>
            </p:nvSpPr>
            <p:spPr bwMode="auto">
              <a:xfrm>
                <a:off x="43503" y="42734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70" name="Oval 116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rgbClr val="F4B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71" name="Group 135"/>
          <p:cNvGrpSpPr/>
          <p:nvPr/>
        </p:nvGrpSpPr>
        <p:grpSpPr bwMode="auto">
          <a:xfrm>
            <a:off x="7439025" y="2443163"/>
            <a:ext cx="609600" cy="609600"/>
            <a:chOff x="0" y="0"/>
            <a:chExt cx="384" cy="384"/>
          </a:xfrm>
        </p:grpSpPr>
        <p:sp>
          <p:nvSpPr>
            <p:cNvPr id="19472" name="Oval 136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rgbClr val="C49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73" name="Oval 137"/>
            <p:cNvGrpSpPr/>
            <p:nvPr/>
          </p:nvGrpSpPr>
          <p:grpSpPr bwMode="auto">
            <a:xfrm>
              <a:off x="125" y="127"/>
              <a:ext cx="134" cy="131"/>
              <a:chOff x="0" y="0"/>
              <a:chExt cx="213360" cy="207264"/>
            </a:xfrm>
          </p:grpSpPr>
          <p:pic>
            <p:nvPicPr>
              <p:cNvPr id="19474" name="Oval 137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13360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43440" y="39757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76" name="Oval 138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rgbClr val="C49B3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477" name="Group 139"/>
          <p:cNvGrpSpPr/>
          <p:nvPr/>
        </p:nvGrpSpPr>
        <p:grpSpPr bwMode="auto">
          <a:xfrm>
            <a:off x="6370638" y="3890963"/>
            <a:ext cx="609600" cy="609600"/>
            <a:chOff x="0" y="0"/>
            <a:chExt cx="384" cy="384"/>
          </a:xfrm>
        </p:grpSpPr>
        <p:sp>
          <p:nvSpPr>
            <p:cNvPr id="19478" name="Oval 140"/>
            <p:cNvSpPr>
              <a:spLocks noChangeArrowheads="1"/>
            </p:cNvSpPr>
            <p:nvPr/>
          </p:nvSpPr>
          <p:spPr bwMode="auto">
            <a:xfrm>
              <a:off x="60" y="60"/>
              <a:ext cx="264" cy="264"/>
            </a:xfrm>
            <a:prstGeom prst="ellipse">
              <a:avLst/>
            </a:prstGeom>
            <a:noFill/>
            <a:ln w="9525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479" name="Oval 141"/>
            <p:cNvGrpSpPr/>
            <p:nvPr/>
          </p:nvGrpSpPr>
          <p:grpSpPr bwMode="auto">
            <a:xfrm>
              <a:off x="126" y="126"/>
              <a:ext cx="131" cy="131"/>
              <a:chOff x="0" y="0"/>
              <a:chExt cx="207264" cy="207264"/>
            </a:xfrm>
          </p:grpSpPr>
          <p:pic>
            <p:nvPicPr>
              <p:cNvPr id="19480" name="Oval 14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07264" cy="207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81" name="Text Box 25"/>
              <p:cNvSpPr txBox="1">
                <a:spLocks noChangeArrowheads="1"/>
              </p:cNvSpPr>
              <p:nvPr/>
            </p:nvSpPr>
            <p:spPr bwMode="auto">
              <a:xfrm>
                <a:off x="41704" y="42389"/>
                <a:ext cx="125724" cy="1257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482" name="Oval 142"/>
            <p:cNvSpPr>
              <a:spLocks noChangeArrowheads="1"/>
            </p:cNvSpPr>
            <p:nvPr/>
          </p:nvSpPr>
          <p:spPr bwMode="auto">
            <a:xfrm>
              <a:off x="0" y="0"/>
              <a:ext cx="384" cy="384"/>
            </a:xfrm>
            <a:prstGeom prst="ellipse">
              <a:avLst/>
            </a:prstGeom>
            <a:noFill/>
            <a:ln w="9525" cmpd="sng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483" name="图片 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1606550"/>
            <a:ext cx="2011362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4" name="图片 3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4178300"/>
            <a:ext cx="15303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85" name="组合 37"/>
          <p:cNvGrpSpPr/>
          <p:nvPr/>
        </p:nvGrpSpPr>
        <p:grpSpPr bwMode="auto">
          <a:xfrm>
            <a:off x="1006475" y="3133725"/>
            <a:ext cx="2605088" cy="1166093"/>
            <a:chOff x="0" y="0"/>
            <a:chExt cx="1958232" cy="876149"/>
          </a:xfrm>
        </p:grpSpPr>
        <p:sp>
          <p:nvSpPr>
            <p:cNvPr id="19486" name="TextBox 25"/>
            <p:cNvSpPr txBox="1">
              <a:spLocks noChangeArrowheads="1"/>
            </p:cNvSpPr>
            <p:nvPr/>
          </p:nvSpPr>
          <p:spPr bwMode="auto">
            <a:xfrm>
              <a:off x="0" y="0"/>
              <a:ext cx="710262" cy="29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87" name="矩形 1"/>
            <p:cNvSpPr>
              <a:spLocks noChangeArrowheads="1"/>
            </p:cNvSpPr>
            <p:nvPr/>
          </p:nvSpPr>
          <p:spPr bwMode="auto">
            <a:xfrm>
              <a:off x="0" y="391405"/>
              <a:ext cx="1958232" cy="484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课堂学习了关于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及其可视化的使用，为了达到学以致用的目的，制作了该简易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88" name="直接连接符 40"/>
          <p:cNvCxnSpPr>
            <a:cxnSpLocks noChangeShapeType="1"/>
          </p:cNvCxnSpPr>
          <p:nvPr/>
        </p:nvCxnSpPr>
        <p:spPr bwMode="auto">
          <a:xfrm>
            <a:off x="1104900" y="3579813"/>
            <a:ext cx="2366963" cy="0"/>
          </a:xfrm>
          <a:prstGeom prst="line">
            <a:avLst/>
          </a:prstGeom>
          <a:noFill/>
          <a:ln w="3175" cmpd="sng">
            <a:solidFill>
              <a:srgbClr val="FCFCF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489" name="组合 41"/>
          <p:cNvGrpSpPr/>
          <p:nvPr/>
        </p:nvGrpSpPr>
        <p:grpSpPr bwMode="auto">
          <a:xfrm>
            <a:off x="8672513" y="3702050"/>
            <a:ext cx="2603500" cy="1350266"/>
            <a:chOff x="0" y="0"/>
            <a:chExt cx="1958232" cy="1015720"/>
          </a:xfrm>
        </p:grpSpPr>
        <p:sp>
          <p:nvSpPr>
            <p:cNvPr id="19490" name="TextBox 25"/>
            <p:cNvSpPr txBox="1">
              <a:spLocks noChangeArrowheads="1"/>
            </p:cNvSpPr>
            <p:nvPr/>
          </p:nvSpPr>
          <p:spPr bwMode="auto">
            <a:xfrm>
              <a:off x="0" y="0"/>
              <a:ext cx="710695" cy="29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31254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31254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原因二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91" name="矩形 1"/>
            <p:cNvSpPr>
              <a:spLocks noChangeArrowheads="1"/>
            </p:cNvSpPr>
            <p:nvPr/>
          </p:nvSpPr>
          <p:spPr bwMode="auto">
            <a:xfrm>
              <a:off x="0" y="391405"/>
              <a:ext cx="1958232" cy="6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大学专业为应用数学专业，该项目与我的专业非常契合，通过本次项目，我可以更加了解</a:t>
              </a:r>
              <a:r>
                <a:rPr lang="en-US" altLang="zh-CN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，这对我的专业知识有很大的帮助。</a:t>
              </a:r>
              <a:endPara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492" name="直接连接符 44"/>
          <p:cNvCxnSpPr>
            <a:cxnSpLocks noChangeShapeType="1"/>
          </p:cNvCxnSpPr>
          <p:nvPr/>
        </p:nvCxnSpPr>
        <p:spPr bwMode="auto">
          <a:xfrm>
            <a:off x="8769350" y="4146550"/>
            <a:ext cx="2366963" cy="0"/>
          </a:xfrm>
          <a:prstGeom prst="line">
            <a:avLst/>
          </a:prstGeom>
          <a:noFill/>
          <a:ln w="3175" cmpd="sng">
            <a:solidFill>
              <a:srgbClr val="FCFCF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3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20484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20485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486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487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488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9" name="文本框 69"/>
            <p:cNvSpPr txBox="1">
              <a:spLocks noChangeArrowheads="1"/>
            </p:cNvSpPr>
            <p:nvPr/>
          </p:nvSpPr>
          <p:spPr bwMode="auto">
            <a:xfrm>
              <a:off x="619249" y="512248"/>
              <a:ext cx="330451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490" name="矩形 11"/>
          <p:cNvSpPr>
            <a:spLocks noChangeArrowheads="1"/>
          </p:cNvSpPr>
          <p:nvPr/>
        </p:nvSpPr>
        <p:spPr bwMode="auto">
          <a:xfrm>
            <a:off x="4384675" y="4098925"/>
            <a:ext cx="34163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1" name="矩形 12"/>
          <p:cNvSpPr>
            <a:spLocks noChangeArrowheads="1"/>
          </p:cNvSpPr>
          <p:nvPr/>
        </p:nvSpPr>
        <p:spPr bwMode="auto">
          <a:xfrm>
            <a:off x="4384675" y="4583113"/>
            <a:ext cx="23082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2" name="矩形 13"/>
          <p:cNvSpPr>
            <a:spLocks noChangeArrowheads="1"/>
          </p:cNvSpPr>
          <p:nvPr/>
        </p:nvSpPr>
        <p:spPr bwMode="auto">
          <a:xfrm>
            <a:off x="4384675" y="5068888"/>
            <a:ext cx="293846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该程序作用</a:t>
            </a: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507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8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09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1510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1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1363980"/>
            <a:ext cx="3704590" cy="552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81430" y="2204720"/>
            <a:ext cx="3439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进入路径选择</a:t>
            </a:r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40160" name="组合 744"/>
          <p:cNvGrpSpPr/>
          <p:nvPr/>
        </p:nvGrpSpPr>
        <p:grpSpPr bwMode="auto">
          <a:xfrm>
            <a:off x="149860" y="1371283"/>
            <a:ext cx="722313" cy="722312"/>
            <a:chOff x="0" y="0"/>
            <a:chExt cx="721713" cy="721714"/>
          </a:xfrm>
        </p:grpSpPr>
        <p:sp>
          <p:nvSpPr>
            <p:cNvPr id="40161" name="Freeform 419"/>
            <p:cNvSpPr/>
            <p:nvPr/>
          </p:nvSpPr>
          <p:spPr bwMode="auto">
            <a:xfrm>
              <a:off x="0" y="0"/>
              <a:ext cx="721713" cy="721714"/>
            </a:xfrm>
            <a:custGeom>
              <a:avLst/>
              <a:gdLst>
                <a:gd name="T0" fmla="*/ 1632 w 1632"/>
                <a:gd name="T1" fmla="*/ 1519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9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9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2" name="Freeform 420"/>
            <p:cNvSpPr/>
            <p:nvPr/>
          </p:nvSpPr>
          <p:spPr bwMode="auto">
            <a:xfrm>
              <a:off x="240985" y="151547"/>
              <a:ext cx="113039" cy="81985"/>
            </a:xfrm>
            <a:custGeom>
              <a:avLst/>
              <a:gdLst>
                <a:gd name="T0" fmla="*/ 180 w 255"/>
                <a:gd name="T1" fmla="*/ 186 h 186"/>
                <a:gd name="T2" fmla="*/ 230 w 255"/>
                <a:gd name="T3" fmla="*/ 30 h 186"/>
                <a:gd name="T4" fmla="*/ 36 w 255"/>
                <a:gd name="T5" fmla="*/ 114 h 186"/>
                <a:gd name="T6" fmla="*/ 0 w 255"/>
                <a:gd name="T7" fmla="*/ 154 h 186"/>
                <a:gd name="T8" fmla="*/ 180 w 25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86">
                  <a:moveTo>
                    <a:pt x="180" y="186"/>
                  </a:moveTo>
                  <a:cubicBezTo>
                    <a:pt x="233" y="121"/>
                    <a:pt x="255" y="56"/>
                    <a:pt x="230" y="30"/>
                  </a:cubicBezTo>
                  <a:cubicBezTo>
                    <a:pt x="200" y="0"/>
                    <a:pt x="113" y="37"/>
                    <a:pt x="36" y="114"/>
                  </a:cubicBezTo>
                  <a:cubicBezTo>
                    <a:pt x="23" y="127"/>
                    <a:pt x="11" y="141"/>
                    <a:pt x="0" y="154"/>
                  </a:cubicBezTo>
                  <a:cubicBezTo>
                    <a:pt x="180" y="186"/>
                    <a:pt x="180" y="186"/>
                    <a:pt x="180" y="186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3" name="Freeform 421"/>
            <p:cNvSpPr/>
            <p:nvPr/>
          </p:nvSpPr>
          <p:spPr bwMode="auto">
            <a:xfrm>
              <a:off x="118008" y="206204"/>
              <a:ext cx="294399" cy="136641"/>
            </a:xfrm>
            <a:custGeom>
              <a:avLst/>
              <a:gdLst>
                <a:gd name="T0" fmla="*/ 237 w 237"/>
                <a:gd name="T1" fmla="*/ 35 h 110"/>
                <a:gd name="T2" fmla="*/ 163 w 237"/>
                <a:gd name="T3" fmla="*/ 22 h 110"/>
                <a:gd name="T4" fmla="*/ 99 w 237"/>
                <a:gd name="T5" fmla="*/ 11 h 110"/>
                <a:gd name="T6" fmla="*/ 40 w 237"/>
                <a:gd name="T7" fmla="*/ 0 h 110"/>
                <a:gd name="T8" fmla="*/ 0 w 237"/>
                <a:gd name="T9" fmla="*/ 35 h 110"/>
                <a:gd name="T10" fmla="*/ 165 w 237"/>
                <a:gd name="T11" fmla="*/ 110 h 110"/>
                <a:gd name="T12" fmla="*/ 237 w 237"/>
                <a:gd name="T13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4" name="Freeform 422"/>
            <p:cNvSpPr/>
            <p:nvPr/>
          </p:nvSpPr>
          <p:spPr bwMode="auto">
            <a:xfrm>
              <a:off x="118008" y="206204"/>
              <a:ext cx="294399" cy="136641"/>
            </a:xfrm>
            <a:custGeom>
              <a:avLst/>
              <a:gdLst>
                <a:gd name="T0" fmla="*/ 237 w 237"/>
                <a:gd name="T1" fmla="*/ 35 h 110"/>
                <a:gd name="T2" fmla="*/ 163 w 237"/>
                <a:gd name="T3" fmla="*/ 22 h 110"/>
                <a:gd name="T4" fmla="*/ 99 w 237"/>
                <a:gd name="T5" fmla="*/ 11 h 110"/>
                <a:gd name="T6" fmla="*/ 40 w 237"/>
                <a:gd name="T7" fmla="*/ 0 h 110"/>
                <a:gd name="T8" fmla="*/ 0 w 237"/>
                <a:gd name="T9" fmla="*/ 35 h 110"/>
                <a:gd name="T10" fmla="*/ 165 w 237"/>
                <a:gd name="T11" fmla="*/ 110 h 110"/>
                <a:gd name="T12" fmla="*/ 237 w 237"/>
                <a:gd name="T13" fmla="*/ 3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5" name="Freeform 423"/>
            <p:cNvSpPr/>
            <p:nvPr/>
          </p:nvSpPr>
          <p:spPr bwMode="auto">
            <a:xfrm>
              <a:off x="377626" y="303095"/>
              <a:ext cx="146579" cy="305579"/>
            </a:xfrm>
            <a:custGeom>
              <a:avLst/>
              <a:gdLst>
                <a:gd name="T0" fmla="*/ 0 w 118"/>
                <a:gd name="T1" fmla="*/ 73 h 246"/>
                <a:gd name="T2" fmla="*/ 2 w 118"/>
                <a:gd name="T3" fmla="*/ 75 h 246"/>
                <a:gd name="T4" fmla="*/ 88 w 118"/>
                <a:gd name="T5" fmla="*/ 246 h 246"/>
                <a:gd name="T6" fmla="*/ 118 w 118"/>
                <a:gd name="T7" fmla="*/ 209 h 246"/>
                <a:gd name="T8" fmla="*/ 106 w 118"/>
                <a:gd name="T9" fmla="*/ 146 h 246"/>
                <a:gd name="T10" fmla="*/ 94 w 118"/>
                <a:gd name="T11" fmla="*/ 83 h 246"/>
                <a:gd name="T12" fmla="*/ 77 w 118"/>
                <a:gd name="T13" fmla="*/ 0 h 246"/>
                <a:gd name="T14" fmla="*/ 0 w 118"/>
                <a:gd name="T15" fmla="*/ 73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46">
                  <a:moveTo>
                    <a:pt x="0" y="73"/>
                  </a:moveTo>
                  <a:lnTo>
                    <a:pt x="2" y="75"/>
                  </a:lnTo>
                  <a:lnTo>
                    <a:pt x="88" y="246"/>
                  </a:lnTo>
                  <a:lnTo>
                    <a:pt x="118" y="209"/>
                  </a:lnTo>
                  <a:lnTo>
                    <a:pt x="106" y="146"/>
                  </a:lnTo>
                  <a:lnTo>
                    <a:pt x="94" y="83"/>
                  </a:lnTo>
                  <a:lnTo>
                    <a:pt x="77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6" name="Freeform 424"/>
            <p:cNvSpPr/>
            <p:nvPr/>
          </p:nvSpPr>
          <p:spPr bwMode="auto">
            <a:xfrm>
              <a:off x="78258" y="470791"/>
              <a:ext cx="113039" cy="73290"/>
            </a:xfrm>
            <a:custGeom>
              <a:avLst/>
              <a:gdLst>
                <a:gd name="T0" fmla="*/ 91 w 91"/>
                <a:gd name="T1" fmla="*/ 25 h 59"/>
                <a:gd name="T2" fmla="*/ 29 w 91"/>
                <a:gd name="T3" fmla="*/ 0 h 59"/>
                <a:gd name="T4" fmla="*/ 0 w 91"/>
                <a:gd name="T5" fmla="*/ 29 h 59"/>
                <a:gd name="T6" fmla="*/ 66 w 91"/>
                <a:gd name="T7" fmla="*/ 59 h 59"/>
                <a:gd name="T8" fmla="*/ 91 w 91"/>
                <a:gd name="T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  <a:close/>
                </a:path>
              </a:pathLst>
            </a:custGeom>
            <a:solidFill>
              <a:srgbClr val="DC7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7" name="Freeform 425"/>
            <p:cNvSpPr/>
            <p:nvPr/>
          </p:nvSpPr>
          <p:spPr bwMode="auto">
            <a:xfrm>
              <a:off x="78258" y="470791"/>
              <a:ext cx="113039" cy="73290"/>
            </a:xfrm>
            <a:custGeom>
              <a:avLst/>
              <a:gdLst>
                <a:gd name="T0" fmla="*/ 91 w 91"/>
                <a:gd name="T1" fmla="*/ 25 h 59"/>
                <a:gd name="T2" fmla="*/ 29 w 91"/>
                <a:gd name="T3" fmla="*/ 0 h 59"/>
                <a:gd name="T4" fmla="*/ 0 w 91"/>
                <a:gd name="T5" fmla="*/ 29 h 59"/>
                <a:gd name="T6" fmla="*/ 66 w 91"/>
                <a:gd name="T7" fmla="*/ 59 h 59"/>
                <a:gd name="T8" fmla="*/ 91 w 91"/>
                <a:gd name="T9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8" name="Freeform 426"/>
            <p:cNvSpPr/>
            <p:nvPr/>
          </p:nvSpPr>
          <p:spPr bwMode="auto">
            <a:xfrm>
              <a:off x="160243" y="118009"/>
              <a:ext cx="440978" cy="436010"/>
            </a:xfrm>
            <a:custGeom>
              <a:avLst/>
              <a:gdLst>
                <a:gd name="T0" fmla="*/ 121 w 998"/>
                <a:gd name="T1" fmla="*/ 918 h 986"/>
                <a:gd name="T2" fmla="*/ 134 w 998"/>
                <a:gd name="T3" fmla="*/ 907 h 986"/>
                <a:gd name="T4" fmla="*/ 493 w 998"/>
                <a:gd name="T5" fmla="*/ 625 h 986"/>
                <a:gd name="T6" fmla="*/ 709 w 998"/>
                <a:gd name="T7" fmla="*/ 418 h 986"/>
                <a:gd name="T8" fmla="*/ 708 w 998"/>
                <a:gd name="T9" fmla="*/ 417 h 986"/>
                <a:gd name="T10" fmla="*/ 932 w 998"/>
                <a:gd name="T11" fmla="*/ 65 h 986"/>
                <a:gd name="T12" fmla="*/ 571 w 998"/>
                <a:gd name="T13" fmla="*/ 299 h 986"/>
                <a:gd name="T14" fmla="*/ 367 w 998"/>
                <a:gd name="T15" fmla="*/ 510 h 986"/>
                <a:gd name="T16" fmla="*/ 90 w 998"/>
                <a:gd name="T17" fmla="*/ 847 h 986"/>
                <a:gd name="T18" fmla="*/ 70 w 998"/>
                <a:gd name="T19" fmla="*/ 868 h 986"/>
                <a:gd name="T20" fmla="*/ 0 w 998"/>
                <a:gd name="T21" fmla="*/ 965 h 986"/>
                <a:gd name="T22" fmla="*/ 21 w 998"/>
                <a:gd name="T23" fmla="*/ 986 h 986"/>
                <a:gd name="T24" fmla="*/ 121 w 998"/>
                <a:gd name="T25" fmla="*/ 918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8" h="986">
                  <a:moveTo>
                    <a:pt x="121" y="918"/>
                  </a:moveTo>
                  <a:cubicBezTo>
                    <a:pt x="125" y="915"/>
                    <a:pt x="130" y="911"/>
                    <a:pt x="134" y="907"/>
                  </a:cubicBezTo>
                  <a:cubicBezTo>
                    <a:pt x="493" y="625"/>
                    <a:pt x="493" y="625"/>
                    <a:pt x="493" y="625"/>
                  </a:cubicBezTo>
                  <a:cubicBezTo>
                    <a:pt x="709" y="418"/>
                    <a:pt x="709" y="418"/>
                    <a:pt x="709" y="418"/>
                  </a:cubicBezTo>
                  <a:cubicBezTo>
                    <a:pt x="708" y="417"/>
                    <a:pt x="708" y="417"/>
                    <a:pt x="708" y="417"/>
                  </a:cubicBezTo>
                  <a:cubicBezTo>
                    <a:pt x="708" y="417"/>
                    <a:pt x="998" y="131"/>
                    <a:pt x="932" y="65"/>
                  </a:cubicBezTo>
                  <a:cubicBezTo>
                    <a:pt x="866" y="0"/>
                    <a:pt x="571" y="299"/>
                    <a:pt x="571" y="299"/>
                  </a:cubicBezTo>
                  <a:cubicBezTo>
                    <a:pt x="367" y="510"/>
                    <a:pt x="367" y="510"/>
                    <a:pt x="367" y="510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83" y="854"/>
                    <a:pt x="76" y="861"/>
                    <a:pt x="70" y="868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21" y="986"/>
                    <a:pt x="21" y="986"/>
                    <a:pt x="21" y="986"/>
                  </a:cubicBezTo>
                  <a:cubicBezTo>
                    <a:pt x="121" y="918"/>
                    <a:pt x="121" y="918"/>
                    <a:pt x="121" y="9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69" name="Freeform 427"/>
            <p:cNvSpPr/>
            <p:nvPr/>
          </p:nvSpPr>
          <p:spPr bwMode="auto">
            <a:xfrm>
              <a:off x="168938" y="524205"/>
              <a:ext cx="84469" cy="110555"/>
            </a:xfrm>
            <a:custGeom>
              <a:avLst/>
              <a:gdLst>
                <a:gd name="T0" fmla="*/ 13 w 68"/>
                <a:gd name="T1" fmla="*/ 36 h 89"/>
                <a:gd name="T2" fmla="*/ 41 w 68"/>
                <a:gd name="T3" fmla="*/ 89 h 89"/>
                <a:gd name="T4" fmla="*/ 68 w 68"/>
                <a:gd name="T5" fmla="*/ 62 h 89"/>
                <a:gd name="T6" fmla="*/ 36 w 68"/>
                <a:gd name="T7" fmla="*/ 0 h 89"/>
                <a:gd name="T8" fmla="*/ 0 w 68"/>
                <a:gd name="T9" fmla="*/ 24 h 89"/>
                <a:gd name="T10" fmla="*/ 13 w 68"/>
                <a:gd name="T11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DC7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0" name="Freeform 428"/>
            <p:cNvSpPr/>
            <p:nvPr/>
          </p:nvSpPr>
          <p:spPr bwMode="auto">
            <a:xfrm>
              <a:off x="168938" y="524205"/>
              <a:ext cx="84469" cy="110555"/>
            </a:xfrm>
            <a:custGeom>
              <a:avLst/>
              <a:gdLst>
                <a:gd name="T0" fmla="*/ 13 w 68"/>
                <a:gd name="T1" fmla="*/ 36 h 89"/>
                <a:gd name="T2" fmla="*/ 41 w 68"/>
                <a:gd name="T3" fmla="*/ 89 h 89"/>
                <a:gd name="T4" fmla="*/ 68 w 68"/>
                <a:gd name="T5" fmla="*/ 62 h 89"/>
                <a:gd name="T6" fmla="*/ 36 w 68"/>
                <a:gd name="T7" fmla="*/ 0 h 89"/>
                <a:gd name="T8" fmla="*/ 0 w 68"/>
                <a:gd name="T9" fmla="*/ 24 h 89"/>
                <a:gd name="T10" fmla="*/ 13 w 68"/>
                <a:gd name="T11" fmla="*/ 3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1" name="Freeform 429"/>
            <p:cNvSpPr/>
            <p:nvPr/>
          </p:nvSpPr>
          <p:spPr bwMode="auto">
            <a:xfrm>
              <a:off x="494392" y="366447"/>
              <a:ext cx="88195" cy="118009"/>
            </a:xfrm>
            <a:custGeom>
              <a:avLst/>
              <a:gdLst>
                <a:gd name="T0" fmla="*/ 34 w 201"/>
                <a:gd name="T1" fmla="*/ 267 h 267"/>
                <a:gd name="T2" fmla="*/ 87 w 201"/>
                <a:gd name="T3" fmla="*/ 221 h 267"/>
                <a:gd name="T4" fmla="*/ 171 w 201"/>
                <a:gd name="T5" fmla="*/ 27 h 267"/>
                <a:gd name="T6" fmla="*/ 0 w 201"/>
                <a:gd name="T7" fmla="*/ 89 h 267"/>
                <a:gd name="T8" fmla="*/ 34 w 201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67">
                  <a:moveTo>
                    <a:pt x="34" y="267"/>
                  </a:moveTo>
                  <a:cubicBezTo>
                    <a:pt x="52" y="254"/>
                    <a:pt x="70" y="238"/>
                    <a:pt x="87" y="221"/>
                  </a:cubicBezTo>
                  <a:cubicBezTo>
                    <a:pt x="164" y="144"/>
                    <a:pt x="201" y="57"/>
                    <a:pt x="171" y="27"/>
                  </a:cubicBezTo>
                  <a:cubicBezTo>
                    <a:pt x="143" y="0"/>
                    <a:pt x="70" y="27"/>
                    <a:pt x="0" y="89"/>
                  </a:cubicBezTo>
                  <a:cubicBezTo>
                    <a:pt x="34" y="267"/>
                    <a:pt x="34" y="267"/>
                    <a:pt x="34" y="267"/>
                  </a:cubicBezTo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2" name="Freeform 430"/>
            <p:cNvSpPr/>
            <p:nvPr/>
          </p:nvSpPr>
          <p:spPr bwMode="auto">
            <a:xfrm>
              <a:off x="168938" y="524205"/>
              <a:ext cx="44719" cy="29813"/>
            </a:xfrm>
            <a:custGeom>
              <a:avLst/>
              <a:gdLst>
                <a:gd name="T0" fmla="*/ 36 w 36"/>
                <a:gd name="T1" fmla="*/ 0 h 24"/>
                <a:gd name="T2" fmla="*/ 0 w 36"/>
                <a:gd name="T3" fmla="*/ 24 h 24"/>
                <a:gd name="T4" fmla="*/ 36 w 3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4">
                  <a:moveTo>
                    <a:pt x="36" y="0"/>
                  </a:move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3" name="Line 431"/>
            <p:cNvSpPr>
              <a:spLocks noChangeShapeType="1"/>
            </p:cNvSpPr>
            <p:nvPr/>
          </p:nvSpPr>
          <p:spPr bwMode="auto">
            <a:xfrm flipH="1">
              <a:off x="168938" y="524205"/>
              <a:ext cx="44719" cy="29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4" name="Freeform 432"/>
            <p:cNvSpPr/>
            <p:nvPr/>
          </p:nvSpPr>
          <p:spPr bwMode="auto">
            <a:xfrm>
              <a:off x="530416" y="139125"/>
              <a:ext cx="50929" cy="48446"/>
            </a:xfrm>
            <a:custGeom>
              <a:avLst/>
              <a:gdLst>
                <a:gd name="T0" fmla="*/ 0 w 115"/>
                <a:gd name="T1" fmla="*/ 47 h 110"/>
                <a:gd name="T2" fmla="*/ 72 w 115"/>
                <a:gd name="T3" fmla="*/ 110 h 110"/>
                <a:gd name="T4" fmla="*/ 87 w 115"/>
                <a:gd name="T5" fmla="*/ 25 h 110"/>
                <a:gd name="T6" fmla="*/ 0 w 115"/>
                <a:gd name="T7" fmla="*/ 4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10">
                  <a:moveTo>
                    <a:pt x="0" y="47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115" y="50"/>
                    <a:pt x="87" y="25"/>
                  </a:cubicBezTo>
                  <a:cubicBezTo>
                    <a:pt x="60" y="0"/>
                    <a:pt x="12" y="32"/>
                    <a:pt x="0" y="47"/>
                  </a:cubicBezTo>
                  <a:close/>
                </a:path>
              </a:pathLst>
            </a:custGeom>
            <a:solidFill>
              <a:srgbClr val="66A4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5" name="Freeform 433"/>
            <p:cNvSpPr/>
            <p:nvPr/>
          </p:nvSpPr>
          <p:spPr bwMode="auto">
            <a:xfrm>
              <a:off x="274525" y="167696"/>
              <a:ext cx="70805" cy="59625"/>
            </a:xfrm>
            <a:custGeom>
              <a:avLst/>
              <a:gdLst>
                <a:gd name="T0" fmla="*/ 124 w 160"/>
                <a:gd name="T1" fmla="*/ 0 h 137"/>
                <a:gd name="T2" fmla="*/ 64 w 160"/>
                <a:gd name="T3" fmla="*/ 55 h 137"/>
                <a:gd name="T4" fmla="*/ 22 w 160"/>
                <a:gd name="T5" fmla="*/ 126 h 137"/>
                <a:gd name="T6" fmla="*/ 52 w 160"/>
                <a:gd name="T7" fmla="*/ 137 h 137"/>
                <a:gd name="T8" fmla="*/ 119 w 160"/>
                <a:gd name="T9" fmla="*/ 105 h 137"/>
                <a:gd name="T10" fmla="*/ 138 w 160"/>
                <a:gd name="T11" fmla="*/ 7 h 137"/>
                <a:gd name="T12" fmla="*/ 124 w 160"/>
                <a:gd name="T13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37">
                  <a:moveTo>
                    <a:pt x="124" y="0"/>
                  </a:moveTo>
                  <a:cubicBezTo>
                    <a:pt x="107" y="0"/>
                    <a:pt x="89" y="28"/>
                    <a:pt x="64" y="55"/>
                  </a:cubicBezTo>
                  <a:cubicBezTo>
                    <a:pt x="32" y="88"/>
                    <a:pt x="0" y="105"/>
                    <a:pt x="22" y="126"/>
                  </a:cubicBezTo>
                  <a:cubicBezTo>
                    <a:pt x="30" y="134"/>
                    <a:pt x="40" y="137"/>
                    <a:pt x="52" y="137"/>
                  </a:cubicBezTo>
                  <a:cubicBezTo>
                    <a:pt x="73" y="137"/>
                    <a:pt x="99" y="126"/>
                    <a:pt x="119" y="105"/>
                  </a:cubicBezTo>
                  <a:cubicBezTo>
                    <a:pt x="151" y="72"/>
                    <a:pt x="160" y="28"/>
                    <a:pt x="138" y="7"/>
                  </a:cubicBezTo>
                  <a:cubicBezTo>
                    <a:pt x="133" y="2"/>
                    <a:pt x="129" y="0"/>
                    <a:pt x="124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6" name="Freeform 434"/>
            <p:cNvSpPr/>
            <p:nvPr/>
          </p:nvSpPr>
          <p:spPr bwMode="auto">
            <a:xfrm>
              <a:off x="500604" y="390048"/>
              <a:ext cx="69563" cy="60868"/>
            </a:xfrm>
            <a:custGeom>
              <a:avLst/>
              <a:gdLst>
                <a:gd name="T0" fmla="*/ 127 w 159"/>
                <a:gd name="T1" fmla="*/ 0 h 136"/>
                <a:gd name="T2" fmla="*/ 77 w 159"/>
                <a:gd name="T3" fmla="*/ 64 h 136"/>
                <a:gd name="T4" fmla="*/ 21 w 159"/>
                <a:gd name="T5" fmla="*/ 125 h 136"/>
                <a:gd name="T6" fmla="*/ 51 w 159"/>
                <a:gd name="T7" fmla="*/ 136 h 136"/>
                <a:gd name="T8" fmla="*/ 118 w 159"/>
                <a:gd name="T9" fmla="*/ 103 h 136"/>
                <a:gd name="T10" fmla="*/ 137 w 159"/>
                <a:gd name="T11" fmla="*/ 5 h 136"/>
                <a:gd name="T12" fmla="*/ 127 w 159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36">
                  <a:moveTo>
                    <a:pt x="127" y="0"/>
                  </a:moveTo>
                  <a:cubicBezTo>
                    <a:pt x="112" y="0"/>
                    <a:pt x="103" y="36"/>
                    <a:pt x="77" y="64"/>
                  </a:cubicBezTo>
                  <a:cubicBezTo>
                    <a:pt x="45" y="97"/>
                    <a:pt x="0" y="104"/>
                    <a:pt x="21" y="125"/>
                  </a:cubicBezTo>
                  <a:cubicBezTo>
                    <a:pt x="29" y="132"/>
                    <a:pt x="40" y="136"/>
                    <a:pt x="51" y="136"/>
                  </a:cubicBezTo>
                  <a:cubicBezTo>
                    <a:pt x="73" y="136"/>
                    <a:pt x="98" y="124"/>
                    <a:pt x="118" y="103"/>
                  </a:cubicBezTo>
                  <a:cubicBezTo>
                    <a:pt x="150" y="70"/>
                    <a:pt x="159" y="26"/>
                    <a:pt x="137" y="5"/>
                  </a:cubicBezTo>
                  <a:cubicBezTo>
                    <a:pt x="133" y="1"/>
                    <a:pt x="130" y="0"/>
                    <a:pt x="127" y="0"/>
                  </a:cubicBezTo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7" name="Freeform 435"/>
            <p:cNvSpPr/>
            <p:nvPr/>
          </p:nvSpPr>
          <p:spPr bwMode="auto">
            <a:xfrm>
              <a:off x="226079" y="183844"/>
              <a:ext cx="311790" cy="295642"/>
            </a:xfrm>
            <a:custGeom>
              <a:avLst/>
              <a:gdLst>
                <a:gd name="T0" fmla="*/ 689 w 706"/>
                <a:gd name="T1" fmla="*/ 0 h 668"/>
                <a:gd name="T2" fmla="*/ 328 w 706"/>
                <a:gd name="T3" fmla="*/ 308 h 668"/>
                <a:gd name="T4" fmla="*/ 14 w 706"/>
                <a:gd name="T5" fmla="*/ 667 h 668"/>
                <a:gd name="T6" fmla="*/ 16 w 706"/>
                <a:gd name="T7" fmla="*/ 668 h 668"/>
                <a:gd name="T8" fmla="*/ 378 w 706"/>
                <a:gd name="T9" fmla="*/ 359 h 668"/>
                <a:gd name="T10" fmla="*/ 692 w 706"/>
                <a:gd name="T11" fmla="*/ 1 h 668"/>
                <a:gd name="T12" fmla="*/ 689 w 706"/>
                <a:gd name="T13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6" h="668">
                  <a:moveTo>
                    <a:pt x="689" y="0"/>
                  </a:moveTo>
                  <a:cubicBezTo>
                    <a:pt x="663" y="0"/>
                    <a:pt x="507" y="133"/>
                    <a:pt x="328" y="308"/>
                  </a:cubicBezTo>
                  <a:cubicBezTo>
                    <a:pt x="140" y="492"/>
                    <a:pt x="0" y="653"/>
                    <a:pt x="14" y="667"/>
                  </a:cubicBezTo>
                  <a:cubicBezTo>
                    <a:pt x="14" y="667"/>
                    <a:pt x="15" y="668"/>
                    <a:pt x="16" y="668"/>
                  </a:cubicBezTo>
                  <a:cubicBezTo>
                    <a:pt x="43" y="668"/>
                    <a:pt x="199" y="534"/>
                    <a:pt x="378" y="359"/>
                  </a:cubicBezTo>
                  <a:cubicBezTo>
                    <a:pt x="566" y="175"/>
                    <a:pt x="706" y="15"/>
                    <a:pt x="692" y="1"/>
                  </a:cubicBezTo>
                  <a:cubicBezTo>
                    <a:pt x="692" y="0"/>
                    <a:pt x="691" y="0"/>
                    <a:pt x="689" y="0"/>
                  </a:cubicBezTo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178" name="Freeform 436"/>
            <p:cNvSpPr/>
            <p:nvPr/>
          </p:nvSpPr>
          <p:spPr bwMode="auto">
            <a:xfrm>
              <a:off x="89438" y="484455"/>
              <a:ext cx="60867" cy="23602"/>
            </a:xfrm>
            <a:custGeom>
              <a:avLst/>
              <a:gdLst>
                <a:gd name="T0" fmla="*/ 74 w 138"/>
                <a:gd name="T1" fmla="*/ 0 h 56"/>
                <a:gd name="T2" fmla="*/ 10 w 138"/>
                <a:gd name="T3" fmla="*/ 45 h 56"/>
                <a:gd name="T4" fmla="*/ 25 w 138"/>
                <a:gd name="T5" fmla="*/ 56 h 56"/>
                <a:gd name="T6" fmla="*/ 36 w 138"/>
                <a:gd name="T7" fmla="*/ 54 h 56"/>
                <a:gd name="T8" fmla="*/ 87 w 138"/>
                <a:gd name="T9" fmla="*/ 30 h 56"/>
                <a:gd name="T10" fmla="*/ 90 w 138"/>
                <a:gd name="T11" fmla="*/ 30 h 56"/>
                <a:gd name="T12" fmla="*/ 115 w 138"/>
                <a:gd name="T13" fmla="*/ 32 h 56"/>
                <a:gd name="T14" fmla="*/ 103 w 138"/>
                <a:gd name="T15" fmla="*/ 8 h 56"/>
                <a:gd name="T16" fmla="*/ 74 w 138"/>
                <a:gd name="T1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56">
                  <a:moveTo>
                    <a:pt x="74" y="0"/>
                  </a:moveTo>
                  <a:cubicBezTo>
                    <a:pt x="35" y="0"/>
                    <a:pt x="10" y="45"/>
                    <a:pt x="10" y="45"/>
                  </a:cubicBezTo>
                  <a:cubicBezTo>
                    <a:pt x="0" y="51"/>
                    <a:pt x="13" y="56"/>
                    <a:pt x="25" y="56"/>
                  </a:cubicBezTo>
                  <a:cubicBezTo>
                    <a:pt x="29" y="56"/>
                    <a:pt x="34" y="55"/>
                    <a:pt x="36" y="54"/>
                  </a:cubicBezTo>
                  <a:cubicBezTo>
                    <a:pt x="46" y="47"/>
                    <a:pt x="70" y="30"/>
                    <a:pt x="87" y="30"/>
                  </a:cubicBezTo>
                  <a:cubicBezTo>
                    <a:pt x="88" y="30"/>
                    <a:pt x="89" y="30"/>
                    <a:pt x="90" y="30"/>
                  </a:cubicBezTo>
                  <a:cubicBezTo>
                    <a:pt x="96" y="30"/>
                    <a:pt x="107" y="32"/>
                    <a:pt x="115" y="32"/>
                  </a:cubicBezTo>
                  <a:cubicBezTo>
                    <a:pt x="130" y="32"/>
                    <a:pt x="138" y="27"/>
                    <a:pt x="103" y="8"/>
                  </a:cubicBezTo>
                  <a:cubicBezTo>
                    <a:pt x="93" y="2"/>
                    <a:pt x="83" y="0"/>
                    <a:pt x="74" y="0"/>
                  </a:cubicBezTo>
                </a:path>
              </a:pathLst>
            </a:custGeom>
            <a:solidFill>
              <a:srgbClr val="B670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0003" name="组合 747"/>
          <p:cNvGrpSpPr/>
          <p:nvPr/>
        </p:nvGrpSpPr>
        <p:grpSpPr bwMode="auto">
          <a:xfrm>
            <a:off x="741363" y="2663825"/>
            <a:ext cx="720725" cy="722313"/>
            <a:chOff x="0" y="0"/>
            <a:chExt cx="721713" cy="722956"/>
          </a:xfrm>
        </p:grpSpPr>
        <p:sp>
          <p:nvSpPr>
            <p:cNvPr id="40004" name="Freeform 326"/>
            <p:cNvSpPr/>
            <p:nvPr/>
          </p:nvSpPr>
          <p:spPr bwMode="auto">
            <a:xfrm>
              <a:off x="0" y="0"/>
              <a:ext cx="721713" cy="722956"/>
            </a:xfrm>
            <a:custGeom>
              <a:avLst/>
              <a:gdLst>
                <a:gd name="T0" fmla="*/ 1632 w 1632"/>
                <a:gd name="T1" fmla="*/ 1519 h 1633"/>
                <a:gd name="T2" fmla="*/ 1518 w 1632"/>
                <a:gd name="T3" fmla="*/ 1633 h 1633"/>
                <a:gd name="T4" fmla="*/ 114 w 1632"/>
                <a:gd name="T5" fmla="*/ 1633 h 1633"/>
                <a:gd name="T6" fmla="*/ 0 w 1632"/>
                <a:gd name="T7" fmla="*/ 1519 h 1633"/>
                <a:gd name="T8" fmla="*/ 0 w 1632"/>
                <a:gd name="T9" fmla="*/ 114 h 1633"/>
                <a:gd name="T10" fmla="*/ 114 w 1632"/>
                <a:gd name="T11" fmla="*/ 0 h 1633"/>
                <a:gd name="T12" fmla="*/ 1518 w 1632"/>
                <a:gd name="T13" fmla="*/ 0 h 1633"/>
                <a:gd name="T14" fmla="*/ 1632 w 1632"/>
                <a:gd name="T15" fmla="*/ 114 h 1633"/>
                <a:gd name="T16" fmla="*/ 1632 w 1632"/>
                <a:gd name="T17" fmla="*/ 1519 h 1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3">
                  <a:moveTo>
                    <a:pt x="1632" y="1519"/>
                  </a:moveTo>
                  <a:cubicBezTo>
                    <a:pt x="1632" y="1582"/>
                    <a:pt x="1581" y="1633"/>
                    <a:pt x="1518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Oval 327"/>
            <p:cNvSpPr>
              <a:spLocks noChangeArrowheads="1"/>
            </p:cNvSpPr>
            <p:nvPr/>
          </p:nvSpPr>
          <p:spPr bwMode="auto">
            <a:xfrm>
              <a:off x="115523" y="115524"/>
              <a:ext cx="491908" cy="491908"/>
            </a:xfrm>
            <a:prstGeom prst="ellipse">
              <a:avLst/>
            </a:prstGeom>
            <a:solidFill>
              <a:srgbClr val="9553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06" name="Oval 328"/>
            <p:cNvSpPr>
              <a:spLocks noChangeArrowheads="1"/>
            </p:cNvSpPr>
            <p:nvPr/>
          </p:nvSpPr>
          <p:spPr bwMode="auto">
            <a:xfrm>
              <a:off x="150305" y="150306"/>
              <a:ext cx="419861" cy="421104"/>
            </a:xfrm>
            <a:prstGeom prst="ellipse">
              <a:avLst/>
            </a:prstGeom>
            <a:solidFill>
              <a:srgbClr val="C9C8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07" name="Freeform 329"/>
            <p:cNvSpPr/>
            <p:nvPr/>
          </p:nvSpPr>
          <p:spPr bwMode="auto">
            <a:xfrm>
              <a:off x="168938" y="151547"/>
              <a:ext cx="385080" cy="167696"/>
            </a:xfrm>
            <a:custGeom>
              <a:avLst/>
              <a:gdLst>
                <a:gd name="T0" fmla="*/ 861 w 872"/>
                <a:gd name="T1" fmla="*/ 270 h 379"/>
                <a:gd name="T2" fmla="*/ 834 w 872"/>
                <a:gd name="T3" fmla="*/ 328 h 379"/>
                <a:gd name="T4" fmla="*/ 673 w 872"/>
                <a:gd name="T5" fmla="*/ 373 h 379"/>
                <a:gd name="T6" fmla="*/ 600 w 872"/>
                <a:gd name="T7" fmla="*/ 344 h 379"/>
                <a:gd name="T8" fmla="*/ 434 w 872"/>
                <a:gd name="T9" fmla="*/ 270 h 379"/>
                <a:gd name="T10" fmla="*/ 278 w 872"/>
                <a:gd name="T11" fmla="*/ 334 h 379"/>
                <a:gd name="T12" fmla="*/ 247 w 872"/>
                <a:gd name="T13" fmla="*/ 369 h 379"/>
                <a:gd name="T14" fmla="*/ 245 w 872"/>
                <a:gd name="T15" fmla="*/ 369 h 379"/>
                <a:gd name="T16" fmla="*/ 37 w 872"/>
                <a:gd name="T17" fmla="*/ 317 h 379"/>
                <a:gd name="T18" fmla="*/ 11 w 872"/>
                <a:gd name="T19" fmla="*/ 261 h 379"/>
                <a:gd name="T20" fmla="*/ 434 w 872"/>
                <a:gd name="T21" fmla="*/ 0 h 379"/>
                <a:gd name="T22" fmla="*/ 861 w 872"/>
                <a:gd name="T23" fmla="*/ 270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2" h="379">
                  <a:moveTo>
                    <a:pt x="861" y="270"/>
                  </a:moveTo>
                  <a:cubicBezTo>
                    <a:pt x="872" y="294"/>
                    <a:pt x="859" y="321"/>
                    <a:pt x="834" y="328"/>
                  </a:cubicBezTo>
                  <a:cubicBezTo>
                    <a:pt x="790" y="342"/>
                    <a:pt x="723" y="361"/>
                    <a:pt x="673" y="373"/>
                  </a:cubicBezTo>
                  <a:cubicBezTo>
                    <a:pt x="648" y="379"/>
                    <a:pt x="617" y="363"/>
                    <a:pt x="600" y="344"/>
                  </a:cubicBezTo>
                  <a:cubicBezTo>
                    <a:pt x="560" y="298"/>
                    <a:pt x="500" y="270"/>
                    <a:pt x="434" y="270"/>
                  </a:cubicBezTo>
                  <a:cubicBezTo>
                    <a:pt x="374" y="270"/>
                    <a:pt x="318" y="294"/>
                    <a:pt x="278" y="334"/>
                  </a:cubicBezTo>
                  <a:cubicBezTo>
                    <a:pt x="260" y="352"/>
                    <a:pt x="248" y="370"/>
                    <a:pt x="247" y="369"/>
                  </a:cubicBezTo>
                  <a:cubicBezTo>
                    <a:pt x="246" y="369"/>
                    <a:pt x="245" y="369"/>
                    <a:pt x="245" y="369"/>
                  </a:cubicBezTo>
                  <a:cubicBezTo>
                    <a:pt x="245" y="369"/>
                    <a:pt x="110" y="336"/>
                    <a:pt x="37" y="317"/>
                  </a:cubicBezTo>
                  <a:cubicBezTo>
                    <a:pt x="12" y="310"/>
                    <a:pt x="0" y="284"/>
                    <a:pt x="11" y="261"/>
                  </a:cubicBezTo>
                  <a:cubicBezTo>
                    <a:pt x="89" y="106"/>
                    <a:pt x="249" y="0"/>
                    <a:pt x="434" y="0"/>
                  </a:cubicBezTo>
                  <a:cubicBezTo>
                    <a:pt x="622" y="0"/>
                    <a:pt x="785" y="111"/>
                    <a:pt x="861" y="270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8" name="Freeform 330"/>
            <p:cNvSpPr/>
            <p:nvPr/>
          </p:nvSpPr>
          <p:spPr bwMode="auto">
            <a:xfrm>
              <a:off x="525447" y="308064"/>
              <a:ext cx="31054" cy="31055"/>
            </a:xfrm>
            <a:custGeom>
              <a:avLst/>
              <a:gdLst>
                <a:gd name="T0" fmla="*/ 70 w 71"/>
                <a:gd name="T1" fmla="*/ 33 h 71"/>
                <a:gd name="T2" fmla="*/ 38 w 71"/>
                <a:gd name="T3" fmla="*/ 69 h 71"/>
                <a:gd name="T4" fmla="*/ 2 w 71"/>
                <a:gd name="T5" fmla="*/ 37 h 71"/>
                <a:gd name="T6" fmla="*/ 33 w 71"/>
                <a:gd name="T7" fmla="*/ 1 h 71"/>
                <a:gd name="T8" fmla="*/ 70 w 71"/>
                <a:gd name="T9" fmla="*/ 3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0" y="33"/>
                  </a:moveTo>
                  <a:cubicBezTo>
                    <a:pt x="71" y="52"/>
                    <a:pt x="57" y="68"/>
                    <a:pt x="38" y="69"/>
                  </a:cubicBezTo>
                  <a:cubicBezTo>
                    <a:pt x="19" y="71"/>
                    <a:pt x="3" y="56"/>
                    <a:pt x="2" y="37"/>
                  </a:cubicBezTo>
                  <a:cubicBezTo>
                    <a:pt x="0" y="18"/>
                    <a:pt x="15" y="2"/>
                    <a:pt x="33" y="1"/>
                  </a:cubicBezTo>
                  <a:cubicBezTo>
                    <a:pt x="52" y="0"/>
                    <a:pt x="69" y="14"/>
                    <a:pt x="70" y="33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9" name="Freeform 331"/>
            <p:cNvSpPr/>
            <p:nvPr/>
          </p:nvSpPr>
          <p:spPr bwMode="auto">
            <a:xfrm>
              <a:off x="474517" y="322970"/>
              <a:ext cx="32297" cy="32297"/>
            </a:xfrm>
            <a:custGeom>
              <a:avLst/>
              <a:gdLst>
                <a:gd name="T0" fmla="*/ 70 w 71"/>
                <a:gd name="T1" fmla="*/ 34 h 71"/>
                <a:gd name="T2" fmla="*/ 38 w 71"/>
                <a:gd name="T3" fmla="*/ 70 h 71"/>
                <a:gd name="T4" fmla="*/ 2 w 71"/>
                <a:gd name="T5" fmla="*/ 38 h 71"/>
                <a:gd name="T6" fmla="*/ 33 w 71"/>
                <a:gd name="T7" fmla="*/ 2 h 71"/>
                <a:gd name="T8" fmla="*/ 70 w 71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0" y="34"/>
                  </a:moveTo>
                  <a:cubicBezTo>
                    <a:pt x="71" y="53"/>
                    <a:pt x="57" y="69"/>
                    <a:pt x="38" y="70"/>
                  </a:cubicBezTo>
                  <a:cubicBezTo>
                    <a:pt x="19" y="71"/>
                    <a:pt x="3" y="57"/>
                    <a:pt x="2" y="38"/>
                  </a:cubicBezTo>
                  <a:cubicBezTo>
                    <a:pt x="0" y="19"/>
                    <a:pt x="15" y="3"/>
                    <a:pt x="33" y="2"/>
                  </a:cubicBezTo>
                  <a:cubicBezTo>
                    <a:pt x="52" y="0"/>
                    <a:pt x="69" y="15"/>
                    <a:pt x="70" y="34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0" name="Freeform 332"/>
            <p:cNvSpPr/>
            <p:nvPr/>
          </p:nvSpPr>
          <p:spPr bwMode="auto">
            <a:xfrm>
              <a:off x="221110" y="322970"/>
              <a:ext cx="31054" cy="32297"/>
            </a:xfrm>
            <a:custGeom>
              <a:avLst/>
              <a:gdLst>
                <a:gd name="T0" fmla="*/ 69 w 70"/>
                <a:gd name="T1" fmla="*/ 38 h 71"/>
                <a:gd name="T2" fmla="*/ 33 w 70"/>
                <a:gd name="T3" fmla="*/ 70 h 71"/>
                <a:gd name="T4" fmla="*/ 1 w 70"/>
                <a:gd name="T5" fmla="*/ 34 h 71"/>
                <a:gd name="T6" fmla="*/ 37 w 70"/>
                <a:gd name="T7" fmla="*/ 2 h 71"/>
                <a:gd name="T8" fmla="*/ 69 w 70"/>
                <a:gd name="T9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8"/>
                  </a:moveTo>
                  <a:cubicBezTo>
                    <a:pt x="68" y="57"/>
                    <a:pt x="51" y="71"/>
                    <a:pt x="33" y="70"/>
                  </a:cubicBezTo>
                  <a:cubicBezTo>
                    <a:pt x="14" y="69"/>
                    <a:pt x="0" y="53"/>
                    <a:pt x="1" y="34"/>
                  </a:cubicBezTo>
                  <a:cubicBezTo>
                    <a:pt x="2" y="15"/>
                    <a:pt x="19" y="0"/>
                    <a:pt x="37" y="2"/>
                  </a:cubicBezTo>
                  <a:cubicBezTo>
                    <a:pt x="56" y="3"/>
                    <a:pt x="70" y="19"/>
                    <a:pt x="69" y="3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Freeform 333"/>
            <p:cNvSpPr/>
            <p:nvPr/>
          </p:nvSpPr>
          <p:spPr bwMode="auto">
            <a:xfrm>
              <a:off x="171422" y="308064"/>
              <a:ext cx="31054" cy="31055"/>
            </a:xfrm>
            <a:custGeom>
              <a:avLst/>
              <a:gdLst>
                <a:gd name="T0" fmla="*/ 69 w 70"/>
                <a:gd name="T1" fmla="*/ 37 h 71"/>
                <a:gd name="T2" fmla="*/ 33 w 70"/>
                <a:gd name="T3" fmla="*/ 69 h 71"/>
                <a:gd name="T4" fmla="*/ 1 w 70"/>
                <a:gd name="T5" fmla="*/ 33 h 71"/>
                <a:gd name="T6" fmla="*/ 37 w 70"/>
                <a:gd name="T7" fmla="*/ 1 h 71"/>
                <a:gd name="T8" fmla="*/ 69 w 70"/>
                <a:gd name="T9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69" y="37"/>
                  </a:moveTo>
                  <a:cubicBezTo>
                    <a:pt x="68" y="56"/>
                    <a:pt x="51" y="71"/>
                    <a:pt x="33" y="69"/>
                  </a:cubicBezTo>
                  <a:cubicBezTo>
                    <a:pt x="14" y="68"/>
                    <a:pt x="0" y="52"/>
                    <a:pt x="1" y="33"/>
                  </a:cubicBezTo>
                  <a:cubicBezTo>
                    <a:pt x="2" y="14"/>
                    <a:pt x="19" y="0"/>
                    <a:pt x="37" y="1"/>
                  </a:cubicBezTo>
                  <a:cubicBezTo>
                    <a:pt x="56" y="2"/>
                    <a:pt x="70" y="18"/>
                    <a:pt x="69" y="37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334"/>
            <p:cNvSpPr/>
            <p:nvPr/>
          </p:nvSpPr>
          <p:spPr bwMode="auto">
            <a:xfrm>
              <a:off x="151547" y="355267"/>
              <a:ext cx="185086" cy="213657"/>
            </a:xfrm>
            <a:custGeom>
              <a:avLst/>
              <a:gdLst>
                <a:gd name="T0" fmla="*/ 372 w 417"/>
                <a:gd name="T1" fmla="*/ 477 h 482"/>
                <a:gd name="T2" fmla="*/ 0 w 417"/>
                <a:gd name="T3" fmla="*/ 15 h 482"/>
                <a:gd name="T4" fmla="*/ 0 w 417"/>
                <a:gd name="T5" fmla="*/ 7 h 482"/>
                <a:gd name="T6" fmla="*/ 47 w 417"/>
                <a:gd name="T7" fmla="*/ 4 h 482"/>
                <a:gd name="T8" fmla="*/ 205 w 417"/>
                <a:gd name="T9" fmla="*/ 32 h 482"/>
                <a:gd name="T10" fmla="*/ 257 w 417"/>
                <a:gd name="T11" fmla="*/ 88 h 482"/>
                <a:gd name="T12" fmla="*/ 372 w 417"/>
                <a:gd name="T13" fmla="*/ 232 h 482"/>
                <a:gd name="T14" fmla="*/ 416 w 417"/>
                <a:gd name="T15" fmla="*/ 295 h 482"/>
                <a:gd name="T16" fmla="*/ 417 w 417"/>
                <a:gd name="T17" fmla="*/ 438 h 482"/>
                <a:gd name="T18" fmla="*/ 372 w 417"/>
                <a:gd name="T19" fmla="*/ 47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7" h="482">
                  <a:moveTo>
                    <a:pt x="372" y="477"/>
                  </a:moveTo>
                  <a:cubicBezTo>
                    <a:pt x="159" y="430"/>
                    <a:pt x="0" y="241"/>
                    <a:pt x="0" y="15"/>
                  </a:cubicBezTo>
                  <a:cubicBezTo>
                    <a:pt x="0" y="12"/>
                    <a:pt x="0" y="9"/>
                    <a:pt x="0" y="7"/>
                  </a:cubicBezTo>
                  <a:cubicBezTo>
                    <a:pt x="1" y="2"/>
                    <a:pt x="22" y="0"/>
                    <a:pt x="47" y="4"/>
                  </a:cubicBezTo>
                  <a:cubicBezTo>
                    <a:pt x="91" y="10"/>
                    <a:pt x="156" y="23"/>
                    <a:pt x="205" y="32"/>
                  </a:cubicBezTo>
                  <a:cubicBezTo>
                    <a:pt x="230" y="37"/>
                    <a:pt x="251" y="63"/>
                    <a:pt x="257" y="88"/>
                  </a:cubicBezTo>
                  <a:cubicBezTo>
                    <a:pt x="273" y="151"/>
                    <a:pt x="315" y="203"/>
                    <a:pt x="372" y="232"/>
                  </a:cubicBezTo>
                  <a:cubicBezTo>
                    <a:pt x="395" y="243"/>
                    <a:pt x="416" y="269"/>
                    <a:pt x="416" y="295"/>
                  </a:cubicBezTo>
                  <a:cubicBezTo>
                    <a:pt x="416" y="336"/>
                    <a:pt x="417" y="396"/>
                    <a:pt x="417" y="438"/>
                  </a:cubicBezTo>
                  <a:cubicBezTo>
                    <a:pt x="417" y="463"/>
                    <a:pt x="397" y="482"/>
                    <a:pt x="372" y="477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Freeform 335"/>
            <p:cNvSpPr/>
            <p:nvPr/>
          </p:nvSpPr>
          <p:spPr bwMode="auto">
            <a:xfrm>
              <a:off x="344087" y="524205"/>
              <a:ext cx="33539" cy="33540"/>
            </a:xfrm>
            <a:custGeom>
              <a:avLst/>
              <a:gdLst>
                <a:gd name="T0" fmla="*/ 71 w 77"/>
                <a:gd name="T1" fmla="*/ 48 h 76"/>
                <a:gd name="T2" fmla="*/ 28 w 77"/>
                <a:gd name="T3" fmla="*/ 71 h 76"/>
                <a:gd name="T4" fmla="*/ 6 w 77"/>
                <a:gd name="T5" fmla="*/ 28 h 76"/>
                <a:gd name="T6" fmla="*/ 48 w 77"/>
                <a:gd name="T7" fmla="*/ 5 h 76"/>
                <a:gd name="T8" fmla="*/ 71 w 77"/>
                <a:gd name="T9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71" y="48"/>
                  </a:moveTo>
                  <a:cubicBezTo>
                    <a:pt x="66" y="66"/>
                    <a:pt x="46" y="76"/>
                    <a:pt x="28" y="71"/>
                  </a:cubicBezTo>
                  <a:cubicBezTo>
                    <a:pt x="10" y="65"/>
                    <a:pt x="0" y="46"/>
                    <a:pt x="6" y="28"/>
                  </a:cubicBezTo>
                  <a:cubicBezTo>
                    <a:pt x="11" y="10"/>
                    <a:pt x="30" y="0"/>
                    <a:pt x="48" y="5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4" name="Freeform 336"/>
            <p:cNvSpPr/>
            <p:nvPr/>
          </p:nvSpPr>
          <p:spPr bwMode="auto">
            <a:xfrm>
              <a:off x="346571" y="472033"/>
              <a:ext cx="33539" cy="33540"/>
            </a:xfrm>
            <a:custGeom>
              <a:avLst/>
              <a:gdLst>
                <a:gd name="T0" fmla="*/ 71 w 77"/>
                <a:gd name="T1" fmla="*/ 48 h 76"/>
                <a:gd name="T2" fmla="*/ 29 w 77"/>
                <a:gd name="T3" fmla="*/ 71 h 76"/>
                <a:gd name="T4" fmla="*/ 6 w 77"/>
                <a:gd name="T5" fmla="*/ 28 h 76"/>
                <a:gd name="T6" fmla="*/ 49 w 77"/>
                <a:gd name="T7" fmla="*/ 6 h 76"/>
                <a:gd name="T8" fmla="*/ 71 w 77"/>
                <a:gd name="T9" fmla="*/ 4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6">
                  <a:moveTo>
                    <a:pt x="71" y="48"/>
                  </a:moveTo>
                  <a:cubicBezTo>
                    <a:pt x="66" y="66"/>
                    <a:pt x="47" y="76"/>
                    <a:pt x="29" y="71"/>
                  </a:cubicBezTo>
                  <a:cubicBezTo>
                    <a:pt x="11" y="65"/>
                    <a:pt x="0" y="46"/>
                    <a:pt x="6" y="28"/>
                  </a:cubicBezTo>
                  <a:cubicBezTo>
                    <a:pt x="11" y="10"/>
                    <a:pt x="31" y="0"/>
                    <a:pt x="49" y="6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Freeform 337"/>
            <p:cNvSpPr/>
            <p:nvPr/>
          </p:nvSpPr>
          <p:spPr bwMode="auto">
            <a:xfrm>
              <a:off x="386321" y="355267"/>
              <a:ext cx="185086" cy="213657"/>
            </a:xfrm>
            <a:custGeom>
              <a:avLst/>
              <a:gdLst>
                <a:gd name="T0" fmla="*/ 46 w 418"/>
                <a:gd name="T1" fmla="*/ 477 h 482"/>
                <a:gd name="T2" fmla="*/ 1 w 418"/>
                <a:gd name="T3" fmla="*/ 438 h 482"/>
                <a:gd name="T4" fmla="*/ 2 w 418"/>
                <a:gd name="T5" fmla="*/ 295 h 482"/>
                <a:gd name="T6" fmla="*/ 46 w 418"/>
                <a:gd name="T7" fmla="*/ 232 h 482"/>
                <a:gd name="T8" fmla="*/ 161 w 418"/>
                <a:gd name="T9" fmla="*/ 88 h 482"/>
                <a:gd name="T10" fmla="*/ 213 w 418"/>
                <a:gd name="T11" fmla="*/ 32 h 482"/>
                <a:gd name="T12" fmla="*/ 371 w 418"/>
                <a:gd name="T13" fmla="*/ 4 h 482"/>
                <a:gd name="T14" fmla="*/ 417 w 418"/>
                <a:gd name="T15" fmla="*/ 7 h 482"/>
                <a:gd name="T16" fmla="*/ 418 w 418"/>
                <a:gd name="T17" fmla="*/ 15 h 482"/>
                <a:gd name="T18" fmla="*/ 46 w 418"/>
                <a:gd name="T19" fmla="*/ 47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8" h="482">
                  <a:moveTo>
                    <a:pt x="46" y="477"/>
                  </a:moveTo>
                  <a:cubicBezTo>
                    <a:pt x="21" y="482"/>
                    <a:pt x="0" y="464"/>
                    <a:pt x="1" y="438"/>
                  </a:cubicBezTo>
                  <a:cubicBezTo>
                    <a:pt x="1" y="396"/>
                    <a:pt x="2" y="336"/>
                    <a:pt x="2" y="295"/>
                  </a:cubicBezTo>
                  <a:cubicBezTo>
                    <a:pt x="2" y="269"/>
                    <a:pt x="23" y="243"/>
                    <a:pt x="46" y="232"/>
                  </a:cubicBezTo>
                  <a:cubicBezTo>
                    <a:pt x="103" y="203"/>
                    <a:pt x="145" y="151"/>
                    <a:pt x="161" y="88"/>
                  </a:cubicBezTo>
                  <a:cubicBezTo>
                    <a:pt x="167" y="63"/>
                    <a:pt x="188" y="37"/>
                    <a:pt x="213" y="32"/>
                  </a:cubicBezTo>
                  <a:cubicBezTo>
                    <a:pt x="262" y="23"/>
                    <a:pt x="327" y="10"/>
                    <a:pt x="371" y="4"/>
                  </a:cubicBezTo>
                  <a:cubicBezTo>
                    <a:pt x="396" y="0"/>
                    <a:pt x="417" y="2"/>
                    <a:pt x="417" y="7"/>
                  </a:cubicBezTo>
                  <a:cubicBezTo>
                    <a:pt x="418" y="9"/>
                    <a:pt x="418" y="12"/>
                    <a:pt x="418" y="15"/>
                  </a:cubicBezTo>
                  <a:cubicBezTo>
                    <a:pt x="418" y="241"/>
                    <a:pt x="259" y="430"/>
                    <a:pt x="46" y="477"/>
                  </a:cubicBezTo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Oval 338"/>
            <p:cNvSpPr>
              <a:spLocks noChangeArrowheads="1"/>
            </p:cNvSpPr>
            <p:nvPr/>
          </p:nvSpPr>
          <p:spPr bwMode="auto">
            <a:xfrm>
              <a:off x="300610" y="311791"/>
              <a:ext cx="121735" cy="121735"/>
            </a:xfrm>
            <a:prstGeom prst="ellipse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017" name="Freeform 339"/>
            <p:cNvSpPr/>
            <p:nvPr/>
          </p:nvSpPr>
          <p:spPr bwMode="auto">
            <a:xfrm>
              <a:off x="481970" y="171423"/>
              <a:ext cx="116766" cy="207446"/>
            </a:xfrm>
            <a:custGeom>
              <a:avLst/>
              <a:gdLst>
                <a:gd name="T0" fmla="*/ 8 w 265"/>
                <a:gd name="T1" fmla="*/ 0 h 470"/>
                <a:gd name="T2" fmla="*/ 20 w 265"/>
                <a:gd name="T3" fmla="*/ 26 h 470"/>
                <a:gd name="T4" fmla="*/ 217 w 265"/>
                <a:gd name="T5" fmla="*/ 455 h 470"/>
                <a:gd name="T6" fmla="*/ 240 w 265"/>
                <a:gd name="T7" fmla="*/ 470 h 470"/>
                <a:gd name="T8" fmla="*/ 259 w 265"/>
                <a:gd name="T9" fmla="*/ 441 h 470"/>
                <a:gd name="T10" fmla="*/ 77 w 265"/>
                <a:gd name="T11" fmla="*/ 26 h 470"/>
                <a:gd name="T12" fmla="*/ 8 w 265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470">
                  <a:moveTo>
                    <a:pt x="8" y="0"/>
                  </a:moveTo>
                  <a:cubicBezTo>
                    <a:pt x="0" y="0"/>
                    <a:pt x="0" y="6"/>
                    <a:pt x="20" y="26"/>
                  </a:cubicBezTo>
                  <a:cubicBezTo>
                    <a:pt x="20" y="26"/>
                    <a:pt x="230" y="192"/>
                    <a:pt x="217" y="455"/>
                  </a:cubicBezTo>
                  <a:cubicBezTo>
                    <a:pt x="217" y="455"/>
                    <a:pt x="229" y="470"/>
                    <a:pt x="240" y="470"/>
                  </a:cubicBezTo>
                  <a:cubicBezTo>
                    <a:pt x="248" y="470"/>
                    <a:pt x="255" y="463"/>
                    <a:pt x="259" y="441"/>
                  </a:cubicBezTo>
                  <a:cubicBezTo>
                    <a:pt x="259" y="441"/>
                    <a:pt x="265" y="199"/>
                    <a:pt x="77" y="26"/>
                  </a:cubicBezTo>
                  <a:cubicBezTo>
                    <a:pt x="77" y="26"/>
                    <a:pt x="25" y="0"/>
                    <a:pt x="8" y="0"/>
                  </a:cubicBezTo>
                </a:path>
              </a:pathLst>
            </a:custGeom>
            <a:solidFill>
              <a:srgbClr val="B56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Freeform 340"/>
            <p:cNvSpPr/>
            <p:nvPr/>
          </p:nvSpPr>
          <p:spPr bwMode="auto">
            <a:xfrm>
              <a:off x="150305" y="458369"/>
              <a:ext cx="93164" cy="98134"/>
            </a:xfrm>
            <a:custGeom>
              <a:avLst/>
              <a:gdLst>
                <a:gd name="T0" fmla="*/ 14 w 212"/>
                <a:gd name="T1" fmla="*/ 0 h 222"/>
                <a:gd name="T2" fmla="*/ 0 w 212"/>
                <a:gd name="T3" fmla="*/ 7 h 222"/>
                <a:gd name="T4" fmla="*/ 175 w 212"/>
                <a:gd name="T5" fmla="*/ 222 h 222"/>
                <a:gd name="T6" fmla="*/ 184 w 212"/>
                <a:gd name="T7" fmla="*/ 196 h 222"/>
                <a:gd name="T8" fmla="*/ 48 w 212"/>
                <a:gd name="T9" fmla="*/ 34 h 222"/>
                <a:gd name="T10" fmla="*/ 14 w 212"/>
                <a:gd name="T1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222">
                  <a:moveTo>
                    <a:pt x="14" y="0"/>
                  </a:moveTo>
                  <a:cubicBezTo>
                    <a:pt x="6" y="0"/>
                    <a:pt x="0" y="7"/>
                    <a:pt x="0" y="7"/>
                  </a:cubicBezTo>
                  <a:cubicBezTo>
                    <a:pt x="0" y="7"/>
                    <a:pt x="41" y="151"/>
                    <a:pt x="175" y="222"/>
                  </a:cubicBezTo>
                  <a:cubicBezTo>
                    <a:pt x="175" y="222"/>
                    <a:pt x="212" y="206"/>
                    <a:pt x="184" y="196"/>
                  </a:cubicBezTo>
                  <a:cubicBezTo>
                    <a:pt x="157" y="186"/>
                    <a:pt x="74" y="89"/>
                    <a:pt x="48" y="34"/>
                  </a:cubicBezTo>
                  <a:cubicBezTo>
                    <a:pt x="35" y="7"/>
                    <a:pt x="23" y="0"/>
                    <a:pt x="14" y="0"/>
                  </a:cubicBezTo>
                </a:path>
              </a:pathLst>
            </a:custGeom>
            <a:solidFill>
              <a:srgbClr val="B56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Freeform 341"/>
            <p:cNvSpPr/>
            <p:nvPr/>
          </p:nvSpPr>
          <p:spPr bwMode="auto">
            <a:xfrm>
              <a:off x="395017" y="310548"/>
              <a:ext cx="55898" cy="127946"/>
            </a:xfrm>
            <a:custGeom>
              <a:avLst/>
              <a:gdLst>
                <a:gd name="T0" fmla="*/ 39 w 127"/>
                <a:gd name="T1" fmla="*/ 0 h 289"/>
                <a:gd name="T2" fmla="*/ 46 w 127"/>
                <a:gd name="T3" fmla="*/ 46 h 289"/>
                <a:gd name="T4" fmla="*/ 34 w 127"/>
                <a:gd name="T5" fmla="*/ 240 h 289"/>
                <a:gd name="T6" fmla="*/ 8 w 127"/>
                <a:gd name="T7" fmla="*/ 289 h 289"/>
                <a:gd name="T8" fmla="*/ 74 w 127"/>
                <a:gd name="T9" fmla="*/ 251 h 289"/>
                <a:gd name="T10" fmla="*/ 88 w 127"/>
                <a:gd name="T11" fmla="*/ 55 h 289"/>
                <a:gd name="T12" fmla="*/ 39 w 127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89">
                  <a:moveTo>
                    <a:pt x="39" y="0"/>
                  </a:moveTo>
                  <a:cubicBezTo>
                    <a:pt x="26" y="0"/>
                    <a:pt x="23" y="20"/>
                    <a:pt x="46" y="46"/>
                  </a:cubicBezTo>
                  <a:cubicBezTo>
                    <a:pt x="46" y="46"/>
                    <a:pt x="116" y="143"/>
                    <a:pt x="34" y="240"/>
                  </a:cubicBezTo>
                  <a:cubicBezTo>
                    <a:pt x="3" y="277"/>
                    <a:pt x="0" y="289"/>
                    <a:pt x="8" y="289"/>
                  </a:cubicBezTo>
                  <a:cubicBezTo>
                    <a:pt x="21" y="289"/>
                    <a:pt x="66" y="257"/>
                    <a:pt x="74" y="251"/>
                  </a:cubicBezTo>
                  <a:cubicBezTo>
                    <a:pt x="87" y="242"/>
                    <a:pt x="127" y="141"/>
                    <a:pt x="88" y="55"/>
                  </a:cubicBezTo>
                  <a:cubicBezTo>
                    <a:pt x="70" y="15"/>
                    <a:pt x="50" y="0"/>
                    <a:pt x="39" y="0"/>
                  </a:cubicBezTo>
                </a:path>
              </a:pathLst>
            </a:custGeom>
            <a:solidFill>
              <a:srgbClr val="B9B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8" name="组合 243"/>
          <p:cNvGrpSpPr/>
          <p:nvPr/>
        </p:nvGrpSpPr>
        <p:grpSpPr bwMode="auto">
          <a:xfrm>
            <a:off x="5965825" y="1279843"/>
            <a:ext cx="725488" cy="723900"/>
            <a:chOff x="0" y="0"/>
            <a:chExt cx="724349" cy="724349"/>
          </a:xfrm>
        </p:grpSpPr>
        <p:sp>
          <p:nvSpPr>
            <p:cNvPr id="39969" name="Freeform 5"/>
            <p:cNvSpPr/>
            <p:nvPr/>
          </p:nvSpPr>
          <p:spPr bwMode="auto">
            <a:xfrm>
              <a:off x="0" y="0"/>
              <a:ext cx="724349" cy="724349"/>
            </a:xfrm>
            <a:custGeom>
              <a:avLst/>
              <a:gdLst>
                <a:gd name="T0" fmla="*/ 1632 w 1632"/>
                <a:gd name="T1" fmla="*/ 1518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8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0" name="Freeform 6"/>
            <p:cNvSpPr/>
            <p:nvPr/>
          </p:nvSpPr>
          <p:spPr bwMode="auto">
            <a:xfrm>
              <a:off x="142995" y="153544"/>
              <a:ext cx="443048" cy="443048"/>
            </a:xfrm>
            <a:custGeom>
              <a:avLst/>
              <a:gdLst>
                <a:gd name="T0" fmla="*/ 928 w 1000"/>
                <a:gd name="T1" fmla="*/ 484 h 1001"/>
                <a:gd name="T2" fmla="*/ 498 w 1000"/>
                <a:gd name="T3" fmla="*/ 54 h 1001"/>
                <a:gd name="T4" fmla="*/ 368 w 1000"/>
                <a:gd name="T5" fmla="*/ 0 h 1001"/>
                <a:gd name="T6" fmla="*/ 0 w 1000"/>
                <a:gd name="T7" fmla="*/ 0 h 1001"/>
                <a:gd name="T8" fmla="*/ 0 w 1000"/>
                <a:gd name="T9" fmla="*/ 368 h 1001"/>
                <a:gd name="T10" fmla="*/ 54 w 1000"/>
                <a:gd name="T11" fmla="*/ 499 h 1001"/>
                <a:gd name="T12" fmla="*/ 483 w 1000"/>
                <a:gd name="T13" fmla="*/ 929 h 1001"/>
                <a:gd name="T14" fmla="*/ 744 w 1000"/>
                <a:gd name="T15" fmla="*/ 929 h 1001"/>
                <a:gd name="T16" fmla="*/ 928 w 1000"/>
                <a:gd name="T17" fmla="*/ 744 h 1001"/>
                <a:gd name="T18" fmla="*/ 928 w 1000"/>
                <a:gd name="T19" fmla="*/ 484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0" h="1001">
                  <a:moveTo>
                    <a:pt x="928" y="484"/>
                  </a:moveTo>
                  <a:cubicBezTo>
                    <a:pt x="498" y="54"/>
                    <a:pt x="498" y="54"/>
                    <a:pt x="498" y="54"/>
                  </a:cubicBezTo>
                  <a:cubicBezTo>
                    <a:pt x="462" y="18"/>
                    <a:pt x="415" y="0"/>
                    <a:pt x="3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16"/>
                    <a:pt x="18" y="463"/>
                    <a:pt x="54" y="499"/>
                  </a:cubicBezTo>
                  <a:cubicBezTo>
                    <a:pt x="483" y="929"/>
                    <a:pt x="483" y="929"/>
                    <a:pt x="483" y="929"/>
                  </a:cubicBezTo>
                  <a:cubicBezTo>
                    <a:pt x="555" y="1001"/>
                    <a:pt x="672" y="1001"/>
                    <a:pt x="744" y="929"/>
                  </a:cubicBezTo>
                  <a:cubicBezTo>
                    <a:pt x="928" y="744"/>
                    <a:pt x="928" y="744"/>
                    <a:pt x="928" y="744"/>
                  </a:cubicBezTo>
                  <a:cubicBezTo>
                    <a:pt x="1000" y="672"/>
                    <a:pt x="1000" y="556"/>
                    <a:pt x="928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Oval 7"/>
            <p:cNvSpPr>
              <a:spLocks noChangeArrowheads="1"/>
            </p:cNvSpPr>
            <p:nvPr/>
          </p:nvSpPr>
          <p:spPr bwMode="auto">
            <a:xfrm>
              <a:off x="225040" y="234417"/>
              <a:ext cx="53916" cy="55088"/>
            </a:xfrm>
            <a:prstGeom prst="ellipse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72" name="Freeform 8"/>
            <p:cNvSpPr/>
            <p:nvPr/>
          </p:nvSpPr>
          <p:spPr bwMode="auto">
            <a:xfrm>
              <a:off x="311775" y="230901"/>
              <a:ext cx="216836" cy="216836"/>
            </a:xfrm>
            <a:custGeom>
              <a:avLst/>
              <a:gdLst>
                <a:gd name="T0" fmla="*/ 159 w 185"/>
                <a:gd name="T1" fmla="*/ 185 h 185"/>
                <a:gd name="T2" fmla="*/ 0 w 185"/>
                <a:gd name="T3" fmla="*/ 26 h 185"/>
                <a:gd name="T4" fmla="*/ 26 w 185"/>
                <a:gd name="T5" fmla="*/ 0 h 185"/>
                <a:gd name="T6" fmla="*/ 185 w 185"/>
                <a:gd name="T7" fmla="*/ 159 h 185"/>
                <a:gd name="T8" fmla="*/ 159 w 185"/>
                <a:gd name="T9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85">
                  <a:moveTo>
                    <a:pt x="159" y="185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85" y="159"/>
                  </a:lnTo>
                  <a:lnTo>
                    <a:pt x="159" y="185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Freeform 9"/>
            <p:cNvSpPr/>
            <p:nvPr/>
          </p:nvSpPr>
          <p:spPr bwMode="auto">
            <a:xfrm>
              <a:off x="263719" y="278956"/>
              <a:ext cx="165264" cy="166436"/>
            </a:xfrm>
            <a:custGeom>
              <a:avLst/>
              <a:gdLst>
                <a:gd name="T0" fmla="*/ 115 w 141"/>
                <a:gd name="T1" fmla="*/ 142 h 142"/>
                <a:gd name="T2" fmla="*/ 0 w 141"/>
                <a:gd name="T3" fmla="*/ 27 h 142"/>
                <a:gd name="T4" fmla="*/ 26 w 141"/>
                <a:gd name="T5" fmla="*/ 0 h 142"/>
                <a:gd name="T6" fmla="*/ 141 w 141"/>
                <a:gd name="T7" fmla="*/ 116 h 142"/>
                <a:gd name="T8" fmla="*/ 115 w 141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2">
                  <a:moveTo>
                    <a:pt x="115" y="142"/>
                  </a:moveTo>
                  <a:lnTo>
                    <a:pt x="0" y="27"/>
                  </a:lnTo>
                  <a:lnTo>
                    <a:pt x="26" y="0"/>
                  </a:lnTo>
                  <a:lnTo>
                    <a:pt x="141" y="116"/>
                  </a:lnTo>
                  <a:lnTo>
                    <a:pt x="115" y="142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Freeform 10"/>
            <p:cNvSpPr/>
            <p:nvPr/>
          </p:nvSpPr>
          <p:spPr bwMode="auto">
            <a:xfrm>
              <a:off x="219180" y="322324"/>
              <a:ext cx="196910" cy="196910"/>
            </a:xfrm>
            <a:custGeom>
              <a:avLst/>
              <a:gdLst>
                <a:gd name="T0" fmla="*/ 142 w 168"/>
                <a:gd name="T1" fmla="*/ 168 h 168"/>
                <a:gd name="T2" fmla="*/ 0 w 168"/>
                <a:gd name="T3" fmla="*/ 26 h 168"/>
                <a:gd name="T4" fmla="*/ 26 w 168"/>
                <a:gd name="T5" fmla="*/ 0 h 168"/>
                <a:gd name="T6" fmla="*/ 168 w 168"/>
                <a:gd name="T7" fmla="*/ 142 h 168"/>
                <a:gd name="T8" fmla="*/ 142 w 16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142" y="16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68" y="142"/>
                  </a:lnTo>
                  <a:lnTo>
                    <a:pt x="142" y="168"/>
                  </a:lnTo>
                  <a:close/>
                </a:path>
              </a:pathLst>
            </a:custGeom>
            <a:solidFill>
              <a:srgbClr val="E1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85" y="2663825"/>
            <a:ext cx="240982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7720" y="6038215"/>
            <a:ext cx="595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/>
                </a:solidFill>
              </a:rPr>
              <a:t>进入路径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，并退出该程序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55" y="1297940"/>
            <a:ext cx="3847465" cy="29044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55155" y="6406515"/>
            <a:ext cx="481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进入路径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，得到城市未来五日天气情况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730" y="4286250"/>
            <a:ext cx="3818890" cy="19335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55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355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60" name="饼形 7"/>
          <p:cNvSpPr/>
          <p:nvPr/>
        </p:nvSpPr>
        <p:spPr bwMode="auto">
          <a:xfrm>
            <a:off x="3127375" y="2774950"/>
            <a:ext cx="2073275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饼形 8"/>
          <p:cNvSpPr/>
          <p:nvPr/>
        </p:nvSpPr>
        <p:spPr bwMode="auto">
          <a:xfrm rot="5400000">
            <a:off x="2117726" y="3754437"/>
            <a:ext cx="2017712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饼形 9"/>
          <p:cNvSpPr/>
          <p:nvPr/>
        </p:nvSpPr>
        <p:spPr bwMode="auto">
          <a:xfrm rot="16200000">
            <a:off x="2118519" y="1737519"/>
            <a:ext cx="2016125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饼形 10"/>
          <p:cNvSpPr/>
          <p:nvPr/>
        </p:nvSpPr>
        <p:spPr bwMode="auto">
          <a:xfrm rot="10800000">
            <a:off x="1052513" y="2774950"/>
            <a:ext cx="2074862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椭圆 11"/>
          <p:cNvSpPr>
            <a:spLocks noChangeArrowheads="1"/>
          </p:cNvSpPr>
          <p:nvPr/>
        </p:nvSpPr>
        <p:spPr bwMode="auto">
          <a:xfrm>
            <a:off x="2927350" y="3590925"/>
            <a:ext cx="398463" cy="385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77" name="Freeform 188"/>
          <p:cNvSpPr/>
          <p:nvPr/>
        </p:nvSpPr>
        <p:spPr bwMode="auto">
          <a:xfrm>
            <a:off x="3349625" y="2528888"/>
            <a:ext cx="504825" cy="549275"/>
          </a:xfrm>
          <a:custGeom>
            <a:avLst/>
            <a:gdLst>
              <a:gd name="T0" fmla="*/ 91 w 92"/>
              <a:gd name="T1" fmla="*/ 74 h 100"/>
              <a:gd name="T2" fmla="*/ 73 w 92"/>
              <a:gd name="T3" fmla="*/ 53 h 100"/>
              <a:gd name="T4" fmla="*/ 62 w 92"/>
              <a:gd name="T5" fmla="*/ 10 h 100"/>
              <a:gd name="T6" fmla="*/ 46 w 92"/>
              <a:gd name="T7" fmla="*/ 0 h 100"/>
              <a:gd name="T8" fmla="*/ 30 w 92"/>
              <a:gd name="T9" fmla="*/ 10 h 100"/>
              <a:gd name="T10" fmla="*/ 19 w 92"/>
              <a:gd name="T11" fmla="*/ 53 h 100"/>
              <a:gd name="T12" fmla="*/ 1 w 92"/>
              <a:gd name="T13" fmla="*/ 74 h 100"/>
              <a:gd name="T14" fmla="*/ 26 w 92"/>
              <a:gd name="T15" fmla="*/ 74 h 100"/>
              <a:gd name="T16" fmla="*/ 25 w 92"/>
              <a:gd name="T17" fmla="*/ 79 h 100"/>
              <a:gd name="T18" fmla="*/ 20 w 92"/>
              <a:gd name="T19" fmla="*/ 86 h 100"/>
              <a:gd name="T20" fmla="*/ 25 w 92"/>
              <a:gd name="T21" fmla="*/ 99 h 100"/>
              <a:gd name="T22" fmla="*/ 35 w 92"/>
              <a:gd name="T23" fmla="*/ 91 h 100"/>
              <a:gd name="T24" fmla="*/ 35 w 92"/>
              <a:gd name="T25" fmla="*/ 82 h 100"/>
              <a:gd name="T26" fmla="*/ 37 w 92"/>
              <a:gd name="T27" fmla="*/ 74 h 100"/>
              <a:gd name="T28" fmla="*/ 91 w 92"/>
              <a:gd name="T29" fmla="*/ 7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414"/>
          <p:cNvSpPr/>
          <p:nvPr/>
        </p:nvSpPr>
        <p:spPr bwMode="auto">
          <a:xfrm>
            <a:off x="1811338" y="2987675"/>
            <a:ext cx="538162" cy="557213"/>
          </a:xfrm>
          <a:custGeom>
            <a:avLst/>
            <a:gdLst>
              <a:gd name="T0" fmla="*/ 78 w 98"/>
              <a:gd name="T1" fmla="*/ 72 h 101"/>
              <a:gd name="T2" fmla="*/ 41 w 98"/>
              <a:gd name="T3" fmla="*/ 0 h 101"/>
              <a:gd name="T4" fmla="*/ 43 w 98"/>
              <a:gd name="T5" fmla="*/ 72 h 101"/>
              <a:gd name="T6" fmla="*/ 39 w 98"/>
              <a:gd name="T7" fmla="*/ 72 h 101"/>
              <a:gd name="T8" fmla="*/ 41 w 98"/>
              <a:gd name="T9" fmla="*/ 0 h 101"/>
              <a:gd name="T10" fmla="*/ 25 w 98"/>
              <a:gd name="T11" fmla="*/ 72 h 101"/>
              <a:gd name="T12" fmla="*/ 0 w 98"/>
              <a:gd name="T13" fmla="*/ 72 h 101"/>
              <a:gd name="T14" fmla="*/ 31 w 98"/>
              <a:gd name="T15" fmla="*/ 99 h 101"/>
              <a:gd name="T16" fmla="*/ 98 w 98"/>
              <a:gd name="T17" fmla="*/ 72 h 101"/>
              <a:gd name="T18" fmla="*/ 78 w 98"/>
              <a:gd name="T19" fmla="*/ 7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276"/>
          <p:cNvSpPr/>
          <p:nvPr/>
        </p:nvSpPr>
        <p:spPr bwMode="auto">
          <a:xfrm>
            <a:off x="2328863" y="4583113"/>
            <a:ext cx="614362" cy="530225"/>
          </a:xfrm>
          <a:custGeom>
            <a:avLst/>
            <a:gdLst>
              <a:gd name="T0" fmla="*/ 3 w 101"/>
              <a:gd name="T1" fmla="*/ 67 h 87"/>
              <a:gd name="T2" fmla="*/ 44 w 101"/>
              <a:gd name="T3" fmla="*/ 39 h 87"/>
              <a:gd name="T4" fmla="*/ 46 w 101"/>
              <a:gd name="T5" fmla="*/ 19 h 87"/>
              <a:gd name="T6" fmla="*/ 79 w 101"/>
              <a:gd name="T7" fmla="*/ 3 h 87"/>
              <a:gd name="T8" fmla="*/ 64 w 101"/>
              <a:gd name="T9" fmla="*/ 14 h 87"/>
              <a:gd name="T10" fmla="*/ 65 w 101"/>
              <a:gd name="T11" fmla="*/ 36 h 87"/>
              <a:gd name="T12" fmla="*/ 85 w 101"/>
              <a:gd name="T13" fmla="*/ 45 h 87"/>
              <a:gd name="T14" fmla="*/ 101 w 101"/>
              <a:gd name="T15" fmla="*/ 34 h 87"/>
              <a:gd name="T16" fmla="*/ 98 w 101"/>
              <a:gd name="T17" fmla="*/ 43 h 87"/>
              <a:gd name="T18" fmla="*/ 60 w 101"/>
              <a:gd name="T19" fmla="*/ 57 h 87"/>
              <a:gd name="T20" fmla="*/ 58 w 101"/>
              <a:gd name="T21" fmla="*/ 56 h 87"/>
              <a:gd name="T22" fmla="*/ 16 w 101"/>
              <a:gd name="T23" fmla="*/ 86 h 87"/>
              <a:gd name="T24" fmla="*/ 9 w 101"/>
              <a:gd name="T25" fmla="*/ 84 h 87"/>
              <a:gd name="T26" fmla="*/ 2 w 101"/>
              <a:gd name="T27" fmla="*/ 75 h 87"/>
              <a:gd name="T28" fmla="*/ 3 w 101"/>
              <a:gd name="T29" fmla="*/ 6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277"/>
          <p:cNvSpPr>
            <a:spLocks noEditPoints="1"/>
          </p:cNvSpPr>
          <p:nvPr/>
        </p:nvSpPr>
        <p:spPr bwMode="auto">
          <a:xfrm>
            <a:off x="3971925" y="4014788"/>
            <a:ext cx="438150" cy="522287"/>
          </a:xfrm>
          <a:custGeom>
            <a:avLst/>
            <a:gdLst>
              <a:gd name="T0" fmla="*/ 62 w 72"/>
              <a:gd name="T1" fmla="*/ 33 h 86"/>
              <a:gd name="T2" fmla="*/ 57 w 72"/>
              <a:gd name="T3" fmla="*/ 33 h 86"/>
              <a:gd name="T4" fmla="*/ 57 w 72"/>
              <a:gd name="T5" fmla="*/ 19 h 86"/>
              <a:gd name="T6" fmla="*/ 38 w 72"/>
              <a:gd name="T7" fmla="*/ 0 h 86"/>
              <a:gd name="T8" fmla="*/ 34 w 72"/>
              <a:gd name="T9" fmla="*/ 0 h 86"/>
              <a:gd name="T10" fmla="*/ 15 w 72"/>
              <a:gd name="T11" fmla="*/ 19 h 86"/>
              <a:gd name="T12" fmla="*/ 15 w 72"/>
              <a:gd name="T13" fmla="*/ 33 h 86"/>
              <a:gd name="T14" fmla="*/ 10 w 72"/>
              <a:gd name="T15" fmla="*/ 33 h 86"/>
              <a:gd name="T16" fmla="*/ 0 w 72"/>
              <a:gd name="T17" fmla="*/ 43 h 86"/>
              <a:gd name="T18" fmla="*/ 0 w 72"/>
              <a:gd name="T19" fmla="*/ 76 h 86"/>
              <a:gd name="T20" fmla="*/ 10 w 72"/>
              <a:gd name="T21" fmla="*/ 86 h 86"/>
              <a:gd name="T22" fmla="*/ 62 w 72"/>
              <a:gd name="T23" fmla="*/ 86 h 86"/>
              <a:gd name="T24" fmla="*/ 72 w 72"/>
              <a:gd name="T25" fmla="*/ 76 h 86"/>
              <a:gd name="T26" fmla="*/ 72 w 72"/>
              <a:gd name="T27" fmla="*/ 43 h 86"/>
              <a:gd name="T28" fmla="*/ 62 w 72"/>
              <a:gd name="T29" fmla="*/ 33 h 86"/>
              <a:gd name="T30" fmla="*/ 42 w 72"/>
              <a:gd name="T31" fmla="*/ 78 h 86"/>
              <a:gd name="T32" fmla="*/ 31 w 72"/>
              <a:gd name="T33" fmla="*/ 78 h 86"/>
              <a:gd name="T34" fmla="*/ 32 w 72"/>
              <a:gd name="T35" fmla="*/ 64 h 86"/>
              <a:gd name="T36" fmla="*/ 29 w 72"/>
              <a:gd name="T37" fmla="*/ 58 h 86"/>
              <a:gd name="T38" fmla="*/ 36 w 72"/>
              <a:gd name="T39" fmla="*/ 51 h 86"/>
              <a:gd name="T40" fmla="*/ 43 w 72"/>
              <a:gd name="T41" fmla="*/ 58 h 86"/>
              <a:gd name="T42" fmla="*/ 40 w 72"/>
              <a:gd name="T43" fmla="*/ 64 h 86"/>
              <a:gd name="T44" fmla="*/ 42 w 72"/>
              <a:gd name="T45" fmla="*/ 78 h 86"/>
              <a:gd name="T46" fmla="*/ 50 w 72"/>
              <a:gd name="T47" fmla="*/ 33 h 86"/>
              <a:gd name="T48" fmla="*/ 22 w 72"/>
              <a:gd name="T49" fmla="*/ 33 h 86"/>
              <a:gd name="T50" fmla="*/ 22 w 72"/>
              <a:gd name="T51" fmla="*/ 19 h 86"/>
              <a:gd name="T52" fmla="*/ 34 w 72"/>
              <a:gd name="T53" fmla="*/ 7 h 86"/>
              <a:gd name="T54" fmla="*/ 38 w 72"/>
              <a:gd name="T55" fmla="*/ 7 h 86"/>
              <a:gd name="T56" fmla="*/ 50 w 72"/>
              <a:gd name="T57" fmla="*/ 19 h 86"/>
              <a:gd name="T58" fmla="*/ 50 w 72"/>
              <a:gd name="T59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25" y="1401445"/>
            <a:ext cx="6447790" cy="4209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7990" y="5839460"/>
            <a:ext cx="626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路径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的可视化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555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可视化分析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55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355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5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3560" name="饼形 7"/>
          <p:cNvSpPr/>
          <p:nvPr/>
        </p:nvSpPr>
        <p:spPr bwMode="auto">
          <a:xfrm>
            <a:off x="3127375" y="2774950"/>
            <a:ext cx="2073275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1" name="饼形 8"/>
          <p:cNvSpPr/>
          <p:nvPr/>
        </p:nvSpPr>
        <p:spPr bwMode="auto">
          <a:xfrm rot="5400000">
            <a:off x="2117726" y="3754437"/>
            <a:ext cx="2017712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2" name="饼形 9"/>
          <p:cNvSpPr/>
          <p:nvPr/>
        </p:nvSpPr>
        <p:spPr bwMode="auto">
          <a:xfrm rot="16200000">
            <a:off x="2118519" y="1737519"/>
            <a:ext cx="2016125" cy="2074863"/>
          </a:xfrm>
          <a:custGeom>
            <a:avLst/>
            <a:gdLst>
              <a:gd name="T0" fmla="*/ 2016691 w 2016691"/>
              <a:gd name="T1" fmla="*/ 1037128 h 2074255"/>
              <a:gd name="T2" fmla="*/ 1008345 w 2016691"/>
              <a:gd name="T3" fmla="*/ 2074256 h 2074255"/>
              <a:gd name="T4" fmla="*/ -1 w 2016691"/>
              <a:gd name="T5" fmla="*/ 1037129 h 2074255"/>
              <a:gd name="T6" fmla="*/ 1008346 w 2016691"/>
              <a:gd name="T7" fmla="*/ 1037128 h 2074255"/>
              <a:gd name="T8" fmla="*/ 2016691 w 2016691"/>
              <a:gd name="T9" fmla="*/ 1037128 h 207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6691" h="2074255">
                <a:moveTo>
                  <a:pt x="2016691" y="1037128"/>
                </a:moveTo>
                <a:cubicBezTo>
                  <a:pt x="2016691" y="1609918"/>
                  <a:pt x="1565239" y="2074256"/>
                  <a:pt x="1008345" y="2074256"/>
                </a:cubicBezTo>
                <a:cubicBezTo>
                  <a:pt x="451451" y="2074256"/>
                  <a:pt x="-1" y="1609918"/>
                  <a:pt x="-1" y="1037129"/>
                </a:cubicBezTo>
                <a:lnTo>
                  <a:pt x="1008346" y="1037128"/>
                </a:lnTo>
                <a:lnTo>
                  <a:pt x="2016691" y="103712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3" name="饼形 10"/>
          <p:cNvSpPr/>
          <p:nvPr/>
        </p:nvSpPr>
        <p:spPr bwMode="auto">
          <a:xfrm rot="10800000">
            <a:off x="1052513" y="2774950"/>
            <a:ext cx="2074862" cy="2017713"/>
          </a:xfrm>
          <a:custGeom>
            <a:avLst/>
            <a:gdLst>
              <a:gd name="T0" fmla="*/ 2074255 w 2074255"/>
              <a:gd name="T1" fmla="*/ 1008346 h 2016691"/>
              <a:gd name="T2" fmla="*/ 1037127 w 2074255"/>
              <a:gd name="T3" fmla="*/ 2016692 h 2016691"/>
              <a:gd name="T4" fmla="*/ -1 w 2074255"/>
              <a:gd name="T5" fmla="*/ 1008347 h 2016691"/>
              <a:gd name="T6" fmla="*/ 1037128 w 2074255"/>
              <a:gd name="T7" fmla="*/ 1008346 h 2016691"/>
              <a:gd name="T8" fmla="*/ 2074255 w 2074255"/>
              <a:gd name="T9" fmla="*/ 1008346 h 2016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4255" h="2016691">
                <a:moveTo>
                  <a:pt x="2074255" y="1008346"/>
                </a:moveTo>
                <a:cubicBezTo>
                  <a:pt x="2074255" y="1565240"/>
                  <a:pt x="1609917" y="2016692"/>
                  <a:pt x="1037127" y="2016692"/>
                </a:cubicBezTo>
                <a:cubicBezTo>
                  <a:pt x="464337" y="2016692"/>
                  <a:pt x="-1" y="1565241"/>
                  <a:pt x="-1" y="1008347"/>
                </a:cubicBezTo>
                <a:lnTo>
                  <a:pt x="1037128" y="1008346"/>
                </a:lnTo>
                <a:lnTo>
                  <a:pt x="2074255" y="1008346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3564" name="椭圆 11"/>
          <p:cNvSpPr>
            <a:spLocks noChangeArrowheads="1"/>
          </p:cNvSpPr>
          <p:nvPr/>
        </p:nvSpPr>
        <p:spPr bwMode="auto">
          <a:xfrm>
            <a:off x="2927350" y="3590925"/>
            <a:ext cx="398463" cy="385763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577" name="Freeform 188"/>
          <p:cNvSpPr/>
          <p:nvPr/>
        </p:nvSpPr>
        <p:spPr bwMode="auto">
          <a:xfrm>
            <a:off x="3349625" y="2528888"/>
            <a:ext cx="504825" cy="549275"/>
          </a:xfrm>
          <a:custGeom>
            <a:avLst/>
            <a:gdLst>
              <a:gd name="T0" fmla="*/ 91 w 92"/>
              <a:gd name="T1" fmla="*/ 74 h 100"/>
              <a:gd name="T2" fmla="*/ 73 w 92"/>
              <a:gd name="T3" fmla="*/ 53 h 100"/>
              <a:gd name="T4" fmla="*/ 62 w 92"/>
              <a:gd name="T5" fmla="*/ 10 h 100"/>
              <a:gd name="T6" fmla="*/ 46 w 92"/>
              <a:gd name="T7" fmla="*/ 0 h 100"/>
              <a:gd name="T8" fmla="*/ 30 w 92"/>
              <a:gd name="T9" fmla="*/ 10 h 100"/>
              <a:gd name="T10" fmla="*/ 19 w 92"/>
              <a:gd name="T11" fmla="*/ 53 h 100"/>
              <a:gd name="T12" fmla="*/ 1 w 92"/>
              <a:gd name="T13" fmla="*/ 74 h 100"/>
              <a:gd name="T14" fmla="*/ 26 w 92"/>
              <a:gd name="T15" fmla="*/ 74 h 100"/>
              <a:gd name="T16" fmla="*/ 25 w 92"/>
              <a:gd name="T17" fmla="*/ 79 h 100"/>
              <a:gd name="T18" fmla="*/ 20 w 92"/>
              <a:gd name="T19" fmla="*/ 86 h 100"/>
              <a:gd name="T20" fmla="*/ 25 w 92"/>
              <a:gd name="T21" fmla="*/ 99 h 100"/>
              <a:gd name="T22" fmla="*/ 35 w 92"/>
              <a:gd name="T23" fmla="*/ 91 h 100"/>
              <a:gd name="T24" fmla="*/ 35 w 92"/>
              <a:gd name="T25" fmla="*/ 82 h 100"/>
              <a:gd name="T26" fmla="*/ 37 w 92"/>
              <a:gd name="T27" fmla="*/ 74 h 100"/>
              <a:gd name="T28" fmla="*/ 91 w 92"/>
              <a:gd name="T29" fmla="*/ 7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2" h="100">
                <a:moveTo>
                  <a:pt x="91" y="74"/>
                </a:moveTo>
                <a:cubicBezTo>
                  <a:pt x="92" y="65"/>
                  <a:pt x="79" y="59"/>
                  <a:pt x="73" y="53"/>
                </a:cubicBezTo>
                <a:cubicBezTo>
                  <a:pt x="60" y="40"/>
                  <a:pt x="68" y="25"/>
                  <a:pt x="62" y="10"/>
                </a:cubicBezTo>
                <a:cubicBezTo>
                  <a:pt x="59" y="3"/>
                  <a:pt x="53" y="0"/>
                  <a:pt x="46" y="0"/>
                </a:cubicBezTo>
                <a:cubicBezTo>
                  <a:pt x="39" y="0"/>
                  <a:pt x="33" y="3"/>
                  <a:pt x="30" y="10"/>
                </a:cubicBezTo>
                <a:cubicBezTo>
                  <a:pt x="24" y="25"/>
                  <a:pt x="32" y="40"/>
                  <a:pt x="19" y="53"/>
                </a:cubicBezTo>
                <a:cubicBezTo>
                  <a:pt x="12" y="59"/>
                  <a:pt x="0" y="65"/>
                  <a:pt x="1" y="74"/>
                </a:cubicBezTo>
                <a:cubicBezTo>
                  <a:pt x="26" y="74"/>
                  <a:pt x="26" y="74"/>
                  <a:pt x="26" y="74"/>
                </a:cubicBezTo>
                <a:cubicBezTo>
                  <a:pt x="25" y="79"/>
                  <a:pt x="25" y="79"/>
                  <a:pt x="25" y="79"/>
                </a:cubicBezTo>
                <a:cubicBezTo>
                  <a:pt x="23" y="80"/>
                  <a:pt x="21" y="83"/>
                  <a:pt x="20" y="86"/>
                </a:cubicBezTo>
                <a:cubicBezTo>
                  <a:pt x="18" y="92"/>
                  <a:pt x="20" y="97"/>
                  <a:pt x="25" y="99"/>
                </a:cubicBezTo>
                <a:cubicBezTo>
                  <a:pt x="29" y="100"/>
                  <a:pt x="34" y="96"/>
                  <a:pt x="35" y="91"/>
                </a:cubicBezTo>
                <a:cubicBezTo>
                  <a:pt x="36" y="88"/>
                  <a:pt x="36" y="85"/>
                  <a:pt x="35" y="82"/>
                </a:cubicBezTo>
                <a:cubicBezTo>
                  <a:pt x="37" y="74"/>
                  <a:pt x="37" y="74"/>
                  <a:pt x="37" y="74"/>
                </a:cubicBezTo>
                <a:lnTo>
                  <a:pt x="91" y="74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8" name="Freeform 414"/>
          <p:cNvSpPr/>
          <p:nvPr/>
        </p:nvSpPr>
        <p:spPr bwMode="auto">
          <a:xfrm>
            <a:off x="1811338" y="2987675"/>
            <a:ext cx="538162" cy="557213"/>
          </a:xfrm>
          <a:custGeom>
            <a:avLst/>
            <a:gdLst>
              <a:gd name="T0" fmla="*/ 78 w 98"/>
              <a:gd name="T1" fmla="*/ 72 h 101"/>
              <a:gd name="T2" fmla="*/ 41 w 98"/>
              <a:gd name="T3" fmla="*/ 0 h 101"/>
              <a:gd name="T4" fmla="*/ 43 w 98"/>
              <a:gd name="T5" fmla="*/ 72 h 101"/>
              <a:gd name="T6" fmla="*/ 39 w 98"/>
              <a:gd name="T7" fmla="*/ 72 h 101"/>
              <a:gd name="T8" fmla="*/ 41 w 98"/>
              <a:gd name="T9" fmla="*/ 0 h 101"/>
              <a:gd name="T10" fmla="*/ 25 w 98"/>
              <a:gd name="T11" fmla="*/ 72 h 101"/>
              <a:gd name="T12" fmla="*/ 0 w 98"/>
              <a:gd name="T13" fmla="*/ 72 h 101"/>
              <a:gd name="T14" fmla="*/ 31 w 98"/>
              <a:gd name="T15" fmla="*/ 99 h 101"/>
              <a:gd name="T16" fmla="*/ 98 w 98"/>
              <a:gd name="T17" fmla="*/ 72 h 101"/>
              <a:gd name="T18" fmla="*/ 78 w 98"/>
              <a:gd name="T19" fmla="*/ 7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101">
                <a:moveTo>
                  <a:pt x="78" y="72"/>
                </a:moveTo>
                <a:cubicBezTo>
                  <a:pt x="98" y="37"/>
                  <a:pt x="41" y="0"/>
                  <a:pt x="41" y="0"/>
                </a:cubicBezTo>
                <a:cubicBezTo>
                  <a:pt x="59" y="17"/>
                  <a:pt x="49" y="54"/>
                  <a:pt x="43" y="72"/>
                </a:cubicBezTo>
                <a:cubicBezTo>
                  <a:pt x="39" y="72"/>
                  <a:pt x="39" y="72"/>
                  <a:pt x="39" y="72"/>
                </a:cubicBezTo>
                <a:cubicBezTo>
                  <a:pt x="55" y="31"/>
                  <a:pt x="41" y="0"/>
                  <a:pt x="41" y="0"/>
                </a:cubicBezTo>
                <a:cubicBezTo>
                  <a:pt x="49" y="18"/>
                  <a:pt x="33" y="55"/>
                  <a:pt x="25" y="72"/>
                </a:cubicBezTo>
                <a:cubicBezTo>
                  <a:pt x="11" y="72"/>
                  <a:pt x="0" y="72"/>
                  <a:pt x="0" y="72"/>
                </a:cubicBezTo>
                <a:cubicBezTo>
                  <a:pt x="0" y="72"/>
                  <a:pt x="8" y="96"/>
                  <a:pt x="31" y="99"/>
                </a:cubicBezTo>
                <a:cubicBezTo>
                  <a:pt x="53" y="101"/>
                  <a:pt x="85" y="91"/>
                  <a:pt x="98" y="72"/>
                </a:cubicBezTo>
                <a:lnTo>
                  <a:pt x="78" y="72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9" name="Freeform 276"/>
          <p:cNvSpPr/>
          <p:nvPr/>
        </p:nvSpPr>
        <p:spPr bwMode="auto">
          <a:xfrm>
            <a:off x="2328863" y="4583113"/>
            <a:ext cx="614362" cy="530225"/>
          </a:xfrm>
          <a:custGeom>
            <a:avLst/>
            <a:gdLst>
              <a:gd name="T0" fmla="*/ 3 w 101"/>
              <a:gd name="T1" fmla="*/ 67 h 87"/>
              <a:gd name="T2" fmla="*/ 44 w 101"/>
              <a:gd name="T3" fmla="*/ 39 h 87"/>
              <a:gd name="T4" fmla="*/ 46 w 101"/>
              <a:gd name="T5" fmla="*/ 19 h 87"/>
              <a:gd name="T6" fmla="*/ 79 w 101"/>
              <a:gd name="T7" fmla="*/ 3 h 87"/>
              <a:gd name="T8" fmla="*/ 64 w 101"/>
              <a:gd name="T9" fmla="*/ 14 h 87"/>
              <a:gd name="T10" fmla="*/ 65 w 101"/>
              <a:gd name="T11" fmla="*/ 36 h 87"/>
              <a:gd name="T12" fmla="*/ 85 w 101"/>
              <a:gd name="T13" fmla="*/ 45 h 87"/>
              <a:gd name="T14" fmla="*/ 101 w 101"/>
              <a:gd name="T15" fmla="*/ 34 h 87"/>
              <a:gd name="T16" fmla="*/ 98 w 101"/>
              <a:gd name="T17" fmla="*/ 43 h 87"/>
              <a:gd name="T18" fmla="*/ 60 w 101"/>
              <a:gd name="T19" fmla="*/ 57 h 87"/>
              <a:gd name="T20" fmla="*/ 58 w 101"/>
              <a:gd name="T21" fmla="*/ 56 h 87"/>
              <a:gd name="T22" fmla="*/ 16 w 101"/>
              <a:gd name="T23" fmla="*/ 86 h 87"/>
              <a:gd name="T24" fmla="*/ 9 w 101"/>
              <a:gd name="T25" fmla="*/ 84 h 87"/>
              <a:gd name="T26" fmla="*/ 2 w 101"/>
              <a:gd name="T27" fmla="*/ 75 h 87"/>
              <a:gd name="T28" fmla="*/ 3 w 101"/>
              <a:gd name="T29" fmla="*/ 6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1" h="87">
                <a:moveTo>
                  <a:pt x="3" y="67"/>
                </a:moveTo>
                <a:cubicBezTo>
                  <a:pt x="44" y="39"/>
                  <a:pt x="44" y="39"/>
                  <a:pt x="44" y="39"/>
                </a:cubicBezTo>
                <a:cubicBezTo>
                  <a:pt x="42" y="32"/>
                  <a:pt x="43" y="25"/>
                  <a:pt x="46" y="19"/>
                </a:cubicBezTo>
                <a:cubicBezTo>
                  <a:pt x="52" y="6"/>
                  <a:pt x="66" y="0"/>
                  <a:pt x="79" y="3"/>
                </a:cubicBezTo>
                <a:cubicBezTo>
                  <a:pt x="64" y="14"/>
                  <a:pt x="64" y="14"/>
                  <a:pt x="64" y="14"/>
                </a:cubicBezTo>
                <a:cubicBezTo>
                  <a:pt x="65" y="36"/>
                  <a:pt x="65" y="36"/>
                  <a:pt x="65" y="36"/>
                </a:cubicBezTo>
                <a:cubicBezTo>
                  <a:pt x="85" y="45"/>
                  <a:pt x="85" y="45"/>
                  <a:pt x="85" y="45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0" y="37"/>
                  <a:pt x="100" y="40"/>
                  <a:pt x="98" y="43"/>
                </a:cubicBezTo>
                <a:cubicBezTo>
                  <a:pt x="92" y="58"/>
                  <a:pt x="74" y="64"/>
                  <a:pt x="60" y="57"/>
                </a:cubicBezTo>
                <a:cubicBezTo>
                  <a:pt x="59" y="57"/>
                  <a:pt x="59" y="57"/>
                  <a:pt x="58" y="56"/>
                </a:cubicBezTo>
                <a:cubicBezTo>
                  <a:pt x="16" y="86"/>
                  <a:pt x="16" y="86"/>
                  <a:pt x="16" y="86"/>
                </a:cubicBezTo>
                <a:cubicBezTo>
                  <a:pt x="13" y="87"/>
                  <a:pt x="10" y="87"/>
                  <a:pt x="9" y="84"/>
                </a:cubicBezTo>
                <a:cubicBezTo>
                  <a:pt x="2" y="75"/>
                  <a:pt x="2" y="75"/>
                  <a:pt x="2" y="75"/>
                </a:cubicBezTo>
                <a:cubicBezTo>
                  <a:pt x="0" y="72"/>
                  <a:pt x="1" y="69"/>
                  <a:pt x="3" y="67"/>
                </a:cubicBez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0" name="Freeform 277"/>
          <p:cNvSpPr>
            <a:spLocks noEditPoints="1"/>
          </p:cNvSpPr>
          <p:nvPr/>
        </p:nvSpPr>
        <p:spPr bwMode="auto">
          <a:xfrm>
            <a:off x="3971925" y="4014788"/>
            <a:ext cx="438150" cy="522287"/>
          </a:xfrm>
          <a:custGeom>
            <a:avLst/>
            <a:gdLst>
              <a:gd name="T0" fmla="*/ 62 w 72"/>
              <a:gd name="T1" fmla="*/ 33 h 86"/>
              <a:gd name="T2" fmla="*/ 57 w 72"/>
              <a:gd name="T3" fmla="*/ 33 h 86"/>
              <a:gd name="T4" fmla="*/ 57 w 72"/>
              <a:gd name="T5" fmla="*/ 19 h 86"/>
              <a:gd name="T6" fmla="*/ 38 w 72"/>
              <a:gd name="T7" fmla="*/ 0 h 86"/>
              <a:gd name="T8" fmla="*/ 34 w 72"/>
              <a:gd name="T9" fmla="*/ 0 h 86"/>
              <a:gd name="T10" fmla="*/ 15 w 72"/>
              <a:gd name="T11" fmla="*/ 19 h 86"/>
              <a:gd name="T12" fmla="*/ 15 w 72"/>
              <a:gd name="T13" fmla="*/ 33 h 86"/>
              <a:gd name="T14" fmla="*/ 10 w 72"/>
              <a:gd name="T15" fmla="*/ 33 h 86"/>
              <a:gd name="T16" fmla="*/ 0 w 72"/>
              <a:gd name="T17" fmla="*/ 43 h 86"/>
              <a:gd name="T18" fmla="*/ 0 w 72"/>
              <a:gd name="T19" fmla="*/ 76 h 86"/>
              <a:gd name="T20" fmla="*/ 10 w 72"/>
              <a:gd name="T21" fmla="*/ 86 h 86"/>
              <a:gd name="T22" fmla="*/ 62 w 72"/>
              <a:gd name="T23" fmla="*/ 86 h 86"/>
              <a:gd name="T24" fmla="*/ 72 w 72"/>
              <a:gd name="T25" fmla="*/ 76 h 86"/>
              <a:gd name="T26" fmla="*/ 72 w 72"/>
              <a:gd name="T27" fmla="*/ 43 h 86"/>
              <a:gd name="T28" fmla="*/ 62 w 72"/>
              <a:gd name="T29" fmla="*/ 33 h 86"/>
              <a:gd name="T30" fmla="*/ 42 w 72"/>
              <a:gd name="T31" fmla="*/ 78 h 86"/>
              <a:gd name="T32" fmla="*/ 31 w 72"/>
              <a:gd name="T33" fmla="*/ 78 h 86"/>
              <a:gd name="T34" fmla="*/ 32 w 72"/>
              <a:gd name="T35" fmla="*/ 64 h 86"/>
              <a:gd name="T36" fmla="*/ 29 w 72"/>
              <a:gd name="T37" fmla="*/ 58 h 86"/>
              <a:gd name="T38" fmla="*/ 36 w 72"/>
              <a:gd name="T39" fmla="*/ 51 h 86"/>
              <a:gd name="T40" fmla="*/ 43 w 72"/>
              <a:gd name="T41" fmla="*/ 58 h 86"/>
              <a:gd name="T42" fmla="*/ 40 w 72"/>
              <a:gd name="T43" fmla="*/ 64 h 86"/>
              <a:gd name="T44" fmla="*/ 42 w 72"/>
              <a:gd name="T45" fmla="*/ 78 h 86"/>
              <a:gd name="T46" fmla="*/ 50 w 72"/>
              <a:gd name="T47" fmla="*/ 33 h 86"/>
              <a:gd name="T48" fmla="*/ 22 w 72"/>
              <a:gd name="T49" fmla="*/ 33 h 86"/>
              <a:gd name="T50" fmla="*/ 22 w 72"/>
              <a:gd name="T51" fmla="*/ 19 h 86"/>
              <a:gd name="T52" fmla="*/ 34 w 72"/>
              <a:gd name="T53" fmla="*/ 7 h 86"/>
              <a:gd name="T54" fmla="*/ 38 w 72"/>
              <a:gd name="T55" fmla="*/ 7 h 86"/>
              <a:gd name="T56" fmla="*/ 50 w 72"/>
              <a:gd name="T57" fmla="*/ 19 h 86"/>
              <a:gd name="T58" fmla="*/ 50 w 72"/>
              <a:gd name="T59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2" h="86">
                <a:moveTo>
                  <a:pt x="62" y="33"/>
                </a:moveTo>
                <a:cubicBezTo>
                  <a:pt x="57" y="33"/>
                  <a:pt x="57" y="33"/>
                  <a:pt x="57" y="33"/>
                </a:cubicBezTo>
                <a:cubicBezTo>
                  <a:pt x="57" y="19"/>
                  <a:pt x="57" y="19"/>
                  <a:pt x="57" y="19"/>
                </a:cubicBezTo>
                <a:cubicBezTo>
                  <a:pt x="57" y="9"/>
                  <a:pt x="49" y="0"/>
                  <a:pt x="3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24" y="0"/>
                  <a:pt x="15" y="9"/>
                  <a:pt x="15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5" y="33"/>
                  <a:pt x="0" y="37"/>
                  <a:pt x="0" y="43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1"/>
                  <a:pt x="5" y="86"/>
                  <a:pt x="10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68" y="86"/>
                  <a:pt x="72" y="81"/>
                  <a:pt x="72" y="76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7"/>
                  <a:pt x="68" y="33"/>
                  <a:pt x="62" y="33"/>
                </a:cubicBezTo>
                <a:close/>
                <a:moveTo>
                  <a:pt x="42" y="78"/>
                </a:moveTo>
                <a:cubicBezTo>
                  <a:pt x="31" y="78"/>
                  <a:pt x="31" y="78"/>
                  <a:pt x="31" y="78"/>
                </a:cubicBezTo>
                <a:cubicBezTo>
                  <a:pt x="32" y="64"/>
                  <a:pt x="32" y="64"/>
                  <a:pt x="32" y="64"/>
                </a:cubicBezTo>
                <a:cubicBezTo>
                  <a:pt x="30" y="63"/>
                  <a:pt x="29" y="60"/>
                  <a:pt x="29" y="58"/>
                </a:cubicBezTo>
                <a:cubicBezTo>
                  <a:pt x="29" y="54"/>
                  <a:pt x="32" y="51"/>
                  <a:pt x="36" y="51"/>
                </a:cubicBezTo>
                <a:cubicBezTo>
                  <a:pt x="40" y="51"/>
                  <a:pt x="43" y="54"/>
                  <a:pt x="43" y="58"/>
                </a:cubicBezTo>
                <a:cubicBezTo>
                  <a:pt x="43" y="60"/>
                  <a:pt x="42" y="63"/>
                  <a:pt x="40" y="64"/>
                </a:cubicBezTo>
                <a:lnTo>
                  <a:pt x="42" y="78"/>
                </a:lnTo>
                <a:close/>
                <a:moveTo>
                  <a:pt x="50" y="33"/>
                </a:moveTo>
                <a:cubicBezTo>
                  <a:pt x="22" y="33"/>
                  <a:pt x="22" y="33"/>
                  <a:pt x="22" y="33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8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5" y="7"/>
                  <a:pt x="50" y="13"/>
                  <a:pt x="50" y="19"/>
                </a:cubicBezTo>
                <a:lnTo>
                  <a:pt x="50" y="33"/>
                </a:lnTo>
                <a:close/>
              </a:path>
            </a:pathLst>
          </a:custGeom>
          <a:solidFill>
            <a:srgbClr val="4444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07990" y="5839460"/>
            <a:ext cx="626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路径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的可视化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904240"/>
            <a:ext cx="6447790" cy="42094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714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四、功能介绍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531" name="直接连接符 15"/>
          <p:cNvCxnSpPr>
            <a:cxnSpLocks noChangeShapeType="1"/>
          </p:cNvCxnSpPr>
          <p:nvPr/>
        </p:nvCxnSpPr>
        <p:spPr bwMode="auto">
          <a:xfrm>
            <a:off x="3502025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2" name="矩形 16"/>
          <p:cNvSpPr>
            <a:spLocks noChangeArrowheads="1"/>
          </p:cNvSpPr>
          <p:nvPr/>
        </p:nvSpPr>
        <p:spPr bwMode="auto">
          <a:xfrm>
            <a:off x="3625850" y="161925"/>
            <a:ext cx="51403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该程序作用介绍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3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2534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5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2536" name="六边形 7"/>
          <p:cNvSpPr>
            <a:spLocks noChangeArrowheads="1"/>
          </p:cNvSpPr>
          <p:nvPr/>
        </p:nvSpPr>
        <p:spPr bwMode="auto">
          <a:xfrm>
            <a:off x="1370013" y="1966913"/>
            <a:ext cx="1706562" cy="1470025"/>
          </a:xfrm>
          <a:prstGeom prst="hexagon">
            <a:avLst>
              <a:gd name="adj" fmla="val 25019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37" name="六边形 8"/>
          <p:cNvSpPr>
            <a:spLocks noChangeArrowheads="1"/>
          </p:cNvSpPr>
          <p:nvPr/>
        </p:nvSpPr>
        <p:spPr bwMode="auto">
          <a:xfrm>
            <a:off x="1479550" y="2057400"/>
            <a:ext cx="1493838" cy="1287463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38" name="组合 9"/>
          <p:cNvGrpSpPr/>
          <p:nvPr/>
        </p:nvGrpSpPr>
        <p:grpSpPr bwMode="auto">
          <a:xfrm>
            <a:off x="1671638" y="2263775"/>
            <a:ext cx="1355725" cy="910471"/>
            <a:chOff x="0" y="0"/>
            <a:chExt cx="2318097" cy="911389"/>
          </a:xfrm>
        </p:grpSpPr>
        <p:sp>
          <p:nvSpPr>
            <p:cNvPr id="22539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59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通过本程序可以查询某城市实时天气。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0" name="文本框 1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实时天气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41" name="六边形 12"/>
          <p:cNvSpPr>
            <a:spLocks noChangeArrowheads="1"/>
          </p:cNvSpPr>
          <p:nvPr/>
        </p:nvSpPr>
        <p:spPr bwMode="auto">
          <a:xfrm>
            <a:off x="2963863" y="2757488"/>
            <a:ext cx="1706562" cy="1471612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42" name="六边形 13"/>
          <p:cNvSpPr>
            <a:spLocks noChangeArrowheads="1"/>
          </p:cNvSpPr>
          <p:nvPr/>
        </p:nvSpPr>
        <p:spPr bwMode="auto">
          <a:xfrm>
            <a:off x="3073400" y="2849563"/>
            <a:ext cx="1493838" cy="12874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43" name="组合 19"/>
          <p:cNvGrpSpPr/>
          <p:nvPr/>
        </p:nvGrpSpPr>
        <p:grpSpPr bwMode="auto">
          <a:xfrm>
            <a:off x="3268663" y="3054350"/>
            <a:ext cx="1355725" cy="1080559"/>
            <a:chOff x="0" y="0"/>
            <a:chExt cx="2318097" cy="1079767"/>
          </a:xfrm>
        </p:grpSpPr>
        <p:sp>
          <p:nvSpPr>
            <p:cNvPr id="22544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通过本程序我们也可完成对未来五天天气的查询。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5" name="文本框 2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未来五天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46" name="六边形 22"/>
          <p:cNvSpPr>
            <a:spLocks noChangeArrowheads="1"/>
          </p:cNvSpPr>
          <p:nvPr/>
        </p:nvSpPr>
        <p:spPr bwMode="auto">
          <a:xfrm>
            <a:off x="6046788" y="2944813"/>
            <a:ext cx="1706562" cy="1471612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47" name="六边形 23"/>
          <p:cNvSpPr>
            <a:spLocks noChangeArrowheads="1"/>
          </p:cNvSpPr>
          <p:nvPr/>
        </p:nvSpPr>
        <p:spPr bwMode="auto">
          <a:xfrm>
            <a:off x="6156325" y="3036888"/>
            <a:ext cx="1493838" cy="1287462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48" name="组合 24"/>
          <p:cNvGrpSpPr/>
          <p:nvPr/>
        </p:nvGrpSpPr>
        <p:grpSpPr bwMode="auto">
          <a:xfrm>
            <a:off x="6343650" y="3173413"/>
            <a:ext cx="1355725" cy="1080559"/>
            <a:chOff x="0" y="0"/>
            <a:chExt cx="2318097" cy="1079768"/>
          </a:xfrm>
        </p:grpSpPr>
        <p:sp>
          <p:nvSpPr>
            <p:cNvPr id="22549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通过该程序，我们可以很方便地查询到实时天气，便利。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0" name="文本框 26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便利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51" name="六边形 27"/>
          <p:cNvSpPr>
            <a:spLocks noChangeArrowheads="1"/>
          </p:cNvSpPr>
          <p:nvPr/>
        </p:nvSpPr>
        <p:spPr bwMode="auto">
          <a:xfrm>
            <a:off x="9110663" y="2962275"/>
            <a:ext cx="1706562" cy="1471613"/>
          </a:xfrm>
          <a:prstGeom prst="hexagon">
            <a:avLst>
              <a:gd name="adj" fmla="val 24992"/>
              <a:gd name="vf" fmla="val 115470"/>
            </a:avLst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52" name="六边形 28"/>
          <p:cNvSpPr>
            <a:spLocks noChangeArrowheads="1"/>
          </p:cNvSpPr>
          <p:nvPr/>
        </p:nvSpPr>
        <p:spPr bwMode="auto">
          <a:xfrm>
            <a:off x="9220200" y="3054350"/>
            <a:ext cx="1493838" cy="1287463"/>
          </a:xfrm>
          <a:prstGeom prst="hexagon">
            <a:avLst>
              <a:gd name="adj" fmla="val 25005"/>
              <a:gd name="vf" fmla="val 115470"/>
            </a:avLst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22553" name="组合 29"/>
          <p:cNvGrpSpPr/>
          <p:nvPr/>
        </p:nvGrpSpPr>
        <p:grpSpPr bwMode="auto">
          <a:xfrm>
            <a:off x="9445625" y="3235325"/>
            <a:ext cx="1355725" cy="1080016"/>
            <a:chOff x="0" y="0"/>
            <a:chExt cx="2318097" cy="1081105"/>
          </a:xfrm>
        </p:grpSpPr>
        <p:sp>
          <p:nvSpPr>
            <p:cNvPr id="22554" name="TextBox 35"/>
            <p:cNvSpPr txBox="1">
              <a:spLocks noChangeArrowheads="1"/>
            </p:cNvSpPr>
            <p:nvPr/>
          </p:nvSpPr>
          <p:spPr bwMode="auto">
            <a:xfrm>
              <a:off x="0" y="311980"/>
              <a:ext cx="1763944" cy="76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100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该程序非常快捷地让我们查询到了城市的天气情况。</a:t>
              </a:r>
              <a:endParaRPr lang="zh-CN" altLang="en-US" sz="11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55" name="文本框 31"/>
            <p:cNvSpPr txBox="1">
              <a:spLocks noChangeArrowheads="1"/>
            </p:cNvSpPr>
            <p:nvPr/>
          </p:nvSpPr>
          <p:spPr bwMode="auto">
            <a:xfrm>
              <a:off x="91372" y="0"/>
              <a:ext cx="2226725" cy="33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600" b="1">
                  <a:solidFill>
                    <a:srgbClr val="4444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快捷</a:t>
              </a:r>
              <a:endParaRPr lang="zh-CN" altLang="en-US" sz="16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56" name="六边形 32"/>
          <p:cNvSpPr>
            <a:spLocks noChangeArrowheads="1"/>
          </p:cNvSpPr>
          <p:nvPr/>
        </p:nvSpPr>
        <p:spPr bwMode="auto">
          <a:xfrm>
            <a:off x="4449763" y="3681413"/>
            <a:ext cx="1706562" cy="1470025"/>
          </a:xfrm>
          <a:prstGeom prst="hexagon">
            <a:avLst>
              <a:gd name="adj" fmla="val 25019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58" name="六边形 34"/>
          <p:cNvSpPr>
            <a:spLocks noChangeArrowheads="1"/>
          </p:cNvSpPr>
          <p:nvPr/>
        </p:nvSpPr>
        <p:spPr bwMode="auto">
          <a:xfrm>
            <a:off x="7594600" y="2163763"/>
            <a:ext cx="1706563" cy="1470025"/>
          </a:xfrm>
          <a:prstGeom prst="hexagon">
            <a:avLst>
              <a:gd name="adj" fmla="val 25019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60" name="六边形 36"/>
          <p:cNvSpPr>
            <a:spLocks noChangeArrowheads="1"/>
          </p:cNvSpPr>
          <p:nvPr/>
        </p:nvSpPr>
        <p:spPr bwMode="auto">
          <a:xfrm>
            <a:off x="1458913" y="3681413"/>
            <a:ext cx="1708150" cy="1470025"/>
          </a:xfrm>
          <a:prstGeom prst="hexagon">
            <a:avLst>
              <a:gd name="adj" fmla="val 25042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sp>
        <p:nvSpPr>
          <p:cNvPr id="22562" name="六边形 38"/>
          <p:cNvSpPr>
            <a:spLocks noChangeArrowheads="1"/>
          </p:cNvSpPr>
          <p:nvPr/>
        </p:nvSpPr>
        <p:spPr bwMode="auto">
          <a:xfrm>
            <a:off x="7594600" y="3848100"/>
            <a:ext cx="1706563" cy="1471613"/>
          </a:xfrm>
          <a:prstGeom prst="hexagon">
            <a:avLst>
              <a:gd name="adj" fmla="val 24992"/>
              <a:gd name="vf" fmla="val 115470"/>
            </a:avLst>
          </a:prstGeom>
          <a:noFill/>
          <a:ln w="19050" cmpd="sng">
            <a:solidFill>
              <a:srgbClr val="F4BB3D"/>
            </a:solidFill>
            <a:miter lim="800000"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444446"/>
              </a:solidFill>
            </a:endParaRPr>
          </a:p>
        </p:txBody>
      </p:sp>
      <p:grpSp>
        <p:nvGrpSpPr>
          <p:cNvPr id="37956" name="组合 129"/>
          <p:cNvGrpSpPr/>
          <p:nvPr/>
        </p:nvGrpSpPr>
        <p:grpSpPr bwMode="auto">
          <a:xfrm>
            <a:off x="1880870" y="4039235"/>
            <a:ext cx="833438" cy="831850"/>
            <a:chOff x="0" y="0"/>
            <a:chExt cx="865188" cy="863600"/>
          </a:xfrm>
        </p:grpSpPr>
        <p:sp>
          <p:nvSpPr>
            <p:cNvPr id="37957" name="Oval 19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D5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7958" name="Freeform 20"/>
            <p:cNvSpPr/>
            <p:nvPr/>
          </p:nvSpPr>
          <p:spPr bwMode="auto">
            <a:xfrm>
              <a:off x="103187" y="196850"/>
              <a:ext cx="760413" cy="666750"/>
            </a:xfrm>
            <a:custGeom>
              <a:avLst/>
              <a:gdLst>
                <a:gd name="T0" fmla="*/ 283 w 556"/>
                <a:gd name="T1" fmla="*/ 0 h 488"/>
                <a:gd name="T2" fmla="*/ 259 w 556"/>
                <a:gd name="T3" fmla="*/ 17 h 488"/>
                <a:gd name="T4" fmla="*/ 212 w 556"/>
                <a:gd name="T5" fmla="*/ 60 h 488"/>
                <a:gd name="T6" fmla="*/ 136 w 556"/>
                <a:gd name="T7" fmla="*/ 128 h 488"/>
                <a:gd name="T8" fmla="*/ 100 w 556"/>
                <a:gd name="T9" fmla="*/ 186 h 488"/>
                <a:gd name="T10" fmla="*/ 102 w 556"/>
                <a:gd name="T11" fmla="*/ 181 h 488"/>
                <a:gd name="T12" fmla="*/ 98 w 556"/>
                <a:gd name="T13" fmla="*/ 185 h 488"/>
                <a:gd name="T14" fmla="*/ 101 w 556"/>
                <a:gd name="T15" fmla="*/ 180 h 488"/>
                <a:gd name="T16" fmla="*/ 97 w 556"/>
                <a:gd name="T17" fmla="*/ 183 h 488"/>
                <a:gd name="T18" fmla="*/ 100 w 556"/>
                <a:gd name="T19" fmla="*/ 179 h 488"/>
                <a:gd name="T20" fmla="*/ 96 w 556"/>
                <a:gd name="T21" fmla="*/ 182 h 488"/>
                <a:gd name="T22" fmla="*/ 99 w 556"/>
                <a:gd name="T23" fmla="*/ 178 h 488"/>
                <a:gd name="T24" fmla="*/ 95 w 556"/>
                <a:gd name="T25" fmla="*/ 181 h 488"/>
                <a:gd name="T26" fmla="*/ 98 w 556"/>
                <a:gd name="T27" fmla="*/ 177 h 488"/>
                <a:gd name="T28" fmla="*/ 94 w 556"/>
                <a:gd name="T29" fmla="*/ 180 h 488"/>
                <a:gd name="T30" fmla="*/ 97 w 556"/>
                <a:gd name="T31" fmla="*/ 176 h 488"/>
                <a:gd name="T32" fmla="*/ 93 w 556"/>
                <a:gd name="T33" fmla="*/ 179 h 488"/>
                <a:gd name="T34" fmla="*/ 96 w 556"/>
                <a:gd name="T35" fmla="*/ 175 h 488"/>
                <a:gd name="T36" fmla="*/ 92 w 556"/>
                <a:gd name="T37" fmla="*/ 178 h 488"/>
                <a:gd name="T38" fmla="*/ 95 w 556"/>
                <a:gd name="T39" fmla="*/ 174 h 488"/>
                <a:gd name="T40" fmla="*/ 91 w 556"/>
                <a:gd name="T41" fmla="*/ 177 h 488"/>
                <a:gd name="T42" fmla="*/ 94 w 556"/>
                <a:gd name="T43" fmla="*/ 173 h 488"/>
                <a:gd name="T44" fmla="*/ 90 w 556"/>
                <a:gd name="T45" fmla="*/ 176 h 488"/>
                <a:gd name="T46" fmla="*/ 93 w 556"/>
                <a:gd name="T47" fmla="*/ 172 h 488"/>
                <a:gd name="T48" fmla="*/ 89 w 556"/>
                <a:gd name="T49" fmla="*/ 175 h 488"/>
                <a:gd name="T50" fmla="*/ 92 w 556"/>
                <a:gd name="T51" fmla="*/ 171 h 488"/>
                <a:gd name="T52" fmla="*/ 51 w 556"/>
                <a:gd name="T53" fmla="*/ 208 h 488"/>
                <a:gd name="T54" fmla="*/ 16 w 556"/>
                <a:gd name="T55" fmla="*/ 287 h 488"/>
                <a:gd name="T56" fmla="*/ 215 w 556"/>
                <a:gd name="T57" fmla="*/ 487 h 488"/>
                <a:gd name="T58" fmla="*/ 241 w 556"/>
                <a:gd name="T59" fmla="*/ 488 h 488"/>
                <a:gd name="T60" fmla="*/ 556 w 556"/>
                <a:gd name="T61" fmla="*/ 202 h 488"/>
                <a:gd name="T62" fmla="*/ 396 w 556"/>
                <a:gd name="T63" fmla="*/ 42 h 488"/>
                <a:gd name="T64" fmla="*/ 365 w 556"/>
                <a:gd name="T65" fmla="*/ 14 h 488"/>
                <a:gd name="T66" fmla="*/ 283 w 556"/>
                <a:gd name="T67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6" h="488">
                  <a:moveTo>
                    <a:pt x="283" y="0"/>
                  </a:moveTo>
                  <a:cubicBezTo>
                    <a:pt x="275" y="0"/>
                    <a:pt x="265" y="13"/>
                    <a:pt x="259" y="17"/>
                  </a:cubicBezTo>
                  <a:cubicBezTo>
                    <a:pt x="244" y="32"/>
                    <a:pt x="228" y="46"/>
                    <a:pt x="212" y="60"/>
                  </a:cubicBezTo>
                  <a:cubicBezTo>
                    <a:pt x="187" y="83"/>
                    <a:pt x="161" y="105"/>
                    <a:pt x="136" y="128"/>
                  </a:cubicBezTo>
                  <a:cubicBezTo>
                    <a:pt x="120" y="143"/>
                    <a:pt x="114" y="169"/>
                    <a:pt x="100" y="186"/>
                  </a:cubicBezTo>
                  <a:cubicBezTo>
                    <a:pt x="100" y="184"/>
                    <a:pt x="101" y="183"/>
                    <a:pt x="102" y="181"/>
                  </a:cubicBezTo>
                  <a:cubicBezTo>
                    <a:pt x="101" y="182"/>
                    <a:pt x="100" y="183"/>
                    <a:pt x="98" y="185"/>
                  </a:cubicBezTo>
                  <a:cubicBezTo>
                    <a:pt x="99" y="183"/>
                    <a:pt x="100" y="182"/>
                    <a:pt x="101" y="180"/>
                  </a:cubicBezTo>
                  <a:cubicBezTo>
                    <a:pt x="100" y="181"/>
                    <a:pt x="99" y="182"/>
                    <a:pt x="97" y="183"/>
                  </a:cubicBezTo>
                  <a:cubicBezTo>
                    <a:pt x="98" y="182"/>
                    <a:pt x="99" y="180"/>
                    <a:pt x="100" y="179"/>
                  </a:cubicBezTo>
                  <a:cubicBezTo>
                    <a:pt x="99" y="180"/>
                    <a:pt x="98" y="181"/>
                    <a:pt x="96" y="182"/>
                  </a:cubicBezTo>
                  <a:cubicBezTo>
                    <a:pt x="97" y="181"/>
                    <a:pt x="98" y="179"/>
                    <a:pt x="99" y="178"/>
                  </a:cubicBezTo>
                  <a:cubicBezTo>
                    <a:pt x="98" y="179"/>
                    <a:pt x="97" y="180"/>
                    <a:pt x="95" y="181"/>
                  </a:cubicBezTo>
                  <a:cubicBezTo>
                    <a:pt x="96" y="180"/>
                    <a:pt x="97" y="178"/>
                    <a:pt x="98" y="177"/>
                  </a:cubicBezTo>
                  <a:cubicBezTo>
                    <a:pt x="97" y="178"/>
                    <a:pt x="96" y="179"/>
                    <a:pt x="94" y="180"/>
                  </a:cubicBezTo>
                  <a:cubicBezTo>
                    <a:pt x="95" y="179"/>
                    <a:pt x="96" y="177"/>
                    <a:pt x="97" y="176"/>
                  </a:cubicBezTo>
                  <a:cubicBezTo>
                    <a:pt x="96" y="177"/>
                    <a:pt x="94" y="178"/>
                    <a:pt x="93" y="179"/>
                  </a:cubicBezTo>
                  <a:cubicBezTo>
                    <a:pt x="94" y="178"/>
                    <a:pt x="95" y="176"/>
                    <a:pt x="96" y="175"/>
                  </a:cubicBezTo>
                  <a:cubicBezTo>
                    <a:pt x="95" y="176"/>
                    <a:pt x="93" y="177"/>
                    <a:pt x="92" y="178"/>
                  </a:cubicBezTo>
                  <a:cubicBezTo>
                    <a:pt x="93" y="177"/>
                    <a:pt x="94" y="175"/>
                    <a:pt x="95" y="174"/>
                  </a:cubicBezTo>
                  <a:cubicBezTo>
                    <a:pt x="94" y="175"/>
                    <a:pt x="92" y="176"/>
                    <a:pt x="91" y="177"/>
                  </a:cubicBezTo>
                  <a:cubicBezTo>
                    <a:pt x="92" y="176"/>
                    <a:pt x="93" y="174"/>
                    <a:pt x="94" y="173"/>
                  </a:cubicBezTo>
                  <a:cubicBezTo>
                    <a:pt x="93" y="174"/>
                    <a:pt x="91" y="175"/>
                    <a:pt x="90" y="176"/>
                  </a:cubicBezTo>
                  <a:cubicBezTo>
                    <a:pt x="91" y="175"/>
                    <a:pt x="92" y="173"/>
                    <a:pt x="93" y="172"/>
                  </a:cubicBezTo>
                  <a:cubicBezTo>
                    <a:pt x="91" y="173"/>
                    <a:pt x="90" y="174"/>
                    <a:pt x="89" y="175"/>
                  </a:cubicBezTo>
                  <a:cubicBezTo>
                    <a:pt x="90" y="173"/>
                    <a:pt x="91" y="172"/>
                    <a:pt x="92" y="171"/>
                  </a:cubicBezTo>
                  <a:cubicBezTo>
                    <a:pt x="79" y="182"/>
                    <a:pt x="60" y="193"/>
                    <a:pt x="51" y="208"/>
                  </a:cubicBezTo>
                  <a:cubicBezTo>
                    <a:pt x="42" y="223"/>
                    <a:pt x="0" y="272"/>
                    <a:pt x="16" y="287"/>
                  </a:cubicBezTo>
                  <a:cubicBezTo>
                    <a:pt x="27" y="301"/>
                    <a:pt x="141" y="415"/>
                    <a:pt x="215" y="487"/>
                  </a:cubicBezTo>
                  <a:cubicBezTo>
                    <a:pt x="223" y="488"/>
                    <a:pt x="232" y="488"/>
                    <a:pt x="241" y="488"/>
                  </a:cubicBezTo>
                  <a:cubicBezTo>
                    <a:pt x="405" y="488"/>
                    <a:pt x="540" y="363"/>
                    <a:pt x="556" y="202"/>
                  </a:cubicBezTo>
                  <a:cubicBezTo>
                    <a:pt x="483" y="126"/>
                    <a:pt x="412" y="56"/>
                    <a:pt x="396" y="42"/>
                  </a:cubicBezTo>
                  <a:cubicBezTo>
                    <a:pt x="389" y="34"/>
                    <a:pt x="375" y="16"/>
                    <a:pt x="365" y="14"/>
                  </a:cubicBezTo>
                  <a:cubicBezTo>
                    <a:pt x="339" y="9"/>
                    <a:pt x="309" y="0"/>
                    <a:pt x="283" y="0"/>
                  </a:cubicBezTo>
                </a:path>
              </a:pathLst>
            </a:custGeom>
            <a:solidFill>
              <a:srgbClr val="AA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21"/>
            <p:cNvSpPr>
              <a:spLocks noEditPoints="1"/>
            </p:cNvSpPr>
            <p:nvPr/>
          </p:nvSpPr>
          <p:spPr bwMode="auto">
            <a:xfrm>
              <a:off x="309562" y="346075"/>
              <a:ext cx="439738" cy="306388"/>
            </a:xfrm>
            <a:custGeom>
              <a:avLst/>
              <a:gdLst>
                <a:gd name="T0" fmla="*/ 318 w 321"/>
                <a:gd name="T1" fmla="*/ 61 h 224"/>
                <a:gd name="T2" fmla="*/ 280 w 321"/>
                <a:gd name="T3" fmla="*/ 7 h 224"/>
                <a:gd name="T4" fmla="*/ 273 w 321"/>
                <a:gd name="T5" fmla="*/ 3 h 224"/>
                <a:gd name="T6" fmla="*/ 254 w 321"/>
                <a:gd name="T7" fmla="*/ 0 h 224"/>
                <a:gd name="T8" fmla="*/ 235 w 321"/>
                <a:gd name="T9" fmla="*/ 17 h 224"/>
                <a:gd name="T10" fmla="*/ 253 w 321"/>
                <a:gd name="T11" fmla="*/ 20 h 224"/>
                <a:gd name="T12" fmla="*/ 132 w 321"/>
                <a:gd name="T13" fmla="*/ 129 h 224"/>
                <a:gd name="T14" fmla="*/ 113 w 321"/>
                <a:gd name="T15" fmla="*/ 126 h 224"/>
                <a:gd name="T16" fmla="*/ 105 w 321"/>
                <a:gd name="T17" fmla="*/ 134 h 224"/>
                <a:gd name="T18" fmla="*/ 102 w 321"/>
                <a:gd name="T19" fmla="*/ 135 h 224"/>
                <a:gd name="T20" fmla="*/ 88 w 321"/>
                <a:gd name="T21" fmla="*/ 140 h 224"/>
                <a:gd name="T22" fmla="*/ 83 w 321"/>
                <a:gd name="T23" fmla="*/ 140 h 224"/>
                <a:gd name="T24" fmla="*/ 35 w 321"/>
                <a:gd name="T25" fmla="*/ 131 h 224"/>
                <a:gd name="T26" fmla="*/ 2 w 321"/>
                <a:gd name="T27" fmla="*/ 185 h 224"/>
                <a:gd name="T28" fmla="*/ 1 w 321"/>
                <a:gd name="T29" fmla="*/ 194 h 224"/>
                <a:gd name="T30" fmla="*/ 9 w 321"/>
                <a:gd name="T31" fmla="*/ 200 h 224"/>
                <a:gd name="T32" fmla="*/ 145 w 321"/>
                <a:gd name="T33" fmla="*/ 224 h 224"/>
                <a:gd name="T34" fmla="*/ 147 w 321"/>
                <a:gd name="T35" fmla="*/ 224 h 224"/>
                <a:gd name="T36" fmla="*/ 153 w 321"/>
                <a:gd name="T37" fmla="*/ 221 h 224"/>
                <a:gd name="T38" fmla="*/ 156 w 321"/>
                <a:gd name="T39" fmla="*/ 219 h 224"/>
                <a:gd name="T40" fmla="*/ 156 w 321"/>
                <a:gd name="T41" fmla="*/ 219 h 224"/>
                <a:gd name="T42" fmla="*/ 317 w 321"/>
                <a:gd name="T43" fmla="*/ 75 h 224"/>
                <a:gd name="T44" fmla="*/ 318 w 321"/>
                <a:gd name="T45" fmla="*/ 61 h 224"/>
                <a:gd name="T46" fmla="*/ 27 w 321"/>
                <a:gd name="T47" fmla="*/ 182 h 224"/>
                <a:gd name="T48" fmla="*/ 55 w 321"/>
                <a:gd name="T49" fmla="*/ 136 h 224"/>
                <a:gd name="T50" fmla="*/ 123 w 321"/>
                <a:gd name="T51" fmla="*/ 148 h 224"/>
                <a:gd name="T52" fmla="*/ 134 w 321"/>
                <a:gd name="T53" fmla="*/ 201 h 224"/>
                <a:gd name="T54" fmla="*/ 27 w 321"/>
                <a:gd name="T55" fmla="*/ 182 h 224"/>
                <a:gd name="T56" fmla="*/ 153 w 321"/>
                <a:gd name="T57" fmla="*/ 195 h 224"/>
                <a:gd name="T58" fmla="*/ 143 w 321"/>
                <a:gd name="T59" fmla="*/ 146 h 224"/>
                <a:gd name="T60" fmla="*/ 272 w 321"/>
                <a:gd name="T61" fmla="*/ 31 h 224"/>
                <a:gd name="T62" fmla="*/ 297 w 321"/>
                <a:gd name="T63" fmla="*/ 66 h 224"/>
                <a:gd name="T64" fmla="*/ 153 w 321"/>
                <a:gd name="T65" fmla="*/ 19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224">
                  <a:moveTo>
                    <a:pt x="318" y="61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78" y="5"/>
                    <a:pt x="276" y="3"/>
                    <a:pt x="273" y="3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5" y="17"/>
                    <a:pt x="235" y="17"/>
                    <a:pt x="235" y="17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04" y="134"/>
                    <a:pt x="103" y="135"/>
                    <a:pt x="102" y="135"/>
                  </a:cubicBezTo>
                  <a:cubicBezTo>
                    <a:pt x="98" y="139"/>
                    <a:pt x="93" y="140"/>
                    <a:pt x="88" y="140"/>
                  </a:cubicBezTo>
                  <a:cubicBezTo>
                    <a:pt x="86" y="140"/>
                    <a:pt x="85" y="140"/>
                    <a:pt x="83" y="14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0" y="187"/>
                    <a:pt x="0" y="191"/>
                    <a:pt x="1" y="194"/>
                  </a:cubicBezTo>
                  <a:cubicBezTo>
                    <a:pt x="3" y="197"/>
                    <a:pt x="6" y="199"/>
                    <a:pt x="9" y="200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5" y="224"/>
                    <a:pt x="146" y="224"/>
                    <a:pt x="147" y="224"/>
                  </a:cubicBezTo>
                  <a:cubicBezTo>
                    <a:pt x="149" y="224"/>
                    <a:pt x="151" y="223"/>
                    <a:pt x="153" y="221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317" y="75"/>
                    <a:pt x="317" y="75"/>
                    <a:pt x="317" y="75"/>
                  </a:cubicBezTo>
                  <a:cubicBezTo>
                    <a:pt x="321" y="71"/>
                    <a:pt x="321" y="65"/>
                    <a:pt x="318" y="61"/>
                  </a:cubicBezTo>
                  <a:close/>
                  <a:moveTo>
                    <a:pt x="27" y="182"/>
                  </a:moveTo>
                  <a:cubicBezTo>
                    <a:pt x="55" y="136"/>
                    <a:pt x="55" y="136"/>
                    <a:pt x="55" y="136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34" y="201"/>
                    <a:pt x="134" y="201"/>
                    <a:pt x="134" y="201"/>
                  </a:cubicBezTo>
                  <a:lnTo>
                    <a:pt x="27" y="182"/>
                  </a:lnTo>
                  <a:close/>
                  <a:moveTo>
                    <a:pt x="153" y="195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272" y="31"/>
                    <a:pt x="272" y="31"/>
                    <a:pt x="272" y="31"/>
                  </a:cubicBezTo>
                  <a:cubicBezTo>
                    <a:pt x="297" y="66"/>
                    <a:pt x="297" y="66"/>
                    <a:pt x="297" y="66"/>
                  </a:cubicBezTo>
                  <a:lnTo>
                    <a:pt x="153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22"/>
            <p:cNvSpPr/>
            <p:nvPr/>
          </p:nvSpPr>
          <p:spPr bwMode="auto">
            <a:xfrm>
              <a:off x="117475" y="430213"/>
              <a:ext cx="201613" cy="187325"/>
            </a:xfrm>
            <a:custGeom>
              <a:avLst/>
              <a:gdLst>
                <a:gd name="T0" fmla="*/ 123 w 148"/>
                <a:gd name="T1" fmla="*/ 65 h 137"/>
                <a:gd name="T2" fmla="*/ 132 w 148"/>
                <a:gd name="T3" fmla="*/ 112 h 137"/>
                <a:gd name="T4" fmla="*/ 148 w 148"/>
                <a:gd name="T5" fmla="*/ 86 h 137"/>
                <a:gd name="T6" fmla="*/ 143 w 148"/>
                <a:gd name="T7" fmla="*/ 64 h 137"/>
                <a:gd name="T8" fmla="*/ 88 w 148"/>
                <a:gd name="T9" fmla="*/ 55 h 137"/>
                <a:gd name="T10" fmla="*/ 70 w 148"/>
                <a:gd name="T11" fmla="*/ 40 h 137"/>
                <a:gd name="T12" fmla="*/ 71 w 148"/>
                <a:gd name="T13" fmla="*/ 17 h 137"/>
                <a:gd name="T14" fmla="*/ 82 w 148"/>
                <a:gd name="T15" fmla="*/ 0 h 137"/>
                <a:gd name="T16" fmla="*/ 43 w 148"/>
                <a:gd name="T17" fmla="*/ 34 h 137"/>
                <a:gd name="T18" fmla="*/ 43 w 148"/>
                <a:gd name="T19" fmla="*/ 34 h 137"/>
                <a:gd name="T20" fmla="*/ 43 w 148"/>
                <a:gd name="T21" fmla="*/ 34 h 137"/>
                <a:gd name="T22" fmla="*/ 43 w 148"/>
                <a:gd name="T23" fmla="*/ 35 h 137"/>
                <a:gd name="T24" fmla="*/ 42 w 148"/>
                <a:gd name="T25" fmla="*/ 35 h 137"/>
                <a:gd name="T26" fmla="*/ 42 w 148"/>
                <a:gd name="T27" fmla="*/ 35 h 137"/>
                <a:gd name="T28" fmla="*/ 42 w 148"/>
                <a:gd name="T29" fmla="*/ 35 h 137"/>
                <a:gd name="T30" fmla="*/ 42 w 148"/>
                <a:gd name="T31" fmla="*/ 36 h 137"/>
                <a:gd name="T32" fmla="*/ 42 w 148"/>
                <a:gd name="T33" fmla="*/ 36 h 137"/>
                <a:gd name="T34" fmla="*/ 42 w 148"/>
                <a:gd name="T35" fmla="*/ 36 h 137"/>
                <a:gd name="T36" fmla="*/ 41 w 148"/>
                <a:gd name="T37" fmla="*/ 37 h 137"/>
                <a:gd name="T38" fmla="*/ 2 w 148"/>
                <a:gd name="T39" fmla="*/ 101 h 137"/>
                <a:gd name="T40" fmla="*/ 1 w 148"/>
                <a:gd name="T41" fmla="*/ 110 h 137"/>
                <a:gd name="T42" fmla="*/ 9 w 148"/>
                <a:gd name="T43" fmla="*/ 116 h 137"/>
                <a:gd name="T44" fmla="*/ 128 w 148"/>
                <a:gd name="T45" fmla="*/ 137 h 137"/>
                <a:gd name="T46" fmla="*/ 129 w 148"/>
                <a:gd name="T47" fmla="*/ 117 h 137"/>
                <a:gd name="T48" fmla="*/ 27 w 148"/>
                <a:gd name="T49" fmla="*/ 99 h 137"/>
                <a:gd name="T50" fmla="*/ 55 w 148"/>
                <a:gd name="T51" fmla="*/ 53 h 137"/>
                <a:gd name="T52" fmla="*/ 123 w 148"/>
                <a:gd name="T53" fmla="*/ 6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8" h="137">
                  <a:moveTo>
                    <a:pt x="123" y="65"/>
                  </a:moveTo>
                  <a:cubicBezTo>
                    <a:pt x="132" y="112"/>
                    <a:pt x="132" y="112"/>
                    <a:pt x="132" y="112"/>
                  </a:cubicBezTo>
                  <a:cubicBezTo>
                    <a:pt x="148" y="86"/>
                    <a:pt x="148" y="86"/>
                    <a:pt x="148" y="86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0" y="53"/>
                    <a:pt x="73" y="48"/>
                    <a:pt x="70" y="40"/>
                  </a:cubicBezTo>
                  <a:cubicBezTo>
                    <a:pt x="66" y="33"/>
                    <a:pt x="67" y="24"/>
                    <a:pt x="71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0" y="107"/>
                    <a:pt x="1" y="110"/>
                  </a:cubicBezTo>
                  <a:cubicBezTo>
                    <a:pt x="3" y="114"/>
                    <a:pt x="5" y="116"/>
                    <a:pt x="9" y="11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5" y="131"/>
                    <a:pt x="126" y="123"/>
                    <a:pt x="129" y="117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55" y="53"/>
                    <a:pt x="55" y="53"/>
                    <a:pt x="55" y="53"/>
                  </a:cubicBezTo>
                  <a:lnTo>
                    <a:pt x="123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23"/>
            <p:cNvSpPr>
              <a:spLocks noEditPoints="1"/>
            </p:cNvSpPr>
            <p:nvPr/>
          </p:nvSpPr>
          <p:spPr bwMode="auto">
            <a:xfrm>
              <a:off x="228600" y="196850"/>
              <a:ext cx="441325" cy="320675"/>
            </a:xfrm>
            <a:custGeom>
              <a:avLst/>
              <a:gdLst>
                <a:gd name="T0" fmla="*/ 9 w 322"/>
                <a:gd name="T1" fmla="*/ 211 h 235"/>
                <a:gd name="T2" fmla="*/ 145 w 322"/>
                <a:gd name="T3" fmla="*/ 235 h 235"/>
                <a:gd name="T4" fmla="*/ 147 w 322"/>
                <a:gd name="T5" fmla="*/ 235 h 235"/>
                <a:gd name="T6" fmla="*/ 153 w 322"/>
                <a:gd name="T7" fmla="*/ 232 h 235"/>
                <a:gd name="T8" fmla="*/ 156 w 322"/>
                <a:gd name="T9" fmla="*/ 230 h 235"/>
                <a:gd name="T10" fmla="*/ 156 w 322"/>
                <a:gd name="T11" fmla="*/ 230 h 235"/>
                <a:gd name="T12" fmla="*/ 317 w 322"/>
                <a:gd name="T13" fmla="*/ 86 h 235"/>
                <a:gd name="T14" fmla="*/ 319 w 322"/>
                <a:gd name="T15" fmla="*/ 72 h 235"/>
                <a:gd name="T16" fmla="*/ 280 w 322"/>
                <a:gd name="T17" fmla="*/ 18 h 235"/>
                <a:gd name="T18" fmla="*/ 273 w 322"/>
                <a:gd name="T19" fmla="*/ 14 h 235"/>
                <a:gd name="T20" fmla="*/ 196 w 322"/>
                <a:gd name="T21" fmla="*/ 0 h 235"/>
                <a:gd name="T22" fmla="*/ 196 w 322"/>
                <a:gd name="T23" fmla="*/ 1 h 235"/>
                <a:gd name="T24" fmla="*/ 193 w 322"/>
                <a:gd name="T25" fmla="*/ 0 h 235"/>
                <a:gd name="T26" fmla="*/ 191 w 322"/>
                <a:gd name="T27" fmla="*/ 0 h 235"/>
                <a:gd name="T28" fmla="*/ 184 w 322"/>
                <a:gd name="T29" fmla="*/ 2 h 235"/>
                <a:gd name="T30" fmla="*/ 44 w 322"/>
                <a:gd name="T31" fmla="*/ 129 h 235"/>
                <a:gd name="T32" fmla="*/ 43 w 322"/>
                <a:gd name="T33" fmla="*/ 129 h 235"/>
                <a:gd name="T34" fmla="*/ 43 w 322"/>
                <a:gd name="T35" fmla="*/ 129 h 235"/>
                <a:gd name="T36" fmla="*/ 43 w 322"/>
                <a:gd name="T37" fmla="*/ 129 h 235"/>
                <a:gd name="T38" fmla="*/ 43 w 322"/>
                <a:gd name="T39" fmla="*/ 129 h 235"/>
                <a:gd name="T40" fmla="*/ 43 w 322"/>
                <a:gd name="T41" fmla="*/ 130 h 235"/>
                <a:gd name="T42" fmla="*/ 42 w 322"/>
                <a:gd name="T43" fmla="*/ 130 h 235"/>
                <a:gd name="T44" fmla="*/ 42 w 322"/>
                <a:gd name="T45" fmla="*/ 130 h 235"/>
                <a:gd name="T46" fmla="*/ 42 w 322"/>
                <a:gd name="T47" fmla="*/ 130 h 235"/>
                <a:gd name="T48" fmla="*/ 42 w 322"/>
                <a:gd name="T49" fmla="*/ 130 h 235"/>
                <a:gd name="T50" fmla="*/ 42 w 322"/>
                <a:gd name="T51" fmla="*/ 130 h 235"/>
                <a:gd name="T52" fmla="*/ 41 w 322"/>
                <a:gd name="T53" fmla="*/ 131 h 235"/>
                <a:gd name="T54" fmla="*/ 2 w 322"/>
                <a:gd name="T55" fmla="*/ 196 h 235"/>
                <a:gd name="T56" fmla="*/ 2 w 322"/>
                <a:gd name="T57" fmla="*/ 205 h 235"/>
                <a:gd name="T58" fmla="*/ 9 w 322"/>
                <a:gd name="T59" fmla="*/ 211 h 235"/>
                <a:gd name="T60" fmla="*/ 297 w 322"/>
                <a:gd name="T61" fmla="*/ 77 h 235"/>
                <a:gd name="T62" fmla="*/ 153 w 322"/>
                <a:gd name="T63" fmla="*/ 206 h 235"/>
                <a:gd name="T64" fmla="*/ 143 w 322"/>
                <a:gd name="T65" fmla="*/ 157 h 235"/>
                <a:gd name="T66" fmla="*/ 272 w 322"/>
                <a:gd name="T67" fmla="*/ 42 h 235"/>
                <a:gd name="T68" fmla="*/ 297 w 322"/>
                <a:gd name="T69" fmla="*/ 77 h 235"/>
                <a:gd name="T70" fmla="*/ 194 w 322"/>
                <a:gd name="T71" fmla="*/ 21 h 235"/>
                <a:gd name="T72" fmla="*/ 253 w 322"/>
                <a:gd name="T73" fmla="*/ 31 h 235"/>
                <a:gd name="T74" fmla="*/ 132 w 322"/>
                <a:gd name="T75" fmla="*/ 140 h 235"/>
                <a:gd name="T76" fmla="*/ 73 w 322"/>
                <a:gd name="T77" fmla="*/ 130 h 235"/>
                <a:gd name="T78" fmla="*/ 194 w 322"/>
                <a:gd name="T79" fmla="*/ 21 h 235"/>
                <a:gd name="T80" fmla="*/ 55 w 322"/>
                <a:gd name="T81" fmla="*/ 147 h 235"/>
                <a:gd name="T82" fmla="*/ 123 w 322"/>
                <a:gd name="T83" fmla="*/ 159 h 235"/>
                <a:gd name="T84" fmla="*/ 134 w 322"/>
                <a:gd name="T85" fmla="*/ 212 h 235"/>
                <a:gd name="T86" fmla="*/ 27 w 322"/>
                <a:gd name="T87" fmla="*/ 193 h 235"/>
                <a:gd name="T88" fmla="*/ 55 w 322"/>
                <a:gd name="T89" fmla="*/ 14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2" h="235">
                  <a:moveTo>
                    <a:pt x="9" y="211"/>
                  </a:moveTo>
                  <a:cubicBezTo>
                    <a:pt x="145" y="235"/>
                    <a:pt x="145" y="235"/>
                    <a:pt x="145" y="235"/>
                  </a:cubicBezTo>
                  <a:cubicBezTo>
                    <a:pt x="145" y="235"/>
                    <a:pt x="146" y="235"/>
                    <a:pt x="147" y="235"/>
                  </a:cubicBezTo>
                  <a:cubicBezTo>
                    <a:pt x="149" y="235"/>
                    <a:pt x="152" y="234"/>
                    <a:pt x="153" y="232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317" y="86"/>
                    <a:pt x="317" y="86"/>
                    <a:pt x="317" y="86"/>
                  </a:cubicBezTo>
                  <a:cubicBezTo>
                    <a:pt x="321" y="82"/>
                    <a:pt x="322" y="76"/>
                    <a:pt x="319" y="72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8" y="16"/>
                    <a:pt x="276" y="14"/>
                    <a:pt x="273" y="14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8" y="0"/>
                    <a:pt x="186" y="1"/>
                    <a:pt x="184" y="2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0" y="198"/>
                    <a:pt x="0" y="202"/>
                    <a:pt x="2" y="205"/>
                  </a:cubicBezTo>
                  <a:cubicBezTo>
                    <a:pt x="3" y="208"/>
                    <a:pt x="6" y="210"/>
                    <a:pt x="9" y="211"/>
                  </a:cubicBezTo>
                  <a:close/>
                  <a:moveTo>
                    <a:pt x="297" y="77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272" y="42"/>
                    <a:pt x="272" y="42"/>
                    <a:pt x="272" y="42"/>
                  </a:cubicBezTo>
                  <a:lnTo>
                    <a:pt x="297" y="77"/>
                  </a:lnTo>
                  <a:close/>
                  <a:moveTo>
                    <a:pt x="194" y="21"/>
                  </a:moveTo>
                  <a:cubicBezTo>
                    <a:pt x="253" y="31"/>
                    <a:pt x="253" y="31"/>
                    <a:pt x="253" y="31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73" y="130"/>
                    <a:pt x="73" y="130"/>
                    <a:pt x="73" y="130"/>
                  </a:cubicBezTo>
                  <a:lnTo>
                    <a:pt x="194" y="21"/>
                  </a:lnTo>
                  <a:close/>
                  <a:moveTo>
                    <a:pt x="55" y="147"/>
                  </a:moveTo>
                  <a:cubicBezTo>
                    <a:pt x="123" y="159"/>
                    <a:pt x="123" y="159"/>
                    <a:pt x="123" y="159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27" y="193"/>
                    <a:pt x="27" y="193"/>
                    <a:pt x="27" y="193"/>
                  </a:cubicBezTo>
                  <a:lnTo>
                    <a:pt x="55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83" name="组合 119"/>
          <p:cNvGrpSpPr/>
          <p:nvPr/>
        </p:nvGrpSpPr>
        <p:grpSpPr bwMode="auto">
          <a:xfrm>
            <a:off x="4892675" y="3962400"/>
            <a:ext cx="833438" cy="831850"/>
            <a:chOff x="0" y="0"/>
            <a:chExt cx="865188" cy="863600"/>
          </a:xfrm>
        </p:grpSpPr>
        <p:sp>
          <p:nvSpPr>
            <p:cNvPr id="37984" name="Oval 61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3A73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7985" name="Freeform 62"/>
            <p:cNvSpPr/>
            <p:nvPr/>
          </p:nvSpPr>
          <p:spPr bwMode="auto">
            <a:xfrm>
              <a:off x="150812" y="295275"/>
              <a:ext cx="712788" cy="568325"/>
            </a:xfrm>
            <a:custGeom>
              <a:avLst/>
              <a:gdLst>
                <a:gd name="T0" fmla="*/ 384 w 521"/>
                <a:gd name="T1" fmla="*/ 0 h 416"/>
                <a:gd name="T2" fmla="*/ 350 w 521"/>
                <a:gd name="T3" fmla="*/ 2 h 416"/>
                <a:gd name="T4" fmla="*/ 226 w 521"/>
                <a:gd name="T5" fmla="*/ 2 h 416"/>
                <a:gd name="T6" fmla="*/ 21 w 521"/>
                <a:gd name="T7" fmla="*/ 2 h 416"/>
                <a:gd name="T8" fmla="*/ 8 w 521"/>
                <a:gd name="T9" fmla="*/ 65 h 416"/>
                <a:gd name="T10" fmla="*/ 8 w 521"/>
                <a:gd name="T11" fmla="*/ 193 h 416"/>
                <a:gd name="T12" fmla="*/ 26 w 521"/>
                <a:gd name="T13" fmla="*/ 240 h 416"/>
                <a:gd name="T14" fmla="*/ 56 w 521"/>
                <a:gd name="T15" fmla="*/ 270 h 416"/>
                <a:gd name="T16" fmla="*/ 198 w 521"/>
                <a:gd name="T17" fmla="*/ 416 h 416"/>
                <a:gd name="T18" fmla="*/ 205 w 521"/>
                <a:gd name="T19" fmla="*/ 416 h 416"/>
                <a:gd name="T20" fmla="*/ 521 w 521"/>
                <a:gd name="T21" fmla="*/ 115 h 416"/>
                <a:gd name="T22" fmla="*/ 408 w 521"/>
                <a:gd name="T23" fmla="*/ 6 h 416"/>
                <a:gd name="T24" fmla="*/ 384 w 521"/>
                <a:gd name="T25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1" h="416">
                  <a:moveTo>
                    <a:pt x="384" y="0"/>
                  </a:moveTo>
                  <a:cubicBezTo>
                    <a:pt x="371" y="0"/>
                    <a:pt x="357" y="2"/>
                    <a:pt x="350" y="2"/>
                  </a:cubicBezTo>
                  <a:cubicBezTo>
                    <a:pt x="309" y="2"/>
                    <a:pt x="268" y="2"/>
                    <a:pt x="226" y="2"/>
                  </a:cubicBezTo>
                  <a:cubicBezTo>
                    <a:pt x="158" y="2"/>
                    <a:pt x="90" y="2"/>
                    <a:pt x="21" y="2"/>
                  </a:cubicBezTo>
                  <a:cubicBezTo>
                    <a:pt x="0" y="2"/>
                    <a:pt x="8" y="52"/>
                    <a:pt x="8" y="65"/>
                  </a:cubicBezTo>
                  <a:cubicBezTo>
                    <a:pt x="8" y="107"/>
                    <a:pt x="8" y="150"/>
                    <a:pt x="8" y="193"/>
                  </a:cubicBezTo>
                  <a:cubicBezTo>
                    <a:pt x="8" y="214"/>
                    <a:pt x="9" y="225"/>
                    <a:pt x="26" y="240"/>
                  </a:cubicBezTo>
                  <a:cubicBezTo>
                    <a:pt x="35" y="250"/>
                    <a:pt x="46" y="261"/>
                    <a:pt x="56" y="270"/>
                  </a:cubicBezTo>
                  <a:cubicBezTo>
                    <a:pt x="73" y="290"/>
                    <a:pt x="135" y="352"/>
                    <a:pt x="198" y="416"/>
                  </a:cubicBezTo>
                  <a:cubicBezTo>
                    <a:pt x="201" y="416"/>
                    <a:pt x="203" y="416"/>
                    <a:pt x="205" y="416"/>
                  </a:cubicBezTo>
                  <a:cubicBezTo>
                    <a:pt x="375" y="416"/>
                    <a:pt x="513" y="283"/>
                    <a:pt x="521" y="115"/>
                  </a:cubicBezTo>
                  <a:cubicBezTo>
                    <a:pt x="468" y="62"/>
                    <a:pt x="423" y="19"/>
                    <a:pt x="408" y="6"/>
                  </a:cubicBezTo>
                  <a:cubicBezTo>
                    <a:pt x="404" y="1"/>
                    <a:pt x="394" y="0"/>
                    <a:pt x="384" y="0"/>
                  </a:cubicBezTo>
                </a:path>
              </a:pathLst>
            </a:custGeom>
            <a:solidFill>
              <a:srgbClr val="2E5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63"/>
            <p:cNvSpPr>
              <a:spLocks noEditPoints="1"/>
            </p:cNvSpPr>
            <p:nvPr/>
          </p:nvSpPr>
          <p:spPr bwMode="auto">
            <a:xfrm>
              <a:off x="161925" y="296863"/>
              <a:ext cx="550863" cy="311150"/>
            </a:xfrm>
            <a:custGeom>
              <a:avLst/>
              <a:gdLst>
                <a:gd name="T0" fmla="*/ 403 w 403"/>
                <a:gd name="T1" fmla="*/ 11 h 227"/>
                <a:gd name="T2" fmla="*/ 391 w 403"/>
                <a:gd name="T3" fmla="*/ 0 h 227"/>
                <a:gd name="T4" fmla="*/ 11 w 403"/>
                <a:gd name="T5" fmla="*/ 0 h 227"/>
                <a:gd name="T6" fmla="*/ 0 w 403"/>
                <a:gd name="T7" fmla="*/ 11 h 227"/>
                <a:gd name="T8" fmla="*/ 0 w 403"/>
                <a:gd name="T9" fmla="*/ 216 h 227"/>
                <a:gd name="T10" fmla="*/ 11 w 403"/>
                <a:gd name="T11" fmla="*/ 227 h 227"/>
                <a:gd name="T12" fmla="*/ 391 w 403"/>
                <a:gd name="T13" fmla="*/ 227 h 227"/>
                <a:gd name="T14" fmla="*/ 403 w 403"/>
                <a:gd name="T15" fmla="*/ 216 h 227"/>
                <a:gd name="T16" fmla="*/ 403 w 403"/>
                <a:gd name="T17" fmla="*/ 11 h 227"/>
                <a:gd name="T18" fmla="*/ 381 w 403"/>
                <a:gd name="T19" fmla="*/ 152 h 227"/>
                <a:gd name="T20" fmla="*/ 329 w 403"/>
                <a:gd name="T21" fmla="*/ 204 h 227"/>
                <a:gd name="T22" fmla="*/ 74 w 403"/>
                <a:gd name="T23" fmla="*/ 204 h 227"/>
                <a:gd name="T24" fmla="*/ 23 w 403"/>
                <a:gd name="T25" fmla="*/ 153 h 227"/>
                <a:gd name="T26" fmla="*/ 23 w 403"/>
                <a:gd name="T27" fmla="*/ 75 h 227"/>
                <a:gd name="T28" fmla="*/ 75 w 403"/>
                <a:gd name="T29" fmla="*/ 22 h 227"/>
                <a:gd name="T30" fmla="*/ 329 w 403"/>
                <a:gd name="T31" fmla="*/ 22 h 227"/>
                <a:gd name="T32" fmla="*/ 381 w 403"/>
                <a:gd name="T33" fmla="*/ 75 h 227"/>
                <a:gd name="T34" fmla="*/ 381 w 403"/>
                <a:gd name="T35" fmla="*/ 15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227">
                  <a:moveTo>
                    <a:pt x="403" y="11"/>
                  </a:moveTo>
                  <a:cubicBezTo>
                    <a:pt x="403" y="5"/>
                    <a:pt x="398" y="0"/>
                    <a:pt x="3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2"/>
                    <a:pt x="5" y="227"/>
                    <a:pt x="11" y="227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8" y="227"/>
                    <a:pt x="403" y="222"/>
                    <a:pt x="403" y="216"/>
                  </a:cubicBezTo>
                  <a:lnTo>
                    <a:pt x="403" y="11"/>
                  </a:lnTo>
                  <a:close/>
                  <a:moveTo>
                    <a:pt x="381" y="152"/>
                  </a:moveTo>
                  <a:cubicBezTo>
                    <a:pt x="352" y="153"/>
                    <a:pt x="329" y="176"/>
                    <a:pt x="329" y="20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176"/>
                    <a:pt x="52" y="153"/>
                    <a:pt x="23" y="153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52" y="74"/>
                    <a:pt x="74" y="51"/>
                    <a:pt x="75" y="22"/>
                  </a:cubicBezTo>
                  <a:cubicBezTo>
                    <a:pt x="329" y="22"/>
                    <a:pt x="329" y="22"/>
                    <a:pt x="329" y="22"/>
                  </a:cubicBezTo>
                  <a:cubicBezTo>
                    <a:pt x="329" y="50"/>
                    <a:pt x="352" y="74"/>
                    <a:pt x="381" y="75"/>
                  </a:cubicBezTo>
                  <a:lnTo>
                    <a:pt x="381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64"/>
            <p:cNvSpPr>
              <a:spLocks noEditPoints="1"/>
            </p:cNvSpPr>
            <p:nvPr/>
          </p:nvSpPr>
          <p:spPr bwMode="auto">
            <a:xfrm>
              <a:off x="336550" y="344488"/>
              <a:ext cx="203200" cy="217488"/>
            </a:xfrm>
            <a:custGeom>
              <a:avLst/>
              <a:gdLst>
                <a:gd name="T0" fmla="*/ 75 w 149"/>
                <a:gd name="T1" fmla="*/ 0 h 159"/>
                <a:gd name="T2" fmla="*/ 0 w 149"/>
                <a:gd name="T3" fmla="*/ 80 h 159"/>
                <a:gd name="T4" fmla="*/ 75 w 149"/>
                <a:gd name="T5" fmla="*/ 159 h 159"/>
                <a:gd name="T6" fmla="*/ 149 w 149"/>
                <a:gd name="T7" fmla="*/ 80 h 159"/>
                <a:gd name="T8" fmla="*/ 75 w 149"/>
                <a:gd name="T9" fmla="*/ 0 h 159"/>
                <a:gd name="T10" fmla="*/ 100 w 149"/>
                <a:gd name="T11" fmla="*/ 103 h 159"/>
                <a:gd name="T12" fmla="*/ 100 w 149"/>
                <a:gd name="T13" fmla="*/ 103 h 159"/>
                <a:gd name="T14" fmla="*/ 83 w 149"/>
                <a:gd name="T15" fmla="*/ 111 h 159"/>
                <a:gd name="T16" fmla="*/ 83 w 149"/>
                <a:gd name="T17" fmla="*/ 128 h 159"/>
                <a:gd name="T18" fmla="*/ 66 w 149"/>
                <a:gd name="T19" fmla="*/ 128 h 159"/>
                <a:gd name="T20" fmla="*/ 66 w 149"/>
                <a:gd name="T21" fmla="*/ 111 h 159"/>
                <a:gd name="T22" fmla="*/ 57 w 149"/>
                <a:gd name="T23" fmla="*/ 110 h 159"/>
                <a:gd name="T24" fmla="*/ 43 w 149"/>
                <a:gd name="T25" fmla="*/ 106 h 159"/>
                <a:gd name="T26" fmla="*/ 43 w 149"/>
                <a:gd name="T27" fmla="*/ 87 h 159"/>
                <a:gd name="T28" fmla="*/ 51 w 149"/>
                <a:gd name="T29" fmla="*/ 87 h 159"/>
                <a:gd name="T30" fmla="*/ 59 w 149"/>
                <a:gd name="T31" fmla="*/ 91 h 159"/>
                <a:gd name="T32" fmla="*/ 66 w 149"/>
                <a:gd name="T33" fmla="*/ 93 h 159"/>
                <a:gd name="T34" fmla="*/ 66 w 149"/>
                <a:gd name="T35" fmla="*/ 85 h 159"/>
                <a:gd name="T36" fmla="*/ 64 w 149"/>
                <a:gd name="T37" fmla="*/ 85 h 159"/>
                <a:gd name="T38" fmla="*/ 60 w 149"/>
                <a:gd name="T39" fmla="*/ 84 h 159"/>
                <a:gd name="T40" fmla="*/ 49 w 149"/>
                <a:gd name="T41" fmla="*/ 78 h 159"/>
                <a:gd name="T42" fmla="*/ 41 w 149"/>
                <a:gd name="T43" fmla="*/ 63 h 159"/>
                <a:gd name="T44" fmla="*/ 49 w 149"/>
                <a:gd name="T45" fmla="*/ 49 h 159"/>
                <a:gd name="T46" fmla="*/ 66 w 149"/>
                <a:gd name="T47" fmla="*/ 42 h 159"/>
                <a:gd name="T48" fmla="*/ 66 w 149"/>
                <a:gd name="T49" fmla="*/ 31 h 159"/>
                <a:gd name="T50" fmla="*/ 83 w 149"/>
                <a:gd name="T51" fmla="*/ 31 h 159"/>
                <a:gd name="T52" fmla="*/ 83 w 149"/>
                <a:gd name="T53" fmla="*/ 42 h 159"/>
                <a:gd name="T54" fmla="*/ 90 w 149"/>
                <a:gd name="T55" fmla="*/ 43 h 159"/>
                <a:gd name="T56" fmla="*/ 103 w 149"/>
                <a:gd name="T57" fmla="*/ 47 h 159"/>
                <a:gd name="T58" fmla="*/ 103 w 149"/>
                <a:gd name="T59" fmla="*/ 65 h 159"/>
                <a:gd name="T60" fmla="*/ 94 w 149"/>
                <a:gd name="T61" fmla="*/ 65 h 159"/>
                <a:gd name="T62" fmla="*/ 83 w 149"/>
                <a:gd name="T63" fmla="*/ 61 h 159"/>
                <a:gd name="T64" fmla="*/ 83 w 149"/>
                <a:gd name="T65" fmla="*/ 67 h 159"/>
                <a:gd name="T66" fmla="*/ 83 w 149"/>
                <a:gd name="T67" fmla="*/ 67 h 159"/>
                <a:gd name="T68" fmla="*/ 83 w 149"/>
                <a:gd name="T69" fmla="*/ 67 h 159"/>
                <a:gd name="T70" fmla="*/ 101 w 149"/>
                <a:gd name="T71" fmla="*/ 74 h 159"/>
                <a:gd name="T72" fmla="*/ 108 w 149"/>
                <a:gd name="T73" fmla="*/ 88 h 159"/>
                <a:gd name="T74" fmla="*/ 100 w 149"/>
                <a:gd name="T75" fmla="*/ 10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" h="159">
                  <a:moveTo>
                    <a:pt x="75" y="0"/>
                  </a:moveTo>
                  <a:cubicBezTo>
                    <a:pt x="33" y="0"/>
                    <a:pt x="0" y="36"/>
                    <a:pt x="0" y="80"/>
                  </a:cubicBezTo>
                  <a:cubicBezTo>
                    <a:pt x="0" y="123"/>
                    <a:pt x="33" y="159"/>
                    <a:pt x="75" y="159"/>
                  </a:cubicBezTo>
                  <a:cubicBezTo>
                    <a:pt x="116" y="159"/>
                    <a:pt x="149" y="123"/>
                    <a:pt x="149" y="80"/>
                  </a:cubicBezTo>
                  <a:cubicBezTo>
                    <a:pt x="149" y="36"/>
                    <a:pt x="116" y="0"/>
                    <a:pt x="75" y="0"/>
                  </a:cubicBezTo>
                  <a:close/>
                  <a:moveTo>
                    <a:pt x="100" y="103"/>
                  </a:moveTo>
                  <a:cubicBezTo>
                    <a:pt x="100" y="103"/>
                    <a:pt x="100" y="103"/>
                    <a:pt x="100" y="103"/>
                  </a:cubicBezTo>
                  <a:cubicBezTo>
                    <a:pt x="96" y="107"/>
                    <a:pt x="90" y="110"/>
                    <a:pt x="83" y="111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3" y="111"/>
                    <a:pt x="60" y="111"/>
                    <a:pt x="57" y="110"/>
                  </a:cubicBezTo>
                  <a:cubicBezTo>
                    <a:pt x="52" y="109"/>
                    <a:pt x="47" y="108"/>
                    <a:pt x="43" y="106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9"/>
                    <a:pt x="56" y="90"/>
                    <a:pt x="59" y="91"/>
                  </a:cubicBezTo>
                  <a:cubicBezTo>
                    <a:pt x="62" y="92"/>
                    <a:pt x="63" y="92"/>
                    <a:pt x="66" y="93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4"/>
                    <a:pt x="62" y="84"/>
                    <a:pt x="60" y="84"/>
                  </a:cubicBezTo>
                  <a:cubicBezTo>
                    <a:pt x="56" y="82"/>
                    <a:pt x="52" y="81"/>
                    <a:pt x="49" y="78"/>
                  </a:cubicBezTo>
                  <a:cubicBezTo>
                    <a:pt x="44" y="75"/>
                    <a:pt x="41" y="70"/>
                    <a:pt x="41" y="63"/>
                  </a:cubicBezTo>
                  <a:cubicBezTo>
                    <a:pt x="41" y="58"/>
                    <a:pt x="44" y="53"/>
                    <a:pt x="49" y="49"/>
                  </a:cubicBezTo>
                  <a:cubicBezTo>
                    <a:pt x="53" y="46"/>
                    <a:pt x="59" y="44"/>
                    <a:pt x="66" y="42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5" y="42"/>
                    <a:pt x="88" y="43"/>
                    <a:pt x="90" y="43"/>
                  </a:cubicBezTo>
                  <a:cubicBezTo>
                    <a:pt x="94" y="44"/>
                    <a:pt x="99" y="45"/>
                    <a:pt x="103" y="47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0" y="62"/>
                    <a:pt x="87" y="61"/>
                    <a:pt x="83" y="61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69"/>
                    <a:pt x="98" y="71"/>
                    <a:pt x="101" y="74"/>
                  </a:cubicBezTo>
                  <a:cubicBezTo>
                    <a:pt x="105" y="77"/>
                    <a:pt x="108" y="82"/>
                    <a:pt x="108" y="88"/>
                  </a:cubicBezTo>
                  <a:cubicBezTo>
                    <a:pt x="108" y="94"/>
                    <a:pt x="105" y="100"/>
                    <a:pt x="10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128" name="组合 251"/>
          <p:cNvGrpSpPr/>
          <p:nvPr/>
        </p:nvGrpSpPr>
        <p:grpSpPr bwMode="auto">
          <a:xfrm>
            <a:off x="8023543" y="2562225"/>
            <a:ext cx="849312" cy="849313"/>
            <a:chOff x="0" y="0"/>
            <a:chExt cx="882650" cy="882650"/>
          </a:xfrm>
        </p:grpSpPr>
        <p:sp>
          <p:nvSpPr>
            <p:cNvPr id="38129" name="Oval 215"/>
            <p:cNvSpPr>
              <a:spLocks noChangeArrowheads="1"/>
            </p:cNvSpPr>
            <p:nvPr/>
          </p:nvSpPr>
          <p:spPr bwMode="auto">
            <a:xfrm>
              <a:off x="0" y="0"/>
              <a:ext cx="882650" cy="882650"/>
            </a:xfrm>
            <a:prstGeom prst="ellipse">
              <a:avLst/>
            </a:prstGeom>
            <a:solidFill>
              <a:srgbClr val="F1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130" name="Freeform 216"/>
            <p:cNvSpPr/>
            <p:nvPr/>
          </p:nvSpPr>
          <p:spPr bwMode="auto">
            <a:xfrm>
              <a:off x="192087" y="200025"/>
              <a:ext cx="690563" cy="682625"/>
            </a:xfrm>
            <a:custGeom>
              <a:avLst/>
              <a:gdLst>
                <a:gd name="T0" fmla="*/ 69 w 494"/>
                <a:gd name="T1" fmla="*/ 0 h 488"/>
                <a:gd name="T2" fmla="*/ 37 w 494"/>
                <a:gd name="T3" fmla="*/ 4 h 488"/>
                <a:gd name="T4" fmla="*/ 6 w 494"/>
                <a:gd name="T5" fmla="*/ 86 h 488"/>
                <a:gd name="T6" fmla="*/ 6 w 494"/>
                <a:gd name="T7" fmla="*/ 300 h 488"/>
                <a:gd name="T8" fmla="*/ 78 w 494"/>
                <a:gd name="T9" fmla="*/ 390 h 488"/>
                <a:gd name="T10" fmla="*/ 175 w 494"/>
                <a:gd name="T11" fmla="*/ 488 h 488"/>
                <a:gd name="T12" fmla="*/ 178 w 494"/>
                <a:gd name="T13" fmla="*/ 488 h 488"/>
                <a:gd name="T14" fmla="*/ 494 w 494"/>
                <a:gd name="T15" fmla="*/ 172 h 488"/>
                <a:gd name="T16" fmla="*/ 494 w 494"/>
                <a:gd name="T17" fmla="*/ 172 h 488"/>
                <a:gd name="T18" fmla="*/ 494 w 494"/>
                <a:gd name="T19" fmla="*/ 172 h 488"/>
                <a:gd name="T20" fmla="*/ 336 w 494"/>
                <a:gd name="T21" fmla="*/ 16 h 488"/>
                <a:gd name="T22" fmla="*/ 286 w 494"/>
                <a:gd name="T23" fmla="*/ 1 h 488"/>
                <a:gd name="T24" fmla="*/ 251 w 494"/>
                <a:gd name="T25" fmla="*/ 2 h 488"/>
                <a:gd name="T26" fmla="*/ 118 w 494"/>
                <a:gd name="T27" fmla="*/ 2 h 488"/>
                <a:gd name="T28" fmla="*/ 69 w 494"/>
                <a:gd name="T2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4" h="488">
                  <a:moveTo>
                    <a:pt x="69" y="0"/>
                  </a:moveTo>
                  <a:cubicBezTo>
                    <a:pt x="58" y="0"/>
                    <a:pt x="46" y="1"/>
                    <a:pt x="37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9"/>
                    <a:pt x="6" y="300"/>
                  </a:cubicBezTo>
                  <a:cubicBezTo>
                    <a:pt x="6" y="332"/>
                    <a:pt x="55" y="369"/>
                    <a:pt x="78" y="390"/>
                  </a:cubicBezTo>
                  <a:cubicBezTo>
                    <a:pt x="95" y="408"/>
                    <a:pt x="132" y="446"/>
                    <a:pt x="175" y="488"/>
                  </a:cubicBezTo>
                  <a:cubicBezTo>
                    <a:pt x="176" y="488"/>
                    <a:pt x="177" y="488"/>
                    <a:pt x="178" y="488"/>
                  </a:cubicBezTo>
                  <a:cubicBezTo>
                    <a:pt x="353" y="488"/>
                    <a:pt x="494" y="347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21" y="99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C1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217"/>
            <p:cNvSpPr>
              <a:spLocks noEditPoints="1"/>
            </p:cNvSpPr>
            <p:nvPr/>
          </p:nvSpPr>
          <p:spPr bwMode="auto">
            <a:xfrm>
              <a:off x="201612" y="203200"/>
              <a:ext cx="479425" cy="479425"/>
            </a:xfrm>
            <a:custGeom>
              <a:avLst/>
              <a:gdLst>
                <a:gd name="T0" fmla="*/ 343 w 343"/>
                <a:gd name="T1" fmla="*/ 45 h 343"/>
                <a:gd name="T2" fmla="*/ 298 w 343"/>
                <a:gd name="T3" fmla="*/ 0 h 343"/>
                <a:gd name="T4" fmla="*/ 45 w 343"/>
                <a:gd name="T5" fmla="*/ 0 h 343"/>
                <a:gd name="T6" fmla="*/ 0 w 343"/>
                <a:gd name="T7" fmla="*/ 45 h 343"/>
                <a:gd name="T8" fmla="*/ 0 w 343"/>
                <a:gd name="T9" fmla="*/ 298 h 343"/>
                <a:gd name="T10" fmla="*/ 45 w 343"/>
                <a:gd name="T11" fmla="*/ 343 h 343"/>
                <a:gd name="T12" fmla="*/ 298 w 343"/>
                <a:gd name="T13" fmla="*/ 343 h 343"/>
                <a:gd name="T14" fmla="*/ 343 w 343"/>
                <a:gd name="T15" fmla="*/ 298 h 343"/>
                <a:gd name="T16" fmla="*/ 343 w 343"/>
                <a:gd name="T17" fmla="*/ 45 h 343"/>
                <a:gd name="T18" fmla="*/ 313 w 343"/>
                <a:gd name="T19" fmla="*/ 298 h 343"/>
                <a:gd name="T20" fmla="*/ 298 w 343"/>
                <a:gd name="T21" fmla="*/ 313 h 343"/>
                <a:gd name="T22" fmla="*/ 45 w 343"/>
                <a:gd name="T23" fmla="*/ 313 h 343"/>
                <a:gd name="T24" fmla="*/ 29 w 343"/>
                <a:gd name="T25" fmla="*/ 298 h 343"/>
                <a:gd name="T26" fmla="*/ 29 w 343"/>
                <a:gd name="T27" fmla="*/ 45 h 343"/>
                <a:gd name="T28" fmla="*/ 45 w 343"/>
                <a:gd name="T29" fmla="*/ 29 h 343"/>
                <a:gd name="T30" fmla="*/ 298 w 343"/>
                <a:gd name="T31" fmla="*/ 29 h 343"/>
                <a:gd name="T32" fmla="*/ 313 w 343"/>
                <a:gd name="T33" fmla="*/ 45 h 343"/>
                <a:gd name="T34" fmla="*/ 313 w 343"/>
                <a:gd name="T35" fmla="*/ 29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29"/>
                    <a:pt x="45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218"/>
            <p:cNvSpPr/>
            <p:nvPr/>
          </p:nvSpPr>
          <p:spPr bwMode="auto">
            <a:xfrm>
              <a:off x="368300" y="307975"/>
              <a:ext cx="17463" cy="41275"/>
            </a:xfrm>
            <a:custGeom>
              <a:avLst/>
              <a:gdLst>
                <a:gd name="T0" fmla="*/ 6 w 12"/>
                <a:gd name="T1" fmla="*/ 29 h 29"/>
                <a:gd name="T2" fmla="*/ 6 w 12"/>
                <a:gd name="T3" fmla="*/ 29 h 29"/>
                <a:gd name="T4" fmla="*/ 12 w 12"/>
                <a:gd name="T5" fmla="*/ 23 h 29"/>
                <a:gd name="T6" fmla="*/ 12 w 12"/>
                <a:gd name="T7" fmla="*/ 7 h 29"/>
                <a:gd name="T8" fmla="*/ 6 w 12"/>
                <a:gd name="T9" fmla="*/ 0 h 29"/>
                <a:gd name="T10" fmla="*/ 6 w 12"/>
                <a:gd name="T11" fmla="*/ 0 h 29"/>
                <a:gd name="T12" fmla="*/ 0 w 12"/>
                <a:gd name="T13" fmla="*/ 7 h 29"/>
                <a:gd name="T14" fmla="*/ 0 w 12"/>
                <a:gd name="T15" fmla="*/ 23 h 29"/>
                <a:gd name="T16" fmla="*/ 6 w 1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219"/>
            <p:cNvSpPr/>
            <p:nvPr/>
          </p:nvSpPr>
          <p:spPr bwMode="auto">
            <a:xfrm>
              <a:off x="496887" y="307975"/>
              <a:ext cx="17463" cy="41275"/>
            </a:xfrm>
            <a:custGeom>
              <a:avLst/>
              <a:gdLst>
                <a:gd name="T0" fmla="*/ 6 w 12"/>
                <a:gd name="T1" fmla="*/ 29 h 29"/>
                <a:gd name="T2" fmla="*/ 6 w 12"/>
                <a:gd name="T3" fmla="*/ 29 h 29"/>
                <a:gd name="T4" fmla="*/ 12 w 12"/>
                <a:gd name="T5" fmla="*/ 23 h 29"/>
                <a:gd name="T6" fmla="*/ 12 w 12"/>
                <a:gd name="T7" fmla="*/ 7 h 29"/>
                <a:gd name="T8" fmla="*/ 6 w 12"/>
                <a:gd name="T9" fmla="*/ 0 h 29"/>
                <a:gd name="T10" fmla="*/ 6 w 12"/>
                <a:gd name="T11" fmla="*/ 0 h 29"/>
                <a:gd name="T12" fmla="*/ 0 w 12"/>
                <a:gd name="T13" fmla="*/ 7 h 29"/>
                <a:gd name="T14" fmla="*/ 0 w 12"/>
                <a:gd name="T15" fmla="*/ 23 h 29"/>
                <a:gd name="T16" fmla="*/ 6 w 12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10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220"/>
            <p:cNvSpPr>
              <a:spLocks noEditPoints="1"/>
            </p:cNvSpPr>
            <p:nvPr/>
          </p:nvSpPr>
          <p:spPr bwMode="auto">
            <a:xfrm>
              <a:off x="304800" y="320675"/>
              <a:ext cx="271463" cy="255588"/>
            </a:xfrm>
            <a:custGeom>
              <a:avLst/>
              <a:gdLst>
                <a:gd name="T0" fmla="*/ 160 w 195"/>
                <a:gd name="T1" fmla="*/ 0 h 183"/>
                <a:gd name="T2" fmla="*/ 152 w 195"/>
                <a:gd name="T3" fmla="*/ 0 h 183"/>
                <a:gd name="T4" fmla="*/ 152 w 195"/>
                <a:gd name="T5" fmla="*/ 14 h 183"/>
                <a:gd name="T6" fmla="*/ 144 w 195"/>
                <a:gd name="T7" fmla="*/ 23 h 183"/>
                <a:gd name="T8" fmla="*/ 135 w 195"/>
                <a:gd name="T9" fmla="*/ 14 h 183"/>
                <a:gd name="T10" fmla="*/ 135 w 195"/>
                <a:gd name="T11" fmla="*/ 0 h 183"/>
                <a:gd name="T12" fmla="*/ 60 w 195"/>
                <a:gd name="T13" fmla="*/ 0 h 183"/>
                <a:gd name="T14" fmla="*/ 60 w 195"/>
                <a:gd name="T15" fmla="*/ 14 h 183"/>
                <a:gd name="T16" fmla="*/ 51 w 195"/>
                <a:gd name="T17" fmla="*/ 23 h 183"/>
                <a:gd name="T18" fmla="*/ 43 w 195"/>
                <a:gd name="T19" fmla="*/ 14 h 183"/>
                <a:gd name="T20" fmla="*/ 43 w 195"/>
                <a:gd name="T21" fmla="*/ 0 h 183"/>
                <a:gd name="T22" fmla="*/ 36 w 195"/>
                <a:gd name="T23" fmla="*/ 0 h 183"/>
                <a:gd name="T24" fmla="*/ 0 w 195"/>
                <a:gd name="T25" fmla="*/ 36 h 183"/>
                <a:gd name="T26" fmla="*/ 0 w 195"/>
                <a:gd name="T27" fmla="*/ 148 h 183"/>
                <a:gd name="T28" fmla="*/ 36 w 195"/>
                <a:gd name="T29" fmla="*/ 183 h 183"/>
                <a:gd name="T30" fmla="*/ 160 w 195"/>
                <a:gd name="T31" fmla="*/ 183 h 183"/>
                <a:gd name="T32" fmla="*/ 195 w 195"/>
                <a:gd name="T33" fmla="*/ 148 h 183"/>
                <a:gd name="T34" fmla="*/ 195 w 195"/>
                <a:gd name="T35" fmla="*/ 36 h 183"/>
                <a:gd name="T36" fmla="*/ 160 w 195"/>
                <a:gd name="T37" fmla="*/ 0 h 183"/>
                <a:gd name="T38" fmla="*/ 182 w 195"/>
                <a:gd name="T39" fmla="*/ 139 h 183"/>
                <a:gd name="T40" fmla="*/ 154 w 195"/>
                <a:gd name="T41" fmla="*/ 164 h 183"/>
                <a:gd name="T42" fmla="*/ 42 w 195"/>
                <a:gd name="T43" fmla="*/ 164 h 183"/>
                <a:gd name="T44" fmla="*/ 13 w 195"/>
                <a:gd name="T45" fmla="*/ 139 h 183"/>
                <a:gd name="T46" fmla="*/ 13 w 195"/>
                <a:gd name="T47" fmla="*/ 69 h 183"/>
                <a:gd name="T48" fmla="*/ 182 w 195"/>
                <a:gd name="T49" fmla="*/ 69 h 183"/>
                <a:gd name="T50" fmla="*/ 182 w 195"/>
                <a:gd name="T51" fmla="*/ 13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5" h="183">
                  <a:moveTo>
                    <a:pt x="160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2" y="19"/>
                    <a:pt x="149" y="23"/>
                    <a:pt x="144" y="23"/>
                  </a:cubicBezTo>
                  <a:cubicBezTo>
                    <a:pt x="139" y="23"/>
                    <a:pt x="135" y="19"/>
                    <a:pt x="135" y="1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9"/>
                    <a:pt x="56" y="23"/>
                    <a:pt x="51" y="23"/>
                  </a:cubicBezTo>
                  <a:cubicBezTo>
                    <a:pt x="46" y="23"/>
                    <a:pt x="43" y="19"/>
                    <a:pt x="43" y="1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68"/>
                    <a:pt x="16" y="183"/>
                    <a:pt x="36" y="183"/>
                  </a:cubicBezTo>
                  <a:cubicBezTo>
                    <a:pt x="160" y="183"/>
                    <a:pt x="160" y="183"/>
                    <a:pt x="160" y="183"/>
                  </a:cubicBezTo>
                  <a:cubicBezTo>
                    <a:pt x="180" y="183"/>
                    <a:pt x="195" y="168"/>
                    <a:pt x="195" y="148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16"/>
                    <a:pt x="180" y="0"/>
                    <a:pt x="160" y="0"/>
                  </a:cubicBezTo>
                  <a:close/>
                  <a:moveTo>
                    <a:pt x="182" y="139"/>
                  </a:moveTo>
                  <a:cubicBezTo>
                    <a:pt x="182" y="153"/>
                    <a:pt x="169" y="164"/>
                    <a:pt x="154" y="164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64"/>
                    <a:pt x="13" y="153"/>
                    <a:pt x="13" y="13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2" y="69"/>
                    <a:pt x="182" y="69"/>
                    <a:pt x="182" y="69"/>
                  </a:cubicBezTo>
                  <a:lnTo>
                    <a:pt x="182" y="1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221"/>
            <p:cNvSpPr/>
            <p:nvPr/>
          </p:nvSpPr>
          <p:spPr bwMode="auto">
            <a:xfrm>
              <a:off x="363537" y="433388"/>
              <a:ext cx="71438" cy="87313"/>
            </a:xfrm>
            <a:custGeom>
              <a:avLst/>
              <a:gdLst>
                <a:gd name="T0" fmla="*/ 52 w 52"/>
                <a:gd name="T1" fmla="*/ 48 h 63"/>
                <a:gd name="T2" fmla="*/ 31 w 52"/>
                <a:gd name="T3" fmla="*/ 48 h 63"/>
                <a:gd name="T4" fmla="*/ 35 w 52"/>
                <a:gd name="T5" fmla="*/ 45 h 63"/>
                <a:gd name="T6" fmla="*/ 39 w 52"/>
                <a:gd name="T7" fmla="*/ 42 h 63"/>
                <a:gd name="T8" fmla="*/ 48 w 52"/>
                <a:gd name="T9" fmla="*/ 31 h 63"/>
                <a:gd name="T10" fmla="*/ 50 w 52"/>
                <a:gd name="T11" fmla="*/ 20 h 63"/>
                <a:gd name="T12" fmla="*/ 25 w 52"/>
                <a:gd name="T13" fmla="*/ 0 h 63"/>
                <a:gd name="T14" fmla="*/ 13 w 52"/>
                <a:gd name="T15" fmla="*/ 1 h 63"/>
                <a:gd name="T16" fmla="*/ 1 w 52"/>
                <a:gd name="T17" fmla="*/ 5 h 63"/>
                <a:gd name="T18" fmla="*/ 1 w 52"/>
                <a:gd name="T19" fmla="*/ 21 h 63"/>
                <a:gd name="T20" fmla="*/ 9 w 52"/>
                <a:gd name="T21" fmla="*/ 21 h 63"/>
                <a:gd name="T22" fmla="*/ 9 w 52"/>
                <a:gd name="T23" fmla="*/ 21 h 63"/>
                <a:gd name="T24" fmla="*/ 10 w 52"/>
                <a:gd name="T25" fmla="*/ 20 h 63"/>
                <a:gd name="T26" fmla="*/ 15 w 52"/>
                <a:gd name="T27" fmla="*/ 17 h 63"/>
                <a:gd name="T28" fmla="*/ 15 w 52"/>
                <a:gd name="T29" fmla="*/ 17 h 63"/>
                <a:gd name="T30" fmla="*/ 21 w 52"/>
                <a:gd name="T31" fmla="*/ 16 h 63"/>
                <a:gd name="T32" fmla="*/ 27 w 52"/>
                <a:gd name="T33" fmla="*/ 22 h 63"/>
                <a:gd name="T34" fmla="*/ 25 w 52"/>
                <a:gd name="T35" fmla="*/ 27 h 63"/>
                <a:gd name="T36" fmla="*/ 19 w 52"/>
                <a:gd name="T37" fmla="*/ 35 h 63"/>
                <a:gd name="T38" fmla="*/ 19 w 52"/>
                <a:gd name="T39" fmla="*/ 35 h 63"/>
                <a:gd name="T40" fmla="*/ 0 w 52"/>
                <a:gd name="T41" fmla="*/ 51 h 63"/>
                <a:gd name="T42" fmla="*/ 0 w 52"/>
                <a:gd name="T43" fmla="*/ 63 h 63"/>
                <a:gd name="T44" fmla="*/ 52 w 52"/>
                <a:gd name="T45" fmla="*/ 63 h 63"/>
                <a:gd name="T46" fmla="*/ 52 w 52"/>
                <a:gd name="T4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63">
                  <a:moveTo>
                    <a:pt x="52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6" y="34"/>
                    <a:pt x="48" y="31"/>
                  </a:cubicBezTo>
                  <a:cubicBezTo>
                    <a:pt x="49" y="27"/>
                    <a:pt x="50" y="23"/>
                    <a:pt x="50" y="20"/>
                  </a:cubicBezTo>
                  <a:cubicBezTo>
                    <a:pt x="50" y="7"/>
                    <a:pt x="42" y="0"/>
                    <a:pt x="25" y="0"/>
                  </a:cubicBezTo>
                  <a:cubicBezTo>
                    <a:pt x="21" y="0"/>
                    <a:pt x="16" y="0"/>
                    <a:pt x="13" y="1"/>
                  </a:cubicBezTo>
                  <a:cubicBezTo>
                    <a:pt x="8" y="2"/>
                    <a:pt x="5" y="3"/>
                    <a:pt x="1" y="5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3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5" y="16"/>
                    <a:pt x="27" y="18"/>
                    <a:pt x="27" y="22"/>
                  </a:cubicBezTo>
                  <a:cubicBezTo>
                    <a:pt x="27" y="24"/>
                    <a:pt x="26" y="26"/>
                    <a:pt x="25" y="27"/>
                  </a:cubicBezTo>
                  <a:cubicBezTo>
                    <a:pt x="24" y="30"/>
                    <a:pt x="22" y="32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5"/>
                    <a:pt x="0" y="5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63"/>
                    <a:pt x="52" y="63"/>
                    <a:pt x="52" y="63"/>
                  </a:cubicBezTo>
                  <a:lnTo>
                    <a:pt x="5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222"/>
            <p:cNvSpPr/>
            <p:nvPr/>
          </p:nvSpPr>
          <p:spPr bwMode="auto">
            <a:xfrm>
              <a:off x="444500" y="433388"/>
              <a:ext cx="73025" cy="88900"/>
            </a:xfrm>
            <a:custGeom>
              <a:avLst/>
              <a:gdLst>
                <a:gd name="T0" fmla="*/ 45 w 53"/>
                <a:gd name="T1" fmla="*/ 57 h 63"/>
                <a:gd name="T2" fmla="*/ 53 w 53"/>
                <a:gd name="T3" fmla="*/ 40 h 63"/>
                <a:gd name="T4" fmla="*/ 44 w 53"/>
                <a:gd name="T5" fmla="*/ 24 h 63"/>
                <a:gd name="T6" fmla="*/ 27 w 53"/>
                <a:gd name="T7" fmla="*/ 20 h 63"/>
                <a:gd name="T8" fmla="*/ 25 w 53"/>
                <a:gd name="T9" fmla="*/ 20 h 63"/>
                <a:gd name="T10" fmla="*/ 25 w 53"/>
                <a:gd name="T11" fmla="*/ 16 h 63"/>
                <a:gd name="T12" fmla="*/ 51 w 53"/>
                <a:gd name="T13" fmla="*/ 16 h 63"/>
                <a:gd name="T14" fmla="*/ 51 w 53"/>
                <a:gd name="T15" fmla="*/ 0 h 63"/>
                <a:gd name="T16" fmla="*/ 3 w 53"/>
                <a:gd name="T17" fmla="*/ 0 h 63"/>
                <a:gd name="T18" fmla="*/ 3 w 53"/>
                <a:gd name="T19" fmla="*/ 37 h 63"/>
                <a:gd name="T20" fmla="*/ 9 w 53"/>
                <a:gd name="T21" fmla="*/ 37 h 63"/>
                <a:gd name="T22" fmla="*/ 20 w 53"/>
                <a:gd name="T23" fmla="*/ 35 h 63"/>
                <a:gd name="T24" fmla="*/ 25 w 53"/>
                <a:gd name="T25" fmla="*/ 36 h 63"/>
                <a:gd name="T26" fmla="*/ 28 w 53"/>
                <a:gd name="T27" fmla="*/ 37 h 63"/>
                <a:gd name="T28" fmla="*/ 30 w 53"/>
                <a:gd name="T29" fmla="*/ 41 h 63"/>
                <a:gd name="T30" fmla="*/ 28 w 53"/>
                <a:gd name="T31" fmla="*/ 46 h 63"/>
                <a:gd name="T32" fmla="*/ 27 w 53"/>
                <a:gd name="T33" fmla="*/ 46 h 63"/>
                <a:gd name="T34" fmla="*/ 26 w 53"/>
                <a:gd name="T35" fmla="*/ 47 h 63"/>
                <a:gd name="T36" fmla="*/ 21 w 53"/>
                <a:gd name="T37" fmla="*/ 47 h 63"/>
                <a:gd name="T38" fmla="*/ 14 w 53"/>
                <a:gd name="T39" fmla="*/ 46 h 63"/>
                <a:gd name="T40" fmla="*/ 10 w 53"/>
                <a:gd name="T41" fmla="*/ 44 h 63"/>
                <a:gd name="T42" fmla="*/ 9 w 53"/>
                <a:gd name="T43" fmla="*/ 43 h 63"/>
                <a:gd name="T44" fmla="*/ 7 w 53"/>
                <a:gd name="T45" fmla="*/ 43 h 63"/>
                <a:gd name="T46" fmla="*/ 0 w 53"/>
                <a:gd name="T47" fmla="*/ 43 h 63"/>
                <a:gd name="T48" fmla="*/ 0 w 53"/>
                <a:gd name="T49" fmla="*/ 59 h 63"/>
                <a:gd name="T50" fmla="*/ 24 w 53"/>
                <a:gd name="T51" fmla="*/ 63 h 63"/>
                <a:gd name="T52" fmla="*/ 45 w 53"/>
                <a:gd name="T5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3">
                  <a:moveTo>
                    <a:pt x="45" y="57"/>
                  </a:moveTo>
                  <a:cubicBezTo>
                    <a:pt x="50" y="53"/>
                    <a:pt x="53" y="47"/>
                    <a:pt x="53" y="40"/>
                  </a:cubicBezTo>
                  <a:cubicBezTo>
                    <a:pt x="53" y="33"/>
                    <a:pt x="49" y="27"/>
                    <a:pt x="44" y="24"/>
                  </a:cubicBezTo>
                  <a:cubicBezTo>
                    <a:pt x="39" y="22"/>
                    <a:pt x="34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6" y="35"/>
                    <a:pt x="20" y="35"/>
                  </a:cubicBezTo>
                  <a:cubicBezTo>
                    <a:pt x="21" y="35"/>
                    <a:pt x="23" y="36"/>
                    <a:pt x="25" y="36"/>
                  </a:cubicBezTo>
                  <a:cubicBezTo>
                    <a:pt x="26" y="36"/>
                    <a:pt x="27" y="36"/>
                    <a:pt x="28" y="37"/>
                  </a:cubicBezTo>
                  <a:cubicBezTo>
                    <a:pt x="29" y="38"/>
                    <a:pt x="30" y="39"/>
                    <a:pt x="30" y="41"/>
                  </a:cubicBezTo>
                  <a:cubicBezTo>
                    <a:pt x="30" y="43"/>
                    <a:pt x="29" y="45"/>
                    <a:pt x="28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47"/>
                    <a:pt x="22" y="47"/>
                    <a:pt x="21" y="47"/>
                  </a:cubicBezTo>
                  <a:cubicBezTo>
                    <a:pt x="19" y="47"/>
                    <a:pt x="16" y="47"/>
                    <a:pt x="14" y="46"/>
                  </a:cubicBezTo>
                  <a:cubicBezTo>
                    <a:pt x="12" y="45"/>
                    <a:pt x="11" y="45"/>
                    <a:pt x="10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3"/>
                    <a:pt x="8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61"/>
                    <a:pt x="14" y="63"/>
                    <a:pt x="24" y="63"/>
                  </a:cubicBezTo>
                  <a:cubicBezTo>
                    <a:pt x="34" y="63"/>
                    <a:pt x="41" y="61"/>
                    <a:pt x="45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475" name="组合 739"/>
          <p:cNvGrpSpPr/>
          <p:nvPr/>
        </p:nvGrpSpPr>
        <p:grpSpPr bwMode="auto">
          <a:xfrm>
            <a:off x="8052118" y="4197350"/>
            <a:ext cx="720725" cy="722313"/>
            <a:chOff x="0" y="0"/>
            <a:chExt cx="721713" cy="721714"/>
          </a:xfrm>
        </p:grpSpPr>
        <p:sp>
          <p:nvSpPr>
            <p:cNvPr id="40476" name="Freeform 598"/>
            <p:cNvSpPr/>
            <p:nvPr/>
          </p:nvSpPr>
          <p:spPr bwMode="auto">
            <a:xfrm>
              <a:off x="0" y="0"/>
              <a:ext cx="721713" cy="721714"/>
            </a:xfrm>
            <a:custGeom>
              <a:avLst/>
              <a:gdLst>
                <a:gd name="T0" fmla="*/ 1632 w 1632"/>
                <a:gd name="T1" fmla="*/ 1518 h 1632"/>
                <a:gd name="T2" fmla="*/ 1518 w 1632"/>
                <a:gd name="T3" fmla="*/ 1632 h 1632"/>
                <a:gd name="T4" fmla="*/ 114 w 1632"/>
                <a:gd name="T5" fmla="*/ 1632 h 1632"/>
                <a:gd name="T6" fmla="*/ 0 w 1632"/>
                <a:gd name="T7" fmla="*/ 1518 h 1632"/>
                <a:gd name="T8" fmla="*/ 0 w 1632"/>
                <a:gd name="T9" fmla="*/ 114 h 1632"/>
                <a:gd name="T10" fmla="*/ 114 w 1632"/>
                <a:gd name="T11" fmla="*/ 0 h 1632"/>
                <a:gd name="T12" fmla="*/ 1518 w 1632"/>
                <a:gd name="T13" fmla="*/ 0 h 1632"/>
                <a:gd name="T14" fmla="*/ 1632 w 1632"/>
                <a:gd name="T15" fmla="*/ 114 h 1632"/>
                <a:gd name="T16" fmla="*/ 1632 w 1632"/>
                <a:gd name="T17" fmla="*/ 1518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7" name="Freeform 599"/>
            <p:cNvSpPr/>
            <p:nvPr/>
          </p:nvSpPr>
          <p:spPr bwMode="auto">
            <a:xfrm>
              <a:off x="488181" y="239744"/>
              <a:ext cx="106829" cy="209931"/>
            </a:xfrm>
            <a:custGeom>
              <a:avLst/>
              <a:gdLst>
                <a:gd name="T0" fmla="*/ 16 w 86"/>
                <a:gd name="T1" fmla="*/ 0 h 169"/>
                <a:gd name="T2" fmla="*/ 0 w 86"/>
                <a:gd name="T3" fmla="*/ 164 h 169"/>
                <a:gd name="T4" fmla="*/ 37 w 86"/>
                <a:gd name="T5" fmla="*/ 169 h 169"/>
                <a:gd name="T6" fmla="*/ 71 w 86"/>
                <a:gd name="T7" fmla="*/ 129 h 169"/>
                <a:gd name="T8" fmla="*/ 86 w 86"/>
                <a:gd name="T9" fmla="*/ 49 h 169"/>
                <a:gd name="T10" fmla="*/ 46 w 86"/>
                <a:gd name="T11" fmla="*/ 0 h 169"/>
                <a:gd name="T12" fmla="*/ 16 w 86"/>
                <a:gd name="T13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69">
                  <a:moveTo>
                    <a:pt x="16" y="0"/>
                  </a:moveTo>
                  <a:lnTo>
                    <a:pt x="0" y="164"/>
                  </a:lnTo>
                  <a:lnTo>
                    <a:pt x="37" y="169"/>
                  </a:lnTo>
                  <a:lnTo>
                    <a:pt x="71" y="129"/>
                  </a:lnTo>
                  <a:lnTo>
                    <a:pt x="86" y="49"/>
                  </a:lnTo>
                  <a:lnTo>
                    <a:pt x="4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5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8" name="Freeform 600"/>
            <p:cNvSpPr/>
            <p:nvPr/>
          </p:nvSpPr>
          <p:spPr bwMode="auto">
            <a:xfrm>
              <a:off x="496876" y="96891"/>
              <a:ext cx="95648" cy="129188"/>
            </a:xfrm>
            <a:custGeom>
              <a:avLst/>
              <a:gdLst>
                <a:gd name="T0" fmla="*/ 186 w 217"/>
                <a:gd name="T1" fmla="*/ 293 h 293"/>
                <a:gd name="T2" fmla="*/ 85 w 217"/>
                <a:gd name="T3" fmla="*/ 32 h 293"/>
                <a:gd name="T4" fmla="*/ 41 w 217"/>
                <a:gd name="T5" fmla="*/ 101 h 293"/>
                <a:gd name="T6" fmla="*/ 112 w 217"/>
                <a:gd name="T7" fmla="*/ 252 h 293"/>
                <a:gd name="T8" fmla="*/ 186 w 217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93">
                  <a:moveTo>
                    <a:pt x="186" y="293"/>
                  </a:moveTo>
                  <a:cubicBezTo>
                    <a:pt x="217" y="198"/>
                    <a:pt x="162" y="92"/>
                    <a:pt x="85" y="32"/>
                  </a:cubicBezTo>
                  <a:cubicBezTo>
                    <a:pt x="43" y="0"/>
                    <a:pt x="0" y="69"/>
                    <a:pt x="41" y="101"/>
                  </a:cubicBezTo>
                  <a:cubicBezTo>
                    <a:pt x="85" y="134"/>
                    <a:pt x="121" y="196"/>
                    <a:pt x="112" y="252"/>
                  </a:cubicBezTo>
                  <a:cubicBezTo>
                    <a:pt x="138" y="262"/>
                    <a:pt x="163" y="276"/>
                    <a:pt x="186" y="293"/>
                  </a:cubicBez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79" name="Freeform 601"/>
            <p:cNvSpPr/>
            <p:nvPr/>
          </p:nvSpPr>
          <p:spPr bwMode="auto">
            <a:xfrm>
              <a:off x="506814" y="209931"/>
              <a:ext cx="0" cy="8696"/>
            </a:xfrm>
            <a:custGeom>
              <a:avLst/>
              <a:gdLst>
                <a:gd name="T0" fmla="*/ 0 h 7"/>
                <a:gd name="T1" fmla="*/ 0 h 7"/>
                <a:gd name="T2" fmla="*/ 7 h 7"/>
                <a:gd name="T3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0480" name="Freeform 602"/>
            <p:cNvSpPr>
              <a:spLocks noEditPoints="1"/>
            </p:cNvSpPr>
            <p:nvPr/>
          </p:nvSpPr>
          <p:spPr bwMode="auto">
            <a:xfrm>
              <a:off x="50930" y="218626"/>
              <a:ext cx="566440" cy="396260"/>
            </a:xfrm>
            <a:custGeom>
              <a:avLst/>
              <a:gdLst>
                <a:gd name="T0" fmla="*/ 1176 w 1282"/>
                <a:gd name="T1" fmla="*/ 56 h 897"/>
                <a:gd name="T2" fmla="*/ 1106 w 1282"/>
                <a:gd name="T3" fmla="*/ 15 h 897"/>
                <a:gd name="T4" fmla="*/ 1032 w 1282"/>
                <a:gd name="T5" fmla="*/ 0 h 897"/>
                <a:gd name="T6" fmla="*/ 853 w 1282"/>
                <a:gd name="T7" fmla="*/ 143 h 897"/>
                <a:gd name="T8" fmla="*/ 339 w 1282"/>
                <a:gd name="T9" fmla="*/ 731 h 897"/>
                <a:gd name="T10" fmla="*/ 218 w 1282"/>
                <a:gd name="T11" fmla="*/ 897 h 897"/>
                <a:gd name="T12" fmla="*/ 512 w 1282"/>
                <a:gd name="T13" fmla="*/ 867 h 897"/>
                <a:gd name="T14" fmla="*/ 1255 w 1282"/>
                <a:gd name="T15" fmla="*/ 263 h 897"/>
                <a:gd name="T16" fmla="*/ 1176 w 1282"/>
                <a:gd name="T17" fmla="*/ 56 h 897"/>
                <a:gd name="T18" fmla="*/ 1110 w 1282"/>
                <a:gd name="T19" fmla="*/ 451 h 897"/>
                <a:gd name="T20" fmla="*/ 1040 w 1282"/>
                <a:gd name="T21" fmla="*/ 410 h 897"/>
                <a:gd name="T22" fmla="*/ 1085 w 1282"/>
                <a:gd name="T23" fmla="*/ 169 h 897"/>
                <a:gd name="T24" fmla="*/ 1126 w 1282"/>
                <a:gd name="T25" fmla="*/ 99 h 897"/>
                <a:gd name="T26" fmla="*/ 1110 w 1282"/>
                <a:gd name="T27" fmla="*/ 451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2" h="897">
                  <a:moveTo>
                    <a:pt x="1176" y="56"/>
                  </a:moveTo>
                  <a:cubicBezTo>
                    <a:pt x="1155" y="38"/>
                    <a:pt x="1131" y="24"/>
                    <a:pt x="1106" y="15"/>
                  </a:cubicBezTo>
                  <a:cubicBezTo>
                    <a:pt x="1082" y="5"/>
                    <a:pt x="1057" y="0"/>
                    <a:pt x="1032" y="0"/>
                  </a:cubicBezTo>
                  <a:cubicBezTo>
                    <a:pt x="963" y="0"/>
                    <a:pt x="895" y="40"/>
                    <a:pt x="853" y="143"/>
                  </a:cubicBezTo>
                  <a:cubicBezTo>
                    <a:pt x="732" y="444"/>
                    <a:pt x="409" y="679"/>
                    <a:pt x="339" y="731"/>
                  </a:cubicBezTo>
                  <a:cubicBezTo>
                    <a:pt x="283" y="771"/>
                    <a:pt x="0" y="897"/>
                    <a:pt x="218" y="897"/>
                  </a:cubicBezTo>
                  <a:cubicBezTo>
                    <a:pt x="276" y="897"/>
                    <a:pt x="370" y="888"/>
                    <a:pt x="512" y="867"/>
                  </a:cubicBezTo>
                  <a:cubicBezTo>
                    <a:pt x="1190" y="764"/>
                    <a:pt x="1255" y="263"/>
                    <a:pt x="1255" y="263"/>
                  </a:cubicBezTo>
                  <a:cubicBezTo>
                    <a:pt x="1282" y="190"/>
                    <a:pt x="1241" y="108"/>
                    <a:pt x="1176" y="56"/>
                  </a:cubicBezTo>
                  <a:close/>
                  <a:moveTo>
                    <a:pt x="1110" y="451"/>
                  </a:moveTo>
                  <a:cubicBezTo>
                    <a:pt x="1083" y="496"/>
                    <a:pt x="1013" y="455"/>
                    <a:pt x="1040" y="410"/>
                  </a:cubicBezTo>
                  <a:cubicBezTo>
                    <a:pt x="1077" y="345"/>
                    <a:pt x="1181" y="223"/>
                    <a:pt x="1085" y="169"/>
                  </a:cubicBezTo>
                  <a:cubicBezTo>
                    <a:pt x="1039" y="143"/>
                    <a:pt x="1080" y="74"/>
                    <a:pt x="1126" y="99"/>
                  </a:cubicBezTo>
                  <a:cubicBezTo>
                    <a:pt x="1278" y="185"/>
                    <a:pt x="1173" y="342"/>
                    <a:pt x="1110" y="451"/>
                  </a:cubicBezTo>
                  <a:close/>
                </a:path>
              </a:pathLst>
            </a:custGeom>
            <a:solidFill>
              <a:srgbClr val="C521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79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24580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24581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82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583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4584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85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总结收获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26627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28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26629" name="文本框 7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五、总结收获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630" name="直接连接符 8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矩形 9"/>
          <p:cNvSpPr>
            <a:spLocks noChangeArrowheads="1"/>
          </p:cNvSpPr>
          <p:nvPr/>
        </p:nvSpPr>
        <p:spPr bwMode="auto">
          <a:xfrm>
            <a:off x="2987675" y="161925"/>
            <a:ext cx="54451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知识方法、教法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2" name="矩形 10"/>
          <p:cNvSpPr>
            <a:spLocks noChangeArrowheads="1"/>
          </p:cNvSpPr>
          <p:nvPr/>
        </p:nvSpPr>
        <p:spPr bwMode="auto">
          <a:xfrm>
            <a:off x="428625" y="1822450"/>
            <a:ext cx="2820988" cy="14509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33" name="文本框 11"/>
          <p:cNvSpPr txBox="1">
            <a:spLocks noChangeArrowheads="1"/>
          </p:cNvSpPr>
          <p:nvPr/>
        </p:nvSpPr>
        <p:spPr bwMode="auto">
          <a:xfrm>
            <a:off x="1506538" y="1997075"/>
            <a:ext cx="700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4" name="文本框 12"/>
          <p:cNvSpPr txBox="1">
            <a:spLocks noChangeArrowheads="1"/>
          </p:cNvSpPr>
          <p:nvPr/>
        </p:nvSpPr>
        <p:spPr bwMode="auto">
          <a:xfrm>
            <a:off x="794703" y="2678113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5" name="矩形 13"/>
          <p:cNvSpPr>
            <a:spLocks noChangeArrowheads="1"/>
          </p:cNvSpPr>
          <p:nvPr/>
        </p:nvSpPr>
        <p:spPr bwMode="auto">
          <a:xfrm>
            <a:off x="428625" y="3273425"/>
            <a:ext cx="2827338" cy="1308100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6" name="TextBox 35"/>
          <p:cNvSpPr txBox="1">
            <a:spLocks noChangeArrowheads="1"/>
          </p:cNvSpPr>
          <p:nvPr/>
        </p:nvSpPr>
        <p:spPr bwMode="auto">
          <a:xfrm>
            <a:off x="558800" y="3449638"/>
            <a:ext cx="25590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本次实验主要是使用</a:t>
            </a:r>
            <a:r>
              <a:rPr lang="en-US" altLang="zh-CN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来进行的，通过本次实验，加深了我对</a:t>
            </a:r>
            <a:r>
              <a:rPr lang="en-US" altLang="zh-CN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的理解和应用能力。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7" name="矩形 15"/>
          <p:cNvSpPr>
            <a:spLocks noChangeArrowheads="1"/>
          </p:cNvSpPr>
          <p:nvPr/>
        </p:nvSpPr>
        <p:spPr bwMode="auto">
          <a:xfrm>
            <a:off x="3249613" y="3273425"/>
            <a:ext cx="2820987" cy="1308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38" name="矩形 16"/>
          <p:cNvSpPr>
            <a:spLocks noChangeArrowheads="1"/>
          </p:cNvSpPr>
          <p:nvPr/>
        </p:nvSpPr>
        <p:spPr bwMode="auto">
          <a:xfrm>
            <a:off x="3249613" y="4584700"/>
            <a:ext cx="2827337" cy="130968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9" name="TextBox 35"/>
          <p:cNvSpPr txBox="1">
            <a:spLocks noChangeArrowheads="1"/>
          </p:cNvSpPr>
          <p:nvPr/>
        </p:nvSpPr>
        <p:spPr bwMode="auto">
          <a:xfrm>
            <a:off x="3383598" y="4638675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在过去对电脑应用的学习和使用中，我在可视化和环境变量的更改方面有很多的不足；通过本次实验，我在这两方面得到了巨大的提高。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0" name="文本框 20"/>
          <p:cNvSpPr txBox="1">
            <a:spLocks noChangeArrowheads="1"/>
          </p:cNvSpPr>
          <p:nvPr/>
        </p:nvSpPr>
        <p:spPr bwMode="auto">
          <a:xfrm>
            <a:off x="4313238" y="3417888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1" name="文本框 21"/>
          <p:cNvSpPr txBox="1">
            <a:spLocks noChangeArrowheads="1"/>
          </p:cNvSpPr>
          <p:nvPr/>
        </p:nvSpPr>
        <p:spPr bwMode="auto">
          <a:xfrm>
            <a:off x="3600450" y="4027488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可视化和环境变量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2" name="矩形 22"/>
          <p:cNvSpPr>
            <a:spLocks noChangeArrowheads="1"/>
          </p:cNvSpPr>
          <p:nvPr/>
        </p:nvSpPr>
        <p:spPr bwMode="auto">
          <a:xfrm>
            <a:off x="6070600" y="3255963"/>
            <a:ext cx="2827338" cy="1309687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3" name="TextBox 35"/>
          <p:cNvSpPr txBox="1">
            <a:spLocks noChangeArrowheads="1"/>
          </p:cNvSpPr>
          <p:nvPr/>
        </p:nvSpPr>
        <p:spPr bwMode="auto">
          <a:xfrm>
            <a:off x="6204585" y="3273108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在本次实验的，我通过对讲师讲课的应用和网页上的方法步骤相结合，完成的本次实验，这让我了解到了数据研究方向的开阔性。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4" name="矩形 24"/>
          <p:cNvSpPr>
            <a:spLocks noChangeArrowheads="1"/>
          </p:cNvSpPr>
          <p:nvPr/>
        </p:nvSpPr>
        <p:spPr bwMode="auto">
          <a:xfrm>
            <a:off x="6076950" y="1806575"/>
            <a:ext cx="2820988" cy="14493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45" name="文本框 25"/>
          <p:cNvSpPr txBox="1">
            <a:spLocks noChangeArrowheads="1"/>
          </p:cNvSpPr>
          <p:nvPr/>
        </p:nvSpPr>
        <p:spPr bwMode="auto">
          <a:xfrm>
            <a:off x="7154863" y="1979613"/>
            <a:ext cx="700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6" name="文本框 26"/>
          <p:cNvSpPr txBox="1">
            <a:spLocks noChangeArrowheads="1"/>
          </p:cNvSpPr>
          <p:nvPr/>
        </p:nvSpPr>
        <p:spPr bwMode="auto">
          <a:xfrm>
            <a:off x="6459538" y="2678113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7" name="矩形 27"/>
          <p:cNvSpPr>
            <a:spLocks noChangeArrowheads="1"/>
          </p:cNvSpPr>
          <p:nvPr/>
        </p:nvSpPr>
        <p:spPr bwMode="auto">
          <a:xfrm>
            <a:off x="8897938" y="3255963"/>
            <a:ext cx="2820987" cy="13096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5400000" scaled="1"/>
          </a:gradFill>
          <a:ln w="12700" cmpd="sng">
            <a:solidFill>
              <a:schemeClr val="bg1"/>
            </a:solidFill>
            <a:miter lim="800000"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100">
              <a:solidFill>
                <a:srgbClr val="FFFFFF"/>
              </a:solidFill>
            </a:endParaRPr>
          </a:p>
        </p:txBody>
      </p:sp>
      <p:sp>
        <p:nvSpPr>
          <p:cNvPr id="26648" name="矩形 28"/>
          <p:cNvSpPr>
            <a:spLocks noChangeArrowheads="1"/>
          </p:cNvSpPr>
          <p:nvPr/>
        </p:nvSpPr>
        <p:spPr bwMode="auto">
          <a:xfrm>
            <a:off x="8897938" y="4568825"/>
            <a:ext cx="2827337" cy="1308100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49" name="TextBox 35"/>
          <p:cNvSpPr txBox="1">
            <a:spLocks noChangeArrowheads="1"/>
          </p:cNvSpPr>
          <p:nvPr/>
        </p:nvSpPr>
        <p:spPr bwMode="auto">
          <a:xfrm>
            <a:off x="9028748" y="4568825"/>
            <a:ext cx="25590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本次实验主要是在老师的讲解下完成的，在这次的程序设计中，我不单单学到了知识，在老师的授课过程中，对老师的教学思路和理念也学到了很多。</a:t>
            </a:r>
            <a:endParaRPr lang="zh-CN" altLang="en-US" sz="1400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0" name="文本框 30"/>
          <p:cNvSpPr txBox="1">
            <a:spLocks noChangeArrowheads="1"/>
          </p:cNvSpPr>
          <p:nvPr/>
        </p:nvSpPr>
        <p:spPr bwMode="auto">
          <a:xfrm>
            <a:off x="9961563" y="3402013"/>
            <a:ext cx="698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51" name="文本框 31"/>
          <p:cNvSpPr txBox="1">
            <a:spLocks noChangeArrowheads="1"/>
          </p:cNvSpPr>
          <p:nvPr/>
        </p:nvSpPr>
        <p:spPr bwMode="auto">
          <a:xfrm>
            <a:off x="9248775" y="4010025"/>
            <a:ext cx="2124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教法的学习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  <p:bldP spid="26636" grpId="0"/>
      <p:bldP spid="26641" grpId="0"/>
      <p:bldP spid="26639" grpId="0"/>
      <p:bldP spid="26646" grpId="0"/>
      <p:bldP spid="26643" grpId="0"/>
      <p:bldP spid="26651" grpId="0"/>
      <p:bldP spid="266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1174750" y="1057275"/>
            <a:ext cx="4768850" cy="1189038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8196" name="组合 2"/>
          <p:cNvGrpSpPr/>
          <p:nvPr/>
        </p:nvGrpSpPr>
        <p:grpSpPr bwMode="auto">
          <a:xfrm>
            <a:off x="6284913" y="1063625"/>
            <a:ext cx="4749800" cy="1171575"/>
            <a:chOff x="0" y="0"/>
            <a:chExt cx="4749471" cy="1171509"/>
          </a:xfrm>
        </p:grpSpPr>
        <p:sp>
          <p:nvSpPr>
            <p:cNvPr id="8197" name="矩形 1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8" name="矩形 45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199" name="矩形 46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00" name="文本框 69"/>
          <p:cNvSpPr txBox="1">
            <a:spLocks noChangeArrowheads="1"/>
          </p:cNvSpPr>
          <p:nvPr/>
        </p:nvSpPr>
        <p:spPr bwMode="auto">
          <a:xfrm>
            <a:off x="6330950" y="1025525"/>
            <a:ext cx="476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文本框 69"/>
          <p:cNvSpPr txBox="1">
            <a:spLocks noChangeArrowheads="1"/>
          </p:cNvSpPr>
          <p:nvPr/>
        </p:nvSpPr>
        <p:spPr bwMode="auto">
          <a:xfrm>
            <a:off x="7800975" y="1524000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2" name="组合 52"/>
          <p:cNvGrpSpPr/>
          <p:nvPr/>
        </p:nvGrpSpPr>
        <p:grpSpPr bwMode="auto">
          <a:xfrm>
            <a:off x="1193800" y="2368550"/>
            <a:ext cx="4749800" cy="1171575"/>
            <a:chOff x="0" y="0"/>
            <a:chExt cx="4749471" cy="1171509"/>
          </a:xfrm>
        </p:grpSpPr>
        <p:sp>
          <p:nvSpPr>
            <p:cNvPr id="8203" name="矩形 55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4" name="矩形 56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05" name="矩形 57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06" name="文本框 69"/>
          <p:cNvSpPr txBox="1">
            <a:spLocks noChangeArrowheads="1"/>
          </p:cNvSpPr>
          <p:nvPr/>
        </p:nvSpPr>
        <p:spPr bwMode="auto">
          <a:xfrm>
            <a:off x="1239838" y="2332038"/>
            <a:ext cx="47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7" name="文本框 69"/>
          <p:cNvSpPr txBox="1">
            <a:spLocks noChangeArrowheads="1"/>
          </p:cNvSpPr>
          <p:nvPr/>
        </p:nvSpPr>
        <p:spPr bwMode="auto">
          <a:xfrm>
            <a:off x="2709863" y="2828925"/>
            <a:ext cx="17573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程序描述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08" name="组合 91"/>
          <p:cNvGrpSpPr/>
          <p:nvPr/>
        </p:nvGrpSpPr>
        <p:grpSpPr bwMode="auto">
          <a:xfrm>
            <a:off x="6284913" y="2366963"/>
            <a:ext cx="4749800" cy="1171575"/>
            <a:chOff x="0" y="0"/>
            <a:chExt cx="4749471" cy="1171509"/>
          </a:xfrm>
        </p:grpSpPr>
        <p:sp>
          <p:nvSpPr>
            <p:cNvPr id="8209" name="矩形 112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0" name="矩形 113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1" name="矩形 114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12" name="文本框 69"/>
          <p:cNvSpPr txBox="1">
            <a:spLocks noChangeArrowheads="1"/>
          </p:cNvSpPr>
          <p:nvPr/>
        </p:nvSpPr>
        <p:spPr bwMode="auto">
          <a:xfrm>
            <a:off x="6330950" y="2330450"/>
            <a:ext cx="476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3" name="文本框 69"/>
          <p:cNvSpPr txBox="1">
            <a:spLocks noChangeArrowheads="1"/>
          </p:cNvSpPr>
          <p:nvPr/>
        </p:nvSpPr>
        <p:spPr bwMode="auto">
          <a:xfrm>
            <a:off x="7800975" y="2827338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14" name="组合 66"/>
          <p:cNvGrpSpPr/>
          <p:nvPr/>
        </p:nvGrpSpPr>
        <p:grpSpPr bwMode="auto">
          <a:xfrm>
            <a:off x="1193800" y="3671888"/>
            <a:ext cx="4749800" cy="1171575"/>
            <a:chOff x="0" y="0"/>
            <a:chExt cx="4749471" cy="1171509"/>
          </a:xfrm>
        </p:grpSpPr>
        <p:sp>
          <p:nvSpPr>
            <p:cNvPr id="8215" name="矩形 88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6" name="矩形 89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17" name="矩形 90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18" name="文本框 69"/>
          <p:cNvSpPr txBox="1">
            <a:spLocks noChangeArrowheads="1"/>
          </p:cNvSpPr>
          <p:nvPr/>
        </p:nvSpPr>
        <p:spPr bwMode="auto">
          <a:xfrm>
            <a:off x="1239838" y="3633788"/>
            <a:ext cx="476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19" name="文本框 69"/>
          <p:cNvSpPr txBox="1">
            <a:spLocks noChangeArrowheads="1"/>
          </p:cNvSpPr>
          <p:nvPr/>
        </p:nvSpPr>
        <p:spPr bwMode="auto">
          <a:xfrm>
            <a:off x="2546350" y="4130675"/>
            <a:ext cx="24272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20" name="组合 124"/>
          <p:cNvGrpSpPr/>
          <p:nvPr/>
        </p:nvGrpSpPr>
        <p:grpSpPr bwMode="auto">
          <a:xfrm>
            <a:off x="6284913" y="3671888"/>
            <a:ext cx="4749800" cy="1171575"/>
            <a:chOff x="0" y="0"/>
            <a:chExt cx="4749471" cy="1171509"/>
          </a:xfrm>
        </p:grpSpPr>
        <p:sp>
          <p:nvSpPr>
            <p:cNvPr id="8221" name="矩形 127"/>
            <p:cNvSpPr>
              <a:spLocks noChangeArrowheads="1"/>
            </p:cNvSpPr>
            <p:nvPr/>
          </p:nvSpPr>
          <p:spPr bwMode="auto">
            <a:xfrm>
              <a:off x="406400" y="402253"/>
              <a:ext cx="4209143" cy="638628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22" name="矩形 128"/>
            <p:cNvSpPr>
              <a:spLocks noChangeArrowheads="1"/>
            </p:cNvSpPr>
            <p:nvPr/>
          </p:nvSpPr>
          <p:spPr bwMode="auto">
            <a:xfrm>
              <a:off x="0" y="0"/>
              <a:ext cx="522515" cy="547395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223" name="矩形 129"/>
            <p:cNvSpPr>
              <a:spLocks noChangeArrowheads="1"/>
            </p:cNvSpPr>
            <p:nvPr/>
          </p:nvSpPr>
          <p:spPr bwMode="auto">
            <a:xfrm>
              <a:off x="4513943" y="924766"/>
              <a:ext cx="235528" cy="246743"/>
            </a:xfrm>
            <a:prstGeom prst="rect">
              <a:avLst/>
            </a:prstGeom>
            <a:noFill/>
            <a:ln w="12700" cmpd="sng">
              <a:solidFill>
                <a:srgbClr val="F4BB3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224" name="文本框 69"/>
          <p:cNvSpPr txBox="1">
            <a:spLocks noChangeArrowheads="1"/>
          </p:cNvSpPr>
          <p:nvPr/>
        </p:nvSpPr>
        <p:spPr bwMode="auto">
          <a:xfrm>
            <a:off x="6330950" y="3633788"/>
            <a:ext cx="476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5" name="文本框 69"/>
          <p:cNvSpPr txBox="1">
            <a:spLocks noChangeArrowheads="1"/>
          </p:cNvSpPr>
          <p:nvPr/>
        </p:nvSpPr>
        <p:spPr bwMode="auto">
          <a:xfrm>
            <a:off x="7800975" y="4130675"/>
            <a:ext cx="17573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zh-CN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38" name="文本框 69"/>
          <p:cNvSpPr txBox="1">
            <a:spLocks noChangeArrowheads="1"/>
          </p:cNvSpPr>
          <p:nvPr/>
        </p:nvSpPr>
        <p:spPr bwMode="auto">
          <a:xfrm>
            <a:off x="1679575" y="1266825"/>
            <a:ext cx="3759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Centent </a:t>
            </a:r>
            <a:r>
              <a:rPr lang="zh-CN" altLang="en-US" sz="4400" b="1">
                <a:solidFill>
                  <a:srgbClr val="4444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>
              <a:solidFill>
                <a:srgbClr val="4444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任意多边形 8"/>
          <p:cNvSpPr/>
          <p:nvPr/>
        </p:nvSpPr>
        <p:spPr bwMode="auto">
          <a:xfrm>
            <a:off x="2374900" y="1565275"/>
            <a:ext cx="1320800" cy="132080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8" name="图文框 5"/>
          <p:cNvSpPr/>
          <p:nvPr/>
        </p:nvSpPr>
        <p:spPr bwMode="auto">
          <a:xfrm>
            <a:off x="2962275" y="2149475"/>
            <a:ext cx="6538913" cy="2479675"/>
          </a:xfrm>
          <a:custGeom>
            <a:avLst/>
            <a:gdLst>
              <a:gd name="T0" fmla="*/ 0 w 6538687"/>
              <a:gd name="T1" fmla="*/ 0 h 2478314"/>
              <a:gd name="T2" fmla="*/ 6538687 w 6538687"/>
              <a:gd name="T3" fmla="*/ 0 h 2478314"/>
              <a:gd name="T4" fmla="*/ 6538687 w 6538687"/>
              <a:gd name="T5" fmla="*/ 2478314 h 2478314"/>
              <a:gd name="T6" fmla="*/ 0 w 6538687"/>
              <a:gd name="T7" fmla="*/ 2478314 h 2478314"/>
              <a:gd name="T8" fmla="*/ 0 w 6538687"/>
              <a:gd name="T9" fmla="*/ 0 h 2478314"/>
              <a:gd name="T10" fmla="*/ 141983 w 6538687"/>
              <a:gd name="T11" fmla="*/ 141983 h 2478314"/>
              <a:gd name="T12" fmla="*/ 141983 w 6538687"/>
              <a:gd name="T13" fmla="*/ 2336331 h 2478314"/>
              <a:gd name="T14" fmla="*/ 6396704 w 6538687"/>
              <a:gd name="T15" fmla="*/ 2336331 h 2478314"/>
              <a:gd name="T16" fmla="*/ 6396704 w 6538687"/>
              <a:gd name="T17" fmla="*/ 141983 h 2478314"/>
              <a:gd name="T18" fmla="*/ 141983 w 6538687"/>
              <a:gd name="T19" fmla="*/ 141983 h 2478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38687" h="2478314">
                <a:moveTo>
                  <a:pt x="0" y="0"/>
                </a:moveTo>
                <a:lnTo>
                  <a:pt x="6538687" y="0"/>
                </a:lnTo>
                <a:lnTo>
                  <a:pt x="6538687" y="2478314"/>
                </a:lnTo>
                <a:lnTo>
                  <a:pt x="0" y="2478314"/>
                </a:lnTo>
                <a:lnTo>
                  <a:pt x="0" y="0"/>
                </a:lnTo>
                <a:close/>
                <a:moveTo>
                  <a:pt x="141983" y="141983"/>
                </a:moveTo>
                <a:lnTo>
                  <a:pt x="141983" y="2336331"/>
                </a:lnTo>
                <a:lnTo>
                  <a:pt x="6396704" y="2336331"/>
                </a:lnTo>
                <a:lnTo>
                  <a:pt x="6396704" y="141983"/>
                </a:lnTo>
                <a:lnTo>
                  <a:pt x="141983" y="141983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任意多边形 14"/>
          <p:cNvSpPr/>
          <p:nvPr/>
        </p:nvSpPr>
        <p:spPr bwMode="auto">
          <a:xfrm rot="10800000">
            <a:off x="9112250" y="4267200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0" name="任意多边形 30"/>
          <p:cNvSpPr/>
          <p:nvPr/>
        </p:nvSpPr>
        <p:spPr bwMode="auto">
          <a:xfrm rot="5400000">
            <a:off x="24606" y="6117432"/>
            <a:ext cx="720725" cy="769938"/>
          </a:xfrm>
          <a:custGeom>
            <a:avLst/>
            <a:gdLst>
              <a:gd name="T0" fmla="*/ 0 w 720076"/>
              <a:gd name="T1" fmla="*/ 769798 h 769798"/>
              <a:gd name="T2" fmla="*/ 0 w 720076"/>
              <a:gd name="T3" fmla="*/ 0 h 769798"/>
              <a:gd name="T4" fmla="*/ 720076 w 720076"/>
              <a:gd name="T5" fmla="*/ 0 h 769798"/>
              <a:gd name="T6" fmla="*/ 720076 w 720076"/>
              <a:gd name="T7" fmla="*/ 138995 h 769798"/>
              <a:gd name="T8" fmla="*/ 138995 w 720076"/>
              <a:gd name="T9" fmla="*/ 138995 h 769798"/>
              <a:gd name="T10" fmla="*/ 138995 w 720076"/>
              <a:gd name="T11" fmla="*/ 769798 h 769798"/>
              <a:gd name="T12" fmla="*/ 0 w 720076"/>
              <a:gd name="T13" fmla="*/ 769798 h 769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0076" h="769798">
                <a:moveTo>
                  <a:pt x="0" y="769798"/>
                </a:moveTo>
                <a:lnTo>
                  <a:pt x="0" y="0"/>
                </a:lnTo>
                <a:lnTo>
                  <a:pt x="720076" y="0"/>
                </a:lnTo>
                <a:lnTo>
                  <a:pt x="720076" y="138995"/>
                </a:lnTo>
                <a:lnTo>
                  <a:pt x="138995" y="138995"/>
                </a:lnTo>
                <a:lnTo>
                  <a:pt x="138995" y="769798"/>
                </a:lnTo>
                <a:lnTo>
                  <a:pt x="0" y="769798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1" name="任意多边形 20"/>
          <p:cNvSpPr/>
          <p:nvPr/>
        </p:nvSpPr>
        <p:spPr bwMode="auto">
          <a:xfrm rot="5400000">
            <a:off x="417513" y="5789613"/>
            <a:ext cx="704850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2" name="任意多边形 27"/>
          <p:cNvSpPr/>
          <p:nvPr/>
        </p:nvSpPr>
        <p:spPr bwMode="auto">
          <a:xfrm rot="16200000">
            <a:off x="11472068" y="15082"/>
            <a:ext cx="735013" cy="704850"/>
          </a:xfrm>
          <a:custGeom>
            <a:avLst/>
            <a:gdLst>
              <a:gd name="T0" fmla="*/ 734437 w 734437"/>
              <a:gd name="T1" fmla="*/ 0 h 705055"/>
              <a:gd name="T2" fmla="*/ 734437 w 734437"/>
              <a:gd name="T3" fmla="*/ 138995 h 705055"/>
              <a:gd name="T4" fmla="*/ 138995 w 734437"/>
              <a:gd name="T5" fmla="*/ 138995 h 705055"/>
              <a:gd name="T6" fmla="*/ 138995 w 734437"/>
              <a:gd name="T7" fmla="*/ 705055 h 705055"/>
              <a:gd name="T8" fmla="*/ 0 w 734437"/>
              <a:gd name="T9" fmla="*/ 705055 h 705055"/>
              <a:gd name="T10" fmla="*/ 0 w 734437"/>
              <a:gd name="T11" fmla="*/ 0 h 705055"/>
              <a:gd name="T12" fmla="*/ 734437 w 734437"/>
              <a:gd name="T13" fmla="*/ 0 h 705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4437" h="705055">
                <a:moveTo>
                  <a:pt x="734437" y="0"/>
                </a:moveTo>
                <a:lnTo>
                  <a:pt x="734437" y="138995"/>
                </a:lnTo>
                <a:lnTo>
                  <a:pt x="138995" y="138995"/>
                </a:lnTo>
                <a:lnTo>
                  <a:pt x="138995" y="705055"/>
                </a:lnTo>
                <a:lnTo>
                  <a:pt x="0" y="705055"/>
                </a:lnTo>
                <a:lnTo>
                  <a:pt x="0" y="0"/>
                </a:lnTo>
                <a:lnTo>
                  <a:pt x="734437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3" name="任意多边形 24"/>
          <p:cNvSpPr/>
          <p:nvPr/>
        </p:nvSpPr>
        <p:spPr bwMode="auto">
          <a:xfrm rot="16200000">
            <a:off x="11133931" y="381794"/>
            <a:ext cx="706438" cy="704850"/>
          </a:xfrm>
          <a:custGeom>
            <a:avLst/>
            <a:gdLst>
              <a:gd name="T0" fmla="*/ 0 w 1320800"/>
              <a:gd name="T1" fmla="*/ 0 h 1320800"/>
              <a:gd name="T2" fmla="*/ 1320800 w 1320800"/>
              <a:gd name="T3" fmla="*/ 0 h 1320800"/>
              <a:gd name="T4" fmla="*/ 1320800 w 1320800"/>
              <a:gd name="T5" fmla="*/ 687081 h 1320800"/>
              <a:gd name="T6" fmla="*/ 1155700 w 1320800"/>
              <a:gd name="T7" fmla="*/ 687081 h 1320800"/>
              <a:gd name="T8" fmla="*/ 1155700 w 1320800"/>
              <a:gd name="T9" fmla="*/ 165100 h 1320800"/>
              <a:gd name="T10" fmla="*/ 165100 w 1320800"/>
              <a:gd name="T11" fmla="*/ 165100 h 1320800"/>
              <a:gd name="T12" fmla="*/ 165100 w 1320800"/>
              <a:gd name="T13" fmla="*/ 1155700 h 1320800"/>
              <a:gd name="T14" fmla="*/ 660400 w 1320800"/>
              <a:gd name="T15" fmla="*/ 1155700 h 1320800"/>
              <a:gd name="T16" fmla="*/ 660400 w 1320800"/>
              <a:gd name="T17" fmla="*/ 1320800 h 1320800"/>
              <a:gd name="T18" fmla="*/ 0 w 1320800"/>
              <a:gd name="T19" fmla="*/ 1320800 h 1320800"/>
              <a:gd name="T20" fmla="*/ 0 w 1320800"/>
              <a:gd name="T21" fmla="*/ 0 h 1320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0800" h="1320800">
                <a:moveTo>
                  <a:pt x="0" y="0"/>
                </a:moveTo>
                <a:lnTo>
                  <a:pt x="1320800" y="0"/>
                </a:lnTo>
                <a:lnTo>
                  <a:pt x="1320800" y="687081"/>
                </a:lnTo>
                <a:lnTo>
                  <a:pt x="1155700" y="687081"/>
                </a:lnTo>
                <a:lnTo>
                  <a:pt x="1155700" y="165100"/>
                </a:lnTo>
                <a:lnTo>
                  <a:pt x="165100" y="165100"/>
                </a:lnTo>
                <a:lnTo>
                  <a:pt x="165100" y="1155700"/>
                </a:lnTo>
                <a:lnTo>
                  <a:pt x="660400" y="1155700"/>
                </a:lnTo>
                <a:lnTo>
                  <a:pt x="660400" y="1320800"/>
                </a:lnTo>
                <a:lnTo>
                  <a:pt x="0" y="1320800"/>
                </a:lnTo>
                <a:lnTo>
                  <a:pt x="0" y="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368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0" t="19986" r="15796" b="28465"/>
          <a:stretch>
            <a:fillRect/>
          </a:stretch>
        </p:blipFill>
        <p:spPr bwMode="auto">
          <a:xfrm>
            <a:off x="3379788" y="2838450"/>
            <a:ext cx="5703887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9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9220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9221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222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223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224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5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工具介绍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26" name="矩形 47"/>
          <p:cNvSpPr>
            <a:spLocks noChangeArrowheads="1"/>
          </p:cNvSpPr>
          <p:nvPr/>
        </p:nvSpPr>
        <p:spPr bwMode="auto">
          <a:xfrm>
            <a:off x="3940175" y="4116705"/>
            <a:ext cx="49885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       spyder</a:t>
            </a:r>
            <a:endParaRPr lang="en-US" altLang="zh-CN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7" name="矩形 50"/>
          <p:cNvSpPr>
            <a:spLocks noChangeArrowheads="1"/>
          </p:cNvSpPr>
          <p:nvPr/>
        </p:nvSpPr>
        <p:spPr bwMode="auto">
          <a:xfrm>
            <a:off x="6213475" y="4116388"/>
            <a:ext cx="203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一、工具介绍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3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4" name="矩形 16"/>
          <p:cNvSpPr>
            <a:spLocks noChangeArrowheads="1"/>
          </p:cNvSpPr>
          <p:nvPr/>
        </p:nvSpPr>
        <p:spPr bwMode="auto">
          <a:xfrm>
            <a:off x="2987675" y="161925"/>
            <a:ext cx="3067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5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0246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247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0248" name="组合 20"/>
          <p:cNvGrpSpPr>
            <a:grpSpLocks noChangeAspect="1"/>
          </p:cNvGrpSpPr>
          <p:nvPr/>
        </p:nvGrpSpPr>
        <p:grpSpPr bwMode="auto">
          <a:xfrm>
            <a:off x="1255713" y="1885950"/>
            <a:ext cx="3282950" cy="3552825"/>
            <a:chOff x="0" y="0"/>
            <a:chExt cx="3282696" cy="3553036"/>
          </a:xfrm>
        </p:grpSpPr>
        <p:pic>
          <p:nvPicPr>
            <p:cNvPr id="10249" name="图片 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2" t="13007" r="19736" b="12762"/>
            <a:stretch>
              <a:fillRect/>
            </a:stretch>
          </p:blipFill>
          <p:spPr bwMode="auto">
            <a:xfrm>
              <a:off x="695400" y="697517"/>
              <a:ext cx="1819656" cy="1974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Picture 8" descr="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5" t="3050" r="5560" b="2527"/>
            <a:stretch>
              <a:fillRect/>
            </a:stretch>
          </p:blipFill>
          <p:spPr bwMode="auto">
            <a:xfrm>
              <a:off x="0" y="0"/>
              <a:ext cx="3282696" cy="3553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0251" name="圆角矩形 23"/>
          <p:cNvSpPr>
            <a:spLocks noChangeArrowheads="1"/>
          </p:cNvSpPr>
          <p:nvPr/>
        </p:nvSpPr>
        <p:spPr bwMode="auto">
          <a:xfrm>
            <a:off x="5653088" y="1484313"/>
            <a:ext cx="2597150" cy="442912"/>
          </a:xfrm>
          <a:prstGeom prst="roundRect">
            <a:avLst>
              <a:gd name="adj" fmla="val 16667"/>
            </a:avLst>
          </a:prstGeom>
          <a:noFill/>
          <a:ln w="1270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52" name="Oval 7"/>
          <p:cNvSpPr>
            <a:spLocks noChangeAspect="1" noChangeArrowheads="1"/>
          </p:cNvSpPr>
          <p:nvPr/>
        </p:nvSpPr>
        <p:spPr bwMode="auto">
          <a:xfrm>
            <a:off x="5337175" y="1450975"/>
            <a:ext cx="488950" cy="490538"/>
          </a:xfrm>
          <a:prstGeom prst="ellipse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108204" tIns="56388" rIns="108204" bIns="56388" anchor="ctr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5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53" name="Picture 8" descr="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t="3050" r="5560" b="2527"/>
          <a:stretch>
            <a:fillRect/>
          </a:stretch>
        </p:blipFill>
        <p:spPr bwMode="auto">
          <a:xfrm>
            <a:off x="5218113" y="1331913"/>
            <a:ext cx="719137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4" name="Picture 7" descr="\\MAGNUM\Projects\Microsoft\Cloud Power FY12\Design\ICONS_PNG\Application.png"/>
          <p:cNvPicPr>
            <a:picLocks noChangeAspect="1" noChangeArrowheads="1"/>
          </p:cNvPicPr>
          <p:nvPr/>
        </p:nvPicPr>
        <p:blipFill>
          <a:blip r:embed="rId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546225"/>
            <a:ext cx="3206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452870" y="1497330"/>
            <a:ext cx="99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bg1"/>
                </a:solidFill>
              </a:rPr>
              <a:t>python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64530" y="2225675"/>
            <a:ext cx="42837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</a:rPr>
              <a:t>Python  （英国发音：/ˈpaɪθən/ 美国发音：/ˈpaɪθɑːn/）, 是一种面向对象的解释型计算机程序设计语言，由荷兰人Guido van Rossum于1989年发明，第一个公开发行版发行于1991年。</a:t>
            </a:r>
            <a:endParaRPr lang="zh-CN" altLang="en-US" sz="2000">
              <a:solidFill>
                <a:schemeClr val="bg1"/>
              </a:solidFill>
            </a:endParaRPr>
          </a:p>
          <a:p>
            <a:pPr algn="l"/>
            <a:endParaRPr lang="zh-CN" altLang="en-US" sz="2000">
              <a:solidFill>
                <a:schemeClr val="bg1"/>
              </a:solidFill>
            </a:endParaRPr>
          </a:p>
          <a:p>
            <a:pPr algn="l"/>
            <a:r>
              <a:rPr lang="zh-CN" altLang="en-US" sz="2000">
                <a:solidFill>
                  <a:schemeClr val="bg1"/>
                </a:solidFill>
              </a:rPr>
              <a:t>Python是纯粹的自由软件， 源代码和解释器CPython遵循 GPL(GNU General Public License)协议。Python语法简洁清晰，特色之一是强制用空白符(white space)作为语句缩进。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一、工具介绍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67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8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spyder</a:t>
            </a:r>
            <a:endParaRPr lang="en-US" altLang="zh-CN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9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1270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271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272" name="饼形 7"/>
          <p:cNvSpPr/>
          <p:nvPr/>
        </p:nvSpPr>
        <p:spPr bwMode="auto">
          <a:xfrm rot="21426610">
            <a:off x="7188200" y="2087563"/>
            <a:ext cx="3929063" cy="3929062"/>
          </a:xfrm>
          <a:custGeom>
            <a:avLst/>
            <a:gdLst>
              <a:gd name="T0" fmla="*/ 3928699 w 3928699"/>
              <a:gd name="T1" fmla="*/ 1964350 h 3928699"/>
              <a:gd name="T2" fmla="*/ 2737117 w 3928699"/>
              <a:gd name="T3" fmla="*/ 3770313 h 3928699"/>
              <a:gd name="T4" fmla="*/ 1964350 w 3928699"/>
              <a:gd name="T5" fmla="*/ 1964350 h 3928699"/>
              <a:gd name="T6" fmla="*/ 3928699 w 3928699"/>
              <a:gd name="T7" fmla="*/ 1964350 h 3928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28699" h="3928699">
                <a:moveTo>
                  <a:pt x="3928699" y="1964350"/>
                </a:moveTo>
                <a:cubicBezTo>
                  <a:pt x="3928699" y="2750551"/>
                  <a:pt x="3459926" y="3461024"/>
                  <a:pt x="2737117" y="3770313"/>
                </a:cubicBezTo>
                <a:lnTo>
                  <a:pt x="1964350" y="1964350"/>
                </a:lnTo>
                <a:lnTo>
                  <a:pt x="3928699" y="1964350"/>
                </a:ln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3" name="椭圆 23"/>
          <p:cNvSpPr/>
          <p:nvPr/>
        </p:nvSpPr>
        <p:spPr bwMode="auto">
          <a:xfrm>
            <a:off x="6759575" y="2019300"/>
            <a:ext cx="2541588" cy="3683000"/>
          </a:xfrm>
          <a:custGeom>
            <a:avLst/>
            <a:gdLst>
              <a:gd name="T0" fmla="*/ 790215 w 2251968"/>
              <a:gd name="T1" fmla="*/ 0 h 3263462"/>
              <a:gd name="T2" fmla="*/ 2251968 w 2251968"/>
              <a:gd name="T3" fmla="*/ 1669228 h 3263462"/>
              <a:gd name="T4" fmla="*/ 724161 w 2251968"/>
              <a:gd name="T5" fmla="*/ 3263462 h 3263462"/>
              <a:gd name="T6" fmla="*/ 0 w 2251968"/>
              <a:gd name="T7" fmla="*/ 1660884 h 3263462"/>
              <a:gd name="T8" fmla="*/ 790215 w 2251968"/>
              <a:gd name="T9" fmla="*/ 0 h 3263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968" h="3263462">
                <a:moveTo>
                  <a:pt x="790215" y="0"/>
                </a:moveTo>
                <a:lnTo>
                  <a:pt x="2251968" y="1669228"/>
                </a:lnTo>
                <a:lnTo>
                  <a:pt x="724161" y="3263462"/>
                </a:lnTo>
                <a:cubicBezTo>
                  <a:pt x="279418" y="2872729"/>
                  <a:pt x="0" y="2299437"/>
                  <a:pt x="0" y="1660884"/>
                </a:cubicBezTo>
                <a:cubicBezTo>
                  <a:pt x="0" y="990644"/>
                  <a:pt x="307837" y="392303"/>
                  <a:pt x="790215" y="0"/>
                </a:cubicBezTo>
                <a:close/>
              </a:path>
            </a:pathLst>
          </a:cu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1284" name="椭圆 24"/>
          <p:cNvSpPr>
            <a:spLocks noChangeArrowheads="1"/>
          </p:cNvSpPr>
          <p:nvPr/>
        </p:nvSpPr>
        <p:spPr bwMode="auto">
          <a:xfrm>
            <a:off x="7486650" y="2279650"/>
            <a:ext cx="3332163" cy="33305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D9D9D9"/>
              </a:gs>
            </a:gsLst>
            <a:lin ang="2700000" scaled="1"/>
          </a:gradFill>
          <a:ln w="12700" cmpd="sng">
            <a:solidFill>
              <a:schemeClr val="bg1"/>
            </a:solidFill>
            <a:round/>
          </a:ln>
          <a:effectLst>
            <a:outerShdw dist="63500" dir="81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3100">
              <a:solidFill>
                <a:schemeClr val="bg1"/>
              </a:solidFill>
            </a:endParaRPr>
          </a:p>
        </p:txBody>
      </p:sp>
      <p:sp>
        <p:nvSpPr>
          <p:cNvPr id="11285" name="椭圆 25"/>
          <p:cNvSpPr>
            <a:spLocks noChangeArrowheads="1"/>
          </p:cNvSpPr>
          <p:nvPr/>
        </p:nvSpPr>
        <p:spPr bwMode="auto">
          <a:xfrm>
            <a:off x="7720013" y="2513013"/>
            <a:ext cx="2865437" cy="286385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lang="zh-CN" altLang="en-US" sz="3100">
              <a:solidFill>
                <a:schemeClr val="bg1"/>
              </a:solidFill>
            </a:endParaRPr>
          </a:p>
        </p:txBody>
      </p:sp>
      <p:sp>
        <p:nvSpPr>
          <p:cNvPr id="11286" name="椭圆 26"/>
          <p:cNvSpPr>
            <a:spLocks noChangeArrowheads="1"/>
          </p:cNvSpPr>
          <p:nvPr/>
        </p:nvSpPr>
        <p:spPr bwMode="auto">
          <a:xfrm>
            <a:off x="7720013" y="2513013"/>
            <a:ext cx="2865437" cy="2863850"/>
          </a:xfrm>
          <a:prstGeom prst="ellipse">
            <a:avLst/>
          </a:prstGeom>
          <a:solidFill>
            <a:schemeClr val="tx1">
              <a:alpha val="43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000" name="组合 124"/>
          <p:cNvGrpSpPr/>
          <p:nvPr/>
        </p:nvGrpSpPr>
        <p:grpSpPr bwMode="auto">
          <a:xfrm>
            <a:off x="562610" y="1510030"/>
            <a:ext cx="833438" cy="831850"/>
            <a:chOff x="0" y="0"/>
            <a:chExt cx="865188" cy="863600"/>
          </a:xfrm>
        </p:grpSpPr>
        <p:sp>
          <p:nvSpPr>
            <p:cNvPr id="38001" name="Oval 93"/>
            <p:cNvSpPr>
              <a:spLocks noChangeArrowheads="1"/>
            </p:cNvSpPr>
            <p:nvPr/>
          </p:nvSpPr>
          <p:spPr bwMode="auto">
            <a:xfrm>
              <a:off x="0" y="0"/>
              <a:ext cx="865188" cy="863600"/>
            </a:xfrm>
            <a:prstGeom prst="ellipse">
              <a:avLst/>
            </a:prstGeom>
            <a:solidFill>
              <a:srgbClr val="4373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2" name="Freeform 94"/>
            <p:cNvSpPr/>
            <p:nvPr/>
          </p:nvSpPr>
          <p:spPr bwMode="auto">
            <a:xfrm>
              <a:off x="173037" y="206375"/>
              <a:ext cx="692150" cy="657225"/>
            </a:xfrm>
            <a:custGeom>
              <a:avLst/>
              <a:gdLst>
                <a:gd name="T0" fmla="*/ 258 w 506"/>
                <a:gd name="T1" fmla="*/ 0 h 481"/>
                <a:gd name="T2" fmla="*/ 222 w 506"/>
                <a:gd name="T3" fmla="*/ 2 h 481"/>
                <a:gd name="T4" fmla="*/ 89 w 506"/>
                <a:gd name="T5" fmla="*/ 2 h 481"/>
                <a:gd name="T6" fmla="*/ 39 w 506"/>
                <a:gd name="T7" fmla="*/ 2 h 481"/>
                <a:gd name="T8" fmla="*/ 25 w 506"/>
                <a:gd name="T9" fmla="*/ 1 h 481"/>
                <a:gd name="T10" fmla="*/ 13 w 506"/>
                <a:gd name="T11" fmla="*/ 4 h 481"/>
                <a:gd name="T12" fmla="*/ 8 w 506"/>
                <a:gd name="T13" fmla="*/ 71 h 481"/>
                <a:gd name="T14" fmla="*/ 8 w 506"/>
                <a:gd name="T15" fmla="*/ 307 h 481"/>
                <a:gd name="T16" fmla="*/ 64 w 506"/>
                <a:gd name="T17" fmla="*/ 378 h 481"/>
                <a:gd name="T18" fmla="*/ 164 w 506"/>
                <a:gd name="T19" fmla="*/ 480 h 481"/>
                <a:gd name="T20" fmla="*/ 190 w 506"/>
                <a:gd name="T21" fmla="*/ 481 h 481"/>
                <a:gd name="T22" fmla="*/ 506 w 506"/>
                <a:gd name="T23" fmla="*/ 165 h 481"/>
                <a:gd name="T24" fmla="*/ 506 w 506"/>
                <a:gd name="T25" fmla="*/ 165 h 481"/>
                <a:gd name="T26" fmla="*/ 506 w 506"/>
                <a:gd name="T27" fmla="*/ 160 h 481"/>
                <a:gd name="T28" fmla="*/ 422 w 506"/>
                <a:gd name="T29" fmla="*/ 77 h 481"/>
                <a:gd name="T30" fmla="*/ 404 w 506"/>
                <a:gd name="T31" fmla="*/ 60 h 481"/>
                <a:gd name="T32" fmla="*/ 385 w 506"/>
                <a:gd name="T33" fmla="*/ 48 h 481"/>
                <a:gd name="T34" fmla="*/ 355 w 506"/>
                <a:gd name="T35" fmla="*/ 74 h 481"/>
                <a:gd name="T36" fmla="*/ 289 w 506"/>
                <a:gd name="T37" fmla="*/ 9 h 481"/>
                <a:gd name="T38" fmla="*/ 258 w 506"/>
                <a:gd name="T3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6" h="481">
                  <a:moveTo>
                    <a:pt x="258" y="0"/>
                  </a:moveTo>
                  <a:cubicBezTo>
                    <a:pt x="245" y="0"/>
                    <a:pt x="230" y="2"/>
                    <a:pt x="222" y="2"/>
                  </a:cubicBezTo>
                  <a:cubicBezTo>
                    <a:pt x="178" y="2"/>
                    <a:pt x="134" y="2"/>
                    <a:pt x="89" y="2"/>
                  </a:cubicBezTo>
                  <a:cubicBezTo>
                    <a:pt x="73" y="2"/>
                    <a:pt x="56" y="2"/>
                    <a:pt x="39" y="2"/>
                  </a:cubicBezTo>
                  <a:cubicBezTo>
                    <a:pt x="35" y="2"/>
                    <a:pt x="30" y="1"/>
                    <a:pt x="25" y="1"/>
                  </a:cubicBezTo>
                  <a:cubicBezTo>
                    <a:pt x="20" y="1"/>
                    <a:pt x="16" y="2"/>
                    <a:pt x="13" y="4"/>
                  </a:cubicBezTo>
                  <a:cubicBezTo>
                    <a:pt x="0" y="11"/>
                    <a:pt x="8" y="60"/>
                    <a:pt x="8" y="71"/>
                  </a:cubicBezTo>
                  <a:cubicBezTo>
                    <a:pt x="8" y="150"/>
                    <a:pt x="8" y="228"/>
                    <a:pt x="8" y="307"/>
                  </a:cubicBezTo>
                  <a:cubicBezTo>
                    <a:pt x="8" y="332"/>
                    <a:pt x="45" y="362"/>
                    <a:pt x="64" y="378"/>
                  </a:cubicBezTo>
                  <a:cubicBezTo>
                    <a:pt x="72" y="387"/>
                    <a:pt x="115" y="431"/>
                    <a:pt x="164" y="480"/>
                  </a:cubicBezTo>
                  <a:cubicBezTo>
                    <a:pt x="173" y="481"/>
                    <a:pt x="181" y="481"/>
                    <a:pt x="190" y="481"/>
                  </a:cubicBezTo>
                  <a:cubicBezTo>
                    <a:pt x="365" y="481"/>
                    <a:pt x="506" y="340"/>
                    <a:pt x="506" y="165"/>
                  </a:cubicBezTo>
                  <a:cubicBezTo>
                    <a:pt x="506" y="165"/>
                    <a:pt x="506" y="165"/>
                    <a:pt x="506" y="165"/>
                  </a:cubicBezTo>
                  <a:cubicBezTo>
                    <a:pt x="506" y="163"/>
                    <a:pt x="506" y="162"/>
                    <a:pt x="506" y="160"/>
                  </a:cubicBezTo>
                  <a:cubicBezTo>
                    <a:pt x="461" y="116"/>
                    <a:pt x="426" y="81"/>
                    <a:pt x="422" y="77"/>
                  </a:cubicBezTo>
                  <a:cubicBezTo>
                    <a:pt x="417" y="71"/>
                    <a:pt x="410" y="65"/>
                    <a:pt x="404" y="60"/>
                  </a:cubicBezTo>
                  <a:cubicBezTo>
                    <a:pt x="397" y="51"/>
                    <a:pt x="391" y="48"/>
                    <a:pt x="385" y="48"/>
                  </a:cubicBezTo>
                  <a:cubicBezTo>
                    <a:pt x="374" y="48"/>
                    <a:pt x="365" y="60"/>
                    <a:pt x="355" y="74"/>
                  </a:cubicBezTo>
                  <a:cubicBezTo>
                    <a:pt x="331" y="54"/>
                    <a:pt x="312" y="29"/>
                    <a:pt x="289" y="9"/>
                  </a:cubicBezTo>
                  <a:cubicBezTo>
                    <a:pt x="283" y="2"/>
                    <a:pt x="271" y="0"/>
                    <a:pt x="258" y="0"/>
                  </a:cubicBezTo>
                </a:path>
              </a:pathLst>
            </a:custGeom>
            <a:solidFill>
              <a:srgbClr val="365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95"/>
            <p:cNvSpPr/>
            <p:nvPr/>
          </p:nvSpPr>
          <p:spPr bwMode="auto">
            <a:xfrm>
              <a:off x="549275" y="265112"/>
              <a:ext cx="171450" cy="220663"/>
            </a:xfrm>
            <a:custGeom>
              <a:avLst/>
              <a:gdLst>
                <a:gd name="T0" fmla="*/ 119 w 126"/>
                <a:gd name="T1" fmla="*/ 7 h 162"/>
                <a:gd name="T2" fmla="*/ 115 w 126"/>
                <a:gd name="T3" fmla="*/ 4 h 162"/>
                <a:gd name="T4" fmla="*/ 97 w 126"/>
                <a:gd name="T5" fmla="*/ 8 h 162"/>
                <a:gd name="T6" fmla="*/ 1 w 126"/>
                <a:gd name="T7" fmla="*/ 137 h 162"/>
                <a:gd name="T8" fmla="*/ 0 w 126"/>
                <a:gd name="T9" fmla="*/ 139 h 162"/>
                <a:gd name="T10" fmla="*/ 7 w 126"/>
                <a:gd name="T11" fmla="*/ 141 h 162"/>
                <a:gd name="T12" fmla="*/ 28 w 126"/>
                <a:gd name="T13" fmla="*/ 156 h 162"/>
                <a:gd name="T14" fmla="*/ 32 w 126"/>
                <a:gd name="T15" fmla="*/ 162 h 162"/>
                <a:gd name="T16" fmla="*/ 33 w 126"/>
                <a:gd name="T17" fmla="*/ 160 h 162"/>
                <a:gd name="T18" fmla="*/ 122 w 126"/>
                <a:gd name="T19" fmla="*/ 25 h 162"/>
                <a:gd name="T20" fmla="*/ 119 w 126"/>
                <a:gd name="T2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62">
                  <a:moveTo>
                    <a:pt x="119" y="7"/>
                  </a:moveTo>
                  <a:cubicBezTo>
                    <a:pt x="118" y="6"/>
                    <a:pt x="117" y="5"/>
                    <a:pt x="115" y="4"/>
                  </a:cubicBezTo>
                  <a:cubicBezTo>
                    <a:pt x="110" y="0"/>
                    <a:pt x="102" y="2"/>
                    <a:pt x="97" y="8"/>
                  </a:cubicBezTo>
                  <a:cubicBezTo>
                    <a:pt x="65" y="51"/>
                    <a:pt x="33" y="94"/>
                    <a:pt x="1" y="137"/>
                  </a:cubicBezTo>
                  <a:cubicBezTo>
                    <a:pt x="1" y="138"/>
                    <a:pt x="0" y="139"/>
                    <a:pt x="0" y="139"/>
                  </a:cubicBezTo>
                  <a:cubicBezTo>
                    <a:pt x="2" y="139"/>
                    <a:pt x="5" y="140"/>
                    <a:pt x="7" y="141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0" y="157"/>
                    <a:pt x="31" y="159"/>
                    <a:pt x="32" y="162"/>
                  </a:cubicBezTo>
                  <a:cubicBezTo>
                    <a:pt x="32" y="161"/>
                    <a:pt x="33" y="160"/>
                    <a:pt x="33" y="160"/>
                  </a:cubicBezTo>
                  <a:cubicBezTo>
                    <a:pt x="63" y="115"/>
                    <a:pt x="92" y="70"/>
                    <a:pt x="122" y="25"/>
                  </a:cubicBezTo>
                  <a:cubicBezTo>
                    <a:pt x="126" y="19"/>
                    <a:pt x="125" y="11"/>
                    <a:pt x="11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96"/>
            <p:cNvSpPr>
              <a:spLocks noEditPoints="1"/>
            </p:cNvSpPr>
            <p:nvPr/>
          </p:nvSpPr>
          <p:spPr bwMode="auto">
            <a:xfrm>
              <a:off x="482600" y="461962"/>
              <a:ext cx="104775" cy="128588"/>
            </a:xfrm>
            <a:custGeom>
              <a:avLst/>
              <a:gdLst>
                <a:gd name="T0" fmla="*/ 73 w 76"/>
                <a:gd name="T1" fmla="*/ 16 h 94"/>
                <a:gd name="T2" fmla="*/ 52 w 76"/>
                <a:gd name="T3" fmla="*/ 1 h 94"/>
                <a:gd name="T4" fmla="*/ 46 w 76"/>
                <a:gd name="T5" fmla="*/ 1 h 94"/>
                <a:gd name="T6" fmla="*/ 9 w 76"/>
                <a:gd name="T7" fmla="*/ 24 h 94"/>
                <a:gd name="T8" fmla="*/ 7 w 76"/>
                <a:gd name="T9" fmla="*/ 30 h 94"/>
                <a:gd name="T10" fmla="*/ 1 w 76"/>
                <a:gd name="T11" fmla="*/ 87 h 94"/>
                <a:gd name="T12" fmla="*/ 3 w 76"/>
                <a:gd name="T13" fmla="*/ 93 h 94"/>
                <a:gd name="T14" fmla="*/ 10 w 76"/>
                <a:gd name="T15" fmla="*/ 93 h 94"/>
                <a:gd name="T16" fmla="*/ 61 w 76"/>
                <a:gd name="T17" fmla="*/ 68 h 94"/>
                <a:gd name="T18" fmla="*/ 66 w 76"/>
                <a:gd name="T19" fmla="*/ 64 h 94"/>
                <a:gd name="T20" fmla="*/ 75 w 76"/>
                <a:gd name="T21" fmla="*/ 21 h 94"/>
                <a:gd name="T22" fmla="*/ 73 w 76"/>
                <a:gd name="T23" fmla="*/ 16 h 94"/>
                <a:gd name="T24" fmla="*/ 56 w 76"/>
                <a:gd name="T25" fmla="*/ 58 h 94"/>
                <a:gd name="T26" fmla="*/ 24 w 76"/>
                <a:gd name="T27" fmla="*/ 71 h 94"/>
                <a:gd name="T28" fmla="*/ 22 w 76"/>
                <a:gd name="T29" fmla="*/ 72 h 94"/>
                <a:gd name="T30" fmla="*/ 39 w 76"/>
                <a:gd name="T31" fmla="*/ 47 h 94"/>
                <a:gd name="T32" fmla="*/ 45 w 76"/>
                <a:gd name="T33" fmla="*/ 44 h 94"/>
                <a:gd name="T34" fmla="*/ 44 w 76"/>
                <a:gd name="T35" fmla="*/ 35 h 94"/>
                <a:gd name="T36" fmla="*/ 34 w 76"/>
                <a:gd name="T37" fmla="*/ 37 h 94"/>
                <a:gd name="T38" fmla="*/ 34 w 76"/>
                <a:gd name="T39" fmla="*/ 43 h 94"/>
                <a:gd name="T40" fmla="*/ 17 w 76"/>
                <a:gd name="T41" fmla="*/ 68 h 94"/>
                <a:gd name="T42" fmla="*/ 17 w 76"/>
                <a:gd name="T43" fmla="*/ 66 h 94"/>
                <a:gd name="T44" fmla="*/ 18 w 76"/>
                <a:gd name="T45" fmla="*/ 31 h 94"/>
                <a:gd name="T46" fmla="*/ 49 w 76"/>
                <a:gd name="T47" fmla="*/ 12 h 94"/>
                <a:gd name="T48" fmla="*/ 64 w 76"/>
                <a:gd name="T49" fmla="*/ 23 h 94"/>
                <a:gd name="T50" fmla="*/ 56 w 76"/>
                <a:gd name="T5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94">
                  <a:moveTo>
                    <a:pt x="73" y="16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48" y="0"/>
                    <a:pt x="46" y="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25"/>
                    <a:pt x="6" y="27"/>
                    <a:pt x="7" y="30"/>
                  </a:cubicBezTo>
                  <a:cubicBezTo>
                    <a:pt x="11" y="44"/>
                    <a:pt x="4" y="76"/>
                    <a:pt x="1" y="87"/>
                  </a:cubicBezTo>
                  <a:cubicBezTo>
                    <a:pt x="0" y="89"/>
                    <a:pt x="1" y="92"/>
                    <a:pt x="3" y="93"/>
                  </a:cubicBezTo>
                  <a:cubicBezTo>
                    <a:pt x="5" y="94"/>
                    <a:pt x="8" y="94"/>
                    <a:pt x="10" y="93"/>
                  </a:cubicBezTo>
                  <a:cubicBezTo>
                    <a:pt x="19" y="86"/>
                    <a:pt x="46" y="69"/>
                    <a:pt x="61" y="68"/>
                  </a:cubicBezTo>
                  <a:cubicBezTo>
                    <a:pt x="64" y="68"/>
                    <a:pt x="66" y="66"/>
                    <a:pt x="66" y="6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9"/>
                    <a:pt x="75" y="17"/>
                    <a:pt x="73" y="16"/>
                  </a:cubicBezTo>
                  <a:close/>
                  <a:moveTo>
                    <a:pt x="56" y="58"/>
                  </a:moveTo>
                  <a:cubicBezTo>
                    <a:pt x="48" y="59"/>
                    <a:pt x="37" y="64"/>
                    <a:pt x="24" y="71"/>
                  </a:cubicBezTo>
                  <a:cubicBezTo>
                    <a:pt x="23" y="71"/>
                    <a:pt x="23" y="72"/>
                    <a:pt x="22" y="72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2" y="47"/>
                    <a:pt x="44" y="46"/>
                    <a:pt x="45" y="44"/>
                  </a:cubicBezTo>
                  <a:cubicBezTo>
                    <a:pt x="47" y="41"/>
                    <a:pt x="47" y="37"/>
                    <a:pt x="44" y="35"/>
                  </a:cubicBezTo>
                  <a:cubicBezTo>
                    <a:pt x="41" y="33"/>
                    <a:pt x="36" y="34"/>
                    <a:pt x="34" y="37"/>
                  </a:cubicBezTo>
                  <a:cubicBezTo>
                    <a:pt x="33" y="39"/>
                    <a:pt x="33" y="41"/>
                    <a:pt x="34" y="4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9" y="51"/>
                    <a:pt x="20" y="39"/>
                    <a:pt x="18" y="3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56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97"/>
            <p:cNvSpPr/>
            <p:nvPr/>
          </p:nvSpPr>
          <p:spPr bwMode="auto">
            <a:xfrm>
              <a:off x="184150" y="207962"/>
              <a:ext cx="384175" cy="446088"/>
            </a:xfrm>
            <a:custGeom>
              <a:avLst/>
              <a:gdLst>
                <a:gd name="T0" fmla="*/ 270 w 281"/>
                <a:gd name="T1" fmla="*/ 276 h 326"/>
                <a:gd name="T2" fmla="*/ 259 w 281"/>
                <a:gd name="T3" fmla="*/ 287 h 326"/>
                <a:gd name="T4" fmla="*/ 259 w 281"/>
                <a:gd name="T5" fmla="*/ 304 h 326"/>
                <a:gd name="T6" fmla="*/ 22 w 281"/>
                <a:gd name="T7" fmla="*/ 304 h 326"/>
                <a:gd name="T8" fmla="*/ 22 w 281"/>
                <a:gd name="T9" fmla="*/ 22 h 326"/>
                <a:gd name="T10" fmla="*/ 259 w 281"/>
                <a:gd name="T11" fmla="*/ 22 h 326"/>
                <a:gd name="T12" fmla="*/ 259 w 281"/>
                <a:gd name="T13" fmla="*/ 140 h 326"/>
                <a:gd name="T14" fmla="*/ 270 w 281"/>
                <a:gd name="T15" fmla="*/ 151 h 326"/>
                <a:gd name="T16" fmla="*/ 281 w 281"/>
                <a:gd name="T17" fmla="*/ 140 h 326"/>
                <a:gd name="T18" fmla="*/ 281 w 281"/>
                <a:gd name="T19" fmla="*/ 11 h 326"/>
                <a:gd name="T20" fmla="*/ 270 w 281"/>
                <a:gd name="T21" fmla="*/ 0 h 326"/>
                <a:gd name="T22" fmla="*/ 11 w 281"/>
                <a:gd name="T23" fmla="*/ 0 h 326"/>
                <a:gd name="T24" fmla="*/ 0 w 281"/>
                <a:gd name="T25" fmla="*/ 11 h 326"/>
                <a:gd name="T26" fmla="*/ 0 w 281"/>
                <a:gd name="T27" fmla="*/ 315 h 326"/>
                <a:gd name="T28" fmla="*/ 11 w 281"/>
                <a:gd name="T29" fmla="*/ 326 h 326"/>
                <a:gd name="T30" fmla="*/ 270 w 281"/>
                <a:gd name="T31" fmla="*/ 326 h 326"/>
                <a:gd name="T32" fmla="*/ 281 w 281"/>
                <a:gd name="T33" fmla="*/ 315 h 326"/>
                <a:gd name="T34" fmla="*/ 281 w 281"/>
                <a:gd name="T35" fmla="*/ 287 h 326"/>
                <a:gd name="T36" fmla="*/ 270 w 281"/>
                <a:gd name="T37" fmla="*/ 27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326">
                  <a:moveTo>
                    <a:pt x="270" y="276"/>
                  </a:moveTo>
                  <a:cubicBezTo>
                    <a:pt x="264" y="276"/>
                    <a:pt x="259" y="281"/>
                    <a:pt x="259" y="287"/>
                  </a:cubicBezTo>
                  <a:cubicBezTo>
                    <a:pt x="259" y="304"/>
                    <a:pt x="259" y="304"/>
                    <a:pt x="259" y="304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6"/>
                    <a:pt x="264" y="151"/>
                    <a:pt x="270" y="151"/>
                  </a:cubicBezTo>
                  <a:cubicBezTo>
                    <a:pt x="276" y="151"/>
                    <a:pt x="281" y="146"/>
                    <a:pt x="281" y="14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281" y="5"/>
                    <a:pt x="276" y="0"/>
                    <a:pt x="27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1"/>
                    <a:pt x="5" y="326"/>
                    <a:pt x="11" y="326"/>
                  </a:cubicBezTo>
                  <a:cubicBezTo>
                    <a:pt x="270" y="326"/>
                    <a:pt x="270" y="326"/>
                    <a:pt x="270" y="326"/>
                  </a:cubicBezTo>
                  <a:cubicBezTo>
                    <a:pt x="276" y="326"/>
                    <a:pt x="281" y="321"/>
                    <a:pt x="281" y="315"/>
                  </a:cubicBezTo>
                  <a:cubicBezTo>
                    <a:pt x="281" y="287"/>
                    <a:pt x="281" y="287"/>
                    <a:pt x="281" y="287"/>
                  </a:cubicBezTo>
                  <a:cubicBezTo>
                    <a:pt x="281" y="281"/>
                    <a:pt x="276" y="276"/>
                    <a:pt x="270" y="2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Rectangle 98"/>
            <p:cNvSpPr>
              <a:spLocks noChangeArrowheads="1"/>
            </p:cNvSpPr>
            <p:nvPr/>
          </p:nvSpPr>
          <p:spPr bwMode="auto">
            <a:xfrm>
              <a:off x="266700" y="282575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7" name="Rectangle 99"/>
            <p:cNvSpPr>
              <a:spLocks noChangeArrowheads="1"/>
            </p:cNvSpPr>
            <p:nvPr/>
          </p:nvSpPr>
          <p:spPr bwMode="auto">
            <a:xfrm>
              <a:off x="266700" y="355600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8" name="Rectangle 100"/>
            <p:cNvSpPr>
              <a:spLocks noChangeArrowheads="1"/>
            </p:cNvSpPr>
            <p:nvPr/>
          </p:nvSpPr>
          <p:spPr bwMode="auto">
            <a:xfrm>
              <a:off x="266700" y="428625"/>
              <a:ext cx="217488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8009" name="Rectangle 101"/>
            <p:cNvSpPr>
              <a:spLocks noChangeArrowheads="1"/>
            </p:cNvSpPr>
            <p:nvPr/>
          </p:nvSpPr>
          <p:spPr bwMode="auto">
            <a:xfrm>
              <a:off x="266700" y="550862"/>
              <a:ext cx="184150" cy="25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8940" y="1658620"/>
            <a:ext cx="44634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Spyder是Python(x,y)的作者为它开发的一个简单的集成开发环境。和其他的Python开发环境相比，它最大的优点就是模仿MATLAB的“工作空间”的功能，可以很方便地观察和修改数组的值。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Spyder的界面由许多窗格构成，用户可以根据自己的喜好调整它们的位置和大小。当多个窗格出现在一个区域时，将使用标签页的形式显示。例如在图1中，可以看到“Editor”、“Object inspector”、“Variable explorer”、“File explorer”、“Console”、“History log”以及两个显示图像的窗格。在View菜单中可以设置是否显示这些窗格。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1" name="组合 5"/>
          <p:cNvGrpSpPr/>
          <p:nvPr/>
        </p:nvGrpSpPr>
        <p:grpSpPr bwMode="auto">
          <a:xfrm>
            <a:off x="2416175" y="1635125"/>
            <a:ext cx="7359650" cy="2463800"/>
            <a:chOff x="0" y="0"/>
            <a:chExt cx="4277050" cy="1431257"/>
          </a:xfrm>
        </p:grpSpPr>
        <p:grpSp>
          <p:nvGrpSpPr>
            <p:cNvPr id="12292" name="组合 2"/>
            <p:cNvGrpSpPr/>
            <p:nvPr/>
          </p:nvGrpSpPr>
          <p:grpSpPr bwMode="auto">
            <a:xfrm>
              <a:off x="0" y="12069"/>
              <a:ext cx="4277050" cy="1419188"/>
              <a:chOff x="0" y="0"/>
              <a:chExt cx="4277050" cy="1419188"/>
            </a:xfrm>
          </p:grpSpPr>
          <p:sp>
            <p:nvSpPr>
              <p:cNvPr id="12293" name="矩形 1"/>
              <p:cNvSpPr>
                <a:spLocks noChangeArrowheads="1"/>
              </p:cNvSpPr>
              <p:nvPr/>
            </p:nvSpPr>
            <p:spPr bwMode="auto">
              <a:xfrm>
                <a:off x="406401" y="402253"/>
                <a:ext cx="3752886" cy="893564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94" name="矩形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22515" cy="547395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2295" name="矩形 46"/>
              <p:cNvSpPr>
                <a:spLocks noChangeArrowheads="1"/>
              </p:cNvSpPr>
              <p:nvPr/>
            </p:nvSpPr>
            <p:spPr bwMode="auto">
              <a:xfrm>
                <a:off x="4041522" y="1172445"/>
                <a:ext cx="235528" cy="246743"/>
              </a:xfrm>
              <a:prstGeom prst="rect">
                <a:avLst/>
              </a:prstGeom>
              <a:noFill/>
              <a:ln w="12700" cmpd="sng">
                <a:solidFill>
                  <a:srgbClr val="F4BB3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296" name="文本框 69"/>
            <p:cNvSpPr txBox="1">
              <a:spLocks noChangeArrowheads="1"/>
            </p:cNvSpPr>
            <p:nvPr/>
          </p:nvSpPr>
          <p:spPr bwMode="auto">
            <a:xfrm>
              <a:off x="72116" y="0"/>
              <a:ext cx="334286" cy="59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6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7" name="文本框 69"/>
            <p:cNvSpPr txBox="1">
              <a:spLocks noChangeArrowheads="1"/>
            </p:cNvSpPr>
            <p:nvPr/>
          </p:nvSpPr>
          <p:spPr bwMode="auto">
            <a:xfrm>
              <a:off x="1124986" y="512248"/>
              <a:ext cx="2407080" cy="69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zh-CN" sz="7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程序描述</a:t>
              </a:r>
              <a:endParaRPr lang="zh-CN" altLang="zh-CN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298" name="矩形 47"/>
          <p:cNvSpPr>
            <a:spLocks noChangeArrowheads="1"/>
          </p:cNvSpPr>
          <p:nvPr/>
        </p:nvSpPr>
        <p:spPr bwMode="auto">
          <a:xfrm>
            <a:off x="3940175" y="4116388"/>
            <a:ext cx="2039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代码简介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9" name="矩形 50"/>
          <p:cNvSpPr>
            <a:spLocks noChangeArrowheads="1"/>
          </p:cNvSpPr>
          <p:nvPr/>
        </p:nvSpPr>
        <p:spPr bwMode="auto">
          <a:xfrm>
            <a:off x="6213475" y="4116388"/>
            <a:ext cx="2038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代码使用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15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17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3318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319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323" name="文本框 10"/>
          <p:cNvSpPr txBox="1">
            <a:spLocks noChangeArrowheads="1"/>
          </p:cNvSpPr>
          <p:nvPr/>
        </p:nvSpPr>
        <p:spPr bwMode="auto">
          <a:xfrm>
            <a:off x="1411923" y="4597083"/>
            <a:ext cx="290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4BB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简单的输出</a:t>
            </a:r>
            <a:endParaRPr lang="zh-CN" altLang="en-US" b="1">
              <a:solidFill>
                <a:srgbClr val="F4BB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文本框 12"/>
          <p:cNvSpPr txBox="1">
            <a:spLocks noChangeArrowheads="1"/>
          </p:cNvSpPr>
          <p:nvPr/>
        </p:nvSpPr>
        <p:spPr bwMode="auto">
          <a:xfrm>
            <a:off x="6814503" y="4597083"/>
            <a:ext cx="2905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4BB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选择性输出</a:t>
            </a:r>
            <a:endParaRPr lang="zh-CN" altLang="en-US" b="1">
              <a:solidFill>
                <a:srgbClr val="F4BB3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1936750"/>
            <a:ext cx="3883025" cy="2301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1513205"/>
            <a:ext cx="4089400" cy="272542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/>
      <p:bldP spid="133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39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0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网页选择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41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4342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43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4344" name="矩形 37"/>
          <p:cNvSpPr>
            <a:spLocks noChangeArrowheads="1"/>
          </p:cNvSpPr>
          <p:nvPr/>
        </p:nvSpPr>
        <p:spPr bwMode="auto">
          <a:xfrm>
            <a:off x="620713" y="1704975"/>
            <a:ext cx="10563225" cy="4248150"/>
          </a:xfrm>
          <a:prstGeom prst="rect">
            <a:avLst/>
          </a:prstGeom>
          <a:solidFill>
            <a:schemeClr val="bg1"/>
          </a:solidFill>
          <a:ln w="9525" cmpd="sng">
            <a:solidFill>
              <a:srgbClr val="000000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5" name="矩形 5"/>
          <p:cNvSpPr>
            <a:spLocks noChangeArrowheads="1"/>
          </p:cNvSpPr>
          <p:nvPr/>
        </p:nvSpPr>
        <p:spPr bwMode="auto">
          <a:xfrm>
            <a:off x="620713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6" name="矩形 43"/>
          <p:cNvSpPr>
            <a:spLocks noChangeArrowheads="1"/>
          </p:cNvSpPr>
          <p:nvPr/>
        </p:nvSpPr>
        <p:spPr bwMode="auto">
          <a:xfrm>
            <a:off x="2381250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7" name="矩形 44"/>
          <p:cNvSpPr>
            <a:spLocks noChangeArrowheads="1"/>
          </p:cNvSpPr>
          <p:nvPr/>
        </p:nvSpPr>
        <p:spPr bwMode="auto">
          <a:xfrm>
            <a:off x="4141788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8" name="矩形 45"/>
          <p:cNvSpPr>
            <a:spLocks noChangeArrowheads="1"/>
          </p:cNvSpPr>
          <p:nvPr/>
        </p:nvSpPr>
        <p:spPr bwMode="auto">
          <a:xfrm>
            <a:off x="5902325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49" name="矩形 46"/>
          <p:cNvSpPr>
            <a:spLocks noChangeArrowheads="1"/>
          </p:cNvSpPr>
          <p:nvPr/>
        </p:nvSpPr>
        <p:spPr bwMode="auto">
          <a:xfrm>
            <a:off x="7662863" y="1689100"/>
            <a:ext cx="1760537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sp>
        <p:nvSpPr>
          <p:cNvPr id="14350" name="矩形 47"/>
          <p:cNvSpPr>
            <a:spLocks noChangeArrowheads="1"/>
          </p:cNvSpPr>
          <p:nvPr/>
        </p:nvSpPr>
        <p:spPr bwMode="auto">
          <a:xfrm>
            <a:off x="9423400" y="1689100"/>
            <a:ext cx="1760538" cy="136525"/>
          </a:xfrm>
          <a:prstGeom prst="rect">
            <a:avLst/>
          </a:prstGeom>
          <a:solidFill>
            <a:srgbClr val="F4B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微软雅黑" panose="020B0503020204020204" pitchFamily="34" charset="-122"/>
            </a:endParaRPr>
          </a:p>
        </p:txBody>
      </p:sp>
      <p:pic>
        <p:nvPicPr>
          <p:cNvPr id="14352" name="图片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065338"/>
            <a:ext cx="14208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62175" y="1973580"/>
            <a:ext cx="8685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http://api.openweathermap.org/data/2.5/weather?q=</a:t>
            </a:r>
            <a:r>
              <a:rPr lang="en-US" altLang="zh-CN"/>
              <a:t>{}</a:t>
            </a:r>
            <a:r>
              <a:rPr lang="zh-CN" altLang="en-US"/>
              <a:t>&amp;mode=json&amp;units=metric&amp;lang=zh_cn&amp;APPID=6a67ed641c0fda8b69715c43518b6996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2618740"/>
            <a:ext cx="7185025" cy="291846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4"/>
          <p:cNvSpPr txBox="1">
            <a:spLocks noChangeArrowheads="1"/>
          </p:cNvSpPr>
          <p:nvPr/>
        </p:nvSpPr>
        <p:spPr bwMode="auto">
          <a:xfrm>
            <a:off x="739775" y="219075"/>
            <a:ext cx="2095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二、代码描述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363" name="直接连接符 15"/>
          <p:cNvCxnSpPr>
            <a:cxnSpLocks noChangeShapeType="1"/>
          </p:cNvCxnSpPr>
          <p:nvPr/>
        </p:nvCxnSpPr>
        <p:spPr bwMode="auto">
          <a:xfrm>
            <a:off x="2863850" y="219075"/>
            <a:ext cx="0" cy="461963"/>
          </a:xfrm>
          <a:prstGeom prst="line">
            <a:avLst/>
          </a:prstGeom>
          <a:noFill/>
          <a:ln w="6350" cmpd="sng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4" name="矩形 16"/>
          <p:cNvSpPr>
            <a:spLocks noChangeArrowheads="1"/>
          </p:cNvSpPr>
          <p:nvPr/>
        </p:nvSpPr>
        <p:spPr bwMode="auto">
          <a:xfrm>
            <a:off x="2987675" y="161925"/>
            <a:ext cx="27749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项目代码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65" name="组合 4"/>
          <p:cNvGrpSpPr/>
          <p:nvPr/>
        </p:nvGrpSpPr>
        <p:grpSpPr bwMode="auto">
          <a:xfrm rot="5400000">
            <a:off x="-15081" y="15081"/>
            <a:ext cx="681038" cy="650875"/>
            <a:chOff x="0" y="0"/>
            <a:chExt cx="1122635" cy="1072913"/>
          </a:xfrm>
        </p:grpSpPr>
        <p:sp>
          <p:nvSpPr>
            <p:cNvPr id="15366" name="任意多边形 17"/>
            <p:cNvSpPr/>
            <p:nvPr/>
          </p:nvSpPr>
          <p:spPr bwMode="auto">
            <a:xfrm rot="5400000">
              <a:off x="24861" y="327976"/>
              <a:ext cx="720076" cy="769798"/>
            </a:xfrm>
            <a:custGeom>
              <a:avLst/>
              <a:gdLst>
                <a:gd name="T0" fmla="*/ 0 w 720076"/>
                <a:gd name="T1" fmla="*/ 769798 h 769798"/>
                <a:gd name="T2" fmla="*/ 0 w 720076"/>
                <a:gd name="T3" fmla="*/ 0 h 769798"/>
                <a:gd name="T4" fmla="*/ 720076 w 720076"/>
                <a:gd name="T5" fmla="*/ 0 h 769798"/>
                <a:gd name="T6" fmla="*/ 720076 w 720076"/>
                <a:gd name="T7" fmla="*/ 138995 h 769798"/>
                <a:gd name="T8" fmla="*/ 138995 w 720076"/>
                <a:gd name="T9" fmla="*/ 138995 h 769798"/>
                <a:gd name="T10" fmla="*/ 138995 w 720076"/>
                <a:gd name="T11" fmla="*/ 769798 h 769798"/>
                <a:gd name="T12" fmla="*/ 0 w 720076"/>
                <a:gd name="T13" fmla="*/ 769798 h 769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076" h="769798">
                  <a:moveTo>
                    <a:pt x="0" y="769798"/>
                  </a:moveTo>
                  <a:lnTo>
                    <a:pt x="0" y="0"/>
                  </a:lnTo>
                  <a:lnTo>
                    <a:pt x="720076" y="0"/>
                  </a:lnTo>
                  <a:lnTo>
                    <a:pt x="720076" y="138995"/>
                  </a:lnTo>
                  <a:lnTo>
                    <a:pt x="138995" y="138995"/>
                  </a:lnTo>
                  <a:lnTo>
                    <a:pt x="138995" y="769798"/>
                  </a:lnTo>
                  <a:lnTo>
                    <a:pt x="0" y="769798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367" name="任意多边形 18"/>
            <p:cNvSpPr/>
            <p:nvPr/>
          </p:nvSpPr>
          <p:spPr bwMode="auto">
            <a:xfrm rot="5400000">
              <a:off x="416961" y="0"/>
              <a:ext cx="705674" cy="705674"/>
            </a:xfrm>
            <a:custGeom>
              <a:avLst/>
              <a:gdLst>
                <a:gd name="T0" fmla="*/ 0 w 1320800"/>
                <a:gd name="T1" fmla="*/ 0 h 1320800"/>
                <a:gd name="T2" fmla="*/ 1320800 w 1320800"/>
                <a:gd name="T3" fmla="*/ 0 h 1320800"/>
                <a:gd name="T4" fmla="*/ 1320800 w 1320800"/>
                <a:gd name="T5" fmla="*/ 687081 h 1320800"/>
                <a:gd name="T6" fmla="*/ 1155700 w 1320800"/>
                <a:gd name="T7" fmla="*/ 687081 h 1320800"/>
                <a:gd name="T8" fmla="*/ 1155700 w 1320800"/>
                <a:gd name="T9" fmla="*/ 165100 h 1320800"/>
                <a:gd name="T10" fmla="*/ 165100 w 1320800"/>
                <a:gd name="T11" fmla="*/ 165100 h 1320800"/>
                <a:gd name="T12" fmla="*/ 165100 w 1320800"/>
                <a:gd name="T13" fmla="*/ 1155700 h 1320800"/>
                <a:gd name="T14" fmla="*/ 660400 w 1320800"/>
                <a:gd name="T15" fmla="*/ 1155700 h 1320800"/>
                <a:gd name="T16" fmla="*/ 660400 w 1320800"/>
                <a:gd name="T17" fmla="*/ 1320800 h 1320800"/>
                <a:gd name="T18" fmla="*/ 0 w 1320800"/>
                <a:gd name="T19" fmla="*/ 1320800 h 1320800"/>
                <a:gd name="T20" fmla="*/ 0 w 1320800"/>
                <a:gd name="T21" fmla="*/ 0 h 1320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0800" h="1320800">
                  <a:moveTo>
                    <a:pt x="0" y="0"/>
                  </a:moveTo>
                  <a:lnTo>
                    <a:pt x="1320800" y="0"/>
                  </a:lnTo>
                  <a:lnTo>
                    <a:pt x="1320800" y="687081"/>
                  </a:lnTo>
                  <a:lnTo>
                    <a:pt x="1155700" y="687081"/>
                  </a:lnTo>
                  <a:lnTo>
                    <a:pt x="1155700" y="165100"/>
                  </a:lnTo>
                  <a:lnTo>
                    <a:pt x="165100" y="165100"/>
                  </a:lnTo>
                  <a:lnTo>
                    <a:pt x="165100" y="1155700"/>
                  </a:lnTo>
                  <a:lnTo>
                    <a:pt x="660400" y="1155700"/>
                  </a:lnTo>
                  <a:lnTo>
                    <a:pt x="660400" y="1320800"/>
                  </a:lnTo>
                  <a:lnTo>
                    <a:pt x="0" y="132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B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836295"/>
            <a:ext cx="5514340" cy="564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45" y="836295"/>
            <a:ext cx="2143125" cy="3580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05855" y="4568190"/>
            <a:ext cx="5292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该代码为</a:t>
            </a:r>
            <a:r>
              <a:rPr lang="en-US" altLang="zh-CN" sz="2400">
                <a:solidFill>
                  <a:schemeClr val="bg1"/>
                </a:solidFill>
              </a:rPr>
              <a:t>python</a:t>
            </a:r>
            <a:r>
              <a:rPr lang="zh-CN" altLang="en-US" sz="2400">
                <a:solidFill>
                  <a:schemeClr val="bg1"/>
                </a:solidFill>
              </a:rPr>
              <a:t>代码，接下来我会通过</a:t>
            </a:r>
            <a:r>
              <a:rPr lang="en-US" altLang="zh-CN" sz="2400">
                <a:solidFill>
                  <a:schemeClr val="bg1"/>
                </a:solidFill>
              </a:rPr>
              <a:t>python</a:t>
            </a:r>
            <a:r>
              <a:rPr lang="zh-CN" altLang="en-US" sz="2400">
                <a:solidFill>
                  <a:schemeClr val="bg1"/>
                </a:solidFill>
              </a:rPr>
              <a:t>和可视化分别对该程序进行解读。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WPS 演示</Application>
  <PresentationFormat>宽屏</PresentationFormat>
  <Paragraphs>193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9</cp:revision>
  <dcterms:created xsi:type="dcterms:W3CDTF">2018-06-05T07:55:00Z</dcterms:created>
  <dcterms:modified xsi:type="dcterms:W3CDTF">2018-06-06T00:32:58Z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