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6b01d4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6b01d4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f6b01d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f6b01d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1f664e91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1f664e91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f6b01d4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f6b01d4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f6b01d4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f6b01d4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f6b01d4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f6b01d4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1f664e9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1f664e9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f6b01d4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f6b01d4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f6b01d4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0f6b01d4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1f664e91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1f664e91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1f664e9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1f664e9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1f664e91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1f664e91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1f664e91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11f664e91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1f664e91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1f664e91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f6b01d4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f6b01d4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f6b01d4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f6b01d4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6b01d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6b01d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1f664e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1f664e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1f664e9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1f664e9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f6b01d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f6b01d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1f664e9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1f664e91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1f664e9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1f664e9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f6b01d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f6b01d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OASiS: </a:t>
            </a:r>
            <a:r>
              <a:rPr lang="en" u="sng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ff-the-ball </a:t>
            </a:r>
            <a:r>
              <a:rPr lang="en" u="sng">
                <a:solidFill>
                  <a:srgbClr val="FFFFFF"/>
                </a:solidFill>
              </a:rPr>
              <a:t>A</a:t>
            </a:r>
            <a:r>
              <a:rPr lang="en">
                <a:solidFill>
                  <a:srgbClr val="FFFFFF"/>
                </a:solidFill>
              </a:rPr>
              <a:t>ction </a:t>
            </a:r>
            <a:r>
              <a:rPr lang="en" u="sng">
                <a:solidFill>
                  <a:srgbClr val="FFFFFF"/>
                </a:solidFill>
              </a:rPr>
              <a:t>Si</a:t>
            </a:r>
            <a:r>
              <a:rPr lang="en">
                <a:solidFill>
                  <a:srgbClr val="FFFFFF"/>
                </a:solidFill>
              </a:rPr>
              <a:t>gnificance </a:t>
            </a:r>
            <a:r>
              <a:rPr lang="en" u="sng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</a:rPr>
              <a:t>Qingbo Wang</a:t>
            </a:r>
            <a:endParaRPr sz="32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</a:rPr>
              <a:t>PhD candidate in </a:t>
            </a:r>
            <a:endParaRPr sz="32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</a:rPr>
              <a:t>Bioinformatics and Integrative Genomics</a:t>
            </a:r>
            <a:endParaRPr sz="32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</a:rPr>
              <a:t>Harvard University</a:t>
            </a:r>
            <a:endParaRPr sz="3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Extracting the off-the-ball 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32500" y="1468425"/>
            <a:ext cx="8407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2. Make it smooth (rolling window, 0.1second)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50" y="1967775"/>
            <a:ext cx="6767300" cy="47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Extracting the off-the-ball 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32500" y="1468425"/>
            <a:ext cx="8407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3. Detect action 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(v&gt;3 for &gt;1 second, &gt;0.5 meter from the ball)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50" y="2400900"/>
            <a:ext cx="6311600" cy="43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Quantifying the significance of the action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1402775"/>
            <a:ext cx="7758325" cy="53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25" y="1332850"/>
            <a:ext cx="7861950" cy="54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550" y="1436132"/>
            <a:ext cx="2674375" cy="2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Quantifying the significance of the 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359475" y="1297200"/>
            <a:ext cx="8425800" cy="4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If we see major event within 10s of the action start, we add score: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(e.g.)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3PT in: +3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2PT in: +2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(Opponent) Foul: +1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Offensive Rebound: +0.5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&gt;6 passes: +0.4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Turnover: -1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(Score signis flipped when it is opponent’s action)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Number of action is quite different per players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50" y="1127625"/>
            <a:ext cx="7014700" cy="56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Distribution of OASiS: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25" y="1243200"/>
            <a:ext cx="7219500" cy="55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OASiS does not strongly correlate with the number of off-the-ball action itself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62850"/>
            <a:ext cx="7339450" cy="5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OASiS does not strongly correlate with goals or assists (= providing new metric)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7825"/>
            <a:ext cx="7335975" cy="5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OASiS does not strongly correlate with goals or assists (= providing new metric)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" y="1530925"/>
            <a:ext cx="7278375" cy="52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OASiS does not strongly correlate with goals or assists (weakly, with more sample size)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49800"/>
            <a:ext cx="7186400" cy="53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 players, 1 ball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4525" y="135457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</a:rPr>
              <a:t>Only &lt;10% of the time you touch the ball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Visualizing an significant off-the-ball movement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" name="signif_action_touse" descr="signif_action_touse">
            <a:hlinkClick r:id="" action="ppaction://media"/>
            <a:extLst>
              <a:ext uri="{FF2B5EF4-FFF2-40B4-BE49-F238E27FC236}">
                <a16:creationId xmlns:a16="http://schemas.microsoft.com/office/drawing/2014/main" id="{DA93371D-F2F1-D547-9DF3-B764D6024F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3700" y="1253630"/>
            <a:ext cx="7318585" cy="4845175"/>
          </a:xfrm>
          <a:prstGeom prst="rect">
            <a:avLst/>
          </a:prstGeom>
        </p:spPr>
      </p:pic>
      <p:pic>
        <p:nvPicPr>
          <p:cNvPr id="4" name="Picture 3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F1C85482-1E82-0141-A17A-E464112EA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106" y="3282978"/>
            <a:ext cx="660689" cy="668283"/>
          </a:xfrm>
          <a:prstGeom prst="rect">
            <a:avLst/>
          </a:prstGeom>
        </p:spPr>
      </p:pic>
      <p:pic>
        <p:nvPicPr>
          <p:cNvPr id="5" name="Picture 4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E65B18FB-A936-534A-B191-F36B8C738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101840" y="3281357"/>
            <a:ext cx="659927" cy="667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Future work 1. More visualization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403400" y="1484550"/>
            <a:ext cx="8148900" cy="4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Auto-crop and visualize off-the-ball actions and their consequences</a:t>
            </a:r>
            <a:endParaRPr sz="32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On-the-screen annotation in TV highlights</a:t>
            </a:r>
            <a:endParaRPr sz="3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Learn what kind of actions are effective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Future work 2. Algorithm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403400" y="1484550"/>
            <a:ext cx="8600700" cy="4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Different scores for different consequences</a:t>
            </a:r>
            <a:endParaRPr sz="3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(e.g. action specifically useful for  3pt shot)</a:t>
            </a:r>
            <a:endParaRPr sz="32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More classification of the actions (e.g. directions / angles / distance from the ball / offensive or defensive) / parameter tuning</a:t>
            </a:r>
            <a:endParaRPr sz="3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Predictive model (“Will this players movement be effective?”)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Future work 3. Beyond basketball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403400" y="1484550"/>
            <a:ext cx="8148900" cy="4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Any sports with 1 ball and many players</a:t>
            </a:r>
            <a:endParaRPr sz="3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" sz="3200">
                <a:solidFill>
                  <a:srgbClr val="FFFFFF"/>
                </a:solidFill>
              </a:rPr>
              <a:t>E.g. Soccer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850" y="2378650"/>
            <a:ext cx="3958377" cy="395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4441875" y="6292050"/>
            <a:ext cx="56112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(quote, again by johan cruyff)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186475" y="2132100"/>
            <a:ext cx="107112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FFFFFF"/>
                </a:solidFill>
              </a:rPr>
              <a:t>   Thank you for your </a:t>
            </a:r>
            <a:br>
              <a:rPr lang="en" sz="5600" dirty="0">
                <a:solidFill>
                  <a:srgbClr val="FFFFFF"/>
                </a:solidFill>
              </a:rPr>
            </a:br>
            <a:r>
              <a:rPr lang="en" sz="5600" dirty="0">
                <a:solidFill>
                  <a:srgbClr val="FFFFFF"/>
                </a:solidFill>
              </a:rPr>
              <a:t>(off-the-stage) participation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4412900" y="5595050"/>
            <a:ext cx="495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Twitter: @qbw_128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Code available at github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https://github.com/QingboWang/ssac_2020_oasis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 players, 1 ball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24525" y="135457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</a:rPr>
              <a:t>Only &lt;10% of the time you touch the ball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3" name="Picture 2" descr="A person in a black shirt&#10;&#10;Description automatically generated">
            <a:extLst>
              <a:ext uri="{FF2B5EF4-FFF2-40B4-BE49-F238E27FC236}">
                <a16:creationId xmlns:a16="http://schemas.microsoft.com/office/drawing/2014/main" id="{3B468490-F1DE-7E47-B3D3-F09EB092E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3"/>
          <a:stretch/>
        </p:blipFill>
        <p:spPr>
          <a:xfrm>
            <a:off x="604687" y="2094390"/>
            <a:ext cx="6887496" cy="4693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Off the ball movement is important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8062800" y="3791100"/>
            <a:ext cx="1081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(youtube)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977"/>
            <a:ext cx="4419600" cy="248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t="9194" b="10154"/>
          <a:stretch/>
        </p:blipFill>
        <p:spPr>
          <a:xfrm>
            <a:off x="4670837" y="1232450"/>
            <a:ext cx="4387013" cy="26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Off the ball movement is important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8062800" y="3791100"/>
            <a:ext cx="1081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(youtube)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977"/>
            <a:ext cx="4419600" cy="248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t="9194" b="10154"/>
          <a:stretch/>
        </p:blipFill>
        <p:spPr>
          <a:xfrm>
            <a:off x="4670837" y="1232450"/>
            <a:ext cx="4387013" cy="26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6200" y="4038600"/>
            <a:ext cx="845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However, we evaluate players by …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" sz="2800">
                <a:solidFill>
                  <a:schemeClr val="lt1"/>
                </a:solidFill>
              </a:rPr>
              <a:t>Number of shots / shot accuracy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" sz="2800">
                <a:solidFill>
                  <a:schemeClr val="lt1"/>
                </a:solidFill>
              </a:rPr>
              <a:t>Assists, dribble success …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What about off-the-ball creativity?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925" y="4193050"/>
            <a:ext cx="3279124" cy="18411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215200" y="6000900"/>
            <a:ext cx="1081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(nba.com)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088425" y="5362025"/>
            <a:ext cx="12567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7"/>
          <p:cNvCxnSpPr>
            <a:endCxn id="88" idx="1"/>
          </p:cNvCxnSpPr>
          <p:nvPr/>
        </p:nvCxnSpPr>
        <p:spPr>
          <a:xfrm rot="10800000" flipH="1">
            <a:off x="5504025" y="5420525"/>
            <a:ext cx="584400" cy="613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OASiS: </a:t>
            </a:r>
            <a:r>
              <a:rPr lang="en" u="sng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ff-the-ball </a:t>
            </a:r>
            <a:r>
              <a:rPr lang="en" u="sng">
                <a:solidFill>
                  <a:srgbClr val="FFFFFF"/>
                </a:solidFill>
              </a:rPr>
              <a:t>A</a:t>
            </a:r>
            <a:r>
              <a:rPr lang="en">
                <a:solidFill>
                  <a:srgbClr val="FFFFFF"/>
                </a:solidFill>
              </a:rPr>
              <a:t>ction </a:t>
            </a:r>
            <a:r>
              <a:rPr lang="en" u="sng">
                <a:solidFill>
                  <a:srgbClr val="FFFFFF"/>
                </a:solidFill>
              </a:rPr>
              <a:t>Si</a:t>
            </a:r>
            <a:r>
              <a:rPr lang="en">
                <a:solidFill>
                  <a:srgbClr val="FFFFFF"/>
                </a:solidFill>
              </a:rPr>
              <a:t>gnificance </a:t>
            </a:r>
            <a:r>
              <a:rPr lang="en" u="sng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0225" y="1382350"/>
            <a:ext cx="8407200" cy="4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</a:rPr>
              <a:t>For each action of a player NOT having the ball, we score the consequence of the action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Action starting at time </a:t>
            </a:r>
            <a:endParaRPr sz="280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Consequence (e.g. 3pt / turnover) right after </a:t>
            </a:r>
            <a:endParaRPr sz="2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　Significance score of the consequence 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  <p:pic>
        <p:nvPicPr>
          <p:cNvPr id="96" name="Google Shape;96;p18" descr="A_t" title="MathEquation,#fe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2587350"/>
            <a:ext cx="639200" cy="6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descr="t" title="MathEquation,#fe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75" y="2666175"/>
            <a:ext cx="232314" cy="5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descr="C_t" title="MathEquation,#fe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00" y="3474617"/>
            <a:ext cx="639200" cy="6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descr="S_{(C_t)}" title="MathEquation,#fe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925" y="4341225"/>
            <a:ext cx="1378434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:" title="MathEquation,#fe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100" y="2763100"/>
            <a:ext cx="190574" cy="4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A_t" title="MathEquation,#fe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75" y="3467025"/>
            <a:ext cx="639200" cy="6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:" title="MathEquation,#fe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100" y="3601300"/>
            <a:ext cx="190574" cy="4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:" title="MathEquation,#fe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9900" y="4515700"/>
            <a:ext cx="190574" cy="4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OASiS: </a:t>
            </a:r>
            <a:r>
              <a:rPr lang="en" u="sng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ff-the-ball </a:t>
            </a:r>
            <a:r>
              <a:rPr lang="en" u="sng">
                <a:solidFill>
                  <a:srgbClr val="FFFFFF"/>
                </a:solidFill>
              </a:rPr>
              <a:t>A</a:t>
            </a:r>
            <a:r>
              <a:rPr lang="en">
                <a:solidFill>
                  <a:srgbClr val="FFFFFF"/>
                </a:solidFill>
              </a:rPr>
              <a:t>ction </a:t>
            </a:r>
            <a:r>
              <a:rPr lang="en" u="sng">
                <a:solidFill>
                  <a:srgbClr val="FFFFFF"/>
                </a:solidFill>
              </a:rPr>
              <a:t>Si</a:t>
            </a:r>
            <a:r>
              <a:rPr lang="en">
                <a:solidFill>
                  <a:srgbClr val="FFFFFF"/>
                </a:solidFill>
              </a:rPr>
              <a:t>gnificance </a:t>
            </a:r>
            <a:r>
              <a:rPr lang="en" u="sng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0225" y="1382350"/>
            <a:ext cx="8407200" cy="4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</a:rPr>
              <a:t>Integrate all the actions in a certain time period (e.g. 1 game) to get the final significance score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Action starting at time </a:t>
            </a:r>
            <a:endParaRPr sz="280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Consequence (e.g. 3pt / turnover) right after </a:t>
            </a:r>
            <a:endParaRPr sz="2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　Significance score of the consequence </a:t>
            </a: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  <p:pic>
        <p:nvPicPr>
          <p:cNvPr id="110" name="Google Shape;110;p19" descr="A_t" title="MathEquation,#fe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2587350"/>
            <a:ext cx="639200" cy="6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 descr="t" title="MathEquation,#fe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75" y="2666175"/>
            <a:ext cx="232314" cy="5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descr="C_t" title="MathEquation,#fe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00" y="3474617"/>
            <a:ext cx="639200" cy="6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descr="S_{(C_t)}" title="MathEquation,#fe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925" y="4341225"/>
            <a:ext cx="1378434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descr=":" title="MathEquation,#fe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100" y="2763100"/>
            <a:ext cx="190574" cy="4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descr="A_t" title="MathEquation,#fe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75" y="3467025"/>
            <a:ext cx="639200" cy="6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 descr="OASiS_{[t_1, t_2]} = " title="MathEquation,#fe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000" y="5479475"/>
            <a:ext cx="3696530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 descr=":" title="MathEquation,#fe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100" y="3601300"/>
            <a:ext cx="190574" cy="4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 descr=":" title="MathEquation,#fe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9900" y="4515700"/>
            <a:ext cx="190574" cy="4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 descr="\sum_{t\in [t1, t2]} A_t \cdot S_{(c_t)}" title="MathEquation,#fe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36250" y="5470425"/>
            <a:ext cx="4673496" cy="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03900" y="1163625"/>
            <a:ext cx="8407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</a:rPr>
              <a:t>Player and ball location </a:t>
            </a:r>
            <a:endParaRPr sz="28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(2 mm spatial and </a:t>
            </a:r>
            <a:r>
              <a:rPr lang="en" sz="2800">
                <a:solidFill>
                  <a:schemeClr val="lt1"/>
                </a:solidFill>
              </a:rPr>
              <a:t>0.01 second time </a:t>
            </a:r>
            <a:r>
              <a:rPr lang="en" sz="2800">
                <a:solidFill>
                  <a:srgbClr val="FFFFFF"/>
                </a:solidFill>
              </a:rPr>
              <a:t>resolution)</a:t>
            </a:r>
            <a:endParaRPr sz="28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</a:rPr>
              <a:t>Events log with timestamp (e.g. score / foul)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090250" y="6217875"/>
            <a:ext cx="40329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Data provided by Shottracker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Hackathon supported by ESPN and Shottracker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511625" y="2766350"/>
            <a:ext cx="6915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...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 rot="5400000">
            <a:off x="4149425" y="3604550"/>
            <a:ext cx="6915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...</a:t>
            </a:r>
            <a:endParaRPr sz="1800">
              <a:solidFill>
                <a:srgbClr val="D9D9D9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325" y="4429670"/>
            <a:ext cx="4032900" cy="144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l="64714"/>
          <a:stretch/>
        </p:blipFill>
        <p:spPr>
          <a:xfrm>
            <a:off x="4289268" y="2184825"/>
            <a:ext cx="2172550" cy="14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r="60385"/>
          <a:stretch/>
        </p:blipFill>
        <p:spPr>
          <a:xfrm>
            <a:off x="2459825" y="2184825"/>
            <a:ext cx="2439051" cy="14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6511625" y="5052350"/>
            <a:ext cx="6915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...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 rot="5400000">
            <a:off x="4149425" y="5890550"/>
            <a:ext cx="6915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...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Extracting the off-the-ball 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32500" y="1468425"/>
            <a:ext cx="8407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en" sz="2800">
                <a:solidFill>
                  <a:srgbClr val="FFFFFF"/>
                </a:solidFill>
              </a:rPr>
              <a:t>Plot the velocity of each player (e.g. ID 67351)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75" y="2071450"/>
            <a:ext cx="6725675" cy="47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587</Words>
  <Application>Microsoft Macintosh PowerPoint</Application>
  <PresentationFormat>On-screen Show (4:3)</PresentationFormat>
  <Paragraphs>103</Paragraphs>
  <Slides>24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OASiS: Off-the-ball Action Significance Score</vt:lpstr>
      <vt:lpstr>10 players, 1 ball</vt:lpstr>
      <vt:lpstr>10 players, 1 ball</vt:lpstr>
      <vt:lpstr>Off the ball movement is important</vt:lpstr>
      <vt:lpstr>Off the ball movement is important</vt:lpstr>
      <vt:lpstr>OASiS: Off-the-ball Action Significance Score</vt:lpstr>
      <vt:lpstr>OASiS: Off-the-ball Action Significance Score</vt:lpstr>
      <vt:lpstr>Dataset:</vt:lpstr>
      <vt:lpstr>Extracting the off-the-ball action</vt:lpstr>
      <vt:lpstr>Extracting the off-the-ball action</vt:lpstr>
      <vt:lpstr>Extracting the off-the-ball action</vt:lpstr>
      <vt:lpstr>Quantifying the significance of the action</vt:lpstr>
      <vt:lpstr>Quantifying the significance of the action</vt:lpstr>
      <vt:lpstr>Number of action is quite different per players</vt:lpstr>
      <vt:lpstr>Distribution of OASiS:</vt:lpstr>
      <vt:lpstr>OASiS does not strongly correlate with the number of off-the-ball action itself </vt:lpstr>
      <vt:lpstr>OASiS does not strongly correlate with goals or assists (= providing new metric)</vt:lpstr>
      <vt:lpstr>OASiS does not strongly correlate with goals or assists (= providing new metric)</vt:lpstr>
      <vt:lpstr>OASiS does not strongly correlate with goals or assists (weakly, with more sample size)</vt:lpstr>
      <vt:lpstr>Visualizing an significant off-the-ball movement</vt:lpstr>
      <vt:lpstr>Future work 1. More visualization</vt:lpstr>
      <vt:lpstr>Future work 2. Algorithm</vt:lpstr>
      <vt:lpstr>Future work 3. Beyond basketball</vt:lpstr>
      <vt:lpstr>   Thank you for your  (off-the-stage)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OASiS: Off-the-ball Action Significance Score</dc:title>
  <cp:lastModifiedBy>Wang, Qingbo</cp:lastModifiedBy>
  <cp:revision>4</cp:revision>
  <dcterms:modified xsi:type="dcterms:W3CDTF">2020-03-07T02:42:32Z</dcterms:modified>
</cp:coreProperties>
</file>