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4" r:id="rId3"/>
    <p:sldId id="273" r:id="rId4"/>
    <p:sldId id="277" r:id="rId5"/>
    <p:sldId id="278" r:id="rId6"/>
    <p:sldId id="272" r:id="rId7"/>
    <p:sldId id="271" r:id="rId8"/>
    <p:sldId id="270" r:id="rId9"/>
    <p:sldId id="269" r:id="rId10"/>
    <p:sldId id="263" r:id="rId11"/>
    <p:sldId id="276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329BB7-6724-6146-B452-E81CD268216F}">
          <p14:sldIdLst>
            <p14:sldId id="256"/>
            <p14:sldId id="274"/>
            <p14:sldId id="273"/>
            <p14:sldId id="277"/>
            <p14:sldId id="278"/>
          </p14:sldIdLst>
        </p14:section>
        <p14:section name="Pipeline of the work" id="{95857C4F-0E66-A049-AE61-22F4FCEF448A}">
          <p14:sldIdLst>
            <p14:sldId id="272"/>
          </p14:sldIdLst>
        </p14:section>
        <p14:section name="Data Preprocessing" id="{D318D714-D941-9B4D-81A3-C4BFC5FAF0D8}">
          <p14:sldIdLst>
            <p14:sldId id="271"/>
            <p14:sldId id="270"/>
          </p14:sldIdLst>
        </p14:section>
        <p14:section name="Model Training Method" id="{B5E7C328-FF8E-F147-A957-D99BD3F1495F}">
          <p14:sldIdLst>
            <p14:sldId id="269"/>
            <p14:sldId id="263"/>
            <p14:sldId id="276"/>
          </p14:sldIdLst>
        </p14:section>
        <p14:section name="Future Work" id="{97FA6C73-44D8-EF48-8353-CA1956AA93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001A4B"/>
    <a:srgbClr val="004282"/>
    <a:srgbClr val="006DB7"/>
    <a:srgbClr val="006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FA130-A1B8-9C45-B66B-4AE3B3078E45}" v="468" dt="2024-10-10T08:16:28.303"/>
    <p1510:client id="{34F14B1B-E3E4-8225-0A16-39986E802CED}" v="21" dt="2024-10-10T05:05:25.664"/>
    <p1510:client id="{3A9E0987-0881-4340-C43C-633FD0635DEA}" v="275" dt="2024-10-10T09:56:52.722"/>
    <p1510:client id="{5378EB3C-DB17-0F4D-AAEF-3E52DB4BFF5E}" v="1383" dt="2024-10-10T09:26:27.477"/>
    <p1510:client id="{75E4EE8B-2C01-EAB4-FB16-E22433467CD3}" v="178" dt="2024-10-10T09:39:50.655"/>
    <p1510:client id="{7EAD0872-EC14-D016-19F8-E40CB340F8AD}" v="46" dt="2024-10-10T06:12:22.300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75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531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kaggle.com/competitions/cs-5228-2410-final-project/submiss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GB" sz="405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20​</a:t>
            </a:r>
            <a:br>
              <a:rPr lang="en-GB" sz="405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5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20"/>
            <a:ext cx="6667647" cy="124182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Huang Yulin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Hu Silan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Pang Weicong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Yang Jiajun</a:t>
            </a:r>
          </a:p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005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Boosting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4AF3-8D16-D392-245D-81BD2D462C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555" y="588105"/>
            <a:ext cx="2838450" cy="32639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Kaggle Test Data Result:</a:t>
            </a:r>
            <a:r>
              <a:rPr lang="en-US" altLang="zh-CN" sz="12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40934.42705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5</a:t>
            </a:r>
            <a:endParaRPr lang="en-GB" sz="2100" b="1">
              <a:solidFill>
                <a:srgbClr val="001A4B"/>
              </a:solidFill>
            </a:endParaRPr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D0149553-FDF7-46F4-540F-A8FAE6F7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0" y="1291918"/>
            <a:ext cx="2852912" cy="1947910"/>
          </a:xfrm>
          <a:prstGeom prst="rect">
            <a:avLst/>
          </a:prstGeom>
        </p:spPr>
      </p:pic>
      <p:pic>
        <p:nvPicPr>
          <p:cNvPr id="9" name="图片 8" descr="图形用户界面, 文本, 电子邮件&#10;&#10;描述已自动生成">
            <a:extLst>
              <a:ext uri="{FF2B5EF4-FFF2-40B4-BE49-F238E27FC236}">
                <a16:creationId xmlns:a16="http://schemas.microsoft.com/office/drawing/2014/main" id="{23B35FA6-ABD9-E80B-18DC-90FF0AEF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4" y="3516827"/>
            <a:ext cx="3156668" cy="15322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681023-3B23-8969-664A-7EA4F13DF0FF}"/>
              </a:ext>
            </a:extLst>
          </p:cNvPr>
          <p:cNvSpPr txBox="1"/>
          <p:nvPr/>
        </p:nvSpPr>
        <p:spPr>
          <a:xfrm>
            <a:off x="0" y="3239828"/>
            <a:ext cx="334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Train Result (Apply K-fold(k=5) training method):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9657B9-FFF4-0A83-253E-4B11F9AAED29}"/>
              </a:ext>
            </a:extLst>
          </p:cNvPr>
          <p:cNvSpPr txBox="1">
            <a:spLocks/>
          </p:cNvSpPr>
          <p:nvPr/>
        </p:nvSpPr>
        <p:spPr>
          <a:xfrm>
            <a:off x="3578240" y="611131"/>
            <a:ext cx="4878254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 Test Data Result:</a:t>
            </a:r>
            <a:r>
              <a:rPr lang="en" altLang="zh-CN" sz="1200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44981.79731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264333-11CD-91C3-4143-37AED09E1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4" t="5422"/>
          <a:stretch/>
        </p:blipFill>
        <p:spPr>
          <a:xfrm>
            <a:off x="4356864" y="1364558"/>
            <a:ext cx="3733714" cy="16588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1BBF6A-2861-E6AE-5813-11BB20E077A5}"/>
              </a:ext>
            </a:extLst>
          </p:cNvPr>
          <p:cNvSpPr txBox="1"/>
          <p:nvPr/>
        </p:nvSpPr>
        <p:spPr>
          <a:xfrm>
            <a:off x="3924879" y="3263845"/>
            <a:ext cx="4597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Train Result (Apply K-fold(k=5) training method):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31BBDFD9-2A8D-BBE7-D7AE-4941EBFCA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3536571"/>
            <a:ext cx="3156668" cy="13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44" y="-37178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/>
                <a:cs typeface="Times New Roman"/>
              </a:rPr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4AF3-8D16-D392-245D-81BD2D462C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620" y="893908"/>
            <a:ext cx="2838450" cy="3263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None/>
            </a:pPr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       </a:t>
            </a:r>
            <a:r>
              <a:rPr lang="en-US" sz="1600" b="1" err="1">
                <a:solidFill>
                  <a:schemeClr val="tx1"/>
                </a:solidFill>
                <a:latin typeface="Times New Roman"/>
                <a:cs typeface="Times New Roman"/>
              </a:rPr>
              <a:t>lightGBM</a:t>
            </a:r>
            <a:endParaRPr lang="en-US" sz="1600" b="1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   Kaggle Test Data Result:35376.42778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59736" y="-37575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sz="2100" b="1" dirty="0">
                <a:solidFill>
                  <a:srgbClr val="001A4B"/>
                </a:solidFill>
              </a:rPr>
              <a:t>5</a:t>
            </a:r>
            <a:endParaRPr lang="en-GB" sz="2100" b="1" dirty="0">
              <a:solidFill>
                <a:srgbClr val="001A4B"/>
              </a:solidFill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F41FA8A-5C19-C6FA-0ADC-4CFCD9D9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" y="1591176"/>
            <a:ext cx="2742198" cy="266800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919800-DB10-1871-D39D-851B558B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89" y="1475373"/>
            <a:ext cx="5066799" cy="21025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4A9CDF8-2EB8-6C5F-2D5B-85D1EFF5971D}"/>
              </a:ext>
            </a:extLst>
          </p:cNvPr>
          <p:cNvSpPr txBox="1">
            <a:spLocks/>
          </p:cNvSpPr>
          <p:nvPr/>
        </p:nvSpPr>
        <p:spPr>
          <a:xfrm>
            <a:off x="3065188" y="960441"/>
            <a:ext cx="2562727" cy="70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b="1">
                <a:latin typeface="Times New Roman"/>
                <a:cs typeface="Times New Roman"/>
              </a:rPr>
              <a:t>Running result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E3F694-A48B-4395-89E0-69E8C7D661CF}"/>
              </a:ext>
            </a:extLst>
          </p:cNvPr>
          <p:cNvSpPr txBox="1">
            <a:spLocks/>
          </p:cNvSpPr>
          <p:nvPr/>
        </p:nvSpPr>
        <p:spPr>
          <a:xfrm>
            <a:off x="2884714" y="3827967"/>
            <a:ext cx="6006761" cy="537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200">
                <a:latin typeface="Times New Roman"/>
                <a:cs typeface="Arial"/>
              </a:rPr>
              <a:t>I was thinking about whether I need to separate training and prediction based on vehicle type, but in fact, I did a simple experiment and the training time was greatly improved, but the effect was not good either.</a:t>
            </a:r>
            <a:endParaRPr lang="en-US" sz="1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200">
              <a:latin typeface="Times New Roman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Times New Roman"/>
                <a:cs typeface="Arial"/>
              </a:rPr>
              <a:t>I think it’s data preprocessing, and feature engineering needs to be rethought.</a:t>
            </a:r>
            <a:endParaRPr lang="en-US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0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005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sz="2100" b="1">
                <a:solidFill>
                  <a:srgbClr val="001A4B"/>
                </a:solidFill>
                <a:latin typeface="Arial"/>
                <a:cs typeface="Arial"/>
              </a:rPr>
              <a:t>6</a:t>
            </a:r>
            <a:endParaRPr lang="en-GB" sz="2100" b="1">
              <a:solidFill>
                <a:srgbClr val="001A4B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701EA-47CF-A56A-D683-FDA48F1ADAA1}"/>
              </a:ext>
            </a:extLst>
          </p:cNvPr>
          <p:cNvSpPr txBox="1"/>
          <p:nvPr/>
        </p:nvSpPr>
        <p:spPr>
          <a:xfrm>
            <a:off x="372702" y="579856"/>
            <a:ext cx="8771298" cy="437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.1 Data Processing Improvements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 engineering 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missing data imputation techniques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(we currently used Mean </a:t>
            </a:r>
            <a:r>
              <a:rPr lang="en" altLang="zh-CN" sz="14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imputing missing values</a:t>
            </a:r>
            <a:r>
              <a:rPr lang="en-US" altLang="zh-CN" sz="14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CN" sz="14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Advanced NLP for text data (e.g.,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TF- IDF,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Embeddings)</a:t>
            </a:r>
          </a:p>
          <a:p>
            <a:pPr>
              <a:lnSpc>
                <a:spcPct val="125000"/>
              </a:lnSpc>
            </a:pP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Optimization: </a:t>
            </a:r>
            <a:r>
              <a:rPr lang="e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Focus on optimizing the hyperparameters of the LightGBM model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Ensemble: </a:t>
            </a:r>
            <a:r>
              <a:rPr lang="e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Explore alternative model architectures, such as Support Vector Machines (SVM), and combine their predictions with those of the LightGBM model to create a more robust ensemble model.</a:t>
            </a:r>
          </a:p>
          <a:p>
            <a:pPr>
              <a:lnSpc>
                <a:spcPct val="125000"/>
              </a:lnSpc>
            </a:pPr>
            <a:endParaRPr lang="en-US" altLang="zh-CN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6.3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" altLang="zh-CN" sz="1400" b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Ranking</a:t>
            </a:r>
            <a:endParaRPr lang="zh-CN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</a:t>
            </a:r>
            <a:r>
              <a:rPr lang="e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Built-in LightGBM function that measures importance based on how often a feature is used for splitting in decision trees. It's simple but may not be fully accurate.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Importance: </a:t>
            </a:r>
            <a:r>
              <a:rPr lang="e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Measures importance by shuffling feature values and observing the change in model performance. More accurate but computationally expensive.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SHAP (</a:t>
            </a:r>
            <a:r>
              <a:rPr lang="en" altLang="zh-C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SHapley</a:t>
            </a:r>
            <a:r>
              <a:rPr lang="e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Additive </a:t>
            </a:r>
            <a:r>
              <a:rPr lang="en" altLang="zh-C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375A5C-2111-D292-B2FE-DC52C3F25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9"/>
          <a:stretch/>
        </p:blipFill>
        <p:spPr>
          <a:xfrm>
            <a:off x="3286846" y="273844"/>
            <a:ext cx="5736282" cy="4809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2702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1.</a:t>
            </a:r>
            <a:endParaRPr lang="en-GB" sz="2100" b="1">
              <a:solidFill>
                <a:srgbClr val="001A4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64E3B5-4745-4D6A-E193-3F69FEB9649E}"/>
              </a:ext>
            </a:extLst>
          </p:cNvPr>
          <p:cNvSpPr/>
          <p:nvPr/>
        </p:nvSpPr>
        <p:spPr>
          <a:xfrm>
            <a:off x="3242149" y="164387"/>
            <a:ext cx="4638130" cy="3996647"/>
          </a:xfrm>
          <a:prstGeom prst="rect">
            <a:avLst/>
          </a:prstGeom>
          <a:noFill/>
          <a:ln w="25400">
            <a:solidFill>
              <a:srgbClr val="ED7F0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DA6C8B36-F88A-19DA-0478-E59BE45FC30C}"/>
              </a:ext>
            </a:extLst>
          </p:cNvPr>
          <p:cNvSpPr/>
          <p:nvPr/>
        </p:nvSpPr>
        <p:spPr>
          <a:xfrm rot="7059365">
            <a:off x="2561823" y="2745126"/>
            <a:ext cx="206987" cy="1194002"/>
          </a:xfrm>
          <a:prstGeom prst="downArrow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DDD71A-093F-B314-69C2-419FC570DF40}"/>
              </a:ext>
            </a:extLst>
          </p:cNvPr>
          <p:cNvSpPr txBox="1"/>
          <p:nvPr/>
        </p:nvSpPr>
        <p:spPr>
          <a:xfrm>
            <a:off x="372702" y="2554339"/>
            <a:ext cx="343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What we’ve already done preliminarily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2702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2.</a:t>
            </a:r>
            <a:endParaRPr lang="en-GB" sz="2100" b="1">
              <a:solidFill>
                <a:srgbClr val="001A4B"/>
              </a:solidFill>
            </a:endParaRPr>
          </a:p>
        </p:txBody>
      </p:sp>
      <p:pic>
        <p:nvPicPr>
          <p:cNvPr id="3" name="内容占位符 5" descr="图表, 树状图&#10;&#10;描述已自动生成">
            <a:extLst>
              <a:ext uri="{FF2B5EF4-FFF2-40B4-BE49-F238E27FC236}">
                <a16:creationId xmlns:a16="http://schemas.microsoft.com/office/drawing/2014/main" id="{81505169-F323-52B8-1F24-D15BC44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69" y="112015"/>
            <a:ext cx="5502827" cy="4283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31D9AE-EC2C-42EB-E387-99684F26FE3B}"/>
              </a:ext>
            </a:extLst>
          </p:cNvPr>
          <p:cNvSpPr txBox="1"/>
          <p:nvPr/>
        </p:nvSpPr>
        <p:spPr>
          <a:xfrm>
            <a:off x="1327866" y="4408291"/>
            <a:ext cx="758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Arf</a:t>
            </a:r>
            <a:r>
              <a:rPr kumimoji="1"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omv</a:t>
            </a:r>
            <a:r>
              <a:rPr kumimoji="1"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dereg_value</a:t>
            </a:r>
            <a:r>
              <a:rPr kumimoji="1"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depreciation, power </a:t>
            </a:r>
            <a:r>
              <a:rPr kumimoji="1"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are strongly correlated with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Manufactured, </a:t>
            </a:r>
            <a:r>
              <a:rPr kumimoji="1" lang="en-US" altLang="zh-CN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curb_weight</a:t>
            </a:r>
            <a:r>
              <a:rPr kumimoji="1"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1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no_of_owners</a:t>
            </a:r>
            <a:r>
              <a:rPr kumimoji="1"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are weakly correlated with price. </a:t>
            </a:r>
            <a:endParaRPr kumimoji="1"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A974D8-E6D9-73FB-6479-E58066D76E8D}"/>
              </a:ext>
            </a:extLst>
          </p:cNvPr>
          <p:cNvSpPr txBox="1"/>
          <p:nvPr/>
        </p:nvSpPr>
        <p:spPr>
          <a:xfrm>
            <a:off x="2819224" y="4173223"/>
            <a:ext cx="395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Figure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Numerical Data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8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2702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EDA(Understanding Each Attribute)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2.</a:t>
            </a:r>
            <a:endParaRPr lang="en-GB" sz="2100" b="1">
              <a:solidFill>
                <a:srgbClr val="001A4B"/>
              </a:solidFill>
            </a:endParaRPr>
          </a:p>
        </p:txBody>
      </p:sp>
      <p:pic>
        <p:nvPicPr>
          <p:cNvPr id="8" name="Picture 7" descr="A screenshot of a list of cars&#10;&#10;Description automatically generated">
            <a:extLst>
              <a:ext uri="{FF2B5EF4-FFF2-40B4-BE49-F238E27FC236}">
                <a16:creationId xmlns:a16="http://schemas.microsoft.com/office/drawing/2014/main" id="{230BCCEB-BBFC-FFCA-1DB1-898F4F03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0" y="570849"/>
            <a:ext cx="2651685" cy="418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B149A-B4A4-F62F-7179-997829D9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76" y="571500"/>
            <a:ext cx="4896622" cy="41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8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2702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EDA(Consideration)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2.</a:t>
            </a:r>
            <a:endParaRPr lang="en-GB" sz="2100" b="1">
              <a:solidFill>
                <a:srgbClr val="001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8E45-AA69-68CA-F2BA-0F2E815E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00" y="1500837"/>
            <a:ext cx="4040982" cy="2471738"/>
          </a:xfrm>
          <a:prstGeom prst="rect">
            <a:avLst/>
          </a:pr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4E013DD-C115-7E4E-8A7B-F0091A81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69" b="171"/>
          <a:stretch/>
        </p:blipFill>
        <p:spPr>
          <a:xfrm>
            <a:off x="272083" y="578644"/>
            <a:ext cx="4299401" cy="41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0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005" y="-98897"/>
            <a:ext cx="7886700" cy="9937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of the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2100" b="1" dirty="0">
              <a:solidFill>
                <a:srgbClr val="001A4B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7800F2-3CA3-3708-38B3-81C2AEB8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5" y="958489"/>
            <a:ext cx="8091524" cy="27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2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0885" y="-166782"/>
            <a:ext cx="7886700" cy="993775"/>
          </a:xfrm>
        </p:spPr>
        <p:txBody>
          <a:bodyPr>
            <a:norm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on Numerical Data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3.1</a:t>
            </a:r>
            <a:endParaRPr lang="en-GB" sz="2100" b="1">
              <a:solidFill>
                <a:srgbClr val="001A4B"/>
              </a:solidFill>
            </a:endParaRPr>
          </a:p>
        </p:txBody>
      </p:sp>
      <p:pic>
        <p:nvPicPr>
          <p:cNvPr id="7" name="Picture 6" descr="A table with text and images&#10;&#10;Description automatically generated">
            <a:extLst>
              <a:ext uri="{FF2B5EF4-FFF2-40B4-BE49-F238E27FC236}">
                <a16:creationId xmlns:a16="http://schemas.microsoft.com/office/drawing/2014/main" id="{AC3BED6B-EC87-2154-30A6-1E05B554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709612"/>
            <a:ext cx="8096250" cy="3724275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6169732E-17AA-6667-63AB-FFCBF3594B73}"/>
              </a:ext>
            </a:extLst>
          </p:cNvPr>
          <p:cNvSpPr txBox="1"/>
          <p:nvPr/>
        </p:nvSpPr>
        <p:spPr>
          <a:xfrm>
            <a:off x="2633482" y="4435677"/>
            <a:ext cx="299659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sz="1400" dirty="0">
                <a:latin typeface="Times New Roman"/>
                <a:ea typeface="宋体"/>
                <a:cs typeface="Times New Roman"/>
              </a:rPr>
              <a:t>Table</a:t>
            </a:r>
            <a:r>
              <a:rPr kumimoji="1" lang="zh-CN" altLang="en-US" sz="1400" dirty="0">
                <a:latin typeface="Times New Roman"/>
                <a:ea typeface="宋体"/>
                <a:cs typeface="Times New Roman"/>
              </a:rPr>
              <a:t> </a:t>
            </a:r>
            <a:r>
              <a:rPr kumimoji="1" lang="en-US" altLang="zh-CN" sz="1400" dirty="0">
                <a:latin typeface="Times New Roman"/>
                <a:ea typeface="宋体"/>
                <a:cs typeface="Times New Roman"/>
              </a:rPr>
              <a:t>1. Processing on Numerical Data</a:t>
            </a:r>
            <a:endParaRPr kumimoji="1" lang="zh-CN" altLang="en-US" sz="1400" dirty="0"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297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0885" y="-166782"/>
            <a:ext cx="7886700" cy="993775"/>
          </a:xfrm>
        </p:spPr>
        <p:txBody>
          <a:bodyPr>
            <a:norm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on Non-numerical Data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3.2</a:t>
            </a:r>
            <a:endParaRPr lang="en-GB" sz="2100" b="1">
              <a:solidFill>
                <a:srgbClr val="001A4B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1B6CE5-E42A-A06B-3C23-71F7F3418A65}"/>
              </a:ext>
            </a:extLst>
          </p:cNvPr>
          <p:cNvSpPr txBox="1"/>
          <p:nvPr/>
        </p:nvSpPr>
        <p:spPr>
          <a:xfrm>
            <a:off x="2645514" y="4110824"/>
            <a:ext cx="3325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Processing on Non-numerical Data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A715EFD3-BDDF-7A4A-B6C5-7AB8DC11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5" y="666721"/>
            <a:ext cx="8300369" cy="34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50E-C0EC-3056-7E83-1BF3E2ADE8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005" y="-162507"/>
            <a:ext cx="7886700" cy="993775"/>
          </a:xfrm>
        </p:spPr>
        <p:txBody>
          <a:bodyPr>
            <a:norm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Bagging Method - Random Forest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74345-E252-F3C9-8F80-E19A3E4A3E2C}"/>
              </a:ext>
            </a:extLst>
          </p:cNvPr>
          <p:cNvSpPr txBox="1">
            <a:spLocks/>
          </p:cNvSpPr>
          <p:nvPr/>
        </p:nvSpPr>
        <p:spPr>
          <a:xfrm>
            <a:off x="0" y="27384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35E56D-4587-D2AD-293D-8C4B2A99CBD8}"/>
              </a:ext>
            </a:extLst>
          </p:cNvPr>
          <p:cNvSpPr txBox="1">
            <a:spLocks/>
          </p:cNvSpPr>
          <p:nvPr/>
        </p:nvSpPr>
        <p:spPr>
          <a:xfrm>
            <a:off x="44697" y="-162904"/>
            <a:ext cx="6560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rgbClr val="001A4B"/>
                </a:solidFill>
                <a:latin typeface="Arial"/>
                <a:cs typeface="Arial"/>
              </a:rPr>
              <a:t>4</a:t>
            </a:r>
            <a:endParaRPr lang="en-GB" sz="2100" b="1">
              <a:solidFill>
                <a:srgbClr val="001A4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7A858B-36B4-B0A5-A96D-57AAD4A7CFC1}"/>
              </a:ext>
            </a:extLst>
          </p:cNvPr>
          <p:cNvSpPr txBox="1">
            <a:spLocks/>
          </p:cNvSpPr>
          <p:nvPr/>
        </p:nvSpPr>
        <p:spPr>
          <a:xfrm>
            <a:off x="21555" y="588105"/>
            <a:ext cx="2838450" cy="326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       Random Forest</a:t>
            </a:r>
            <a:endParaRPr 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1"/>
                </a:solidFill>
                <a:latin typeface="Times New Roman"/>
                <a:cs typeface="Times New Roman"/>
              </a:rPr>
              <a:t>   Kaggle Test Data Result:</a:t>
            </a:r>
            <a:r>
              <a:rPr lang="en-US" altLang="zh-CN" sz="1200" u="sng">
                <a:solidFill>
                  <a:schemeClr val="tx1"/>
                </a:solidFill>
                <a:latin typeface="Times New Roman"/>
                <a:cs typeface="Times New Roman"/>
              </a:rPr>
              <a:t>38126.45824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7B1325F-1BA5-3340-F432-9CAFDD6E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4" y="1135078"/>
            <a:ext cx="2206594" cy="1458740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1B58FCD-69A5-177C-D08C-1C0BB7E3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11" y="3089496"/>
            <a:ext cx="3108923" cy="11995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2D0E19-9643-3C81-7AB9-878B3E7DDF28}"/>
              </a:ext>
            </a:extLst>
          </p:cNvPr>
          <p:cNvSpPr txBox="1"/>
          <p:nvPr/>
        </p:nvSpPr>
        <p:spPr>
          <a:xfrm>
            <a:off x="226336" y="2628719"/>
            <a:ext cx="310559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1200">
                <a:latin typeface="Times New Roman"/>
                <a:ea typeface="宋体"/>
                <a:cs typeface="Times New Roman"/>
              </a:rPr>
              <a:t>Will try to find batter parameters later and rank</a:t>
            </a:r>
          </a:p>
          <a:p>
            <a:r>
              <a:rPr lang="en-US" altLang="zh-CN" sz="1200">
                <a:latin typeface="Times New Roman"/>
                <a:ea typeface="宋体"/>
                <a:cs typeface="Times New Roman"/>
              </a:rPr>
              <a:t>the importance of features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B3A273-7F24-C63E-3764-6097B3AE4AF2}"/>
              </a:ext>
            </a:extLst>
          </p:cNvPr>
          <p:cNvSpPr txBox="1">
            <a:spLocks/>
          </p:cNvSpPr>
          <p:nvPr/>
        </p:nvSpPr>
        <p:spPr>
          <a:xfrm>
            <a:off x="3642346" y="960441"/>
            <a:ext cx="2562727" cy="70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b="1">
                <a:latin typeface="Times New Roman"/>
                <a:cs typeface="Times New Roman"/>
              </a:rPr>
              <a:t>Running result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3D9FC48-416C-B39F-BE43-4D4DE26C8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790" y="1477223"/>
            <a:ext cx="5051080" cy="191179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0C0B578-1985-1002-A4E6-24B23061D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70" y="3408064"/>
            <a:ext cx="3319793" cy="151871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280CA23-B3DC-1BF9-A04D-C4E9DF4BBD9B}"/>
              </a:ext>
            </a:extLst>
          </p:cNvPr>
          <p:cNvSpPr txBox="1">
            <a:spLocks/>
          </p:cNvSpPr>
          <p:nvPr/>
        </p:nvSpPr>
        <p:spPr>
          <a:xfrm>
            <a:off x="3761173" y="3501070"/>
            <a:ext cx="1861084" cy="669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b="1">
                <a:latin typeface="Times New Roman"/>
                <a:cs typeface="Times New Roman"/>
              </a:rPr>
              <a:t>Top 10 important</a:t>
            </a:r>
          </a:p>
          <a:p>
            <a:r>
              <a:rPr lang="en-US" sz="1600" b="1">
                <a:latin typeface="Times New Roman"/>
                <a:cs typeface="Times New Roman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74059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Group 20​ Progress Report</vt:lpstr>
      <vt:lpstr>Project Description</vt:lpstr>
      <vt:lpstr>EDA</vt:lpstr>
      <vt:lpstr>EDA(Understanding Each Attribute)</vt:lpstr>
      <vt:lpstr>EDA(Consideration)</vt:lpstr>
      <vt:lpstr>Pipeline of the work</vt:lpstr>
      <vt:lpstr>Process on Numerical Data</vt:lpstr>
      <vt:lpstr>Process on Non-numerical Data</vt:lpstr>
      <vt:lpstr>Bagging Method - Random Forest</vt:lpstr>
      <vt:lpstr>Boosting Method</vt:lpstr>
      <vt:lpstr>lightGBM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Pang Weicong</cp:lastModifiedBy>
  <cp:revision>2</cp:revision>
  <dcterms:created xsi:type="dcterms:W3CDTF">2018-08-16T03:57:50Z</dcterms:created>
  <dcterms:modified xsi:type="dcterms:W3CDTF">2024-10-11T10:58:20Z</dcterms:modified>
</cp:coreProperties>
</file>