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69" r:id="rId4"/>
    <p:sldId id="258" r:id="rId5"/>
    <p:sldId id="259" r:id="rId6"/>
    <p:sldId id="260" r:id="rId7"/>
    <p:sldId id="261" r:id="rId8"/>
    <p:sldId id="262" r:id="rId9"/>
    <p:sldId id="263" r:id="rId10"/>
    <p:sldId id="264" r:id="rId11"/>
    <p:sldId id="265" r:id="rId12"/>
    <p:sldId id="268" r:id="rId13"/>
    <p:sldId id="267"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78"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清川" initials="马清川" lastIdx="1" clrIdx="0">
    <p:extLst>
      <p:ext uri="{19B8F6BF-5375-455C-9EA6-DF929625EA0E}">
        <p15:presenceInfo xmlns:p15="http://schemas.microsoft.com/office/powerpoint/2012/main" userId="2d7928c3a9cecd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12" autoAdjust="0"/>
  </p:normalViewPr>
  <p:slideViewPr>
    <p:cSldViewPr snapToGrid="0">
      <p:cViewPr varScale="1">
        <p:scale>
          <a:sx n="62" d="100"/>
          <a:sy n="62" d="100"/>
        </p:scale>
        <p:origin x="105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5T14:57:39.630" idx="1">
    <p:pos x="3549" y="1697"/>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9D11E-305F-4A00-A6AA-95BA68242CC2}"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01EA8-3DEC-4100-AC70-2C4CF33FF4EB}" type="slidenum">
              <a:rPr lang="zh-CN" altLang="en-US" smtClean="0"/>
              <a:t>‹#›</a:t>
            </a:fld>
            <a:endParaRPr lang="zh-CN" altLang="en-US"/>
          </a:p>
        </p:txBody>
      </p:sp>
    </p:spTree>
    <p:extLst>
      <p:ext uri="{BB962C8B-B14F-4D97-AF65-F5344CB8AC3E}">
        <p14:creationId xmlns:p14="http://schemas.microsoft.com/office/powerpoint/2010/main" val="369639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F01EA8-3DEC-4100-AC70-2C4CF33FF4EB}" type="slidenum">
              <a:rPr lang="zh-CN" altLang="en-US" smtClean="0"/>
              <a:t>17</a:t>
            </a:fld>
            <a:endParaRPr lang="zh-CN" altLang="en-US"/>
          </a:p>
        </p:txBody>
      </p:sp>
    </p:spTree>
    <p:extLst>
      <p:ext uri="{BB962C8B-B14F-4D97-AF65-F5344CB8AC3E}">
        <p14:creationId xmlns:p14="http://schemas.microsoft.com/office/powerpoint/2010/main" val="1113490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bs.csdn.net/topics/12008920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0134" y="807299"/>
            <a:ext cx="9671731" cy="2509213"/>
          </a:xfrm>
        </p:spPr>
        <p:txBody>
          <a:bodyPr/>
          <a:lstStyle/>
          <a:p>
            <a:r>
              <a:rPr lang="en-US" dirty="0">
                <a:latin typeface="Times New Roman" panose="02020603050405020304" pitchFamily="18" charset="0"/>
                <a:cs typeface="Times New Roman" panose="02020603050405020304" pitchFamily="18" charset="0"/>
              </a:rPr>
              <a:t>A Numerical </a:t>
            </a:r>
            <a:r>
              <a:rPr lang="en-US" dirty="0" smtClean="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imulation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Chaotic Dynamics of Pendulum</a:t>
            </a:r>
          </a:p>
        </p:txBody>
      </p:sp>
      <p:sp>
        <p:nvSpPr>
          <p:cNvPr id="3" name="Subtitle 2"/>
          <p:cNvSpPr>
            <a:spLocks noGrp="1"/>
          </p:cNvSpPr>
          <p:nvPr>
            <p:ph type="subTitle" idx="1"/>
          </p:nvPr>
        </p:nvSpPr>
        <p:spPr>
          <a:xfrm>
            <a:off x="1751011" y="3683000"/>
            <a:ext cx="8689976" cy="2456543"/>
          </a:xfrm>
        </p:spPr>
        <p:txBody>
          <a:bodyPr>
            <a:normAutofit/>
          </a:bodyPr>
          <a:lstStyle/>
          <a:p>
            <a:r>
              <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rPr>
              <a:t>李嘉</a:t>
            </a:r>
            <a:r>
              <a:rPr lang="zh-CN" alt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轩 </a:t>
            </a:r>
            <a:r>
              <a:rPr lang="en-US" altLang="zh-CN" sz="2400" dirty="0" smtClean="0">
                <a:solidFill>
                  <a:schemeClr val="tx1">
                    <a:lumMod val="85000"/>
                    <a:lumOff val="15000"/>
                  </a:schemeClr>
                </a:solidFill>
                <a:latin typeface="Times New Roman" panose="02020603050405020304" pitchFamily="18" charset="0"/>
                <a:cs typeface="Times New Roman" panose="02020603050405020304" pitchFamily="18" charset="0"/>
              </a:rPr>
              <a:t>1600011628</a:t>
            </a:r>
          </a:p>
          <a:p>
            <a:r>
              <a:rPr lang="zh-CN" alt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马清川 </a:t>
            </a:r>
            <a:r>
              <a:rPr lang="en-US" altLang="zh-CN" sz="2400" dirty="0" smtClean="0">
                <a:solidFill>
                  <a:schemeClr val="tx1">
                    <a:lumMod val="85000"/>
                    <a:lumOff val="15000"/>
                  </a:schemeClr>
                </a:solidFill>
                <a:latin typeface="Times New Roman" panose="02020603050405020304" pitchFamily="18" charset="0"/>
                <a:cs typeface="Times New Roman" panose="02020603050405020304" pitchFamily="18" charset="0"/>
              </a:rPr>
              <a:t>1600011621</a:t>
            </a:r>
          </a:p>
          <a:p>
            <a:r>
              <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rPr>
              <a:t>徐</a:t>
            </a:r>
            <a:r>
              <a:rPr lang="zh-CN" alt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子及</a:t>
            </a: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CN" sz="2400" dirty="0" smtClean="0">
                <a:solidFill>
                  <a:schemeClr val="tx1">
                    <a:lumMod val="85000"/>
                    <a:lumOff val="15000"/>
                  </a:schemeClr>
                </a:solidFill>
                <a:latin typeface="Times New Roman" panose="02020603050405020304" pitchFamily="18" charset="0"/>
                <a:cs typeface="Times New Roman" panose="02020603050405020304" pitchFamily="18" charset="0"/>
              </a:rPr>
              <a:t>1600011601</a:t>
            </a:r>
          </a:p>
          <a:p>
            <a:r>
              <a:rPr lang="zh-CN" alt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吕天烨 </a:t>
            </a:r>
            <a:r>
              <a:rPr lang="en-US" altLang="zh-CN" sz="2400" dirty="0" smtClean="0">
                <a:solidFill>
                  <a:schemeClr val="tx1">
                    <a:lumMod val="85000"/>
                    <a:lumOff val="15000"/>
                  </a:schemeClr>
                </a:solidFill>
                <a:latin typeface="Times New Roman" panose="02020603050405020304" pitchFamily="18" charset="0"/>
                <a:cs typeface="Times New Roman" panose="02020603050405020304" pitchFamily="18" charset="0"/>
              </a:rPr>
              <a:t>1600011609</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112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83089"/>
            <a:ext cx="10364451" cy="1596177"/>
          </a:xfrm>
        </p:spPr>
        <p:txBody>
          <a:bodyPr/>
          <a:lstStyle/>
          <a:p>
            <a:pPr algn="l"/>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程序代码</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03549" y="1465364"/>
            <a:ext cx="10363826" cy="4534448"/>
          </a:xfrm>
        </p:spPr>
        <p:txBody>
          <a:bodyPr>
            <a:normAutofit/>
          </a:bodyPr>
          <a:lstStyle/>
          <a:p>
            <a:r>
              <a:rPr lang="en-US" sz="2400" cap="none" dirty="0" smtClean="0">
                <a:latin typeface="Times New Roman" panose="02020603050405020304" pitchFamily="18" charset="0"/>
                <a:cs typeface="Times New Roman" panose="02020603050405020304" pitchFamily="18" charset="0"/>
              </a:rPr>
              <a:t>D</a:t>
            </a:r>
            <a:r>
              <a:rPr lang="en-US" altLang="zh-CN" sz="2400" cap="none" dirty="0" smtClean="0">
                <a:latin typeface="Times New Roman" panose="02020603050405020304" pitchFamily="18" charset="0"/>
                <a:cs typeface="Times New Roman" panose="02020603050405020304" pitchFamily="18" charset="0"/>
              </a:rPr>
              <a:t>ouble_</a:t>
            </a:r>
            <a:r>
              <a:rPr lang="en-US" sz="2400" cap="none" dirty="0" smtClean="0">
                <a:latin typeface="Times New Roman" panose="02020603050405020304" pitchFamily="18" charset="0"/>
                <a:cs typeface="Times New Roman" panose="02020603050405020304" pitchFamily="18" charset="0"/>
              </a:rPr>
              <a:t>Pendulum_Calculate</a:t>
            </a:r>
            <a:r>
              <a:rPr lang="zh-CN" altLang="en-US" sz="2400" dirty="0" smtClean="0">
                <a:latin typeface="Times New Roman" panose="02020603050405020304" pitchFamily="18" charset="0"/>
                <a:cs typeface="Times New Roman" panose="02020603050405020304" pitchFamily="18" charset="0"/>
              </a:rPr>
              <a:t>类</a:t>
            </a:r>
            <a:endParaRPr lang="en-US" altLang="zh-CN" sz="2400"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私有成员：</a:t>
            </a:r>
            <a:endParaRPr lang="en-US" altLang="zh-C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主要函数：</a:t>
            </a:r>
            <a:endParaRPr lang="en-US" altLang="zh-C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cap="none" dirty="0">
                <a:latin typeface="Times New Roman" panose="02020603050405020304" pitchFamily="18" charset="0"/>
                <a:cs typeface="Times New Roman" panose="02020603050405020304" pitchFamily="18" charset="0"/>
              </a:rPr>
              <a:t>结构</a:t>
            </a:r>
            <a:r>
              <a:rPr lang="zh-CN" altLang="en-US" cap="none" dirty="0" smtClean="0">
                <a:latin typeface="Times New Roman" panose="02020603050405020304" pitchFamily="18" charset="0"/>
                <a:cs typeface="Times New Roman" panose="02020603050405020304" pitchFamily="18" charset="0"/>
              </a:rPr>
              <a:t>体：解向量</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迭代步长：</a:t>
            </a:r>
            <a:r>
              <a:rPr lang="en-US" cap="none" dirty="0" smtClean="0"/>
              <a:t>#define h 0.001</a:t>
            </a:r>
            <a:endParaRPr lang="en-US" cap="none"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20999" y="2070554"/>
            <a:ext cx="4931033" cy="1263322"/>
          </a:xfrm>
          <a:prstGeom prst="rect">
            <a:avLst/>
          </a:prstGeom>
        </p:spPr>
      </p:pic>
      <p:pic>
        <p:nvPicPr>
          <p:cNvPr id="5" name="Picture 4"/>
          <p:cNvPicPr>
            <a:picLocks noChangeAspect="1"/>
          </p:cNvPicPr>
          <p:nvPr/>
        </p:nvPicPr>
        <p:blipFill rotWithShape="1">
          <a:blip r:embed="rId3"/>
          <a:srcRect l="642" r="563"/>
          <a:stretch/>
        </p:blipFill>
        <p:spPr>
          <a:xfrm>
            <a:off x="1920999" y="3473973"/>
            <a:ext cx="10189029" cy="874634"/>
          </a:xfrm>
          <a:prstGeom prst="rect">
            <a:avLst/>
          </a:prstGeom>
        </p:spPr>
      </p:pic>
      <p:pic>
        <p:nvPicPr>
          <p:cNvPr id="7" name="Picture 6"/>
          <p:cNvPicPr>
            <a:picLocks noChangeAspect="1"/>
          </p:cNvPicPr>
          <p:nvPr/>
        </p:nvPicPr>
        <p:blipFill>
          <a:blip r:embed="rId4"/>
          <a:stretch>
            <a:fillRect/>
          </a:stretch>
        </p:blipFill>
        <p:spPr>
          <a:xfrm>
            <a:off x="2726819" y="4445202"/>
            <a:ext cx="3834161" cy="1020698"/>
          </a:xfrm>
          <a:prstGeom prst="rect">
            <a:avLst/>
          </a:prstGeom>
        </p:spPr>
      </p:pic>
    </p:spTree>
    <p:extLst>
      <p:ext uri="{BB962C8B-B14F-4D97-AF65-F5344CB8AC3E}">
        <p14:creationId xmlns:p14="http://schemas.microsoft.com/office/powerpoint/2010/main" val="1466973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0"/>
            <a:ext cx="10364451" cy="1365607"/>
          </a:xfrm>
        </p:spPr>
        <p:txBody>
          <a:bodyPr/>
          <a:lstStyle/>
          <a:p>
            <a:pPr algn="l"/>
            <a:r>
              <a:rPr lang="en-US" cap="none" dirty="0" smtClean="0">
                <a:latin typeface="Times New Roman" panose="02020603050405020304" pitchFamily="18" charset="0"/>
                <a:cs typeface="Times New Roman" panose="02020603050405020304" pitchFamily="18" charset="0"/>
              </a:rPr>
              <a:t>D</a:t>
            </a:r>
            <a:r>
              <a:rPr lang="en-US" altLang="zh-CN" cap="none" dirty="0" smtClean="0">
                <a:latin typeface="Times New Roman" panose="02020603050405020304" pitchFamily="18" charset="0"/>
                <a:cs typeface="Times New Roman" panose="02020603050405020304" pitchFamily="18" charset="0"/>
              </a:rPr>
              <a:t>ouble_Pendulum_Calculate</a:t>
            </a:r>
            <a:r>
              <a:rPr lang="zh-CN" altLang="en-US" cap="none" dirty="0" smtClean="0">
                <a:latin typeface="Times New Roman" panose="02020603050405020304" pitchFamily="18" charset="0"/>
                <a:cs typeface="Times New Roman" panose="02020603050405020304" pitchFamily="18" charset="0"/>
              </a:rPr>
              <a:t>类</a:t>
            </a:r>
            <a:endParaRPr lang="en-US" cap="none" dirty="0"/>
          </a:p>
        </p:txBody>
      </p:sp>
      <p:sp>
        <p:nvSpPr>
          <p:cNvPr id="3" name="Content Placeholder 2"/>
          <p:cNvSpPr>
            <a:spLocks noGrp="1"/>
          </p:cNvSpPr>
          <p:nvPr>
            <p:ph sz="quarter" idx="13"/>
          </p:nvPr>
        </p:nvSpPr>
        <p:spPr>
          <a:xfrm>
            <a:off x="913773" y="1104349"/>
            <a:ext cx="10364451" cy="4686850"/>
          </a:xfrm>
        </p:spPr>
        <p:txBody>
          <a:bodyPr/>
          <a:lstStyle/>
          <a:p>
            <a:r>
              <a:rPr lang="zh-CN" altLang="en-US" cap="none" dirty="0" smtClean="0">
                <a:latin typeface="Times New Roman" panose="02020603050405020304" pitchFamily="18" charset="0"/>
                <a:cs typeface="Times New Roman" panose="02020603050405020304" pitchFamily="18" charset="0"/>
              </a:rPr>
              <a:t>函数</a:t>
            </a:r>
            <a:r>
              <a:rPr lang="en-US" cap="none" dirty="0" smtClean="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的内容：</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p>
          <a:p>
            <a:pPr marL="0" indent="0">
              <a:buNone/>
            </a:pPr>
            <a:endParaRPr lang="en-US" dirty="0" smtClean="0"/>
          </a:p>
          <a:p>
            <a:pPr marL="0" indent="0">
              <a:buNone/>
            </a:pPr>
            <a:endParaRPr lang="en-US" dirty="0" smtClean="0"/>
          </a:p>
          <a:p>
            <a:r>
              <a:rPr lang="zh-CN" altLang="en-US" dirty="0"/>
              <a:t>函</a:t>
            </a:r>
            <a:r>
              <a:rPr lang="zh-CN" altLang="en-US" dirty="0" smtClean="0"/>
              <a:t>数</a:t>
            </a:r>
            <a:r>
              <a:rPr lang="en-US" altLang="zh-CN" dirty="0" smtClean="0"/>
              <a:t>RKCK4_</a:t>
            </a:r>
            <a:r>
              <a:rPr lang="en-US" altLang="zh-CN" cap="none" dirty="0" smtClean="0"/>
              <a:t>solve</a:t>
            </a:r>
            <a:r>
              <a:rPr lang="zh-CN" altLang="en-US" dirty="0" smtClean="0"/>
              <a:t>内容</a:t>
            </a:r>
            <a:endParaRPr lang="en-US" dirty="0"/>
          </a:p>
        </p:txBody>
      </p:sp>
      <p:pic>
        <p:nvPicPr>
          <p:cNvPr id="4" name="Picture 3"/>
          <p:cNvPicPr>
            <a:picLocks noChangeAspect="1"/>
          </p:cNvPicPr>
          <p:nvPr/>
        </p:nvPicPr>
        <p:blipFill>
          <a:blip r:embed="rId2"/>
          <a:stretch>
            <a:fillRect/>
          </a:stretch>
        </p:blipFill>
        <p:spPr>
          <a:xfrm>
            <a:off x="2790682" y="996956"/>
            <a:ext cx="8371428" cy="2109101"/>
          </a:xfrm>
          <a:prstGeom prst="rect">
            <a:avLst/>
          </a:prstGeom>
        </p:spPr>
      </p:pic>
      <p:pic>
        <p:nvPicPr>
          <p:cNvPr id="6" name="Picture 5"/>
          <p:cNvPicPr>
            <a:picLocks noChangeAspect="1"/>
          </p:cNvPicPr>
          <p:nvPr/>
        </p:nvPicPr>
        <p:blipFill>
          <a:blip r:embed="rId3"/>
          <a:stretch>
            <a:fillRect/>
          </a:stretch>
        </p:blipFill>
        <p:spPr>
          <a:xfrm>
            <a:off x="4046743" y="3203926"/>
            <a:ext cx="2676190" cy="3219048"/>
          </a:xfrm>
          <a:prstGeom prst="rect">
            <a:avLst/>
          </a:prstGeom>
        </p:spPr>
      </p:pic>
      <p:pic>
        <p:nvPicPr>
          <p:cNvPr id="7" name="Picture 6"/>
          <p:cNvPicPr>
            <a:picLocks noChangeAspect="1"/>
          </p:cNvPicPr>
          <p:nvPr/>
        </p:nvPicPr>
        <p:blipFill>
          <a:blip r:embed="rId4"/>
          <a:stretch>
            <a:fillRect/>
          </a:stretch>
        </p:blipFill>
        <p:spPr>
          <a:xfrm>
            <a:off x="6839047" y="3213450"/>
            <a:ext cx="5190476" cy="3209524"/>
          </a:xfrm>
          <a:prstGeom prst="rect">
            <a:avLst/>
          </a:prstGeom>
        </p:spPr>
      </p:pic>
    </p:spTree>
    <p:extLst>
      <p:ext uri="{BB962C8B-B14F-4D97-AF65-F5344CB8AC3E}">
        <p14:creationId xmlns:p14="http://schemas.microsoft.com/office/powerpoint/2010/main" val="362346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83089"/>
            <a:ext cx="10364451" cy="1596177"/>
          </a:xfrm>
        </p:spPr>
        <p:txBody>
          <a:bodyPr/>
          <a:lstStyle/>
          <a:p>
            <a:pPr algn="l"/>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程序代码</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303549" y="1465363"/>
            <a:ext cx="10363826" cy="5182179"/>
          </a:xfrm>
        </p:spPr>
        <p:txBody>
          <a:bodyPr>
            <a:normAutofit/>
          </a:bodyPr>
          <a:lstStyle/>
          <a:p>
            <a:r>
              <a:rPr lang="en-US" sz="2400" cap="none" dirty="0" smtClean="0">
                <a:latin typeface="Times New Roman" panose="02020603050405020304" pitchFamily="18" charset="0"/>
                <a:cs typeface="Times New Roman" panose="02020603050405020304" pitchFamily="18" charset="0"/>
              </a:rPr>
              <a:t>T</a:t>
            </a:r>
            <a:r>
              <a:rPr lang="en-US" altLang="zh-CN" sz="2400" cap="none" dirty="0" smtClean="0">
                <a:latin typeface="Times New Roman" panose="02020603050405020304" pitchFamily="18" charset="0"/>
                <a:cs typeface="Times New Roman" panose="02020603050405020304" pitchFamily="18" charset="0"/>
              </a:rPr>
              <a:t>riple_</a:t>
            </a:r>
            <a:r>
              <a:rPr lang="en-US" sz="2400" cap="none" dirty="0" smtClean="0">
                <a:latin typeface="Times New Roman" panose="02020603050405020304" pitchFamily="18" charset="0"/>
                <a:cs typeface="Times New Roman" panose="02020603050405020304" pitchFamily="18" charset="0"/>
              </a:rPr>
              <a:t>Pendulum_Calculate</a:t>
            </a:r>
            <a:r>
              <a:rPr lang="zh-CN" altLang="en-US" sz="2400" dirty="0" smtClean="0">
                <a:latin typeface="Times New Roman" panose="02020603050405020304" pitchFamily="18" charset="0"/>
                <a:cs typeface="Times New Roman" panose="02020603050405020304" pitchFamily="18" charset="0"/>
              </a:rPr>
              <a:t>类</a:t>
            </a:r>
            <a:endParaRPr lang="en-US" altLang="zh-CN" sz="2400"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私有成员：</a:t>
            </a:r>
            <a:endParaRPr lang="en-US" altLang="zh-C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高斯消元法：</a:t>
            </a:r>
            <a:endParaRPr lang="en-US" altLang="zh-C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cap="none" dirty="0">
                <a:latin typeface="Times New Roman" panose="02020603050405020304" pitchFamily="18" charset="0"/>
                <a:cs typeface="Times New Roman" panose="02020603050405020304" pitchFamily="18" charset="0"/>
              </a:rPr>
              <a:t>结构</a:t>
            </a:r>
            <a:r>
              <a:rPr lang="zh-CN" altLang="en-US" cap="none" dirty="0" smtClean="0">
                <a:latin typeface="Times New Roman" panose="02020603050405020304" pitchFamily="18" charset="0"/>
                <a:cs typeface="Times New Roman" panose="02020603050405020304" pitchFamily="18" charset="0"/>
              </a:rPr>
              <a:t>体：解向量</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迭代步长：</a:t>
            </a:r>
            <a:r>
              <a:rPr lang="en-US" cap="none" dirty="0" smtClean="0"/>
              <a:t>#define h </a:t>
            </a:r>
            <a:r>
              <a:rPr lang="en-US" cap="none" dirty="0" smtClean="0"/>
              <a:t>0.00</a:t>
            </a:r>
            <a:r>
              <a:rPr lang="en-US" altLang="zh-CN" cap="none" dirty="0" smtClean="0"/>
              <a:t>5</a:t>
            </a:r>
            <a:endParaRPr lang="en-US" cap="none" dirty="0" smtClean="0"/>
          </a:p>
          <a:p>
            <a:r>
              <a:rPr lang="zh-CN" altLang="en-US" dirty="0">
                <a:latin typeface="Times New Roman" panose="02020603050405020304" pitchFamily="18" charset="0"/>
                <a:cs typeface="Times New Roman" panose="02020603050405020304" pitchFamily="18" charset="0"/>
              </a:rPr>
              <a:t>主要函数：</a:t>
            </a:r>
            <a:endParaRPr lang="en-US" altLang="zh-CN" dirty="0">
              <a:latin typeface="Times New Roman" panose="02020603050405020304" pitchFamily="18" charset="0"/>
              <a:cs typeface="Times New Roman" panose="02020603050405020304" pitchFamily="18" charset="0"/>
            </a:endParaRPr>
          </a:p>
          <a:p>
            <a:endParaRPr lang="en-US" cap="none"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878128" y="1939088"/>
            <a:ext cx="5322189" cy="1122452"/>
          </a:xfrm>
          <a:prstGeom prst="rect">
            <a:avLst/>
          </a:prstGeom>
        </p:spPr>
      </p:pic>
      <p:pic>
        <p:nvPicPr>
          <p:cNvPr id="8" name="Picture 7"/>
          <p:cNvPicPr>
            <a:picLocks noChangeAspect="1"/>
          </p:cNvPicPr>
          <p:nvPr/>
        </p:nvPicPr>
        <p:blipFill>
          <a:blip r:embed="rId3"/>
          <a:stretch>
            <a:fillRect/>
          </a:stretch>
        </p:blipFill>
        <p:spPr>
          <a:xfrm>
            <a:off x="1878128" y="5556931"/>
            <a:ext cx="10116943" cy="766117"/>
          </a:xfrm>
          <a:prstGeom prst="rect">
            <a:avLst/>
          </a:prstGeom>
        </p:spPr>
      </p:pic>
      <p:pic>
        <p:nvPicPr>
          <p:cNvPr id="9" name="Picture 8"/>
          <p:cNvPicPr>
            <a:picLocks noChangeAspect="1"/>
          </p:cNvPicPr>
          <p:nvPr/>
        </p:nvPicPr>
        <p:blipFill>
          <a:blip r:embed="rId4"/>
          <a:stretch>
            <a:fillRect/>
          </a:stretch>
        </p:blipFill>
        <p:spPr>
          <a:xfrm>
            <a:off x="2555649" y="3819160"/>
            <a:ext cx="3967146" cy="954804"/>
          </a:xfrm>
          <a:prstGeom prst="rect">
            <a:avLst/>
          </a:prstGeom>
        </p:spPr>
      </p:pic>
      <p:pic>
        <p:nvPicPr>
          <p:cNvPr id="10" name="Picture 9"/>
          <p:cNvPicPr>
            <a:picLocks noChangeAspect="1"/>
          </p:cNvPicPr>
          <p:nvPr/>
        </p:nvPicPr>
        <p:blipFill>
          <a:blip r:embed="rId5"/>
          <a:stretch>
            <a:fillRect/>
          </a:stretch>
        </p:blipFill>
        <p:spPr>
          <a:xfrm>
            <a:off x="7307562" y="656107"/>
            <a:ext cx="4687509" cy="4810865"/>
          </a:xfrm>
          <a:prstGeom prst="rect">
            <a:avLst/>
          </a:prstGeom>
        </p:spPr>
      </p:pic>
      <p:cxnSp>
        <p:nvCxnSpPr>
          <p:cNvPr id="12" name="Straight Arrow Connector 11"/>
          <p:cNvCxnSpPr/>
          <p:nvPr/>
        </p:nvCxnSpPr>
        <p:spPr>
          <a:xfrm>
            <a:off x="2191657" y="3280229"/>
            <a:ext cx="5008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005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1" y="-261258"/>
            <a:ext cx="10364451" cy="1365607"/>
          </a:xfrm>
        </p:spPr>
        <p:txBody>
          <a:bodyPr/>
          <a:lstStyle/>
          <a:p>
            <a:pPr algn="l"/>
            <a:r>
              <a:rPr lang="en-US" cap="none" dirty="0" smtClean="0">
                <a:latin typeface="Times New Roman" panose="02020603050405020304" pitchFamily="18" charset="0"/>
                <a:cs typeface="Times New Roman" panose="02020603050405020304" pitchFamily="18" charset="0"/>
              </a:rPr>
              <a:t>T</a:t>
            </a:r>
            <a:r>
              <a:rPr lang="en-US" altLang="zh-CN" cap="none" dirty="0" smtClean="0">
                <a:latin typeface="Times New Roman" panose="02020603050405020304" pitchFamily="18" charset="0"/>
                <a:cs typeface="Times New Roman" panose="02020603050405020304" pitchFamily="18" charset="0"/>
              </a:rPr>
              <a:t>riple_Pendulum_Calculate</a:t>
            </a:r>
            <a:r>
              <a:rPr lang="zh-CN" altLang="en-US" cap="none" dirty="0" smtClean="0">
                <a:latin typeface="Times New Roman" panose="02020603050405020304" pitchFamily="18" charset="0"/>
                <a:cs typeface="Times New Roman" panose="02020603050405020304" pitchFamily="18" charset="0"/>
              </a:rPr>
              <a:t>类</a:t>
            </a:r>
            <a:endParaRPr lang="en-US" cap="none" dirty="0"/>
          </a:p>
        </p:txBody>
      </p:sp>
      <p:sp>
        <p:nvSpPr>
          <p:cNvPr id="3" name="Content Placeholder 2"/>
          <p:cNvSpPr>
            <a:spLocks noGrp="1"/>
          </p:cNvSpPr>
          <p:nvPr>
            <p:ph sz="quarter" idx="13"/>
          </p:nvPr>
        </p:nvSpPr>
        <p:spPr>
          <a:xfrm>
            <a:off x="913770" y="781454"/>
            <a:ext cx="10364451" cy="5532260"/>
          </a:xfrm>
        </p:spPr>
        <p:txBody>
          <a:bodyPr>
            <a:normAutofit/>
          </a:bodyPr>
          <a:lstStyle/>
          <a:p>
            <a:r>
              <a:rPr lang="zh-CN" altLang="en-US" cap="none" dirty="0" smtClean="0">
                <a:latin typeface="Times New Roman" panose="02020603050405020304" pitchFamily="18" charset="0"/>
                <a:cs typeface="Times New Roman" panose="02020603050405020304" pitchFamily="18" charset="0"/>
              </a:rPr>
              <a:t>函数</a:t>
            </a:r>
            <a:r>
              <a:rPr lang="en-US" cap="none" dirty="0" smtClean="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的内容：</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r>
              <a:rPr lang="zh-CN" altLang="en-US" dirty="0" smtClean="0"/>
              <a:t>                       函数</a:t>
            </a:r>
            <a:r>
              <a:rPr lang="en-US" altLang="zh-CN" dirty="0" smtClean="0"/>
              <a:t>RK4_</a:t>
            </a:r>
            <a:r>
              <a:rPr lang="en-US" altLang="zh-CN" cap="none" dirty="0" smtClean="0"/>
              <a:t>solve</a:t>
            </a:r>
            <a:r>
              <a:rPr lang="zh-CN" altLang="en-US" dirty="0" smtClean="0"/>
              <a:t>内容</a:t>
            </a:r>
            <a:endParaRPr lang="en-US" dirty="0"/>
          </a:p>
        </p:txBody>
      </p:sp>
      <p:pic>
        <p:nvPicPr>
          <p:cNvPr id="5" name="Picture 4"/>
          <p:cNvPicPr>
            <a:picLocks noChangeAspect="1"/>
          </p:cNvPicPr>
          <p:nvPr/>
        </p:nvPicPr>
        <p:blipFill>
          <a:blip r:embed="rId2"/>
          <a:stretch>
            <a:fillRect/>
          </a:stretch>
        </p:blipFill>
        <p:spPr>
          <a:xfrm>
            <a:off x="3033104" y="751162"/>
            <a:ext cx="7780039" cy="3109638"/>
          </a:xfrm>
          <a:prstGeom prst="rect">
            <a:avLst/>
          </a:prstGeom>
        </p:spPr>
      </p:pic>
      <p:pic>
        <p:nvPicPr>
          <p:cNvPr id="8" name="Picture 7"/>
          <p:cNvPicPr>
            <a:picLocks noChangeAspect="1"/>
          </p:cNvPicPr>
          <p:nvPr/>
        </p:nvPicPr>
        <p:blipFill>
          <a:blip r:embed="rId3"/>
          <a:stretch>
            <a:fillRect/>
          </a:stretch>
        </p:blipFill>
        <p:spPr>
          <a:xfrm>
            <a:off x="163564" y="1324019"/>
            <a:ext cx="2676190" cy="3790476"/>
          </a:xfrm>
          <a:prstGeom prst="rect">
            <a:avLst/>
          </a:prstGeom>
        </p:spPr>
      </p:pic>
      <p:pic>
        <p:nvPicPr>
          <p:cNvPr id="9" name="Picture 8"/>
          <p:cNvPicPr>
            <a:picLocks noChangeAspect="1"/>
          </p:cNvPicPr>
          <p:nvPr/>
        </p:nvPicPr>
        <p:blipFill rotWithShape="1">
          <a:blip r:embed="rId4"/>
          <a:srcRect l="951" r="1556"/>
          <a:stretch/>
        </p:blipFill>
        <p:spPr>
          <a:xfrm>
            <a:off x="6077570" y="3400652"/>
            <a:ext cx="5950857" cy="3005720"/>
          </a:xfrm>
          <a:prstGeom prst="rect">
            <a:avLst/>
          </a:prstGeom>
        </p:spPr>
      </p:pic>
      <p:cxnSp>
        <p:nvCxnSpPr>
          <p:cNvPr id="13" name="Straight Arrow Connector 12"/>
          <p:cNvCxnSpPr/>
          <p:nvPr/>
        </p:nvCxnSpPr>
        <p:spPr>
          <a:xfrm flipV="1">
            <a:off x="5544457" y="5225143"/>
            <a:ext cx="740229"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380343" y="4064000"/>
            <a:ext cx="459411" cy="116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39754" y="1104349"/>
            <a:ext cx="658189" cy="5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65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697" y="316524"/>
            <a:ext cx="10364451" cy="1309086"/>
          </a:xfrm>
        </p:spPr>
        <p:txBody>
          <a:bodyPr/>
          <a:lstStyle/>
          <a:p>
            <a:pPr algn="l"/>
            <a:r>
              <a:rPr lang="en-US" altLang="zh-CN" dirty="0" smtClean="0"/>
              <a:t>3.</a:t>
            </a:r>
            <a:r>
              <a:rPr lang="zh-CN" altLang="en-US" dirty="0" smtClean="0"/>
              <a:t>程序代码</a:t>
            </a:r>
            <a:endParaRPr lang="zh-CN" altLang="en-US" dirty="0"/>
          </a:p>
        </p:txBody>
      </p:sp>
      <p:sp>
        <p:nvSpPr>
          <p:cNvPr id="3" name="内容占位符 2"/>
          <p:cNvSpPr>
            <a:spLocks noGrp="1"/>
          </p:cNvSpPr>
          <p:nvPr>
            <p:ph sz="quarter" idx="13"/>
          </p:nvPr>
        </p:nvSpPr>
        <p:spPr>
          <a:xfrm>
            <a:off x="817058" y="1625610"/>
            <a:ext cx="10363826" cy="4519551"/>
          </a:xfrm>
        </p:spPr>
        <p:txBody>
          <a:bodyPr>
            <a:normAutofit/>
          </a:bodyPr>
          <a:lstStyle/>
          <a:p>
            <a:pPr marL="0" indent="0">
              <a:buNone/>
            </a:pPr>
            <a:r>
              <a:rPr lang="zh-CN" altLang="zh-CN" dirty="0"/>
              <a:t>我从事界面设计和代码</a:t>
            </a:r>
            <a:r>
              <a:rPr lang="zh-CN" altLang="zh-CN" dirty="0" smtClean="0"/>
              <a:t>协调</a:t>
            </a:r>
            <a:r>
              <a:rPr lang="zh-CN" altLang="en-US" dirty="0" smtClean="0"/>
              <a:t>。因为界面是很庞大的工作量，故我总计创建了</a:t>
            </a:r>
            <a:r>
              <a:rPr lang="en-US" altLang="zh-CN" dirty="0" smtClean="0"/>
              <a:t>16</a:t>
            </a:r>
            <a:r>
              <a:rPr lang="zh-CN" altLang="en-US" dirty="0" smtClean="0"/>
              <a:t>个类，其中有</a:t>
            </a:r>
            <a:r>
              <a:rPr lang="en-US" altLang="zh-CN" dirty="0" smtClean="0"/>
              <a:t>4</a:t>
            </a:r>
            <a:r>
              <a:rPr lang="zh-CN" altLang="en-US" dirty="0" smtClean="0"/>
              <a:t>个有</a:t>
            </a:r>
            <a:r>
              <a:rPr lang="en-US" altLang="zh-CN" dirty="0" smtClean="0"/>
              <a:t>UI</a:t>
            </a:r>
            <a:r>
              <a:rPr lang="zh-CN" altLang="en-US" dirty="0" smtClean="0"/>
              <a:t>界面，分别为如下：</a:t>
            </a:r>
            <a:endParaRPr lang="en-US" altLang="zh-CN" sz="1600" dirty="0" smtClean="0"/>
          </a:p>
          <a:p>
            <a:pPr>
              <a:buFont typeface="Wingdings" panose="05000000000000000000" pitchFamily="2" charset="2"/>
              <a:buChar char="u"/>
            </a:pPr>
            <a:r>
              <a:rPr lang="en-US" altLang="zh-CN" sz="1600" cap="none" dirty="0" smtClean="0"/>
              <a:t>Dialog</a:t>
            </a:r>
            <a:r>
              <a:rPr lang="zh-CN" altLang="en-US" sz="1600" cap="none" dirty="0" smtClean="0"/>
              <a:t>类（主窗口类）（有</a:t>
            </a:r>
            <a:r>
              <a:rPr lang="en-US" altLang="zh-CN" sz="1600" cap="none" dirty="0" smtClean="0"/>
              <a:t>ui</a:t>
            </a:r>
            <a:r>
              <a:rPr lang="zh-CN" altLang="en-US" sz="1600" cap="none" dirty="0" smtClean="0"/>
              <a:t>界面）</a:t>
            </a:r>
            <a:endParaRPr lang="en-US" altLang="zh-CN" sz="1600" cap="none" dirty="0" smtClean="0"/>
          </a:p>
          <a:p>
            <a:pPr>
              <a:buFont typeface="Wingdings" panose="05000000000000000000" pitchFamily="2" charset="2"/>
              <a:buChar char="u"/>
            </a:pPr>
            <a:r>
              <a:rPr lang="en-US" altLang="zh-CN" sz="1600" cap="none" dirty="0" smtClean="0"/>
              <a:t>Help</a:t>
            </a:r>
            <a:r>
              <a:rPr lang="zh-CN" altLang="en-US" sz="1600" cap="none" dirty="0"/>
              <a:t>类（帮助窗口类）（有</a:t>
            </a:r>
            <a:r>
              <a:rPr lang="en-US" altLang="zh-CN" sz="1600" cap="none" dirty="0"/>
              <a:t>ui</a:t>
            </a:r>
            <a:r>
              <a:rPr lang="zh-CN" altLang="en-US" sz="1600" cap="none" dirty="0"/>
              <a:t>界面</a:t>
            </a:r>
            <a:r>
              <a:rPr lang="zh-CN" altLang="en-US" sz="1600" cap="none" dirty="0" smtClean="0"/>
              <a:t>）</a:t>
            </a:r>
            <a:endParaRPr lang="en-US" altLang="zh-CN" sz="1600" cap="none" dirty="0"/>
          </a:p>
          <a:p>
            <a:pPr>
              <a:buFont typeface="Wingdings" panose="05000000000000000000" pitchFamily="2" charset="2"/>
              <a:buChar char="u"/>
            </a:pPr>
            <a:r>
              <a:rPr lang="en-US" altLang="zh-CN" sz="1600" cap="none" dirty="0" smtClean="0"/>
              <a:t>Connect</a:t>
            </a:r>
            <a:r>
              <a:rPr lang="zh-CN" altLang="en-US" sz="1600" cap="none" dirty="0" smtClean="0"/>
              <a:t>类（程序信息类）（有</a:t>
            </a:r>
            <a:r>
              <a:rPr lang="en-US" altLang="zh-CN" sz="1600" cap="none" dirty="0" smtClean="0"/>
              <a:t>ui</a:t>
            </a:r>
            <a:r>
              <a:rPr lang="zh-CN" altLang="en-US" sz="1600" cap="none" dirty="0" smtClean="0"/>
              <a:t>界面）</a:t>
            </a:r>
            <a:endParaRPr lang="en-US" altLang="zh-CN" sz="1600" cap="none" dirty="0"/>
          </a:p>
          <a:p>
            <a:pPr>
              <a:buFont typeface="Wingdings" panose="05000000000000000000" pitchFamily="2" charset="2"/>
              <a:buChar char="u"/>
            </a:pPr>
            <a:r>
              <a:rPr lang="en-US" altLang="zh-CN" sz="1600" cap="none" dirty="0"/>
              <a:t>Fun</a:t>
            </a:r>
            <a:r>
              <a:rPr lang="zh-CN" altLang="en-US" sz="1600" cap="none" dirty="0"/>
              <a:t>类（窗口类）（有</a:t>
            </a:r>
            <a:r>
              <a:rPr lang="en-US" altLang="zh-CN" sz="1600" cap="none" dirty="0"/>
              <a:t>ui</a:t>
            </a:r>
            <a:r>
              <a:rPr lang="zh-CN" altLang="en-US" sz="1600" cap="none" dirty="0"/>
              <a:t>界面</a:t>
            </a:r>
            <a:r>
              <a:rPr lang="zh-CN" altLang="en-US" sz="1600" cap="none" dirty="0" smtClean="0"/>
              <a:t>）</a:t>
            </a:r>
            <a:endParaRPr lang="en-US" altLang="zh-CN" sz="1600" cap="none" dirty="0" smtClean="0"/>
          </a:p>
          <a:p>
            <a:pPr>
              <a:buFont typeface="Wingdings" panose="05000000000000000000" pitchFamily="2" charset="2"/>
              <a:buChar char="u"/>
            </a:pPr>
            <a:r>
              <a:rPr lang="en-US" altLang="zh-CN" sz="1600" cap="none" dirty="0" smtClean="0"/>
              <a:t>TitleBar</a:t>
            </a:r>
            <a:r>
              <a:rPr lang="zh-CN" altLang="en-US" sz="1600" cap="none" dirty="0" smtClean="0"/>
              <a:t>类（标题栏类）</a:t>
            </a:r>
            <a:endParaRPr lang="en-US" altLang="zh-CN" sz="1600" cap="none" dirty="0" smtClean="0"/>
          </a:p>
          <a:p>
            <a:pPr>
              <a:buFont typeface="Wingdings" panose="05000000000000000000" pitchFamily="2" charset="2"/>
              <a:buChar char="u"/>
            </a:pPr>
            <a:r>
              <a:rPr lang="en-US" altLang="zh-CN" sz="1600" cap="none" dirty="0" smtClean="0"/>
              <a:t>CalculateWidget</a:t>
            </a:r>
            <a:r>
              <a:rPr lang="zh-CN" altLang="en-US" sz="1600" cap="none" dirty="0" smtClean="0"/>
              <a:t>类（提醒框类）</a:t>
            </a:r>
            <a:endParaRPr lang="en-US" altLang="zh-CN" sz="1600" cap="none" dirty="0" smtClean="0"/>
          </a:p>
          <a:p>
            <a:pPr>
              <a:buFont typeface="Wingdings" panose="05000000000000000000" pitchFamily="2" charset="2"/>
              <a:buChar char="u"/>
            </a:pPr>
            <a:r>
              <a:rPr lang="en-US" altLang="zh-CN" sz="1600" cap="none" dirty="0" smtClean="0"/>
              <a:t>Graph1,2,3,4</a:t>
            </a:r>
            <a:r>
              <a:rPr lang="zh-CN" altLang="en-US" sz="1600" cap="none" dirty="0" smtClean="0"/>
              <a:t>类（画图与动画类）</a:t>
            </a:r>
            <a:endParaRPr lang="en-US" altLang="zh-CN" sz="1600" cap="none" dirty="0" smtClean="0"/>
          </a:p>
          <a:p>
            <a:pPr>
              <a:buFont typeface="Wingdings" panose="05000000000000000000" pitchFamily="2" charset="2"/>
              <a:buChar char="u"/>
            </a:pPr>
            <a:r>
              <a:rPr lang="en-US" altLang="zh-CN" sz="1600" cap="none" dirty="0" smtClean="0"/>
              <a:t>Graph1_1,2,3</a:t>
            </a:r>
            <a:r>
              <a:rPr lang="zh-CN" altLang="en-US" sz="1600" cap="none" dirty="0" smtClean="0"/>
              <a:t>和</a:t>
            </a:r>
            <a:r>
              <a:rPr lang="en-US" altLang="zh-CN" sz="1600" cap="none" dirty="0" smtClean="0"/>
              <a:t>Graph3_1,2,3</a:t>
            </a:r>
            <a:r>
              <a:rPr lang="zh-CN" altLang="en-US" sz="1600" cap="none" dirty="0" smtClean="0"/>
              <a:t>类（画相图研究类）</a:t>
            </a:r>
            <a:endParaRPr lang="zh-CN" altLang="en-US" sz="1600" cap="none" dirty="0"/>
          </a:p>
        </p:txBody>
      </p:sp>
      <p:pic>
        <p:nvPicPr>
          <p:cNvPr id="5" name="图片 4"/>
          <p:cNvPicPr>
            <a:picLocks noChangeAspect="1"/>
          </p:cNvPicPr>
          <p:nvPr/>
        </p:nvPicPr>
        <p:blipFill>
          <a:blip r:embed="rId2"/>
          <a:stretch>
            <a:fillRect/>
          </a:stretch>
        </p:blipFill>
        <p:spPr>
          <a:xfrm>
            <a:off x="6083299" y="2139596"/>
            <a:ext cx="2219166" cy="3465174"/>
          </a:xfrm>
          <a:prstGeom prst="rect">
            <a:avLst/>
          </a:prstGeom>
        </p:spPr>
      </p:pic>
      <p:pic>
        <p:nvPicPr>
          <p:cNvPr id="6" name="图片 5"/>
          <p:cNvPicPr>
            <a:picLocks noChangeAspect="1"/>
          </p:cNvPicPr>
          <p:nvPr/>
        </p:nvPicPr>
        <p:blipFill>
          <a:blip r:embed="rId3"/>
          <a:stretch>
            <a:fillRect/>
          </a:stretch>
        </p:blipFill>
        <p:spPr>
          <a:xfrm>
            <a:off x="8607044" y="2149429"/>
            <a:ext cx="2264371" cy="3465174"/>
          </a:xfrm>
          <a:prstGeom prst="rect">
            <a:avLst/>
          </a:prstGeom>
        </p:spPr>
      </p:pic>
    </p:spTree>
    <p:extLst>
      <p:ext uri="{BB962C8B-B14F-4D97-AF65-F5344CB8AC3E}">
        <p14:creationId xmlns:p14="http://schemas.microsoft.com/office/powerpoint/2010/main" val="3989680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444632"/>
            <a:ext cx="10364451" cy="1087191"/>
          </a:xfrm>
        </p:spPr>
        <p:txBody>
          <a:bodyPr/>
          <a:lstStyle/>
          <a:p>
            <a:pPr algn="l"/>
            <a:r>
              <a:rPr lang="en-US" altLang="zh-CN" cap="none" dirty="0" smtClean="0"/>
              <a:t>Dialog</a:t>
            </a:r>
            <a:r>
              <a:rPr lang="zh-CN" altLang="en-US" cap="none" dirty="0" smtClean="0"/>
              <a:t>类</a:t>
            </a:r>
            <a:endParaRPr lang="zh-CN" altLang="en-US" dirty="0"/>
          </a:p>
        </p:txBody>
      </p:sp>
      <p:sp>
        <p:nvSpPr>
          <p:cNvPr id="3" name="内容占位符 2"/>
          <p:cNvSpPr>
            <a:spLocks noGrp="1"/>
          </p:cNvSpPr>
          <p:nvPr>
            <p:ph sz="quarter" idx="13"/>
          </p:nvPr>
        </p:nvSpPr>
        <p:spPr>
          <a:xfrm>
            <a:off x="608349" y="1439910"/>
            <a:ext cx="10279459" cy="4825015"/>
          </a:xfrm>
        </p:spPr>
        <p:txBody>
          <a:bodyPr/>
          <a:lstStyle/>
          <a:p>
            <a:r>
              <a:rPr lang="en-US" altLang="zh-CN" cap="none" dirty="0" smtClean="0"/>
              <a:t>Dialog</a:t>
            </a:r>
            <a:r>
              <a:rPr lang="zh-CN" altLang="zh-CN" dirty="0" smtClean="0"/>
              <a:t>类</a:t>
            </a:r>
            <a:r>
              <a:rPr lang="zh-CN" altLang="zh-CN" dirty="0"/>
              <a:t>是我的主窗口类。所有类基本都是在这个类里面实例化</a:t>
            </a:r>
            <a:r>
              <a:rPr lang="zh-CN" altLang="zh-CN" dirty="0" smtClean="0"/>
              <a:t>。</a:t>
            </a:r>
            <a:endParaRPr lang="en-US" altLang="zh-CN" dirty="0" smtClean="0"/>
          </a:p>
        </p:txBody>
      </p:sp>
      <p:pic>
        <p:nvPicPr>
          <p:cNvPr id="4" name="图片 3"/>
          <p:cNvPicPr/>
          <p:nvPr/>
        </p:nvPicPr>
        <p:blipFill>
          <a:blip r:embed="rId2"/>
          <a:stretch>
            <a:fillRect/>
          </a:stretch>
        </p:blipFill>
        <p:spPr>
          <a:xfrm>
            <a:off x="6819734" y="1958848"/>
            <a:ext cx="4343400" cy="3787140"/>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7313262" y="5745988"/>
            <a:ext cx="3500284" cy="307777"/>
          </a:xfrm>
          <a:prstGeom prst="rect">
            <a:avLst/>
          </a:prstGeom>
          <a:noFill/>
        </p:spPr>
        <p:txBody>
          <a:bodyPr wrap="square" rtlCol="0">
            <a:spAutoFit/>
          </a:bodyPr>
          <a:lstStyle/>
          <a:p>
            <a:r>
              <a:rPr lang="zh-CN" altLang="en-US" sz="1400" dirty="0" smtClean="0"/>
              <a:t>类里面的一部分实例化其他类的私有变量</a:t>
            </a:r>
            <a:endParaRPr lang="zh-CN" altLang="en-US" sz="1400" dirty="0"/>
          </a:p>
        </p:txBody>
      </p:sp>
      <p:sp>
        <p:nvSpPr>
          <p:cNvPr id="9" name="文本框 8"/>
          <p:cNvSpPr txBox="1"/>
          <p:nvPr/>
        </p:nvSpPr>
        <p:spPr>
          <a:xfrm>
            <a:off x="801140" y="2348390"/>
            <a:ext cx="5638989" cy="2062103"/>
          </a:xfrm>
          <a:prstGeom prst="rect">
            <a:avLst/>
          </a:prstGeom>
          <a:noFill/>
        </p:spPr>
        <p:txBody>
          <a:bodyPr wrap="square" rtlCol="0">
            <a:spAutoFit/>
          </a:bodyPr>
          <a:lstStyle/>
          <a:p>
            <a:r>
              <a:rPr lang="zh-CN" altLang="en-US" sz="2000" b="1" dirty="0" smtClean="0"/>
              <a:t>界面原理：</a:t>
            </a:r>
            <a:endParaRPr lang="en-US" altLang="zh-CN" sz="2000" b="1" dirty="0" smtClean="0"/>
          </a:p>
          <a:p>
            <a:r>
              <a:rPr lang="zh-CN" altLang="en-US" dirty="0" smtClean="0"/>
              <a:t>在主窗口</a:t>
            </a:r>
            <a:r>
              <a:rPr lang="en-US" altLang="zh-CN" dirty="0" smtClean="0"/>
              <a:t>Dialog</a:t>
            </a:r>
            <a:r>
              <a:rPr lang="zh-CN" altLang="en-US" dirty="0" smtClean="0"/>
              <a:t>类</a:t>
            </a:r>
            <a:r>
              <a:rPr lang="zh-CN" altLang="en-US" dirty="0"/>
              <a:t>中</a:t>
            </a:r>
            <a:r>
              <a:rPr lang="zh-CN" altLang="zh-CN" dirty="0"/>
              <a:t>里面我</a:t>
            </a:r>
            <a:r>
              <a:rPr lang="zh-CN" altLang="zh-CN" dirty="0" smtClean="0"/>
              <a:t>实例化</a:t>
            </a:r>
            <a:r>
              <a:rPr lang="zh-CN" altLang="en-US" dirty="0" smtClean="0"/>
              <a:t>理论算法类</a:t>
            </a:r>
            <a:r>
              <a:rPr lang="en-US" altLang="zh-CN" dirty="0" smtClean="0"/>
              <a:t>Double/</a:t>
            </a:r>
            <a:r>
              <a:rPr lang="en-US" altLang="zh-CN" dirty="0" err="1" smtClean="0"/>
              <a:t>Triple_Pendulum_Culculate</a:t>
            </a:r>
            <a:r>
              <a:rPr lang="zh-CN" altLang="zh-CN" dirty="0"/>
              <a:t>这个类并且加上</a:t>
            </a:r>
            <a:r>
              <a:rPr lang="en-US" altLang="zh-CN" dirty="0"/>
              <a:t>ui</a:t>
            </a:r>
            <a:r>
              <a:rPr lang="zh-CN" altLang="zh-CN" dirty="0"/>
              <a:t>界面中的输入值进行计算并把算出来的数值坐标传递至各种实例化的</a:t>
            </a:r>
            <a:r>
              <a:rPr lang="en-US" altLang="zh-CN" dirty="0"/>
              <a:t>Graph</a:t>
            </a:r>
            <a:r>
              <a:rPr lang="zh-CN" altLang="zh-CN" dirty="0"/>
              <a:t>类中进行绘制。最后做成我们的这么一个小</a:t>
            </a:r>
            <a:r>
              <a:rPr lang="zh-CN" altLang="zh-CN" dirty="0" smtClean="0"/>
              <a:t>程序</a:t>
            </a:r>
            <a:r>
              <a:rPr lang="zh-CN" altLang="en-US" dirty="0" smtClean="0"/>
              <a:t>。</a:t>
            </a:r>
            <a:endParaRPr lang="zh-CN" altLang="en-US" dirty="0"/>
          </a:p>
          <a:p>
            <a:endParaRPr lang="zh-CN" altLang="en-US" dirty="0"/>
          </a:p>
        </p:txBody>
      </p:sp>
      <p:sp>
        <p:nvSpPr>
          <p:cNvPr id="11" name="文本框 10"/>
          <p:cNvSpPr txBox="1"/>
          <p:nvPr/>
        </p:nvSpPr>
        <p:spPr>
          <a:xfrm>
            <a:off x="801140" y="4522839"/>
            <a:ext cx="5501337" cy="923330"/>
          </a:xfrm>
          <a:prstGeom prst="rect">
            <a:avLst/>
          </a:prstGeom>
          <a:noFill/>
        </p:spPr>
        <p:txBody>
          <a:bodyPr wrap="square" rtlCol="0">
            <a:spAutoFit/>
          </a:bodyPr>
          <a:lstStyle/>
          <a:p>
            <a:r>
              <a:rPr lang="zh-CN" altLang="zh-CN" dirty="0"/>
              <a:t>在</a:t>
            </a:r>
            <a:r>
              <a:rPr lang="en-US" altLang="zh-CN" dirty="0"/>
              <a:t>Dialog</a:t>
            </a:r>
            <a:r>
              <a:rPr lang="zh-CN" altLang="zh-CN" dirty="0"/>
              <a:t>里面我分别用了两种方式设计</a:t>
            </a:r>
            <a:r>
              <a:rPr lang="zh-CN" altLang="zh-CN" dirty="0" smtClean="0"/>
              <a:t>界面</a:t>
            </a:r>
            <a:r>
              <a:rPr lang="zh-CN" altLang="en-US" dirty="0" smtClean="0"/>
              <a:t>：</a:t>
            </a:r>
            <a:endParaRPr lang="en-US" altLang="zh-CN" dirty="0" smtClean="0"/>
          </a:p>
          <a:p>
            <a:r>
              <a:rPr lang="zh-CN" altLang="en-US" dirty="0" smtClean="0"/>
              <a:t>第一种是用</a:t>
            </a:r>
            <a:r>
              <a:rPr lang="en-US" altLang="zh-CN" dirty="0" smtClean="0"/>
              <a:t>ui</a:t>
            </a:r>
            <a:r>
              <a:rPr lang="zh-CN" altLang="en-US" dirty="0" smtClean="0"/>
              <a:t>实现；</a:t>
            </a:r>
            <a:endParaRPr lang="en-US" altLang="zh-CN" dirty="0" smtClean="0"/>
          </a:p>
          <a:p>
            <a:r>
              <a:rPr lang="zh-CN" altLang="en-US" dirty="0"/>
              <a:t>第二</a:t>
            </a:r>
            <a:r>
              <a:rPr lang="zh-CN" altLang="en-US" dirty="0" smtClean="0"/>
              <a:t>种是用代码实现。</a:t>
            </a:r>
            <a:endParaRPr lang="zh-CN" altLang="en-US" dirty="0"/>
          </a:p>
        </p:txBody>
      </p:sp>
    </p:spTree>
    <p:extLst>
      <p:ext uri="{BB962C8B-B14F-4D97-AF65-F5344CB8AC3E}">
        <p14:creationId xmlns:p14="http://schemas.microsoft.com/office/powerpoint/2010/main" val="804347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36656"/>
          </a:xfrm>
        </p:spPr>
        <p:txBody>
          <a:bodyPr/>
          <a:lstStyle/>
          <a:p>
            <a:pPr algn="l"/>
            <a:r>
              <a:rPr lang="en-US" altLang="zh-CN" dirty="0"/>
              <a:t>ui</a:t>
            </a:r>
            <a:r>
              <a:rPr lang="zh-CN" altLang="zh-CN" dirty="0"/>
              <a:t>设计</a:t>
            </a:r>
            <a:endParaRPr lang="zh-CN" altLang="en-US" dirty="0"/>
          </a:p>
        </p:txBody>
      </p:sp>
      <p:sp>
        <p:nvSpPr>
          <p:cNvPr id="3" name="内容占位符 2"/>
          <p:cNvSpPr>
            <a:spLocks noGrp="1"/>
          </p:cNvSpPr>
          <p:nvPr>
            <p:ph sz="quarter" idx="13"/>
          </p:nvPr>
        </p:nvSpPr>
        <p:spPr>
          <a:xfrm>
            <a:off x="913774" y="1622324"/>
            <a:ext cx="10363826" cy="4168876"/>
          </a:xfrm>
        </p:spPr>
        <p:txBody>
          <a:bodyPr/>
          <a:lstStyle/>
          <a:p>
            <a:r>
              <a:rPr lang="zh-CN" altLang="en-US" dirty="0" smtClean="0"/>
              <a:t>这种设计方式比较简单。只需要在</a:t>
            </a:r>
            <a:endParaRPr lang="en-US" altLang="zh-CN" dirty="0" smtClean="0"/>
          </a:p>
          <a:p>
            <a:pPr marL="0" indent="0">
              <a:buNone/>
            </a:pPr>
            <a:r>
              <a:rPr lang="en-US" altLang="zh-CN" cap="none" dirty="0" smtClean="0"/>
              <a:t>Qt  Designer </a:t>
            </a:r>
            <a:r>
              <a:rPr lang="zh-CN" altLang="en-US" cap="none" dirty="0" smtClean="0"/>
              <a:t>中在相应的位置放置相应的控件即可。</a:t>
            </a:r>
            <a:endParaRPr lang="en-US" altLang="zh-CN" cap="none" dirty="0" smtClean="0"/>
          </a:p>
        </p:txBody>
      </p:sp>
      <p:sp>
        <p:nvSpPr>
          <p:cNvPr id="5" name="文本框 4"/>
          <p:cNvSpPr txBox="1"/>
          <p:nvPr/>
        </p:nvSpPr>
        <p:spPr>
          <a:xfrm>
            <a:off x="1198724" y="2694038"/>
            <a:ext cx="4434974" cy="3970318"/>
          </a:xfrm>
          <a:prstGeom prst="rect">
            <a:avLst/>
          </a:prstGeom>
          <a:noFill/>
        </p:spPr>
        <p:txBody>
          <a:bodyPr wrap="square" rtlCol="0">
            <a:spAutoFit/>
          </a:bodyPr>
          <a:lstStyle/>
          <a:p>
            <a:r>
              <a:rPr lang="zh-CN" altLang="en-US" dirty="0"/>
              <a:t>首先</a:t>
            </a:r>
            <a:r>
              <a:rPr lang="zh-CN" altLang="en-US" dirty="0" smtClean="0"/>
              <a:t>在</a:t>
            </a:r>
            <a:r>
              <a:rPr lang="en-US" altLang="zh-CN" dirty="0" smtClean="0"/>
              <a:t>Qt Deisigner </a:t>
            </a:r>
            <a:r>
              <a:rPr lang="zh-CN" altLang="en-US" dirty="0" smtClean="0"/>
              <a:t>中设置控件的各种性质如</a:t>
            </a:r>
            <a:r>
              <a:rPr lang="en-US" altLang="zh-CN" dirty="0" smtClean="0"/>
              <a:t>spinbox</a:t>
            </a:r>
            <a:r>
              <a:rPr lang="zh-CN" altLang="en-US" dirty="0" smtClean="0"/>
              <a:t>和</a:t>
            </a:r>
            <a:r>
              <a:rPr lang="en-US" altLang="zh-CN" dirty="0" smtClean="0"/>
              <a:t>slider</a:t>
            </a:r>
            <a:r>
              <a:rPr lang="zh-CN" altLang="en-US" dirty="0" smtClean="0"/>
              <a:t>的最大最小值，每次点击的</a:t>
            </a:r>
            <a:r>
              <a:rPr lang="en-US" altLang="zh-CN" dirty="0" smtClean="0"/>
              <a:t>pagestep</a:t>
            </a:r>
            <a:r>
              <a:rPr lang="zh-CN" altLang="en-US" dirty="0" smtClean="0"/>
              <a:t>等等。</a:t>
            </a:r>
            <a:endParaRPr lang="en-US" altLang="zh-CN" dirty="0" smtClean="0"/>
          </a:p>
          <a:p>
            <a:endParaRPr lang="en-US" altLang="zh-CN" dirty="0" smtClean="0"/>
          </a:p>
          <a:p>
            <a:r>
              <a:rPr lang="zh-CN" altLang="en-US" dirty="0" smtClean="0"/>
              <a:t>然后利用</a:t>
            </a:r>
            <a:r>
              <a:rPr lang="en-US" altLang="zh-CN" dirty="0"/>
              <a:t>Qt</a:t>
            </a:r>
            <a:r>
              <a:rPr lang="zh-CN" altLang="en-US" dirty="0"/>
              <a:t>机制中的信号与槽函数进行链接，加上简单的计算，就可以实现控件之间的相互联系和页码之间的跳</a:t>
            </a:r>
            <a:r>
              <a:rPr lang="zh-CN" altLang="en-US" dirty="0" smtClean="0"/>
              <a:t>转。</a:t>
            </a:r>
            <a:endParaRPr lang="en-US" altLang="zh-CN" dirty="0" smtClean="0"/>
          </a:p>
          <a:p>
            <a:endParaRPr lang="en-US" altLang="zh-CN" dirty="0"/>
          </a:p>
          <a:p>
            <a:r>
              <a:rPr lang="zh-CN" altLang="en-US" dirty="0" smtClean="0"/>
              <a:t>最后通过</a:t>
            </a:r>
            <a:r>
              <a:rPr lang="en-US" altLang="zh-CN" dirty="0" smtClean="0"/>
              <a:t>void</a:t>
            </a:r>
            <a:r>
              <a:rPr lang="zh-CN" altLang="en-US" dirty="0" smtClean="0"/>
              <a:t> </a:t>
            </a:r>
            <a:r>
              <a:rPr lang="en-US" altLang="zh-CN" dirty="0" smtClean="0"/>
              <a:t>on_XXX_clicked()</a:t>
            </a:r>
            <a:r>
              <a:rPr lang="zh-CN" altLang="en-US" dirty="0" smtClean="0"/>
              <a:t>槽函数等等进行对按钮按下和点击和松开的个中操作。</a:t>
            </a:r>
            <a:endParaRPr lang="en-US" altLang="zh-CN" dirty="0" smtClean="0"/>
          </a:p>
          <a:p>
            <a:endParaRPr lang="en-US" altLang="zh-CN" dirty="0"/>
          </a:p>
          <a:p>
            <a:r>
              <a:rPr lang="zh-CN" altLang="en-US" dirty="0" smtClean="0"/>
              <a:t>由于代码太多。工作比较繁杂，故只示例几个</a:t>
            </a:r>
            <a:r>
              <a:rPr lang="zh-CN" altLang="en-US" dirty="0"/>
              <a:t>。</a:t>
            </a:r>
            <a:r>
              <a:rPr lang="zh-CN" altLang="en-US" dirty="0" smtClean="0"/>
              <a:t>右图是各种例子。</a:t>
            </a:r>
            <a:endParaRPr lang="en-US" altLang="zh-CN" dirty="0" smtClean="0"/>
          </a:p>
        </p:txBody>
      </p:sp>
      <p:pic>
        <p:nvPicPr>
          <p:cNvPr id="6" name="图片 5"/>
          <p:cNvPicPr>
            <a:picLocks noChangeAspect="1"/>
          </p:cNvPicPr>
          <p:nvPr/>
        </p:nvPicPr>
        <p:blipFill>
          <a:blip r:embed="rId2"/>
          <a:stretch>
            <a:fillRect/>
          </a:stretch>
        </p:blipFill>
        <p:spPr>
          <a:xfrm>
            <a:off x="5918648" y="198733"/>
            <a:ext cx="5516144" cy="1896513"/>
          </a:xfrm>
          <a:prstGeom prst="rect">
            <a:avLst/>
          </a:prstGeom>
        </p:spPr>
      </p:pic>
      <p:pic>
        <p:nvPicPr>
          <p:cNvPr id="8" name="图片 7"/>
          <p:cNvPicPr>
            <a:picLocks noChangeAspect="1"/>
          </p:cNvPicPr>
          <p:nvPr/>
        </p:nvPicPr>
        <p:blipFill>
          <a:blip r:embed="rId3"/>
          <a:stretch>
            <a:fillRect/>
          </a:stretch>
        </p:blipFill>
        <p:spPr>
          <a:xfrm>
            <a:off x="5918648" y="2568168"/>
            <a:ext cx="5516144" cy="1681056"/>
          </a:xfrm>
          <a:prstGeom prst="rect">
            <a:avLst/>
          </a:prstGeom>
        </p:spPr>
      </p:pic>
      <p:pic>
        <p:nvPicPr>
          <p:cNvPr id="9" name="图片 8"/>
          <p:cNvPicPr>
            <a:picLocks noChangeAspect="1"/>
          </p:cNvPicPr>
          <p:nvPr/>
        </p:nvPicPr>
        <p:blipFill>
          <a:blip r:embed="rId4"/>
          <a:stretch>
            <a:fillRect/>
          </a:stretch>
        </p:blipFill>
        <p:spPr>
          <a:xfrm>
            <a:off x="5918648" y="4541546"/>
            <a:ext cx="5379411" cy="1853209"/>
          </a:xfrm>
          <a:prstGeom prst="rect">
            <a:avLst/>
          </a:prstGeom>
        </p:spPr>
      </p:pic>
      <p:sp>
        <p:nvSpPr>
          <p:cNvPr id="10" name="文本框 9"/>
          <p:cNvSpPr txBox="1"/>
          <p:nvPr/>
        </p:nvSpPr>
        <p:spPr>
          <a:xfrm>
            <a:off x="815703" y="3596289"/>
            <a:ext cx="451658" cy="1754326"/>
          </a:xfrm>
          <a:prstGeom prst="rect">
            <a:avLst/>
          </a:prstGeom>
          <a:noFill/>
        </p:spPr>
        <p:txBody>
          <a:bodyPr wrap="square" rtlCol="0">
            <a:spAutoFit/>
          </a:bodyPr>
          <a:lstStyle/>
          <a:p>
            <a:r>
              <a:rPr lang="zh-CN" altLang="en-US" dirty="0" smtClean="0"/>
              <a:t>具体操作如右</a:t>
            </a:r>
            <a:endParaRPr lang="zh-CN" altLang="en-US" dirty="0"/>
          </a:p>
        </p:txBody>
      </p:sp>
    </p:spTree>
    <p:extLst>
      <p:ext uri="{BB962C8B-B14F-4D97-AF65-F5344CB8AC3E}">
        <p14:creationId xmlns:p14="http://schemas.microsoft.com/office/powerpoint/2010/main" val="4015266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95651"/>
          </a:xfrm>
        </p:spPr>
        <p:txBody>
          <a:bodyPr/>
          <a:lstStyle/>
          <a:p>
            <a:pPr algn="l"/>
            <a:r>
              <a:rPr lang="zh-CN" altLang="en-US" dirty="0" smtClean="0"/>
              <a:t>代码实现设计</a:t>
            </a:r>
            <a:endParaRPr lang="zh-CN" altLang="en-US" dirty="0"/>
          </a:p>
        </p:txBody>
      </p:sp>
      <p:sp>
        <p:nvSpPr>
          <p:cNvPr id="3" name="内容占位符 2"/>
          <p:cNvSpPr>
            <a:spLocks noGrp="1"/>
          </p:cNvSpPr>
          <p:nvPr>
            <p:ph sz="quarter" idx="13"/>
          </p:nvPr>
        </p:nvSpPr>
        <p:spPr>
          <a:xfrm>
            <a:off x="913774" y="1514168"/>
            <a:ext cx="10747284" cy="4788309"/>
          </a:xfrm>
        </p:spPr>
        <p:txBody>
          <a:bodyPr/>
          <a:lstStyle/>
          <a:p>
            <a:r>
              <a:rPr lang="zh-CN" altLang="en-US" dirty="0" smtClean="0"/>
              <a:t>由于需要两个形式的动画。</a:t>
            </a:r>
            <a:r>
              <a:rPr lang="en-US" altLang="zh-CN" cap="none" dirty="0" smtClean="0"/>
              <a:t>By_Keyboard</a:t>
            </a:r>
            <a:r>
              <a:rPr lang="zh-CN" altLang="en-US" cap="none" dirty="0" smtClean="0"/>
              <a:t>是用</a:t>
            </a:r>
            <a:r>
              <a:rPr lang="en-US" altLang="zh-CN" cap="none" dirty="0" smtClean="0"/>
              <a:t>ui</a:t>
            </a:r>
            <a:r>
              <a:rPr lang="zh-CN" altLang="en-US" cap="none" dirty="0" smtClean="0"/>
              <a:t>设计的。因为是弹出的窗口。而</a:t>
            </a:r>
            <a:r>
              <a:rPr lang="en-US" altLang="zh-CN" cap="none" dirty="0" smtClean="0"/>
              <a:t>By_Mouse</a:t>
            </a:r>
            <a:r>
              <a:rPr lang="zh-CN" altLang="en-US" dirty="0" smtClean="0"/>
              <a:t>还是在主窗口</a:t>
            </a:r>
            <a:r>
              <a:rPr lang="en-US" altLang="zh-CN" cap="none" dirty="0" smtClean="0"/>
              <a:t>Dialog</a:t>
            </a:r>
            <a:r>
              <a:rPr lang="zh-CN" altLang="en-US" cap="none" dirty="0" smtClean="0"/>
              <a:t>类中实现，</a:t>
            </a:r>
            <a:r>
              <a:rPr lang="en-US" altLang="zh-CN" cap="none" dirty="0"/>
              <a:t>G</a:t>
            </a:r>
            <a:r>
              <a:rPr lang="en-US" altLang="zh-CN" cap="none" dirty="0" smtClean="0"/>
              <a:t>raph_2</a:t>
            </a:r>
            <a:r>
              <a:rPr lang="zh-CN" altLang="en-US" cap="none" dirty="0" smtClean="0"/>
              <a:t>和</a:t>
            </a:r>
            <a:r>
              <a:rPr lang="en-US" altLang="zh-CN" cap="none" dirty="0" smtClean="0"/>
              <a:t>Graph_4</a:t>
            </a:r>
            <a:r>
              <a:rPr lang="zh-CN" altLang="en-US" cap="none" dirty="0" smtClean="0"/>
              <a:t>基类是</a:t>
            </a:r>
            <a:r>
              <a:rPr lang="en-US" altLang="zh-CN" cap="none" dirty="0" smtClean="0"/>
              <a:t>Widget</a:t>
            </a:r>
            <a:r>
              <a:rPr lang="zh-CN" altLang="en-US" cap="none" dirty="0" smtClean="0"/>
              <a:t>不是</a:t>
            </a:r>
            <a:r>
              <a:rPr lang="en-US" altLang="zh-CN" cap="none" dirty="0" smtClean="0"/>
              <a:t>Window</a:t>
            </a:r>
            <a:r>
              <a:rPr lang="zh-CN" altLang="en-US" cap="none" dirty="0" smtClean="0"/>
              <a:t>故采取代码实现设计。具体如下：</a:t>
            </a:r>
            <a:endParaRPr lang="en-US" altLang="zh-CN" cap="none" dirty="0" smtClean="0"/>
          </a:p>
        </p:txBody>
      </p:sp>
      <p:sp>
        <p:nvSpPr>
          <p:cNvPr id="4" name="文本框 3"/>
          <p:cNvSpPr txBox="1"/>
          <p:nvPr/>
        </p:nvSpPr>
        <p:spPr>
          <a:xfrm>
            <a:off x="1130083" y="2831690"/>
            <a:ext cx="4130175" cy="2585323"/>
          </a:xfrm>
          <a:prstGeom prst="rect">
            <a:avLst/>
          </a:prstGeom>
          <a:noFill/>
        </p:spPr>
        <p:txBody>
          <a:bodyPr wrap="square" rtlCol="0">
            <a:spAutoFit/>
          </a:bodyPr>
          <a:lstStyle/>
          <a:p>
            <a:r>
              <a:rPr lang="zh-CN" altLang="zh-CN" dirty="0"/>
              <a:t>这种设计相对</a:t>
            </a:r>
            <a:r>
              <a:rPr lang="zh-CN" altLang="zh-CN" dirty="0" smtClean="0"/>
              <a:t>复杂，</a:t>
            </a:r>
            <a:r>
              <a:rPr lang="zh-CN" altLang="zh-CN" dirty="0"/>
              <a:t>由于控件的各种性质无法</a:t>
            </a:r>
            <a:r>
              <a:rPr lang="zh-CN" altLang="zh-CN" dirty="0" smtClean="0"/>
              <a:t>通过</a:t>
            </a:r>
            <a:r>
              <a:rPr lang="zh-CN" altLang="en-US" dirty="0" smtClean="0"/>
              <a:t>像</a:t>
            </a:r>
            <a:r>
              <a:rPr lang="en-US" altLang="zh-CN" dirty="0" smtClean="0"/>
              <a:t>ui</a:t>
            </a:r>
            <a:r>
              <a:rPr lang="zh-CN" altLang="zh-CN" dirty="0" smtClean="0"/>
              <a:t>中</a:t>
            </a:r>
            <a:r>
              <a:rPr lang="zh-CN" altLang="zh-CN" dirty="0"/>
              <a:t>简单的设置，则需要自己定义控件和控件的</a:t>
            </a:r>
            <a:r>
              <a:rPr lang="en-US" altLang="zh-CN" dirty="0" smtClean="0"/>
              <a:t>property</a:t>
            </a:r>
            <a:r>
              <a:rPr lang="zh-CN" altLang="en-US" dirty="0" smtClean="0"/>
              <a:t>，还有在窗口的布局。</a:t>
            </a:r>
            <a:r>
              <a:rPr lang="zh-CN" altLang="zh-CN" dirty="0" smtClean="0"/>
              <a:t>（</a:t>
            </a:r>
            <a:r>
              <a:rPr lang="zh-CN" altLang="zh-CN" dirty="0"/>
              <a:t>这个过程工作比较繁琐</a:t>
            </a:r>
            <a:r>
              <a:rPr lang="zh-CN" altLang="zh-CN" dirty="0" smtClean="0"/>
              <a:t>）</a:t>
            </a:r>
            <a:endParaRPr lang="en-US" altLang="zh-CN" dirty="0" smtClean="0"/>
          </a:p>
          <a:p>
            <a:endParaRPr lang="en-US" altLang="zh-CN" dirty="0"/>
          </a:p>
          <a:p>
            <a:r>
              <a:rPr lang="zh-CN" altLang="zh-CN" dirty="0"/>
              <a:t>然后</a:t>
            </a:r>
            <a:r>
              <a:rPr lang="zh-CN" altLang="zh-CN" dirty="0" smtClean="0"/>
              <a:t>自己</a:t>
            </a:r>
            <a:r>
              <a:rPr lang="zh-CN" altLang="en-US" dirty="0"/>
              <a:t>自定义</a:t>
            </a:r>
            <a:r>
              <a:rPr lang="zh-CN" altLang="zh-CN" dirty="0" smtClean="0"/>
              <a:t>信号</a:t>
            </a:r>
            <a:r>
              <a:rPr lang="zh-CN" altLang="zh-CN" dirty="0"/>
              <a:t>和槽函数</a:t>
            </a:r>
            <a:r>
              <a:rPr lang="zh-CN" altLang="zh-CN" dirty="0" smtClean="0"/>
              <a:t>，信号</a:t>
            </a:r>
            <a:r>
              <a:rPr lang="zh-CN" altLang="zh-CN" dirty="0"/>
              <a:t>和槽函数进行连接，同样实现数据转化。动画实现。这里</a:t>
            </a:r>
            <a:r>
              <a:rPr lang="zh-CN" altLang="zh-CN" dirty="0" smtClean="0"/>
              <a:t>插</a:t>
            </a:r>
            <a:r>
              <a:rPr lang="zh-CN" altLang="en-US" dirty="0" smtClean="0"/>
              <a:t>入</a:t>
            </a:r>
            <a:r>
              <a:rPr lang="zh-CN" altLang="zh-CN" dirty="0" smtClean="0"/>
              <a:t>我</a:t>
            </a:r>
            <a:r>
              <a:rPr lang="zh-CN" altLang="zh-CN" dirty="0"/>
              <a:t>的一部分代码</a:t>
            </a:r>
            <a:r>
              <a:rPr lang="zh-CN" altLang="zh-CN" dirty="0" smtClean="0"/>
              <a:t>。</a:t>
            </a:r>
            <a:endParaRPr lang="zh-CN" altLang="en-US" dirty="0"/>
          </a:p>
        </p:txBody>
      </p:sp>
      <p:sp>
        <p:nvSpPr>
          <p:cNvPr id="5" name="文本框 4"/>
          <p:cNvSpPr txBox="1"/>
          <p:nvPr/>
        </p:nvSpPr>
        <p:spPr>
          <a:xfrm>
            <a:off x="1101213" y="5506065"/>
            <a:ext cx="5574890" cy="646331"/>
          </a:xfrm>
          <a:prstGeom prst="rect">
            <a:avLst/>
          </a:prstGeom>
          <a:noFill/>
        </p:spPr>
        <p:txBody>
          <a:bodyPr wrap="square" rtlCol="0">
            <a:spAutoFit/>
          </a:bodyPr>
          <a:lstStyle/>
          <a:p>
            <a:r>
              <a:rPr lang="zh-CN" altLang="zh-CN" dirty="0"/>
              <a:t>这两种方式的界面设计，就使得我的</a:t>
            </a:r>
            <a:r>
              <a:rPr lang="en-US" altLang="zh-CN" dirty="0"/>
              <a:t>Dialog.cpp</a:t>
            </a:r>
            <a:r>
              <a:rPr lang="zh-CN" altLang="zh-CN" dirty="0"/>
              <a:t>一共有</a:t>
            </a:r>
            <a:r>
              <a:rPr lang="en-US" altLang="zh-CN" dirty="0"/>
              <a:t>1600</a:t>
            </a:r>
            <a:r>
              <a:rPr lang="zh-CN" altLang="zh-CN" dirty="0"/>
              <a:t>多行。这是比较繁琐的</a:t>
            </a:r>
            <a:r>
              <a:rPr lang="zh-CN" altLang="zh-CN" dirty="0" smtClean="0"/>
              <a:t>工作</a:t>
            </a:r>
            <a:r>
              <a:rPr lang="zh-CN" altLang="en-US" dirty="0" smtClean="0"/>
              <a:t>。</a:t>
            </a:r>
            <a:endParaRPr lang="zh-CN" altLang="zh-CN" dirty="0"/>
          </a:p>
        </p:txBody>
      </p:sp>
      <p:pic>
        <p:nvPicPr>
          <p:cNvPr id="6" name="图片 5"/>
          <p:cNvPicPr>
            <a:picLocks noChangeAspect="1"/>
          </p:cNvPicPr>
          <p:nvPr/>
        </p:nvPicPr>
        <p:blipFill>
          <a:blip r:embed="rId3"/>
          <a:stretch>
            <a:fillRect/>
          </a:stretch>
        </p:blipFill>
        <p:spPr>
          <a:xfrm>
            <a:off x="6544327" y="2252626"/>
            <a:ext cx="1388717" cy="3103358"/>
          </a:xfrm>
          <a:prstGeom prst="rect">
            <a:avLst/>
          </a:prstGeom>
        </p:spPr>
      </p:pic>
      <p:sp>
        <p:nvSpPr>
          <p:cNvPr id="7" name="文本框 6"/>
          <p:cNvSpPr txBox="1"/>
          <p:nvPr/>
        </p:nvSpPr>
        <p:spPr>
          <a:xfrm>
            <a:off x="6096000" y="2476593"/>
            <a:ext cx="403123" cy="2862322"/>
          </a:xfrm>
          <a:prstGeom prst="rect">
            <a:avLst/>
          </a:prstGeom>
          <a:noFill/>
        </p:spPr>
        <p:txBody>
          <a:bodyPr wrap="square" rtlCol="0">
            <a:spAutoFit/>
          </a:bodyPr>
          <a:lstStyle/>
          <a:p>
            <a:r>
              <a:rPr lang="zh-CN" altLang="en-US" dirty="0" smtClean="0"/>
              <a:t>用代码实现的私有成员</a:t>
            </a:r>
            <a:endParaRPr lang="zh-CN" altLang="en-US" dirty="0"/>
          </a:p>
        </p:txBody>
      </p:sp>
      <p:pic>
        <p:nvPicPr>
          <p:cNvPr id="8" name="图片 7"/>
          <p:cNvPicPr>
            <a:picLocks noChangeAspect="1"/>
          </p:cNvPicPr>
          <p:nvPr/>
        </p:nvPicPr>
        <p:blipFill>
          <a:blip r:embed="rId4"/>
          <a:stretch>
            <a:fillRect/>
          </a:stretch>
        </p:blipFill>
        <p:spPr>
          <a:xfrm>
            <a:off x="7933044" y="2252626"/>
            <a:ext cx="2217765" cy="3745051"/>
          </a:xfrm>
          <a:prstGeom prst="rect">
            <a:avLst/>
          </a:prstGeom>
        </p:spPr>
      </p:pic>
      <p:pic>
        <p:nvPicPr>
          <p:cNvPr id="9" name="图片 8"/>
          <p:cNvPicPr>
            <a:picLocks noChangeAspect="1"/>
          </p:cNvPicPr>
          <p:nvPr/>
        </p:nvPicPr>
        <p:blipFill>
          <a:blip r:embed="rId5"/>
          <a:stretch>
            <a:fillRect/>
          </a:stretch>
        </p:blipFill>
        <p:spPr>
          <a:xfrm>
            <a:off x="10150809" y="2252626"/>
            <a:ext cx="1822703" cy="1906419"/>
          </a:xfrm>
          <a:prstGeom prst="rect">
            <a:avLst/>
          </a:prstGeom>
        </p:spPr>
      </p:pic>
    </p:spTree>
    <p:extLst>
      <p:ext uri="{BB962C8B-B14F-4D97-AF65-F5344CB8AC3E}">
        <p14:creationId xmlns:p14="http://schemas.microsoft.com/office/powerpoint/2010/main" val="2788822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52967"/>
          </a:xfrm>
        </p:spPr>
        <p:txBody>
          <a:bodyPr/>
          <a:lstStyle/>
          <a:p>
            <a:pPr algn="l"/>
            <a:r>
              <a:rPr lang="en-US" altLang="zh-CN" cap="none" dirty="0" smtClean="0"/>
              <a:t>Help/Connect/Fun</a:t>
            </a:r>
            <a:r>
              <a:rPr lang="zh-CN" altLang="en-US" cap="none" dirty="0" smtClean="0"/>
              <a:t>类</a:t>
            </a:r>
            <a:endParaRPr lang="zh-CN" altLang="en-US" cap="none" dirty="0"/>
          </a:p>
        </p:txBody>
      </p:sp>
      <p:sp>
        <p:nvSpPr>
          <p:cNvPr id="3" name="内容占位符 2"/>
          <p:cNvSpPr>
            <a:spLocks noGrp="1"/>
          </p:cNvSpPr>
          <p:nvPr>
            <p:ph sz="quarter" idx="13"/>
          </p:nvPr>
        </p:nvSpPr>
        <p:spPr>
          <a:xfrm>
            <a:off x="913774" y="1543667"/>
            <a:ext cx="10530974" cy="1376512"/>
          </a:xfrm>
        </p:spPr>
        <p:txBody>
          <a:bodyPr>
            <a:normAutofit fontScale="92500" lnSpcReduction="10000"/>
          </a:bodyPr>
          <a:lstStyle/>
          <a:p>
            <a:r>
              <a:rPr lang="en-US" altLang="zh-CN" cap="none" dirty="0" smtClean="0"/>
              <a:t>Help</a:t>
            </a:r>
            <a:r>
              <a:rPr lang="zh-CN" altLang="en-US" cap="none" dirty="0" smtClean="0"/>
              <a:t>类是一个的提示帮助窗口，当点击标题栏中按钮菜单中的</a:t>
            </a:r>
            <a:r>
              <a:rPr lang="en-US" altLang="zh-CN" cap="none" dirty="0" smtClean="0"/>
              <a:t>Help</a:t>
            </a:r>
            <a:r>
              <a:rPr lang="zh-CN" altLang="en-US" cap="none" dirty="0" smtClean="0"/>
              <a:t>即可查看模拟帮助。</a:t>
            </a:r>
            <a:endParaRPr lang="en-US" altLang="zh-CN" cap="none" dirty="0" smtClean="0"/>
          </a:p>
          <a:p>
            <a:r>
              <a:rPr lang="en-US" altLang="zh-CN" cap="none" dirty="0" smtClean="0"/>
              <a:t>Connect</a:t>
            </a:r>
            <a:r>
              <a:rPr lang="zh-CN" altLang="en-US" cap="none" dirty="0" smtClean="0"/>
              <a:t>类是一个程序信息窗口，当点击标题栏中按钮菜单中的</a:t>
            </a:r>
            <a:r>
              <a:rPr lang="en-US" altLang="zh-CN" cap="none" dirty="0" smtClean="0"/>
              <a:t>About</a:t>
            </a:r>
            <a:r>
              <a:rPr lang="zh-CN" altLang="en-US" cap="none" dirty="0" smtClean="0"/>
              <a:t>即可查看信息。</a:t>
            </a:r>
            <a:endParaRPr lang="en-US" altLang="zh-CN" cap="none" dirty="0" smtClean="0"/>
          </a:p>
          <a:p>
            <a:r>
              <a:rPr lang="en-US" altLang="zh-CN" cap="none" dirty="0" smtClean="0"/>
              <a:t>Fun</a:t>
            </a:r>
            <a:r>
              <a:rPr lang="zh-CN" altLang="en-US" cap="none" dirty="0" smtClean="0"/>
              <a:t>类是一个程序按钮窗口。</a:t>
            </a:r>
            <a:endParaRPr lang="zh-CN" altLang="en-US" cap="none" dirty="0"/>
          </a:p>
        </p:txBody>
      </p:sp>
      <p:sp>
        <p:nvSpPr>
          <p:cNvPr id="5" name="文本框 4"/>
          <p:cNvSpPr txBox="1"/>
          <p:nvPr/>
        </p:nvSpPr>
        <p:spPr>
          <a:xfrm>
            <a:off x="1051425" y="3578745"/>
            <a:ext cx="2891309" cy="2031325"/>
          </a:xfrm>
          <a:prstGeom prst="rect">
            <a:avLst/>
          </a:prstGeom>
          <a:noFill/>
        </p:spPr>
        <p:txBody>
          <a:bodyPr wrap="square" rtlCol="0">
            <a:spAutoFit/>
          </a:bodyPr>
          <a:lstStyle/>
          <a:p>
            <a:r>
              <a:rPr lang="zh-CN" altLang="en-US" dirty="0" smtClean="0"/>
              <a:t>这些窗口的实现都是先实例化，当你按下某个按钮时候通过信号槽将其显示。</a:t>
            </a:r>
            <a:endParaRPr lang="en-US" altLang="zh-CN" dirty="0" smtClean="0"/>
          </a:p>
          <a:p>
            <a:endParaRPr lang="en-US" altLang="zh-CN" dirty="0"/>
          </a:p>
          <a:p>
            <a:r>
              <a:rPr lang="zh-CN" altLang="en-US" dirty="0" smtClean="0"/>
              <a:t>其中的设计内容都是通过</a:t>
            </a:r>
            <a:r>
              <a:rPr lang="en-US" altLang="zh-CN" dirty="0" smtClean="0"/>
              <a:t>Qt Designer </a:t>
            </a:r>
            <a:r>
              <a:rPr lang="zh-CN" altLang="en-US" dirty="0" smtClean="0"/>
              <a:t>的</a:t>
            </a:r>
            <a:r>
              <a:rPr lang="en-US" altLang="zh-CN" dirty="0" smtClean="0"/>
              <a:t>ui</a:t>
            </a:r>
            <a:r>
              <a:rPr lang="zh-CN" altLang="en-US" dirty="0" smtClean="0"/>
              <a:t>设计出来的</a:t>
            </a:r>
            <a:endParaRPr lang="zh-CN" altLang="en-US" dirty="0"/>
          </a:p>
        </p:txBody>
      </p:sp>
      <p:pic>
        <p:nvPicPr>
          <p:cNvPr id="7" name="图片 6"/>
          <p:cNvPicPr>
            <a:picLocks noChangeAspect="1"/>
          </p:cNvPicPr>
          <p:nvPr/>
        </p:nvPicPr>
        <p:blipFill>
          <a:blip r:embed="rId2"/>
          <a:stretch>
            <a:fillRect/>
          </a:stretch>
        </p:blipFill>
        <p:spPr>
          <a:xfrm>
            <a:off x="4328845" y="2380094"/>
            <a:ext cx="4184967" cy="2397303"/>
          </a:xfrm>
          <a:prstGeom prst="rect">
            <a:avLst/>
          </a:prstGeom>
        </p:spPr>
      </p:pic>
      <p:pic>
        <p:nvPicPr>
          <p:cNvPr id="8" name="图片 7"/>
          <p:cNvPicPr>
            <a:picLocks noChangeAspect="1"/>
          </p:cNvPicPr>
          <p:nvPr/>
        </p:nvPicPr>
        <p:blipFill>
          <a:blip r:embed="rId3"/>
          <a:stretch>
            <a:fillRect/>
          </a:stretch>
        </p:blipFill>
        <p:spPr>
          <a:xfrm>
            <a:off x="6657304" y="3422313"/>
            <a:ext cx="4174300" cy="2536035"/>
          </a:xfrm>
          <a:prstGeom prst="rect">
            <a:avLst/>
          </a:prstGeom>
        </p:spPr>
      </p:pic>
    </p:spTree>
    <p:extLst>
      <p:ext uri="{BB962C8B-B14F-4D97-AF65-F5344CB8AC3E}">
        <p14:creationId xmlns:p14="http://schemas.microsoft.com/office/powerpoint/2010/main" val="327625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618518"/>
            <a:ext cx="10364453" cy="925146"/>
          </a:xfrm>
        </p:spPr>
        <p:txBody>
          <a:bodyPr/>
          <a:lstStyle/>
          <a:p>
            <a:pPr algn="l"/>
            <a:r>
              <a:rPr lang="en-US" altLang="zh-CN" cap="none" dirty="0" smtClean="0"/>
              <a:t>TitleBar</a:t>
            </a:r>
            <a:r>
              <a:rPr lang="zh-CN" altLang="en-US" cap="none" dirty="0" smtClean="0"/>
              <a:t>类</a:t>
            </a:r>
            <a:endParaRPr lang="zh-CN" altLang="en-US" dirty="0"/>
          </a:p>
        </p:txBody>
      </p:sp>
      <p:sp>
        <p:nvSpPr>
          <p:cNvPr id="3" name="内容占位符 2"/>
          <p:cNvSpPr>
            <a:spLocks noGrp="1"/>
          </p:cNvSpPr>
          <p:nvPr>
            <p:ph sz="quarter" idx="13"/>
          </p:nvPr>
        </p:nvSpPr>
        <p:spPr>
          <a:xfrm>
            <a:off x="913774" y="1814827"/>
            <a:ext cx="10363826" cy="3907360"/>
          </a:xfrm>
        </p:spPr>
        <p:txBody>
          <a:bodyPr/>
          <a:lstStyle/>
          <a:p>
            <a:r>
              <a:rPr lang="zh-CN" altLang="zh-CN" dirty="0"/>
              <a:t>我的标题栏类是用代码写的。</a:t>
            </a:r>
            <a:endParaRPr lang="en-US" altLang="zh-CN" dirty="0" smtClean="0"/>
          </a:p>
          <a:p>
            <a:r>
              <a:rPr lang="zh-CN" altLang="en-US" dirty="0" smtClean="0"/>
              <a:t>由</a:t>
            </a:r>
            <a:r>
              <a:rPr lang="zh-CN" altLang="zh-CN" dirty="0" smtClean="0"/>
              <a:t>于</a:t>
            </a:r>
            <a:r>
              <a:rPr lang="en-US" altLang="zh-CN" cap="none" dirty="0" smtClean="0"/>
              <a:t>Dialog</a:t>
            </a:r>
            <a:r>
              <a:rPr lang="zh-CN" altLang="zh-CN" dirty="0" smtClean="0"/>
              <a:t>原有</a:t>
            </a:r>
            <a:r>
              <a:rPr lang="zh-CN" altLang="zh-CN" dirty="0"/>
              <a:t>窗口无法加入新的窗口</a:t>
            </a:r>
            <a:r>
              <a:rPr lang="zh-CN" altLang="zh-CN" dirty="0" smtClean="0"/>
              <a:t>按钮</a:t>
            </a:r>
            <a:r>
              <a:rPr lang="zh-CN" altLang="en-US" dirty="0" smtClean="0"/>
              <a:t>（</a:t>
            </a:r>
            <a:r>
              <a:rPr lang="zh-CN" altLang="zh-CN" dirty="0" smtClean="0"/>
              <a:t>就是</a:t>
            </a:r>
            <a:r>
              <a:rPr lang="zh-CN" altLang="zh-CN" dirty="0"/>
              <a:t>程序的右上角的那个设置</a:t>
            </a:r>
            <a:r>
              <a:rPr lang="zh-CN" altLang="zh-CN" dirty="0" smtClean="0"/>
              <a:t>按钮</a:t>
            </a:r>
            <a:r>
              <a:rPr lang="zh-CN" altLang="en-US" dirty="0" smtClean="0"/>
              <a:t>）</a:t>
            </a:r>
            <a:r>
              <a:rPr lang="zh-CN" altLang="zh-CN" dirty="0" smtClean="0"/>
              <a:t>。</a:t>
            </a:r>
            <a:r>
              <a:rPr lang="zh-CN" altLang="zh-CN" dirty="0"/>
              <a:t>故打算将</a:t>
            </a:r>
            <a:r>
              <a:rPr lang="en-US" altLang="zh-CN" dirty="0"/>
              <a:t>Dialog</a:t>
            </a:r>
            <a:r>
              <a:rPr lang="zh-CN" altLang="zh-CN" dirty="0"/>
              <a:t>类窗口设置为无外框。自己重写一个标题栏类。然后用事件过滤器使这个标题栏具有和</a:t>
            </a:r>
            <a:r>
              <a:rPr lang="en-US" altLang="zh-CN" dirty="0"/>
              <a:t>Dialog</a:t>
            </a:r>
            <a:r>
              <a:rPr lang="zh-CN" altLang="zh-CN" dirty="0"/>
              <a:t>原有标题栏具有相同功能（最小化，关闭，标题名字。窗口</a:t>
            </a:r>
            <a:r>
              <a:rPr lang="en-US" altLang="zh-CN" dirty="0"/>
              <a:t>ico</a:t>
            </a:r>
            <a:r>
              <a:rPr lang="zh-CN" altLang="zh-CN" dirty="0"/>
              <a:t>）</a:t>
            </a:r>
            <a:r>
              <a:rPr lang="zh-CN" altLang="zh-CN" dirty="0" smtClean="0"/>
              <a:t>。</a:t>
            </a:r>
            <a:r>
              <a:rPr lang="zh-CN" altLang="zh-CN" dirty="0"/>
              <a:t>同时在加上一个按钮使得出现一个</a:t>
            </a:r>
            <a:r>
              <a:rPr lang="en-US" altLang="zh-CN" dirty="0"/>
              <a:t>Menu</a:t>
            </a:r>
            <a:r>
              <a:rPr lang="zh-CN" altLang="zh-CN" dirty="0"/>
              <a:t>和</a:t>
            </a:r>
            <a:r>
              <a:rPr lang="en-US" altLang="zh-CN" dirty="0"/>
              <a:t>Menu</a:t>
            </a:r>
            <a:r>
              <a:rPr lang="zh-CN" altLang="zh-CN" dirty="0"/>
              <a:t>的一些</a:t>
            </a:r>
            <a:r>
              <a:rPr lang="en-US" altLang="zh-CN" dirty="0"/>
              <a:t>save</a:t>
            </a:r>
            <a:r>
              <a:rPr lang="zh-CN" altLang="zh-CN" dirty="0"/>
              <a:t>功能等等。</a:t>
            </a:r>
            <a:endParaRPr lang="en-US" altLang="zh-CN" dirty="0" smtClean="0"/>
          </a:p>
          <a:p>
            <a:r>
              <a:rPr lang="zh-CN" altLang="en-US" cap="none" dirty="0" smtClean="0"/>
              <a:t>这个想法是我上网查找的。这个背景可以设置颜色也可以设置图片。</a:t>
            </a:r>
            <a:endParaRPr lang="zh-CN" altLang="en-US" cap="none" dirty="0"/>
          </a:p>
        </p:txBody>
      </p:sp>
      <p:pic>
        <p:nvPicPr>
          <p:cNvPr id="4" name="图片 3"/>
          <p:cNvPicPr>
            <a:picLocks noChangeAspect="1"/>
          </p:cNvPicPr>
          <p:nvPr/>
        </p:nvPicPr>
        <p:blipFill>
          <a:blip r:embed="rId2"/>
          <a:stretch>
            <a:fillRect/>
          </a:stretch>
        </p:blipFill>
        <p:spPr>
          <a:xfrm>
            <a:off x="2196940" y="4337855"/>
            <a:ext cx="7483488" cy="266723"/>
          </a:xfrm>
          <a:prstGeom prst="rect">
            <a:avLst/>
          </a:prstGeom>
        </p:spPr>
      </p:pic>
      <p:pic>
        <p:nvPicPr>
          <p:cNvPr id="5" name="图片 4"/>
          <p:cNvPicPr>
            <a:picLocks noChangeAspect="1"/>
          </p:cNvPicPr>
          <p:nvPr/>
        </p:nvPicPr>
        <p:blipFill>
          <a:blip r:embed="rId3"/>
          <a:stretch>
            <a:fillRect/>
          </a:stretch>
        </p:blipFill>
        <p:spPr>
          <a:xfrm>
            <a:off x="6335148" y="147237"/>
            <a:ext cx="4834297" cy="2113516"/>
          </a:xfrm>
          <a:prstGeom prst="rect">
            <a:avLst/>
          </a:prstGeom>
        </p:spPr>
      </p:pic>
      <p:pic>
        <p:nvPicPr>
          <p:cNvPr id="6" name="图片 5"/>
          <p:cNvPicPr>
            <a:picLocks noChangeAspect="1"/>
          </p:cNvPicPr>
          <p:nvPr/>
        </p:nvPicPr>
        <p:blipFill>
          <a:blip r:embed="rId4"/>
          <a:stretch>
            <a:fillRect/>
          </a:stretch>
        </p:blipFill>
        <p:spPr>
          <a:xfrm>
            <a:off x="752345" y="4850387"/>
            <a:ext cx="2887938" cy="1664315"/>
          </a:xfrm>
          <a:prstGeom prst="rect">
            <a:avLst/>
          </a:prstGeom>
        </p:spPr>
      </p:pic>
      <p:sp>
        <p:nvSpPr>
          <p:cNvPr id="7" name="文本框 6"/>
          <p:cNvSpPr txBox="1"/>
          <p:nvPr/>
        </p:nvSpPr>
        <p:spPr>
          <a:xfrm>
            <a:off x="3601780" y="5421868"/>
            <a:ext cx="5466735" cy="369332"/>
          </a:xfrm>
          <a:prstGeom prst="rect">
            <a:avLst/>
          </a:prstGeom>
          <a:noFill/>
        </p:spPr>
        <p:txBody>
          <a:bodyPr wrap="square" rtlCol="0">
            <a:spAutoFit/>
          </a:bodyPr>
          <a:lstStyle/>
          <a:p>
            <a:r>
              <a:rPr lang="en-US" altLang="zh-CN" dirty="0" smtClean="0"/>
              <a:t>Menu</a:t>
            </a:r>
            <a:r>
              <a:rPr lang="zh-CN" altLang="en-US" dirty="0" smtClean="0"/>
              <a:t>的各种功能的这里实现</a:t>
            </a:r>
            <a:endParaRPr lang="zh-CN" altLang="en-US" dirty="0"/>
          </a:p>
        </p:txBody>
      </p:sp>
      <p:sp>
        <p:nvSpPr>
          <p:cNvPr id="8" name="文本框 7"/>
          <p:cNvSpPr txBox="1"/>
          <p:nvPr/>
        </p:nvSpPr>
        <p:spPr>
          <a:xfrm flipH="1">
            <a:off x="5951690" y="406512"/>
            <a:ext cx="383458" cy="1477328"/>
          </a:xfrm>
          <a:prstGeom prst="rect">
            <a:avLst/>
          </a:prstGeom>
          <a:noFill/>
        </p:spPr>
        <p:txBody>
          <a:bodyPr wrap="square" rtlCol="0">
            <a:spAutoFit/>
          </a:bodyPr>
          <a:lstStyle/>
          <a:p>
            <a:r>
              <a:rPr lang="zh-CN" altLang="en-US" dirty="0" smtClean="0"/>
              <a:t>事件过滤器</a:t>
            </a:r>
            <a:endParaRPr lang="zh-CN" altLang="en-US" dirty="0"/>
          </a:p>
        </p:txBody>
      </p:sp>
    </p:spTree>
    <p:extLst>
      <p:ext uri="{BB962C8B-B14F-4D97-AF65-F5344CB8AC3E}">
        <p14:creationId xmlns:p14="http://schemas.microsoft.com/office/powerpoint/2010/main" val="322395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dirty="0" smtClean="0">
                <a:latin typeface="Times New Roman" panose="02020603050405020304" pitchFamily="18" charset="0"/>
                <a:cs typeface="Times New Roman" panose="02020603050405020304" pitchFamily="18" charset="0"/>
              </a:rPr>
              <a:t>1. </a:t>
            </a:r>
            <a:r>
              <a:rPr lang="zh-CN" altLang="en-US" sz="4000" dirty="0" smtClean="0">
                <a:latin typeface="Times New Roman" panose="02020603050405020304" pitchFamily="18" charset="0"/>
                <a:cs typeface="Times New Roman" panose="02020603050405020304" pitchFamily="18" charset="0"/>
              </a:rPr>
              <a:t>课题介绍</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5" y="2105834"/>
            <a:ext cx="10508968" cy="4599766"/>
          </a:xfrm>
        </p:spPr>
        <p:txBody>
          <a:bodyPr>
            <a:normAutofit/>
          </a:bodyPr>
          <a:lstStyle/>
          <a:p>
            <a:r>
              <a:rPr lang="zh-CN" altLang="en-US" sz="2800" dirty="0">
                <a:latin typeface="Times New Roman" panose="02020603050405020304" pitchFamily="18" charset="0"/>
                <a:cs typeface="Times New Roman" panose="02020603050405020304" pitchFamily="18" charset="0"/>
              </a:rPr>
              <a:t>本课</a:t>
            </a:r>
            <a:r>
              <a:rPr lang="zh-CN" altLang="en-US" sz="2800" dirty="0" smtClean="0">
                <a:latin typeface="Times New Roman" panose="02020603050405020304" pitchFamily="18" charset="0"/>
                <a:cs typeface="Times New Roman" panose="02020603050405020304" pitchFamily="18" charset="0"/>
              </a:rPr>
              <a:t>题目标是用</a:t>
            </a:r>
            <a:r>
              <a:rPr lang="en-US" altLang="zh-CN" sz="2800" dirty="0" smtClean="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语</a:t>
            </a:r>
            <a:r>
              <a:rPr lang="zh-CN" altLang="en-US" sz="2800" dirty="0" smtClean="0">
                <a:latin typeface="Times New Roman" panose="02020603050405020304" pitchFamily="18" charset="0"/>
                <a:cs typeface="Times New Roman" panose="02020603050405020304" pitchFamily="18" charset="0"/>
              </a:rPr>
              <a:t>言模拟双摆及三摆在重力场下的平面运动情况。我们使用了</a:t>
            </a:r>
            <a:r>
              <a:rPr lang="en-US" altLang="zh-CN" sz="2800" cap="none" dirty="0" smtClean="0">
                <a:latin typeface="Times New Roman" panose="02020603050405020304" pitchFamily="18" charset="0"/>
                <a:cs typeface="Times New Roman" panose="02020603050405020304" pitchFamily="18" charset="0"/>
              </a:rPr>
              <a:t>Embedded Runge-Kutta</a:t>
            </a:r>
            <a:r>
              <a:rPr lang="zh-CN" altLang="en-US" sz="2800" cap="none" dirty="0" smtClean="0">
                <a:latin typeface="Times New Roman" panose="02020603050405020304" pitchFamily="18" charset="0"/>
                <a:cs typeface="Times New Roman" panose="02020603050405020304" pitchFamily="18" charset="0"/>
              </a:rPr>
              <a:t>方法求解常微分方程组，用高斯消元法减少了三摆运动方程的复杂性。我们使用了</a:t>
            </a:r>
            <a:r>
              <a:rPr lang="en-US" altLang="zh-CN" sz="2800" cap="none" dirty="0" smtClean="0">
                <a:latin typeface="Times New Roman" panose="02020603050405020304" pitchFamily="18" charset="0"/>
                <a:cs typeface="Times New Roman" panose="02020603050405020304" pitchFamily="18" charset="0"/>
              </a:rPr>
              <a:t>Qt Creator</a:t>
            </a:r>
            <a:r>
              <a:rPr lang="zh-CN" altLang="en-US" sz="2800" cap="none" dirty="0" smtClean="0">
                <a:latin typeface="Times New Roman" panose="02020603050405020304" pitchFamily="18" charset="0"/>
                <a:cs typeface="Times New Roman" panose="02020603050405020304" pitchFamily="18" charset="0"/>
              </a:rPr>
              <a:t>和</a:t>
            </a:r>
            <a:r>
              <a:rPr lang="en-US" altLang="zh-CN" sz="2800" cap="none" dirty="0" smtClean="0">
                <a:latin typeface="Times New Roman" panose="02020603050405020304" pitchFamily="18" charset="0"/>
                <a:cs typeface="Times New Roman" panose="02020603050405020304" pitchFamily="18" charset="0"/>
              </a:rPr>
              <a:t>OpenGL</a:t>
            </a:r>
            <a:r>
              <a:rPr lang="zh-CN" altLang="en-US" sz="2800" cap="none" dirty="0" smtClean="0">
                <a:latin typeface="Times New Roman" panose="02020603050405020304" pitchFamily="18" charset="0"/>
                <a:cs typeface="Times New Roman" panose="02020603050405020304" pitchFamily="18" charset="0"/>
              </a:rPr>
              <a:t>进行了摆球运动的可视化。借助此程序，我们可以直观的通过观察摆球的运动体会到简单系统运动的复杂性，也可以通过相图间接了解运动的混沌特征。最后，我们也通过简单的尝试找到了几个近似稳定的周期解。</a:t>
            </a:r>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68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66154"/>
          </a:xfrm>
        </p:spPr>
        <p:txBody>
          <a:bodyPr/>
          <a:lstStyle/>
          <a:p>
            <a:pPr algn="l"/>
            <a:r>
              <a:rPr lang="en-US" altLang="zh-CN" cap="none" dirty="0" smtClean="0"/>
              <a:t>CalculateWidget</a:t>
            </a:r>
            <a:r>
              <a:rPr lang="zh-CN" altLang="en-US" cap="none" dirty="0" smtClean="0"/>
              <a:t>类</a:t>
            </a:r>
            <a:endParaRPr lang="zh-CN" altLang="en-US" cap="none" dirty="0"/>
          </a:p>
        </p:txBody>
      </p:sp>
      <p:sp>
        <p:nvSpPr>
          <p:cNvPr id="3" name="内容占位符 2"/>
          <p:cNvSpPr>
            <a:spLocks noGrp="1"/>
          </p:cNvSpPr>
          <p:nvPr>
            <p:ph sz="quarter" idx="13"/>
          </p:nvPr>
        </p:nvSpPr>
        <p:spPr>
          <a:xfrm>
            <a:off x="913774" y="1484672"/>
            <a:ext cx="10363826" cy="4306528"/>
          </a:xfrm>
        </p:spPr>
        <p:txBody>
          <a:bodyPr/>
          <a:lstStyle/>
          <a:p>
            <a:r>
              <a:rPr lang="zh-CN" altLang="zh-CN" dirty="0"/>
              <a:t>这是一个提醒框类</a:t>
            </a:r>
            <a:r>
              <a:rPr lang="zh-CN" altLang="zh-CN" dirty="0" smtClean="0"/>
              <a:t>。</a:t>
            </a:r>
            <a:endParaRPr lang="en-US" altLang="zh-CN" dirty="0" smtClean="0"/>
          </a:p>
          <a:p>
            <a:r>
              <a:rPr lang="zh-CN" altLang="zh-CN" dirty="0"/>
              <a:t>可以设置提醒框的</a:t>
            </a:r>
            <a:r>
              <a:rPr lang="en-US" altLang="zh-CN" dirty="0"/>
              <a:t>ico</a:t>
            </a:r>
            <a:r>
              <a:rPr lang="zh-CN" altLang="zh-CN" dirty="0"/>
              <a:t>和文字</a:t>
            </a:r>
            <a:r>
              <a:rPr lang="zh-CN" altLang="zh-CN" dirty="0" smtClean="0"/>
              <a:t>。</a:t>
            </a:r>
            <a:endParaRPr lang="en-US" altLang="zh-CN" dirty="0" smtClean="0"/>
          </a:p>
          <a:p>
            <a:r>
              <a:rPr lang="zh-CN" altLang="en-US" dirty="0" smtClean="0"/>
              <a:t>我在</a:t>
            </a:r>
            <a:r>
              <a:rPr lang="en-US" altLang="zh-CN" dirty="0" smtClean="0"/>
              <a:t>D</a:t>
            </a:r>
            <a:r>
              <a:rPr lang="en-US" altLang="zh-CN" cap="none" dirty="0" smtClean="0"/>
              <a:t>ialog</a:t>
            </a:r>
            <a:r>
              <a:rPr lang="zh-CN" altLang="en-US" cap="none" dirty="0" smtClean="0"/>
              <a:t>里面的实例化</a:t>
            </a:r>
            <a:r>
              <a:rPr lang="en-US" altLang="zh-CN" cap="none" dirty="0" smtClean="0"/>
              <a:t>4</a:t>
            </a:r>
            <a:r>
              <a:rPr lang="zh-CN" altLang="en-US" cap="none" dirty="0" smtClean="0"/>
              <a:t>个这个类。</a:t>
            </a:r>
            <a:endParaRPr lang="en-US" altLang="zh-CN" cap="none" dirty="0" smtClean="0"/>
          </a:p>
          <a:p>
            <a:r>
              <a:rPr lang="zh-CN" altLang="en-US" cap="none" dirty="0"/>
              <a:t>设置</a:t>
            </a:r>
            <a:r>
              <a:rPr lang="zh-CN" altLang="en-US" cap="none" dirty="0" smtClean="0"/>
              <a:t>了各种文字和图标，在实现某些功能的时候则可以显示出此窗口</a:t>
            </a:r>
            <a:endParaRPr lang="en-US" altLang="zh-CN" cap="none" dirty="0" smtClean="0"/>
          </a:p>
          <a:p>
            <a:r>
              <a:rPr lang="zh-CN" altLang="en-US" cap="none" dirty="0" smtClean="0"/>
              <a:t>告诉用户各种信息如是否储存了数据。</a:t>
            </a:r>
            <a:endParaRPr lang="zh-CN" altLang="en-US" cap="none" dirty="0"/>
          </a:p>
        </p:txBody>
      </p:sp>
      <p:pic>
        <p:nvPicPr>
          <p:cNvPr id="4" name="图片 3"/>
          <p:cNvPicPr>
            <a:picLocks noChangeAspect="1"/>
          </p:cNvPicPr>
          <p:nvPr/>
        </p:nvPicPr>
        <p:blipFill>
          <a:blip r:embed="rId2"/>
          <a:stretch>
            <a:fillRect/>
          </a:stretch>
        </p:blipFill>
        <p:spPr>
          <a:xfrm>
            <a:off x="1002121" y="3933371"/>
            <a:ext cx="4995557" cy="2458654"/>
          </a:xfrm>
          <a:prstGeom prst="rect">
            <a:avLst/>
          </a:prstGeom>
        </p:spPr>
      </p:pic>
      <p:pic>
        <p:nvPicPr>
          <p:cNvPr id="5" name="图片 4"/>
          <p:cNvPicPr>
            <a:picLocks noChangeAspect="1"/>
          </p:cNvPicPr>
          <p:nvPr/>
        </p:nvPicPr>
        <p:blipFill>
          <a:blip r:embed="rId3"/>
          <a:stretch>
            <a:fillRect/>
          </a:stretch>
        </p:blipFill>
        <p:spPr>
          <a:xfrm>
            <a:off x="6095687" y="449485"/>
            <a:ext cx="5282797" cy="2573215"/>
          </a:xfrm>
          <a:prstGeom prst="rect">
            <a:avLst/>
          </a:prstGeom>
        </p:spPr>
      </p:pic>
      <p:pic>
        <p:nvPicPr>
          <p:cNvPr id="6" name="图片 5"/>
          <p:cNvPicPr>
            <a:picLocks noChangeAspect="1"/>
          </p:cNvPicPr>
          <p:nvPr/>
        </p:nvPicPr>
        <p:blipFill>
          <a:blip r:embed="rId4"/>
          <a:stretch>
            <a:fillRect/>
          </a:stretch>
        </p:blipFill>
        <p:spPr>
          <a:xfrm>
            <a:off x="6086025" y="3386815"/>
            <a:ext cx="3726569" cy="3372862"/>
          </a:xfrm>
          <a:prstGeom prst="rect">
            <a:avLst/>
          </a:prstGeom>
        </p:spPr>
      </p:pic>
    </p:spTree>
    <p:extLst>
      <p:ext uri="{BB962C8B-B14F-4D97-AF65-F5344CB8AC3E}">
        <p14:creationId xmlns:p14="http://schemas.microsoft.com/office/powerpoint/2010/main" val="3291113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598854"/>
            <a:ext cx="10364451" cy="826824"/>
          </a:xfrm>
        </p:spPr>
        <p:txBody>
          <a:bodyPr/>
          <a:lstStyle/>
          <a:p>
            <a:pPr algn="l"/>
            <a:r>
              <a:rPr lang="en-US" altLang="zh-CN" cap="none" dirty="0" smtClean="0"/>
              <a:t>Graph</a:t>
            </a:r>
            <a:r>
              <a:rPr lang="zh-CN" altLang="zh-CN" dirty="0" smtClean="0"/>
              <a:t>类</a:t>
            </a:r>
            <a:endParaRPr lang="zh-CN" altLang="en-US" dirty="0"/>
          </a:p>
        </p:txBody>
      </p:sp>
      <p:sp>
        <p:nvSpPr>
          <p:cNvPr id="3" name="内容占位符 2"/>
          <p:cNvSpPr>
            <a:spLocks noGrp="1"/>
          </p:cNvSpPr>
          <p:nvPr>
            <p:ph sz="quarter" idx="13"/>
          </p:nvPr>
        </p:nvSpPr>
        <p:spPr>
          <a:xfrm>
            <a:off x="913774" y="1425679"/>
            <a:ext cx="10363826" cy="1474838"/>
          </a:xfrm>
        </p:spPr>
        <p:txBody>
          <a:bodyPr>
            <a:normAutofit/>
          </a:bodyPr>
          <a:lstStyle/>
          <a:p>
            <a:r>
              <a:rPr lang="zh-CN" altLang="en-US" dirty="0" smtClean="0"/>
              <a:t>这是为协调</a:t>
            </a:r>
            <a:r>
              <a:rPr lang="en-US" altLang="zh-CN" cap="none" dirty="0" smtClean="0"/>
              <a:t>Open</a:t>
            </a:r>
            <a:r>
              <a:rPr lang="en-US" altLang="zh-CN" dirty="0" smtClean="0"/>
              <a:t>GL</a:t>
            </a:r>
            <a:r>
              <a:rPr lang="zh-CN" altLang="en-US" dirty="0" smtClean="0"/>
              <a:t>而创建的</a:t>
            </a:r>
            <a:r>
              <a:rPr lang="en-US" altLang="zh-CN" dirty="0" smtClean="0"/>
              <a:t>4</a:t>
            </a:r>
            <a:r>
              <a:rPr lang="zh-CN" altLang="en-US" dirty="0" smtClean="0"/>
              <a:t>个类</a:t>
            </a:r>
            <a:endParaRPr lang="en-US" altLang="zh-CN" dirty="0" smtClean="0"/>
          </a:p>
          <a:p>
            <a:r>
              <a:rPr lang="en-US" altLang="zh-CN" dirty="0" smtClean="0"/>
              <a:t>1</a:t>
            </a:r>
            <a:r>
              <a:rPr lang="zh-CN" altLang="zh-CN" dirty="0"/>
              <a:t>和</a:t>
            </a:r>
            <a:r>
              <a:rPr lang="en-US" altLang="zh-CN" dirty="0"/>
              <a:t>3</a:t>
            </a:r>
            <a:r>
              <a:rPr lang="zh-CN" altLang="zh-CN" dirty="0"/>
              <a:t>的基类</a:t>
            </a:r>
            <a:r>
              <a:rPr lang="zh-CN" altLang="zh-CN" dirty="0" smtClean="0"/>
              <a:t>是</a:t>
            </a:r>
            <a:r>
              <a:rPr lang="en-US" altLang="zh-CN" cap="none" dirty="0" smtClean="0"/>
              <a:t>QOpenGLWindow</a:t>
            </a:r>
            <a:r>
              <a:rPr lang="en-US" altLang="zh-CN" dirty="0" smtClean="0"/>
              <a:t> </a:t>
            </a:r>
            <a:r>
              <a:rPr lang="zh-CN" altLang="en-US" dirty="0"/>
              <a:t>，</a:t>
            </a:r>
            <a:r>
              <a:rPr lang="en-US" altLang="zh-CN" dirty="0" smtClean="0"/>
              <a:t>2</a:t>
            </a:r>
            <a:r>
              <a:rPr lang="zh-CN" altLang="zh-CN" dirty="0"/>
              <a:t>和</a:t>
            </a:r>
            <a:r>
              <a:rPr lang="en-US" altLang="zh-CN" dirty="0"/>
              <a:t>4</a:t>
            </a:r>
            <a:r>
              <a:rPr lang="zh-CN" altLang="zh-CN" dirty="0"/>
              <a:t>的基类</a:t>
            </a:r>
            <a:r>
              <a:rPr lang="zh-CN" altLang="zh-CN" dirty="0" smtClean="0"/>
              <a:t>是</a:t>
            </a:r>
            <a:r>
              <a:rPr lang="en-US" altLang="zh-CN" cap="none" dirty="0" smtClean="0"/>
              <a:t>QGLWidget</a:t>
            </a:r>
          </a:p>
          <a:p>
            <a:r>
              <a:rPr lang="zh-CN" altLang="zh-CN" dirty="0" smtClean="0"/>
              <a:t>用</a:t>
            </a:r>
            <a:r>
              <a:rPr lang="zh-CN" altLang="zh-CN" dirty="0"/>
              <a:t>键盘操作的是</a:t>
            </a:r>
            <a:r>
              <a:rPr lang="en-US" altLang="zh-CN" dirty="0"/>
              <a:t>1</a:t>
            </a:r>
            <a:r>
              <a:rPr lang="zh-CN" altLang="zh-CN" dirty="0"/>
              <a:t>和</a:t>
            </a:r>
            <a:r>
              <a:rPr lang="en-US" altLang="zh-CN" dirty="0"/>
              <a:t>3 </a:t>
            </a:r>
            <a:r>
              <a:rPr lang="zh-CN" altLang="zh-CN" dirty="0"/>
              <a:t>鼠标操作的是</a:t>
            </a:r>
            <a:r>
              <a:rPr lang="en-US" altLang="zh-CN" dirty="0"/>
              <a:t>2</a:t>
            </a:r>
            <a:r>
              <a:rPr lang="zh-CN" altLang="zh-CN" dirty="0"/>
              <a:t>和</a:t>
            </a:r>
            <a:r>
              <a:rPr lang="en-US" altLang="zh-CN" dirty="0"/>
              <a:t>4 </a:t>
            </a:r>
            <a:r>
              <a:rPr lang="zh-CN" altLang="zh-CN" dirty="0"/>
              <a:t>其中两个基类机制差不多的</a:t>
            </a:r>
            <a:r>
              <a:rPr lang="zh-CN" altLang="zh-CN" dirty="0" smtClean="0"/>
              <a:t>。</a:t>
            </a:r>
            <a:endParaRPr lang="en-US" altLang="zh-CN" dirty="0" smtClean="0"/>
          </a:p>
          <a:p>
            <a:endParaRPr lang="zh-CN" altLang="zh-CN" dirty="0"/>
          </a:p>
          <a:p>
            <a:endParaRPr lang="zh-CN" altLang="en-US" dirty="0"/>
          </a:p>
        </p:txBody>
      </p:sp>
      <p:sp>
        <p:nvSpPr>
          <p:cNvPr id="4" name="文本框 3"/>
          <p:cNvSpPr txBox="1"/>
          <p:nvPr/>
        </p:nvSpPr>
        <p:spPr>
          <a:xfrm>
            <a:off x="913774" y="3057832"/>
            <a:ext cx="3845039" cy="1477328"/>
          </a:xfrm>
          <a:prstGeom prst="rect">
            <a:avLst/>
          </a:prstGeom>
          <a:noFill/>
        </p:spPr>
        <p:txBody>
          <a:bodyPr wrap="square" rtlCol="0">
            <a:spAutoFit/>
          </a:bodyPr>
          <a:lstStyle/>
          <a:p>
            <a:r>
              <a:rPr lang="zh-CN" altLang="zh-CN" dirty="0"/>
              <a:t>使用三个虚函数</a:t>
            </a:r>
            <a:endParaRPr lang="en-US" altLang="zh-CN" dirty="0"/>
          </a:p>
          <a:p>
            <a:r>
              <a:rPr lang="en-US" altLang="zh-CN" dirty="0"/>
              <a:t>void initializegl();</a:t>
            </a:r>
          </a:p>
          <a:p>
            <a:r>
              <a:rPr lang="en-US" altLang="zh-CN" dirty="0"/>
              <a:t>void resizegl(int w, int h);</a:t>
            </a:r>
            <a:endParaRPr lang="zh-CN" altLang="zh-CN" dirty="0"/>
          </a:p>
          <a:p>
            <a:r>
              <a:rPr lang="en-US" altLang="zh-CN" dirty="0"/>
              <a:t>void paintgl();</a:t>
            </a:r>
            <a:endParaRPr lang="zh-CN" altLang="zh-CN" dirty="0"/>
          </a:p>
          <a:p>
            <a:r>
              <a:rPr lang="zh-CN" altLang="zh-CN" dirty="0"/>
              <a:t>分别进行初始化 和绘图</a:t>
            </a:r>
            <a:r>
              <a:rPr lang="zh-CN" altLang="zh-CN" dirty="0" smtClean="0"/>
              <a:t>。</a:t>
            </a:r>
            <a:endParaRPr lang="zh-CN" altLang="zh-CN" dirty="0"/>
          </a:p>
        </p:txBody>
      </p:sp>
      <p:pic>
        <p:nvPicPr>
          <p:cNvPr id="5" name="图片 4"/>
          <p:cNvPicPr>
            <a:picLocks noChangeAspect="1"/>
          </p:cNvPicPr>
          <p:nvPr/>
        </p:nvPicPr>
        <p:blipFill>
          <a:blip r:embed="rId2"/>
          <a:stretch>
            <a:fillRect/>
          </a:stretch>
        </p:blipFill>
        <p:spPr>
          <a:xfrm>
            <a:off x="4181639" y="4535160"/>
            <a:ext cx="4970110" cy="2202473"/>
          </a:xfrm>
          <a:prstGeom prst="rect">
            <a:avLst/>
          </a:prstGeom>
        </p:spPr>
      </p:pic>
      <p:sp>
        <p:nvSpPr>
          <p:cNvPr id="6" name="文本框 5"/>
          <p:cNvSpPr txBox="1"/>
          <p:nvPr/>
        </p:nvSpPr>
        <p:spPr>
          <a:xfrm>
            <a:off x="913774" y="4865526"/>
            <a:ext cx="3274142" cy="1200329"/>
          </a:xfrm>
          <a:prstGeom prst="rect">
            <a:avLst/>
          </a:prstGeom>
          <a:noFill/>
        </p:spPr>
        <p:txBody>
          <a:bodyPr wrap="square" rtlCol="0">
            <a:spAutoFit/>
          </a:bodyPr>
          <a:lstStyle/>
          <a:p>
            <a:r>
              <a:rPr lang="en-US" altLang="zh-CN" dirty="0" smtClean="0"/>
              <a:t>set</a:t>
            </a:r>
            <a:r>
              <a:rPr lang="zh-CN" altLang="en-US" dirty="0" smtClean="0"/>
              <a:t>函数则是将算法类中算出来的数据传递至</a:t>
            </a:r>
            <a:r>
              <a:rPr lang="en-US" altLang="zh-CN" dirty="0" smtClean="0"/>
              <a:t>Graph</a:t>
            </a:r>
            <a:r>
              <a:rPr lang="zh-CN" altLang="en-US" dirty="0" smtClean="0"/>
              <a:t>类中进行绘图。而其他的</a:t>
            </a:r>
            <a:r>
              <a:rPr lang="en-US" altLang="zh-CN" dirty="0" smtClean="0"/>
              <a:t>get</a:t>
            </a:r>
            <a:r>
              <a:rPr lang="zh-CN" altLang="en-US" dirty="0" smtClean="0"/>
              <a:t>函数则是为了储存数据而设定的函数。</a:t>
            </a:r>
            <a:endParaRPr lang="zh-CN" altLang="en-US" dirty="0"/>
          </a:p>
        </p:txBody>
      </p:sp>
      <p:pic>
        <p:nvPicPr>
          <p:cNvPr id="7" name="图片 6"/>
          <p:cNvPicPr>
            <a:picLocks noChangeAspect="1"/>
          </p:cNvPicPr>
          <p:nvPr/>
        </p:nvPicPr>
        <p:blipFill>
          <a:blip r:embed="rId3"/>
          <a:stretch>
            <a:fillRect/>
          </a:stretch>
        </p:blipFill>
        <p:spPr>
          <a:xfrm>
            <a:off x="4181639" y="2990885"/>
            <a:ext cx="4252328" cy="1386960"/>
          </a:xfrm>
          <a:prstGeom prst="rect">
            <a:avLst/>
          </a:prstGeom>
        </p:spPr>
      </p:pic>
      <p:sp>
        <p:nvSpPr>
          <p:cNvPr id="8" name="文本框 7"/>
          <p:cNvSpPr txBox="1"/>
          <p:nvPr/>
        </p:nvSpPr>
        <p:spPr>
          <a:xfrm>
            <a:off x="8740877" y="3103016"/>
            <a:ext cx="3264310" cy="369332"/>
          </a:xfrm>
          <a:prstGeom prst="rect">
            <a:avLst/>
          </a:prstGeom>
          <a:noFill/>
        </p:spPr>
        <p:txBody>
          <a:bodyPr wrap="square" rtlCol="0">
            <a:spAutoFit/>
          </a:bodyPr>
          <a:lstStyle/>
          <a:p>
            <a:r>
              <a:rPr lang="zh-CN" altLang="en-US" dirty="0" smtClean="0"/>
              <a:t>三个虚函数进行绘图</a:t>
            </a:r>
            <a:endParaRPr lang="zh-CN" altLang="en-US" dirty="0"/>
          </a:p>
        </p:txBody>
      </p:sp>
      <p:pic>
        <p:nvPicPr>
          <p:cNvPr id="9" name="图片 8"/>
          <p:cNvPicPr>
            <a:picLocks noChangeAspect="1"/>
          </p:cNvPicPr>
          <p:nvPr/>
        </p:nvPicPr>
        <p:blipFill>
          <a:blip r:embed="rId4"/>
          <a:stretch>
            <a:fillRect/>
          </a:stretch>
        </p:blipFill>
        <p:spPr>
          <a:xfrm>
            <a:off x="9443979" y="3674847"/>
            <a:ext cx="2332953" cy="2760831"/>
          </a:xfrm>
          <a:prstGeom prst="rect">
            <a:avLst/>
          </a:prstGeom>
        </p:spPr>
      </p:pic>
      <p:pic>
        <p:nvPicPr>
          <p:cNvPr id="10" name="图片 9"/>
          <p:cNvPicPr>
            <a:picLocks noChangeAspect="1"/>
          </p:cNvPicPr>
          <p:nvPr/>
        </p:nvPicPr>
        <p:blipFill>
          <a:blip r:embed="rId5"/>
          <a:stretch>
            <a:fillRect/>
          </a:stretch>
        </p:blipFill>
        <p:spPr>
          <a:xfrm>
            <a:off x="6095687" y="821749"/>
            <a:ext cx="2827265" cy="381033"/>
          </a:xfrm>
          <a:prstGeom prst="rect">
            <a:avLst/>
          </a:prstGeom>
        </p:spPr>
      </p:pic>
      <p:sp>
        <p:nvSpPr>
          <p:cNvPr id="11" name="文本框 10"/>
          <p:cNvSpPr txBox="1"/>
          <p:nvPr/>
        </p:nvSpPr>
        <p:spPr>
          <a:xfrm>
            <a:off x="9151749" y="485201"/>
            <a:ext cx="2571204" cy="1200329"/>
          </a:xfrm>
          <a:prstGeom prst="rect">
            <a:avLst/>
          </a:prstGeom>
          <a:noFill/>
        </p:spPr>
        <p:txBody>
          <a:bodyPr wrap="square" rtlCol="0">
            <a:spAutoFit/>
          </a:bodyPr>
          <a:lstStyle/>
          <a:p>
            <a:r>
              <a:rPr lang="en-US" altLang="zh-CN" dirty="0" smtClean="0"/>
              <a:t>Qtimer</a:t>
            </a:r>
            <a:r>
              <a:rPr lang="zh-CN" altLang="en-US" dirty="0" smtClean="0"/>
              <a:t>类进行计时通过槽函数</a:t>
            </a:r>
            <a:r>
              <a:rPr lang="en-US" altLang="zh-CN" dirty="0" smtClean="0"/>
              <a:t>updateAnimation()</a:t>
            </a:r>
            <a:r>
              <a:rPr lang="zh-CN" altLang="en-US" dirty="0" smtClean="0"/>
              <a:t>开始动画。</a:t>
            </a:r>
            <a:endParaRPr lang="zh-CN" altLang="en-US" dirty="0"/>
          </a:p>
        </p:txBody>
      </p:sp>
    </p:spTree>
    <p:extLst>
      <p:ext uri="{BB962C8B-B14F-4D97-AF65-F5344CB8AC3E}">
        <p14:creationId xmlns:p14="http://schemas.microsoft.com/office/powerpoint/2010/main" val="398690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7495"/>
          </a:xfrm>
        </p:spPr>
        <p:txBody>
          <a:bodyPr/>
          <a:lstStyle/>
          <a:p>
            <a:pPr algn="l"/>
            <a:r>
              <a:rPr lang="en-US" altLang="zh-CN" cap="none" dirty="0" smtClean="0"/>
              <a:t>Graph1_1,1_2,1_3/3_1,3_2,3_3</a:t>
            </a:r>
            <a:r>
              <a:rPr lang="zh-CN" altLang="en-US" cap="none" dirty="0" smtClean="0"/>
              <a:t>类</a:t>
            </a:r>
            <a:endParaRPr lang="zh-CN" altLang="en-US" dirty="0"/>
          </a:p>
        </p:txBody>
      </p:sp>
      <p:sp>
        <p:nvSpPr>
          <p:cNvPr id="3" name="内容占位符 2"/>
          <p:cNvSpPr>
            <a:spLocks noGrp="1"/>
          </p:cNvSpPr>
          <p:nvPr>
            <p:ph sz="quarter" idx="13"/>
          </p:nvPr>
        </p:nvSpPr>
        <p:spPr>
          <a:xfrm>
            <a:off x="913774" y="1406014"/>
            <a:ext cx="10363826" cy="2821857"/>
          </a:xfrm>
        </p:spPr>
        <p:txBody>
          <a:bodyPr/>
          <a:lstStyle/>
          <a:p>
            <a:r>
              <a:rPr lang="zh-CN" altLang="en-US" dirty="0" smtClean="0"/>
              <a:t>这些类应组内</a:t>
            </a:r>
            <a:r>
              <a:rPr lang="zh-CN" altLang="zh-CN" dirty="0"/>
              <a:t>理论分析员要求，绘制的</a:t>
            </a:r>
            <a:r>
              <a:rPr lang="en-US" altLang="zh-CN" dirty="0"/>
              <a:t>6</a:t>
            </a:r>
            <a:r>
              <a:rPr lang="zh-CN" altLang="zh-CN" dirty="0"/>
              <a:t>个相位图</a:t>
            </a:r>
            <a:r>
              <a:rPr lang="zh-CN" altLang="zh-CN" dirty="0" smtClean="0"/>
              <a:t>供</a:t>
            </a:r>
            <a:r>
              <a:rPr lang="zh-CN" altLang="en-US" dirty="0" smtClean="0"/>
              <a:t>我们研究混沌相图以及庞加莱截面。</a:t>
            </a:r>
            <a:endParaRPr lang="en-US" altLang="zh-CN" dirty="0" smtClean="0"/>
          </a:p>
          <a:p>
            <a:r>
              <a:rPr lang="zh-CN" altLang="en-US" dirty="0" smtClean="0"/>
              <a:t>通过本次课题我们对混沌现象更加的感兴趣。</a:t>
            </a:r>
            <a:endParaRPr lang="en-US" altLang="zh-CN" dirty="0"/>
          </a:p>
          <a:p>
            <a:r>
              <a:rPr lang="zh-CN" altLang="en-US" dirty="0" smtClean="0"/>
              <a:t>我们也会对这么一个小小的程序再次修改最后能够帮助我们对混沌的研究。</a:t>
            </a:r>
            <a:endParaRPr lang="en-US" altLang="zh-CN" dirty="0" smtClean="0"/>
          </a:p>
          <a:p>
            <a:r>
              <a:rPr lang="zh-CN" altLang="en-US" dirty="0"/>
              <a:t>这六</a:t>
            </a:r>
            <a:r>
              <a:rPr lang="zh-CN" altLang="en-US" dirty="0" smtClean="0"/>
              <a:t>个相图分别是双摆的</a:t>
            </a:r>
            <a:r>
              <a:rPr lang="en-US" altLang="zh-CN" cap="none" dirty="0" smtClean="0">
                <a:latin typeface="Symbol" panose="05050102010706020507" pitchFamily="18" charset="2"/>
              </a:rPr>
              <a:t>q1~q2,q1~w1,q2~w2</a:t>
            </a:r>
            <a:r>
              <a:rPr lang="zh-CN" altLang="en-US" cap="none" dirty="0" smtClean="0">
                <a:latin typeface="Symbol" panose="05050102010706020507" pitchFamily="18" charset="2"/>
              </a:rPr>
              <a:t>和三摆的</a:t>
            </a:r>
            <a:r>
              <a:rPr lang="en-US" altLang="zh-CN" cap="none" dirty="0" smtClean="0">
                <a:latin typeface="Symbol" panose="05050102010706020507" pitchFamily="18" charset="2"/>
              </a:rPr>
              <a:t>q1~w1,q2~w2,q3~w3.</a:t>
            </a:r>
          </a:p>
          <a:p>
            <a:r>
              <a:rPr lang="zh-CN" altLang="en-US" cap="none" dirty="0" smtClean="0">
                <a:latin typeface="Symbol" panose="05050102010706020507" pitchFamily="18" charset="2"/>
              </a:rPr>
              <a:t>这</a:t>
            </a:r>
            <a:r>
              <a:rPr lang="en-US" altLang="zh-CN" cap="none" dirty="0" smtClean="0">
                <a:latin typeface="Symbol" panose="05050102010706020507" pitchFamily="18" charset="2"/>
              </a:rPr>
              <a:t>6</a:t>
            </a:r>
            <a:r>
              <a:rPr lang="zh-CN" altLang="en-US" cap="none" dirty="0" smtClean="0">
                <a:latin typeface="Symbol" panose="05050102010706020507" pitchFamily="18" charset="2"/>
              </a:rPr>
              <a:t>个类也是基于</a:t>
            </a:r>
            <a:r>
              <a:rPr lang="en-US" altLang="zh-CN" cap="none" dirty="0" smtClean="0"/>
              <a:t>QOpenGLWindow</a:t>
            </a:r>
            <a:r>
              <a:rPr lang="zh-CN" altLang="en-US" cap="none" dirty="0" smtClean="0"/>
              <a:t>的类。也是同样用三个虚函数进行绘制，用我最初学的一点</a:t>
            </a:r>
            <a:r>
              <a:rPr lang="en-US" altLang="zh-CN" cap="none" dirty="0"/>
              <a:t>O</a:t>
            </a:r>
            <a:r>
              <a:rPr lang="en-US" altLang="zh-CN" cap="none" dirty="0" smtClean="0"/>
              <a:t>penGL</a:t>
            </a:r>
            <a:r>
              <a:rPr lang="zh-CN" altLang="en-US" cap="none" dirty="0" smtClean="0"/>
              <a:t>的画点将相图画出。</a:t>
            </a:r>
            <a:endParaRPr lang="en-US" altLang="zh-CN" cap="none" dirty="0" smtClean="0"/>
          </a:p>
          <a:p>
            <a:endParaRPr lang="zh-CN" altLang="zh-CN" cap="none" dirty="0"/>
          </a:p>
        </p:txBody>
      </p:sp>
      <p:pic>
        <p:nvPicPr>
          <p:cNvPr id="4" name="图片 3"/>
          <p:cNvPicPr>
            <a:picLocks noChangeAspect="1"/>
          </p:cNvPicPr>
          <p:nvPr/>
        </p:nvPicPr>
        <p:blipFill>
          <a:blip r:embed="rId2"/>
          <a:stretch>
            <a:fillRect/>
          </a:stretch>
        </p:blipFill>
        <p:spPr>
          <a:xfrm>
            <a:off x="913148" y="4227871"/>
            <a:ext cx="2486573" cy="2033540"/>
          </a:xfrm>
          <a:prstGeom prst="rect">
            <a:avLst/>
          </a:prstGeom>
        </p:spPr>
      </p:pic>
      <p:pic>
        <p:nvPicPr>
          <p:cNvPr id="5" name="图片 4"/>
          <p:cNvPicPr>
            <a:picLocks noChangeAspect="1"/>
          </p:cNvPicPr>
          <p:nvPr/>
        </p:nvPicPr>
        <p:blipFill>
          <a:blip r:embed="rId3"/>
          <a:stretch>
            <a:fillRect/>
          </a:stretch>
        </p:blipFill>
        <p:spPr>
          <a:xfrm>
            <a:off x="3399721" y="4227871"/>
            <a:ext cx="2668562" cy="2033540"/>
          </a:xfrm>
          <a:prstGeom prst="rect">
            <a:avLst/>
          </a:prstGeom>
        </p:spPr>
      </p:pic>
      <p:pic>
        <p:nvPicPr>
          <p:cNvPr id="6" name="图片 5"/>
          <p:cNvPicPr>
            <a:picLocks noChangeAspect="1"/>
          </p:cNvPicPr>
          <p:nvPr/>
        </p:nvPicPr>
        <p:blipFill>
          <a:blip r:embed="rId4"/>
          <a:stretch>
            <a:fillRect/>
          </a:stretch>
        </p:blipFill>
        <p:spPr>
          <a:xfrm>
            <a:off x="6095687" y="3929576"/>
            <a:ext cx="3159873" cy="2630130"/>
          </a:xfrm>
          <a:prstGeom prst="rect">
            <a:avLst/>
          </a:prstGeom>
        </p:spPr>
      </p:pic>
      <p:pic>
        <p:nvPicPr>
          <p:cNvPr id="7" name="图片 6"/>
          <p:cNvPicPr>
            <a:picLocks noChangeAspect="1"/>
          </p:cNvPicPr>
          <p:nvPr/>
        </p:nvPicPr>
        <p:blipFill>
          <a:blip r:embed="rId5"/>
          <a:stretch>
            <a:fillRect/>
          </a:stretch>
        </p:blipFill>
        <p:spPr>
          <a:xfrm>
            <a:off x="9363715" y="3802204"/>
            <a:ext cx="1886482" cy="2757502"/>
          </a:xfrm>
          <a:prstGeom prst="rect">
            <a:avLst/>
          </a:prstGeom>
        </p:spPr>
      </p:pic>
    </p:spTree>
    <p:extLst>
      <p:ext uri="{BB962C8B-B14F-4D97-AF65-F5344CB8AC3E}">
        <p14:creationId xmlns:p14="http://schemas.microsoft.com/office/powerpoint/2010/main" val="1800438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26825"/>
          </a:xfrm>
        </p:spPr>
        <p:txBody>
          <a:bodyPr/>
          <a:lstStyle/>
          <a:p>
            <a:pPr algn="l"/>
            <a:r>
              <a:rPr lang="zh-CN" altLang="en-US" dirty="0" smtClean="0"/>
              <a:t>主窗口各种功能的实现</a:t>
            </a:r>
            <a:endParaRPr lang="zh-CN" altLang="en-US" dirty="0"/>
          </a:p>
        </p:txBody>
      </p:sp>
      <p:sp>
        <p:nvSpPr>
          <p:cNvPr id="3" name="内容占位符 2"/>
          <p:cNvSpPr>
            <a:spLocks noGrp="1"/>
          </p:cNvSpPr>
          <p:nvPr>
            <p:ph sz="quarter" idx="13"/>
          </p:nvPr>
        </p:nvSpPr>
        <p:spPr>
          <a:xfrm>
            <a:off x="913774" y="1445342"/>
            <a:ext cx="10363826" cy="4345857"/>
          </a:xfrm>
        </p:spPr>
        <p:txBody>
          <a:bodyPr/>
          <a:lstStyle/>
          <a:p>
            <a:r>
              <a:rPr lang="zh-CN" altLang="en-US" dirty="0" smtClean="0"/>
              <a:t>窗口主要有以下功能：</a:t>
            </a:r>
            <a:endParaRPr lang="zh-CN" altLang="en-US" dirty="0"/>
          </a:p>
        </p:txBody>
      </p:sp>
      <p:sp>
        <p:nvSpPr>
          <p:cNvPr id="4" name="文本框 3"/>
          <p:cNvSpPr txBox="1"/>
          <p:nvPr/>
        </p:nvSpPr>
        <p:spPr>
          <a:xfrm>
            <a:off x="1139290" y="2163096"/>
            <a:ext cx="4356942" cy="3108543"/>
          </a:xfrm>
          <a:prstGeom prst="rect">
            <a:avLst/>
          </a:prstGeom>
          <a:noFill/>
        </p:spPr>
        <p:txBody>
          <a:bodyPr wrap="square" rtlCol="0">
            <a:spAutoFit/>
          </a:bodyPr>
          <a:lstStyle/>
          <a:p>
            <a:r>
              <a:rPr lang="en-US" altLang="zh-CN" sz="2800" dirty="0" smtClean="0"/>
              <a:t>1.</a:t>
            </a:r>
            <a:r>
              <a:rPr lang="zh-CN" altLang="en-US" sz="2800" dirty="0" smtClean="0"/>
              <a:t>音乐音量的实现</a:t>
            </a:r>
            <a:endParaRPr lang="en-US" altLang="zh-CN" sz="2800" dirty="0" smtClean="0"/>
          </a:p>
          <a:p>
            <a:endParaRPr lang="en-US" altLang="zh-CN" sz="2800" dirty="0" smtClean="0"/>
          </a:p>
          <a:p>
            <a:r>
              <a:rPr lang="en-US" altLang="zh-CN" sz="2800" dirty="0" smtClean="0"/>
              <a:t>2.</a:t>
            </a:r>
            <a:r>
              <a:rPr lang="zh-CN" altLang="en-US" sz="2800" dirty="0" smtClean="0"/>
              <a:t>鼠标键盘的操作实现</a:t>
            </a:r>
            <a:endParaRPr lang="en-US" altLang="zh-CN" sz="2800" dirty="0" smtClean="0"/>
          </a:p>
          <a:p>
            <a:endParaRPr lang="en-US" altLang="zh-CN" sz="2800" dirty="0" smtClean="0"/>
          </a:p>
          <a:p>
            <a:r>
              <a:rPr lang="en-US" altLang="zh-CN" sz="2800" dirty="0" smtClean="0"/>
              <a:t>3.</a:t>
            </a:r>
            <a:r>
              <a:rPr lang="zh-CN" altLang="en-US" sz="2800" dirty="0" smtClean="0"/>
              <a:t>保存和重载的实现</a:t>
            </a:r>
            <a:endParaRPr lang="en-US" altLang="zh-CN" sz="2800" dirty="0" smtClean="0"/>
          </a:p>
          <a:p>
            <a:endParaRPr lang="en-US" altLang="zh-CN" sz="2800" dirty="0" smtClean="0"/>
          </a:p>
          <a:p>
            <a:r>
              <a:rPr lang="en-US" altLang="zh-CN" sz="2800" dirty="0" smtClean="0"/>
              <a:t>4.</a:t>
            </a:r>
            <a:r>
              <a:rPr lang="zh-CN" altLang="en-US" sz="2800" dirty="0" smtClean="0"/>
              <a:t>各种对话框弹出的实现</a:t>
            </a:r>
            <a:endParaRPr lang="en-US" altLang="zh-CN" sz="2800" dirty="0" smtClean="0"/>
          </a:p>
        </p:txBody>
      </p:sp>
    </p:spTree>
    <p:extLst>
      <p:ext uri="{BB962C8B-B14F-4D97-AF65-F5344CB8AC3E}">
        <p14:creationId xmlns:p14="http://schemas.microsoft.com/office/powerpoint/2010/main" val="3786511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608685"/>
            <a:ext cx="10364451" cy="767831"/>
          </a:xfrm>
        </p:spPr>
        <p:txBody>
          <a:bodyPr/>
          <a:lstStyle/>
          <a:p>
            <a:pPr algn="l"/>
            <a:r>
              <a:rPr lang="en-US" altLang="zh-CN" dirty="0" smtClean="0"/>
              <a:t>1.</a:t>
            </a:r>
            <a:r>
              <a:rPr lang="zh-CN" altLang="en-US" dirty="0" smtClean="0"/>
              <a:t>音乐和音量的实现</a:t>
            </a:r>
            <a:endParaRPr lang="zh-CN" altLang="en-US" dirty="0"/>
          </a:p>
        </p:txBody>
      </p:sp>
      <p:sp>
        <p:nvSpPr>
          <p:cNvPr id="3" name="内容占位符 2"/>
          <p:cNvSpPr>
            <a:spLocks noGrp="1"/>
          </p:cNvSpPr>
          <p:nvPr>
            <p:ph sz="quarter" idx="13"/>
          </p:nvPr>
        </p:nvSpPr>
        <p:spPr>
          <a:xfrm>
            <a:off x="913774" y="1376516"/>
            <a:ext cx="10363826" cy="4414683"/>
          </a:xfrm>
        </p:spPr>
        <p:txBody>
          <a:bodyPr/>
          <a:lstStyle/>
          <a:p>
            <a:endParaRPr lang="en-US" altLang="zh-CN" dirty="0" smtClean="0"/>
          </a:p>
          <a:p>
            <a:r>
              <a:rPr lang="zh-CN" altLang="en-US" dirty="0"/>
              <a:t>这里我用的</a:t>
            </a:r>
            <a:r>
              <a:rPr lang="en-US" altLang="zh-CN" cap="none" dirty="0"/>
              <a:t>Qt</a:t>
            </a:r>
            <a:r>
              <a:rPr lang="zh-CN" altLang="en-US" cap="none" dirty="0"/>
              <a:t>自带的</a:t>
            </a:r>
            <a:r>
              <a:rPr lang="en-US" altLang="zh-CN" cap="none" dirty="0"/>
              <a:t>QMediaPlayer</a:t>
            </a:r>
            <a:r>
              <a:rPr lang="zh-CN" altLang="en-US" cap="none" dirty="0"/>
              <a:t>类</a:t>
            </a:r>
            <a:endParaRPr lang="en-US" altLang="zh-CN" cap="none" dirty="0"/>
          </a:p>
          <a:p>
            <a:endParaRPr lang="en-US" altLang="zh-CN" dirty="0"/>
          </a:p>
          <a:p>
            <a:endParaRPr lang="en-US" altLang="zh-CN" cap="none" dirty="0"/>
          </a:p>
          <a:p>
            <a:r>
              <a:rPr lang="zh-CN" altLang="en-US" cap="none" dirty="0" smtClean="0"/>
              <a:t>再加上一个信号槽即可将</a:t>
            </a:r>
            <a:r>
              <a:rPr lang="en-US" altLang="zh-CN" cap="none" dirty="0" smtClean="0"/>
              <a:t>Audio_Slider</a:t>
            </a:r>
            <a:r>
              <a:rPr lang="zh-CN" altLang="en-US" cap="none" dirty="0" smtClean="0"/>
              <a:t>值得改变转化为</a:t>
            </a:r>
            <a:r>
              <a:rPr lang="en-US" altLang="zh-CN" cap="none" dirty="0" smtClean="0"/>
              <a:t>player</a:t>
            </a:r>
            <a:r>
              <a:rPr lang="zh-CN" altLang="en-US" cap="none" dirty="0" smtClean="0"/>
              <a:t>的音量即可</a:t>
            </a:r>
            <a:endParaRPr lang="zh-CN" altLang="en-US" dirty="0"/>
          </a:p>
        </p:txBody>
      </p:sp>
      <p:pic>
        <p:nvPicPr>
          <p:cNvPr id="4" name="图片 3"/>
          <p:cNvPicPr>
            <a:picLocks noChangeAspect="1"/>
          </p:cNvPicPr>
          <p:nvPr/>
        </p:nvPicPr>
        <p:blipFill>
          <a:blip r:embed="rId2"/>
          <a:stretch>
            <a:fillRect/>
          </a:stretch>
        </p:blipFill>
        <p:spPr>
          <a:xfrm>
            <a:off x="5912173" y="1770934"/>
            <a:ext cx="4831499" cy="746825"/>
          </a:xfrm>
          <a:prstGeom prst="rect">
            <a:avLst/>
          </a:prstGeom>
        </p:spPr>
      </p:pic>
      <p:pic>
        <p:nvPicPr>
          <p:cNvPr id="5" name="图片 4"/>
          <p:cNvPicPr>
            <a:picLocks noChangeAspect="1"/>
          </p:cNvPicPr>
          <p:nvPr/>
        </p:nvPicPr>
        <p:blipFill>
          <a:blip r:embed="rId3"/>
          <a:stretch>
            <a:fillRect/>
          </a:stretch>
        </p:blipFill>
        <p:spPr>
          <a:xfrm>
            <a:off x="1229037" y="4169563"/>
            <a:ext cx="9228620" cy="1173582"/>
          </a:xfrm>
          <a:prstGeom prst="rect">
            <a:avLst/>
          </a:prstGeom>
        </p:spPr>
      </p:pic>
    </p:spTree>
    <p:extLst>
      <p:ext uri="{BB962C8B-B14F-4D97-AF65-F5344CB8AC3E}">
        <p14:creationId xmlns:p14="http://schemas.microsoft.com/office/powerpoint/2010/main" val="4271589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954644"/>
          </a:xfrm>
        </p:spPr>
        <p:txBody>
          <a:bodyPr/>
          <a:lstStyle/>
          <a:p>
            <a:pPr algn="l"/>
            <a:r>
              <a:rPr lang="en-US" altLang="zh-CN" dirty="0" smtClean="0"/>
              <a:t>2.</a:t>
            </a:r>
            <a:r>
              <a:rPr lang="zh-CN" altLang="en-US" dirty="0" smtClean="0"/>
              <a:t>鼠标键盘的实现</a:t>
            </a:r>
            <a:endParaRPr lang="zh-CN" altLang="en-US" dirty="0"/>
          </a:p>
        </p:txBody>
      </p:sp>
      <p:sp>
        <p:nvSpPr>
          <p:cNvPr id="3" name="内容占位符 2"/>
          <p:cNvSpPr>
            <a:spLocks noGrp="1"/>
          </p:cNvSpPr>
          <p:nvPr>
            <p:ph sz="quarter" idx="13"/>
          </p:nvPr>
        </p:nvSpPr>
        <p:spPr>
          <a:xfrm>
            <a:off x="913774" y="1651820"/>
            <a:ext cx="10363826" cy="3205315"/>
          </a:xfrm>
        </p:spPr>
        <p:txBody>
          <a:bodyPr>
            <a:normAutofit lnSpcReduction="10000"/>
          </a:bodyPr>
          <a:lstStyle/>
          <a:p>
            <a:r>
              <a:rPr lang="zh-CN" altLang="en-US" cap="none" dirty="0"/>
              <a:t>通过检测</a:t>
            </a:r>
            <a:r>
              <a:rPr lang="en-US" altLang="zh-CN" cap="none" dirty="0"/>
              <a:t>by_mouse by_keyboard</a:t>
            </a:r>
            <a:r>
              <a:rPr lang="zh-CN" altLang="en-US" cap="none" dirty="0"/>
              <a:t>的点击状态就可以判断并实现跳转页面</a:t>
            </a:r>
            <a:r>
              <a:rPr lang="zh-CN" altLang="en-US" cap="none" dirty="0" smtClean="0"/>
              <a:t>不同</a:t>
            </a:r>
            <a:endParaRPr lang="en-US" altLang="zh-CN" cap="none" dirty="0" smtClean="0"/>
          </a:p>
          <a:p>
            <a:pPr marL="0" indent="0">
              <a:buNone/>
            </a:pPr>
            <a:r>
              <a:rPr lang="zh-CN" altLang="en-US" cap="none" dirty="0" smtClean="0"/>
              <a:t>鼠标</a:t>
            </a:r>
            <a:r>
              <a:rPr lang="zh-CN" altLang="en-US" cap="none" dirty="0"/>
              <a:t>：</a:t>
            </a:r>
            <a:endParaRPr lang="en-US" altLang="zh-CN" cap="none" dirty="0"/>
          </a:p>
          <a:p>
            <a:r>
              <a:rPr lang="en-US" altLang="zh-CN" cap="none" dirty="0" smtClean="0"/>
              <a:t>Qt</a:t>
            </a:r>
            <a:r>
              <a:rPr lang="zh-CN" altLang="en-US" cap="none" dirty="0" smtClean="0"/>
              <a:t>具有鼠标按下、鼠标移动、鼠标松开的监控函数，只需进行重写函数即可。</a:t>
            </a:r>
            <a:endParaRPr lang="en-US" altLang="zh-CN" cap="none" dirty="0" smtClean="0"/>
          </a:p>
          <a:p>
            <a:r>
              <a:rPr lang="zh-CN" altLang="en-US" cap="none" dirty="0" smtClean="0"/>
              <a:t>在鼠标移动中，又分为鼠标左右中键的移动，可以产生不同的移动作用。</a:t>
            </a:r>
            <a:endParaRPr lang="en-US" altLang="zh-CN" cap="none" dirty="0" smtClean="0"/>
          </a:p>
          <a:p>
            <a:r>
              <a:rPr lang="zh-CN" altLang="en-US" cap="none" dirty="0" smtClean="0"/>
              <a:t>在</a:t>
            </a:r>
            <a:r>
              <a:rPr lang="en-US" altLang="zh-CN" cap="none" dirty="0" smtClean="0"/>
              <a:t>dialog</a:t>
            </a:r>
            <a:r>
              <a:rPr lang="zh-CN" altLang="en-US" cap="none" dirty="0" smtClean="0"/>
              <a:t>类中进行鼠标操作传递值给</a:t>
            </a:r>
            <a:r>
              <a:rPr lang="en-US" altLang="zh-CN" cap="none" dirty="0" smtClean="0"/>
              <a:t>graph2,4</a:t>
            </a:r>
            <a:r>
              <a:rPr lang="zh-CN" altLang="en-US" cap="none" dirty="0" smtClean="0"/>
              <a:t>中进行绘制是鼠标操作的基本原理</a:t>
            </a:r>
            <a:endParaRPr lang="en-US" altLang="zh-CN" cap="none" dirty="0"/>
          </a:p>
          <a:p>
            <a:pPr marL="0" indent="0">
              <a:buNone/>
            </a:pPr>
            <a:r>
              <a:rPr lang="zh-CN" altLang="en-US" cap="none" dirty="0" smtClean="0"/>
              <a:t>键盘：</a:t>
            </a:r>
            <a:endParaRPr lang="en-US" altLang="zh-CN" cap="none" dirty="0" smtClean="0"/>
          </a:p>
          <a:p>
            <a:r>
              <a:rPr lang="en-US" altLang="zh-CN" cap="none" dirty="0" smtClean="0"/>
              <a:t>Qt</a:t>
            </a:r>
            <a:r>
              <a:rPr lang="zh-CN" altLang="en-US" cap="none" dirty="0" smtClean="0"/>
              <a:t>具有键盘事件，进行重写即可。</a:t>
            </a:r>
            <a:endParaRPr lang="zh-CN" altLang="en-US" cap="none" dirty="0"/>
          </a:p>
        </p:txBody>
      </p:sp>
      <p:pic>
        <p:nvPicPr>
          <p:cNvPr id="4" name="图片 3"/>
          <p:cNvPicPr>
            <a:picLocks noChangeAspect="1"/>
          </p:cNvPicPr>
          <p:nvPr/>
        </p:nvPicPr>
        <p:blipFill>
          <a:blip r:embed="rId2"/>
          <a:stretch>
            <a:fillRect/>
          </a:stretch>
        </p:blipFill>
        <p:spPr>
          <a:xfrm>
            <a:off x="7463513" y="3882960"/>
            <a:ext cx="3597777" cy="2673734"/>
          </a:xfrm>
          <a:prstGeom prst="rect">
            <a:avLst/>
          </a:prstGeom>
        </p:spPr>
      </p:pic>
      <p:pic>
        <p:nvPicPr>
          <p:cNvPr id="5" name="图片 4"/>
          <p:cNvPicPr>
            <a:picLocks noChangeAspect="1"/>
          </p:cNvPicPr>
          <p:nvPr/>
        </p:nvPicPr>
        <p:blipFill>
          <a:blip r:embed="rId3"/>
          <a:stretch>
            <a:fillRect/>
          </a:stretch>
        </p:blipFill>
        <p:spPr>
          <a:xfrm>
            <a:off x="1374413" y="4857135"/>
            <a:ext cx="5400013" cy="1871088"/>
          </a:xfrm>
          <a:prstGeom prst="rect">
            <a:avLst/>
          </a:prstGeom>
        </p:spPr>
      </p:pic>
    </p:spTree>
    <p:extLst>
      <p:ext uri="{BB962C8B-B14F-4D97-AF65-F5344CB8AC3E}">
        <p14:creationId xmlns:p14="http://schemas.microsoft.com/office/powerpoint/2010/main" val="4230782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56322"/>
          </a:xfrm>
        </p:spPr>
        <p:txBody>
          <a:bodyPr/>
          <a:lstStyle/>
          <a:p>
            <a:pPr algn="l"/>
            <a:r>
              <a:rPr lang="en-US" altLang="zh-CN" dirty="0" smtClean="0"/>
              <a:t>3.</a:t>
            </a:r>
            <a:r>
              <a:rPr lang="zh-CN" altLang="en-US" dirty="0" smtClean="0"/>
              <a:t>保存和重载的实现</a:t>
            </a:r>
            <a:endParaRPr lang="zh-CN" altLang="en-US" dirty="0"/>
          </a:p>
        </p:txBody>
      </p:sp>
      <p:sp>
        <p:nvSpPr>
          <p:cNvPr id="3" name="内容占位符 2"/>
          <p:cNvSpPr>
            <a:spLocks noGrp="1"/>
          </p:cNvSpPr>
          <p:nvPr>
            <p:ph sz="quarter" idx="13"/>
          </p:nvPr>
        </p:nvSpPr>
        <p:spPr>
          <a:xfrm>
            <a:off x="913774" y="1474840"/>
            <a:ext cx="10363826" cy="4316359"/>
          </a:xfrm>
        </p:spPr>
        <p:txBody>
          <a:bodyPr/>
          <a:lstStyle/>
          <a:p>
            <a:r>
              <a:rPr lang="zh-CN" altLang="en-US" cap="none" dirty="0" smtClean="0"/>
              <a:t>我运用</a:t>
            </a:r>
            <a:r>
              <a:rPr lang="en-US" altLang="zh-CN" cap="none" dirty="0" smtClean="0"/>
              <a:t>Qt</a:t>
            </a:r>
            <a:r>
              <a:rPr lang="zh-CN" altLang="en-US" cap="none" dirty="0" smtClean="0"/>
              <a:t>中自带的</a:t>
            </a:r>
            <a:r>
              <a:rPr lang="en-US" altLang="zh-CN" cap="none" dirty="0" smtClean="0"/>
              <a:t>QFile</a:t>
            </a:r>
            <a:r>
              <a:rPr lang="zh-CN" altLang="en-US" cap="none" dirty="0" smtClean="0"/>
              <a:t>类和</a:t>
            </a:r>
            <a:r>
              <a:rPr lang="en-US" altLang="zh-CN" cap="none" dirty="0" smtClean="0"/>
              <a:t>Qtextstream</a:t>
            </a:r>
            <a:r>
              <a:rPr lang="zh-CN" altLang="en-US" cap="none" dirty="0" smtClean="0"/>
              <a:t>类进行对数据的想</a:t>
            </a:r>
            <a:r>
              <a:rPr lang="en-US" altLang="zh-CN" cap="none" dirty="0" smtClean="0"/>
              <a:t>txt</a:t>
            </a:r>
            <a:r>
              <a:rPr lang="zh-CN" altLang="en-US" cap="none" dirty="0" smtClean="0"/>
              <a:t>文档中的写入和读取（具体代码如下）</a:t>
            </a:r>
            <a:endParaRPr lang="en-US" altLang="zh-CN" cap="none" dirty="0" smtClean="0"/>
          </a:p>
        </p:txBody>
      </p:sp>
      <p:pic>
        <p:nvPicPr>
          <p:cNvPr id="5" name="图片 4"/>
          <p:cNvPicPr>
            <a:picLocks noChangeAspect="1"/>
          </p:cNvPicPr>
          <p:nvPr/>
        </p:nvPicPr>
        <p:blipFill>
          <a:blip r:embed="rId2"/>
          <a:stretch>
            <a:fillRect/>
          </a:stretch>
        </p:blipFill>
        <p:spPr>
          <a:xfrm>
            <a:off x="6194937" y="1949141"/>
            <a:ext cx="5436624" cy="2711349"/>
          </a:xfrm>
          <a:prstGeom prst="rect">
            <a:avLst/>
          </a:prstGeom>
        </p:spPr>
      </p:pic>
      <p:sp>
        <p:nvSpPr>
          <p:cNvPr id="6" name="文本框 5"/>
          <p:cNvSpPr txBox="1"/>
          <p:nvPr/>
        </p:nvSpPr>
        <p:spPr>
          <a:xfrm>
            <a:off x="387103" y="2331162"/>
            <a:ext cx="5781368" cy="2585323"/>
          </a:xfrm>
          <a:prstGeom prst="rect">
            <a:avLst/>
          </a:prstGeom>
          <a:noFill/>
        </p:spPr>
        <p:txBody>
          <a:bodyPr wrap="square" rtlCol="0">
            <a:spAutoFit/>
          </a:bodyPr>
          <a:lstStyle/>
          <a:p>
            <a:r>
              <a:rPr lang="en-US" altLang="zh-CN" dirty="0" smtClean="0"/>
              <a:t>1.</a:t>
            </a:r>
            <a:r>
              <a:rPr lang="zh-CN" altLang="en-US" dirty="0" smtClean="0"/>
              <a:t>当在</a:t>
            </a:r>
            <a:r>
              <a:rPr lang="en-US" altLang="zh-CN" dirty="0" smtClean="0"/>
              <a:t>menu</a:t>
            </a:r>
            <a:r>
              <a:rPr lang="zh-CN" altLang="en-US" dirty="0" smtClean="0"/>
              <a:t>按下</a:t>
            </a:r>
            <a:r>
              <a:rPr lang="en-US" altLang="zh-CN" dirty="0" smtClean="0"/>
              <a:t>save Double</a:t>
            </a:r>
            <a:r>
              <a:rPr lang="zh-CN" altLang="en-US" dirty="0" smtClean="0"/>
              <a:t>、</a:t>
            </a:r>
            <a:r>
              <a:rPr lang="en-US" altLang="zh-CN" dirty="0" smtClean="0"/>
              <a:t>Triple</a:t>
            </a:r>
            <a:r>
              <a:rPr lang="zh-CN" altLang="en-US" dirty="0" smtClean="0"/>
              <a:t>时会发射信号到</a:t>
            </a:r>
            <a:r>
              <a:rPr lang="en-US" altLang="zh-CN" dirty="0" smtClean="0"/>
              <a:t>Dialog</a:t>
            </a:r>
            <a:r>
              <a:rPr lang="zh-CN" altLang="en-US" dirty="0" smtClean="0"/>
              <a:t>，</a:t>
            </a:r>
            <a:r>
              <a:rPr lang="en-US" altLang="zh-CN" dirty="0" smtClean="0"/>
              <a:t>Dialog</a:t>
            </a:r>
            <a:r>
              <a:rPr lang="zh-CN" altLang="en-US" dirty="0" smtClean="0"/>
              <a:t>接受后再触发信号槽</a:t>
            </a:r>
            <a:r>
              <a:rPr lang="en-US" altLang="zh-CN" dirty="0" smtClean="0"/>
              <a:t>void save1();</a:t>
            </a:r>
          </a:p>
          <a:p>
            <a:r>
              <a:rPr lang="en-US" altLang="zh-CN" dirty="0" smtClean="0"/>
              <a:t>2.</a:t>
            </a:r>
            <a:r>
              <a:rPr lang="zh-CN" altLang="en-US" dirty="0" smtClean="0"/>
              <a:t>在槽函数里面进行保存数据。数据是保存在程序当前目录下的很多</a:t>
            </a:r>
            <a:r>
              <a:rPr lang="en-US" altLang="zh-CN" dirty="0" smtClean="0"/>
              <a:t>txt</a:t>
            </a:r>
            <a:r>
              <a:rPr lang="zh-CN" altLang="en-US" dirty="0" smtClean="0"/>
              <a:t>文件下</a:t>
            </a:r>
            <a:endParaRPr lang="en-US" altLang="zh-CN" dirty="0" smtClean="0"/>
          </a:p>
          <a:p>
            <a:r>
              <a:rPr lang="en-US" altLang="zh-CN" dirty="0" smtClean="0"/>
              <a:t>3.</a:t>
            </a:r>
            <a:r>
              <a:rPr lang="zh-CN" altLang="en-US" dirty="0" smtClean="0"/>
              <a:t>当按下</a:t>
            </a:r>
            <a:r>
              <a:rPr lang="en-US" altLang="zh-CN" dirty="0" smtClean="0"/>
              <a:t>load</a:t>
            </a:r>
            <a:r>
              <a:rPr lang="zh-CN" altLang="en-US" dirty="0" smtClean="0"/>
              <a:t>按钮的时候，可以通过</a:t>
            </a:r>
            <a:r>
              <a:rPr lang="en-US" altLang="zh-CN" dirty="0" smtClean="0"/>
              <a:t>Qfile</a:t>
            </a:r>
            <a:r>
              <a:rPr lang="zh-CN" altLang="en-US" dirty="0" smtClean="0"/>
              <a:t>进行文件存在的判断</a:t>
            </a:r>
            <a:endParaRPr lang="en-US" altLang="zh-CN" dirty="0" smtClean="0"/>
          </a:p>
          <a:p>
            <a:r>
              <a:rPr lang="en-US" altLang="zh-CN" dirty="0" smtClean="0"/>
              <a:t>4.</a:t>
            </a:r>
            <a:r>
              <a:rPr lang="zh-CN" altLang="en-US" dirty="0" smtClean="0"/>
              <a:t>之后运用</a:t>
            </a:r>
            <a:r>
              <a:rPr lang="en-US" altLang="zh-CN" dirty="0" smtClean="0"/>
              <a:t>Qtextstrean</a:t>
            </a:r>
            <a:r>
              <a:rPr lang="zh-CN" altLang="en-US" dirty="0" smtClean="0"/>
              <a:t>的方法进行数据的读取。在输入至各种</a:t>
            </a:r>
            <a:r>
              <a:rPr lang="en-US" altLang="zh-CN" dirty="0" smtClean="0"/>
              <a:t>graph</a:t>
            </a:r>
            <a:r>
              <a:rPr lang="zh-CN" altLang="en-US" dirty="0" smtClean="0"/>
              <a:t>中进行绘制。最后重新回到上次保存的时候。</a:t>
            </a:r>
            <a:endParaRPr lang="en-US" altLang="zh-CN" dirty="0" smtClean="0"/>
          </a:p>
        </p:txBody>
      </p:sp>
      <p:sp>
        <p:nvSpPr>
          <p:cNvPr id="7" name="文本框 6"/>
          <p:cNvSpPr txBox="1"/>
          <p:nvPr/>
        </p:nvSpPr>
        <p:spPr>
          <a:xfrm>
            <a:off x="467646" y="5107495"/>
            <a:ext cx="5673213" cy="382021"/>
          </a:xfrm>
          <a:prstGeom prst="rect">
            <a:avLst/>
          </a:prstGeom>
          <a:noFill/>
        </p:spPr>
        <p:txBody>
          <a:bodyPr wrap="square" rtlCol="0">
            <a:spAutoFit/>
          </a:bodyPr>
          <a:lstStyle/>
          <a:p>
            <a:r>
              <a:rPr lang="zh-CN" altLang="en-US" dirty="0" smtClean="0"/>
              <a:t>以上是基本原理，旁边则是部分图示</a:t>
            </a:r>
            <a:endParaRPr lang="zh-CN" altLang="en-US" dirty="0"/>
          </a:p>
        </p:txBody>
      </p:sp>
      <p:pic>
        <p:nvPicPr>
          <p:cNvPr id="8" name="图片 7"/>
          <p:cNvPicPr>
            <a:picLocks noChangeAspect="1"/>
          </p:cNvPicPr>
          <p:nvPr/>
        </p:nvPicPr>
        <p:blipFill>
          <a:blip r:embed="rId3"/>
          <a:stretch>
            <a:fillRect/>
          </a:stretch>
        </p:blipFill>
        <p:spPr>
          <a:xfrm>
            <a:off x="4529102" y="4530715"/>
            <a:ext cx="3454691" cy="2194970"/>
          </a:xfrm>
          <a:prstGeom prst="rect">
            <a:avLst/>
          </a:prstGeom>
        </p:spPr>
      </p:pic>
      <p:sp>
        <p:nvSpPr>
          <p:cNvPr id="9" name="文本框 8"/>
          <p:cNvSpPr txBox="1"/>
          <p:nvPr/>
        </p:nvSpPr>
        <p:spPr>
          <a:xfrm>
            <a:off x="8209935" y="5298506"/>
            <a:ext cx="2222091" cy="646331"/>
          </a:xfrm>
          <a:prstGeom prst="rect">
            <a:avLst/>
          </a:prstGeom>
          <a:noFill/>
        </p:spPr>
        <p:txBody>
          <a:bodyPr wrap="square" rtlCol="0">
            <a:spAutoFit/>
          </a:bodyPr>
          <a:lstStyle/>
          <a:p>
            <a:r>
              <a:rPr lang="zh-CN" altLang="en-US" dirty="0" smtClean="0"/>
              <a:t>数据的读取所用到的</a:t>
            </a:r>
            <a:r>
              <a:rPr lang="en-US" altLang="zh-CN" dirty="0" smtClean="0"/>
              <a:t>QtextStream</a:t>
            </a:r>
            <a:endParaRPr lang="zh-CN" altLang="en-US" dirty="0"/>
          </a:p>
        </p:txBody>
      </p:sp>
    </p:spTree>
    <p:extLst>
      <p:ext uri="{BB962C8B-B14F-4D97-AF65-F5344CB8AC3E}">
        <p14:creationId xmlns:p14="http://schemas.microsoft.com/office/powerpoint/2010/main" val="1619331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46488"/>
          </a:xfrm>
        </p:spPr>
        <p:txBody>
          <a:bodyPr/>
          <a:lstStyle/>
          <a:p>
            <a:pPr algn="l"/>
            <a:r>
              <a:rPr lang="en-US" altLang="zh-CN" dirty="0" smtClean="0"/>
              <a:t>4.</a:t>
            </a:r>
            <a:r>
              <a:rPr lang="zh-CN" altLang="en-US" dirty="0" smtClean="0"/>
              <a:t>对话框功能的实现</a:t>
            </a:r>
            <a:endParaRPr lang="zh-CN" altLang="en-US" dirty="0"/>
          </a:p>
        </p:txBody>
      </p:sp>
      <p:sp>
        <p:nvSpPr>
          <p:cNvPr id="3" name="内容占位符 2"/>
          <p:cNvSpPr>
            <a:spLocks noGrp="1"/>
          </p:cNvSpPr>
          <p:nvPr>
            <p:ph sz="quarter" idx="13"/>
          </p:nvPr>
        </p:nvSpPr>
        <p:spPr>
          <a:xfrm>
            <a:off x="913774" y="1573162"/>
            <a:ext cx="10363826" cy="4218038"/>
          </a:xfrm>
        </p:spPr>
        <p:txBody>
          <a:bodyPr/>
          <a:lstStyle/>
          <a:p>
            <a:r>
              <a:rPr lang="zh-CN" altLang="en-US" dirty="0" smtClean="0"/>
              <a:t>一些对话框如</a:t>
            </a:r>
            <a:r>
              <a:rPr lang="en-US" altLang="zh-CN" cap="none" dirty="0" smtClean="0"/>
              <a:t>Help  Connect </a:t>
            </a:r>
            <a:r>
              <a:rPr lang="zh-CN" altLang="en-US" dirty="0" smtClean="0"/>
              <a:t>是在</a:t>
            </a:r>
            <a:r>
              <a:rPr lang="en-US" altLang="zh-CN" cap="none" dirty="0" smtClean="0"/>
              <a:t>Titlebar</a:t>
            </a:r>
            <a:r>
              <a:rPr lang="zh-CN" altLang="en-US" cap="none" dirty="0" smtClean="0"/>
              <a:t>里面实例化的</a:t>
            </a:r>
            <a:endParaRPr lang="en-US" altLang="zh-CN" cap="none" dirty="0" smtClean="0"/>
          </a:p>
          <a:p>
            <a:r>
              <a:rPr lang="zh-CN" altLang="en-US" cap="none" dirty="0" smtClean="0"/>
              <a:t>而</a:t>
            </a:r>
            <a:r>
              <a:rPr lang="en-US" altLang="zh-CN" cap="none" dirty="0" smtClean="0"/>
              <a:t>CalculateWidget</a:t>
            </a:r>
            <a:r>
              <a:rPr lang="zh-CN" altLang="en-US" cap="none" dirty="0" smtClean="0"/>
              <a:t>，</a:t>
            </a:r>
            <a:r>
              <a:rPr lang="en-US" altLang="zh-CN" cap="none" dirty="0" smtClean="0"/>
              <a:t>fun</a:t>
            </a:r>
            <a:r>
              <a:rPr lang="zh-CN" altLang="en-US" cap="none" dirty="0" smtClean="0"/>
              <a:t>则是在</a:t>
            </a:r>
            <a:r>
              <a:rPr lang="en-US" altLang="zh-CN" cap="none" dirty="0" smtClean="0"/>
              <a:t>Dialog</a:t>
            </a:r>
            <a:r>
              <a:rPr lang="zh-CN" altLang="en-US" cap="none" dirty="0" smtClean="0"/>
              <a:t>里面实例化的</a:t>
            </a:r>
            <a:endParaRPr lang="en-US" altLang="zh-CN" cap="none" dirty="0" smtClean="0"/>
          </a:p>
          <a:p>
            <a:r>
              <a:rPr lang="zh-CN" altLang="en-US" cap="none" dirty="0" smtClean="0"/>
              <a:t>由于在</a:t>
            </a:r>
            <a:r>
              <a:rPr lang="en-US" altLang="zh-CN" cap="none" dirty="0" smtClean="0"/>
              <a:t>menu</a:t>
            </a:r>
            <a:r>
              <a:rPr lang="zh-CN" altLang="en-US" cap="none" dirty="0" smtClean="0"/>
              <a:t>中的</a:t>
            </a:r>
            <a:r>
              <a:rPr lang="en-US" altLang="zh-CN" cap="none" dirty="0" smtClean="0"/>
              <a:t>Qaction</a:t>
            </a:r>
            <a:r>
              <a:rPr lang="zh-CN" altLang="en-US" cap="none" dirty="0" smtClean="0"/>
              <a:t>才触发信号且</a:t>
            </a:r>
            <a:r>
              <a:rPr lang="en-US" altLang="zh-CN" cap="none" dirty="0" smtClean="0"/>
              <a:t>menu</a:t>
            </a:r>
            <a:r>
              <a:rPr lang="zh-CN" altLang="en-US" cap="none" dirty="0" smtClean="0"/>
              <a:t>在</a:t>
            </a:r>
            <a:r>
              <a:rPr lang="en-US" altLang="zh-CN" cap="none" dirty="0" smtClean="0"/>
              <a:t>titlebar</a:t>
            </a:r>
            <a:r>
              <a:rPr lang="zh-CN" altLang="en-US" cap="none" dirty="0" smtClean="0"/>
              <a:t>里面定义，因此</a:t>
            </a:r>
            <a:r>
              <a:rPr lang="en-US" altLang="zh-CN" cap="none" dirty="0" smtClean="0"/>
              <a:t>About  Help  Connect</a:t>
            </a:r>
            <a:r>
              <a:rPr lang="zh-CN" altLang="en-US" cap="none" dirty="0" smtClean="0"/>
              <a:t>都是在</a:t>
            </a:r>
            <a:r>
              <a:rPr lang="en-US" altLang="zh-CN" cap="none" dirty="0" smtClean="0"/>
              <a:t>Titlebar</a:t>
            </a:r>
            <a:r>
              <a:rPr lang="zh-CN" altLang="en-US" cap="none" dirty="0" smtClean="0"/>
              <a:t>里面实例化的。如图：</a:t>
            </a:r>
            <a:endParaRPr lang="zh-CN" altLang="en-US" dirty="0"/>
          </a:p>
        </p:txBody>
      </p:sp>
      <p:pic>
        <p:nvPicPr>
          <p:cNvPr id="5" name="图片 4"/>
          <p:cNvPicPr>
            <a:picLocks noChangeAspect="1"/>
          </p:cNvPicPr>
          <p:nvPr/>
        </p:nvPicPr>
        <p:blipFill>
          <a:blip r:embed="rId2"/>
          <a:stretch>
            <a:fillRect/>
          </a:stretch>
        </p:blipFill>
        <p:spPr>
          <a:xfrm>
            <a:off x="913774" y="3474670"/>
            <a:ext cx="7521592" cy="1127858"/>
          </a:xfrm>
          <a:prstGeom prst="rect">
            <a:avLst/>
          </a:prstGeom>
        </p:spPr>
      </p:pic>
      <p:pic>
        <p:nvPicPr>
          <p:cNvPr id="6" name="图片 5"/>
          <p:cNvPicPr>
            <a:picLocks noChangeAspect="1"/>
          </p:cNvPicPr>
          <p:nvPr/>
        </p:nvPicPr>
        <p:blipFill>
          <a:blip r:embed="rId3"/>
          <a:stretch>
            <a:fillRect/>
          </a:stretch>
        </p:blipFill>
        <p:spPr>
          <a:xfrm>
            <a:off x="8584363" y="3126658"/>
            <a:ext cx="3154256" cy="2559976"/>
          </a:xfrm>
          <a:prstGeom prst="rect">
            <a:avLst/>
          </a:prstGeom>
        </p:spPr>
      </p:pic>
      <p:sp>
        <p:nvSpPr>
          <p:cNvPr id="7" name="文本框 6"/>
          <p:cNvSpPr txBox="1"/>
          <p:nvPr/>
        </p:nvSpPr>
        <p:spPr>
          <a:xfrm>
            <a:off x="3007959" y="4935794"/>
            <a:ext cx="5427407" cy="369332"/>
          </a:xfrm>
          <a:prstGeom prst="rect">
            <a:avLst/>
          </a:prstGeom>
          <a:noFill/>
        </p:spPr>
        <p:txBody>
          <a:bodyPr wrap="square" rtlCol="0">
            <a:spAutoFit/>
          </a:bodyPr>
          <a:lstStyle/>
          <a:p>
            <a:r>
              <a:rPr lang="zh-CN" altLang="en-US" dirty="0" smtClean="0"/>
              <a:t>上图为实例化，右图为</a:t>
            </a:r>
            <a:r>
              <a:rPr lang="en-US" altLang="zh-CN" dirty="0" smtClean="0"/>
              <a:t>menuQAction</a:t>
            </a:r>
            <a:r>
              <a:rPr lang="zh-CN" altLang="en-US" dirty="0" smtClean="0"/>
              <a:t>的触发和显示</a:t>
            </a:r>
            <a:endParaRPr lang="zh-CN" altLang="en-US" dirty="0"/>
          </a:p>
        </p:txBody>
      </p:sp>
    </p:spTree>
    <p:extLst>
      <p:ext uri="{BB962C8B-B14F-4D97-AF65-F5344CB8AC3E}">
        <p14:creationId xmlns:p14="http://schemas.microsoft.com/office/powerpoint/2010/main" val="65564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53568"/>
            <a:ext cx="10364451" cy="1596177"/>
          </a:xfrm>
        </p:spPr>
        <p:txBody>
          <a:bodyPr/>
          <a:lstStyle/>
          <a:p>
            <a:pPr algn="l"/>
            <a:r>
              <a:rPr lang="en-US" dirty="0" smtClean="0"/>
              <a:t>O</a:t>
            </a:r>
            <a:r>
              <a:rPr lang="en-US" altLang="zh-CN" dirty="0" smtClean="0"/>
              <a:t>penGL</a:t>
            </a:r>
            <a:r>
              <a:rPr lang="zh-CN" altLang="en-US" dirty="0"/>
              <a:t>代码</a:t>
            </a:r>
            <a:endParaRPr lang="en-US" dirty="0"/>
          </a:p>
        </p:txBody>
      </p:sp>
      <p:sp>
        <p:nvSpPr>
          <p:cNvPr id="3" name="Content Placeholder 2"/>
          <p:cNvSpPr>
            <a:spLocks noGrp="1"/>
          </p:cNvSpPr>
          <p:nvPr>
            <p:ph sz="quarter" idx="13"/>
          </p:nvPr>
        </p:nvSpPr>
        <p:spPr>
          <a:xfrm>
            <a:off x="913773" y="1545682"/>
            <a:ext cx="10364451" cy="4715633"/>
          </a:xfrm>
        </p:spPr>
        <p:txBody>
          <a:bodyPr>
            <a:noAutofit/>
          </a:bodyPr>
          <a:lstStyle/>
          <a:p>
            <a:r>
              <a:rPr lang="en-US" sz="2400" dirty="0"/>
              <a:t> </a:t>
            </a:r>
            <a:r>
              <a:rPr lang="zh-CN" altLang="en-US" sz="2400" dirty="0"/>
              <a:t>我的主要工作是编写与绘制球相关的代码。球的绘制相对简单，但为了能让球好看些，我用了光照。设置光照除了设置光源的位置之外，主要部分还有设置被照物体的底色，镜面反射时的颜色，漫反射时的颜色。我原打算选取</a:t>
            </a:r>
            <a:r>
              <a:rPr lang="en-US" sz="2400" dirty="0"/>
              <a:t>Pantong</a:t>
            </a:r>
            <a:r>
              <a:rPr lang="zh-CN" altLang="en-US" sz="2400" dirty="0"/>
              <a:t>年度色，但实际效果并不理想。后来发现为了使效果逼真，底色要比反射色暗很多很多。球的部分暂告一段落。之后是绘制杆。我想的算法是连接球的中心。实际效果还不错。但是线一直无法更改颜色。后来通过</a:t>
            </a:r>
            <a:r>
              <a:rPr lang="en-US" sz="2400" u="sng" dirty="0">
                <a:hlinkClick r:id="rId2"/>
              </a:rPr>
              <a:t>http://bbs.csdn.net/topics/120089202</a:t>
            </a:r>
            <a:r>
              <a:rPr lang="zh-CN" altLang="en-US" sz="2400" dirty="0"/>
              <a:t>，知道了应该先禁用光照再设颜色。也确实成功了。之后在程序运行过程中，感到观察不直观，希望画出轨迹。我的算法是用小线段连接球所有停留过的位置，直到球现在的位置。不过，之后发现线会闪烁，无法解决，便改成了点。用相似的算法，我又制作了小球留下的幻影。</a:t>
            </a:r>
            <a:endParaRPr lang="en-US" sz="2400" dirty="0"/>
          </a:p>
        </p:txBody>
      </p:sp>
    </p:spTree>
    <p:extLst>
      <p:ext uri="{BB962C8B-B14F-4D97-AF65-F5344CB8AC3E}">
        <p14:creationId xmlns:p14="http://schemas.microsoft.com/office/powerpoint/2010/main" val="194390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3052"/>
            <a:ext cx="10364451" cy="1596177"/>
          </a:xfrm>
        </p:spPr>
        <p:txBody>
          <a:bodyPr/>
          <a:lstStyle/>
          <a:p>
            <a:pPr algn="l"/>
            <a:r>
              <a:rPr lang="en-US" dirty="0" smtClean="0"/>
              <a:t>O</a:t>
            </a:r>
            <a:r>
              <a:rPr lang="en-US" altLang="zh-CN" dirty="0" smtClean="0"/>
              <a:t>pengl</a:t>
            </a:r>
            <a:r>
              <a:rPr lang="zh-CN" altLang="en-US" dirty="0" smtClean="0"/>
              <a:t>代码</a:t>
            </a:r>
            <a:endParaRPr lang="en-US" dirty="0"/>
          </a:p>
        </p:txBody>
      </p:sp>
      <p:sp>
        <p:nvSpPr>
          <p:cNvPr id="3" name="Content Placeholder 2"/>
          <p:cNvSpPr>
            <a:spLocks noGrp="1"/>
          </p:cNvSpPr>
          <p:nvPr>
            <p:ph sz="quarter" idx="13"/>
          </p:nvPr>
        </p:nvSpPr>
        <p:spPr>
          <a:xfrm>
            <a:off x="914399" y="1669669"/>
            <a:ext cx="10363826" cy="4979104"/>
          </a:xfrm>
        </p:spPr>
        <p:txBody>
          <a:bodyPr>
            <a:normAutofit/>
          </a:bodyPr>
          <a:lstStyle/>
          <a:p>
            <a:r>
              <a:rPr lang="zh-CN" altLang="en-US" sz="2400" dirty="0"/>
              <a:t>我的主要工作是编写在程序运行后绘制双摆运动前的动画效果。这里我参考了一些已有的科幻视频的视频效果。为了达到视频中的诸多圆柱迎面飞来的效果，起初考虑建立大量的圆柱体贴图，使的</a:t>
            </a:r>
            <a:r>
              <a:rPr lang="en-US" sz="2400" dirty="0" err="1"/>
              <a:t>gluLookAt</a:t>
            </a:r>
            <a:r>
              <a:rPr lang="zh-CN" altLang="en-US" sz="2400" dirty="0"/>
              <a:t>眼坐标在三维空间中运动达到漫游效果，但是出现了空间背景贴图缝合不齐，以及背景贴图无法与主要的球绘制共同显示的</a:t>
            </a:r>
            <a:r>
              <a:rPr lang="en-US" sz="2400" dirty="0"/>
              <a:t>bug</a:t>
            </a:r>
            <a:r>
              <a:rPr lang="zh-CN" altLang="en-US" sz="2400" dirty="0"/>
              <a:t>，且多方面查找并没有合适的解决方案，于是决定换一个思路，即固定眼位置，让</a:t>
            </a:r>
            <a:r>
              <a:rPr lang="en-US" sz="2400" dirty="0" err="1"/>
              <a:t>struct</a:t>
            </a:r>
            <a:r>
              <a:rPr lang="en-US" sz="2400" dirty="0"/>
              <a:t> Cylinder</a:t>
            </a:r>
            <a:r>
              <a:rPr lang="zh-CN" altLang="en-US" sz="2400" dirty="0"/>
              <a:t>自行实现空间漫游。而后着手于</a:t>
            </a:r>
            <a:r>
              <a:rPr lang="en-US" sz="2400" dirty="0"/>
              <a:t>Cylinder</a:t>
            </a:r>
            <a:r>
              <a:rPr lang="zh-CN" altLang="en-US" sz="2400" dirty="0"/>
              <a:t>的构建，起初设想的是构建大量的</a:t>
            </a:r>
            <a:r>
              <a:rPr lang="en-US" sz="2400" dirty="0"/>
              <a:t>Cylinder</a:t>
            </a:r>
            <a:r>
              <a:rPr lang="zh-CN" altLang="en-US" sz="2400" dirty="0"/>
              <a:t>结构，进行瞬时绘制，后来发现过于繁琐同时程序运行不流畅，于是选择了采用显示列表，优化了程序运行性能。之后通过采用</a:t>
            </a:r>
            <a:r>
              <a:rPr lang="en-US" sz="2400" dirty="0"/>
              <a:t>Update</a:t>
            </a:r>
            <a:r>
              <a:rPr lang="zh-CN" altLang="en-US" sz="2400" dirty="0"/>
              <a:t>函数实现了</a:t>
            </a:r>
            <a:r>
              <a:rPr lang="en-US" sz="2400" dirty="0"/>
              <a:t>Cylinder</a:t>
            </a:r>
            <a:r>
              <a:rPr lang="zh-CN" altLang="en-US" sz="2400" dirty="0"/>
              <a:t>结构在三维空间的移动。</a:t>
            </a:r>
            <a:endParaRPr lang="en-US" sz="2400" dirty="0"/>
          </a:p>
        </p:txBody>
      </p:sp>
    </p:spTree>
    <p:extLst>
      <p:ext uri="{BB962C8B-B14F-4D97-AF65-F5344CB8AC3E}">
        <p14:creationId xmlns:p14="http://schemas.microsoft.com/office/powerpoint/2010/main" val="1271154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人员分工</a:t>
            </a:r>
            <a:endParaRPr lang="en-US" dirty="0"/>
          </a:p>
        </p:txBody>
      </p:sp>
      <p:sp>
        <p:nvSpPr>
          <p:cNvPr id="3" name="Content Placeholder 2"/>
          <p:cNvSpPr>
            <a:spLocks noGrp="1"/>
          </p:cNvSpPr>
          <p:nvPr>
            <p:ph sz="quarter" idx="13"/>
          </p:nvPr>
        </p:nvSpPr>
        <p:spPr/>
        <p:txBody>
          <a:bodyPr>
            <a:normAutofit/>
          </a:bodyPr>
          <a:lstStyle/>
          <a:p>
            <a:r>
              <a:rPr lang="zh-CN" altLang="en-US" sz="3200" dirty="0" smtClean="0"/>
              <a:t>理论分析</a:t>
            </a:r>
            <a:r>
              <a:rPr lang="en-US" altLang="zh-CN" sz="3200" dirty="0" smtClean="0"/>
              <a:t>&amp;</a:t>
            </a:r>
            <a:r>
              <a:rPr lang="zh-CN" altLang="en-US" sz="3200" dirty="0" smtClean="0"/>
              <a:t>算法实现</a:t>
            </a:r>
            <a:r>
              <a:rPr lang="en-US" altLang="zh-CN" sz="3200" dirty="0" smtClean="0"/>
              <a:t>&amp;</a:t>
            </a:r>
            <a:r>
              <a:rPr lang="zh-CN" altLang="en-US" sz="3200" dirty="0" smtClean="0"/>
              <a:t>结题报告撰写：李嘉轩</a:t>
            </a:r>
            <a:endParaRPr lang="en-US" altLang="zh-CN" sz="3200" dirty="0" smtClean="0"/>
          </a:p>
          <a:p>
            <a:r>
              <a:rPr lang="zh-CN" altLang="en-US" sz="3200" dirty="0" smtClean="0"/>
              <a:t>界面设计</a:t>
            </a:r>
            <a:r>
              <a:rPr lang="en-US" altLang="zh-CN" sz="3200" dirty="0" smtClean="0"/>
              <a:t>&amp;</a:t>
            </a:r>
            <a:r>
              <a:rPr lang="zh-CN" altLang="en-US" sz="3200" dirty="0" smtClean="0"/>
              <a:t>框架编写</a:t>
            </a:r>
            <a:r>
              <a:rPr lang="en-US" altLang="zh-CN" sz="3200" dirty="0" smtClean="0"/>
              <a:t>&amp;</a:t>
            </a:r>
            <a:r>
              <a:rPr lang="zh-CN" altLang="en-US" sz="3200" dirty="0" smtClean="0"/>
              <a:t>代</a:t>
            </a:r>
            <a:r>
              <a:rPr lang="zh-CN" altLang="en-US" sz="3200" dirty="0" smtClean="0"/>
              <a:t>码协调：马清川</a:t>
            </a:r>
            <a:endParaRPr lang="en-US" altLang="zh-CN" sz="3200" dirty="0" smtClean="0"/>
          </a:p>
          <a:p>
            <a:r>
              <a:rPr lang="en-US" altLang="zh-CN" sz="3200" cap="none" dirty="0" smtClean="0"/>
              <a:t>Open</a:t>
            </a:r>
            <a:r>
              <a:rPr lang="en-US" altLang="zh-CN" sz="3200" dirty="0" smtClean="0"/>
              <a:t>GL</a:t>
            </a:r>
            <a:r>
              <a:rPr lang="zh-CN" altLang="en-US" sz="3200" dirty="0" smtClean="0"/>
              <a:t>绘图实现及某些动画效果：徐子及、吕天烨</a:t>
            </a:r>
            <a:endParaRPr lang="en-US" sz="3200" dirty="0"/>
          </a:p>
        </p:txBody>
      </p:sp>
    </p:spTree>
    <p:extLst>
      <p:ext uri="{BB962C8B-B14F-4D97-AF65-F5344CB8AC3E}">
        <p14:creationId xmlns:p14="http://schemas.microsoft.com/office/powerpoint/2010/main" val="850865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15561"/>
            <a:ext cx="10364451" cy="1596177"/>
          </a:xfrm>
        </p:spPr>
        <p:txBody>
          <a:bodyPr/>
          <a:lstStyle/>
          <a:p>
            <a:pPr algn="l"/>
            <a:r>
              <a:rPr lang="en-US" dirty="0" smtClean="0"/>
              <a:t>OPENGL</a:t>
            </a:r>
            <a:r>
              <a:rPr lang="zh-CN" altLang="en-US" dirty="0" smtClean="0"/>
              <a:t>代码</a:t>
            </a:r>
            <a:endParaRPr lang="en-US" dirty="0"/>
          </a:p>
        </p:txBody>
      </p:sp>
      <p:sp>
        <p:nvSpPr>
          <p:cNvPr id="3" name="Content Placeholder 2"/>
          <p:cNvSpPr>
            <a:spLocks noGrp="1"/>
          </p:cNvSpPr>
          <p:nvPr>
            <p:ph sz="quarter" idx="13"/>
          </p:nvPr>
        </p:nvSpPr>
        <p:spPr>
          <a:xfrm>
            <a:off x="913148" y="1328706"/>
            <a:ext cx="10364451" cy="4824121"/>
          </a:xfrm>
        </p:spPr>
        <p:txBody>
          <a:bodyPr>
            <a:noAutofit/>
          </a:bodyPr>
          <a:lstStyle/>
          <a:p>
            <a:r>
              <a:rPr lang="zh-CN" altLang="en-US" sz="2400" dirty="0"/>
              <a:t>实现</a:t>
            </a:r>
            <a:r>
              <a:rPr lang="en-US" sz="2400" dirty="0"/>
              <a:t>Cylinder</a:t>
            </a:r>
            <a:r>
              <a:rPr lang="zh-CN" altLang="en-US" sz="2400" dirty="0"/>
              <a:t>结构的移动后，我考虑增加显示程序进展的“</a:t>
            </a:r>
            <a:r>
              <a:rPr lang="en-US" sz="2400" dirty="0"/>
              <a:t>Loading</a:t>
            </a:r>
            <a:r>
              <a:rPr lang="zh-CN" altLang="en-US" sz="2400" dirty="0"/>
              <a:t>”和“</a:t>
            </a:r>
            <a:r>
              <a:rPr lang="en-US" sz="2400" dirty="0"/>
              <a:t>Completed</a:t>
            </a:r>
            <a:r>
              <a:rPr lang="zh-CN" altLang="en-US" sz="2400" dirty="0"/>
              <a:t>”文字字幕，因为</a:t>
            </a:r>
            <a:r>
              <a:rPr lang="en-US" sz="2400" dirty="0"/>
              <a:t>OpenGL</a:t>
            </a:r>
            <a:r>
              <a:rPr lang="zh-CN" altLang="en-US" sz="2400" dirty="0"/>
              <a:t>并没有直接提供显示文字的功能，并且，</a:t>
            </a:r>
            <a:r>
              <a:rPr lang="en-US" sz="2400" dirty="0"/>
              <a:t>OpenGL</a:t>
            </a:r>
            <a:r>
              <a:rPr lang="zh-CN" altLang="en-US" sz="2400" dirty="0"/>
              <a:t>也没有自带专门的字库。所以，要显示文字就必须依赖操作系统所提供的功能。首先尝试了构建一个显示列表，指向操作系统字符表，然后将绘制这个字符的</a:t>
            </a:r>
            <a:r>
              <a:rPr lang="en-US" sz="2400" dirty="0"/>
              <a:t>OpenGL</a:t>
            </a:r>
            <a:r>
              <a:rPr lang="zh-CN" altLang="en-US" sz="2400" dirty="0"/>
              <a:t>命令装到指定的显示列表中，事实证明在</a:t>
            </a:r>
            <a:r>
              <a:rPr lang="en-US" sz="2400" dirty="0"/>
              <a:t>Visual Studio</a:t>
            </a:r>
            <a:r>
              <a:rPr lang="zh-CN" altLang="en-US" sz="2400" dirty="0"/>
              <a:t>可以进行显示，但是转到</a:t>
            </a:r>
            <a:r>
              <a:rPr lang="en-US" sz="2400" dirty="0"/>
              <a:t>Qt</a:t>
            </a:r>
            <a:r>
              <a:rPr lang="zh-CN" altLang="en-US" sz="2400" dirty="0"/>
              <a:t>时便出现了诸多的问题，同时文字的出现和消失的时机并不能很好的把握。于是我决定采用贴图的方式，将文字转化为位图文件显示，贴图方法各处不一，同时遭遇了起初时背景贴图相同的问题，多次尝试后采用了</a:t>
            </a:r>
            <a:r>
              <a:rPr lang="en-US" sz="2400" dirty="0" err="1"/>
              <a:t>glTranslatef</a:t>
            </a:r>
            <a:r>
              <a:rPr lang="zh-CN" altLang="en-US" sz="2400" dirty="0"/>
              <a:t>，</a:t>
            </a:r>
            <a:r>
              <a:rPr lang="en-US" sz="2400" dirty="0" err="1"/>
              <a:t>glRotatef</a:t>
            </a:r>
            <a:r>
              <a:rPr lang="zh-CN" altLang="en-US" sz="2400" dirty="0"/>
              <a:t>函数对贴图进行了坐标变换使之不影响主体运动的展示，效果良好。期间出现了贴图的小问题，纹理并不能和预设图形良好契合，在调整纹理坐标值后这一问题也得到了妥善的解决。</a:t>
            </a:r>
            <a:endParaRPr lang="en-US" sz="2400" dirty="0"/>
          </a:p>
        </p:txBody>
      </p:sp>
    </p:spTree>
    <p:extLst>
      <p:ext uri="{BB962C8B-B14F-4D97-AF65-F5344CB8AC3E}">
        <p14:creationId xmlns:p14="http://schemas.microsoft.com/office/powerpoint/2010/main" val="902290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00063"/>
            <a:ext cx="10364451" cy="1596177"/>
          </a:xfrm>
        </p:spPr>
        <p:txBody>
          <a:bodyPr/>
          <a:lstStyle/>
          <a:p>
            <a:pPr algn="l"/>
            <a:r>
              <a:rPr lang="en-US" dirty="0" smtClean="0"/>
              <a:t>O</a:t>
            </a:r>
            <a:r>
              <a:rPr lang="en-US" altLang="zh-CN" dirty="0" smtClean="0"/>
              <a:t>penGL</a:t>
            </a:r>
            <a:r>
              <a:rPr lang="zh-CN" altLang="en-US" dirty="0" smtClean="0"/>
              <a:t>代码</a:t>
            </a:r>
            <a:endParaRPr lang="en-US" dirty="0"/>
          </a:p>
        </p:txBody>
      </p:sp>
      <p:sp>
        <p:nvSpPr>
          <p:cNvPr id="3" name="Content Placeholder 2"/>
          <p:cNvSpPr>
            <a:spLocks noGrp="1"/>
          </p:cNvSpPr>
          <p:nvPr>
            <p:ph sz="quarter" idx="13"/>
          </p:nvPr>
        </p:nvSpPr>
        <p:spPr>
          <a:xfrm>
            <a:off x="913149" y="1592177"/>
            <a:ext cx="10477480" cy="4622644"/>
          </a:xfrm>
        </p:spPr>
        <p:txBody>
          <a:bodyPr>
            <a:normAutofit/>
          </a:bodyPr>
          <a:lstStyle/>
          <a:p>
            <a:r>
              <a:rPr lang="zh-CN" altLang="en-US" sz="2400" dirty="0"/>
              <a:t>还有一个主要的问题就是文字出现时机的问题，起初的构想是构建</a:t>
            </a:r>
            <a:r>
              <a:rPr lang="en-US" sz="2400" dirty="0" err="1"/>
              <a:t>OpenGl</a:t>
            </a:r>
            <a:r>
              <a:rPr lang="zh-CN" altLang="en-US" sz="2400" dirty="0"/>
              <a:t>的时间轴，后来发现并不可行，定时器构建后没有办法实现多步骤的</a:t>
            </a:r>
            <a:r>
              <a:rPr lang="en-US" sz="2400" dirty="0"/>
              <a:t>display</a:t>
            </a:r>
            <a:r>
              <a:rPr lang="zh-CN" altLang="en-US" sz="2400" dirty="0"/>
              <a:t>，后来在尝试</a:t>
            </a:r>
            <a:r>
              <a:rPr lang="en-US" sz="2400" dirty="0"/>
              <a:t>update</a:t>
            </a:r>
            <a:r>
              <a:rPr lang="zh-CN" altLang="en-US" sz="2400" dirty="0"/>
              <a:t>改变文字出现消失无果后，决定对</a:t>
            </a:r>
            <a:r>
              <a:rPr lang="en-US" sz="2400" dirty="0"/>
              <a:t>Cylinder</a:t>
            </a:r>
            <a:r>
              <a:rPr lang="zh-CN" altLang="en-US" sz="2400" dirty="0"/>
              <a:t>结构增加状态参量，以</a:t>
            </a:r>
            <a:r>
              <a:rPr lang="en-US" sz="2400" dirty="0"/>
              <a:t>Cylinder</a:t>
            </a:r>
            <a:r>
              <a:rPr lang="zh-CN" altLang="en-US" sz="2400" dirty="0"/>
              <a:t>的状态参量为基准决定文字出现时机，事实证明这样的处理是可行的。</a:t>
            </a:r>
            <a:endParaRPr lang="en-US" sz="2400" dirty="0"/>
          </a:p>
        </p:txBody>
      </p:sp>
    </p:spTree>
    <p:extLst>
      <p:ext uri="{BB962C8B-B14F-4D97-AF65-F5344CB8AC3E}">
        <p14:creationId xmlns:p14="http://schemas.microsoft.com/office/powerpoint/2010/main" val="1097900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dirty="0"/>
              <a:t>结</a:t>
            </a:r>
            <a:r>
              <a:rPr lang="zh-CN" altLang="en-US" dirty="0" smtClean="0"/>
              <a:t>论</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350725" y="2427458"/>
            <a:ext cx="5660464" cy="28757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968284"/>
            <a:ext cx="5566687" cy="3794055"/>
          </a:xfrm>
          <a:prstGeom prst="rect">
            <a:avLst/>
          </a:prstGeom>
        </p:spPr>
      </p:pic>
      <p:sp>
        <p:nvSpPr>
          <p:cNvPr id="7" name="TextBox 6"/>
          <p:cNvSpPr txBox="1"/>
          <p:nvPr/>
        </p:nvSpPr>
        <p:spPr>
          <a:xfrm>
            <a:off x="5052447" y="5975103"/>
            <a:ext cx="3502617" cy="769441"/>
          </a:xfrm>
          <a:prstGeom prst="rect">
            <a:avLst/>
          </a:prstGeom>
          <a:noFill/>
        </p:spPr>
        <p:txBody>
          <a:bodyPr wrap="square" rtlCol="0">
            <a:spAutoFit/>
          </a:bodyPr>
          <a:lstStyle/>
          <a:p>
            <a:r>
              <a:rPr lang="zh-CN" altLang="en-US" sz="4400" dirty="0" smtClean="0"/>
              <a:t>周期运动</a:t>
            </a:r>
            <a:endParaRPr lang="en-US" sz="4400" dirty="0"/>
          </a:p>
        </p:txBody>
      </p:sp>
    </p:spTree>
    <p:extLst>
      <p:ext uri="{BB962C8B-B14F-4D97-AF65-F5344CB8AC3E}">
        <p14:creationId xmlns:p14="http://schemas.microsoft.com/office/powerpoint/2010/main" val="1782208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57845"/>
            <a:ext cx="10364451" cy="1596177"/>
          </a:xfrm>
        </p:spPr>
        <p:txBody>
          <a:bodyPr/>
          <a:lstStyle/>
          <a:p>
            <a:pPr algn="l"/>
            <a:r>
              <a:rPr lang="zh-CN" altLang="en-US" dirty="0" smtClean="0"/>
              <a:t>近似周期运动</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96244" y="652391"/>
            <a:ext cx="4495756" cy="56173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23" y="1585239"/>
            <a:ext cx="6736390" cy="3751664"/>
          </a:xfrm>
          <a:prstGeom prst="rect">
            <a:avLst/>
          </a:prstGeom>
        </p:spPr>
      </p:pic>
    </p:spTree>
    <p:extLst>
      <p:ext uri="{BB962C8B-B14F-4D97-AF65-F5344CB8AC3E}">
        <p14:creationId xmlns:p14="http://schemas.microsoft.com/office/powerpoint/2010/main" val="3863261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96177"/>
          </a:xfrm>
        </p:spPr>
        <p:txBody>
          <a:bodyPr/>
          <a:lstStyle/>
          <a:p>
            <a:pPr algn="l"/>
            <a:r>
              <a:rPr lang="zh-CN" altLang="en-US" dirty="0" smtClean="0"/>
              <a:t>混沌运动</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24390" y="1596177"/>
            <a:ext cx="5843623" cy="41721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48" y="2056424"/>
            <a:ext cx="5808726" cy="3251657"/>
          </a:xfrm>
          <a:prstGeom prst="rect">
            <a:avLst/>
          </a:prstGeom>
        </p:spPr>
      </p:pic>
    </p:spTree>
    <p:extLst>
      <p:ext uri="{BB962C8B-B14F-4D97-AF65-F5344CB8AC3E}">
        <p14:creationId xmlns:p14="http://schemas.microsoft.com/office/powerpoint/2010/main" val="2074175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630179"/>
          </a:xfrm>
        </p:spPr>
        <p:txBody>
          <a:bodyPr>
            <a:normAutofit/>
          </a:bodyPr>
          <a:lstStyle/>
          <a:p>
            <a:pPr algn="l"/>
            <a:r>
              <a:rPr lang="zh-CN" altLang="en-US" dirty="0"/>
              <a:t>缺</a:t>
            </a:r>
            <a:r>
              <a:rPr lang="zh-CN" altLang="en-US" dirty="0" smtClean="0"/>
              <a:t>憾是一种美</a:t>
            </a:r>
            <a:endParaRPr lang="zh-CN" altLang="en-US" dirty="0"/>
          </a:p>
        </p:txBody>
      </p:sp>
      <p:sp>
        <p:nvSpPr>
          <p:cNvPr id="3" name="内容占位符 2"/>
          <p:cNvSpPr>
            <a:spLocks noGrp="1"/>
          </p:cNvSpPr>
          <p:nvPr>
            <p:ph sz="quarter" idx="13"/>
          </p:nvPr>
        </p:nvSpPr>
        <p:spPr>
          <a:xfrm>
            <a:off x="913774" y="1406014"/>
            <a:ext cx="10363826" cy="4385186"/>
          </a:xfrm>
        </p:spPr>
        <p:txBody>
          <a:bodyPr/>
          <a:lstStyle/>
          <a:p>
            <a:r>
              <a:rPr lang="zh-CN" altLang="zh-CN" dirty="0"/>
              <a:t>绘图代码为另外两个组员提供，我进行修改使之符合这个</a:t>
            </a:r>
            <a:r>
              <a:rPr lang="en-US" altLang="zh-CN" dirty="0"/>
              <a:t>Qt</a:t>
            </a:r>
            <a:r>
              <a:rPr lang="zh-CN" altLang="zh-CN" dirty="0"/>
              <a:t>框架。删除某些代码利用</a:t>
            </a:r>
            <a:r>
              <a:rPr lang="en-US" altLang="zh-CN" dirty="0"/>
              <a:t>Qtimer</a:t>
            </a:r>
            <a:r>
              <a:rPr lang="zh-CN" altLang="zh-CN" dirty="0"/>
              <a:t>类实现动画</a:t>
            </a:r>
            <a:r>
              <a:rPr lang="zh-CN" altLang="zh-CN" dirty="0" smtClean="0"/>
              <a:t>。</a:t>
            </a:r>
            <a:endParaRPr lang="en-US" altLang="zh-CN" dirty="0" smtClean="0"/>
          </a:p>
          <a:p>
            <a:r>
              <a:rPr lang="zh-CN" altLang="zh-CN" dirty="0" smtClean="0"/>
              <a:t>但是</a:t>
            </a:r>
            <a:r>
              <a:rPr lang="zh-CN" altLang="zh-CN" dirty="0"/>
              <a:t>由于我个人能力问题、时间不足和</a:t>
            </a:r>
            <a:r>
              <a:rPr lang="en-US" altLang="zh-CN" dirty="0"/>
              <a:t>Qt</a:t>
            </a:r>
            <a:r>
              <a:rPr lang="zh-CN" altLang="zh-CN" dirty="0"/>
              <a:t>对</a:t>
            </a:r>
            <a:r>
              <a:rPr lang="en-US" altLang="zh-CN" dirty="0"/>
              <a:t>openGL</a:t>
            </a:r>
            <a:r>
              <a:rPr lang="zh-CN" altLang="zh-CN" dirty="0"/>
              <a:t>的识别运用等种种原因，使得组员用</a:t>
            </a:r>
            <a:r>
              <a:rPr lang="en-US" altLang="zh-CN" dirty="0"/>
              <a:t>VS</a:t>
            </a:r>
            <a:r>
              <a:rPr lang="zh-CN" altLang="zh-CN" dirty="0"/>
              <a:t>写的</a:t>
            </a:r>
            <a:r>
              <a:rPr lang="en-US" altLang="zh-CN" dirty="0"/>
              <a:t>openGL</a:t>
            </a:r>
            <a:r>
              <a:rPr lang="zh-CN" altLang="zh-CN" dirty="0"/>
              <a:t>程序无法再</a:t>
            </a:r>
            <a:r>
              <a:rPr lang="en-US" altLang="zh-CN" dirty="0"/>
              <a:t>Qt</a:t>
            </a:r>
            <a:r>
              <a:rPr lang="zh-CN" altLang="zh-CN" dirty="0"/>
              <a:t>框架下进行完美的重现，使我不得不删除组员的一部分程序</a:t>
            </a:r>
            <a:r>
              <a:rPr lang="zh-CN" altLang="zh-CN" dirty="0" smtClean="0"/>
              <a:t>。我</a:t>
            </a:r>
            <a:r>
              <a:rPr lang="zh-CN" altLang="zh-CN" dirty="0"/>
              <a:t>仍然将程序代码用注释的方式放入了</a:t>
            </a:r>
            <a:r>
              <a:rPr lang="en-US" altLang="zh-CN" dirty="0"/>
              <a:t>cpp</a:t>
            </a:r>
            <a:r>
              <a:rPr lang="zh-CN" altLang="zh-CN" dirty="0"/>
              <a:t>中供老师指点</a:t>
            </a:r>
            <a:r>
              <a:rPr lang="zh-CN" altLang="zh-CN" dirty="0" smtClean="0"/>
              <a:t>。</a:t>
            </a:r>
            <a:endParaRPr lang="en-US" altLang="zh-CN" dirty="0" smtClean="0"/>
          </a:p>
          <a:p>
            <a:r>
              <a:rPr lang="zh-CN" altLang="en-US" dirty="0"/>
              <a:t>由</a:t>
            </a:r>
            <a:r>
              <a:rPr lang="zh-CN" altLang="en-US" dirty="0" smtClean="0"/>
              <a:t>于时间所限，我们未能将杆子上的力反映在杆子的颜色上。</a:t>
            </a:r>
            <a:endParaRPr lang="zh-CN" altLang="zh-CN" dirty="0"/>
          </a:p>
        </p:txBody>
      </p:sp>
      <p:pic>
        <p:nvPicPr>
          <p:cNvPr id="4" name="图片 3"/>
          <p:cNvPicPr>
            <a:picLocks noChangeAspect="1"/>
          </p:cNvPicPr>
          <p:nvPr/>
        </p:nvPicPr>
        <p:blipFill>
          <a:blip r:embed="rId2"/>
          <a:stretch>
            <a:fillRect/>
          </a:stretch>
        </p:blipFill>
        <p:spPr>
          <a:xfrm>
            <a:off x="8134446" y="3561321"/>
            <a:ext cx="3890397" cy="2934124"/>
          </a:xfrm>
          <a:prstGeom prst="rect">
            <a:avLst/>
          </a:prstGeom>
        </p:spPr>
      </p:pic>
      <p:pic>
        <p:nvPicPr>
          <p:cNvPr id="5" name="图片 4"/>
          <p:cNvPicPr>
            <a:picLocks noChangeAspect="1"/>
          </p:cNvPicPr>
          <p:nvPr/>
        </p:nvPicPr>
        <p:blipFill>
          <a:blip r:embed="rId3"/>
          <a:stretch>
            <a:fillRect/>
          </a:stretch>
        </p:blipFill>
        <p:spPr>
          <a:xfrm>
            <a:off x="913774" y="4193751"/>
            <a:ext cx="6480634" cy="1853088"/>
          </a:xfrm>
          <a:prstGeom prst="rect">
            <a:avLst/>
          </a:prstGeom>
        </p:spPr>
      </p:pic>
    </p:spTree>
    <p:extLst>
      <p:ext uri="{BB962C8B-B14F-4D97-AF65-F5344CB8AC3E}">
        <p14:creationId xmlns:p14="http://schemas.microsoft.com/office/powerpoint/2010/main" val="307962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748" y="2524808"/>
            <a:ext cx="10364451" cy="1596177"/>
          </a:xfrm>
        </p:spPr>
        <p:txBody>
          <a:bodyPr>
            <a:normAutofit/>
          </a:bodyPr>
          <a:lstStyle/>
          <a:p>
            <a:r>
              <a:rPr lang="zh-CN" altLang="en-US" sz="8000" dirty="0" smtClean="0"/>
              <a:t>谢谢老师！！！</a:t>
            </a:r>
            <a:endParaRPr lang="en-US" sz="8000" dirty="0"/>
          </a:p>
        </p:txBody>
      </p:sp>
    </p:spTree>
    <p:extLst>
      <p:ext uri="{BB962C8B-B14F-4D97-AF65-F5344CB8AC3E}">
        <p14:creationId xmlns:p14="http://schemas.microsoft.com/office/powerpoint/2010/main" val="4212231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290" y="325647"/>
            <a:ext cx="10364451" cy="1596177"/>
          </a:xfrm>
        </p:spPr>
        <p:txBody>
          <a:bodyPr/>
          <a:lstStyle/>
          <a:p>
            <a:pPr algn="l"/>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理论分析</a:t>
            </a:r>
            <a:r>
              <a:rPr lang="en-US" altLang="zh-CN" dirty="0" smtClean="0">
                <a:latin typeface="Times New Roman" panose="02020603050405020304" pitchFamily="18" charset="0"/>
                <a:cs typeface="Times New Roman" panose="02020603050405020304" pitchFamily="18" charset="0"/>
              </a:rPr>
              <a:t>&amp;</a:t>
            </a:r>
            <a:r>
              <a:rPr lang="zh-CN" altLang="en-US" dirty="0" smtClean="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971124" y="325647"/>
            <a:ext cx="3104762" cy="3361905"/>
          </a:xfrm>
          <a:prstGeom prst="rect">
            <a:avLst/>
          </a:prstGeom>
        </p:spPr>
      </p:pic>
      <p:sp>
        <p:nvSpPr>
          <p:cNvPr id="3" name="Content Placeholder 2"/>
          <p:cNvSpPr>
            <a:spLocks noGrp="1"/>
          </p:cNvSpPr>
          <p:nvPr>
            <p:ph sz="quarter" idx="13"/>
          </p:nvPr>
        </p:nvSpPr>
        <p:spPr>
          <a:xfrm>
            <a:off x="464458" y="1849008"/>
            <a:ext cx="8506666" cy="4629805"/>
          </a:xfrm>
        </p:spPr>
        <p:txBody>
          <a:bodyPr>
            <a:normAutofit lnSpcReduction="10000"/>
          </a:bodyPr>
          <a:lstStyle/>
          <a:p>
            <a:r>
              <a:rPr lang="zh-CN" altLang="en-US" sz="2400" dirty="0" smtClean="0">
                <a:latin typeface="Times New Roman" panose="02020603050405020304" pitchFamily="18" charset="0"/>
                <a:cs typeface="Times New Roman" panose="02020603050405020304" pitchFamily="18" charset="0"/>
              </a:rPr>
              <a:t>双摆模型采用</a:t>
            </a:r>
            <a:r>
              <a:rPr lang="zh-CN" altLang="en-US" sz="2400" dirty="0">
                <a:latin typeface="Times New Roman" panose="02020603050405020304" pitchFamily="18" charset="0"/>
                <a:cs typeface="Times New Roman" panose="02020603050405020304" pitchFamily="18" charset="0"/>
              </a:rPr>
              <a:t>数</a:t>
            </a:r>
            <a:r>
              <a:rPr lang="zh-CN" altLang="en-US" sz="2400" dirty="0" smtClean="0">
                <a:latin typeface="Times New Roman" panose="02020603050405020304" pitchFamily="18" charset="0"/>
                <a:cs typeface="Times New Roman" panose="02020603050405020304" pitchFamily="18" charset="0"/>
              </a:rPr>
              <a:t>学摆的形式，即质量全部集中在摆球上，杆为弹性轻杆，杆可以绕摆球无阻尼自由转动，转动被限制在平面</a:t>
            </a:r>
            <a:r>
              <a:rPr lang="en-US" altLang="zh-CN" sz="2400" cap="none" dirty="0" smtClean="0">
                <a:latin typeface="Times New Roman" panose="02020603050405020304" pitchFamily="18" charset="0"/>
                <a:cs typeface="Times New Roman" panose="02020603050405020304" pitchFamily="18" charset="0"/>
              </a:rPr>
              <a:t>x</a:t>
            </a:r>
            <a:r>
              <a:rPr lang="en-US" altLang="zh-CN" sz="2400" cap="none" dirty="0">
                <a:latin typeface="Times New Roman" panose="02020603050405020304" pitchFamily="18" charset="0"/>
                <a:cs typeface="Times New Roman" panose="02020603050405020304" pitchFamily="18" charset="0"/>
              </a:rPr>
              <a:t>O</a:t>
            </a:r>
            <a:r>
              <a:rPr lang="en-US" altLang="zh-CN" sz="2400" cap="none"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上。</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系</a:t>
            </a:r>
            <a:r>
              <a:rPr lang="zh-CN" altLang="en-US" sz="2400" dirty="0" smtClean="0">
                <a:latin typeface="Times New Roman" panose="02020603050405020304" pitchFamily="18" charset="0"/>
                <a:cs typeface="Times New Roman" panose="02020603050405020304" pitchFamily="18" charset="0"/>
              </a:rPr>
              <a:t>统能量守恒，可以用理论力学中的方法求解摆的运动方程：</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两个摆球的动能分别为：</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两</a:t>
            </a:r>
            <a:r>
              <a:rPr lang="zh-CN" altLang="en-US" sz="2400" dirty="0" smtClean="0">
                <a:latin typeface="Times New Roman" panose="02020603050405020304" pitchFamily="18" charset="0"/>
                <a:cs typeface="Times New Roman" panose="02020603050405020304" pitchFamily="18" charset="0"/>
              </a:rPr>
              <a:t>个摆球的重力势能为：</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系统的拉格朗日量为：</a:t>
            </a:r>
            <a:endParaRPr lang="en-US" altLang="zh-CN" sz="24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050134" y="3687552"/>
            <a:ext cx="4773495" cy="800650"/>
          </a:xfrm>
          <a:prstGeom prst="rect">
            <a:avLst/>
          </a:prstGeom>
        </p:spPr>
      </p:pic>
      <p:pic>
        <p:nvPicPr>
          <p:cNvPr id="7" name="Picture 6"/>
          <p:cNvPicPr>
            <a:picLocks noChangeAspect="1"/>
          </p:cNvPicPr>
          <p:nvPr/>
        </p:nvPicPr>
        <p:blipFill>
          <a:blip r:embed="rId4"/>
          <a:stretch>
            <a:fillRect/>
          </a:stretch>
        </p:blipFill>
        <p:spPr>
          <a:xfrm>
            <a:off x="4050134" y="4701371"/>
            <a:ext cx="4643923" cy="693318"/>
          </a:xfrm>
          <a:prstGeom prst="rect">
            <a:avLst/>
          </a:prstGeom>
        </p:spPr>
      </p:pic>
      <p:pic>
        <p:nvPicPr>
          <p:cNvPr id="8" name="Picture 7"/>
          <p:cNvPicPr>
            <a:picLocks noChangeAspect="1"/>
          </p:cNvPicPr>
          <p:nvPr/>
        </p:nvPicPr>
        <p:blipFill>
          <a:blip r:embed="rId5"/>
          <a:stretch>
            <a:fillRect/>
          </a:stretch>
        </p:blipFill>
        <p:spPr>
          <a:xfrm>
            <a:off x="3795041" y="5790828"/>
            <a:ext cx="7272515" cy="529713"/>
          </a:xfrm>
          <a:prstGeom prst="rect">
            <a:avLst/>
          </a:prstGeom>
        </p:spPr>
      </p:pic>
    </p:spTree>
    <p:extLst>
      <p:ext uri="{BB962C8B-B14F-4D97-AF65-F5344CB8AC3E}">
        <p14:creationId xmlns:p14="http://schemas.microsoft.com/office/powerpoint/2010/main" val="174318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理论分析</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3"/>
          </p:nvPr>
        </p:nvSpPr>
        <p:spPr/>
        <p:txBody>
          <a:bodyPr>
            <a:normAutofit/>
          </a:bodyPr>
          <a:lstStyle/>
          <a:p>
            <a:r>
              <a:rPr lang="zh-CN" altLang="en-US" sz="2400" dirty="0" smtClean="0">
                <a:latin typeface="Times New Roman" panose="02020603050405020304" pitchFamily="18" charset="0"/>
                <a:cs typeface="Times New Roman" panose="02020603050405020304" pitchFamily="18" charset="0"/>
              </a:rPr>
              <a:t>拉格朗日方程：</a:t>
            </a:r>
            <a:endParaRPr lang="en-US" altLang="zh-CN"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化简</a:t>
            </a:r>
            <a:r>
              <a:rPr lang="zh-CN" altLang="en-US" sz="2400" dirty="0" smtClean="0">
                <a:latin typeface="Times New Roman" panose="02020603050405020304" pitchFamily="18" charset="0"/>
                <a:cs typeface="Times New Roman" panose="02020603050405020304" pitchFamily="18" charset="0"/>
              </a:rPr>
              <a:t>可得双摆的运动方程为</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78095" y="1846501"/>
            <a:ext cx="2449268" cy="1242555"/>
          </a:xfrm>
          <a:prstGeom prst="rect">
            <a:avLst/>
          </a:prstGeom>
        </p:spPr>
      </p:pic>
      <p:pic>
        <p:nvPicPr>
          <p:cNvPr id="7" name="Picture 6"/>
          <p:cNvPicPr>
            <a:picLocks noChangeAspect="1"/>
          </p:cNvPicPr>
          <p:nvPr/>
        </p:nvPicPr>
        <p:blipFill>
          <a:blip r:embed="rId3"/>
          <a:stretch>
            <a:fillRect/>
          </a:stretch>
        </p:blipFill>
        <p:spPr>
          <a:xfrm>
            <a:off x="5243077" y="3348126"/>
            <a:ext cx="6722625" cy="2776736"/>
          </a:xfrm>
          <a:prstGeom prst="rect">
            <a:avLst/>
          </a:prstGeom>
        </p:spPr>
      </p:pic>
      <p:pic>
        <p:nvPicPr>
          <p:cNvPr id="8" name="Picture 7"/>
          <p:cNvPicPr>
            <a:picLocks noChangeAspect="1"/>
          </p:cNvPicPr>
          <p:nvPr/>
        </p:nvPicPr>
        <p:blipFill>
          <a:blip r:embed="rId4"/>
          <a:stretch>
            <a:fillRect/>
          </a:stretch>
        </p:blipFill>
        <p:spPr>
          <a:xfrm>
            <a:off x="8756771" y="284854"/>
            <a:ext cx="2520829" cy="2729609"/>
          </a:xfrm>
          <a:prstGeom prst="rect">
            <a:avLst/>
          </a:prstGeom>
        </p:spPr>
      </p:pic>
    </p:spTree>
    <p:extLst>
      <p:ext uri="{BB962C8B-B14F-4D97-AF65-F5344CB8AC3E}">
        <p14:creationId xmlns:p14="http://schemas.microsoft.com/office/powerpoint/2010/main" val="312535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理论分析</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3" y="2014709"/>
            <a:ext cx="10363826" cy="3424107"/>
          </a:xfrm>
        </p:spPr>
        <p:txBody>
          <a:bodyPr>
            <a:noAutofit/>
          </a:bodyPr>
          <a:lstStyle/>
          <a:p>
            <a:r>
              <a:rPr lang="zh-CN" altLang="en-US" dirty="0" smtClean="0">
                <a:latin typeface="Times New Roman" panose="02020603050405020304" pitchFamily="18" charset="0"/>
                <a:cs typeface="Times New Roman" panose="02020603050405020304" pitchFamily="18" charset="0"/>
              </a:rPr>
              <a:t>轻杆径向受力可以做如下计算：</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对下方的摆球受力分析可得：</a:t>
            </a:r>
            <a:endParaRPr lang="en-US" altLang="zh-C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故轻杆径向受力为：</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              结合                                                                                            可得</a:t>
            </a:r>
            <a:r>
              <a:rPr lang="zh-CN" altLang="en-US" dirty="0">
                <a:latin typeface="Times New Roman" panose="02020603050405020304" pitchFamily="18" charset="0"/>
                <a:cs typeface="Times New Roman" panose="02020603050405020304" pitchFamily="18" charset="0"/>
              </a:rPr>
              <a:t>具</a:t>
            </a:r>
            <a:r>
              <a:rPr lang="zh-CN" altLang="en-US" dirty="0" smtClean="0">
                <a:latin typeface="Times New Roman" panose="02020603050405020304" pitchFamily="18" charset="0"/>
                <a:cs typeface="Times New Roman" panose="02020603050405020304" pitchFamily="18" charset="0"/>
              </a:rPr>
              <a:t>体</a:t>
            </a:r>
            <a:r>
              <a:rPr lang="zh-CN" altLang="en-US" dirty="0">
                <a:latin typeface="Times New Roman" panose="02020603050405020304" pitchFamily="18" charset="0"/>
                <a:cs typeface="Times New Roman" panose="02020603050405020304" pitchFamily="18" charset="0"/>
              </a:rPr>
              <a:t>表达</a:t>
            </a:r>
            <a:r>
              <a:rPr lang="zh-CN" altLang="en-US" dirty="0" smtClean="0">
                <a:latin typeface="Times New Roman" panose="02020603050405020304" pitchFamily="18" charset="0"/>
                <a:cs typeface="Times New Roman" panose="02020603050405020304" pitchFamily="18" charset="0"/>
              </a:rPr>
              <a:t>式。</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10171" y="2489317"/>
            <a:ext cx="2297028" cy="519252"/>
          </a:xfrm>
          <a:prstGeom prst="rect">
            <a:avLst/>
          </a:prstGeom>
        </p:spPr>
      </p:pic>
      <p:pic>
        <p:nvPicPr>
          <p:cNvPr id="6" name="Picture 5"/>
          <p:cNvPicPr>
            <a:picLocks noChangeAspect="1"/>
          </p:cNvPicPr>
          <p:nvPr/>
        </p:nvPicPr>
        <p:blipFill>
          <a:blip r:embed="rId3"/>
          <a:stretch>
            <a:fillRect/>
          </a:stretch>
        </p:blipFill>
        <p:spPr>
          <a:xfrm>
            <a:off x="4510172" y="3118685"/>
            <a:ext cx="2297028" cy="519252"/>
          </a:xfrm>
          <a:prstGeom prst="rect">
            <a:avLst/>
          </a:prstGeom>
        </p:spPr>
      </p:pic>
      <p:pic>
        <p:nvPicPr>
          <p:cNvPr id="7" name="Picture 6"/>
          <p:cNvPicPr>
            <a:picLocks noChangeAspect="1"/>
          </p:cNvPicPr>
          <p:nvPr/>
        </p:nvPicPr>
        <p:blipFill>
          <a:blip r:embed="rId4"/>
          <a:stretch>
            <a:fillRect/>
          </a:stretch>
        </p:blipFill>
        <p:spPr>
          <a:xfrm>
            <a:off x="7019675" y="2735148"/>
            <a:ext cx="4045448" cy="546841"/>
          </a:xfrm>
          <a:prstGeom prst="rect">
            <a:avLst/>
          </a:prstGeom>
        </p:spPr>
      </p:pic>
      <p:pic>
        <p:nvPicPr>
          <p:cNvPr id="9" name="Picture 8"/>
          <p:cNvPicPr>
            <a:picLocks noChangeAspect="1"/>
          </p:cNvPicPr>
          <p:nvPr/>
        </p:nvPicPr>
        <p:blipFill>
          <a:blip r:embed="rId5"/>
          <a:stretch>
            <a:fillRect/>
          </a:stretch>
        </p:blipFill>
        <p:spPr>
          <a:xfrm>
            <a:off x="2592647" y="4629441"/>
            <a:ext cx="6116848" cy="1488412"/>
          </a:xfrm>
          <a:prstGeom prst="rect">
            <a:avLst/>
          </a:prstGeom>
        </p:spPr>
      </p:pic>
      <p:pic>
        <p:nvPicPr>
          <p:cNvPr id="10" name="Picture 9"/>
          <p:cNvPicPr>
            <a:picLocks noChangeAspect="1"/>
          </p:cNvPicPr>
          <p:nvPr/>
        </p:nvPicPr>
        <p:blipFill>
          <a:blip r:embed="rId6"/>
          <a:stretch>
            <a:fillRect/>
          </a:stretch>
        </p:blipFill>
        <p:spPr>
          <a:xfrm>
            <a:off x="3538894" y="3864306"/>
            <a:ext cx="4966477" cy="677622"/>
          </a:xfrm>
          <a:prstGeom prst="rect">
            <a:avLst/>
          </a:prstGeom>
        </p:spPr>
      </p:pic>
    </p:spTree>
    <p:extLst>
      <p:ext uri="{BB962C8B-B14F-4D97-AF65-F5344CB8AC3E}">
        <p14:creationId xmlns:p14="http://schemas.microsoft.com/office/powerpoint/2010/main" val="11830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理论分析</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5" y="1917150"/>
            <a:ext cx="10363826" cy="3424107"/>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同样对于第一个摆球</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联立这</a:t>
            </a:r>
            <a:r>
              <a:rPr lang="zh-CN" altLang="en-US" sz="2400" dirty="0">
                <a:latin typeface="Times New Roman" panose="02020603050405020304" pitchFamily="18" charset="0"/>
                <a:cs typeface="Times New Roman" panose="02020603050405020304" pitchFamily="18" charset="0"/>
              </a:rPr>
              <a:t>两</a:t>
            </a:r>
            <a:r>
              <a:rPr lang="zh-CN" altLang="en-US" sz="2400" dirty="0" smtClean="0">
                <a:latin typeface="Times New Roman" panose="02020603050405020304" pitchFamily="18" charset="0"/>
                <a:cs typeface="Times New Roman" panose="02020603050405020304" pitchFamily="18" charset="0"/>
              </a:rPr>
              <a:t>个式子可得具体表达式。</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对</a:t>
            </a:r>
            <a:r>
              <a:rPr lang="zh-CN" altLang="en-US" sz="2400" dirty="0" smtClean="0">
                <a:latin typeface="Times New Roman" panose="02020603050405020304" pitchFamily="18" charset="0"/>
                <a:cs typeface="Times New Roman" panose="02020603050405020304" pitchFamily="18" charset="0"/>
              </a:rPr>
              <a:t>于三摆，同样的方法可以得到运动方程：</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24495" y="1913202"/>
            <a:ext cx="6906362" cy="511300"/>
          </a:xfrm>
          <a:prstGeom prst="rect">
            <a:avLst/>
          </a:prstGeom>
        </p:spPr>
      </p:pic>
      <p:pic>
        <p:nvPicPr>
          <p:cNvPr id="5" name="Picture 4"/>
          <p:cNvPicPr>
            <a:picLocks noChangeAspect="1"/>
          </p:cNvPicPr>
          <p:nvPr/>
        </p:nvPicPr>
        <p:blipFill>
          <a:blip r:embed="rId3"/>
          <a:stretch>
            <a:fillRect/>
          </a:stretch>
        </p:blipFill>
        <p:spPr>
          <a:xfrm>
            <a:off x="6145707" y="692813"/>
            <a:ext cx="3375391" cy="1142146"/>
          </a:xfrm>
          <a:prstGeom prst="rect">
            <a:avLst/>
          </a:prstGeom>
        </p:spPr>
      </p:pic>
      <p:pic>
        <p:nvPicPr>
          <p:cNvPr id="6" name="Picture 5"/>
          <p:cNvPicPr>
            <a:picLocks noChangeAspect="1"/>
          </p:cNvPicPr>
          <p:nvPr/>
        </p:nvPicPr>
        <p:blipFill>
          <a:blip r:embed="rId4"/>
          <a:stretch>
            <a:fillRect/>
          </a:stretch>
        </p:blipFill>
        <p:spPr>
          <a:xfrm>
            <a:off x="542927" y="3630350"/>
            <a:ext cx="9876190" cy="2914286"/>
          </a:xfrm>
          <a:prstGeom prst="rect">
            <a:avLst/>
          </a:prstGeom>
        </p:spPr>
      </p:pic>
      <p:pic>
        <p:nvPicPr>
          <p:cNvPr id="7" name="Picture 6"/>
          <p:cNvPicPr>
            <a:picLocks noChangeAspect="1"/>
          </p:cNvPicPr>
          <p:nvPr/>
        </p:nvPicPr>
        <p:blipFill>
          <a:blip r:embed="rId5"/>
          <a:stretch>
            <a:fillRect/>
          </a:stretch>
        </p:blipFill>
        <p:spPr>
          <a:xfrm>
            <a:off x="10064649" y="4419021"/>
            <a:ext cx="2127351" cy="2337892"/>
          </a:xfrm>
          <a:prstGeom prst="rect">
            <a:avLst/>
          </a:prstGeom>
        </p:spPr>
      </p:pic>
    </p:spTree>
    <p:extLst>
      <p:ext uri="{BB962C8B-B14F-4D97-AF65-F5344CB8AC3E}">
        <p14:creationId xmlns:p14="http://schemas.microsoft.com/office/powerpoint/2010/main" val="356554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4137"/>
            <a:ext cx="10364451" cy="1596177"/>
          </a:xfrm>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理论分析</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5025" y="1800314"/>
            <a:ext cx="10363826" cy="3424107"/>
          </a:xfrm>
        </p:spPr>
        <p:txBody>
          <a:bodyPr/>
          <a:lstStyle/>
          <a:p>
            <a:r>
              <a:rPr lang="zh-CN" altLang="en-US" dirty="0" smtClean="0">
                <a:latin typeface="Times New Roman" panose="02020603050405020304" pitchFamily="18" charset="0"/>
                <a:cs typeface="Times New Roman" panose="02020603050405020304" pitchFamily="18" charset="0"/>
              </a:rPr>
              <a:t>对于形如                                的常微分方程组，最常用的解方程的方法</a:t>
            </a:r>
            <a:r>
              <a:rPr lang="zh-CN" altLang="en-US" dirty="0" smtClean="0">
                <a:latin typeface="Times New Roman" panose="02020603050405020304" pitchFamily="18" charset="0"/>
                <a:cs typeface="Times New Roman" panose="02020603050405020304" pitchFamily="18" charset="0"/>
              </a:rPr>
              <a:t>是</a:t>
            </a:r>
            <a:r>
              <a:rPr lang="en-US" altLang="zh-CN" cap="none" dirty="0" err="1" smtClean="0">
                <a:latin typeface="Times New Roman" panose="02020603050405020304" pitchFamily="18" charset="0"/>
                <a:cs typeface="Times New Roman" panose="02020603050405020304" pitchFamily="18" charset="0"/>
              </a:rPr>
              <a:t>Runge-Kutta</a:t>
            </a:r>
            <a:r>
              <a:rPr lang="zh-CN" altLang="en-US" dirty="0" smtClean="0">
                <a:latin typeface="Times New Roman" panose="02020603050405020304" pitchFamily="18" charset="0"/>
                <a:cs typeface="Times New Roman" panose="02020603050405020304" pitchFamily="18" charset="0"/>
              </a:rPr>
              <a:t>法</a:t>
            </a:r>
            <a:r>
              <a:rPr lang="zh-CN" altLang="en-US" dirty="0" smtClean="0">
                <a:latin typeface="Times New Roman" panose="02020603050405020304" pitchFamily="18" charset="0"/>
                <a:cs typeface="Times New Roman" panose="02020603050405020304" pitchFamily="18" charset="0"/>
              </a:rPr>
              <a:t>。由于双摆  </a:t>
            </a:r>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运动可能会变成所谓的刚性问题（在高能量下），而且混沌特性决定了如果开始几步算的有偏差，随着时间推移情况可能不可预料，我们采用</a:t>
            </a:r>
            <a:r>
              <a:rPr lang="zh-CN" altLang="en-US" dirty="0" smtClean="0">
                <a:latin typeface="Times New Roman" panose="02020603050405020304" pitchFamily="18" charset="0"/>
                <a:cs typeface="Times New Roman" panose="02020603050405020304" pitchFamily="18" charset="0"/>
              </a:rPr>
              <a:t>了</a:t>
            </a:r>
            <a:r>
              <a:rPr lang="en-US" altLang="zh-CN" cap="none" dirty="0" smtClean="0">
                <a:latin typeface="Times New Roman" panose="02020603050405020304" pitchFamily="18" charset="0"/>
                <a:cs typeface="Times New Roman" panose="02020603050405020304" pitchFamily="18" charset="0"/>
              </a:rPr>
              <a:t>Embedded</a:t>
            </a:r>
            <a:r>
              <a:rPr lang="en-US" altLang="zh-CN" dirty="0" smtClean="0">
                <a:latin typeface="Times New Roman" panose="02020603050405020304" pitchFamily="18" charset="0"/>
                <a:cs typeface="Times New Roman" panose="02020603050405020304" pitchFamily="18" charset="0"/>
              </a:rPr>
              <a:t> </a:t>
            </a:r>
            <a:r>
              <a:rPr lang="en-US" altLang="zh-CN" cap="none" dirty="0" err="1">
                <a:latin typeface="Times New Roman" panose="02020603050405020304" pitchFamily="18" charset="0"/>
                <a:cs typeface="Times New Roman" panose="02020603050405020304" pitchFamily="18" charset="0"/>
              </a:rPr>
              <a:t>Runge-Kutta</a:t>
            </a:r>
            <a:r>
              <a:rPr lang="zh-CN" altLang="en-US" dirty="0" smtClean="0">
                <a:latin typeface="Times New Roman" panose="02020603050405020304" pitchFamily="18" charset="0"/>
                <a:cs typeface="Times New Roman" panose="02020603050405020304" pitchFamily="18" charset="0"/>
              </a:rPr>
              <a:t>算</a:t>
            </a:r>
            <a:r>
              <a:rPr lang="zh-CN" altLang="en-US" dirty="0" smtClean="0">
                <a:latin typeface="Times New Roman" panose="02020603050405020304" pitchFamily="18" charset="0"/>
                <a:cs typeface="Times New Roman" panose="02020603050405020304" pitchFamily="18" charset="0"/>
              </a:rPr>
              <a:t>法，使得计算更精确。即：</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45962" y="1301201"/>
            <a:ext cx="1923083" cy="1282055"/>
          </a:xfrm>
          <a:prstGeom prst="rect">
            <a:avLst/>
          </a:prstGeom>
        </p:spPr>
      </p:pic>
      <p:pic>
        <p:nvPicPr>
          <p:cNvPr id="5" name="Picture 4"/>
          <p:cNvPicPr>
            <a:picLocks noChangeAspect="1"/>
          </p:cNvPicPr>
          <p:nvPr/>
        </p:nvPicPr>
        <p:blipFill>
          <a:blip r:embed="rId3"/>
          <a:stretch>
            <a:fillRect/>
          </a:stretch>
        </p:blipFill>
        <p:spPr>
          <a:xfrm>
            <a:off x="914400" y="3680320"/>
            <a:ext cx="6019371" cy="2262314"/>
          </a:xfrm>
          <a:prstGeom prst="rect">
            <a:avLst/>
          </a:prstGeom>
        </p:spPr>
      </p:pic>
      <p:pic>
        <p:nvPicPr>
          <p:cNvPr id="6" name="Picture 5"/>
          <p:cNvPicPr>
            <a:picLocks noChangeAspect="1"/>
          </p:cNvPicPr>
          <p:nvPr/>
        </p:nvPicPr>
        <p:blipFill>
          <a:blip r:embed="rId4"/>
          <a:stretch>
            <a:fillRect/>
          </a:stretch>
        </p:blipFill>
        <p:spPr>
          <a:xfrm>
            <a:off x="7204945" y="3134941"/>
            <a:ext cx="4444969" cy="3353072"/>
          </a:xfrm>
          <a:prstGeom prst="rect">
            <a:avLst/>
          </a:prstGeom>
        </p:spPr>
      </p:pic>
    </p:spTree>
    <p:extLst>
      <p:ext uri="{BB962C8B-B14F-4D97-AF65-F5344CB8AC3E}">
        <p14:creationId xmlns:p14="http://schemas.microsoft.com/office/powerpoint/2010/main" val="3044757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849" y="64986"/>
            <a:ext cx="10364451" cy="1596177"/>
          </a:xfrm>
        </p:spPr>
        <p:txBody>
          <a:bodyPr/>
          <a:lstStyle/>
          <a:p>
            <a:pPr algn="l"/>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理论分析</a:t>
            </a:r>
            <a:r>
              <a:rPr lang="en-US" altLang="zh-CN" dirty="0">
                <a:latin typeface="Times New Roman" panose="02020603050405020304" pitchFamily="18" charset="0"/>
                <a:cs typeface="Times New Roman" panose="02020603050405020304" pitchFamily="18" charset="0"/>
              </a:rPr>
              <a:t>&amp;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1474" y="1196633"/>
            <a:ext cx="10363826" cy="4621535"/>
          </a:xfrm>
        </p:spPr>
        <p:txBody>
          <a:bodyPr>
            <a:normAutofit/>
          </a:bodyPr>
          <a:lstStyle/>
          <a:p>
            <a:r>
              <a:rPr lang="zh-CN" altLang="en-US" dirty="0" smtClean="0">
                <a:latin typeface="Times New Roman" panose="02020603050405020304" pitchFamily="18" charset="0"/>
                <a:cs typeface="Times New Roman" panose="02020603050405020304" pitchFamily="18" charset="0"/>
              </a:rPr>
              <a:t>在双摆问题上，前述微分方程具体为：</a:t>
            </a:r>
            <a:endParaRPr lang="en-US" altLang="zh-C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在三摆问题上，前述微分方程具体为：</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a:t>
            </a:r>
            <a:r>
              <a:rPr lang="zh-CN" altLang="en-US" dirty="0" smtClean="0">
                <a:latin typeface="Times New Roman" panose="02020603050405020304" pitchFamily="18" charset="0"/>
                <a:cs typeface="Times New Roman" panose="02020603050405020304" pitchFamily="18" charset="0"/>
              </a:rPr>
              <a:t>于写出三摆</a:t>
            </a:r>
            <a:r>
              <a:rPr lang="zh-CN" altLang="en-US" dirty="0" smtClean="0">
                <a:latin typeface="Times New Roman" panose="02020603050405020304" pitchFamily="18" charset="0"/>
                <a:cs typeface="Times New Roman" panose="02020603050405020304" pitchFamily="18" charset="0"/>
              </a:rPr>
              <a:t>中               的</a:t>
            </a:r>
            <a:r>
              <a:rPr lang="zh-CN" altLang="en-US" dirty="0" smtClean="0">
                <a:latin typeface="Times New Roman" panose="02020603050405020304" pitchFamily="18" charset="0"/>
                <a:cs typeface="Times New Roman" panose="02020603050405020304" pitchFamily="18" charset="0"/>
              </a:rPr>
              <a:t>表达式过于复杂，我们采用高斯消元法，通过解方程的办法算出下述表达式中</a:t>
            </a:r>
            <a:r>
              <a:rPr lang="zh-CN" altLang="en-US" dirty="0" smtClean="0">
                <a:latin typeface="Times New Roman" panose="02020603050405020304" pitchFamily="18" charset="0"/>
                <a:cs typeface="Times New Roman" panose="02020603050405020304" pitchFamily="18" charset="0"/>
              </a:rPr>
              <a:t>的              再</a:t>
            </a:r>
            <a:r>
              <a:rPr lang="zh-CN" altLang="en-US" dirty="0" smtClean="0">
                <a:latin typeface="Times New Roman" panose="02020603050405020304" pitchFamily="18" charset="0"/>
                <a:cs typeface="Times New Roman" panose="02020603050405020304" pitchFamily="18" charset="0"/>
              </a:rPr>
              <a:t>进行迭代。</a:t>
            </a:r>
            <a:endParaRPr lang="en-US" altLang="zh-CN"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9076" t="16344" r="10219" b="11740"/>
          <a:stretch/>
        </p:blipFill>
        <p:spPr>
          <a:xfrm>
            <a:off x="5558117" y="1062316"/>
            <a:ext cx="1727200" cy="638629"/>
          </a:xfrm>
          <a:prstGeom prst="rect">
            <a:avLst/>
          </a:prstGeom>
        </p:spPr>
      </p:pic>
      <p:pic>
        <p:nvPicPr>
          <p:cNvPr id="5" name="Picture 4"/>
          <p:cNvPicPr>
            <a:picLocks noChangeAspect="1"/>
          </p:cNvPicPr>
          <p:nvPr/>
        </p:nvPicPr>
        <p:blipFill rotWithShape="1">
          <a:blip r:embed="rId4"/>
          <a:srcRect l="1816" t="6810" r="1540" b="6166"/>
          <a:stretch/>
        </p:blipFill>
        <p:spPr>
          <a:xfrm>
            <a:off x="910849" y="1738161"/>
            <a:ext cx="7170057" cy="1262744"/>
          </a:xfrm>
          <a:prstGeom prst="rect">
            <a:avLst/>
          </a:prstGeom>
        </p:spPr>
      </p:pic>
      <p:pic>
        <p:nvPicPr>
          <p:cNvPr id="6" name="Picture 5"/>
          <p:cNvPicPr>
            <a:picLocks noChangeAspect="1"/>
          </p:cNvPicPr>
          <p:nvPr/>
        </p:nvPicPr>
        <p:blipFill>
          <a:blip r:embed="rId5"/>
          <a:stretch>
            <a:fillRect/>
          </a:stretch>
        </p:blipFill>
        <p:spPr>
          <a:xfrm>
            <a:off x="5558117" y="3041973"/>
            <a:ext cx="2335727" cy="647633"/>
          </a:xfrm>
          <a:prstGeom prst="rect">
            <a:avLst/>
          </a:prstGeom>
        </p:spPr>
      </p:pic>
      <p:pic>
        <p:nvPicPr>
          <p:cNvPr id="7" name="Picture 6"/>
          <p:cNvPicPr>
            <a:picLocks noChangeAspect="1"/>
          </p:cNvPicPr>
          <p:nvPr/>
        </p:nvPicPr>
        <p:blipFill>
          <a:blip r:embed="rId6"/>
          <a:stretch>
            <a:fillRect/>
          </a:stretch>
        </p:blipFill>
        <p:spPr>
          <a:xfrm>
            <a:off x="2153828" y="4499806"/>
            <a:ext cx="7991657" cy="2226458"/>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866576945"/>
              </p:ext>
            </p:extLst>
          </p:nvPr>
        </p:nvGraphicFramePr>
        <p:xfrm>
          <a:off x="4591050" y="2341563"/>
          <a:ext cx="520700" cy="241300"/>
        </p:xfrm>
        <a:graphic>
          <a:graphicData uri="http://schemas.openxmlformats.org/presentationml/2006/ole">
            <mc:AlternateContent xmlns:mc="http://schemas.openxmlformats.org/markup-compatibility/2006">
              <mc:Choice xmlns:v="urn:schemas-microsoft-com:vml" Requires="v">
                <p:oleObj spid="_x0000_s1028" name="Equation" r:id="rId7" imgW="520560" imgH="241200" progId="Equation.DSMT4">
                  <p:embed/>
                </p:oleObj>
              </mc:Choice>
              <mc:Fallback>
                <p:oleObj name="Equation" r:id="rId7" imgW="520560" imgH="241200" progId="Equation.DSMT4">
                  <p:embed/>
                  <p:pic>
                    <p:nvPicPr>
                      <p:cNvPr id="0" name=""/>
                      <p:cNvPicPr/>
                      <p:nvPr/>
                    </p:nvPicPr>
                    <p:blipFill>
                      <a:blip r:embed="rId8"/>
                      <a:stretch>
                        <a:fillRect/>
                      </a:stretch>
                    </p:blipFill>
                    <p:spPr>
                      <a:xfrm>
                        <a:off x="4591050" y="2341563"/>
                        <a:ext cx="520700" cy="2413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 name="Rectangle 8"/>
              <p:cNvSpPr/>
              <p:nvPr/>
            </p:nvSpPr>
            <p:spPr>
              <a:xfrm>
                <a:off x="2940435" y="3693492"/>
                <a:ext cx="1103699" cy="3821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acc>
                            <m:accPr>
                              <m:chr m:val="̈"/>
                              <m:ctrlPr>
                                <a:rPr lang="en-US">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3</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2940435" y="3693492"/>
                <a:ext cx="1103699" cy="382156"/>
              </a:xfrm>
              <a:prstGeom prst="rect">
                <a:avLst/>
              </a:prstGeom>
              <a:blipFill rotWithShape="0">
                <a:blip r:embed="rId9"/>
                <a:stretch>
                  <a:fillRect r="-9945" b="-15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170325" y="4062864"/>
                <a:ext cx="1103699" cy="3821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acc>
                            <m:accPr>
                              <m:chr m:val="̈"/>
                              <m:ctrlPr>
                                <a:rPr lang="en-US">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𝜃</m:t>
                              </m:r>
                            </m:e>
                          </m:acc>
                        </m:e>
                        <m:sub>
                          <m:r>
                            <a:rPr lang="en-US" i="0">
                              <a:latin typeface="Cambria Math" panose="02040503050406030204" pitchFamily="18" charset="0"/>
                            </a:rPr>
                            <m:t>3</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3170325" y="4062864"/>
                <a:ext cx="1103699" cy="382156"/>
              </a:xfrm>
              <a:prstGeom prst="rect">
                <a:avLst/>
              </a:prstGeom>
              <a:blipFill rotWithShape="0">
                <a:blip r:embed="rId10"/>
                <a:stretch>
                  <a:fillRect r="-9945" b="-1587"/>
                </a:stretch>
              </a:blipFill>
            </p:spPr>
            <p:txBody>
              <a:bodyPr/>
              <a:lstStyle/>
              <a:p>
                <a:r>
                  <a:rPr lang="en-US">
                    <a:noFill/>
                  </a:rPr>
                  <a:t> </a:t>
                </a:r>
              </a:p>
            </p:txBody>
          </p:sp>
        </mc:Fallback>
      </mc:AlternateContent>
    </p:spTree>
    <p:extLst>
      <p:ext uri="{BB962C8B-B14F-4D97-AF65-F5344CB8AC3E}">
        <p14:creationId xmlns:p14="http://schemas.microsoft.com/office/powerpoint/2010/main" val="46451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641</TotalTime>
  <Words>4182</Words>
  <Application>Microsoft Office PowerPoint</Application>
  <PresentationFormat>Widescreen</PresentationFormat>
  <Paragraphs>211</Paragraphs>
  <Slides>36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等线</vt:lpstr>
      <vt:lpstr>宋体</vt:lpstr>
      <vt:lpstr>Arial</vt:lpstr>
      <vt:lpstr>Cambria Math</vt:lpstr>
      <vt:lpstr>Century Gothic</vt:lpstr>
      <vt:lpstr>Symbol</vt:lpstr>
      <vt:lpstr>Times New Roman</vt:lpstr>
      <vt:lpstr>Wingdings</vt:lpstr>
      <vt:lpstr>Droplet</vt:lpstr>
      <vt:lpstr>MathType 6.0 Equation</vt:lpstr>
      <vt:lpstr>A Numerical Simulation for Chaotic Dynamics of Pendulum</vt:lpstr>
      <vt:lpstr>1. 课题介绍</vt:lpstr>
      <vt:lpstr>人员分工</vt:lpstr>
      <vt:lpstr>2. 理论分析&amp;算法实现</vt:lpstr>
      <vt:lpstr>2. 理论分析&amp;算法实现</vt:lpstr>
      <vt:lpstr>2. 理论分析&amp;算法实现</vt:lpstr>
      <vt:lpstr>2. 理论分析&amp;算法实现</vt:lpstr>
      <vt:lpstr>2. 理论分析&amp;算法实现</vt:lpstr>
      <vt:lpstr>2. 理论分析&amp;算法实现</vt:lpstr>
      <vt:lpstr>3. 程序代码</vt:lpstr>
      <vt:lpstr>Double_Pendulum_Calculate类</vt:lpstr>
      <vt:lpstr>3. 程序代码</vt:lpstr>
      <vt:lpstr>Triple_Pendulum_Calculate类</vt:lpstr>
      <vt:lpstr>3.程序代码</vt:lpstr>
      <vt:lpstr>Dialog类</vt:lpstr>
      <vt:lpstr>ui设计</vt:lpstr>
      <vt:lpstr>代码实现设计</vt:lpstr>
      <vt:lpstr>Help/Connect/Fun类</vt:lpstr>
      <vt:lpstr>TitleBar类</vt:lpstr>
      <vt:lpstr>CalculateWidget类</vt:lpstr>
      <vt:lpstr>Graph类</vt:lpstr>
      <vt:lpstr>Graph1_1,1_2,1_3/3_1,3_2,3_3类</vt:lpstr>
      <vt:lpstr>主窗口各种功能的实现</vt:lpstr>
      <vt:lpstr>1.音乐和音量的实现</vt:lpstr>
      <vt:lpstr>2.鼠标键盘的实现</vt:lpstr>
      <vt:lpstr>3.保存和重载的实现</vt:lpstr>
      <vt:lpstr>4.对话框功能的实现</vt:lpstr>
      <vt:lpstr>OpenGL代码</vt:lpstr>
      <vt:lpstr>Opengl代码</vt:lpstr>
      <vt:lpstr>OPENGL代码</vt:lpstr>
      <vt:lpstr>OpenGL代码</vt:lpstr>
      <vt:lpstr>结论</vt:lpstr>
      <vt:lpstr>近似周期运动</vt:lpstr>
      <vt:lpstr>混沌运动</vt:lpstr>
      <vt:lpstr>缺憾是一种美</vt:lpstr>
      <vt:lpstr>谢谢老师！！！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Numerical Analysis for Chaotic Dynamics of Pendulum</dc:title>
  <dc:creator>Jiaxuan Li</dc:creator>
  <cp:lastModifiedBy>Jiaxuan Li</cp:lastModifiedBy>
  <cp:revision>55</cp:revision>
  <dcterms:created xsi:type="dcterms:W3CDTF">2017-01-14T08:11:12Z</dcterms:created>
  <dcterms:modified xsi:type="dcterms:W3CDTF">2017-01-15T16:09:03Z</dcterms:modified>
</cp:coreProperties>
</file>