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
  </p:notesMasterIdLst>
  <p:handoutMasterIdLst>
    <p:handoutMasterId r:id="rId16"/>
  </p:handoutMasterIdLst>
  <p:sldIdLst>
    <p:sldId id="313" r:id="rId2"/>
    <p:sldId id="310" r:id="rId3"/>
    <p:sldId id="277" r:id="rId4"/>
    <p:sldId id="295" r:id="rId5"/>
    <p:sldId id="311" r:id="rId6"/>
    <p:sldId id="306" r:id="rId7"/>
    <p:sldId id="280" r:id="rId8"/>
    <p:sldId id="281" r:id="rId9"/>
    <p:sldId id="293" r:id="rId10"/>
    <p:sldId id="271" r:id="rId11"/>
    <p:sldId id="307" r:id="rId12"/>
    <p:sldId id="314" r:id="rId13"/>
    <p:sldId id="260" r:id="rId14"/>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fontAlgn="base">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fontAlgn="base">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fontAlgn="base">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fontAlgn="base">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6"/>
    <p:restoredTop sz="95507"/>
  </p:normalViewPr>
  <p:slideViewPr>
    <p:cSldViewPr snapToGrid="0">
      <p:cViewPr varScale="1">
        <p:scale>
          <a:sx n="175" d="100"/>
          <a:sy n="175" d="100"/>
        </p:scale>
        <p:origin x="160" y="11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43FB222B-F6F8-4663-8B9B-3BE5FAD1664C}" type="datetimeFigureOut">
              <a:rPr kumimoji="1" lang="ja-JP" altLang="en-US" smtClean="0"/>
              <a:t>2024/3/28</a:t>
            </a:fld>
            <a:endParaRPr kumimoji="1" lang="ja-JP" altLang="en-US"/>
          </a:p>
        </p:txBody>
      </p:sp>
      <p:sp>
        <p:nvSpPr>
          <p:cNvPr id="4" name="フッター プレースホルダー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7C5E4741-52D4-4F5B-90E1-A8F720785334}" type="slidenum">
              <a:rPr kumimoji="1" lang="ja-JP" altLang="en-US" smtClean="0"/>
              <a:t>‹#›</a:t>
            </a:fld>
            <a:endParaRPr kumimoji="1" lang="ja-JP" altLang="en-US"/>
          </a:p>
        </p:txBody>
      </p:sp>
    </p:spTree>
    <p:extLst>
      <p:ext uri="{BB962C8B-B14F-4D97-AF65-F5344CB8AC3E}">
        <p14:creationId xmlns:p14="http://schemas.microsoft.com/office/powerpoint/2010/main" val="756082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smtClean="0">
                <a:ea typeface="+mn-ea"/>
              </a:defRPr>
            </a:lvl1pPr>
          </a:lstStyle>
          <a:p>
            <a:pPr>
              <a:defRPr/>
            </a:pPr>
            <a:endParaRPr lang="en-US" altLang="ja-JP"/>
          </a:p>
        </p:txBody>
      </p:sp>
      <p:sp>
        <p:nvSpPr>
          <p:cNvPr id="13315" name="Rectangle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smtClean="0">
                <a:ea typeface="+mn-ea"/>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smtClean="0">
                <a:ea typeface="+mn-ea"/>
              </a:defRPr>
            </a:lvl1pPr>
          </a:lstStyle>
          <a:p>
            <a:pPr>
              <a:defRPr/>
            </a:pPr>
            <a:endParaRPr lang="en-US" altLang="ja-JP"/>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smtClean="0">
                <a:ea typeface="+mn-ea"/>
              </a:defRPr>
            </a:lvl1pPr>
          </a:lstStyle>
          <a:p>
            <a:pPr>
              <a:defRPr/>
            </a:pPr>
            <a:fld id="{EE87B70C-9378-488E-A965-D909CF5C4CDC}" type="slidenum">
              <a:rPr lang="en-US" altLang="ja-JP"/>
              <a:pPr>
                <a:defRPr/>
              </a:pPr>
              <a:t>‹#›</a:t>
            </a:fld>
            <a:endParaRPr lang="en-US" altLang="ja-JP"/>
          </a:p>
        </p:txBody>
      </p:sp>
    </p:spTree>
    <p:extLst>
      <p:ext uri="{BB962C8B-B14F-4D97-AF65-F5344CB8AC3E}">
        <p14:creationId xmlns:p14="http://schemas.microsoft.com/office/powerpoint/2010/main" val="1331164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sz="2600">
                <a:solidFill>
                  <a:schemeClr val="tx1"/>
                </a:solidFill>
                <a:latin typeface="Times New Roman" pitchFamily="18" charset="0"/>
                <a:ea typeface="ＭＳ Ｐゴシック" charset="-128"/>
              </a:defRPr>
            </a:lvl1pPr>
            <a:lvl2pPr marL="804763" indent="-309524" eaLnBrk="0" hangingPunct="0">
              <a:defRPr sz="2600">
                <a:solidFill>
                  <a:schemeClr val="tx1"/>
                </a:solidFill>
                <a:latin typeface="Times New Roman" pitchFamily="18" charset="0"/>
                <a:ea typeface="ＭＳ Ｐゴシック" charset="-128"/>
              </a:defRPr>
            </a:lvl2pPr>
            <a:lvl3pPr marL="1238098" indent="-247620" eaLnBrk="0" hangingPunct="0">
              <a:defRPr sz="2600">
                <a:solidFill>
                  <a:schemeClr val="tx1"/>
                </a:solidFill>
                <a:latin typeface="Times New Roman" pitchFamily="18" charset="0"/>
                <a:ea typeface="ＭＳ Ｐゴシック" charset="-128"/>
              </a:defRPr>
            </a:lvl3pPr>
            <a:lvl4pPr marL="1733337" indent="-247620" eaLnBrk="0" hangingPunct="0">
              <a:defRPr sz="2600">
                <a:solidFill>
                  <a:schemeClr val="tx1"/>
                </a:solidFill>
                <a:latin typeface="Times New Roman" pitchFamily="18" charset="0"/>
                <a:ea typeface="ＭＳ Ｐゴシック" charset="-128"/>
              </a:defRPr>
            </a:lvl4pPr>
            <a:lvl5pPr marL="2228576" indent="-247620" eaLnBrk="0" hangingPunct="0">
              <a:defRPr sz="2600">
                <a:solidFill>
                  <a:schemeClr val="tx1"/>
                </a:solidFill>
                <a:latin typeface="Times New Roman" pitchFamily="18" charset="0"/>
                <a:ea typeface="ＭＳ Ｐゴシック" charset="-128"/>
              </a:defRPr>
            </a:lvl5pPr>
            <a:lvl6pPr marL="2723815" indent="-247620" eaLnBrk="0" fontAlgn="base" hangingPunct="0">
              <a:spcBef>
                <a:spcPct val="0"/>
              </a:spcBef>
              <a:spcAft>
                <a:spcPct val="0"/>
              </a:spcAft>
              <a:defRPr sz="2600">
                <a:solidFill>
                  <a:schemeClr val="tx1"/>
                </a:solidFill>
                <a:latin typeface="Times New Roman" pitchFamily="18" charset="0"/>
                <a:ea typeface="ＭＳ Ｐゴシック" charset="-128"/>
              </a:defRPr>
            </a:lvl6pPr>
            <a:lvl7pPr marL="3219054" indent="-247620" eaLnBrk="0" fontAlgn="base" hangingPunct="0">
              <a:spcBef>
                <a:spcPct val="0"/>
              </a:spcBef>
              <a:spcAft>
                <a:spcPct val="0"/>
              </a:spcAft>
              <a:defRPr sz="2600">
                <a:solidFill>
                  <a:schemeClr val="tx1"/>
                </a:solidFill>
                <a:latin typeface="Times New Roman" pitchFamily="18" charset="0"/>
                <a:ea typeface="ＭＳ Ｐゴシック" charset="-128"/>
              </a:defRPr>
            </a:lvl7pPr>
            <a:lvl8pPr marL="3714293" indent="-247620" eaLnBrk="0" fontAlgn="base" hangingPunct="0">
              <a:spcBef>
                <a:spcPct val="0"/>
              </a:spcBef>
              <a:spcAft>
                <a:spcPct val="0"/>
              </a:spcAft>
              <a:defRPr sz="2600">
                <a:solidFill>
                  <a:schemeClr val="tx1"/>
                </a:solidFill>
                <a:latin typeface="Times New Roman" pitchFamily="18" charset="0"/>
                <a:ea typeface="ＭＳ Ｐゴシック" charset="-128"/>
              </a:defRPr>
            </a:lvl8pPr>
            <a:lvl9pPr marL="4209532" indent="-247620" eaLnBrk="0" fontAlgn="base" hangingPunct="0">
              <a:spcBef>
                <a:spcPct val="0"/>
              </a:spcBef>
              <a:spcAft>
                <a:spcPct val="0"/>
              </a:spcAft>
              <a:defRPr sz="2600">
                <a:solidFill>
                  <a:schemeClr val="tx1"/>
                </a:solidFill>
                <a:latin typeface="Times New Roman" pitchFamily="18" charset="0"/>
                <a:ea typeface="ＭＳ Ｐゴシック" charset="-128"/>
              </a:defRPr>
            </a:lvl9pPr>
          </a:lstStyle>
          <a:p>
            <a:pPr eaLnBrk="1" hangingPunct="1"/>
            <a:fld id="{12CFCB7C-B716-43B3-83E8-0850E5CC6275}" type="slidenum">
              <a:rPr lang="en-US" altLang="ja-JP" sz="1300"/>
              <a:pPr eaLnBrk="1" hangingPunct="1"/>
              <a:t>13</a:t>
            </a:fld>
            <a:endParaRPr lang="en-US" altLang="ja-JP" sz="1300"/>
          </a:p>
        </p:txBody>
      </p:sp>
      <p:sp>
        <p:nvSpPr>
          <p:cNvPr id="18435" name="Rectangle 2"/>
          <p:cNvSpPr>
            <a:spLocks noGrp="1" noRot="1" noChangeAspect="1" noChangeArrowheads="1" noTextEdit="1"/>
          </p:cNvSpPr>
          <p:nvPr>
            <p:ph type="sldImg"/>
          </p:nvPr>
        </p:nvSpPr>
        <p:spPr>
          <a:xfrm>
            <a:off x="992188" y="768350"/>
            <a:ext cx="5114925" cy="3836988"/>
          </a:xfrm>
          <a:ln/>
        </p:spPr>
      </p:sp>
      <p:sp>
        <p:nvSpPr>
          <p:cNvPr id="18436" name="Rectangle 3"/>
          <p:cNvSpPr>
            <a:spLocks noGrp="1" noChangeArrowheads="1"/>
          </p:cNvSpPr>
          <p:nvPr>
            <p:ph type="body" idx="1"/>
          </p:nvPr>
        </p:nvSpPr>
        <p:spPr>
          <a:noFill/>
        </p:spPr>
        <p:txBody>
          <a:bodyPr/>
          <a:lstStyle/>
          <a:p>
            <a:pPr eaLnBrk="1" hangingPunct="1"/>
            <a:endParaRPr lang="en-GB" altLang="ja-JP"/>
          </a:p>
        </p:txBody>
      </p:sp>
    </p:spTree>
    <p:extLst>
      <p:ext uri="{BB962C8B-B14F-4D97-AF65-F5344CB8AC3E}">
        <p14:creationId xmlns:p14="http://schemas.microsoft.com/office/powerpoint/2010/main" val="1176202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9833" name="Rectangle 41"/>
          <p:cNvSpPr>
            <a:spLocks noGrp="1" noChangeArrowheads="1"/>
          </p:cNvSpPr>
          <p:nvPr>
            <p:ph type="ctrTitle"/>
          </p:nvPr>
        </p:nvSpPr>
        <p:spPr>
          <a:xfrm>
            <a:off x="1331915" y="4652963"/>
            <a:ext cx="7578725" cy="1009650"/>
          </a:xfrm>
        </p:spPr>
        <p:txBody>
          <a:bodyPr/>
          <a:lstStyle>
            <a:lvl1pPr algn="r">
              <a:defRPr sz="4400">
                <a:solidFill>
                  <a:schemeClr val="tx1"/>
                </a:solidFill>
              </a:defRPr>
            </a:lvl1pPr>
          </a:lstStyle>
          <a:p>
            <a:pPr lvl="0"/>
            <a:r>
              <a:rPr lang="ja-JP" altLang="en-US" noProof="0"/>
              <a:t>マスター タイトルの書式設定</a:t>
            </a:r>
          </a:p>
        </p:txBody>
      </p:sp>
      <p:sp>
        <p:nvSpPr>
          <p:cNvPr id="289834" name="Rectangle 42"/>
          <p:cNvSpPr>
            <a:spLocks noGrp="1" noChangeArrowheads="1"/>
          </p:cNvSpPr>
          <p:nvPr>
            <p:ph type="subTitle" idx="1"/>
          </p:nvPr>
        </p:nvSpPr>
        <p:spPr>
          <a:xfrm>
            <a:off x="1331915" y="5662617"/>
            <a:ext cx="7553325" cy="936625"/>
          </a:xfrm>
        </p:spPr>
        <p:txBody>
          <a:bodyPr/>
          <a:lstStyle>
            <a:lvl1pPr marL="0" indent="0" algn="r">
              <a:buFontTx/>
              <a:buNone/>
              <a:defRPr sz="2800"/>
            </a:lvl1pPr>
          </a:lstStyle>
          <a:p>
            <a:pPr lvl="0"/>
            <a:r>
              <a:rPr lang="ja-JP" altLang="en-US" noProof="0"/>
              <a:t>マスター サブタイトルの書式設定</a:t>
            </a:r>
          </a:p>
        </p:txBody>
      </p:sp>
      <p:sp>
        <p:nvSpPr>
          <p:cNvPr id="4" name="Rectangle 50"/>
          <p:cNvSpPr>
            <a:spLocks noGrp="1" noChangeArrowheads="1"/>
          </p:cNvSpPr>
          <p:nvPr>
            <p:ph type="dt" sz="quarter" idx="10"/>
          </p:nvPr>
        </p:nvSpPr>
        <p:spPr/>
        <p:txBody>
          <a:bodyPr/>
          <a:lstStyle>
            <a:lvl1pPr>
              <a:defRPr smtClean="0"/>
            </a:lvl1pPr>
          </a:lstStyle>
          <a:p>
            <a:pPr>
              <a:defRPr/>
            </a:pPr>
            <a:endParaRPr lang="en-US" altLang="ja-JP"/>
          </a:p>
        </p:txBody>
      </p:sp>
      <p:sp>
        <p:nvSpPr>
          <p:cNvPr id="5" name="Rectangle 51"/>
          <p:cNvSpPr>
            <a:spLocks noGrp="1" noChangeArrowheads="1"/>
          </p:cNvSpPr>
          <p:nvPr>
            <p:ph type="ftr" sz="quarter" idx="11"/>
          </p:nvPr>
        </p:nvSpPr>
        <p:spPr/>
        <p:txBody>
          <a:bodyPr/>
          <a:lstStyle>
            <a:lvl1pPr>
              <a:defRPr smtClean="0"/>
            </a:lvl1pPr>
          </a:lstStyle>
          <a:p>
            <a:pPr>
              <a:defRPr/>
            </a:pPr>
            <a:endParaRPr lang="en-US" altLang="ja-JP"/>
          </a:p>
        </p:txBody>
      </p:sp>
      <p:sp>
        <p:nvSpPr>
          <p:cNvPr id="6" name="Rectangle 52"/>
          <p:cNvSpPr>
            <a:spLocks noGrp="1" noChangeArrowheads="1"/>
          </p:cNvSpPr>
          <p:nvPr>
            <p:ph type="sldNum" sz="quarter" idx="12"/>
          </p:nvPr>
        </p:nvSpPr>
        <p:spPr/>
        <p:txBody>
          <a:bodyPr/>
          <a:lstStyle>
            <a:lvl1pPr>
              <a:defRPr smtClean="0"/>
            </a:lvl1pPr>
          </a:lstStyle>
          <a:p>
            <a:pPr>
              <a:defRPr/>
            </a:pPr>
            <a:fld id="{7409C2A8-F269-45A7-A8B5-86094AD9CA5F}" type="slidenum">
              <a:rPr lang="ja-JP" altLang="en-US"/>
              <a:pPr>
                <a:defRPr/>
              </a:pPr>
              <a:t>‹#›</a:t>
            </a:fld>
            <a:endParaRPr lang="en-US" altLang="ja-JP"/>
          </a:p>
        </p:txBody>
      </p:sp>
    </p:spTree>
    <p:extLst>
      <p:ext uri="{BB962C8B-B14F-4D97-AF65-F5344CB8AC3E}">
        <p14:creationId xmlns:p14="http://schemas.microsoft.com/office/powerpoint/2010/main" val="984410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54"/>
          <p:cNvSpPr>
            <a:spLocks noGrp="1" noChangeArrowheads="1"/>
          </p:cNvSpPr>
          <p:nvPr>
            <p:ph type="sldNum" sz="quarter" idx="12"/>
          </p:nvPr>
        </p:nvSpPr>
        <p:spPr>
          <a:ln/>
        </p:spPr>
        <p:txBody>
          <a:bodyPr/>
          <a:lstStyle>
            <a:lvl1pPr>
              <a:defRPr/>
            </a:lvl1pPr>
          </a:lstStyle>
          <a:p>
            <a:pPr>
              <a:defRPr/>
            </a:pPr>
            <a:fld id="{7D22A028-332D-459D-8734-3E31A9254669}" type="slidenum">
              <a:rPr lang="en-US" altLang="ja-JP"/>
              <a:pPr>
                <a:defRPr/>
              </a:pPr>
              <a:t>‹#›</a:t>
            </a:fld>
            <a:endParaRPr lang="en-US" altLang="ja-JP"/>
          </a:p>
        </p:txBody>
      </p:sp>
    </p:spTree>
    <p:extLst>
      <p:ext uri="{BB962C8B-B14F-4D97-AF65-F5344CB8AC3E}">
        <p14:creationId xmlns:p14="http://schemas.microsoft.com/office/powerpoint/2010/main" val="596006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32590" y="260350"/>
            <a:ext cx="2160587" cy="640873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50827" y="260350"/>
            <a:ext cx="6329363" cy="64087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54"/>
          <p:cNvSpPr>
            <a:spLocks noGrp="1" noChangeArrowheads="1"/>
          </p:cNvSpPr>
          <p:nvPr>
            <p:ph type="sldNum" sz="quarter" idx="12"/>
          </p:nvPr>
        </p:nvSpPr>
        <p:spPr>
          <a:ln/>
        </p:spPr>
        <p:txBody>
          <a:bodyPr/>
          <a:lstStyle>
            <a:lvl1pPr>
              <a:defRPr/>
            </a:lvl1pPr>
          </a:lstStyle>
          <a:p>
            <a:pPr>
              <a:defRPr/>
            </a:pPr>
            <a:fld id="{8638CDC1-F522-4DD8-A4E9-8C40FB4BB66C}" type="slidenum">
              <a:rPr lang="en-US" altLang="ja-JP"/>
              <a:pPr>
                <a:defRPr/>
              </a:pPr>
              <a:t>‹#›</a:t>
            </a:fld>
            <a:endParaRPr lang="en-US" altLang="ja-JP"/>
          </a:p>
        </p:txBody>
      </p:sp>
    </p:spTree>
    <p:extLst>
      <p:ext uri="{BB962C8B-B14F-4D97-AF65-F5344CB8AC3E}">
        <p14:creationId xmlns:p14="http://schemas.microsoft.com/office/powerpoint/2010/main" val="1077449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marL="342891" indent="-342891">
              <a:buFont typeface="Wingdings" pitchFamily="2" charset="2"/>
              <a:buChar char="Ø"/>
              <a:defRPr/>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54"/>
          <p:cNvSpPr>
            <a:spLocks noGrp="1" noChangeArrowheads="1"/>
          </p:cNvSpPr>
          <p:nvPr>
            <p:ph type="sldNum" sz="quarter" idx="12"/>
          </p:nvPr>
        </p:nvSpPr>
        <p:spPr>
          <a:ln/>
        </p:spPr>
        <p:txBody>
          <a:bodyPr/>
          <a:lstStyle>
            <a:lvl1pPr>
              <a:defRPr/>
            </a:lvl1pPr>
          </a:lstStyle>
          <a:p>
            <a:pPr>
              <a:defRPr/>
            </a:pPr>
            <a:fld id="{3BDD03EA-6BE6-4525-B4FA-ABB44C487268}" type="slidenum">
              <a:rPr lang="en-US" altLang="ja-JP"/>
              <a:pPr>
                <a:defRPr/>
              </a:pPr>
              <a:t>‹#›</a:t>
            </a:fld>
            <a:endParaRPr lang="en-US" altLang="ja-JP"/>
          </a:p>
        </p:txBody>
      </p:sp>
    </p:spTree>
    <p:extLst>
      <p:ext uri="{BB962C8B-B14F-4D97-AF65-F5344CB8AC3E}">
        <p14:creationId xmlns:p14="http://schemas.microsoft.com/office/powerpoint/2010/main" val="3518863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4"/>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ja-JP" altLang="en-US"/>
              <a:t>マスター テキストの書式設定</a:t>
            </a:r>
          </a:p>
        </p:txBody>
      </p:sp>
      <p:sp>
        <p:nvSpPr>
          <p:cNvPr id="4"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54"/>
          <p:cNvSpPr>
            <a:spLocks noGrp="1" noChangeArrowheads="1"/>
          </p:cNvSpPr>
          <p:nvPr>
            <p:ph type="sldNum" sz="quarter" idx="12"/>
          </p:nvPr>
        </p:nvSpPr>
        <p:spPr>
          <a:ln/>
        </p:spPr>
        <p:txBody>
          <a:bodyPr/>
          <a:lstStyle>
            <a:lvl1pPr>
              <a:defRPr/>
            </a:lvl1pPr>
          </a:lstStyle>
          <a:p>
            <a:pPr>
              <a:defRPr/>
            </a:pPr>
            <a:fld id="{66129E23-2DB3-4B54-B779-D97B7130060B}" type="slidenum">
              <a:rPr lang="en-US" altLang="ja-JP"/>
              <a:pPr>
                <a:defRPr/>
              </a:pPr>
              <a:t>‹#›</a:t>
            </a:fld>
            <a:endParaRPr lang="en-US" altLang="ja-JP"/>
          </a:p>
        </p:txBody>
      </p:sp>
    </p:spTree>
    <p:extLst>
      <p:ext uri="{BB962C8B-B14F-4D97-AF65-F5344CB8AC3E}">
        <p14:creationId xmlns:p14="http://schemas.microsoft.com/office/powerpoint/2010/main" val="2536763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250827" y="1706567"/>
            <a:ext cx="4244975" cy="4962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2" y="1706567"/>
            <a:ext cx="4244975" cy="4962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54"/>
          <p:cNvSpPr>
            <a:spLocks noGrp="1" noChangeArrowheads="1"/>
          </p:cNvSpPr>
          <p:nvPr>
            <p:ph type="sldNum" sz="quarter" idx="12"/>
          </p:nvPr>
        </p:nvSpPr>
        <p:spPr>
          <a:ln/>
        </p:spPr>
        <p:txBody>
          <a:bodyPr/>
          <a:lstStyle>
            <a:lvl1pPr>
              <a:defRPr/>
            </a:lvl1pPr>
          </a:lstStyle>
          <a:p>
            <a:pPr>
              <a:defRPr/>
            </a:pPr>
            <a:fld id="{9EB9345D-4ABC-401F-977E-A8FEB740AC92}" type="slidenum">
              <a:rPr lang="en-US" altLang="ja-JP"/>
              <a:pPr>
                <a:defRPr/>
              </a:pPr>
              <a:t>‹#›</a:t>
            </a:fld>
            <a:endParaRPr lang="en-US" altLang="ja-JP"/>
          </a:p>
        </p:txBody>
      </p:sp>
    </p:spTree>
    <p:extLst>
      <p:ext uri="{BB962C8B-B14F-4D97-AF65-F5344CB8AC3E}">
        <p14:creationId xmlns:p14="http://schemas.microsoft.com/office/powerpoint/2010/main" val="4140716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54"/>
          <p:cNvSpPr>
            <a:spLocks noGrp="1" noChangeArrowheads="1"/>
          </p:cNvSpPr>
          <p:nvPr>
            <p:ph type="sldNum" sz="quarter" idx="12"/>
          </p:nvPr>
        </p:nvSpPr>
        <p:spPr>
          <a:ln/>
        </p:spPr>
        <p:txBody>
          <a:bodyPr/>
          <a:lstStyle>
            <a:lvl1pPr>
              <a:defRPr/>
            </a:lvl1pPr>
          </a:lstStyle>
          <a:p>
            <a:pPr>
              <a:defRPr/>
            </a:pPr>
            <a:fld id="{F9FA86D9-7F6D-4DD2-8DB9-B87E9468FB72}" type="slidenum">
              <a:rPr lang="en-US" altLang="ja-JP"/>
              <a:pPr>
                <a:defRPr/>
              </a:pPr>
              <a:t>‹#›</a:t>
            </a:fld>
            <a:endParaRPr lang="en-US" altLang="ja-JP"/>
          </a:p>
        </p:txBody>
      </p:sp>
    </p:spTree>
    <p:extLst>
      <p:ext uri="{BB962C8B-B14F-4D97-AF65-F5344CB8AC3E}">
        <p14:creationId xmlns:p14="http://schemas.microsoft.com/office/powerpoint/2010/main" val="3187871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54"/>
          <p:cNvSpPr>
            <a:spLocks noGrp="1" noChangeArrowheads="1"/>
          </p:cNvSpPr>
          <p:nvPr>
            <p:ph type="sldNum" sz="quarter" idx="12"/>
          </p:nvPr>
        </p:nvSpPr>
        <p:spPr>
          <a:ln/>
        </p:spPr>
        <p:txBody>
          <a:bodyPr/>
          <a:lstStyle>
            <a:lvl1pPr>
              <a:defRPr/>
            </a:lvl1pPr>
          </a:lstStyle>
          <a:p>
            <a:pPr>
              <a:defRPr/>
            </a:pPr>
            <a:fld id="{D5219BAF-B5E2-40EA-8F58-30C1E9880ACF}" type="slidenum">
              <a:rPr lang="en-US" altLang="ja-JP"/>
              <a:pPr>
                <a:defRPr/>
              </a:pPr>
              <a:t>‹#›</a:t>
            </a:fld>
            <a:endParaRPr lang="en-US" altLang="ja-JP"/>
          </a:p>
        </p:txBody>
      </p:sp>
    </p:spTree>
    <p:extLst>
      <p:ext uri="{BB962C8B-B14F-4D97-AF65-F5344CB8AC3E}">
        <p14:creationId xmlns:p14="http://schemas.microsoft.com/office/powerpoint/2010/main" val="732847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54"/>
          <p:cNvSpPr>
            <a:spLocks noGrp="1" noChangeArrowheads="1"/>
          </p:cNvSpPr>
          <p:nvPr>
            <p:ph type="sldNum" sz="quarter" idx="12"/>
          </p:nvPr>
        </p:nvSpPr>
        <p:spPr>
          <a:ln/>
        </p:spPr>
        <p:txBody>
          <a:bodyPr/>
          <a:lstStyle>
            <a:lvl1pPr>
              <a:defRPr/>
            </a:lvl1pPr>
          </a:lstStyle>
          <a:p>
            <a:pPr>
              <a:defRPr/>
            </a:pPr>
            <a:fld id="{F32C4867-ED19-4BEA-A075-967BD6EA107A}" type="slidenum">
              <a:rPr lang="en-US" altLang="ja-JP"/>
              <a:pPr>
                <a:defRPr/>
              </a:pPr>
              <a:t>‹#›</a:t>
            </a:fld>
            <a:endParaRPr lang="en-US" altLang="ja-JP"/>
          </a:p>
        </p:txBody>
      </p:sp>
    </p:spTree>
    <p:extLst>
      <p:ext uri="{BB962C8B-B14F-4D97-AF65-F5344CB8AC3E}">
        <p14:creationId xmlns:p14="http://schemas.microsoft.com/office/powerpoint/2010/main" val="2299788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マスター テキストの書式設定</a:t>
            </a:r>
          </a:p>
        </p:txBody>
      </p:sp>
      <p:sp>
        <p:nvSpPr>
          <p:cNvPr id="5"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54"/>
          <p:cNvSpPr>
            <a:spLocks noGrp="1" noChangeArrowheads="1"/>
          </p:cNvSpPr>
          <p:nvPr>
            <p:ph type="sldNum" sz="quarter" idx="12"/>
          </p:nvPr>
        </p:nvSpPr>
        <p:spPr>
          <a:ln/>
        </p:spPr>
        <p:txBody>
          <a:bodyPr/>
          <a:lstStyle>
            <a:lvl1pPr>
              <a:defRPr/>
            </a:lvl1pPr>
          </a:lstStyle>
          <a:p>
            <a:pPr>
              <a:defRPr/>
            </a:pPr>
            <a:fld id="{3C516895-FB1B-4836-A95E-08F8E57A9B62}" type="slidenum">
              <a:rPr lang="en-US" altLang="ja-JP"/>
              <a:pPr>
                <a:defRPr/>
              </a:pPr>
              <a:t>‹#›</a:t>
            </a:fld>
            <a:endParaRPr lang="en-US" altLang="ja-JP"/>
          </a:p>
        </p:txBody>
      </p:sp>
    </p:spTree>
    <p:extLst>
      <p:ext uri="{BB962C8B-B14F-4D97-AF65-F5344CB8AC3E}">
        <p14:creationId xmlns:p14="http://schemas.microsoft.com/office/powerpoint/2010/main" val="2742842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マスター テキストの書式設定</a:t>
            </a:r>
          </a:p>
        </p:txBody>
      </p:sp>
      <p:sp>
        <p:nvSpPr>
          <p:cNvPr id="5" name="Rectangle 52"/>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3"/>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54"/>
          <p:cNvSpPr>
            <a:spLocks noGrp="1" noChangeArrowheads="1"/>
          </p:cNvSpPr>
          <p:nvPr>
            <p:ph type="sldNum" sz="quarter" idx="12"/>
          </p:nvPr>
        </p:nvSpPr>
        <p:spPr>
          <a:ln/>
        </p:spPr>
        <p:txBody>
          <a:bodyPr/>
          <a:lstStyle>
            <a:lvl1pPr>
              <a:defRPr/>
            </a:lvl1pPr>
          </a:lstStyle>
          <a:p>
            <a:pPr>
              <a:defRPr/>
            </a:pPr>
            <a:fld id="{5515B32B-3A6E-4886-9B3A-CC323D10A3DB}" type="slidenum">
              <a:rPr lang="en-US" altLang="ja-JP"/>
              <a:pPr>
                <a:defRPr/>
              </a:pPr>
              <a:t>‹#›</a:t>
            </a:fld>
            <a:endParaRPr lang="en-US" altLang="ja-JP"/>
          </a:p>
        </p:txBody>
      </p:sp>
    </p:spTree>
    <p:extLst>
      <p:ext uri="{BB962C8B-B14F-4D97-AF65-F5344CB8AC3E}">
        <p14:creationId xmlns:p14="http://schemas.microsoft.com/office/powerpoint/2010/main" val="1469958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41"/>
          <p:cNvSpPr>
            <a:spLocks noGrp="1" noChangeArrowheads="1"/>
          </p:cNvSpPr>
          <p:nvPr>
            <p:ph type="title"/>
          </p:nvPr>
        </p:nvSpPr>
        <p:spPr bwMode="auto">
          <a:xfrm>
            <a:off x="250827" y="260354"/>
            <a:ext cx="864235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42"/>
          <p:cNvSpPr>
            <a:spLocks noGrp="1" noChangeArrowheads="1"/>
          </p:cNvSpPr>
          <p:nvPr>
            <p:ph type="body" idx="1"/>
          </p:nvPr>
        </p:nvSpPr>
        <p:spPr bwMode="auto">
          <a:xfrm>
            <a:off x="250827" y="1706567"/>
            <a:ext cx="86423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88820" name="Rectangle 5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ＭＳ Ｐ明朝" pitchFamily="18" charset="-128"/>
                <a:ea typeface="ＭＳ Ｐ明朝" pitchFamily="18" charset="-128"/>
              </a:defRPr>
            </a:lvl1pPr>
          </a:lstStyle>
          <a:p>
            <a:pPr>
              <a:defRPr/>
            </a:pPr>
            <a:endParaRPr lang="en-US" altLang="ja-JP"/>
          </a:p>
        </p:txBody>
      </p:sp>
      <p:sp>
        <p:nvSpPr>
          <p:cNvPr id="288821" name="Rectangle 5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ＭＳ Ｐ明朝" pitchFamily="18" charset="-128"/>
                <a:ea typeface="ＭＳ Ｐ明朝" pitchFamily="18" charset="-128"/>
              </a:defRPr>
            </a:lvl1pPr>
          </a:lstStyle>
          <a:p>
            <a:pPr>
              <a:defRPr/>
            </a:pPr>
            <a:endParaRPr lang="en-US" altLang="ja-JP"/>
          </a:p>
        </p:txBody>
      </p:sp>
      <p:sp>
        <p:nvSpPr>
          <p:cNvPr id="288822" name="Rectangle 5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ＭＳ Ｐ明朝" pitchFamily="18" charset="-128"/>
                <a:ea typeface="ＭＳ Ｐ明朝" pitchFamily="18" charset="-128"/>
              </a:defRPr>
            </a:lvl1pPr>
          </a:lstStyle>
          <a:p>
            <a:pPr>
              <a:defRPr/>
            </a:pPr>
            <a:fld id="{BAB60CFA-C1A6-4954-9722-13262FD08E49}" type="slidenum">
              <a:rPr lang="en-US" altLang="ja-JP"/>
              <a:pPr>
                <a:defRPr/>
              </a:pPr>
              <a:t>‹#›</a:t>
            </a:fld>
            <a:endParaRPr lang="en-US" altLang="ja-JP"/>
          </a:p>
        </p:txBody>
      </p:sp>
    </p:spTree>
  </p:cSld>
  <p:clrMap bg1="dk2" tx1="lt1" bg2="dk1" tx2="lt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txStyles>
    <p:titleStyle>
      <a:lvl1pPr algn="l" rtl="0" fontAlgn="base">
        <a:spcBef>
          <a:spcPct val="0"/>
        </a:spcBef>
        <a:spcAft>
          <a:spcPct val="0"/>
        </a:spcAft>
        <a:defRPr kumimoji="1" sz="4000">
          <a:solidFill>
            <a:srgbClr val="003300"/>
          </a:solidFill>
          <a:latin typeface="+mj-lt"/>
          <a:ea typeface="+mj-ea"/>
          <a:cs typeface="+mj-cs"/>
        </a:defRPr>
      </a:lvl1pPr>
      <a:lvl2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2pPr>
      <a:lvl3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3pPr>
      <a:lvl4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4pPr>
      <a:lvl5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5pPr>
      <a:lvl6pPr marL="457189"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6pPr>
      <a:lvl7pPr marL="914377"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7pPr>
      <a:lvl8pPr marL="1371566"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8pPr>
      <a:lvl9pPr marL="1828754"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9pPr>
    </p:titleStyle>
    <p:bodyStyle>
      <a:lvl1pPr marL="342891" indent="-342891" algn="l" rtl="0" fontAlgn="base">
        <a:spcBef>
          <a:spcPct val="20000"/>
        </a:spcBef>
        <a:spcAft>
          <a:spcPct val="0"/>
        </a:spcAft>
        <a:buClr>
          <a:schemeClr val="accent1"/>
        </a:buClr>
        <a:buChar char="•"/>
        <a:defRPr kumimoji="1" sz="3200">
          <a:solidFill>
            <a:schemeClr val="tx1"/>
          </a:solidFill>
          <a:latin typeface="+mn-lt"/>
          <a:ea typeface="+mn-ea"/>
          <a:cs typeface="+mn-cs"/>
        </a:defRPr>
      </a:lvl1pPr>
      <a:lvl2pPr marL="742932" indent="-285744" algn="l" rtl="0" fontAlgn="base">
        <a:spcBef>
          <a:spcPct val="20000"/>
        </a:spcBef>
        <a:spcAft>
          <a:spcPct val="0"/>
        </a:spcAft>
        <a:buClr>
          <a:schemeClr val="accent1"/>
        </a:buClr>
        <a:buChar char="•"/>
        <a:defRPr kumimoji="1" sz="2800">
          <a:solidFill>
            <a:schemeClr val="tx1"/>
          </a:solidFill>
          <a:latin typeface="+mn-lt"/>
          <a:ea typeface="+mn-ea"/>
        </a:defRPr>
      </a:lvl2pPr>
      <a:lvl3pPr marL="1142971" indent="-228594" algn="l" rtl="0" fontAlgn="base">
        <a:spcBef>
          <a:spcPct val="20000"/>
        </a:spcBef>
        <a:spcAft>
          <a:spcPct val="0"/>
        </a:spcAft>
        <a:buClr>
          <a:schemeClr val="accent1"/>
        </a:buClr>
        <a:buChar char="•"/>
        <a:defRPr kumimoji="1" sz="2400">
          <a:solidFill>
            <a:schemeClr val="tx1"/>
          </a:solidFill>
          <a:latin typeface="+mn-lt"/>
          <a:ea typeface="+mn-ea"/>
        </a:defRPr>
      </a:lvl3pPr>
      <a:lvl4pPr marL="1600160" indent="-228594" algn="l" rtl="0" fontAlgn="base">
        <a:spcBef>
          <a:spcPct val="20000"/>
        </a:spcBef>
        <a:spcAft>
          <a:spcPct val="0"/>
        </a:spcAft>
        <a:buClr>
          <a:schemeClr val="accent1"/>
        </a:buClr>
        <a:buChar char="•"/>
        <a:defRPr kumimoji="1" sz="2000">
          <a:solidFill>
            <a:schemeClr val="tx1"/>
          </a:solidFill>
          <a:latin typeface="+mn-lt"/>
          <a:ea typeface="+mn-ea"/>
        </a:defRPr>
      </a:lvl4pPr>
      <a:lvl5pPr marL="2057349" indent="-228594" algn="l" rtl="0" fontAlgn="base">
        <a:spcBef>
          <a:spcPct val="20000"/>
        </a:spcBef>
        <a:spcAft>
          <a:spcPct val="0"/>
        </a:spcAft>
        <a:buClr>
          <a:schemeClr val="accent1"/>
        </a:buClr>
        <a:buChar char="•"/>
        <a:defRPr kumimoji="1" sz="2000">
          <a:solidFill>
            <a:schemeClr val="tx1"/>
          </a:solidFill>
          <a:latin typeface="+mn-lt"/>
          <a:ea typeface="+mn-ea"/>
        </a:defRPr>
      </a:lvl5pPr>
      <a:lvl6pPr marL="2514537" indent="-228594" algn="l" rtl="0" eaLnBrk="1" fontAlgn="base" hangingPunct="1">
        <a:spcBef>
          <a:spcPct val="20000"/>
        </a:spcBef>
        <a:spcAft>
          <a:spcPct val="0"/>
        </a:spcAft>
        <a:buClr>
          <a:schemeClr val="accent1"/>
        </a:buClr>
        <a:buChar char="•"/>
        <a:defRPr kumimoji="1" sz="2000">
          <a:solidFill>
            <a:schemeClr val="tx1"/>
          </a:solidFill>
          <a:latin typeface="+mn-lt"/>
          <a:ea typeface="+mn-ea"/>
        </a:defRPr>
      </a:lvl6pPr>
      <a:lvl7pPr marL="2971726" indent="-228594" algn="l" rtl="0" eaLnBrk="1" fontAlgn="base" hangingPunct="1">
        <a:spcBef>
          <a:spcPct val="20000"/>
        </a:spcBef>
        <a:spcAft>
          <a:spcPct val="0"/>
        </a:spcAft>
        <a:buClr>
          <a:schemeClr val="accent1"/>
        </a:buClr>
        <a:buChar char="•"/>
        <a:defRPr kumimoji="1" sz="2000">
          <a:solidFill>
            <a:schemeClr val="tx1"/>
          </a:solidFill>
          <a:latin typeface="+mn-lt"/>
          <a:ea typeface="+mn-ea"/>
        </a:defRPr>
      </a:lvl7pPr>
      <a:lvl8pPr marL="3428914" indent="-228594" algn="l" rtl="0" eaLnBrk="1" fontAlgn="base" hangingPunct="1">
        <a:spcBef>
          <a:spcPct val="20000"/>
        </a:spcBef>
        <a:spcAft>
          <a:spcPct val="0"/>
        </a:spcAft>
        <a:buClr>
          <a:schemeClr val="accent1"/>
        </a:buClr>
        <a:buChar char="•"/>
        <a:defRPr kumimoji="1" sz="2000">
          <a:solidFill>
            <a:schemeClr val="tx1"/>
          </a:solidFill>
          <a:latin typeface="+mn-lt"/>
          <a:ea typeface="+mn-ea"/>
        </a:defRPr>
      </a:lvl8pPr>
      <a:lvl9pPr marL="3886103" indent="-228594" algn="l" rtl="0" eaLnBrk="1" fontAlgn="base" hangingPunct="1">
        <a:spcBef>
          <a:spcPct val="20000"/>
        </a:spcBef>
        <a:spcAft>
          <a:spcPct val="0"/>
        </a:spcAft>
        <a:buClr>
          <a:schemeClr val="accent1"/>
        </a:buClr>
        <a:buChar char="•"/>
        <a:defRPr kumimoji="1" sz="2000">
          <a:solidFill>
            <a:schemeClr val="tx1"/>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358F5F-E0E4-E249-AC0C-19DA8A5AD2CD}"/>
              </a:ext>
            </a:extLst>
          </p:cNvPr>
          <p:cNvPicPr>
            <a:picLocks noChangeAspect="1"/>
          </p:cNvPicPr>
          <p:nvPr/>
        </p:nvPicPr>
        <p:blipFill>
          <a:blip r:embed="rId2"/>
          <a:stretch>
            <a:fillRect/>
          </a:stretch>
        </p:blipFill>
        <p:spPr>
          <a:xfrm>
            <a:off x="-647698" y="-495299"/>
            <a:ext cx="10439400" cy="7353299"/>
          </a:xfrm>
          <a:prstGeom prst="rect">
            <a:avLst/>
          </a:prstGeom>
        </p:spPr>
      </p:pic>
      <p:sp>
        <p:nvSpPr>
          <p:cNvPr id="7" name="TextBox 6">
            <a:extLst>
              <a:ext uri="{FF2B5EF4-FFF2-40B4-BE49-F238E27FC236}">
                <a16:creationId xmlns:a16="http://schemas.microsoft.com/office/drawing/2014/main" id="{7316CA20-E3D4-8E4C-92AF-29190732226A}"/>
              </a:ext>
            </a:extLst>
          </p:cNvPr>
          <p:cNvSpPr txBox="1"/>
          <p:nvPr/>
        </p:nvSpPr>
        <p:spPr>
          <a:xfrm>
            <a:off x="719667" y="423333"/>
            <a:ext cx="184731" cy="461665"/>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67FCB2CE-3A11-ED40-BEDB-D5875C6DB839}"/>
              </a:ext>
            </a:extLst>
          </p:cNvPr>
          <p:cNvSpPr txBox="1"/>
          <p:nvPr/>
        </p:nvSpPr>
        <p:spPr>
          <a:xfrm>
            <a:off x="0" y="2182032"/>
            <a:ext cx="4785097" cy="954107"/>
          </a:xfrm>
          <a:prstGeom prst="rect">
            <a:avLst/>
          </a:prstGeom>
          <a:noFill/>
        </p:spPr>
        <p:txBody>
          <a:bodyPr wrap="square" rtlCol="0">
            <a:spAutoFit/>
          </a:bodyPr>
          <a:lstStyle/>
          <a:p>
            <a:pPr algn="ctr"/>
            <a:r>
              <a:rPr lang="ja-JP" altLang="en-US" sz="2800">
                <a:solidFill>
                  <a:schemeClr val="tx2"/>
                </a:solidFill>
              </a:rPr>
              <a:t>データサイエンス</a:t>
            </a:r>
            <a:r>
              <a:rPr lang="en-US" altLang="ja-JP" sz="2800" dirty="0">
                <a:solidFill>
                  <a:schemeClr val="tx2"/>
                </a:solidFill>
              </a:rPr>
              <a:t>&amp;</a:t>
            </a:r>
            <a:r>
              <a:rPr lang="ja-JP" altLang="en-US" sz="2800">
                <a:solidFill>
                  <a:schemeClr val="tx2"/>
                </a:solidFill>
              </a:rPr>
              <a:t>計量経済学</a:t>
            </a:r>
            <a:endParaRPr lang="en-US" altLang="ja-JP" sz="2800" dirty="0">
              <a:solidFill>
                <a:schemeClr val="tx2"/>
              </a:solidFill>
            </a:endParaRPr>
          </a:p>
          <a:p>
            <a:pPr algn="ctr"/>
            <a:r>
              <a:rPr lang="ja-JP" altLang="en-US" sz="2800">
                <a:solidFill>
                  <a:schemeClr val="tx2"/>
                </a:solidFill>
              </a:rPr>
              <a:t>研究室で何を学べるのか</a:t>
            </a:r>
            <a:endParaRPr lang="en-US" sz="2800" dirty="0"/>
          </a:p>
        </p:txBody>
      </p:sp>
      <p:sp>
        <p:nvSpPr>
          <p:cNvPr id="14" name="Rectangle 4">
            <a:extLst>
              <a:ext uri="{FF2B5EF4-FFF2-40B4-BE49-F238E27FC236}">
                <a16:creationId xmlns:a16="http://schemas.microsoft.com/office/drawing/2014/main" id="{0173067F-B056-8843-BE97-4982093058D8}"/>
              </a:ext>
            </a:extLst>
          </p:cNvPr>
          <p:cNvSpPr txBox="1">
            <a:spLocks noChangeArrowheads="1"/>
          </p:cNvSpPr>
          <p:nvPr/>
        </p:nvSpPr>
        <p:spPr bwMode="auto">
          <a:xfrm>
            <a:off x="269241" y="4197921"/>
            <a:ext cx="4033520" cy="80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kumimoji="1" sz="4000">
                <a:solidFill>
                  <a:srgbClr val="003300"/>
                </a:solidFill>
                <a:latin typeface="+mj-lt"/>
                <a:ea typeface="+mj-ea"/>
                <a:cs typeface="+mj-cs"/>
              </a:defRPr>
            </a:lvl1pPr>
            <a:lvl2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2pPr>
            <a:lvl3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3pPr>
            <a:lvl4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4pPr>
            <a:lvl5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5pPr>
            <a:lvl6pPr marL="457189"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6pPr>
            <a:lvl7pPr marL="914377"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7pPr>
            <a:lvl8pPr marL="1371566"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8pPr>
            <a:lvl9pPr marL="1828754"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9pPr>
          </a:lstStyle>
          <a:p>
            <a:pPr algn="ctr">
              <a:defRPr/>
            </a:pPr>
            <a:br>
              <a:rPr lang="en-US" altLang="ja-JP" kern="0" dirty="0">
                <a:solidFill>
                  <a:schemeClr val="tx2"/>
                </a:solidFill>
              </a:rPr>
            </a:br>
            <a:br>
              <a:rPr lang="en-US" altLang="ja-JP" sz="800" kern="0" dirty="0">
                <a:solidFill>
                  <a:schemeClr val="tx2"/>
                </a:solidFill>
              </a:rPr>
            </a:br>
            <a:r>
              <a:rPr lang="ja-JP" altLang="en-US" sz="2400" kern="0">
                <a:solidFill>
                  <a:schemeClr val="tx2"/>
                </a:solidFill>
              </a:rPr>
              <a:t>法政大学　理工学部</a:t>
            </a:r>
            <a:endParaRPr lang="en-US" altLang="ja-JP" sz="2400" kern="0" dirty="0">
              <a:solidFill>
                <a:schemeClr val="tx2"/>
              </a:solidFill>
            </a:endParaRPr>
          </a:p>
          <a:p>
            <a:pPr algn="ctr">
              <a:defRPr/>
            </a:pPr>
            <a:r>
              <a:rPr lang="ja-JP" altLang="en-US" sz="2400" kern="0">
                <a:solidFill>
                  <a:schemeClr val="tx2"/>
                </a:solidFill>
              </a:rPr>
              <a:t>経営システム工学科　劉慶豊</a:t>
            </a:r>
            <a:endParaRPr lang="en-US" altLang="ja-JP" sz="2400" kern="0" dirty="0">
              <a:solidFill>
                <a:schemeClr val="tx2"/>
              </a:solidFill>
            </a:endParaRPr>
          </a:p>
        </p:txBody>
      </p:sp>
      <p:pic>
        <p:nvPicPr>
          <p:cNvPr id="11" name="Picture 10">
            <a:extLst>
              <a:ext uri="{FF2B5EF4-FFF2-40B4-BE49-F238E27FC236}">
                <a16:creationId xmlns:a16="http://schemas.microsoft.com/office/drawing/2014/main" id="{8E02A32C-FB6A-F54C-BB46-15CCF1616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2" y="1120250"/>
            <a:ext cx="4447560" cy="4337517"/>
          </a:xfrm>
          <a:prstGeom prst="rect">
            <a:avLst/>
          </a:prstGeom>
          <a:effectLst>
            <a:reflection blurRad="6350" stA="50000" endA="300" endPos="38500" dist="50800" dir="5400000" sy="-100000" algn="bl" rotWithShape="0"/>
          </a:effectLst>
        </p:spPr>
      </p:pic>
    </p:spTree>
    <p:extLst>
      <p:ext uri="{BB962C8B-B14F-4D97-AF65-F5344CB8AC3E}">
        <p14:creationId xmlns:p14="http://schemas.microsoft.com/office/powerpoint/2010/main" val="829738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応用例：金融機関の場合</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Ø"/>
            </a:pPr>
            <a:r>
              <a:rPr lang="ja-JP" altLang="en-US" sz="2400">
                <a:latin typeface="Britannic Bold" pitchFamily="34" charset="0"/>
              </a:rPr>
              <a:t>株投資や資産運用のリスクコントロール</a:t>
            </a:r>
            <a:endParaRPr kumimoji="1" lang="ja-JP" altLang="en-US" sz="2400"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835" y="2341647"/>
            <a:ext cx="5376334" cy="4031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04505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04BC-8CC8-E64F-89CD-81AE4E7564AF}"/>
              </a:ext>
            </a:extLst>
          </p:cNvPr>
          <p:cNvSpPr>
            <a:spLocks noGrp="1"/>
          </p:cNvSpPr>
          <p:nvPr>
            <p:ph type="title"/>
          </p:nvPr>
        </p:nvSpPr>
        <p:spPr/>
        <p:txBody>
          <a:bodyPr/>
          <a:lstStyle/>
          <a:p>
            <a:r>
              <a:rPr lang="ja-JP" altLang="en-US"/>
              <a:t>卒論テーマの例</a:t>
            </a:r>
            <a:r>
              <a:rPr lang="en-US" altLang="ja-JP" dirty="0"/>
              <a:t>	</a:t>
            </a:r>
            <a:endParaRPr lang="en-US" dirty="0"/>
          </a:p>
        </p:txBody>
      </p:sp>
      <p:sp>
        <p:nvSpPr>
          <p:cNvPr id="3" name="Content Placeholder 2">
            <a:extLst>
              <a:ext uri="{FF2B5EF4-FFF2-40B4-BE49-F238E27FC236}">
                <a16:creationId xmlns:a16="http://schemas.microsoft.com/office/drawing/2014/main" id="{272A00E1-6E88-E64D-8F05-4C2977BD1FD6}"/>
              </a:ext>
            </a:extLst>
          </p:cNvPr>
          <p:cNvSpPr>
            <a:spLocks noGrp="1"/>
          </p:cNvSpPr>
          <p:nvPr>
            <p:ph idx="1"/>
          </p:nvPr>
        </p:nvSpPr>
        <p:spPr/>
        <p:txBody>
          <a:bodyPr/>
          <a:lstStyle/>
          <a:p>
            <a:r>
              <a:rPr lang="ja-JP" altLang="en-US" sz="2400"/>
              <a:t>為替と株価の因果関係分析</a:t>
            </a:r>
            <a:endParaRPr lang="en-US" sz="2400" dirty="0"/>
          </a:p>
          <a:p>
            <a:r>
              <a:rPr lang="ja-JP" altLang="en-US" sz="2400"/>
              <a:t>看護師の早期退職要因分析</a:t>
            </a:r>
            <a:endParaRPr lang="en-US" sz="2400" dirty="0"/>
          </a:p>
          <a:p>
            <a:r>
              <a:rPr lang="ja-JP" altLang="en-US" sz="2400"/>
              <a:t>アンケートデータを用いた外国人観光客の需要分析</a:t>
            </a:r>
            <a:endParaRPr lang="en-US" sz="2400" dirty="0"/>
          </a:p>
          <a:p>
            <a:r>
              <a:rPr lang="ja-JP" altLang="en-US" sz="2400"/>
              <a:t>深層学習によるクレジットカード滞納確率予測</a:t>
            </a:r>
            <a:endParaRPr lang="en-US" sz="2400" dirty="0"/>
          </a:p>
          <a:p>
            <a:r>
              <a:rPr lang="ja-JP" altLang="en-US" sz="2400"/>
              <a:t>機械学習による株価変動予測</a:t>
            </a:r>
            <a:endParaRPr lang="en-US" sz="2400" dirty="0"/>
          </a:p>
          <a:p>
            <a:r>
              <a:rPr lang="ja-JP" altLang="en-US" sz="2400"/>
              <a:t>画像認識によるリアルタイム顧客満足度分析</a:t>
            </a:r>
            <a:endParaRPr lang="en-US" altLang="ja-JP" sz="2400" dirty="0"/>
          </a:p>
          <a:p>
            <a:r>
              <a:rPr lang="ja-JP" altLang="en-US" sz="2400"/>
              <a:t>職業訓練効果の推定</a:t>
            </a:r>
            <a:endParaRPr lang="en-US" sz="2400" dirty="0"/>
          </a:p>
        </p:txBody>
      </p:sp>
    </p:spTree>
    <p:extLst>
      <p:ext uri="{BB962C8B-B14F-4D97-AF65-F5344CB8AC3E}">
        <p14:creationId xmlns:p14="http://schemas.microsoft.com/office/powerpoint/2010/main" val="26394442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DD4D-BBC6-954E-B033-E0CD0D01B1DE}"/>
              </a:ext>
            </a:extLst>
          </p:cNvPr>
          <p:cNvSpPr>
            <a:spLocks noGrp="1"/>
          </p:cNvSpPr>
          <p:nvPr>
            <p:ph type="title"/>
          </p:nvPr>
        </p:nvSpPr>
        <p:spPr/>
        <p:txBody>
          <a:bodyPr/>
          <a:lstStyle/>
          <a:p>
            <a:r>
              <a:rPr lang="ja-JP" altLang="en-US"/>
              <a:t>劉ゼミホームページ</a:t>
            </a:r>
            <a:endParaRPr lang="en-US" dirty="0"/>
          </a:p>
        </p:txBody>
      </p:sp>
      <p:sp>
        <p:nvSpPr>
          <p:cNvPr id="3" name="Content Placeholder 2">
            <a:extLst>
              <a:ext uri="{FF2B5EF4-FFF2-40B4-BE49-F238E27FC236}">
                <a16:creationId xmlns:a16="http://schemas.microsoft.com/office/drawing/2014/main" id="{D36D7BCF-D0F1-9A4B-8691-1446B5E3E1B0}"/>
              </a:ext>
            </a:extLst>
          </p:cNvPr>
          <p:cNvSpPr>
            <a:spLocks noGrp="1"/>
          </p:cNvSpPr>
          <p:nvPr>
            <p:ph idx="1"/>
          </p:nvPr>
        </p:nvSpPr>
        <p:spPr/>
        <p:txBody>
          <a:bodyPr/>
          <a:lstStyle/>
          <a:p>
            <a:r>
              <a:rPr lang="ja-JP" altLang="en-US" sz="2800"/>
              <a:t>劉ゼミホームページ（</a:t>
            </a:r>
            <a:r>
              <a:rPr lang="ja-JP" altLang="en-US" sz="2800" b="1"/>
              <a:t> データサイエンス＆</a:t>
            </a:r>
            <a:r>
              <a:rPr lang="zh-TW" altLang="en-US" sz="2800" b="1" dirty="0"/>
              <a:t>計量経済学研究室 </a:t>
            </a:r>
            <a:r>
              <a:rPr lang="en-US" sz="2800" b="1" dirty="0" err="1"/>
              <a:t>DSELab</a:t>
            </a:r>
            <a:r>
              <a:rPr lang="en-US" sz="2800" b="1" dirty="0"/>
              <a:t>）</a:t>
            </a:r>
          </a:p>
          <a:p>
            <a:endParaRPr lang="en-US" sz="2800" b="1" dirty="0"/>
          </a:p>
          <a:p>
            <a:endParaRPr lang="en-US" sz="2800" b="1" dirty="0"/>
          </a:p>
          <a:p>
            <a:endParaRPr lang="en-US" sz="2800" b="1" dirty="0"/>
          </a:p>
          <a:p>
            <a:r>
              <a:rPr lang="ja-JP" altLang="en-US" sz="2800"/>
              <a:t>劉ゼミ紹介</a:t>
            </a:r>
            <a:r>
              <a:rPr lang="ja-JP" altLang="en-US" sz="2800" b="1"/>
              <a:t>動画</a:t>
            </a:r>
            <a:endParaRPr lang="en-US" sz="2800" b="1" dirty="0"/>
          </a:p>
          <a:p>
            <a:endParaRPr lang="en-US" b="1" dirty="0"/>
          </a:p>
          <a:p>
            <a:endParaRPr lang="en-US" dirty="0"/>
          </a:p>
        </p:txBody>
      </p:sp>
      <p:pic>
        <p:nvPicPr>
          <p:cNvPr id="5" name="Picture 4">
            <a:extLst>
              <a:ext uri="{FF2B5EF4-FFF2-40B4-BE49-F238E27FC236}">
                <a16:creationId xmlns:a16="http://schemas.microsoft.com/office/drawing/2014/main" id="{AF39B948-8C13-1245-9149-D66613F40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221" y="2642366"/>
            <a:ext cx="1400535" cy="1400535"/>
          </a:xfrm>
          <a:prstGeom prst="rect">
            <a:avLst/>
          </a:prstGeom>
        </p:spPr>
      </p:pic>
      <p:pic>
        <p:nvPicPr>
          <p:cNvPr id="7" name="Picture 6">
            <a:extLst>
              <a:ext uri="{FF2B5EF4-FFF2-40B4-BE49-F238E27FC236}">
                <a16:creationId xmlns:a16="http://schemas.microsoft.com/office/drawing/2014/main" id="{DA4BFD1A-DCFD-FE4A-A3DA-915B4A6BF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221" y="5055243"/>
            <a:ext cx="1371600" cy="1371600"/>
          </a:xfrm>
          <a:prstGeom prst="rect">
            <a:avLst/>
          </a:prstGeom>
        </p:spPr>
      </p:pic>
    </p:spTree>
    <p:extLst>
      <p:ext uri="{BB962C8B-B14F-4D97-AF65-F5344CB8AC3E}">
        <p14:creationId xmlns:p14="http://schemas.microsoft.com/office/powerpoint/2010/main" val="4471395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ja-JP" dirty="0">
                <a:latin typeface="Bradley Hand ITC" pitchFamily="66" charset="0"/>
              </a:rPr>
              <a:t>The End</a:t>
            </a:r>
          </a:p>
        </p:txBody>
      </p:sp>
      <p:sp>
        <p:nvSpPr>
          <p:cNvPr id="8195" name="Rectangle 3"/>
          <p:cNvSpPr>
            <a:spLocks noGrp="1" noChangeArrowheads="1"/>
          </p:cNvSpPr>
          <p:nvPr>
            <p:ph sz="half" idx="1"/>
          </p:nvPr>
        </p:nvSpPr>
        <p:spPr>
          <a:xfrm>
            <a:off x="1173436" y="3438184"/>
            <a:ext cx="6225475" cy="1912088"/>
          </a:xfrm>
        </p:spPr>
        <p:txBody>
          <a:bodyPr/>
          <a:lstStyle/>
          <a:p>
            <a:pPr marL="0" indent="0">
              <a:buNone/>
            </a:pPr>
            <a:r>
              <a:rPr lang="ja-JP" altLang="en-US" sz="3600" dirty="0"/>
              <a:t>  </a:t>
            </a:r>
            <a:r>
              <a:rPr lang="en-US" altLang="ja-JP" sz="3600" dirty="0">
                <a:latin typeface="Narkisim" pitchFamily="34" charset="-79"/>
                <a:cs typeface="Narkisim" pitchFamily="34" charset="-79"/>
              </a:rPr>
              <a:t>Thank you for your attention</a:t>
            </a:r>
            <a:endParaRPr lang="en-US" altLang="ja-JP" sz="2100" dirty="0">
              <a:latin typeface="Narkisim" pitchFamily="34" charset="-79"/>
              <a:cs typeface="Narkisim" pitchFamily="34" charset="-79"/>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500"/>
                                        <p:tgtEl>
                                          <p:spTgt spid="8195">
                                            <p:txEl>
                                              <p:pRg st="0" end="0"/>
                                            </p:txEl>
                                          </p:spTgt>
                                        </p:tgtEl>
                                      </p:cBhvr>
                                    </p:animEffect>
                                    <p:anim calcmode="lin" valueType="num">
                                      <p:cBhvr>
                                        <p:cTn id="8" dur="1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ACAD-5A13-1748-B1D3-279FF926920B}"/>
              </a:ext>
            </a:extLst>
          </p:cNvPr>
          <p:cNvSpPr>
            <a:spLocks noGrp="1"/>
          </p:cNvSpPr>
          <p:nvPr>
            <p:ph type="title"/>
          </p:nvPr>
        </p:nvSpPr>
        <p:spPr/>
        <p:txBody>
          <a:bodyPr/>
          <a:lstStyle/>
          <a:p>
            <a:r>
              <a:rPr lang="ja-JP" altLang="en-US"/>
              <a:t>聞いたことがありますか？</a:t>
            </a:r>
            <a:endParaRPr lang="en-US" dirty="0"/>
          </a:p>
        </p:txBody>
      </p:sp>
      <p:sp>
        <p:nvSpPr>
          <p:cNvPr id="3" name="Content Placeholder 2">
            <a:extLst>
              <a:ext uri="{FF2B5EF4-FFF2-40B4-BE49-F238E27FC236}">
                <a16:creationId xmlns:a16="http://schemas.microsoft.com/office/drawing/2014/main" id="{7792BBD3-1678-2B4A-9799-8F50B67FBAE5}"/>
              </a:ext>
            </a:extLst>
          </p:cNvPr>
          <p:cNvSpPr>
            <a:spLocks noGrp="1"/>
          </p:cNvSpPr>
          <p:nvPr>
            <p:ph idx="1"/>
          </p:nvPr>
        </p:nvSpPr>
        <p:spPr/>
        <p:txBody>
          <a:bodyPr/>
          <a:lstStyle/>
          <a:p>
            <a:pPr marL="0" indent="0">
              <a:buNone/>
            </a:pPr>
            <a:r>
              <a:rPr lang="ja-JP" altLang="en-US">
                <a:solidFill>
                  <a:schemeClr val="bg2">
                    <a:lumMod val="75000"/>
                    <a:lumOff val="25000"/>
                  </a:schemeClr>
                </a:solidFill>
              </a:rPr>
              <a:t>　　　　　　</a:t>
            </a:r>
            <a:r>
              <a:rPr lang="ja-JP" altLang="en-US">
                <a:solidFill>
                  <a:schemeClr val="tx1">
                    <a:lumMod val="85000"/>
                  </a:schemeClr>
                </a:solidFill>
              </a:rPr>
              <a:t>　　</a:t>
            </a:r>
            <a:r>
              <a:rPr lang="ja-JP" altLang="en-US" sz="2800">
                <a:solidFill>
                  <a:schemeClr val="tx1">
                    <a:lumMod val="85000"/>
                  </a:schemeClr>
                </a:solidFill>
              </a:rPr>
              <a:t>　　　　自動運転</a:t>
            </a:r>
            <a:endParaRPr lang="en-US" altLang="ja-JP" sz="2800" dirty="0">
              <a:solidFill>
                <a:schemeClr val="tx1">
                  <a:lumMod val="85000"/>
                </a:schemeClr>
              </a:solidFill>
            </a:endParaRPr>
          </a:p>
          <a:p>
            <a:pPr marL="0" indent="0">
              <a:buNone/>
            </a:pPr>
            <a:r>
              <a:rPr lang="ja-JP" altLang="en-US" sz="2800">
                <a:solidFill>
                  <a:schemeClr val="tx1">
                    <a:lumMod val="85000"/>
                  </a:schemeClr>
                </a:solidFill>
              </a:rPr>
              <a:t>　　　　　　</a:t>
            </a:r>
            <a:r>
              <a:rPr lang="en-US" altLang="ja-JP" sz="2800" dirty="0">
                <a:solidFill>
                  <a:schemeClr val="tx1">
                    <a:lumMod val="85000"/>
                  </a:schemeClr>
                </a:solidFill>
              </a:rPr>
              <a:t>AI</a:t>
            </a:r>
            <a:r>
              <a:rPr lang="ja-JP" altLang="en-US" sz="2800">
                <a:solidFill>
                  <a:schemeClr val="tx1">
                    <a:lumMod val="85000"/>
                  </a:schemeClr>
                </a:solidFill>
              </a:rPr>
              <a:t>による株予測</a:t>
            </a:r>
            <a:endParaRPr lang="en-US" altLang="ja-JP" sz="2800" dirty="0">
              <a:solidFill>
                <a:schemeClr val="tx1">
                  <a:lumMod val="85000"/>
                </a:schemeClr>
              </a:solidFill>
            </a:endParaRPr>
          </a:p>
          <a:p>
            <a:pPr marL="0" indent="0">
              <a:buNone/>
            </a:pPr>
            <a:r>
              <a:rPr lang="ja-JP" altLang="en-US" sz="2800">
                <a:solidFill>
                  <a:schemeClr val="tx1">
                    <a:lumMod val="85000"/>
                  </a:schemeClr>
                </a:solidFill>
              </a:rPr>
              <a:t>　　　　　　　　　　アルファ碁（</a:t>
            </a:r>
            <a:r>
              <a:rPr lang="en-US" sz="2800" dirty="0">
                <a:solidFill>
                  <a:schemeClr val="tx1">
                    <a:lumMod val="85000"/>
                  </a:schemeClr>
                </a:solidFill>
              </a:rPr>
              <a:t>AlphaGo</a:t>
            </a:r>
            <a:r>
              <a:rPr lang="ja-JP" altLang="en-US" sz="2800">
                <a:solidFill>
                  <a:schemeClr val="tx1">
                    <a:lumMod val="85000"/>
                  </a:schemeClr>
                </a:solidFill>
              </a:rPr>
              <a:t>）</a:t>
            </a:r>
            <a:endParaRPr lang="en-US" altLang="ja-JP" sz="2800" dirty="0">
              <a:solidFill>
                <a:schemeClr val="tx1">
                  <a:lumMod val="85000"/>
                </a:schemeClr>
              </a:solidFill>
            </a:endParaRPr>
          </a:p>
          <a:p>
            <a:pPr marL="0" indent="0">
              <a:buNone/>
            </a:pPr>
            <a:r>
              <a:rPr lang="ja-JP" altLang="en-US" sz="2800">
                <a:solidFill>
                  <a:schemeClr val="tx1">
                    <a:lumMod val="85000"/>
                  </a:schemeClr>
                </a:solidFill>
              </a:rPr>
              <a:t>　　　　　　　　　　　　　　　顔認証</a:t>
            </a:r>
            <a:endParaRPr lang="en-US" altLang="ja-JP" sz="2800" dirty="0">
              <a:solidFill>
                <a:schemeClr val="tx1">
                  <a:lumMod val="85000"/>
                </a:schemeClr>
              </a:solidFill>
            </a:endParaRPr>
          </a:p>
          <a:p>
            <a:pPr marL="0" indent="0">
              <a:buNone/>
            </a:pPr>
            <a:r>
              <a:rPr lang="ja-JP" altLang="en-US" sz="2800">
                <a:solidFill>
                  <a:schemeClr val="tx1">
                    <a:lumMod val="85000"/>
                  </a:schemeClr>
                </a:solidFill>
              </a:rPr>
              <a:t>　　　　　　　　　　　　　　　　　　ジャンクメール識別</a:t>
            </a:r>
            <a:endParaRPr lang="en-US" altLang="ja-JP" sz="2800" dirty="0">
              <a:solidFill>
                <a:schemeClr val="tx1">
                  <a:lumMod val="85000"/>
                </a:schemeClr>
              </a:solidFill>
            </a:endParaRPr>
          </a:p>
          <a:p>
            <a:pPr marL="0" indent="0">
              <a:buNone/>
            </a:pPr>
            <a:r>
              <a:rPr lang="ja-JP" altLang="en-US" sz="2800">
                <a:solidFill>
                  <a:schemeClr val="tx1">
                    <a:lumMod val="85000"/>
                  </a:schemeClr>
                </a:solidFill>
              </a:rPr>
              <a:t>　　　　　　　　　</a:t>
            </a:r>
            <a:r>
              <a:rPr lang="ja-JP" altLang="en-US" sz="2800" b="1">
                <a:solidFill>
                  <a:schemeClr val="tx1">
                    <a:lumMod val="85000"/>
                  </a:schemeClr>
                </a:solidFill>
              </a:rPr>
              <a:t>ビッグデータ</a:t>
            </a:r>
            <a:r>
              <a:rPr lang="zh-TW" altLang="en-US" sz="2800" b="1" dirty="0">
                <a:solidFill>
                  <a:schemeClr val="tx1">
                    <a:lumMod val="85000"/>
                  </a:schemeClr>
                </a:solidFill>
              </a:rPr>
              <a:t>分析</a:t>
            </a:r>
          </a:p>
          <a:p>
            <a:pPr marL="0" indent="0">
              <a:buNone/>
            </a:pPr>
            <a:r>
              <a:rPr lang="ja-JP" altLang="en-US" sz="2800">
                <a:solidFill>
                  <a:schemeClr val="tx1">
                    <a:lumMod val="85000"/>
                  </a:schemeClr>
                </a:solidFill>
              </a:rPr>
              <a:t>　　　　　　　　　　　　　　　　無人コンビニ</a:t>
            </a:r>
            <a:endParaRPr lang="en-US" altLang="ja-JP" sz="2800" dirty="0">
              <a:solidFill>
                <a:schemeClr val="tx1">
                  <a:lumMod val="85000"/>
                </a:schemeClr>
              </a:solidFill>
            </a:endParaRPr>
          </a:p>
          <a:p>
            <a:pPr marL="0" indent="0">
              <a:buNone/>
            </a:pPr>
            <a:endParaRPr lang="en-US" altLang="ja-JP" sz="1000" dirty="0"/>
          </a:p>
          <a:p>
            <a:pPr marL="0" indent="0">
              <a:buNone/>
            </a:pPr>
            <a:r>
              <a:rPr lang="ja-JP" altLang="en-US" sz="2800">
                <a:solidFill>
                  <a:srgbClr val="C00000"/>
                </a:solidFill>
              </a:rPr>
              <a:t>　　</a:t>
            </a:r>
            <a:r>
              <a:rPr lang="ja-JP" altLang="en-US" sz="2800">
                <a:solidFill>
                  <a:schemeClr val="bg2">
                    <a:lumMod val="50000"/>
                    <a:lumOff val="50000"/>
                  </a:schemeClr>
                </a:solidFill>
              </a:rPr>
              <a:t>データサイエンス、機械学習は以上のことをささげる技術</a:t>
            </a:r>
            <a:endParaRPr lang="en-US" sz="2800" dirty="0">
              <a:solidFill>
                <a:schemeClr val="bg2">
                  <a:lumMod val="50000"/>
                  <a:lumOff val="50000"/>
                </a:schemeClr>
              </a:solidFill>
            </a:endParaRPr>
          </a:p>
        </p:txBody>
      </p:sp>
    </p:spTree>
    <p:extLst>
      <p:ext uri="{BB962C8B-B14F-4D97-AF65-F5344CB8AC3E}">
        <p14:creationId xmlns:p14="http://schemas.microsoft.com/office/powerpoint/2010/main" val="33535033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データサイエンス</a:t>
            </a:r>
            <a:endParaRPr kumimoji="1" lang="ja-JP" altLang="en-US" dirty="0"/>
          </a:p>
        </p:txBody>
      </p:sp>
      <p:sp>
        <p:nvSpPr>
          <p:cNvPr id="3" name="コンテンツ プレースホルダー 2"/>
          <p:cNvSpPr>
            <a:spLocks noGrp="1"/>
          </p:cNvSpPr>
          <p:nvPr>
            <p:ph idx="1"/>
          </p:nvPr>
        </p:nvSpPr>
        <p:spPr>
          <a:xfrm>
            <a:off x="250827" y="1706567"/>
            <a:ext cx="8351306" cy="4962525"/>
          </a:xfrm>
        </p:spPr>
        <p:txBody>
          <a:bodyPr/>
          <a:lstStyle/>
          <a:p>
            <a:pPr algn="just"/>
            <a:endParaRPr lang="en-US" altLang="ja-JP" sz="1000" dirty="0"/>
          </a:p>
          <a:p>
            <a:pPr algn="just"/>
            <a:r>
              <a:rPr lang="ja-JP" altLang="en-US" sz="2400"/>
              <a:t>社会科学と統計学の知識を背景に、最先端な機械学習や計量経済学などのデータサイエンスの手法を学び、経済分析、経営管理、金融市場、社会問題、自然科学などへ幅広く応用していく</a:t>
            </a:r>
            <a:endParaRPr lang="en-US" altLang="ja-JP" sz="2400" dirty="0"/>
          </a:p>
          <a:p>
            <a:pPr algn="just"/>
            <a:endParaRPr lang="en-US" altLang="ja-JP" sz="1000" b="1" dirty="0"/>
          </a:p>
          <a:p>
            <a:pPr algn="just"/>
            <a:r>
              <a:rPr lang="ja-JP" altLang="en-US" sz="2400"/>
              <a:t>データサイエンスは</a:t>
            </a:r>
            <a:r>
              <a:rPr lang="en-US" sz="2400" dirty="0"/>
              <a:t>IoT</a:t>
            </a:r>
            <a:r>
              <a:rPr lang="ja-JP" altLang="en-US" sz="2400"/>
              <a:t>及びビッグデータの活用とフィンテックなどを支えて、第四次産業革命や</a:t>
            </a:r>
            <a:r>
              <a:rPr lang="en-US" altLang="ja-JP" sz="2400" dirty="0"/>
              <a:t>				</a:t>
            </a:r>
            <a:r>
              <a:rPr lang="ja-JP" altLang="en-US" sz="2400"/>
              <a:t>　　　　　</a:t>
            </a:r>
            <a:r>
              <a:rPr lang="en-US" sz="2400" dirty="0"/>
              <a:t>Society 5.0</a:t>
            </a:r>
            <a:r>
              <a:rPr lang="ja-JP" altLang="en-US" sz="2400"/>
              <a:t>の一つのエンジ</a:t>
            </a:r>
            <a:r>
              <a:rPr lang="en-US" altLang="ja-JP" sz="2400" dirty="0"/>
              <a:t>					</a:t>
            </a:r>
            <a:r>
              <a:rPr lang="ja-JP" altLang="en-US" sz="2400"/>
              <a:t>　　　　ンである</a:t>
            </a:r>
            <a:endParaRPr lang="en-US" altLang="ja-JP" sz="2400" dirty="0"/>
          </a:p>
        </p:txBody>
      </p:sp>
      <p:pic>
        <p:nvPicPr>
          <p:cNvPr id="8" name="Picture 7">
            <a:extLst>
              <a:ext uri="{FF2B5EF4-FFF2-40B4-BE49-F238E27FC236}">
                <a16:creationId xmlns:a16="http://schemas.microsoft.com/office/drawing/2014/main" id="{BF292A6C-56D0-2144-9427-A86D4F61F9F1}"/>
              </a:ext>
            </a:extLst>
          </p:cNvPr>
          <p:cNvPicPr>
            <a:picLocks noChangeAspect="1"/>
          </p:cNvPicPr>
          <p:nvPr/>
        </p:nvPicPr>
        <p:blipFill>
          <a:blip r:embed="rId2"/>
          <a:stretch>
            <a:fillRect/>
          </a:stretch>
        </p:blipFill>
        <p:spPr>
          <a:xfrm>
            <a:off x="4113656" y="4117559"/>
            <a:ext cx="4488477" cy="2481388"/>
          </a:xfrm>
          <a:prstGeom prst="rect">
            <a:avLst/>
          </a:prstGeom>
          <a:effectLst>
            <a:glow rad="228600">
              <a:schemeClr val="accent2">
                <a:alpha val="40000"/>
              </a:schemeClr>
            </a:glow>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1203406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2A1F-8304-F74A-9DAB-3E52FA4CAACB}"/>
              </a:ext>
            </a:extLst>
          </p:cNvPr>
          <p:cNvSpPr>
            <a:spLocks noGrp="1"/>
          </p:cNvSpPr>
          <p:nvPr>
            <p:ph type="title"/>
          </p:nvPr>
        </p:nvSpPr>
        <p:spPr/>
        <p:txBody>
          <a:bodyPr/>
          <a:lstStyle/>
          <a:p>
            <a:r>
              <a:rPr lang="ja-JP" altLang="en-US"/>
              <a:t>学ぶトピック応用分野</a:t>
            </a:r>
            <a:endParaRPr lang="en-US" dirty="0"/>
          </a:p>
        </p:txBody>
      </p:sp>
      <p:sp>
        <p:nvSpPr>
          <p:cNvPr id="3" name="Content Placeholder 2">
            <a:extLst>
              <a:ext uri="{FF2B5EF4-FFF2-40B4-BE49-F238E27FC236}">
                <a16:creationId xmlns:a16="http://schemas.microsoft.com/office/drawing/2014/main" id="{EDC3A4A7-D0DA-4746-8204-7E57AA51CF5A}"/>
              </a:ext>
            </a:extLst>
          </p:cNvPr>
          <p:cNvSpPr>
            <a:spLocks noGrp="1"/>
          </p:cNvSpPr>
          <p:nvPr>
            <p:ph idx="1"/>
          </p:nvPr>
        </p:nvSpPr>
        <p:spPr/>
        <p:txBody>
          <a:bodyPr/>
          <a:lstStyle/>
          <a:p>
            <a:r>
              <a:rPr lang="ja-JP" altLang="en-US" sz="2400"/>
              <a:t>機械学習（人工知能によるデータ分析）</a:t>
            </a:r>
            <a:endParaRPr lang="en-US" altLang="ja-JP" sz="2400" dirty="0"/>
          </a:p>
          <a:p>
            <a:pPr lvl="1"/>
            <a:r>
              <a:rPr lang="ja-JP" altLang="en-US" sz="2400"/>
              <a:t>ニューラルネットワーク、深層学習、</a:t>
            </a:r>
            <a:r>
              <a:rPr lang="en-US" altLang="ja-JP" sz="2400" dirty="0"/>
              <a:t>Boosting</a:t>
            </a:r>
            <a:r>
              <a:rPr lang="ja-JP" altLang="en-US" sz="2400"/>
              <a:t>、</a:t>
            </a:r>
            <a:r>
              <a:rPr lang="en-US" altLang="ja-JP" sz="2400" dirty="0"/>
              <a:t>Random Forest</a:t>
            </a:r>
            <a:r>
              <a:rPr lang="ja-JP" altLang="en-US" sz="2400"/>
              <a:t>、敵対的生成ネットワーク、テキストデータ分析、画像認識など</a:t>
            </a:r>
            <a:endParaRPr lang="en-US" altLang="ja-JP" sz="2400" dirty="0"/>
          </a:p>
          <a:p>
            <a:pPr lvl="1"/>
            <a:endParaRPr lang="en-US" altLang="ja-JP" sz="1000" dirty="0"/>
          </a:p>
          <a:p>
            <a:r>
              <a:rPr lang="ja-JP" altLang="en-US" sz="2400"/>
              <a:t>計量経済学（統計学の経済学における応用）</a:t>
            </a:r>
            <a:endParaRPr lang="en-US" altLang="ja-JP" sz="2400" dirty="0"/>
          </a:p>
          <a:p>
            <a:pPr lvl="1"/>
            <a:r>
              <a:rPr lang="ja-JP" altLang="en-US" sz="2400"/>
              <a:t>線形モデル、非線形モデル、因子モデル、時系列モデル、因果推論など</a:t>
            </a:r>
            <a:endParaRPr lang="en-US" altLang="ja-JP" sz="2400" dirty="0"/>
          </a:p>
          <a:p>
            <a:pPr lvl="1"/>
            <a:endParaRPr lang="en-US" dirty="0"/>
          </a:p>
        </p:txBody>
      </p:sp>
      <p:pic>
        <p:nvPicPr>
          <p:cNvPr id="8" name="Picture 7">
            <a:extLst>
              <a:ext uri="{FF2B5EF4-FFF2-40B4-BE49-F238E27FC236}">
                <a16:creationId xmlns:a16="http://schemas.microsoft.com/office/drawing/2014/main" id="{CCECFE26-73BF-5C4B-8D00-E1698063FB18}"/>
              </a:ext>
            </a:extLst>
          </p:cNvPr>
          <p:cNvPicPr>
            <a:picLocks noChangeAspect="1"/>
          </p:cNvPicPr>
          <p:nvPr/>
        </p:nvPicPr>
        <p:blipFill>
          <a:blip r:embed="rId2"/>
          <a:stretch>
            <a:fillRect/>
          </a:stretch>
        </p:blipFill>
        <p:spPr>
          <a:xfrm>
            <a:off x="4250481" y="4187829"/>
            <a:ext cx="4157671" cy="2291825"/>
          </a:xfrm>
          <a:prstGeom prst="rect">
            <a:avLst/>
          </a:prstGeom>
          <a:effectLst>
            <a:glow rad="228600">
              <a:schemeClr val="accent2">
                <a:alpha val="40000"/>
              </a:schemeClr>
            </a:glow>
            <a:reflection blurRad="6350" stA="50000" endA="300" endPos="38500" dist="50800" dir="5400000" sy="-100000" algn="bl" rotWithShape="0"/>
          </a:effectLst>
        </p:spPr>
      </p:pic>
    </p:spTree>
    <p:extLst>
      <p:ext uri="{BB962C8B-B14F-4D97-AF65-F5344CB8AC3E}">
        <p14:creationId xmlns:p14="http://schemas.microsoft.com/office/powerpoint/2010/main" val="37168202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7995-E7AD-D84F-A8AB-0AB09ECD5C9A}"/>
              </a:ext>
            </a:extLst>
          </p:cNvPr>
          <p:cNvSpPr>
            <a:spLocks noGrp="1"/>
          </p:cNvSpPr>
          <p:nvPr>
            <p:ph type="title"/>
          </p:nvPr>
        </p:nvSpPr>
        <p:spPr/>
        <p:txBody>
          <a:bodyPr/>
          <a:lstStyle/>
          <a:p>
            <a:r>
              <a:rPr lang="ja-JP" altLang="en-US"/>
              <a:t>機械学習とは</a:t>
            </a:r>
            <a:endParaRPr lang="en-US" dirty="0"/>
          </a:p>
        </p:txBody>
      </p:sp>
      <p:sp>
        <p:nvSpPr>
          <p:cNvPr id="3" name="Content Placeholder 2">
            <a:extLst>
              <a:ext uri="{FF2B5EF4-FFF2-40B4-BE49-F238E27FC236}">
                <a16:creationId xmlns:a16="http://schemas.microsoft.com/office/drawing/2014/main" id="{429B15AB-50A9-D14A-839E-F5BCD40E105F}"/>
              </a:ext>
            </a:extLst>
          </p:cNvPr>
          <p:cNvSpPr>
            <a:spLocks noGrp="1"/>
          </p:cNvSpPr>
          <p:nvPr>
            <p:ph idx="1"/>
          </p:nvPr>
        </p:nvSpPr>
        <p:spPr/>
        <p:txBody>
          <a:bodyPr/>
          <a:lstStyle/>
          <a:p>
            <a:pPr marL="0" indent="0">
              <a:buNone/>
            </a:pPr>
            <a:r>
              <a:rPr lang="ja-JP" altLang="en-US" sz="2400"/>
              <a:t>機械学習とはコンピューターが自動にデータから学習して、問題を解決する人工知能の一種</a:t>
            </a:r>
            <a:endParaRPr lang="en-US" altLang="ja-JP" sz="2400" dirty="0"/>
          </a:p>
          <a:p>
            <a:pPr marL="0" indent="0">
              <a:buNone/>
            </a:pPr>
            <a:r>
              <a:rPr lang="ja-JP" altLang="en-US" sz="2400"/>
              <a:t>機械学習の例：多数の人工知能の頭脳が人間チームワークのように協力し合う</a:t>
            </a:r>
            <a:r>
              <a:rPr lang="en-US" altLang="ja-JP" sz="2400" dirty="0"/>
              <a:t>Machine Collaboration (</a:t>
            </a:r>
            <a:r>
              <a:rPr lang="en-US" altLang="ja-JP" sz="2400" dirty="0" err="1"/>
              <a:t>MaC</a:t>
            </a:r>
            <a:r>
              <a:rPr lang="en-US" altLang="ja-JP" sz="2400" dirty="0"/>
              <a:t>)</a:t>
            </a:r>
            <a:endParaRPr lang="en-US" sz="2400" dirty="0"/>
          </a:p>
        </p:txBody>
      </p:sp>
      <p:pic>
        <p:nvPicPr>
          <p:cNvPr id="5" name="Picture 4">
            <a:extLst>
              <a:ext uri="{FF2B5EF4-FFF2-40B4-BE49-F238E27FC236}">
                <a16:creationId xmlns:a16="http://schemas.microsoft.com/office/drawing/2014/main" id="{88E6C9D0-C8FC-9449-BE45-EDC8631C0B90}"/>
              </a:ext>
            </a:extLst>
          </p:cNvPr>
          <p:cNvPicPr>
            <a:picLocks noChangeAspect="1"/>
          </p:cNvPicPr>
          <p:nvPr/>
        </p:nvPicPr>
        <p:blipFill>
          <a:blip r:embed="rId2"/>
          <a:stretch>
            <a:fillRect/>
          </a:stretch>
        </p:blipFill>
        <p:spPr>
          <a:xfrm>
            <a:off x="3572934" y="3515114"/>
            <a:ext cx="5179753" cy="3153978"/>
          </a:xfrm>
          <a:prstGeom prst="rect">
            <a:avLst/>
          </a:prstGeom>
          <a:effectLst>
            <a:glow rad="228600">
              <a:schemeClr val="accent2">
                <a:alpha val="40000"/>
              </a:schemeClr>
            </a:glow>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9232592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1657-8F91-8F4E-9D09-AA803011DE9B}"/>
              </a:ext>
            </a:extLst>
          </p:cNvPr>
          <p:cNvSpPr>
            <a:spLocks noGrp="1"/>
          </p:cNvSpPr>
          <p:nvPr>
            <p:ph type="title"/>
          </p:nvPr>
        </p:nvSpPr>
        <p:spPr/>
        <p:txBody>
          <a:bodyPr/>
          <a:lstStyle/>
          <a:p>
            <a:r>
              <a:rPr lang="ja-JP" altLang="en-US"/>
              <a:t>応用分野</a:t>
            </a:r>
            <a:endParaRPr lang="en-US" dirty="0"/>
          </a:p>
        </p:txBody>
      </p:sp>
      <p:sp>
        <p:nvSpPr>
          <p:cNvPr id="7" name="TextBox 6">
            <a:extLst>
              <a:ext uri="{FF2B5EF4-FFF2-40B4-BE49-F238E27FC236}">
                <a16:creationId xmlns:a16="http://schemas.microsoft.com/office/drawing/2014/main" id="{7316CA20-E3D4-8E4C-92AF-29190732226A}"/>
              </a:ext>
            </a:extLst>
          </p:cNvPr>
          <p:cNvSpPr txBox="1"/>
          <p:nvPr/>
        </p:nvSpPr>
        <p:spPr>
          <a:xfrm>
            <a:off x="719667" y="423333"/>
            <a:ext cx="184731" cy="461665"/>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CDF59500-073E-9F4E-AF89-624E1113D555}"/>
              </a:ext>
            </a:extLst>
          </p:cNvPr>
          <p:cNvPicPr>
            <a:picLocks noChangeAspect="1"/>
          </p:cNvPicPr>
          <p:nvPr/>
        </p:nvPicPr>
        <p:blipFill>
          <a:blip r:embed="rId2"/>
          <a:stretch>
            <a:fillRect/>
          </a:stretch>
        </p:blipFill>
        <p:spPr>
          <a:xfrm>
            <a:off x="-220133" y="-330199"/>
            <a:ext cx="9364133" cy="7188200"/>
          </a:xfrm>
          <a:prstGeom prst="rect">
            <a:avLst/>
          </a:prstGeom>
        </p:spPr>
      </p:pic>
      <p:pic>
        <p:nvPicPr>
          <p:cNvPr id="9" name="Picture 8">
            <a:extLst>
              <a:ext uri="{FF2B5EF4-FFF2-40B4-BE49-F238E27FC236}">
                <a16:creationId xmlns:a16="http://schemas.microsoft.com/office/drawing/2014/main" id="{B71591C9-0C1E-A14D-A9E9-3BC2D38CA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906" y="637232"/>
            <a:ext cx="5878408" cy="5732963"/>
          </a:xfrm>
          <a:prstGeom prst="rect">
            <a:avLst/>
          </a:prstGeom>
          <a:effectLst>
            <a:outerShdw blurRad="76200" dist="330200" dir="13500000" sy="23000" kx="1200000" algn="br" rotWithShape="0">
              <a:prstClr val="black">
                <a:alpha val="20000"/>
              </a:prstClr>
            </a:outerShdw>
          </a:effectLst>
        </p:spPr>
      </p:pic>
      <p:sp>
        <p:nvSpPr>
          <p:cNvPr id="11" name="Title 1">
            <a:extLst>
              <a:ext uri="{FF2B5EF4-FFF2-40B4-BE49-F238E27FC236}">
                <a16:creationId xmlns:a16="http://schemas.microsoft.com/office/drawing/2014/main" id="{DDB23A32-4601-7F42-8314-B22651FFE128}"/>
              </a:ext>
            </a:extLst>
          </p:cNvPr>
          <p:cNvSpPr txBox="1">
            <a:spLocks/>
          </p:cNvSpPr>
          <p:nvPr/>
        </p:nvSpPr>
        <p:spPr bwMode="auto">
          <a:xfrm>
            <a:off x="403227" y="412754"/>
            <a:ext cx="864235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kumimoji="1" sz="4000">
                <a:solidFill>
                  <a:srgbClr val="003300"/>
                </a:solidFill>
                <a:latin typeface="+mj-lt"/>
                <a:ea typeface="+mj-ea"/>
                <a:cs typeface="+mj-cs"/>
              </a:defRPr>
            </a:lvl1pPr>
            <a:lvl2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2pPr>
            <a:lvl3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3pPr>
            <a:lvl4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4pPr>
            <a:lvl5pPr algn="l" rtl="0" fontAlgn="base">
              <a:spcBef>
                <a:spcPct val="0"/>
              </a:spcBef>
              <a:spcAft>
                <a:spcPct val="0"/>
              </a:spcAft>
              <a:defRPr kumimoji="1" sz="4000">
                <a:solidFill>
                  <a:srgbClr val="003300"/>
                </a:solidFill>
                <a:latin typeface="ＭＳ Ｐゴシック" pitchFamily="50" charset="-128"/>
                <a:ea typeface="ＭＳ Ｐゴシック" pitchFamily="50" charset="-128"/>
              </a:defRPr>
            </a:lvl5pPr>
            <a:lvl6pPr marL="457189"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6pPr>
            <a:lvl7pPr marL="914377"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7pPr>
            <a:lvl8pPr marL="1371566"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8pPr>
            <a:lvl9pPr marL="1828754" algn="l" rtl="0" eaLnBrk="1" fontAlgn="base" hangingPunct="1">
              <a:spcBef>
                <a:spcPct val="0"/>
              </a:spcBef>
              <a:spcAft>
                <a:spcPct val="0"/>
              </a:spcAft>
              <a:defRPr kumimoji="1" sz="4000">
                <a:solidFill>
                  <a:srgbClr val="003300"/>
                </a:solidFill>
                <a:latin typeface="ＭＳ Ｐゴシック" pitchFamily="50" charset="-128"/>
                <a:ea typeface="ＭＳ Ｐゴシック" pitchFamily="50" charset="-128"/>
              </a:defRPr>
            </a:lvl9pPr>
          </a:lstStyle>
          <a:p>
            <a:r>
              <a:rPr lang="ja-JP" altLang="en-US" kern="0">
                <a:solidFill>
                  <a:schemeClr val="tx1"/>
                </a:solidFill>
              </a:rPr>
              <a:t>応用分野</a:t>
            </a:r>
            <a:endParaRPr lang="en-US" kern="0" dirty="0">
              <a:solidFill>
                <a:schemeClr val="tx1"/>
              </a:solidFill>
            </a:endParaRPr>
          </a:p>
        </p:txBody>
      </p:sp>
    </p:spTree>
    <p:extLst>
      <p:ext uri="{BB962C8B-B14F-4D97-AF65-F5344CB8AC3E}">
        <p14:creationId xmlns:p14="http://schemas.microsoft.com/office/powerpoint/2010/main" val="27562691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応用例：政府</a:t>
            </a:r>
            <a:r>
              <a:rPr kumimoji="1" lang="ja-JP" altLang="en-US" dirty="0"/>
              <a:t>機関の場合</a:t>
            </a:r>
          </a:p>
        </p:txBody>
      </p:sp>
      <p:sp>
        <p:nvSpPr>
          <p:cNvPr id="3" name="コンテンツ プレースホルダー 2"/>
          <p:cNvSpPr>
            <a:spLocks noGrp="1"/>
          </p:cNvSpPr>
          <p:nvPr>
            <p:ph idx="1"/>
          </p:nvPr>
        </p:nvSpPr>
        <p:spPr>
          <a:xfrm>
            <a:off x="447041" y="2234246"/>
            <a:ext cx="7487920" cy="4537257"/>
          </a:xfrm>
        </p:spPr>
        <p:txBody>
          <a:bodyPr/>
          <a:lstStyle/>
          <a:p>
            <a:r>
              <a:rPr lang="ja-JP" altLang="en-US" sz="2600" dirty="0"/>
              <a:t>再就職支援プログラムの評価</a:t>
            </a:r>
            <a:endParaRPr lang="en-US" altLang="ja-JP" sz="2600" dirty="0"/>
          </a:p>
          <a:p>
            <a:endParaRPr lang="ja-JP" altLang="en-US" sz="2600" dirty="0"/>
          </a:p>
          <a:p>
            <a:r>
              <a:rPr lang="ja-JP" altLang="en-US" sz="2600" dirty="0"/>
              <a:t>就職支援を受けたことにより収入が増えたかどうかを計量経済学の手法で調べる</a:t>
            </a:r>
            <a:endParaRPr lang="en-US" altLang="ja-JP" sz="2600" dirty="0"/>
          </a:p>
          <a:p>
            <a:endParaRPr lang="ja-JP" altLang="en-US" sz="2600" dirty="0"/>
          </a:p>
          <a:p>
            <a:r>
              <a:rPr lang="ja-JP" altLang="en-US" sz="2600" dirty="0"/>
              <a:t>データ：個人の属性に関する個票データ</a:t>
            </a:r>
          </a:p>
        </p:txBody>
      </p:sp>
    </p:spTree>
    <p:extLst>
      <p:ext uri="{BB962C8B-B14F-4D97-AF65-F5344CB8AC3E}">
        <p14:creationId xmlns:p14="http://schemas.microsoft.com/office/powerpoint/2010/main" val="22358959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応用例：民間</a:t>
            </a:r>
            <a:r>
              <a:rPr kumimoji="1" lang="ja-JP" altLang="en-US" dirty="0"/>
              <a:t>企業の場合</a:t>
            </a:r>
          </a:p>
        </p:txBody>
      </p:sp>
      <p:sp>
        <p:nvSpPr>
          <p:cNvPr id="3" name="コンテンツ プレースホルダー 2"/>
          <p:cNvSpPr>
            <a:spLocks noGrp="1"/>
          </p:cNvSpPr>
          <p:nvPr>
            <p:ph idx="1"/>
          </p:nvPr>
        </p:nvSpPr>
        <p:spPr>
          <a:xfrm>
            <a:off x="609600" y="1733109"/>
            <a:ext cx="8283578" cy="4935981"/>
          </a:xfrm>
        </p:spPr>
        <p:txBody>
          <a:bodyPr/>
          <a:lstStyle/>
          <a:p>
            <a:r>
              <a:rPr lang="ja-JP" altLang="en-US" sz="2400" dirty="0"/>
              <a:t>消費者</a:t>
            </a:r>
            <a:r>
              <a:rPr lang="ja-JP" altLang="en-US" sz="2400"/>
              <a:t>行動調査</a:t>
            </a:r>
            <a:endParaRPr lang="en-US" altLang="ja-JP" sz="2400" dirty="0"/>
          </a:p>
          <a:p>
            <a:endParaRPr lang="en-US" altLang="ja-JP" sz="2400" dirty="0"/>
          </a:p>
          <a:p>
            <a:r>
              <a:rPr lang="ja-JP" altLang="en-US" sz="2400"/>
              <a:t>新店舗立地分析</a:t>
            </a:r>
            <a:endParaRPr lang="en-US" altLang="ja-JP" sz="2400" dirty="0"/>
          </a:p>
          <a:p>
            <a:endParaRPr lang="en-US" altLang="ja-JP" sz="2400" dirty="0"/>
          </a:p>
          <a:p>
            <a:r>
              <a:rPr lang="ja-JP" altLang="en-US" sz="2400" dirty="0"/>
              <a:t>顧客</a:t>
            </a:r>
            <a:r>
              <a:rPr lang="ja-JP" altLang="en-US" sz="2400"/>
              <a:t>満足度分析</a:t>
            </a:r>
            <a:endParaRPr lang="en-US" altLang="ja-JP" sz="2400" dirty="0"/>
          </a:p>
          <a:p>
            <a:endParaRPr lang="en-US" altLang="ja-JP" sz="2400" dirty="0"/>
          </a:p>
          <a:p>
            <a:r>
              <a:rPr lang="ja-JP" altLang="en-US" sz="2400"/>
              <a:t>顧客ニーズ分析</a:t>
            </a:r>
            <a:endParaRPr lang="en-US" altLang="ja-JP" sz="2400" dirty="0"/>
          </a:p>
          <a:p>
            <a:endParaRPr lang="en-US" altLang="ja-JP" sz="2400" dirty="0"/>
          </a:p>
          <a:p>
            <a:r>
              <a:rPr lang="ja-JP" altLang="en-US" sz="2400" dirty="0"/>
              <a:t>新商品</a:t>
            </a:r>
            <a:r>
              <a:rPr lang="ja-JP" altLang="en-US" sz="2400"/>
              <a:t>開発支援</a:t>
            </a:r>
            <a:endParaRPr lang="en-US" altLang="ja-JP" sz="2400" dirty="0"/>
          </a:p>
        </p:txBody>
      </p:sp>
    </p:spTree>
    <p:extLst>
      <p:ext uri="{BB962C8B-B14F-4D97-AF65-F5344CB8AC3E}">
        <p14:creationId xmlns:p14="http://schemas.microsoft.com/office/powerpoint/2010/main" val="28590297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応用例：ターゲティング広告</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r>
              <a:rPr kumimoji="1" lang="ja-JP" altLang="en-US" sz="2400"/>
              <a:t>ある企業は数千万人</a:t>
            </a:r>
            <a:r>
              <a:rPr kumimoji="1" lang="ja-JP" altLang="en-US" sz="2400" dirty="0"/>
              <a:t>の会員の購買履歴、顧客属性、ポイント利用状況、アクセス記録などのビッグデータを収集し統計分析を</a:t>
            </a:r>
            <a:r>
              <a:rPr kumimoji="1" lang="ja-JP" altLang="en-US" sz="2400"/>
              <a:t>行っている。</a:t>
            </a:r>
            <a:endParaRPr kumimoji="1" lang="en-US" altLang="ja-JP" sz="2400" dirty="0"/>
          </a:p>
          <a:p>
            <a:endParaRPr kumimoji="1" lang="en-US" altLang="ja-JP" sz="2400" dirty="0"/>
          </a:p>
          <a:p>
            <a:r>
              <a:rPr kumimoji="1" lang="ja-JP" altLang="en-US" sz="2400" dirty="0"/>
              <a:t>顧客の嗜好を予測し、顧客の特性に合わせた広告の配信を行い、</a:t>
            </a:r>
            <a:r>
              <a:rPr kumimoji="1" lang="ja-JP" altLang="en-US" sz="2400"/>
              <a:t>クリック率や</a:t>
            </a:r>
            <a:r>
              <a:rPr lang="ja-JP" altLang="en-US" sz="2400"/>
              <a:t>購買</a:t>
            </a:r>
            <a:r>
              <a:rPr kumimoji="1" lang="ja-JP" altLang="en-US" sz="2400"/>
              <a:t>率</a:t>
            </a:r>
            <a:r>
              <a:rPr kumimoji="1" lang="ja-JP" altLang="en-US" sz="2400" dirty="0"/>
              <a:t>が数倍に。</a:t>
            </a:r>
          </a:p>
        </p:txBody>
      </p:sp>
    </p:spTree>
    <p:extLst>
      <p:ext uri="{BB962C8B-B14F-4D97-AF65-F5344CB8AC3E}">
        <p14:creationId xmlns:p14="http://schemas.microsoft.com/office/powerpoint/2010/main" val="36525840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TC_WallStreet_ShadesOfGray_TP01140843">
  <a:themeElements>
    <a:clrScheme name="TC_WallStreet_ShadesOfGray_TP01140843 1">
      <a:dk1>
        <a:srgbClr val="5C1F00"/>
      </a:dk1>
      <a:lt1>
        <a:srgbClr val="FFFFFF"/>
      </a:lt1>
      <a:dk2>
        <a:srgbClr val="777777"/>
      </a:dk2>
      <a:lt2>
        <a:srgbClr val="FFFFFF"/>
      </a:lt2>
      <a:accent1>
        <a:srgbClr val="EAEAEA"/>
      </a:accent1>
      <a:accent2>
        <a:srgbClr val="777777"/>
      </a:accent2>
      <a:accent3>
        <a:srgbClr val="BDBDBD"/>
      </a:accent3>
      <a:accent4>
        <a:srgbClr val="DADADA"/>
      </a:accent4>
      <a:accent5>
        <a:srgbClr val="F3F3F3"/>
      </a:accent5>
      <a:accent6>
        <a:srgbClr val="6B6B6B"/>
      </a:accent6>
      <a:hlink>
        <a:srgbClr val="B2B2B2"/>
      </a:hlink>
      <a:folHlink>
        <a:srgbClr val="000000"/>
      </a:folHlink>
    </a:clrScheme>
    <a:fontScheme name="TC_WallStreet_ShadesOfGray_TP01140843">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TC_WallStreet_ShadesOfGray_TP01140843 1">
        <a:dk1>
          <a:srgbClr val="5C1F00"/>
        </a:dk1>
        <a:lt1>
          <a:srgbClr val="FFFFFF"/>
        </a:lt1>
        <a:dk2>
          <a:srgbClr val="777777"/>
        </a:dk2>
        <a:lt2>
          <a:srgbClr val="FFFFFF"/>
        </a:lt2>
        <a:accent1>
          <a:srgbClr val="EAEAEA"/>
        </a:accent1>
        <a:accent2>
          <a:srgbClr val="777777"/>
        </a:accent2>
        <a:accent3>
          <a:srgbClr val="BDBDBD"/>
        </a:accent3>
        <a:accent4>
          <a:srgbClr val="DADADA"/>
        </a:accent4>
        <a:accent5>
          <a:srgbClr val="F3F3F3"/>
        </a:accent5>
        <a:accent6>
          <a:srgbClr val="6B6B6B"/>
        </a:accent6>
        <a:hlink>
          <a:srgbClr val="B2B2B2"/>
        </a:hlink>
        <a:folHlink>
          <a:srgbClr val="000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9108</TotalTime>
  <Words>565</Words>
  <Application>Microsoft Macintosh PowerPoint</Application>
  <PresentationFormat>On-screen Show (4:3)</PresentationFormat>
  <Paragraphs>70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ＭＳ Ｐゴシック</vt:lpstr>
      <vt:lpstr>ＭＳ Ｐ明朝</vt:lpstr>
      <vt:lpstr>Narkisim</vt:lpstr>
      <vt:lpstr>Bradley Hand ITC</vt:lpstr>
      <vt:lpstr>Britannic Bold</vt:lpstr>
      <vt:lpstr>Times New Roman</vt:lpstr>
      <vt:lpstr>Wingdings</vt:lpstr>
      <vt:lpstr>TC_WallStreet_ShadesOfGray_TP01140843</vt:lpstr>
      <vt:lpstr>PowerPoint Presentation</vt:lpstr>
      <vt:lpstr>聞いたことがありますか？</vt:lpstr>
      <vt:lpstr>データサイエンス</vt:lpstr>
      <vt:lpstr>学ぶトピック応用分野</vt:lpstr>
      <vt:lpstr>機械学習とは</vt:lpstr>
      <vt:lpstr>応用分野</vt:lpstr>
      <vt:lpstr>応用例：政府機関の場合</vt:lpstr>
      <vt:lpstr>応用例：民間企業の場合</vt:lpstr>
      <vt:lpstr>応用例：ターゲティング広告</vt:lpstr>
      <vt:lpstr>応用例：金融機関の場合</vt:lpstr>
      <vt:lpstr>卒論テーマの例 </vt:lpstr>
      <vt:lpstr>劉ゼミホームページ</vt:lpstr>
      <vt:lpstr>The End</vt:lpstr>
    </vt:vector>
  </TitlesOfParts>
  <Company>Presentation Magazine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Qing Feng Liu</cp:lastModifiedBy>
  <cp:revision>188</cp:revision>
  <cp:lastPrinted>2014-11-07T08:21:44Z</cp:lastPrinted>
  <dcterms:created xsi:type="dcterms:W3CDTF">2005-01-17T10:29:38Z</dcterms:created>
  <dcterms:modified xsi:type="dcterms:W3CDTF">2024-03-28T03:45:59Z</dcterms:modified>
</cp:coreProperties>
</file>