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jHTBmO/6RXCw+0zauLTxye/4B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9A3004-6E2E-4D42-8C0C-1C75AF7870FB}">
  <a:tblStyle styleId="{2B9A3004-6E2E-4D42-8C0C-1C75AF7870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9E2A4C86-7DB3-4E24-802C-C5721FCC6DF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65f9de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6e65f9de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5.gif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6.gif"/><Relationship Id="rId6" Type="http://schemas.openxmlformats.org/officeDocument/2006/relationships/image" Target="../media/image14.gif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gif"/><Relationship Id="rId5" Type="http://schemas.openxmlformats.org/officeDocument/2006/relationships/image" Target="../media/image21.gif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" y="4481027"/>
            <a:ext cx="12216390" cy="324308"/>
          </a:xfrm>
          <a:prstGeom prst="flowChartProcess">
            <a:avLst/>
          </a:prstGeom>
          <a:solidFill>
            <a:srgbClr val="C00000">
              <a:alpha val="7137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4735255"/>
            <a:ext cx="12216391" cy="2228539"/>
          </a:xfrm>
          <a:prstGeom prst="flowChartProcess">
            <a:avLst/>
          </a:prstGeom>
          <a:solidFill>
            <a:srgbClr val="D8D8D8">
              <a:alpha val="9725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Agent Based Modelling   </a:t>
            </a:r>
            <a:endParaRPr b="1" i="0" sz="3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Forest Fire Spreading and Extinguishing 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327515" y="330349"/>
            <a:ext cx="53404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:Agent-based pizza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0" y="79781"/>
            <a:ext cx="1193396" cy="11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/>
          <p:nvPr/>
        </p:nvSpPr>
        <p:spPr>
          <a:xfrm>
            <a:off x="0" y="-1"/>
            <a:ext cx="12192000" cy="763929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2939968" y="-2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3900669" y="58795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256572" y="0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0" y="-1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821803" y="58796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219" name="Google Shape;2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2732" y="860156"/>
            <a:ext cx="1161446" cy="116144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9490516" y="909569"/>
            <a:ext cx="433976" cy="17149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221" name="Google Shape;2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6756" y="860155"/>
            <a:ext cx="119144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227893" y="995315"/>
            <a:ext cx="69095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Strategy 1 : Set Firelines 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包含 游戏机, 食物&#10;&#10;描述已自动生成" id="223" name="Google Shape;22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1391" y="2023896"/>
            <a:ext cx="4268875" cy="451662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/>
        </p:nvSpPr>
        <p:spPr>
          <a:xfrm>
            <a:off x="256571" y="2055749"/>
            <a:ext cx="7000755" cy="3806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delay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by cutting down dense/high risk areas first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 until fire is gone or all trees are cut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trees are cut, but fire escaped the firelines before completion, repeat from step 2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0" y="-1"/>
            <a:ext cx="12192000" cy="763929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2939968" y="-2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3900669" y="58795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256572" y="0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/>
          <p:nvPr/>
        </p:nvSpPr>
        <p:spPr>
          <a:xfrm>
            <a:off x="0" y="-1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821803" y="58796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9866" y="826303"/>
            <a:ext cx="1161446" cy="116144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/>
          <p:nvPr/>
        </p:nvSpPr>
        <p:spPr>
          <a:xfrm>
            <a:off x="9537650" y="875716"/>
            <a:ext cx="433976" cy="17149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3890" y="826302"/>
            <a:ext cx="119144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1"/>
          <p:cNvSpPr txBox="1"/>
          <p:nvPr/>
        </p:nvSpPr>
        <p:spPr>
          <a:xfrm>
            <a:off x="227893" y="995315"/>
            <a:ext cx="69095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Strategy 2 :Extinguish fire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1391" y="2023896"/>
            <a:ext cx="4268874" cy="451662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106869" y="2080670"/>
            <a:ext cx="7464522" cy="4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for some time steps to simulate response delay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tree with highest density that is on fire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extinguish it, success is probabilistic based on extinguish_difficulty parameter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33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trees are on fire repeat from step 2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/>
          <p:nvPr/>
        </p:nvSpPr>
        <p:spPr>
          <a:xfrm>
            <a:off x="-1" y="-1"/>
            <a:ext cx="12255233" cy="75243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9255567" y="-11496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821803" y="58796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6255902" y="-6377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908167" y="65849"/>
            <a:ext cx="2617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3371657" y="-11494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3131699" y="-11493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256572" y="-11495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0" y="-1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7306352" y="57475"/>
            <a:ext cx="708991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Analysis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0" y="1032882"/>
            <a:ext cx="93715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Total-Order-Sensitivity of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3426107" y="1037998"/>
            <a:ext cx="47302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Strategy 1. Set Firelines</a:t>
            </a:r>
            <a:endParaRPr b="1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2"/>
          <p:cNvCxnSpPr/>
          <p:nvPr/>
        </p:nvCxnSpPr>
        <p:spPr>
          <a:xfrm>
            <a:off x="6941574" y="763928"/>
            <a:ext cx="0" cy="6094072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8" name="Google Shape;258;p12"/>
          <p:cNvSpPr txBox="1"/>
          <p:nvPr/>
        </p:nvSpPr>
        <p:spPr>
          <a:xfrm>
            <a:off x="8252404" y="972760"/>
            <a:ext cx="34261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306352" y="1588078"/>
            <a:ext cx="4562165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fire_spread_param “ is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SENSITIVE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 in strategy 1.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90508"/>
            <a:ext cx="6667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/>
          <p:nvPr/>
        </p:nvSpPr>
        <p:spPr>
          <a:xfrm>
            <a:off x="-1" y="-1"/>
            <a:ext cx="12255233" cy="752437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9255567" y="-11496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821803" y="58796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6255902" y="-6377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3908167" y="65849"/>
            <a:ext cx="26178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3371657" y="-11494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3131699" y="-11493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256572" y="-11495"/>
            <a:ext cx="3426107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0" y="-1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0" y="1032882"/>
            <a:ext cx="93715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Total-Order-Sensitivity of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3426107" y="1037998"/>
            <a:ext cx="38802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Strategy 2. Extinguish Fires</a:t>
            </a:r>
            <a:endParaRPr b="1" i="0" sz="2000" u="none" cap="none" strike="noStrike">
              <a:solidFill>
                <a:schemeClr val="dk1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821803" y="5625063"/>
            <a:ext cx="1574143" cy="4001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3"/>
          <p:cNvCxnSpPr/>
          <p:nvPr/>
        </p:nvCxnSpPr>
        <p:spPr>
          <a:xfrm>
            <a:off x="7216877" y="763928"/>
            <a:ext cx="0" cy="6094072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8" name="Google Shape;278;p13"/>
          <p:cNvSpPr txBox="1"/>
          <p:nvPr/>
        </p:nvSpPr>
        <p:spPr>
          <a:xfrm>
            <a:off x="8252404" y="972760"/>
            <a:ext cx="34261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result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7400926" y="1565326"/>
            <a:ext cx="4562165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fire_spread_param “ is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SENSITIVE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 in strategy 2.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12185"/>
            <a:ext cx="6795950" cy="48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/>
          <p:nvPr/>
        </p:nvSpPr>
        <p:spPr>
          <a:xfrm rot="1231813">
            <a:off x="3473073" y="3116212"/>
            <a:ext cx="6281398" cy="20407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 rot="1252343">
            <a:off x="3748545" y="3444105"/>
            <a:ext cx="573045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 fire_spread_param” is the most sensitive parameter for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strategies  ！！！</a:t>
            </a: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7306352" y="57475"/>
            <a:ext cx="708991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Sensitivity Analysis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89" name="Google Shape;28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290" name="Google Shape;2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2547943" y="2770058"/>
            <a:ext cx="829839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Simulation results!</a:t>
            </a:r>
            <a:endParaRPr b="1" i="0" sz="6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e65f9dea0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298" name="Google Shape;298;g6e65f9dea0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299" name="Google Shape;299;g6e65f9dea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89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6e65f9dea0_0_0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6e65f9dea0_0_0"/>
          <p:cNvSpPr/>
          <p:nvPr/>
        </p:nvSpPr>
        <p:spPr>
          <a:xfrm>
            <a:off x="-24300" y="1122363"/>
            <a:ext cx="12240600" cy="573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6e65f9dea0_0_0"/>
          <p:cNvSpPr txBox="1"/>
          <p:nvPr/>
        </p:nvSpPr>
        <p:spPr>
          <a:xfrm>
            <a:off x="6" y="260864"/>
            <a:ext cx="318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6e65f9dea0_0_0"/>
          <p:cNvSpPr txBox="1"/>
          <p:nvPr/>
        </p:nvSpPr>
        <p:spPr>
          <a:xfrm>
            <a:off x="2313800" y="1671950"/>
            <a:ext cx="124308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3000"/>
              <a:t>Basic parameters: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30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number_firefighters = 10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extinguish_difficulty = 2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firefighter_response_delay = 2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number_firefighters = 10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cut_down_amount = 200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fire_line_margin = 5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595959"/>
                </a:solidFill>
              </a:rPr>
              <a:t>firefighter_response_delay = 2</a:t>
            </a:r>
            <a:endParaRPr b="1" sz="24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595959"/>
              </a:solidFill>
            </a:endParaRPr>
          </a:p>
        </p:txBody>
      </p:sp>
      <p:sp>
        <p:nvSpPr>
          <p:cNvPr id="304" name="Google Shape;304;g6e65f9dea0_0_0"/>
          <p:cNvSpPr txBox="1"/>
          <p:nvPr/>
        </p:nvSpPr>
        <p:spPr>
          <a:xfrm>
            <a:off x="980311" y="6256558"/>
            <a:ext cx="106008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10" name="Google Shape;310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11" name="Google Shape;3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5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-24300" y="1122363"/>
            <a:ext cx="12240601" cy="573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6" y="260864"/>
            <a:ext cx="318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21" y="1600200"/>
            <a:ext cx="11638275" cy="45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5"/>
          <p:cNvSpPr txBox="1"/>
          <p:nvPr/>
        </p:nvSpPr>
        <p:spPr>
          <a:xfrm>
            <a:off x="397590" y="1254125"/>
            <a:ext cx="12430889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Percentage of forest loss and cost time change with </a:t>
            </a:r>
            <a:r>
              <a:rPr b="1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various Fire_spread_param</a:t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980311" y="6256558"/>
            <a:ext cx="10600787" cy="316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percentage of forest loss and cost time increase when fire_spread_param increases.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23" name="Google Shape;3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24" name="Google Shape;3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6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-24300" y="1122363"/>
            <a:ext cx="12240601" cy="573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-215394" y="260864"/>
            <a:ext cx="318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1266270" y="1232684"/>
            <a:ext cx="12430889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When : Fire_spread_parameter=0.00505263, number of firefighter=10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4">
            <a:alphaModFix/>
          </a:blip>
          <a:srcRect b="0" l="4710" r="4710" t="0"/>
          <a:stretch/>
        </p:blipFill>
        <p:spPr>
          <a:xfrm>
            <a:off x="415759" y="2107670"/>
            <a:ext cx="11638275" cy="4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36" name="Google Shape;3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7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-24300" y="1122363"/>
            <a:ext cx="12240601" cy="573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-248170" y="260789"/>
            <a:ext cx="446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180457" y="1600200"/>
            <a:ext cx="11855295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Agent-based model is effective to simulate the spreading of forest fires.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Among all the parameters,  fire spread rate is the most important in this model.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Extinguishing is the most effective strategy.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46" name="Google Shape;346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47" name="Google Shape;3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8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-24300" y="1122363"/>
            <a:ext cx="12240601" cy="573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180340" y="316230"/>
            <a:ext cx="975106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Limitation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"/>
          <p:cNvSpPr txBox="1"/>
          <p:nvPr/>
        </p:nvSpPr>
        <p:spPr>
          <a:xfrm>
            <a:off x="180457" y="1600200"/>
            <a:ext cx="11855295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Wind and other factors were not implemented in this model.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are preventative measures we did not explore.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09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Thinning the forest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1009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●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Starting </a:t>
            </a:r>
            <a:r>
              <a:rPr b="1" lang="en-US" sz="3000">
                <a:solidFill>
                  <a:srgbClr val="7F7F7F"/>
                </a:solidFill>
              </a:rPr>
              <a:t>deliberate</a:t>
            </a: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fires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00" name="Google Shape;10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9728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28016" y="340468"/>
            <a:ext cx="553294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Motivation 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60025" y="1122375"/>
            <a:ext cx="110688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Recent events of forest fires in Australia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Criticism on response of Australian government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28017" y="3414808"/>
            <a:ext cx="5106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Question :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60025" y="4234215"/>
            <a:ext cx="110688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Which strategies of firefighters are more effective for reducing the forest fire spread and damage?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57" name="Google Shape;35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58" name="Google Shape;3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0" y="-3615757"/>
            <a:ext cx="12216390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9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-24300" y="1122363"/>
            <a:ext cx="12240601" cy="57356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180340" y="316230"/>
            <a:ext cx="975106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Steps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180457" y="1600200"/>
            <a:ext cx="11855295" cy="5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Adding wind to the model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Add terrain like water, road, building and hills/mountains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52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1" i="0" lang="en-US" sz="3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Explore more strategies for the firefighters</a:t>
            </a:r>
            <a:endParaRPr b="1" i="0" sz="30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368" name="Google Shape;368;p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图片包含 自然, 烟, 游戏机, 日落&#10;&#10;描述已自动生成" id="369" name="Google Shape;3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216389" cy="6871719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0"/>
          <p:cNvSpPr/>
          <p:nvPr/>
        </p:nvSpPr>
        <p:spPr>
          <a:xfrm>
            <a:off x="0" y="0"/>
            <a:ext cx="12216300" cy="6858000"/>
          </a:xfrm>
          <a:prstGeom prst="rect">
            <a:avLst/>
          </a:prstGeom>
          <a:solidFill>
            <a:schemeClr val="accent2">
              <a:alpha val="6039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3384400" y="1759863"/>
            <a:ext cx="6509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r>
              <a:rPr b="1" lang="en-US" sz="4800">
                <a:solidFill>
                  <a:srgbClr val="FFFF00"/>
                </a:solidFill>
              </a:rPr>
              <a:t>S</a:t>
            </a:r>
            <a:r>
              <a:rPr b="1" i="0" lang="en-US" sz="6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6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4335454" y="3873538"/>
            <a:ext cx="65097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Thanks!</a:t>
            </a:r>
            <a:endParaRPr b="1" i="0" sz="6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3"/>
          <p:cNvGraphicFramePr/>
          <p:nvPr/>
        </p:nvGraphicFramePr>
        <p:xfrm>
          <a:off x="2874664" y="1085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{2B9A3004-6E2E-4D42-8C0C-1C75AF7870FB}</a:tableStyleId>
              </a:tblPr>
              <a:tblGrid>
                <a:gridCol w="3837000"/>
                <a:gridCol w="3029550"/>
                <a:gridCol w="2003900"/>
              </a:tblGrid>
              <a:tr h="87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4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Space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width/height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[20, 100]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Probability of fire spreading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fire_spread_param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[0.003,  0.006]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Firefighters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number_firefighters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[0, 20]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101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Density (beta distribution)</a:t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initial_distribution_alpha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1.5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initial_distribution_beta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68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max_density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555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3045941" y="332676"/>
            <a:ext cx="6974731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Environment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77626" y="4940855"/>
            <a:ext cx="2256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Fireforest(Model)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616741" y="0"/>
            <a:ext cx="175097" cy="6858000"/>
          </a:xfrm>
          <a:prstGeom prst="rect">
            <a:avLst/>
          </a:prstGeom>
          <a:solidFill>
            <a:srgbClr val="FF0000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602225" y="579264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631257" y="2235271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614067" y="5640167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614067" y="3984160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25" y="2450649"/>
            <a:ext cx="2353599" cy="24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-1"/>
            <a:ext cx="12192000" cy="763929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0" y="-16802"/>
            <a:ext cx="3414532" cy="763927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9" y="2462482"/>
            <a:ext cx="2217516" cy="221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139771" y="951377"/>
            <a:ext cx="1019446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DENSITY: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whole grid, initialize each cell’s density randomly  based on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BETA DISTRIBUTION*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手机屏幕截图&#10;&#10;描述已自动生成"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3256" t="5811"/>
          <a:stretch/>
        </p:blipFill>
        <p:spPr>
          <a:xfrm>
            <a:off x="3135194" y="2481017"/>
            <a:ext cx="6607989" cy="36705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4"/>
          <p:cNvCxnSpPr/>
          <p:nvPr/>
        </p:nvCxnSpPr>
        <p:spPr>
          <a:xfrm>
            <a:off x="37682" y="6179653"/>
            <a:ext cx="1211663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1" name="Google Shape;131;p4"/>
          <p:cNvSpPr txBox="1"/>
          <p:nvPr/>
        </p:nvSpPr>
        <p:spPr>
          <a:xfrm>
            <a:off x="37682" y="6205660"/>
            <a:ext cx="128030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Evaluation of the ALOS PALSAR L-Band Backscatter—Above Ground Biomass Relationship Queensland, Australia: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Impacts of Surface Moisture Condition and Vegetation Structure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4575" y="2521025"/>
            <a:ext cx="4613850" cy="30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37682" y="62336"/>
            <a:ext cx="3831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卡通人物&#10;&#10;描述已自动生成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65" y="1819073"/>
            <a:ext cx="2162603" cy="21626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5"/>
          <p:cNvGraphicFramePr/>
          <p:nvPr/>
        </p:nvGraphicFramePr>
        <p:xfrm>
          <a:off x="2802748" y="1110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{2B9A3004-6E2E-4D42-8C0C-1C75AF7870FB}</a:tableStyleId>
              </a:tblPr>
              <a:tblGrid>
                <a:gridCol w="4148325"/>
                <a:gridCol w="2432350"/>
                <a:gridCol w="2432350"/>
              </a:tblGrid>
              <a:tr h="106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Attributes of each cell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Position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Biomass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density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[0, 555]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State of burning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on_fire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0" name="Google Shape;140;p5"/>
          <p:cNvSpPr txBox="1"/>
          <p:nvPr/>
        </p:nvSpPr>
        <p:spPr>
          <a:xfrm>
            <a:off x="2987574" y="301558"/>
            <a:ext cx="6974731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Trees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618616" y="4205412"/>
            <a:ext cx="2256299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Agent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2616741" y="0"/>
            <a:ext cx="175097" cy="6858000"/>
          </a:xfrm>
          <a:prstGeom prst="rect">
            <a:avLst/>
          </a:prstGeom>
          <a:solidFill>
            <a:srgbClr val="FF0000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602225" y="579264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631257" y="2235271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614067" y="5640167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614067" y="3984160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-1"/>
            <a:ext cx="12192000" cy="763929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663719" y="-8235"/>
            <a:ext cx="3584681" cy="780397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3210368" y="53882"/>
            <a:ext cx="3831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37682" y="0"/>
            <a:ext cx="2972701" cy="763929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0" y="-1"/>
            <a:ext cx="2865120" cy="763927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06079" y="111755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9" y="2462482"/>
            <a:ext cx="2217516" cy="221751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2355705" y="1129541"/>
            <a:ext cx="937150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SPREAD FIRE:</a:t>
            </a:r>
            <a:endParaRPr b="1" i="0" sz="3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burning cell can spread fire to 8 neighboring cells in the Moore neighbourhood.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图片包含 草, 物体, 游戏机&#10;&#10;描述已自动生成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082" y="2809077"/>
            <a:ext cx="2097141" cy="2049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1125225" y="5020500"/>
            <a:ext cx="104979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</a:t>
            </a:r>
            <a:r>
              <a:rPr b="1" i="0" lang="en-US" sz="2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neighboring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cell i, the probability of catching fi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 is: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(i)=neighbors[i].density × fire_spread_parameter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(i) = 100 * 0.005 = 0.5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卡通人物&#10;&#10;描述已自动生成"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172720"/>
            <a:ext cx="1523206" cy="152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128" y="1849301"/>
            <a:ext cx="3715152" cy="393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8025" y="1849300"/>
            <a:ext cx="3715153" cy="3930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85923" y="1849300"/>
            <a:ext cx="3715153" cy="393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"/>
          <p:cNvSpPr txBox="1"/>
          <p:nvPr/>
        </p:nvSpPr>
        <p:spPr>
          <a:xfrm>
            <a:off x="670560" y="6024880"/>
            <a:ext cx="309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 steps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8636000" y="6024878"/>
            <a:ext cx="309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16 steps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653280" y="6024879"/>
            <a:ext cx="309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13 steps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88865" y="711168"/>
            <a:ext cx="373412" cy="37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6000" y="712143"/>
            <a:ext cx="342930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42370" y="742623"/>
            <a:ext cx="350550" cy="373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23560" y="711168"/>
            <a:ext cx="388654" cy="36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55067" y="729431"/>
            <a:ext cx="365792" cy="37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1902570" y="1217103"/>
            <a:ext cx="1859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density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3533824" y="1217103"/>
            <a:ext cx="2298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density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704500" y="1217103"/>
            <a:ext cx="1859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density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7554754" y="1219594"/>
            <a:ext cx="1859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fire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9414034" y="1217103"/>
            <a:ext cx="18592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Burned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卡通人物&#10;&#10;描述已自动生成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47" y="2058965"/>
            <a:ext cx="2134662" cy="20850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3036212" y="286876"/>
            <a:ext cx="6974731" cy="5847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Firefighters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2616741" y="0"/>
            <a:ext cx="175097" cy="6858000"/>
          </a:xfrm>
          <a:prstGeom prst="rect">
            <a:avLst/>
          </a:prstGeom>
          <a:solidFill>
            <a:srgbClr val="FF0000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602225" y="579264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631257" y="2235271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2614067" y="5640167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2614067" y="3984160"/>
            <a:ext cx="175097" cy="505838"/>
          </a:xfrm>
          <a:prstGeom prst="rect">
            <a:avLst/>
          </a:prstGeom>
          <a:solidFill>
            <a:schemeClr val="accent4">
              <a:alpha val="4235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43252" y="4305332"/>
            <a:ext cx="2256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Firefighter Agent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8"/>
          <p:cNvGraphicFramePr/>
          <p:nvPr/>
        </p:nvGraphicFramePr>
        <p:xfrm>
          <a:off x="2789164" y="10579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{9E2A4C86-7DB3-4E24-802C-C5721FCC6DF7}</a:tableStyleId>
              </a:tblPr>
              <a:tblGrid>
                <a:gridCol w="3968325"/>
                <a:gridCol w="2856575"/>
                <a:gridCol w="2146675"/>
              </a:tblGrid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Ranges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Position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strategy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“extinguish” or “firelines”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 delay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response_delay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[1, 5]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Difficulty to extinguish trees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extinguish_difficulty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[1, 5]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Distance from fire to start firelines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fire_line_margin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[1, 5]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Amount of density able to remove for fireline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cut_down_amount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[100, 555]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0" y="-1"/>
            <a:ext cx="12192000" cy="763929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-2" y="-1"/>
            <a:ext cx="3426107" cy="763929"/>
          </a:xfrm>
          <a:prstGeom prst="homePlate">
            <a:avLst>
              <a:gd fmla="val 50000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763928" y="58797"/>
            <a:ext cx="26043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卡通人物&#10;&#10;描述已自动生成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26" y="920829"/>
            <a:ext cx="1307793" cy="1277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食物, 蜂窝&#10;&#10;描述已自动生成"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4450" y="1891514"/>
            <a:ext cx="4483750" cy="4743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图片包含 游戏机, 食物&#10;&#10;描述已自动生成" id="205" name="Google Shape;20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7998" y="1891523"/>
            <a:ext cx="4483750" cy="4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9"/>
          <p:cNvPicPr preferRelativeResize="0"/>
          <p:nvPr/>
        </p:nvPicPr>
        <p:blipFill rotWithShape="1">
          <a:blip r:embed="rId6">
            <a:alphaModFix/>
          </a:blip>
          <a:srcRect b="34385" l="33252" r="32108" t="34510"/>
          <a:stretch/>
        </p:blipFill>
        <p:spPr>
          <a:xfrm>
            <a:off x="763928" y="4504251"/>
            <a:ext cx="329938" cy="31108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9"/>
          <p:cNvSpPr txBox="1"/>
          <p:nvPr/>
        </p:nvSpPr>
        <p:spPr>
          <a:xfrm>
            <a:off x="1947993" y="920829"/>
            <a:ext cx="43834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1 : Set Firelines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/>
        </p:nvSpPr>
        <p:spPr>
          <a:xfrm>
            <a:off x="7134460" y="920829"/>
            <a:ext cx="4654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2: Distinguish fires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2020-01-24T12:45:00Z</dcterms:created>
  <dc:creator>Chen, Wenlin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