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a0f5f01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a0f5f01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a0f5f01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a0f5f01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a0f5f01f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a0f5f01f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AdaParse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Carlo Siebenschuh, Kyle Hippe, … Robert Underwood, Ian Foster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TPC Hackathon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450" y="593975"/>
            <a:ext cx="5742951" cy="4123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1" name="Google Shape;61;p14"/>
          <p:cNvSpPr txBox="1"/>
          <p:nvPr/>
        </p:nvSpPr>
        <p:spPr>
          <a:xfrm>
            <a:off x="116750" y="95750"/>
            <a:ext cx="38784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Accuracy across Parsers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72775" y="745400"/>
            <a:ext cx="2779200" cy="3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200">
                <a:solidFill>
                  <a:schemeClr val="dk2"/>
                </a:solidFill>
              </a:rPr>
              <a:t>setting </a:t>
            </a:r>
            <a:r>
              <a:rPr i="1" lang="en" sz="1200">
                <a:solidFill>
                  <a:schemeClr val="dk2"/>
                </a:solidFill>
              </a:rPr>
              <a:t>25k</a:t>
            </a:r>
            <a:r>
              <a:rPr lang="en" sz="1200">
                <a:solidFill>
                  <a:schemeClr val="dk2"/>
                </a:solidFill>
              </a:rPr>
              <a:t> PDFs </a:t>
            </a:r>
            <a:r>
              <a:rPr lang="en" sz="1000">
                <a:solidFill>
                  <a:schemeClr val="dk2"/>
                </a:solidFill>
              </a:rPr>
              <a:t>(ArXiv, MedRXiv, MDPI, BioRXiv, Nature, BMC); digital-born</a:t>
            </a:r>
            <a:endParaRPr sz="1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parser performance varies but is correlated (for most PDFs)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performance comes at different cost: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Extraction = fast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OCR/ViTs = slow</a:t>
            </a:r>
            <a:endParaRPr sz="12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b="1" lang="en" sz="1200">
                <a:solidFill>
                  <a:srgbClr val="FFA500"/>
                </a:solidFill>
              </a:rPr>
              <a:t>PyMuPDF</a:t>
            </a:r>
            <a:r>
              <a:rPr lang="en" sz="1200">
                <a:solidFill>
                  <a:schemeClr val="dk2"/>
                </a:solidFill>
              </a:rPr>
              <a:t>: 50x faster than </a:t>
            </a:r>
            <a:r>
              <a:rPr b="1" lang="en" sz="1200">
                <a:solidFill>
                  <a:srgbClr val="0181FB"/>
                </a:solidFill>
              </a:rPr>
              <a:t>Nougat</a:t>
            </a:r>
            <a:endParaRPr b="1" sz="1200">
              <a:solidFill>
                <a:srgbClr val="0181F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300" y="1185050"/>
            <a:ext cx="3616074" cy="2447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8" name="Google Shape;68;p15"/>
          <p:cNvSpPr txBox="1"/>
          <p:nvPr/>
        </p:nvSpPr>
        <p:spPr>
          <a:xfrm>
            <a:off x="116750" y="95750"/>
            <a:ext cx="38784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Accuracy across Parsers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82825" y="745400"/>
            <a:ext cx="3365400" cy="3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Science communicates efficiently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acronyms/LaTeX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parsing </a:t>
            </a:r>
            <a:r>
              <a:rPr lang="en" sz="1100">
                <a:solidFill>
                  <a:schemeClr val="dk2"/>
                </a:solidFill>
              </a:rPr>
              <a:t>mistakes</a:t>
            </a:r>
            <a:r>
              <a:rPr lang="en" sz="1100">
                <a:solidFill>
                  <a:schemeClr val="dk2"/>
                </a:solidFill>
              </a:rPr>
              <a:t> are subtle but significant 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chemeClr val="dk2"/>
                </a:solidFill>
              </a:rPr>
              <a:t>`pH` vs. `Ph`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chemeClr val="dk2"/>
                </a:solidFill>
              </a:rPr>
              <a:t>SMILES strings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All Parsers fail on some PDFs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efficient mix of parsers helps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Crucial for RAG/knowledge graphs: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names/institutions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references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181F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181F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181F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2"/>
                </a:solidFill>
              </a:rPr>
              <a:t>Text quirks are informative</a:t>
            </a:r>
            <a:endParaRPr sz="1100">
              <a:solidFill>
                <a:srgbClr val="0181FB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LaTeX → plain text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substrings separated by whitespaces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200" y="152400"/>
            <a:ext cx="3664984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5" name="Google Shape;75;p16"/>
          <p:cNvSpPr txBox="1"/>
          <p:nvPr/>
        </p:nvSpPr>
        <p:spPr>
          <a:xfrm>
            <a:off x="116750" y="95750"/>
            <a:ext cx="38784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System Architecture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82825" y="745400"/>
            <a:ext cx="3365400" cy="3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Hierarchical classification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ask good/slow models only if you have to</a:t>
            </a:r>
            <a:endParaRPr sz="11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→ improved throughput</a:t>
            </a:r>
            <a:endParaRPr sz="11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like any ensemble technique: </a:t>
            </a:r>
            <a:r>
              <a:rPr lang="en" sz="1100">
                <a:solidFill>
                  <a:schemeClr val="dk2"/>
                </a:solidFill>
              </a:rPr>
              <a:t>combine</a:t>
            </a:r>
            <a:r>
              <a:rPr lang="en" sz="1100">
                <a:solidFill>
                  <a:schemeClr val="dk2"/>
                </a:solidFill>
              </a:rPr>
              <a:t> moderately good parsers into a very-good parser strategy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Mostly: </a:t>
            </a:r>
            <a:r>
              <a:rPr b="1" i="1" lang="en" sz="1100">
                <a:solidFill>
                  <a:schemeClr val="dk2"/>
                </a:solidFill>
              </a:rPr>
              <a:t>Fast parser (PyMuPDF) if possible, Nougat when needed</a:t>
            </a:r>
            <a:endParaRPr b="1" i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B7B7B7"/>
                </a:solidFill>
              </a:rPr>
              <a:t>AdaParse ~ AdaBoost</a:t>
            </a:r>
            <a:endParaRPr b="1" sz="11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