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13716000" cx="24384000"/>
  <p:notesSz cx="6858000" cy="9144000"/>
  <p:embeddedFontLst>
    <p:embeddedFont>
      <p:font typeface="Helvetica Neue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9" roundtripDataSignature="AMtx7miU08gVyzQW07XO0hlFuotiFIzi7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542EDC6-9F03-4DF7-8BAD-71B8A819FA12}">
  <a:tblStyle styleId="{C542EDC6-9F03-4DF7-8BAD-71B8A819FA12}" styleName="Table_0"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 b="off" i="off"/>
      <a:tcStyle>
        <a:fill>
          <a:solidFill>
            <a:srgbClr val="E3E5E8"/>
          </a:solidFill>
        </a:fill>
      </a:tcStyle>
    </a:band2H>
    <a:band1V>
      <a:tcTxStyle/>
    </a:band1V>
    <a:band2V>
      <a:tcTxStyle/>
    </a:band2V>
    <a:lastCol>
      <a:tcTxStyle/>
    </a:lastCol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HelveticaNeue-regular.fntdata"/><Relationship Id="rId14" Type="http://schemas.openxmlformats.org/officeDocument/2006/relationships/slide" Target="slides/slide9.xml"/><Relationship Id="rId17" Type="http://schemas.openxmlformats.org/officeDocument/2006/relationships/font" Target="fonts/HelveticaNeue-italic.fntdata"/><Relationship Id="rId16" Type="http://schemas.openxmlformats.org/officeDocument/2006/relationships/font" Target="fonts/HelveticaNeue-bold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HelveticaNeue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b="0" sz="11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11"/>
          <p:cNvSpPr txBox="1"/>
          <p:nvPr>
            <p:ph idx="12" type="sldNum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 &amp; Live Video Large">
  <p:cSld name="Title, Bullets &amp; Live Video Large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/>
          <p:nvPr>
            <p:ph idx="1" type="body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2" type="body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type="title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type="title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7" name="Google Shape;57;p21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/>
          <p:nvPr>
            <p:ph type="title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61" name="Google Shape;61;p22"/>
          <p:cNvSpPr txBox="1"/>
          <p:nvPr>
            <p:ph idx="2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1pPr>
            <a:lvl2pPr indent="-2286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2pPr>
            <a:lvl3pPr indent="-228600" lvl="2" marL="1371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3pPr>
            <a:lvl4pPr indent="-228600" lvl="3" marL="1828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4pPr>
            <a:lvl5pPr indent="-228600" lvl="4" marL="2286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62" name="Google Shape;62;p22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">
  <p:cSld name="Statemen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3"/>
          <p:cNvSpPr txBox="1"/>
          <p:nvPr>
            <p:ph idx="1" type="body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65" name="Google Shape;65;p23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Fact">
  <p:cSld name="Big Fa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4"/>
          <p:cNvSpPr txBox="1"/>
          <p:nvPr>
            <p:ph idx="1" type="body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1pPr>
            <a:lvl2pPr indent="-228600" lvl="1" marL="9144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2pPr>
            <a:lvl3pPr indent="-228600" lvl="2" marL="1371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3pPr>
            <a:lvl4pPr indent="-228600" lvl="3" marL="18288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4pPr>
            <a:lvl5pPr indent="-228600" lvl="4" marL="22860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68" name="Google Shape;68;p24"/>
          <p:cNvSpPr txBox="1"/>
          <p:nvPr>
            <p:ph idx="2" type="body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69" name="Google Shape;69;p24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5"/>
          <p:cNvSpPr txBox="1"/>
          <p:nvPr>
            <p:ph idx="1" type="body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b="1" sz="36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2" type="body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3 Up">
  <p:cSld name="Photo - 3 Up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/>
          <p:nvPr>
            <p:ph idx="2" type="pic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26"/>
          <p:cNvSpPr/>
          <p:nvPr>
            <p:ph idx="3" type="pic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26"/>
          <p:cNvSpPr/>
          <p:nvPr>
            <p:ph idx="4" type="pic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26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>
  <p:cSld name="Photo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7"/>
          <p:cNvSpPr/>
          <p:nvPr>
            <p:ph idx="2" type="pic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27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2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4" name="Google Shape;14;p12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2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4"/>
          <p:cNvSpPr txBox="1"/>
          <p:nvPr>
            <p:ph idx="1" type="body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b="1" sz="36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type="title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2" type="body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Photo">
  <p:cSld name="Title &amp; Photo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5"/>
          <p:cNvSpPr/>
          <p:nvPr>
            <p:ph idx="2" type="pic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  <a:noFill/>
          <a:ln>
            <a:noFill/>
          </a:ln>
        </p:spPr>
      </p:sp>
      <p:sp>
        <p:nvSpPr>
          <p:cNvPr id="26" name="Google Shape;26;p15"/>
          <p:cNvSpPr txBox="1"/>
          <p:nvPr>
            <p:ph type="title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" type="body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b="1" sz="36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3" type="body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Photo Alt">
  <p:cSld name="Title &amp; Photo Al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6"/>
          <p:cNvSpPr/>
          <p:nvPr>
            <p:ph idx="2" type="pic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" name="Google Shape;32;p16"/>
          <p:cNvSpPr txBox="1"/>
          <p:nvPr>
            <p:ph type="title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" type="body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2" type="sldNum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Bulle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 txBox="1"/>
          <p:nvPr>
            <p:ph idx="1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 &amp; Photo">
  <p:cSld name="Title, Bullets &amp; Photo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8"/>
          <p:cNvSpPr txBox="1"/>
          <p:nvPr>
            <p:ph idx="1" type="body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2" type="body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41" name="Google Shape;41;p18"/>
          <p:cNvSpPr/>
          <p:nvPr>
            <p:ph idx="3" type="pic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  <a:noFill/>
          <a:ln>
            <a:noFill/>
          </a:ln>
        </p:spPr>
      </p:sp>
      <p:sp>
        <p:nvSpPr>
          <p:cNvPr id="42" name="Google Shape;42;p18"/>
          <p:cNvSpPr txBox="1"/>
          <p:nvPr>
            <p:ph type="title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 &amp; Live Video Small">
  <p:cSld name="Title, Bullets &amp; Live Video Small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/>
          <p:nvPr>
            <p:ph idx="1" type="body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46" name="Google Shape;46;p19"/>
          <p:cNvSpPr txBox="1"/>
          <p:nvPr>
            <p:ph idx="2" type="body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type="title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603504" lvl="0" marL="457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03504" lvl="1" marL="914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03504" lvl="2" marL="1371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03504" lvl="3" marL="1828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03504" lvl="4" marL="2286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0350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0350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0350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03503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type="title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</a:pPr>
            <a:r>
              <a:rPr b="0" lang="en-US" sz="11600">
                <a:latin typeface="Helvetica Neue"/>
                <a:ea typeface="Helvetica Neue"/>
                <a:cs typeface="Helvetica Neue"/>
                <a:sym typeface="Helvetica Neue"/>
              </a:rPr>
              <a:t>Multimodal tokenization</a:t>
            </a:r>
            <a:endParaRPr/>
          </a:p>
        </p:txBody>
      </p:sp>
      <p:sp>
        <p:nvSpPr>
          <p:cNvPr id="87" name="Google Shape;87;p1"/>
          <p:cNvSpPr txBox="1"/>
          <p:nvPr/>
        </p:nvSpPr>
        <p:spPr>
          <a:xfrm>
            <a:off x="1201340" y="11859862"/>
            <a:ext cx="21971003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Neil Getty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>
            <p:ph type="title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</a:pPr>
            <a:r>
              <a:rPr b="0" lang="en-US" sz="11600">
                <a:latin typeface="Helvetica Neue"/>
                <a:ea typeface="Helvetica Neue"/>
                <a:cs typeface="Helvetica Neue"/>
                <a:sym typeface="Helvetica Neue"/>
              </a:rPr>
              <a:t>Understanding multimodal nomenclature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b="1" i="0" lang="en-US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“Pure” multimodal</a:t>
            </a:r>
            <a:endParaRPr/>
          </a:p>
        </p:txBody>
      </p:sp>
      <p:sp>
        <p:nvSpPr>
          <p:cNvPr id="98" name="Google Shape;98;p3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</a:pPr>
            <a:r>
              <a:rPr b="1" lang="en-US" sz="5500"/>
              <a:t>Encoder free, modality directly input to model</a:t>
            </a:r>
            <a:endParaRPr/>
          </a:p>
        </p:txBody>
      </p:sp>
      <p:sp>
        <p:nvSpPr>
          <p:cNvPr id="99" name="Google Shape;99;p3"/>
          <p:cNvSpPr txBox="1"/>
          <p:nvPr/>
        </p:nvSpPr>
        <p:spPr>
          <a:xfrm>
            <a:off x="7276338" y="10045656"/>
            <a:ext cx="9831325" cy="80843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https://arxiv.org/html/2406.11832v1</a:t>
            </a:r>
            <a:endParaRPr/>
          </a:p>
        </p:txBody>
      </p:sp>
      <p:pic>
        <p:nvPicPr>
          <p:cNvPr descr="pasted-movie.png" id="100" name="Google Shape;10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49800" y="4061084"/>
            <a:ext cx="14884400" cy="6070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b="1" i="0" lang="en-US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“Native” multimodal</a:t>
            </a:r>
            <a:endParaRPr/>
          </a:p>
        </p:txBody>
      </p:sp>
      <p:sp>
        <p:nvSpPr>
          <p:cNvPr id="106" name="Google Shape;106;p4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50"/>
              <a:buFont typeface="Helvetica Neue"/>
              <a:buNone/>
            </a:pPr>
            <a:r>
              <a:rPr lang="en-US" sz="4950"/>
              <a:t>Gemini, GPT 4o: encoder based, multimodal introduced during retraining</a:t>
            </a:r>
            <a:endParaRPr/>
          </a:p>
        </p:txBody>
      </p:sp>
      <p:pic>
        <p:nvPicPr>
          <p:cNvPr descr="Screenshot 2024-10-10 at 8.51.15 AM.png" id="107" name="Google Shape;10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28232" y="3451912"/>
            <a:ext cx="13127536" cy="865071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4"/>
          <p:cNvSpPr txBox="1"/>
          <p:nvPr/>
        </p:nvSpPr>
        <p:spPr>
          <a:xfrm>
            <a:off x="7739633" y="12246791"/>
            <a:ext cx="8904733" cy="80843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https://arxiv.org/pdf/2403.05530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b="1" i="0" lang="en-US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Multimodal finetuning (impure?)</a:t>
            </a:r>
            <a:endParaRPr/>
          </a:p>
        </p:txBody>
      </p:sp>
      <p:sp>
        <p:nvSpPr>
          <p:cNvPr id="114" name="Google Shape;114;p5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50"/>
              <a:buFont typeface="Helvetica Neue"/>
              <a:buNone/>
            </a:pPr>
            <a:r>
              <a:rPr lang="en-US" sz="3850"/>
              <a:t>LLaVA, Flamingo (cross-attention): encoder based, multimodal introduced as fine-tuning step</a:t>
            </a:r>
            <a:endParaRPr/>
          </a:p>
        </p:txBody>
      </p:sp>
      <p:sp>
        <p:nvSpPr>
          <p:cNvPr id="115" name="Google Shape;115;p5"/>
          <p:cNvSpPr txBox="1"/>
          <p:nvPr>
            <p:ph idx="2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234696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pasted-movie.png" id="116" name="Google Shape;11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10045" y="3720639"/>
            <a:ext cx="15163910" cy="6274722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7739633" y="10894734"/>
            <a:ext cx="8904733" cy="80843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https://arxiv.org/pdf/2304.08485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b="1" i="0" lang="en-US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Finetuning is relatively cheap and effective</a:t>
            </a:r>
            <a:endParaRPr/>
          </a:p>
        </p:txBody>
      </p:sp>
      <p:pic>
        <p:nvPicPr>
          <p:cNvPr descr="pasted-movie.png" id="123" name="Google Shape;12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2375" y="3418657"/>
            <a:ext cx="8956225" cy="94451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4" name="Google Shape;124;p6"/>
          <p:cNvGraphicFramePr/>
          <p:nvPr/>
        </p:nvGraphicFramePr>
        <p:xfrm>
          <a:off x="12609234" y="421183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{C542EDC6-9F03-4DF7-8BAD-71B8A819FA12}</a:tableStyleId>
              </a:tblPr>
              <a:tblGrid>
                <a:gridCol w="2777100"/>
                <a:gridCol w="1477250"/>
                <a:gridCol w="1291325"/>
                <a:gridCol w="1475550"/>
                <a:gridCol w="1291325"/>
                <a:gridCol w="1496025"/>
                <a:gridCol w="1281075"/>
              </a:tblGrid>
              <a:tr h="982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Helvetica Neue"/>
                        <a:buNone/>
                      </a:pPr>
                      <a:r>
                        <a:t/>
                      </a:r>
                      <a:endParaRPr sz="3600" u="none" cap="none" strike="noStrike"/>
                    </a:p>
                  </a:txBody>
                  <a:tcPr marT="0" marB="0" marR="91450" marL="91450" anchor="ctr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Times New Roman"/>
                        <a:buNone/>
                      </a:pPr>
                      <a:r>
                        <a:rPr b="1" lang="en-US" sz="3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Detail</a:t>
                      </a:r>
                      <a:endParaRPr/>
                    </a:p>
                  </a:txBody>
                  <a:tcPr marT="0" marB="0" marR="91450" marL="91450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Times New Roman"/>
                        <a:buNone/>
                      </a:pPr>
                      <a:r>
                        <a:rPr b="1" lang="en-US" sz="3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Complex</a:t>
                      </a:r>
                      <a:endParaRPr/>
                    </a:p>
                  </a:txBody>
                  <a:tcPr marT="0" marB="0" marR="91450" marL="91450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Times New Roman"/>
                        <a:buNone/>
                      </a:pPr>
                      <a:r>
                        <a:rPr b="1" lang="en-US" sz="3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Overall</a:t>
                      </a:r>
                      <a:endParaRPr/>
                    </a:p>
                  </a:txBody>
                  <a:tcPr marT="0" marB="0" marR="91450" marL="91450" anchor="ctr"/>
                </a:tc>
                <a:tc hMerge="1"/>
              </a:tr>
              <a:tr h="9823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Helvetica Neue"/>
                        <a:buNone/>
                      </a:pPr>
                      <a:r>
                        <a:t/>
                      </a:r>
                      <a:endParaRPr sz="3600" u="none" cap="none" strike="noStrike"/>
                    </a:p>
                  </a:txBody>
                  <a:tcPr marT="0" marB="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Times New Roman"/>
                        <a:buNone/>
                      </a:pPr>
                      <a:r>
                        <a:rPr i="1" lang="en-US" sz="3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Mean</a:t>
                      </a:r>
                      <a:endParaRPr/>
                    </a:p>
                  </a:txBody>
                  <a:tcPr marT="0" marB="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Times New Roman"/>
                        <a:buNone/>
                      </a:pPr>
                      <a:r>
                        <a:rPr i="1" lang="en-US" sz="3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Std</a:t>
                      </a:r>
                      <a:endParaRPr/>
                    </a:p>
                  </a:txBody>
                  <a:tcPr marT="0" marB="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Times New Roman"/>
                        <a:buNone/>
                      </a:pPr>
                      <a:r>
                        <a:rPr i="1" lang="en-US" sz="3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Mean</a:t>
                      </a:r>
                      <a:endParaRPr/>
                    </a:p>
                  </a:txBody>
                  <a:tcPr marT="0" marB="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Times New Roman"/>
                        <a:buNone/>
                      </a:pPr>
                      <a:r>
                        <a:rPr i="1" lang="en-US" sz="3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Std</a:t>
                      </a:r>
                      <a:endParaRPr/>
                    </a:p>
                  </a:txBody>
                  <a:tcPr marT="0" marB="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Times New Roman"/>
                        <a:buNone/>
                      </a:pPr>
                      <a:r>
                        <a:rPr i="1" lang="en-US" sz="3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Mean</a:t>
                      </a:r>
                      <a:endParaRPr/>
                    </a:p>
                  </a:txBody>
                  <a:tcPr marT="0" marB="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Times New Roman"/>
                        <a:buNone/>
                      </a:pPr>
                      <a:r>
                        <a:rPr i="1" lang="en-US" sz="3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Std</a:t>
                      </a:r>
                      <a:endParaRPr/>
                    </a:p>
                  </a:txBody>
                  <a:tcPr marT="0" marB="0" marR="91450" marL="91450" anchor="ctr"/>
                </a:tc>
              </a:tr>
              <a:tr h="98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Times New Roman"/>
                        <a:buNone/>
                      </a:pPr>
                      <a:r>
                        <a:rPr lang="en-US" sz="3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llava_v1.5</a:t>
                      </a:r>
                      <a:endParaRPr/>
                    </a:p>
                  </a:txBody>
                  <a:tcPr marT="0" marB="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Times New Roman"/>
                        <a:buNone/>
                      </a:pPr>
                      <a:r>
                        <a:rPr lang="en-US" sz="3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1.74</a:t>
                      </a:r>
                      <a:endParaRPr/>
                    </a:p>
                  </a:txBody>
                  <a:tcPr marT="0" marB="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Times New Roman"/>
                        <a:buNone/>
                      </a:pPr>
                      <a:r>
                        <a:rPr lang="en-US" sz="3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0.79</a:t>
                      </a:r>
                      <a:endParaRPr/>
                    </a:p>
                  </a:txBody>
                  <a:tcPr marT="0" marB="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Times New Roman"/>
                        <a:buNone/>
                      </a:pPr>
                      <a:r>
                        <a:rPr lang="en-US" sz="3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5.48</a:t>
                      </a:r>
                      <a:endParaRPr/>
                    </a:p>
                  </a:txBody>
                  <a:tcPr marT="0" marB="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Times New Roman"/>
                        <a:buNone/>
                      </a:pPr>
                      <a:r>
                        <a:rPr lang="en-US" sz="3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2.37</a:t>
                      </a:r>
                      <a:endParaRPr/>
                    </a:p>
                  </a:txBody>
                  <a:tcPr marT="0" marB="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Times New Roman"/>
                        <a:buNone/>
                      </a:pPr>
                      <a:r>
                        <a:rPr lang="en-US" sz="3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3.46</a:t>
                      </a:r>
                      <a:endParaRPr/>
                    </a:p>
                  </a:txBody>
                  <a:tcPr marT="0" marB="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Times New Roman"/>
                        <a:buNone/>
                      </a:pPr>
                      <a:r>
                        <a:rPr lang="en-US" sz="3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2.53</a:t>
                      </a:r>
                      <a:endParaRPr/>
                    </a:p>
                  </a:txBody>
                  <a:tcPr marT="0" marB="0" marR="91450" marL="91450" anchor="ctr"/>
                </a:tc>
              </a:tr>
              <a:tr h="98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Times New Roman"/>
                        <a:buNone/>
                      </a:pPr>
                      <a:r>
                        <a:rPr b="1" lang="en-US" sz="3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lucid_v1.5</a:t>
                      </a:r>
                      <a:endParaRPr/>
                    </a:p>
                  </a:txBody>
                  <a:tcPr marT="0" marB="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Times New Roman"/>
                        <a:buNone/>
                      </a:pPr>
                      <a:r>
                        <a:rPr lang="en-US" sz="3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4.10</a:t>
                      </a:r>
                      <a:endParaRPr/>
                    </a:p>
                  </a:txBody>
                  <a:tcPr marT="0" marB="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Times New Roman"/>
                        <a:buNone/>
                      </a:pPr>
                      <a:r>
                        <a:rPr lang="en-US" sz="3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2.90</a:t>
                      </a:r>
                      <a:endParaRPr/>
                    </a:p>
                  </a:txBody>
                  <a:tcPr marT="0" marB="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Times New Roman"/>
                        <a:buNone/>
                      </a:pPr>
                      <a:r>
                        <a:rPr lang="en-US" sz="3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6.63</a:t>
                      </a:r>
                      <a:endParaRPr/>
                    </a:p>
                  </a:txBody>
                  <a:tcPr marT="0" marB="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Times New Roman"/>
                        <a:buNone/>
                      </a:pPr>
                      <a:r>
                        <a:rPr lang="en-US" sz="3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2.66</a:t>
                      </a:r>
                      <a:endParaRPr/>
                    </a:p>
                  </a:txBody>
                  <a:tcPr marT="0" marB="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Times New Roman"/>
                        <a:buNone/>
                      </a:pPr>
                      <a:r>
                        <a:rPr lang="en-US" sz="3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5.26</a:t>
                      </a:r>
                      <a:endParaRPr/>
                    </a:p>
                  </a:txBody>
                  <a:tcPr marT="0" marB="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Times New Roman"/>
                        <a:buNone/>
                      </a:pPr>
                      <a:r>
                        <a:rPr lang="en-US" sz="3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3.06</a:t>
                      </a:r>
                      <a:endParaRPr/>
                    </a:p>
                  </a:txBody>
                  <a:tcPr marT="0" marB="0" marR="91450" marL="91450" anchor="ctr"/>
                </a:tc>
              </a:tr>
              <a:tr h="98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Times New Roman"/>
                        <a:buNone/>
                      </a:pPr>
                      <a:r>
                        <a:rPr lang="en-US" sz="3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Improvement</a:t>
                      </a:r>
                      <a:endParaRPr/>
                    </a:p>
                  </a:txBody>
                  <a:tcPr marT="0" marB="0" marR="91450" marL="91450" anchor="ctr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Times New Roman"/>
                        <a:buNone/>
                      </a:pPr>
                      <a:r>
                        <a:rPr b="1" lang="en-US" sz="3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135.2%</a:t>
                      </a:r>
                      <a:endParaRPr/>
                    </a:p>
                  </a:txBody>
                  <a:tcPr marT="0" marB="0" marR="91450" marL="91450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Times New Roman"/>
                        <a:buNone/>
                      </a:pPr>
                      <a:r>
                        <a:rPr b="1" lang="en-US" sz="3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21.1%</a:t>
                      </a:r>
                      <a:endParaRPr/>
                    </a:p>
                  </a:txBody>
                  <a:tcPr marT="0" marB="0" marR="91450" marL="91450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Times New Roman"/>
                        <a:buNone/>
                      </a:pPr>
                      <a:r>
                        <a:rPr b="1" lang="en-US" sz="3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52.1%</a:t>
                      </a:r>
                      <a:endParaRPr/>
                    </a:p>
                  </a:txBody>
                  <a:tcPr marT="0" marB="0" marR="91450" marL="91450" anchor="ctr"/>
                </a:tc>
                <a:tc hMerge="1"/>
              </a:tr>
              <a:tr h="98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Times New Roman"/>
                        <a:buNone/>
                      </a:pPr>
                      <a:r>
                        <a:rPr lang="en-US" sz="3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llava_v1.6</a:t>
                      </a:r>
                      <a:endParaRPr/>
                    </a:p>
                  </a:txBody>
                  <a:tcPr marT="0" marB="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Times New Roman"/>
                        <a:buNone/>
                      </a:pPr>
                      <a:r>
                        <a:rPr lang="en-US" sz="3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4.14</a:t>
                      </a:r>
                      <a:endParaRPr/>
                    </a:p>
                  </a:txBody>
                  <a:tcPr marT="0" marB="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Times New Roman"/>
                        <a:buNone/>
                      </a:pPr>
                      <a:r>
                        <a:rPr lang="en-US" sz="3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2.28</a:t>
                      </a:r>
                      <a:endParaRPr/>
                    </a:p>
                  </a:txBody>
                  <a:tcPr marT="0" marB="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Times New Roman"/>
                        <a:buNone/>
                      </a:pPr>
                      <a:r>
                        <a:rPr lang="en-US" sz="3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2.66</a:t>
                      </a:r>
                      <a:endParaRPr/>
                    </a:p>
                  </a:txBody>
                  <a:tcPr marT="0" marB="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Times New Roman"/>
                        <a:buNone/>
                      </a:pPr>
                      <a:r>
                        <a:rPr lang="en-US" sz="3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2.12</a:t>
                      </a:r>
                      <a:endParaRPr/>
                    </a:p>
                  </a:txBody>
                  <a:tcPr marT="0" marB="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Times New Roman"/>
                        <a:buNone/>
                      </a:pPr>
                      <a:r>
                        <a:rPr lang="en-US" sz="3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3.34</a:t>
                      </a:r>
                      <a:endParaRPr/>
                    </a:p>
                  </a:txBody>
                  <a:tcPr marT="0" marB="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Times New Roman"/>
                        <a:buNone/>
                      </a:pPr>
                      <a:r>
                        <a:rPr lang="en-US" sz="3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2.32</a:t>
                      </a:r>
                      <a:endParaRPr/>
                    </a:p>
                  </a:txBody>
                  <a:tcPr marT="0" marB="0" marR="91450" marL="91450" anchor="ctr"/>
                </a:tc>
              </a:tr>
              <a:tr h="98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Times New Roman"/>
                        <a:buNone/>
                      </a:pPr>
                      <a:r>
                        <a:rPr b="1" lang="en-US" sz="3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lucid_v1.6</a:t>
                      </a:r>
                      <a:endParaRPr/>
                    </a:p>
                  </a:txBody>
                  <a:tcPr marT="0" marB="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Times New Roman"/>
                        <a:buNone/>
                      </a:pPr>
                      <a:r>
                        <a:rPr lang="en-US" sz="3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6.52</a:t>
                      </a:r>
                      <a:endParaRPr/>
                    </a:p>
                  </a:txBody>
                  <a:tcPr marT="0" marB="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Times New Roman"/>
                        <a:buNone/>
                      </a:pPr>
                      <a:r>
                        <a:rPr lang="en-US" sz="3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2.49</a:t>
                      </a:r>
                      <a:endParaRPr/>
                    </a:p>
                  </a:txBody>
                  <a:tcPr marT="0" marB="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Times New Roman"/>
                        <a:buNone/>
                      </a:pPr>
                      <a:r>
                        <a:rPr lang="en-US" sz="3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2.43</a:t>
                      </a:r>
                      <a:endParaRPr/>
                    </a:p>
                  </a:txBody>
                  <a:tcPr marT="0" marB="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Times New Roman"/>
                        <a:buNone/>
                      </a:pPr>
                      <a:r>
                        <a:rPr lang="en-US" sz="3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2.28</a:t>
                      </a:r>
                      <a:endParaRPr/>
                    </a:p>
                  </a:txBody>
                  <a:tcPr marT="0" marB="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Times New Roman"/>
                        <a:buNone/>
                      </a:pPr>
                      <a:r>
                        <a:rPr lang="en-US" sz="3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4.31</a:t>
                      </a:r>
                      <a:endParaRPr/>
                    </a:p>
                  </a:txBody>
                  <a:tcPr marT="0" marB="0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Times New Roman"/>
                        <a:buNone/>
                      </a:pPr>
                      <a:r>
                        <a:rPr lang="en-US" sz="3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3.14</a:t>
                      </a:r>
                      <a:endParaRPr/>
                    </a:p>
                  </a:txBody>
                  <a:tcPr marT="0" marB="0" marR="91450" marL="91450" anchor="ctr"/>
                </a:tc>
              </a:tr>
              <a:tr h="982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Times New Roman"/>
                        <a:buNone/>
                      </a:pPr>
                      <a:r>
                        <a:rPr lang="en-US" sz="3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Improvement</a:t>
                      </a:r>
                      <a:endParaRPr/>
                    </a:p>
                  </a:txBody>
                  <a:tcPr marT="0" marB="0" marR="91450" marL="91450" anchor="ctr"/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Times New Roman"/>
                        <a:buNone/>
                      </a:pPr>
                      <a:r>
                        <a:rPr b="0" lang="en-US" sz="3600" u="none" cap="none" strike="noStrike"/>
                        <a:t>-</a:t>
                      </a:r>
                      <a:r>
                        <a:rPr b="1" lang="en-US" sz="3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8.7%</a:t>
                      </a:r>
                      <a:endParaRPr/>
                    </a:p>
                  </a:txBody>
                  <a:tcPr marT="0" marB="0" marR="91450" marL="91450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Times New Roman"/>
                        <a:buNone/>
                      </a:pPr>
                      <a:r>
                        <a:rPr b="1" lang="en-US" sz="3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57.5%</a:t>
                      </a:r>
                      <a:endParaRPr/>
                    </a:p>
                  </a:txBody>
                  <a:tcPr marT="0" marB="0" marR="91450" marL="91450" anchor="ctr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Times New Roman"/>
                        <a:buNone/>
                      </a:pPr>
                      <a:r>
                        <a:rPr b="1" lang="en-US" sz="360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29.1%</a:t>
                      </a:r>
                      <a:endParaRPr/>
                    </a:p>
                  </a:txBody>
                  <a:tcPr marT="0" marB="0" marR="91450" marL="91450" anchor="ctr"/>
                </a:tc>
                <a:tc hMerge="1"/>
              </a:tr>
            </a:tbl>
          </a:graphicData>
        </a:graphic>
      </p:graphicFrame>
      <p:sp>
        <p:nvSpPr>
          <p:cNvPr id="125" name="Google Shape;125;p6"/>
          <p:cNvSpPr txBox="1"/>
          <p:nvPr/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30"/>
              <a:buFont typeface="Helvetica Neue"/>
              <a:buNone/>
            </a:pPr>
            <a:r>
              <a:rPr b="1" i="0" lang="en-US" sz="473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Trained on 170k image/captions from 40k low dose radiation therapy papers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"/>
          <p:cNvSpPr txBox="1"/>
          <p:nvPr/>
        </p:nvSpPr>
        <p:spPr>
          <a:xfrm>
            <a:off x="7739633" y="10823278"/>
            <a:ext cx="8904733" cy="808432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https://arxiv.org/pdf/2305.05665</a:t>
            </a:r>
            <a:endParaRPr/>
          </a:p>
        </p:txBody>
      </p:sp>
      <p:pic>
        <p:nvPicPr>
          <p:cNvPr descr="Screenshot 2024-10-10 at 8.39.02 AM.png" id="131" name="Google Shape;13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81591" y="3216426"/>
            <a:ext cx="19820818" cy="6945556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7"/>
          <p:cNvSpPr txBox="1"/>
          <p:nvPr>
            <p:ph idx="4294967295"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b="1" i="0" lang="en-US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need for a “binding” modality</a:t>
            </a:r>
            <a:endParaRPr/>
          </a:p>
        </p:txBody>
      </p:sp>
      <p:sp>
        <p:nvSpPr>
          <p:cNvPr id="133" name="Google Shape;133;p7"/>
          <p:cNvSpPr txBox="1"/>
          <p:nvPr/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</a:pPr>
            <a:r>
              <a:rPr b="1" i="0" lang="en-US" sz="5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is rarely omnimodal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b="1" i="0" lang="en-US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Encoder or Encoders?</a:t>
            </a:r>
            <a:endParaRPr/>
          </a:p>
        </p:txBody>
      </p:sp>
      <p:sp>
        <p:nvSpPr>
          <p:cNvPr id="139" name="Google Shape;139;p8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</a:pPr>
            <a:r>
              <a:t/>
            </a:r>
            <a:endParaRPr b="1" sz="5500"/>
          </a:p>
        </p:txBody>
      </p:sp>
      <p:pic>
        <p:nvPicPr>
          <p:cNvPr descr="Screenshot 2024-10-10 at 8.53.39 AM.png" id="140" name="Google Shape;14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64899" y="3643508"/>
            <a:ext cx="14254202" cy="809271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8"/>
          <p:cNvSpPr txBox="1"/>
          <p:nvPr/>
        </p:nvSpPr>
        <p:spPr>
          <a:xfrm>
            <a:off x="7739633" y="12341492"/>
            <a:ext cx="8904733" cy="808433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</a:pPr>
            <a:r>
              <a:rPr b="0" i="0" lang="en-US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https://arxiv.org/pdf/2408.15998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b="1" i="0" lang="en-US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 we need modality tokenizers?</a:t>
            </a:r>
            <a:endParaRPr/>
          </a:p>
        </p:txBody>
      </p:sp>
      <p:sp>
        <p:nvSpPr>
          <p:cNvPr id="147" name="Google Shape;147;p9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</a:pPr>
            <a:r>
              <a:t/>
            </a:r>
            <a:endParaRPr b="1" sz="5500"/>
          </a:p>
        </p:txBody>
      </p:sp>
      <p:sp>
        <p:nvSpPr>
          <p:cNvPr id="148" name="Google Shape;148;p9"/>
          <p:cNvSpPr txBox="1"/>
          <p:nvPr>
            <p:ph idx="2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6096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Yes, probably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Need to define and justify scientific modalities beyond text, vision, audio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 a dataset an additional modality, or just out of distribution?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Are there sufficient pairs of multimodal observations?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 we need Omni models, or is multi-multi sufficient?</a:t>
            </a:r>
            <a:endParaRPr/>
          </a:p>
          <a:p>
            <a:pPr indent="-609600" lvl="0" marL="609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</a:pPr>
            <a:r>
              <a:rPr b="0" i="0" lang="en-US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we want to take a “native” approach, we should start today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