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EleutherAI/lm-evaluation-harness/tree/main/lm_eval/tasks/hellaswag" TargetMode="External"/><Relationship Id="rId3" Type="http://schemas.openxmlformats.org/officeDocument/2006/relationships/hyperlink" Target="https://arxiv.org/abs/2009.03300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w we prompt and evaluate responses mat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How we prompt and evaluate responses matters</a:t>
            </a:r>
          </a:p>
        </p:txBody>
      </p:sp>
      <p:pic>
        <p:nvPicPr>
          <p:cNvPr id="172" name="Screenshot 2024-10-09 at 11.03.48 AM.png" descr="Screenshot 2024-10-09 at 11.03.4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6948" y="2962282"/>
            <a:ext cx="18190105" cy="927524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https://arxiv.org/pdf/2210.12353"/>
          <p:cNvSpPr txBox="1"/>
          <p:nvPr/>
        </p:nvSpPr>
        <p:spPr>
          <a:xfrm>
            <a:off x="8930004" y="12255633"/>
            <a:ext cx="6523991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https://arxiv.org/pdf/2210.12353</a:t>
            </a:r>
          </a:p>
        </p:txBody>
      </p:sp>
      <p:sp>
        <p:nvSpPr>
          <p:cNvPr id="174" name="Neil Getty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Neil Getty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Joint (MCP): LLMs may bias posi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Joint (MCP): LLMs may bias position</a:t>
            </a:r>
          </a:p>
        </p:txBody>
      </p:sp>
      <p:pic>
        <p:nvPicPr>
          <p:cNvPr id="177" name="Screenshot 2024-10-09 at 11.01.37 AM.png" descr="Screenshot 2024-10-09 at 11.01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04192" y="3805819"/>
            <a:ext cx="15575616" cy="886199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https://arxiv.org/abs/2309.03882"/>
          <p:cNvSpPr txBox="1"/>
          <p:nvPr/>
        </p:nvSpPr>
        <p:spPr>
          <a:xfrm>
            <a:off x="8897112" y="12570385"/>
            <a:ext cx="6589777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https://arxiv.org/abs/2309.03882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pen response: a simpl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response: a simple example </a:t>
            </a:r>
          </a:p>
        </p:txBody>
      </p:sp>
      <p:sp>
        <p:nvSpPr>
          <p:cNvPr id="181" name="MCQ vs Open Ev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MCQ vs Open Eval</a:t>
            </a:r>
          </a:p>
        </p:txBody>
      </p:sp>
      <p:sp>
        <p:nvSpPr>
          <p:cNvPr id="182" name="------Prompt------:…"/>
          <p:cNvSpPr txBox="1"/>
          <p:nvPr/>
        </p:nvSpPr>
        <p:spPr>
          <a:xfrm>
            <a:off x="915392" y="4547459"/>
            <a:ext cx="16432699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------Prompt------: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Q:Use information from the paragraph to answer the question.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Paragraph: Gluons make quarks attract each other more strongly the farther apart the quarks get. 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Question:   Tim has a quark and pulls it farther away from Rob, who also has a quark. What happens to the attraction force between the quarks </a:t>
            </a:r>
            <a:r>
              <a:rPr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</a:rPr>
              <a:t>it increases</a:t>
            </a:r>
            <a:r>
              <a:t> or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it decreases</a:t>
            </a:r>
            <a:r>
              <a:t>?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------Target------: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it increases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———Model Output———: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3000">
                <a:solidFill>
                  <a:schemeClr val="accent5">
                    <a:lumOff val="-29866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it decreases</a:t>
            </a:r>
          </a:p>
        </p:txBody>
      </p:sp>
      <p:graphicFrame>
        <p:nvGraphicFramePr>
          <p:cNvPr id="183" name="Table 1"/>
          <p:cNvGraphicFramePr/>
          <p:nvPr/>
        </p:nvGraphicFramePr>
        <p:xfrm>
          <a:off x="17290514" y="5228306"/>
          <a:ext cx="6306593" cy="49716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146945"/>
                <a:gridCol w="3146945"/>
              </a:tblGrid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Metric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Score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Rouge1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Rouge2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RougeL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RougeLsum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BertScore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0.97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708414">
                <a:tc>
                  <a:txBody>
                    <a:bodyPr/>
                    <a:lstStyle/>
                    <a:p>
                      <a:pPr algn="l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Accuracy</a:t>
                      </a:r>
                    </a:p>
                  </a:txBody>
                  <a:tcPr marL="63500" marR="63500" marT="0" marB="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sz="4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63500" marR="63500" marT="0" marB="0" anchor="ctr" anchorCtr="0" horzOverflow="overflow">
                    <a:lnR w="12700">
                      <a:solidFill>
                        <a:srgbClr val="000000"/>
                      </a:solidFill>
                      <a:miter lim="400000"/>
                    </a:lnR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creenshot 2024-10-09 at 10.53.16 AM.png" descr="Screenshot 2024-10-09 at 10.53.1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6661" y="2754656"/>
            <a:ext cx="20190678" cy="958418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https://arxiv.org/pdf/2211.09110"/>
          <p:cNvSpPr txBox="1"/>
          <p:nvPr/>
        </p:nvSpPr>
        <p:spPr>
          <a:xfrm>
            <a:off x="8930004" y="12149968"/>
            <a:ext cx="6523991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https://arxiv.org/pdf/2211.09110</a:t>
            </a:r>
          </a:p>
        </p:txBody>
      </p:sp>
      <p:sp>
        <p:nvSpPr>
          <p:cNvPr id="187" name="Past works (HELM) claim separate is better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Past works (HELM) claim separate is better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ew shot in con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 shot in context</a:t>
            </a:r>
          </a:p>
        </p:txBody>
      </p:sp>
      <p:sp>
        <p:nvSpPr>
          <p:cNvPr id="19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Few shot examples increase accuracy with an inference cost…"/>
          <p:cNvSpPr txBox="1"/>
          <p:nvPr>
            <p:ph type="body" sz="quarter" idx="1"/>
          </p:nvPr>
        </p:nvSpPr>
        <p:spPr>
          <a:xfrm>
            <a:off x="1206500" y="4248504"/>
            <a:ext cx="21971000" cy="2466012"/>
          </a:xfrm>
          <a:prstGeom prst="rect">
            <a:avLst/>
          </a:prstGeom>
        </p:spPr>
        <p:txBody>
          <a:bodyPr/>
          <a:lstStyle/>
          <a:p>
            <a:pPr/>
            <a:r>
              <a:t>Few shot examples increase accuracy with an inference cost</a:t>
            </a:r>
          </a:p>
          <a:p>
            <a:pPr/>
            <a:r>
              <a:t>Optimal few shot selection can have further impact</a:t>
            </a:r>
          </a:p>
        </p:txBody>
      </p:sp>
      <p:graphicFrame>
        <p:nvGraphicFramePr>
          <p:cNvPr id="192" name="Table 1"/>
          <p:cNvGraphicFramePr/>
          <p:nvPr/>
        </p:nvGraphicFramePr>
        <p:xfrm>
          <a:off x="1979269" y="7803397"/>
          <a:ext cx="20438162" cy="43317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53182"/>
                <a:gridCol w="2553182"/>
                <a:gridCol w="2553182"/>
                <a:gridCol w="2553182"/>
                <a:gridCol w="2553182"/>
                <a:gridCol w="2553182"/>
                <a:gridCol w="2553182"/>
                <a:gridCol w="2553182"/>
              </a:tblGrid>
              <a:tr h="863816"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Tasks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 (min)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Shots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CodeLlama-7b-hf+bf16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llama2-7b-hf+bf16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Llama-2-7b-chat-hf+bf16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Mistral-7B-Instruct-v0.2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OLMo-7b+bf16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863816">
                <a:tc>
                  <a:txBody>
                    <a:bodyPr/>
                    <a:lstStyle/>
                    <a:p>
                      <a:pPr algn="l" defTabSz="457200">
                        <a:defRPr sz="3100" u="sng">
                          <a:solidFill>
                            <a:srgbClr val="38D4D6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2" invalidUrl="" action="" tgtFrame="" tooltip="" history="1" highlightClick="0" endSnd="0"/>
                        </a:rPr>
                        <a:t>hellaswag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shot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0.62697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0.76011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0.75473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0.83609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0.75553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863816"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hellaswag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 shot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0.64917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0.79048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0.7856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0.84664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0.77216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863816">
                <a:tc>
                  <a:txBody>
                    <a:bodyPr/>
                    <a:lstStyle/>
                    <a:p>
                      <a:pPr algn="l" defTabSz="457200">
                        <a:defRPr b="1" sz="3100" u="sng">
                          <a:solidFill>
                            <a:srgbClr val="38D4D6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>
                          <a:hlinkClick r:id="rId3" invalidUrl="" action="" tgtFrame="" tooltip="" history="1" highlightClick="0" endSnd="0"/>
                        </a:rPr>
                        <a:t>mmlu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 shot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0.33357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0.40956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0.46354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0.59023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0.28073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863816"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mmlu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80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 shot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0.3919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0.45749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0.47301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0.5913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r" defTabSz="457200"/>
                      <a:r>
                        <a:rPr b="1" sz="31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0.28052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  <p:sp>
        <p:nvSpPr>
          <p:cNvPr id="193" name="https://github.com/auroraGPT-ANL/Eval-Harness"/>
          <p:cNvSpPr txBox="1"/>
          <p:nvPr/>
        </p:nvSpPr>
        <p:spPr>
          <a:xfrm>
            <a:off x="7261351" y="12274148"/>
            <a:ext cx="9861297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https://github.com/auroraGPT-ANL/Eval-Harness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ome 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next steps</a:t>
            </a:r>
          </a:p>
        </p:txBody>
      </p:sp>
      <p:sp>
        <p:nvSpPr>
          <p:cNvPr id="19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Benchmark ablation results with recent models and AuroraG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Benchmark ablation results with recent models and AuroraGPT</a:t>
            </a:r>
          </a:p>
          <a:p>
            <a:pPr lvl="1">
              <a:defRPr sz="3500"/>
            </a:pPr>
            <a:r>
              <a:t>Joint vs separate prompting</a:t>
            </a:r>
          </a:p>
          <a:p>
            <a:pPr lvl="1">
              <a:defRPr sz="3500"/>
            </a:pPr>
            <a:r>
              <a:t>Open response evaluation</a:t>
            </a:r>
          </a:p>
          <a:p>
            <a:pPr/>
            <a:r>
              <a:t>Explore effect of few shots on AI4S benchmark</a:t>
            </a:r>
          </a:p>
          <a:p>
            <a:pPr lvl="1">
              <a:defRPr sz="3500"/>
            </a:pPr>
            <a:r>
              <a:t>Optimal selection</a:t>
            </a:r>
          </a:p>
          <a:p>
            <a:pPr lvl="1">
              <a:defRPr sz="3500"/>
            </a:pPr>
            <a:r>
              <a:t>Few shot vs fine-tuning</a:t>
            </a:r>
          </a:p>
          <a:p>
            <a:pPr lvl="1">
              <a:defRPr sz="3500"/>
            </a:pPr>
            <a:r>
              <a:t>MCQ vs Open response few shots?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