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Old Standard TT"/>
      <p:regular r:id="rId19"/>
      <p:bold r:id="rId20"/>
      <p:italic r:id="rId21"/>
    </p:embeddedFon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h1zSXkrQ0QW+nPZEa4x96/tVS6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OldStandardTT-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OldStandardT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 for the 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 to the organizers for the invitation to give a keynote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Of course, I would like also to thank all the collaborators and students, postdocs and researchers who collaborated with me.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Don’t count, there are more than 450 ;-)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You know it already; it is extremely hard to succeed alone in research. So, I took the easy way: I collaborated with many talented researchers.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 would like to thank all of them for sharing some of their time and for all the discussions we had.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a09e038ec_5_1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a09e038ec_5_1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a09e038ec_5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fa09e038ec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Gemini 1.5 Pro to generate questions and answers based on this prompt</a:t>
            </a:r>
            <a:endParaRPr b="0" i="0" u="none" strike="noStrike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Iterate a few times with the instructions. Important to note that Gemini tends to make the correct answer the longest, so need to be explicit about equal lengths.</a:t>
            </a:r>
            <a:endParaRPr b="0" i="0" u="none" strike="noStrike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important to expand any acronym, and not refer to the original article because the questions are intended to be asked independently.</a:t>
            </a:r>
            <a:endParaRPr b="0" i="0" u="none" strike="noStrike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None/>
            </a:pPr>
            <a:r>
              <a:rPr lang="en-US" sz="1800">
                <a:latin typeface="Old Standard TT"/>
                <a:ea typeface="Old Standard TT"/>
                <a:cs typeface="Old Standard TT"/>
                <a:sym typeface="Old Standard TT"/>
              </a:rPr>
              <a:t>We prompted the model with three important instructions: (1) make the question specific enough to the article’s content but general enough so that it can later be asked independently; (2) also make the an- swer general enough, e.g., by refraining from pointing to specific sections of the article; and (3) ensure that the four answers are about the same in length, which stems from our earlier review that the model tends to pro- pose the correct answer to be the longest. Additionally, the model was tasked with providing an explanation and cited paragraphs from the review supporting the answer.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85" name="Google Shape;185;g2fa09e038ec_5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a09e038ec_5_3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fa09e038ec_5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Cost and performance trade-off in astronomical Q&amp;A.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 dual x-axes show the cost per 0.1 million tokens and the cost to process an ArXiv astro-ph worth of tokens (∼3B tokens).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We use the average of input and output token costs based on June 2024 prices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Models with an outer circle indicate open- weights models run on low-cost APIs, leveraging recent specialized GPU developments for transformers.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Left arrows indicate cheaper open-weights models below the plot’s lower bound.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Models with an outer circle indicate open- weights models run on low-cost APIs, leveraging recent specialized GPU developments for transformers. Left arrows indicate cheaper open-weights models below the plot’s lower bound. Dotted lines of the same color connect models of the same series. Generally, within a series, there’s a 10-fold cost increase for a 3.5-point accuracy improvement </a:t>
            </a:r>
            <a:endParaRPr sz="2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Dotted lines of the same color connect models of the same series. Generally, within a series, there’s a 10-fold cost increase for a 3.5-point accuracy improvement </a:t>
            </a:r>
            <a:endParaRPr/>
          </a:p>
          <a:p>
            <a:pPr indent="-2095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Models with an outer circle indicate open- weights models run on low-cost APIs, leveraging recent specialized GPU developments for transformers. Left arrows indicate cheaper open-weights models below the plot’s lower bound. Dotted lines of the same color connect models of the same series. Generally, within a series, there’s a 10-fold cost increase for a 3.5-point accuracy improvement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fa09e038ec_5_3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a09e038ec_5_6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fa09e038ec_5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Interestingly, while many cutting-edge models perform similarly in general benchmarks, they show significant variability in this niche astronomical research question-answering task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Claude-3.5-Sonnet performs best with an 85.0% accuracy, outperforming the closest non-Anthropic competitor, GPT-4o, by 4.6 percentage points.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LLaMA-3-70B performs best with an 80.6% accuracy, outperforming even GPT-4o (80.4%) and Gemini-1.5-Pro (77.6%), although it is still worse than Claude-3.5-Sonnet (85.0%).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Qwen-2-72B and Mixtral-8x22B-v0.1 are also competitive with 77.7% accuracy, which is on par with Gemini-1.5-Pro. 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This shows that open-weights models, at least those with 70 billion parameters or more, are competitive in terms of astronomical Q&amp;A performance. </a:t>
            </a:r>
            <a:endParaRPr/>
          </a:p>
          <a:p>
            <a:pPr indent="-2095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fa09e038ec_5_6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a09e038ec_5_9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fa09e038ec_5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fa09e038ec_5_9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22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:notes"/>
          <p:cNvSpPr txBox="1"/>
          <p:nvPr>
            <p:ph idx="12"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a09e038e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g2fa09e038ec_0_0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fa09e038ec_0_0:notes"/>
          <p:cNvSpPr txBox="1"/>
          <p:nvPr>
            <p:ph idx="12" type="sldNum"/>
          </p:nvPr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a09e038ec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2fa09e038ec_0_6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fa09e038ec_0_6:notes"/>
          <p:cNvSpPr txBox="1"/>
          <p:nvPr>
            <p:ph idx="12" type="sldNum"/>
          </p:nvPr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a09e038ec_5_1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a09e038ec_5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a09e038ec_5_1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a09e038ec_5_1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a09e038ec_5_1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a09e038ec_5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a09e038ec_5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a09e038ec_5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a09e038ec_5_1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fa09e038ec_5_1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2" name="Google Shape;72;p4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4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Title and Content">
  <p:cSld name="*Title and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a09e038ec_5_308"/>
          <p:cNvSpPr txBox="1"/>
          <p:nvPr>
            <p:ph type="title"/>
          </p:nvPr>
        </p:nvSpPr>
        <p:spPr>
          <a:xfrm>
            <a:off x="609601" y="477837"/>
            <a:ext cx="111639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37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2fa09e038ec_5_308"/>
          <p:cNvSpPr txBox="1"/>
          <p:nvPr>
            <p:ph idx="1" type="body"/>
          </p:nvPr>
        </p:nvSpPr>
        <p:spPr>
          <a:xfrm>
            <a:off x="609601" y="1877795"/>
            <a:ext cx="11163900" cy="4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0">
            <a:noAutofit/>
          </a:bodyPr>
          <a:lstStyle>
            <a:lvl1pPr indent="-381000" lvl="0" marL="457200" algn="l">
              <a:spcBef>
                <a:spcPts val="800"/>
              </a:spcBef>
              <a:spcAft>
                <a:spcPts val="0"/>
              </a:spcAft>
              <a:buClr>
                <a:srgbClr val="232425"/>
              </a:buClr>
              <a:buSzPts val="2400"/>
              <a:buChar char="•"/>
              <a:defRPr/>
            </a:lvl1pPr>
            <a:lvl2pPr indent="-3810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400"/>
              <a:buChar char="•"/>
              <a:defRPr/>
            </a:lvl2pPr>
            <a:lvl3pPr indent="-3810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400"/>
              <a:buChar char="•"/>
              <a:defRPr/>
            </a:lvl3pPr>
            <a:lvl4pPr indent="-3810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400"/>
              <a:buChar char="•"/>
              <a:defRPr/>
            </a:lvl4pPr>
            <a:lvl5pPr indent="-3810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400"/>
              <a:buChar char="•"/>
              <a:defRPr/>
            </a:lvl5pPr>
            <a:lvl6pPr indent="-3810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indent="-3810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indent="-3810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indent="-3810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/>
        </p:txBody>
      </p:sp>
      <p:sp>
        <p:nvSpPr>
          <p:cNvPr id="98" name="Google Shape;98;g2fa09e038ec_5_308"/>
          <p:cNvSpPr txBox="1"/>
          <p:nvPr>
            <p:ph idx="2" type="body"/>
          </p:nvPr>
        </p:nvSpPr>
        <p:spPr>
          <a:xfrm>
            <a:off x="609601" y="1346549"/>
            <a:ext cx="11163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None/>
              <a:defRPr b="1" sz="2700">
                <a:solidFill>
                  <a:schemeClr val="accent2"/>
                </a:solidFill>
              </a:defRPr>
            </a:lvl1pPr>
            <a:lvl2pPr indent="-3810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400"/>
              <a:buChar char="•"/>
              <a:defRPr/>
            </a:lvl2pPr>
            <a:lvl3pPr indent="-3810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400"/>
              <a:buChar char="•"/>
              <a:defRPr/>
            </a:lvl3pPr>
            <a:lvl4pPr indent="-3810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400"/>
              <a:buChar char="•"/>
              <a:defRPr/>
            </a:lvl4pPr>
            <a:lvl5pPr indent="-3810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400"/>
              <a:buChar char="•"/>
              <a:defRPr/>
            </a:lvl5pPr>
            <a:lvl6pPr indent="-3810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indent="-3810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indent="-3810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indent="-3810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/>
        </p:txBody>
      </p:sp>
      <p:sp>
        <p:nvSpPr>
          <p:cNvPr id="99" name="Google Shape;99;g2fa09e038ec_5_308"/>
          <p:cNvSpPr txBox="1"/>
          <p:nvPr>
            <p:ph idx="12" type="sldNum"/>
          </p:nvPr>
        </p:nvSpPr>
        <p:spPr>
          <a:xfrm>
            <a:off x="5791200" y="6473709"/>
            <a:ext cx="6096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09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a09e038ec_5_154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2fa09e038ec_5_1544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/>
            </a:lvl1pPr>
            <a:lvl2pPr indent="-330200" lvl="1" marL="91440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30200" lvl="2" marL="137160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103" name="Google Shape;103;g2fa09e038ec_5_1544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/>
            </a:lvl1pPr>
            <a:lvl2pPr indent="-330200" lvl="1" marL="91440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30200" lvl="2" marL="137160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104" name="Google Shape;104;g2fa09e038ec_5_154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6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9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9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4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4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4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3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730118" y="6356350"/>
            <a:ext cx="1247364" cy="43657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170"/>
            <a:ext cx="12191999" cy="687117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"/>
          <p:cNvSpPr txBox="1"/>
          <p:nvPr>
            <p:ph type="ctrTitle"/>
          </p:nvPr>
        </p:nvSpPr>
        <p:spPr>
          <a:xfrm>
            <a:off x="1066800" y="1132123"/>
            <a:ext cx="10058400" cy="8808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libri"/>
              <a:buNone/>
            </a:pPr>
            <a:r>
              <a:rPr lang="en-US" sz="5200">
                <a:solidFill>
                  <a:schemeClr val="lt1"/>
                </a:solidFill>
              </a:rPr>
              <a:t>State of the Eval at Argonne</a:t>
            </a:r>
            <a:endParaRPr/>
          </a:p>
        </p:txBody>
      </p:sp>
      <p:sp>
        <p:nvSpPr>
          <p:cNvPr id="112" name="Google Shape;112;p1"/>
          <p:cNvSpPr txBox="1"/>
          <p:nvPr>
            <p:ph idx="1" type="subTitle"/>
          </p:nvPr>
        </p:nvSpPr>
        <p:spPr>
          <a:xfrm>
            <a:off x="1006700" y="3342205"/>
            <a:ext cx="10058400" cy="8808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</a:pPr>
            <a:r>
              <a:rPr lang="en-US" sz="2200">
                <a:solidFill>
                  <a:srgbClr val="FFFFFF"/>
                </a:solidFill>
              </a:rPr>
              <a:t>Franck Cappello, Sandeep Madireddy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</a:pPr>
            <a:r>
              <a:rPr lang="en-US" sz="2200">
                <a:solidFill>
                  <a:srgbClr val="FFFFFF"/>
                </a:solidFill>
              </a:rPr>
              <a:t>Argonne National Laboratory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a09e038ec_5_1835"/>
          <p:cNvSpPr txBox="1"/>
          <p:nvPr>
            <p:ph type="title"/>
          </p:nvPr>
        </p:nvSpPr>
        <p:spPr>
          <a:xfrm>
            <a:off x="415600" y="-117833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Detailed Score Breakdown</a:t>
            </a:r>
            <a:endParaRPr/>
          </a:p>
        </p:txBody>
      </p:sp>
      <p:sp>
        <p:nvSpPr>
          <p:cNvPr id="178" name="Google Shape;178;g2fa09e038ec_5_1835"/>
          <p:cNvSpPr txBox="1"/>
          <p:nvPr>
            <p:ph idx="1" type="body"/>
          </p:nvPr>
        </p:nvSpPr>
        <p:spPr>
          <a:xfrm>
            <a:off x="554133" y="2048844"/>
            <a:ext cx="7110900" cy="607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fa09e038ec_5_1835"/>
          <p:cNvSpPr txBox="1"/>
          <p:nvPr>
            <p:ph idx="2" type="body"/>
          </p:nvPr>
        </p:nvSpPr>
        <p:spPr>
          <a:xfrm>
            <a:off x="8590933" y="2048844"/>
            <a:ext cx="7110900" cy="607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g2fa09e038ec_5_18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593367"/>
            <a:ext cx="10345968" cy="58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2fa09e038ec_5_1835"/>
          <p:cNvSpPr txBox="1"/>
          <p:nvPr/>
        </p:nvSpPr>
        <p:spPr>
          <a:xfrm>
            <a:off x="6745167" y="81133"/>
            <a:ext cx="49296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32425"/>
                </a:solidFill>
              </a:rPr>
              <a:t>Across the board, staff tend get higher quality scores to students, but similar acceptance</a:t>
            </a:r>
            <a:endParaRPr sz="2400">
              <a:solidFill>
                <a:srgbClr val="23242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a09e038ec_5_3"/>
          <p:cNvSpPr txBox="1"/>
          <p:nvPr>
            <p:ph type="title"/>
          </p:nvPr>
        </p:nvSpPr>
        <p:spPr>
          <a:xfrm>
            <a:off x="609601" y="477837"/>
            <a:ext cx="111639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</a:pPr>
            <a:r>
              <a:rPr b="0" lang="en-US" sz="3700">
                <a:solidFill>
                  <a:schemeClr val="dk2"/>
                </a:solidFill>
              </a:rPr>
              <a:t>HOW DO WE WANT TO EVALUATE? </a:t>
            </a:r>
            <a:br>
              <a:rPr b="0" lang="en-US" sz="3700">
                <a:solidFill>
                  <a:schemeClr val="dk2"/>
                </a:solidFill>
              </a:rPr>
            </a:br>
            <a:endParaRPr/>
          </a:p>
        </p:txBody>
      </p:sp>
      <p:sp>
        <p:nvSpPr>
          <p:cNvPr id="188" name="Google Shape;188;g2fa09e038ec_5_3"/>
          <p:cNvSpPr txBox="1"/>
          <p:nvPr>
            <p:ph idx="2" type="body"/>
          </p:nvPr>
        </p:nvSpPr>
        <p:spPr>
          <a:xfrm>
            <a:off x="609600" y="892311"/>
            <a:ext cx="11163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None/>
            </a:pPr>
            <a:r>
              <a:rPr lang="en-US"/>
              <a:t>How to generate Multiple Choice Questions</a:t>
            </a:r>
            <a:endParaRPr/>
          </a:p>
        </p:txBody>
      </p:sp>
      <p:sp>
        <p:nvSpPr>
          <p:cNvPr id="189" name="Google Shape;189;g2fa09e038ec_5_3"/>
          <p:cNvSpPr txBox="1"/>
          <p:nvPr>
            <p:ph idx="12" type="sldNum"/>
          </p:nvPr>
        </p:nvSpPr>
        <p:spPr>
          <a:xfrm>
            <a:off x="5791200" y="6473709"/>
            <a:ext cx="6096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0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g2fa09e038ec_5_3"/>
          <p:cNvSpPr txBox="1"/>
          <p:nvPr/>
        </p:nvSpPr>
        <p:spPr>
          <a:xfrm>
            <a:off x="429188" y="1306785"/>
            <a:ext cx="6119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-4635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Fully automatically (our work)</a:t>
            </a:r>
            <a:endParaRPr sz="1900"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1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Collected 885 articles in Annual Review of Astronomy and Astrophysics, 1963 to 2023. </a:t>
            </a:r>
            <a:endParaRPr sz="1900"/>
          </a:p>
          <a:p>
            <a:pPr indent="-387350" lvl="0" marL="381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the Nougat optical character recognition (OCR) tool (Blecher et al. 2023) to transcribe these papers into text. </a:t>
            </a:r>
            <a:endParaRPr sz="1900"/>
          </a:p>
          <a:p>
            <a:pPr indent="-387350" lvl="0" marL="381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Fed each paper into Gemini-1.5-Pro and instructed it to propose 5 questions that can be answered based on the paper’s content. </a:t>
            </a:r>
            <a:endParaRPr sz="1900"/>
          </a:p>
          <a:p>
            <a:pPr indent="-387350" lvl="0" marL="381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question was accompanied by four options (A, B, C, D) only one of which is correct.</a:t>
            </a:r>
            <a:endParaRPr sz="1900"/>
          </a:p>
          <a:p>
            <a:pPr indent="-387350" lvl="0" marL="381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Robustness considerations added to the prompt generating the questions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g2fa09e038ec_5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499" y="892311"/>
            <a:ext cx="3209138" cy="540811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2fa09e038ec_5_3"/>
          <p:cNvSpPr txBox="1"/>
          <p:nvPr/>
        </p:nvSpPr>
        <p:spPr>
          <a:xfrm>
            <a:off x="7874499" y="6156799"/>
            <a:ext cx="3537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96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Ting et al. (2024). Who Wins Astronomy Jeopardy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a09e038ec_5_313"/>
          <p:cNvSpPr txBox="1"/>
          <p:nvPr>
            <p:ph type="title"/>
          </p:nvPr>
        </p:nvSpPr>
        <p:spPr>
          <a:xfrm>
            <a:off x="609600" y="126640"/>
            <a:ext cx="111639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3700"/>
              <a:buFont typeface="Arial"/>
              <a:buNone/>
            </a:pPr>
            <a:r>
              <a:rPr lang="en-US"/>
              <a:t>ASTRO BENCHMARK </a:t>
            </a:r>
            <a:endParaRPr/>
          </a:p>
        </p:txBody>
      </p:sp>
      <p:sp>
        <p:nvSpPr>
          <p:cNvPr id="199" name="Google Shape;199;g2fa09e038ec_5_313"/>
          <p:cNvSpPr txBox="1"/>
          <p:nvPr>
            <p:ph idx="12" type="sldNum"/>
          </p:nvPr>
        </p:nvSpPr>
        <p:spPr>
          <a:xfrm>
            <a:off x="7721600" y="8631612"/>
            <a:ext cx="8127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0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0" name="Google Shape;200;g2fa09e038ec_5_3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5071" y="1037845"/>
            <a:ext cx="6916931" cy="491750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fa09e038ec_5_313"/>
          <p:cNvSpPr txBox="1"/>
          <p:nvPr/>
        </p:nvSpPr>
        <p:spPr>
          <a:xfrm>
            <a:off x="6191533" y="201411"/>
            <a:ext cx="482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Evaluation on N = 4,425 MCQs</a:t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2fa09e038ec_5_313"/>
          <p:cNvSpPr txBox="1"/>
          <p:nvPr/>
        </p:nvSpPr>
        <p:spPr>
          <a:xfrm>
            <a:off x="6503884" y="5955349"/>
            <a:ext cx="517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Inference cost vs. performance</a:t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2fa09e038ec_5_313"/>
          <p:cNvSpPr txBox="1"/>
          <p:nvPr/>
        </p:nvSpPr>
        <p:spPr>
          <a:xfrm>
            <a:off x="385747" y="1642731"/>
            <a:ext cx="51759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x-axis show the cost per 0.1 million tokens</a:t>
            </a:r>
            <a:endParaRPr sz="1900"/>
          </a:p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y-axis shows performance</a:t>
            </a:r>
            <a:endParaRPr sz="1900"/>
          </a:p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Generally, within a series, there’s a 10-fold cost increase for a 3.5-point accuracy improvement</a:t>
            </a:r>
            <a:endParaRPr sz="1900"/>
          </a:p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Claude-3.5-Sonnet outperforms others models. </a:t>
            </a:r>
            <a:endParaRPr sz="1900"/>
          </a:p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LLaMA-3-70B is the only model in the same tier, albeit with lower performance.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a09e038ec_5_618"/>
          <p:cNvSpPr txBox="1"/>
          <p:nvPr>
            <p:ph type="title"/>
          </p:nvPr>
        </p:nvSpPr>
        <p:spPr>
          <a:xfrm>
            <a:off x="514065" y="-213064"/>
            <a:ext cx="111639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3700"/>
              <a:buFont typeface="Arial"/>
              <a:buNone/>
            </a:pPr>
            <a:r>
              <a:rPr lang="en-US"/>
              <a:t>ASTRO BENCHMARK </a:t>
            </a:r>
            <a:endParaRPr/>
          </a:p>
        </p:txBody>
      </p:sp>
      <p:sp>
        <p:nvSpPr>
          <p:cNvPr id="210" name="Google Shape;210;g2fa09e038ec_5_618"/>
          <p:cNvSpPr txBox="1"/>
          <p:nvPr>
            <p:ph idx="12" type="sldNum"/>
          </p:nvPr>
        </p:nvSpPr>
        <p:spPr>
          <a:xfrm>
            <a:off x="7721600" y="8631612"/>
            <a:ext cx="8127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0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g2fa09e038ec_5_618"/>
          <p:cNvSpPr txBox="1"/>
          <p:nvPr/>
        </p:nvSpPr>
        <p:spPr>
          <a:xfrm>
            <a:off x="753485" y="5849216"/>
            <a:ext cx="397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Sub-areas in astrophysics</a:t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g2fa09e038ec_5_618"/>
          <p:cNvPicPr preferRelativeResize="0"/>
          <p:nvPr/>
        </p:nvPicPr>
        <p:blipFill rotWithShape="1">
          <a:blip r:embed="rId3">
            <a:alphaModFix/>
          </a:blip>
          <a:srcRect b="1435" l="0" r="0" t="4711"/>
          <a:stretch/>
        </p:blipFill>
        <p:spPr>
          <a:xfrm>
            <a:off x="645745" y="692925"/>
            <a:ext cx="5145457" cy="607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2fa09e038ec_5_618"/>
          <p:cNvPicPr preferRelativeResize="0"/>
          <p:nvPr/>
        </p:nvPicPr>
        <p:blipFill rotWithShape="1">
          <a:blip r:embed="rId4">
            <a:alphaModFix/>
          </a:blip>
          <a:srcRect b="0" l="0" r="0" t="2343"/>
          <a:stretch/>
        </p:blipFill>
        <p:spPr>
          <a:xfrm>
            <a:off x="6804296" y="44608"/>
            <a:ext cx="4741959" cy="681339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2fa09e038ec_5_618"/>
          <p:cNvSpPr/>
          <p:nvPr/>
        </p:nvSpPr>
        <p:spPr>
          <a:xfrm>
            <a:off x="5178696" y="777965"/>
            <a:ext cx="464400" cy="557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07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fa09e038ec_5_618"/>
          <p:cNvSpPr txBox="1"/>
          <p:nvPr/>
        </p:nvSpPr>
        <p:spPr>
          <a:xfrm>
            <a:off x="5656104" y="777965"/>
            <a:ext cx="744900" cy="492600"/>
          </a:xfrm>
          <a:prstGeom prst="rect">
            <a:avLst/>
          </a:prstGeom>
          <a:noFill/>
          <a:ln cap="flat" cmpd="sng" w="9525">
            <a:solidFill>
              <a:srgbClr val="2324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4.6</a:t>
            </a:r>
            <a:endParaRPr sz="1900"/>
          </a:p>
        </p:txBody>
      </p:sp>
      <p:sp>
        <p:nvSpPr>
          <p:cNvPr id="216" name="Google Shape;216;g2fa09e038ec_5_618"/>
          <p:cNvSpPr/>
          <p:nvPr/>
        </p:nvSpPr>
        <p:spPr>
          <a:xfrm>
            <a:off x="4934857" y="1045028"/>
            <a:ext cx="243900" cy="506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2fa09e038ec_5_618"/>
          <p:cNvSpPr/>
          <p:nvPr/>
        </p:nvSpPr>
        <p:spPr>
          <a:xfrm>
            <a:off x="10966995" y="284479"/>
            <a:ext cx="243900" cy="506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2fa09e038ec_5_618"/>
          <p:cNvSpPr txBox="1"/>
          <p:nvPr/>
        </p:nvSpPr>
        <p:spPr>
          <a:xfrm>
            <a:off x="4166943" y="3035049"/>
            <a:ext cx="2821500" cy="1970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324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source models in the 70B and above competitive for astronomical Q&amp;A</a:t>
            </a:r>
            <a:endParaRPr sz="1900"/>
          </a:p>
        </p:txBody>
      </p:sp>
      <p:cxnSp>
        <p:nvCxnSpPr>
          <p:cNvPr id="219" name="Google Shape;219;g2fa09e038ec_5_618"/>
          <p:cNvCxnSpPr/>
          <p:nvPr/>
        </p:nvCxnSpPr>
        <p:spPr>
          <a:xfrm flipH="1" rot="10800000">
            <a:off x="5898605" y="750249"/>
            <a:ext cx="1114800" cy="228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fa09e038ec_5_928"/>
          <p:cNvSpPr txBox="1"/>
          <p:nvPr>
            <p:ph type="title"/>
          </p:nvPr>
        </p:nvSpPr>
        <p:spPr>
          <a:xfrm>
            <a:off x="514065" y="57476"/>
            <a:ext cx="111639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3700"/>
              <a:buFont typeface="Arial"/>
              <a:buNone/>
            </a:pPr>
            <a:r>
              <a:rPr lang="en-US"/>
              <a:t>ASTRO BENCHMARK  </a:t>
            </a:r>
            <a:endParaRPr/>
          </a:p>
        </p:txBody>
      </p:sp>
      <p:sp>
        <p:nvSpPr>
          <p:cNvPr id="226" name="Google Shape;226;g2fa09e038ec_5_928"/>
          <p:cNvSpPr txBox="1"/>
          <p:nvPr>
            <p:ph idx="12" type="sldNum"/>
          </p:nvPr>
        </p:nvSpPr>
        <p:spPr>
          <a:xfrm>
            <a:off x="7721600" y="8631612"/>
            <a:ext cx="8127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0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g2fa09e038ec_5_928"/>
          <p:cNvSpPr txBox="1"/>
          <p:nvPr/>
        </p:nvSpPr>
        <p:spPr>
          <a:xfrm>
            <a:off x="5593871" y="250703"/>
            <a:ext cx="397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Sub-areas in astrophysics</a:t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g2fa09e038ec_5_9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99" y="1869393"/>
            <a:ext cx="10363201" cy="4477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g2fa09e038ec_5_928"/>
          <p:cNvCxnSpPr/>
          <p:nvPr/>
        </p:nvCxnSpPr>
        <p:spPr>
          <a:xfrm flipH="1">
            <a:off x="4225652" y="1947961"/>
            <a:ext cx="1398000" cy="866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0" name="Google Shape;230;g2fa09e038ec_5_928"/>
          <p:cNvCxnSpPr/>
          <p:nvPr/>
        </p:nvCxnSpPr>
        <p:spPr>
          <a:xfrm flipH="1">
            <a:off x="4753955" y="1964105"/>
            <a:ext cx="1147200" cy="1878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1" name="Google Shape;231;g2fa09e038ec_5_928"/>
          <p:cNvCxnSpPr/>
          <p:nvPr/>
        </p:nvCxnSpPr>
        <p:spPr>
          <a:xfrm>
            <a:off x="8446447" y="1885487"/>
            <a:ext cx="528300" cy="1092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" name="Google Shape;232;g2fa09e038ec_5_928"/>
          <p:cNvCxnSpPr/>
          <p:nvPr/>
        </p:nvCxnSpPr>
        <p:spPr>
          <a:xfrm flipH="1">
            <a:off x="9463325" y="1885487"/>
            <a:ext cx="134700" cy="195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3" name="Google Shape;233;g2fa09e038ec_5_928"/>
          <p:cNvSpPr/>
          <p:nvPr/>
        </p:nvSpPr>
        <p:spPr>
          <a:xfrm>
            <a:off x="3906865" y="2030765"/>
            <a:ext cx="1227900" cy="250500"/>
          </a:xfrm>
          <a:prstGeom prst="rect">
            <a:avLst/>
          </a:prstGeom>
          <a:solidFill>
            <a:schemeClr val="accent1">
              <a:alpha val="36860"/>
            </a:scheme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2fa09e038ec_5_928"/>
          <p:cNvSpPr/>
          <p:nvPr/>
        </p:nvSpPr>
        <p:spPr>
          <a:xfrm>
            <a:off x="5023161" y="3670093"/>
            <a:ext cx="1046100" cy="246300"/>
          </a:xfrm>
          <a:prstGeom prst="rect">
            <a:avLst/>
          </a:prstGeom>
          <a:solidFill>
            <a:schemeClr val="accent1">
              <a:alpha val="36860"/>
            </a:scheme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fa09e038ec_5_928"/>
          <p:cNvSpPr/>
          <p:nvPr/>
        </p:nvSpPr>
        <p:spPr>
          <a:xfrm>
            <a:off x="8789048" y="1988464"/>
            <a:ext cx="1227900" cy="250500"/>
          </a:xfrm>
          <a:prstGeom prst="rect">
            <a:avLst/>
          </a:prstGeom>
          <a:solidFill>
            <a:schemeClr val="accent1">
              <a:alpha val="36860"/>
            </a:scheme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fa09e038ec_5_928"/>
          <p:cNvSpPr/>
          <p:nvPr/>
        </p:nvSpPr>
        <p:spPr>
          <a:xfrm>
            <a:off x="9839068" y="3711117"/>
            <a:ext cx="1227900" cy="250500"/>
          </a:xfrm>
          <a:prstGeom prst="rect">
            <a:avLst/>
          </a:prstGeom>
          <a:solidFill>
            <a:schemeClr val="accent1">
              <a:alpha val="36860"/>
            </a:scheme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2fa09e038ec_5_928"/>
          <p:cNvSpPr txBox="1"/>
          <p:nvPr/>
        </p:nvSpPr>
        <p:spPr>
          <a:xfrm>
            <a:off x="1425820" y="6236861"/>
            <a:ext cx="3971700" cy="615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English-focused models</a:t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2fa09e038ec_5_928"/>
          <p:cNvSpPr txBox="1"/>
          <p:nvPr/>
        </p:nvSpPr>
        <p:spPr>
          <a:xfrm>
            <a:off x="6493545" y="6236860"/>
            <a:ext cx="4272900" cy="615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Non-English-focused models</a:t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2fa09e038ec_5_928"/>
          <p:cNvSpPr txBox="1"/>
          <p:nvPr/>
        </p:nvSpPr>
        <p:spPr>
          <a:xfrm>
            <a:off x="5626548" y="967240"/>
            <a:ext cx="3971700" cy="985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degradation in more recent topics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31325" y="215746"/>
            <a:ext cx="11030095" cy="67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None/>
            </a:pPr>
            <a:r>
              <a:rPr b="0" lang="en-US" sz="4400" strike="noStrike">
                <a:solidFill>
                  <a:srgbClr val="0070C0"/>
                </a:solidFill>
              </a:rPr>
              <a:t>Evaluation Methodology: </a:t>
            </a:r>
            <a:r>
              <a:rPr lang="en-US"/>
              <a:t>AuroraGPT Approach</a:t>
            </a:r>
            <a:endParaRPr b="0" sz="4400" strike="noStrike"/>
          </a:p>
        </p:txBody>
      </p:sp>
      <p:sp>
        <p:nvSpPr>
          <p:cNvPr id="119" name="Google Shape;119;p22"/>
          <p:cNvSpPr txBox="1"/>
          <p:nvPr/>
        </p:nvSpPr>
        <p:spPr>
          <a:xfrm>
            <a:off x="438309" y="895426"/>
            <a:ext cx="11615400" cy="4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AuroraGPT is a developed as a AI research assistant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create a methodology to test general scientific knowledge skills and safety: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Scientific skills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Reasoning, math, literature understanding, generating solutions/designs, writing codes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Safety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Integrity, trustworthiness, not harmful for its users, not capable of generating WMD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methodology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representing real use cases:</a:t>
            </a:r>
            <a:endParaRPr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General scientific knowledge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Q&amp;A generated from experts and from literature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800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Argonne AI4S benchmark has currently ~1000 MCQs (5 domains)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Real use cases (1) : </a:t>
            </a: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style experiments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Experts using LLMs/FMs in real situation: solving an open problem, a recently solved problem (recording/analyzing all responses)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800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Performed 3 full experiments in Scheduling, PDE solving, AI training optimization.</a:t>
            </a:r>
            <a:endParaRPr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Real use cases (2): </a:t>
            </a: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 the wild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Recording/analyzing x1000s scientific user interactions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a09e038ec_0_0"/>
          <p:cNvSpPr txBox="1"/>
          <p:nvPr>
            <p:ph type="title"/>
          </p:nvPr>
        </p:nvSpPr>
        <p:spPr>
          <a:xfrm>
            <a:off x="331325" y="215746"/>
            <a:ext cx="11030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None/>
            </a:pPr>
            <a:r>
              <a:rPr lang="en-US">
                <a:solidFill>
                  <a:srgbClr val="0070C0"/>
                </a:solidFill>
              </a:rPr>
              <a:t>Gap analysis</a:t>
            </a:r>
            <a:r>
              <a:rPr b="0" lang="en-US" sz="4400" strike="noStrike">
                <a:solidFill>
                  <a:srgbClr val="0070C0"/>
                </a:solidFill>
              </a:rPr>
              <a:t>: </a:t>
            </a:r>
            <a:r>
              <a:rPr lang="en-US"/>
              <a:t>AuroraGPT Approach</a:t>
            </a:r>
            <a:endParaRPr b="0" sz="4400" strike="noStrike"/>
          </a:p>
        </p:txBody>
      </p:sp>
      <p:sp>
        <p:nvSpPr>
          <p:cNvPr id="126" name="Google Shape;126;g2fa09e038ec_0_0"/>
          <p:cNvSpPr txBox="1"/>
          <p:nvPr/>
        </p:nvSpPr>
        <p:spPr>
          <a:xfrm>
            <a:off x="438309" y="895426"/>
            <a:ext cx="11615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•"/>
            </a:pPr>
            <a:r>
              <a:rPr b="1"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Manual Question generation/evaluation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for convince researchers to write (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difficulty level)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/evaluate (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evaluations per question)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MCQs.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•"/>
            </a:pPr>
            <a:r>
              <a:rPr b="1"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Automatic</a:t>
            </a:r>
            <a:r>
              <a:rPr b="1"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Question generation/evaluation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to generate MCQs or open ended questions that are difficult enough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as a judge for evaluation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style experiments</a:t>
            </a:r>
            <a:endParaRPr b="1"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not scale (several hours per experiments)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 the wild</a:t>
            </a:r>
            <a:endParaRPr b="1"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 aspect (may be considered human subject research), Identify existing weak and strong scientific skills, and model safety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a09e038ec_0_6"/>
          <p:cNvSpPr txBox="1"/>
          <p:nvPr>
            <p:ph type="title"/>
          </p:nvPr>
        </p:nvSpPr>
        <p:spPr>
          <a:xfrm>
            <a:off x="331325" y="215746"/>
            <a:ext cx="11030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None/>
            </a:pPr>
            <a:r>
              <a:rPr lang="en-US">
                <a:solidFill>
                  <a:srgbClr val="0070C0"/>
                </a:solidFill>
              </a:rPr>
              <a:t>Research directions</a:t>
            </a:r>
            <a:r>
              <a:rPr b="0" lang="en-US" sz="4400" strike="noStrike">
                <a:solidFill>
                  <a:srgbClr val="0070C0"/>
                </a:solidFill>
              </a:rPr>
              <a:t>: </a:t>
            </a:r>
            <a:r>
              <a:rPr lang="en-US"/>
              <a:t>AuroraGPT Approach</a:t>
            </a:r>
            <a:endParaRPr b="0" sz="4400" strike="noStrike"/>
          </a:p>
        </p:txBody>
      </p:sp>
      <p:sp>
        <p:nvSpPr>
          <p:cNvPr id="133" name="Google Shape;133;g2fa09e038ec_0_6"/>
          <p:cNvSpPr txBox="1"/>
          <p:nvPr/>
        </p:nvSpPr>
        <p:spPr>
          <a:xfrm>
            <a:off x="514509" y="895426"/>
            <a:ext cx="11615400" cy="4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•"/>
            </a:pPr>
            <a:r>
              <a:rPr b="1"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Manual Question generation/evaluation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for convince researchers to write (difficulty level)/evaluate (3 evaluations per question) MCQs. → 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Reduce as much as possible the # of reviews per MCQ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•"/>
            </a:pPr>
            <a:r>
              <a:rPr b="1"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Automatic Question generation/evaluation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to generate MCQs or open ended questions that are difficult enough → 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generate from collection of papers, surveys, books. Prompt engineering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as a judge for evaluation → 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Prompt engineering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style experiments</a:t>
            </a:r>
            <a:endParaRPr b="1"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not scale (several hours per experiments) → 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automate analysis and prompt generation → Alpha Go 0 approach (LLM challenging another LLM)? 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 the wild</a:t>
            </a:r>
            <a:endParaRPr b="1"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 aspect (may be considered human subject research), Identify existing weak and strong scientific skills, and model safety →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Statistical analysis.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a09e038ec_5_1242"/>
          <p:cNvSpPr txBox="1"/>
          <p:nvPr>
            <p:ph type="title"/>
          </p:nvPr>
        </p:nvSpPr>
        <p:spPr>
          <a:xfrm>
            <a:off x="554133" y="791156"/>
            <a:ext cx="15147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did we do</a:t>
            </a:r>
            <a:endParaRPr/>
          </a:p>
        </p:txBody>
      </p:sp>
      <p:sp>
        <p:nvSpPr>
          <p:cNvPr id="139" name="Google Shape;139;g2fa09e038ec_5_1242"/>
          <p:cNvSpPr txBox="1"/>
          <p:nvPr>
            <p:ph idx="1" type="body"/>
          </p:nvPr>
        </p:nvSpPr>
        <p:spPr>
          <a:xfrm>
            <a:off x="554133" y="2048844"/>
            <a:ext cx="151476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Goal: Produce a Validated Graduate-Level Science Benchmark for Evaluation of Foundation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 1: Generate Scientific Questions at a Graduate Level from Scientific Papers</a:t>
            </a:r>
            <a:endParaRPr/>
          </a:p>
          <a:p>
            <a:pPr indent="-419100" lvl="0" marL="609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Argonne Students</a:t>
            </a:r>
            <a:endParaRPr/>
          </a:p>
          <a:p>
            <a:pPr indent="-419100" lvl="0" marL="609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Argonne Staff Members</a:t>
            </a:r>
            <a:endParaRPr/>
          </a:p>
          <a:p>
            <a:pPr indent="-419100" lvl="0" marL="609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Advanced AI Models (e.g. GPT4, Gemini)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 2: Validate the Quality of Scientific Questions Generated</a:t>
            </a:r>
            <a:endParaRPr/>
          </a:p>
          <a:p>
            <a:pPr indent="-419100" lvl="0" marL="609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Argonne Students</a:t>
            </a:r>
            <a:endParaRPr/>
          </a:p>
          <a:p>
            <a:pPr indent="-419100" lvl="0" marL="609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Argonne Staff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a09e038ec_5_124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Questions Did we Generate?</a:t>
            </a:r>
            <a:endParaRPr/>
          </a:p>
        </p:txBody>
      </p:sp>
      <p:sp>
        <p:nvSpPr>
          <p:cNvPr id="145" name="Google Shape;145;g2fa09e038ec_5_1247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5450" lvl="0" marL="609600" rtl="0" algn="l"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Between AI, Students, and Staff, we have generated about 980 questions so far in total.</a:t>
            </a:r>
            <a:endParaRPr/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In the same time, we have generated about 605 reviews</a:t>
            </a:r>
            <a:endParaRPr/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We have about 6 “Leaders” senior staff, we exclude them most of the time due to lack of  data</a:t>
            </a:r>
            <a:endParaRPr/>
          </a:p>
        </p:txBody>
      </p:sp>
      <p:sp>
        <p:nvSpPr>
          <p:cNvPr id="146" name="Google Shape;146;g2fa09e038ec_5_1247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g2fa09e038ec_5_1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200" y="2036500"/>
            <a:ext cx="5333200" cy="3555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a09e038ec_5_12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Does Author Stage of Career Matter for Question Quality?</a:t>
            </a:r>
            <a:endParaRPr/>
          </a:p>
        </p:txBody>
      </p:sp>
      <p:sp>
        <p:nvSpPr>
          <p:cNvPr id="153" name="Google Shape;153;g2fa09e038ec_5_1254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5450" lvl="0" marL="609600" rtl="0" algn="l"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Students and Staff produce questions that are accepted at roughly the same rate</a:t>
            </a:r>
            <a:endParaRPr/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AI generated questions tend to be accepted 14 %points less often.</a:t>
            </a:r>
            <a:endParaRPr/>
          </a:p>
          <a:p>
            <a:pPr indent="-406400" lvl="1" marL="1219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There are possible improvements we could implement to the question generation method</a:t>
            </a:r>
            <a:endParaRPr/>
          </a:p>
        </p:txBody>
      </p:sp>
      <p:pic>
        <p:nvPicPr>
          <p:cNvPr id="154" name="Google Shape;154;g2fa09e038ec_5_1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333" y="1741917"/>
            <a:ext cx="6216935" cy="4144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a09e038ec_5_126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Does Reviewer Career Stage Effect Reviews?</a:t>
            </a:r>
            <a:endParaRPr/>
          </a:p>
        </p:txBody>
      </p:sp>
      <p:sp>
        <p:nvSpPr>
          <p:cNvPr id="160" name="Google Shape;160;g2fa09e038ec_5_1260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5450" lvl="0" marL="609600" rtl="0" algn="l"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Both Early Career, Mid Career Staff, and Students have very similar acceptance rates</a:t>
            </a:r>
            <a:endParaRPr/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This suggests our rubric is likely doing a good job</a:t>
            </a:r>
            <a:endParaRPr/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This also means we don’t have to always get senior folks to review, we can use students and junior staff.</a:t>
            </a:r>
            <a:endParaRPr/>
          </a:p>
        </p:txBody>
      </p:sp>
      <p:sp>
        <p:nvSpPr>
          <p:cNvPr id="161" name="Google Shape;161;g2fa09e038ec_5_1260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g2fa09e038ec_5_1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200" y="1782500"/>
            <a:ext cx="6095201" cy="4063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a09e038ec_5_1549"/>
          <p:cNvSpPr txBox="1"/>
          <p:nvPr>
            <p:ph type="title"/>
          </p:nvPr>
        </p:nvSpPr>
        <p:spPr>
          <a:xfrm>
            <a:off x="415600" y="-117833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Detailed Score Breakdown</a:t>
            </a:r>
            <a:endParaRPr/>
          </a:p>
        </p:txBody>
      </p:sp>
      <p:sp>
        <p:nvSpPr>
          <p:cNvPr id="168" name="Google Shape;168;g2fa09e038ec_5_1549"/>
          <p:cNvSpPr txBox="1"/>
          <p:nvPr>
            <p:ph idx="1" type="body"/>
          </p:nvPr>
        </p:nvSpPr>
        <p:spPr>
          <a:xfrm>
            <a:off x="554133" y="2048844"/>
            <a:ext cx="7110900" cy="607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fa09e038ec_5_1549"/>
          <p:cNvSpPr txBox="1"/>
          <p:nvPr>
            <p:ph idx="2" type="body"/>
          </p:nvPr>
        </p:nvSpPr>
        <p:spPr>
          <a:xfrm>
            <a:off x="8590933" y="2048844"/>
            <a:ext cx="7110900" cy="607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g2fa09e038ec_5_15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593367"/>
            <a:ext cx="10345968" cy="581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g2fa09e038ec_5_1549"/>
          <p:cNvCxnSpPr/>
          <p:nvPr/>
        </p:nvCxnSpPr>
        <p:spPr>
          <a:xfrm>
            <a:off x="6887167" y="1044733"/>
            <a:ext cx="30300" cy="2059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g2fa09e038ec_5_1549"/>
          <p:cNvSpPr txBox="1"/>
          <p:nvPr/>
        </p:nvSpPr>
        <p:spPr>
          <a:xfrm>
            <a:off x="6745167" y="81133"/>
            <a:ext cx="49296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32425"/>
                </a:solidFill>
              </a:rPr>
              <a:t>However, AI really struggles to make hard questions</a:t>
            </a:r>
            <a:endParaRPr sz="2400">
              <a:solidFill>
                <a:srgbClr val="23242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2024-03-11T23:10:05Z</dcterms:created>
  <dc:creator>Cappello, Franck</dc:creator>
</cp:coreProperties>
</file>