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  <p:sldMasterId id="2147483694" r:id="rId3"/>
  </p:sldMasterIdLst>
  <p:notesMasterIdLst>
    <p:notesMasterId r:id="rId16"/>
  </p:notesMasterIdLst>
  <p:sldIdLst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edium" panose="020F0502020204030204" pitchFamily="34" charset="0"/>
      <p:regular r:id="rId25"/>
      <p:bold r:id="rId26"/>
      <p:italic r:id="rId27"/>
      <p:boldItalic r:id="rId28"/>
    </p:embeddedFont>
    <p:embeddedFont>
      <p:font typeface="Roboto Mono" pitchFamily="49" charset="0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/>
    <p:restoredTop sz="94660"/>
  </p:normalViewPr>
  <p:slideViewPr>
    <p:cSldViewPr snapToGrid="0">
      <p:cViewPr varScale="1">
        <p:scale>
          <a:sx n="158" d="100"/>
          <a:sy n="158" d="100"/>
        </p:scale>
        <p:origin x="7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9cf0597a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9cf0597a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f9cf0597ad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f9cf0597ad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9cf0597ad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f9cf0597ad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9cf0597a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9cf0597a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9cf0597ad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f9cf0597ad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9cf0597a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9cf0597a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9cf0597a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9cf0597a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9cf0597ad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9cf0597ad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f9cf0597ad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f9cf0597ad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f9cf0597ad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f9cf0597ad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“random” code from Discourse: machine learning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+ model, proximal gradient descent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on the GPU: </a:t>
            </a:r>
            <a:r>
              <a:rPr lang="en" b="1"/>
              <a:t>change input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even performs good!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Realistic, but </a:t>
            </a:r>
            <a:r>
              <a:rPr lang="en" b="1"/>
              <a:t>best case scenario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 perfectly onto CuArrays’ strengths and weaknesses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9cf0597ad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9cf0597ad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135" y="422"/>
            <a:ext cx="9142800" cy="5143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187875" y="158763"/>
            <a:ext cx="1611000" cy="108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07854" y="361950"/>
            <a:ext cx="3429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307854" y="4045533"/>
            <a:ext cx="3197400" cy="914400"/>
          </a:xfrm>
          <a:prstGeom prst="rect">
            <a:avLst/>
          </a:prstGeom>
          <a:solidFill>
            <a:schemeClr val="dk1">
              <a:alpha val="2588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3"/>
          </p:nvPr>
        </p:nvSpPr>
        <p:spPr>
          <a:xfrm>
            <a:off x="5601551" y="4045533"/>
            <a:ext cx="3197400" cy="914400"/>
          </a:xfrm>
          <a:prstGeom prst="rect">
            <a:avLst/>
          </a:prstGeom>
          <a:solidFill>
            <a:schemeClr val="dk1">
              <a:alpha val="2588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98014" y="1045002"/>
            <a:ext cx="82887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wo Columns">
  <p:cSld name="1_Two 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11724" y="867007"/>
            <a:ext cx="3931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14064" y="867007"/>
            <a:ext cx="3931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ext and Picture">
  <p:cSld name="1_Text and Pictur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>
            <a:spLocks noGrp="1"/>
          </p:cNvSpPr>
          <p:nvPr>
            <p:ph type="pic" idx="2"/>
          </p:nvPr>
        </p:nvSpPr>
        <p:spPr>
          <a:xfrm>
            <a:off x="5088384" y="867007"/>
            <a:ext cx="36576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411724" y="867007"/>
            <a:ext cx="4465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3"/>
          </p:nvPr>
        </p:nvSpPr>
        <p:spPr>
          <a:xfrm>
            <a:off x="5088384" y="4095750"/>
            <a:ext cx="35052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">
  <p:cSld name="Tab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Blank">
  <p:cSld name="2_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able">
  <p:cSld name="1_Tab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98014" y="1045002"/>
            <a:ext cx="82887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lumns">
  <p:cSld name="Two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411724" y="867007"/>
            <a:ext cx="3931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>
          <a:xfrm>
            <a:off x="4814064" y="867007"/>
            <a:ext cx="3931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 and Picture">
  <p:cSld name="Text and Pictur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>
            <a:spLocks noGrp="1"/>
          </p:cNvSpPr>
          <p:nvPr>
            <p:ph type="pic" idx="2"/>
          </p:nvPr>
        </p:nvSpPr>
        <p:spPr>
          <a:xfrm>
            <a:off x="5088384" y="867007"/>
            <a:ext cx="36576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411724" y="867007"/>
            <a:ext cx="4465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3"/>
          </p:nvPr>
        </p:nvSpPr>
        <p:spPr>
          <a:xfrm>
            <a:off x="5088384" y="4095750"/>
            <a:ext cx="35052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 1">
  <p:cSld name="OBJECT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OBJECT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360342" y="134901"/>
            <a:ext cx="6819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228600" lvl="0" indent="-228600" algn="l">
              <a:spcBef>
                <a:spcPts val="0"/>
              </a:spcBef>
              <a:spcAft>
                <a:spcPts val="0"/>
              </a:spcAft>
              <a:buClr>
                <a:srgbClr val="114766"/>
              </a:buClr>
              <a:buSzPts val="2900"/>
              <a:buNone/>
              <a:defRPr sz="2900" b="1"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560"/>
              </a:spcBef>
              <a:spcAft>
                <a:spcPts val="0"/>
              </a:spcAft>
              <a:buClr>
                <a:srgbClr val="114766"/>
              </a:buClr>
              <a:buSzPts val="18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algn="l">
              <a:spcBef>
                <a:spcPts val="48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–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–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»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101" name="Google Shape;101;p26"/>
          <p:cNvCxnSpPr/>
          <p:nvPr/>
        </p:nvCxnSpPr>
        <p:spPr>
          <a:xfrm rot="10800000" flipH="1">
            <a:off x="360342" y="774781"/>
            <a:ext cx="8457000" cy="14100"/>
          </a:xfrm>
          <a:prstGeom prst="straightConnector1">
            <a:avLst/>
          </a:prstGeom>
          <a:noFill/>
          <a:ln w="38100" cap="flat" cmpd="sng">
            <a:solidFill>
              <a:srgbClr val="429FD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Google Shape;10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417" y="4708089"/>
            <a:ext cx="1657350" cy="377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194" y="4707920"/>
            <a:ext cx="442515" cy="37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500" y="134900"/>
            <a:ext cx="1539300" cy="5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2">
  <p:cSld name="OBJECT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>
            <a:off x="360342" y="134901"/>
            <a:ext cx="6819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228600" lvl="0" indent="-228600" algn="l">
              <a:spcBef>
                <a:spcPts val="0"/>
              </a:spcBef>
              <a:spcAft>
                <a:spcPts val="0"/>
              </a:spcAft>
              <a:buClr>
                <a:srgbClr val="114766"/>
              </a:buClr>
              <a:buSzPts val="2900"/>
              <a:buNone/>
              <a:defRPr sz="2900" b="1"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560"/>
              </a:spcBef>
              <a:spcAft>
                <a:spcPts val="0"/>
              </a:spcAft>
              <a:buClr>
                <a:srgbClr val="114766"/>
              </a:buClr>
              <a:buSzPts val="18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algn="l">
              <a:spcBef>
                <a:spcPts val="48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–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–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»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 algn="l">
              <a:spcBef>
                <a:spcPts val="400"/>
              </a:spcBef>
              <a:spcAft>
                <a:spcPts val="0"/>
              </a:spcAft>
              <a:buClr>
                <a:srgbClr val="114766"/>
              </a:buClr>
              <a:buSzPts val="1400"/>
              <a:buFont typeface="Helvetica Neue"/>
              <a:buChar char="•"/>
              <a:defRPr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cxnSp>
        <p:nvCxnSpPr>
          <p:cNvPr id="108" name="Google Shape;108;p27"/>
          <p:cNvCxnSpPr/>
          <p:nvPr/>
        </p:nvCxnSpPr>
        <p:spPr>
          <a:xfrm rot="10800000" flipH="1">
            <a:off x="360342" y="774781"/>
            <a:ext cx="8457000" cy="14100"/>
          </a:xfrm>
          <a:prstGeom prst="straightConnector1">
            <a:avLst/>
          </a:prstGeom>
          <a:noFill/>
          <a:ln w="38100" cap="flat" cmpd="sng">
            <a:solidFill>
              <a:srgbClr val="429FD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9" name="Google Shape;10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417" y="4708089"/>
            <a:ext cx="1657350" cy="377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194" y="4707920"/>
            <a:ext cx="442515" cy="37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500" y="134900"/>
            <a:ext cx="1539300" cy="5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>
            <a:spLocks noGrp="1"/>
          </p:cNvSpPr>
          <p:nvPr>
            <p:ph type="title"/>
          </p:nvPr>
        </p:nvSpPr>
        <p:spPr>
          <a:xfrm>
            <a:off x="360342" y="134901"/>
            <a:ext cx="6819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228600" lvl="0" indent="-228600" algn="l">
              <a:spcBef>
                <a:spcPts val="0"/>
              </a:spcBef>
              <a:spcAft>
                <a:spcPts val="0"/>
              </a:spcAft>
              <a:buClr>
                <a:srgbClr val="114766"/>
              </a:buClr>
              <a:buSzPts val="2900"/>
              <a:buNone/>
              <a:defRPr sz="2900" b="1">
                <a:solidFill>
                  <a:srgbClr val="11476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7" name="Google Shape;127;p32"/>
          <p:cNvCxnSpPr/>
          <p:nvPr/>
        </p:nvCxnSpPr>
        <p:spPr>
          <a:xfrm rot="10800000" flipH="1">
            <a:off x="360342" y="774781"/>
            <a:ext cx="8457000" cy="14100"/>
          </a:xfrm>
          <a:prstGeom prst="straightConnector1">
            <a:avLst/>
          </a:prstGeom>
          <a:noFill/>
          <a:ln w="38100" cap="flat" cmpd="sng">
            <a:solidFill>
              <a:srgbClr val="429FD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8" name="Google Shape;12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417" y="4708089"/>
            <a:ext cx="1657350" cy="377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2194" y="4707920"/>
            <a:ext cx="442515" cy="37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9500" y="134900"/>
            <a:ext cx="1539300" cy="5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/>
          <p:nvPr/>
        </p:nvSpPr>
        <p:spPr>
          <a:xfrm>
            <a:off x="1135" y="422"/>
            <a:ext cx="9142800" cy="5143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4"/>
          <p:cNvSpPr/>
          <p:nvPr/>
        </p:nvSpPr>
        <p:spPr>
          <a:xfrm>
            <a:off x="7187875" y="158763"/>
            <a:ext cx="1611000" cy="108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4"/>
          <p:cNvSpPr txBox="1">
            <a:spLocks noGrp="1"/>
          </p:cNvSpPr>
          <p:nvPr>
            <p:ph type="body" idx="1"/>
          </p:nvPr>
        </p:nvSpPr>
        <p:spPr>
          <a:xfrm>
            <a:off x="307854" y="361950"/>
            <a:ext cx="3429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2"/>
          </p:nvPr>
        </p:nvSpPr>
        <p:spPr>
          <a:xfrm>
            <a:off x="329420" y="4179568"/>
            <a:ext cx="3197400" cy="646200"/>
          </a:xfrm>
          <a:prstGeom prst="rect">
            <a:avLst/>
          </a:prstGeom>
          <a:solidFill>
            <a:schemeClr val="dk1">
              <a:alpha val="2588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3"/>
          </p:nvPr>
        </p:nvSpPr>
        <p:spPr>
          <a:xfrm>
            <a:off x="5715000" y="4095750"/>
            <a:ext cx="3197400" cy="730200"/>
          </a:xfrm>
          <a:prstGeom prst="rect">
            <a:avLst/>
          </a:prstGeom>
          <a:solidFill>
            <a:schemeClr val="dk1">
              <a:alpha val="2588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body" idx="1"/>
          </p:nvPr>
        </p:nvSpPr>
        <p:spPr>
          <a:xfrm>
            <a:off x="398014" y="1045002"/>
            <a:ext cx="82887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Only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wo Columns">
  <p:cSld name="1_Two Column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body" idx="1"/>
          </p:nvPr>
        </p:nvSpPr>
        <p:spPr>
          <a:xfrm>
            <a:off x="411724" y="867007"/>
            <a:ext cx="3931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2"/>
          </p:nvPr>
        </p:nvSpPr>
        <p:spPr>
          <a:xfrm>
            <a:off x="4814064" y="867007"/>
            <a:ext cx="3931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ext and Picture">
  <p:cSld name="1_Text and Pictur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8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8"/>
          <p:cNvSpPr>
            <a:spLocks noGrp="1"/>
          </p:cNvSpPr>
          <p:nvPr>
            <p:ph type="pic" idx="2"/>
          </p:nvPr>
        </p:nvSpPr>
        <p:spPr>
          <a:xfrm>
            <a:off x="5088384" y="867007"/>
            <a:ext cx="36576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body" idx="1"/>
          </p:nvPr>
        </p:nvSpPr>
        <p:spPr>
          <a:xfrm>
            <a:off x="411724" y="867007"/>
            <a:ext cx="4465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3"/>
          </p:nvPr>
        </p:nvSpPr>
        <p:spPr>
          <a:xfrm>
            <a:off x="5088384" y="4095750"/>
            <a:ext cx="35052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">
  <p:cSld name="Tab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Blank">
  <p:cSld name="2_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able">
  <p:cSld name="1_Tabl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1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2"/>
          <p:cNvSpPr txBox="1">
            <a:spLocks noGrp="1"/>
          </p:cNvSpPr>
          <p:nvPr>
            <p:ph type="body" idx="1"/>
          </p:nvPr>
        </p:nvSpPr>
        <p:spPr>
          <a:xfrm>
            <a:off x="398014" y="1045002"/>
            <a:ext cx="82887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lumns">
  <p:cSld name="Two Column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body" idx="1"/>
          </p:nvPr>
        </p:nvSpPr>
        <p:spPr>
          <a:xfrm>
            <a:off x="411724" y="867007"/>
            <a:ext cx="3931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3"/>
          <p:cNvSpPr txBox="1">
            <a:spLocks noGrp="1"/>
          </p:cNvSpPr>
          <p:nvPr>
            <p:ph type="body" idx="2"/>
          </p:nvPr>
        </p:nvSpPr>
        <p:spPr>
          <a:xfrm>
            <a:off x="4814064" y="867007"/>
            <a:ext cx="3931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 and Picture">
  <p:cSld name="Text and Pictur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>
            <a:spLocks noGrp="1"/>
          </p:cNvSpPr>
          <p:nvPr>
            <p:ph type="pic" idx="2"/>
          </p:nvPr>
        </p:nvSpPr>
        <p:spPr>
          <a:xfrm>
            <a:off x="5088384" y="867007"/>
            <a:ext cx="36576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44"/>
          <p:cNvSpPr txBox="1">
            <a:spLocks noGrp="1"/>
          </p:cNvSpPr>
          <p:nvPr>
            <p:ph type="body" idx="1"/>
          </p:nvPr>
        </p:nvSpPr>
        <p:spPr>
          <a:xfrm>
            <a:off x="411724" y="867007"/>
            <a:ext cx="4465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body" idx="3"/>
          </p:nvPr>
        </p:nvSpPr>
        <p:spPr>
          <a:xfrm>
            <a:off x="5088384" y="4095750"/>
            <a:ext cx="35052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OBJECT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5"/>
          <p:cNvSpPr txBox="1">
            <a:spLocks noGrp="1"/>
          </p:cNvSpPr>
          <p:nvPr>
            <p:ph type="body" idx="1"/>
          </p:nvPr>
        </p:nvSpPr>
        <p:spPr>
          <a:xfrm>
            <a:off x="604588" y="997203"/>
            <a:ext cx="7934700" cy="12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5760" algn="l">
              <a:spcBef>
                <a:spcPts val="0"/>
              </a:spcBef>
              <a:spcAft>
                <a:spcPts val="0"/>
              </a:spcAft>
              <a:buSzPts val="2160"/>
              <a:buFont typeface="Arial"/>
              <a:buChar char="•"/>
              <a:defRPr sz="2400"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 1">
  <p:cSld name="OBJECT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4" name="Google Shape;184;p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4588" y="997203"/>
            <a:ext cx="793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263168" y="4637172"/>
            <a:ext cx="1005900" cy="3201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l="-7529" t="-48807" r="259" b="-10129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112715" y="4797192"/>
            <a:ext cx="941400" cy="23460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70791" y="4746333"/>
            <a:ext cx="210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126999" y="4837324"/>
            <a:ext cx="352800" cy="18720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076126" y="4815218"/>
            <a:ext cx="0" cy="234950"/>
          </a:xfrm>
          <a:custGeom>
            <a:avLst/>
            <a:gdLst/>
            <a:ahLst/>
            <a:cxnLst/>
            <a:rect l="l" t="t" r="r" b="b"/>
            <a:pathLst>
              <a:path w="120000" h="234950" extrusionOk="0">
                <a:moveTo>
                  <a:pt x="0" y="0"/>
                </a:moveTo>
                <a:lnTo>
                  <a:pt x="0" y="23442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24">
            <a:alphaModFix/>
          </a:blip>
          <a:srcRect b="18943"/>
          <a:stretch/>
        </p:blipFill>
        <p:spPr>
          <a:xfrm>
            <a:off x="7007762" y="4590177"/>
            <a:ext cx="175260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94960" y="4663440"/>
            <a:ext cx="1435099" cy="2938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body" idx="1"/>
          </p:nvPr>
        </p:nvSpPr>
        <p:spPr>
          <a:xfrm>
            <a:off x="604588" y="997203"/>
            <a:ext cx="793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3"/>
          <p:cNvSpPr/>
          <p:nvPr/>
        </p:nvSpPr>
        <p:spPr>
          <a:xfrm>
            <a:off x="152400" y="4552950"/>
            <a:ext cx="1079700" cy="5088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3"/>
          <p:cNvSpPr/>
          <p:nvPr/>
        </p:nvSpPr>
        <p:spPr>
          <a:xfrm>
            <a:off x="2112715" y="4797192"/>
            <a:ext cx="941400" cy="2346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3"/>
          <p:cNvSpPr txBox="1"/>
          <p:nvPr/>
        </p:nvSpPr>
        <p:spPr>
          <a:xfrm>
            <a:off x="3270791" y="4746333"/>
            <a:ext cx="210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3"/>
          <p:cNvSpPr/>
          <p:nvPr/>
        </p:nvSpPr>
        <p:spPr>
          <a:xfrm>
            <a:off x="3126999" y="4837324"/>
            <a:ext cx="352800" cy="1872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3"/>
          <p:cNvSpPr/>
          <p:nvPr/>
        </p:nvSpPr>
        <p:spPr>
          <a:xfrm>
            <a:off x="3076126" y="4815218"/>
            <a:ext cx="0" cy="234950"/>
          </a:xfrm>
          <a:custGeom>
            <a:avLst/>
            <a:gdLst/>
            <a:ahLst/>
            <a:cxnLst/>
            <a:rect l="l" t="t" r="r" b="b"/>
            <a:pathLst>
              <a:path w="120000" h="234950" extrusionOk="0">
                <a:moveTo>
                  <a:pt x="0" y="0"/>
                </a:moveTo>
                <a:lnTo>
                  <a:pt x="0" y="23442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3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010400" y="4692249"/>
            <a:ext cx="1752600" cy="45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293037" y="4739897"/>
            <a:ext cx="1435099" cy="29387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11" Type="http://schemas.openxmlformats.org/officeDocument/2006/relationships/hyperlink" Target="https://www.nature.com/articles/d41586-019-02310-3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png"/><Relationship Id="rId4" Type="http://schemas.openxmlformats.org/officeDocument/2006/relationships/hyperlink" Target="https://doi.org/10.1016/j.advengsoft.2019.02.0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8B67-DF53-C17B-CABC-6F83950C8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644" y="1388658"/>
            <a:ext cx="5937803" cy="971550"/>
          </a:xfrm>
        </p:spPr>
        <p:txBody>
          <a:bodyPr/>
          <a:lstStyle/>
          <a:p>
            <a:r>
              <a:rPr lang="en-SA" dirty="0"/>
              <a:t>Introduction to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3D0D-85A6-24C3-5D8A-A6B774BD0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160" y="3120215"/>
            <a:ext cx="6858000" cy="438709"/>
          </a:xfrm>
        </p:spPr>
        <p:txBody>
          <a:bodyPr>
            <a:normAutofit fontScale="25000" lnSpcReduction="20000"/>
          </a:bodyPr>
          <a:lstStyle/>
          <a:p>
            <a:r>
              <a:rPr lang="en-US" sz="5500" dirty="0"/>
              <a:t>Johannes </a:t>
            </a:r>
            <a:r>
              <a:rPr lang="en-US" sz="5500" dirty="0" err="1"/>
              <a:t>Blaschke</a:t>
            </a:r>
            <a:r>
              <a:rPr lang="en-US" sz="5500" dirty="0"/>
              <a:t>, LBNL, USA </a:t>
            </a:r>
          </a:p>
          <a:p>
            <a:r>
              <a:rPr lang="en-US" sz="5500" dirty="0"/>
              <a:t>SC24, Atlanta </a:t>
            </a:r>
          </a:p>
          <a:p>
            <a:endParaRPr lang="en-SA" dirty="0"/>
          </a:p>
        </p:txBody>
      </p:sp>
      <p:pic>
        <p:nvPicPr>
          <p:cNvPr id="1026" name="Picture 2" descr="Julia (programming language) - Wikipedia">
            <a:extLst>
              <a:ext uri="{FF2B5EF4-FFF2-40B4-BE49-F238E27FC236}">
                <a16:creationId xmlns:a16="http://schemas.microsoft.com/office/drawing/2014/main" id="{6B96D96F-41AB-675E-C00D-C887F719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58" y="857250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49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KernelAbstractions.jl</a:t>
            </a:r>
            <a:endParaRPr/>
          </a:p>
        </p:txBody>
      </p:sp>
      <p:sp>
        <p:nvSpPr>
          <p:cNvPr id="339" name="Google Shape;339;p57"/>
          <p:cNvSpPr txBox="1">
            <a:spLocks noGrp="1"/>
          </p:cNvSpPr>
          <p:nvPr>
            <p:ph type="body" idx="1"/>
          </p:nvPr>
        </p:nvSpPr>
        <p:spPr>
          <a:xfrm>
            <a:off x="411724" y="867007"/>
            <a:ext cx="39318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b="1">
                <a:solidFill>
                  <a:schemeClr val="dk1"/>
                </a:solidFill>
              </a:rPr>
              <a:t>GPU-centric</a:t>
            </a:r>
            <a:r>
              <a:rPr lang="en" sz="1800">
                <a:solidFill>
                  <a:schemeClr val="dk1"/>
                </a:solidFill>
              </a:rPr>
              <a:t> programming model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SIMT execution model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Multiple GPU backends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Implementation using </a:t>
            </a:r>
            <a:r>
              <a:rPr lang="en" sz="1800" b="1">
                <a:solidFill>
                  <a:schemeClr val="dk1"/>
                </a:solidFill>
              </a:rPr>
              <a:t>macros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lang="en" sz="1800" b="1">
                <a:solidFill>
                  <a:schemeClr val="dk1"/>
                </a:solidFill>
              </a:rPr>
              <a:t>method overlay tables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GPU backends: </a:t>
            </a:r>
            <a:endParaRPr sz="1800">
              <a:solidFill>
                <a:schemeClr val="dk1"/>
              </a:solidFill>
            </a:endParaRPr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-"/>
            </a:pPr>
            <a:r>
              <a:rPr lang="en" sz="1600">
                <a:solidFill>
                  <a:schemeClr val="dk1"/>
                </a:solidFill>
              </a:rPr>
              <a:t>CUDA, AMDGPU, oneAPI, Metal</a:t>
            </a:r>
            <a:endParaRPr sz="1600">
              <a:solidFill>
                <a:schemeClr val="dk1"/>
              </a:solidFill>
            </a:endParaRPr>
          </a:p>
          <a:p>
            <a:pPr marL="914400" lvl="1" indent="-3073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-"/>
            </a:pPr>
            <a:r>
              <a:rPr lang="en" sz="1600">
                <a:solidFill>
                  <a:schemeClr val="dk1"/>
                </a:solidFill>
              </a:rPr>
              <a:t>172 - 188 LOC</a:t>
            </a:r>
            <a:endParaRPr sz="16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CPU execution as a fallback and for debugging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Widely adopted in the JuliaHPC and JuliaGPU ecosystem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40" name="Google Shape;3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950" y="1831463"/>
            <a:ext cx="4285800" cy="2058413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7"/>
          <p:cNvSpPr/>
          <p:nvPr/>
        </p:nvSpPr>
        <p:spPr>
          <a:xfrm>
            <a:off x="6958550" y="4534975"/>
            <a:ext cx="1846800" cy="50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 shamelessly nicked from: Valentin Churavy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5" y="112376"/>
            <a:ext cx="2596326" cy="16302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47" name="Google Shape;34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25" y="778225"/>
            <a:ext cx="2639574" cy="185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48" name="Google Shape;34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525" y="1633900"/>
            <a:ext cx="3525125" cy="19450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49" name="Google Shape;349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525" y="2814025"/>
            <a:ext cx="2867450" cy="20624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50" name="Google Shape;350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11850" y="1560553"/>
            <a:ext cx="3881000" cy="20223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51" name="Google Shape;351;p58"/>
          <p:cNvSpPr/>
          <p:nvPr/>
        </p:nvSpPr>
        <p:spPr>
          <a:xfrm>
            <a:off x="3833000" y="2334900"/>
            <a:ext cx="595500" cy="4737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58"/>
          <p:cNvSpPr/>
          <p:nvPr/>
        </p:nvSpPr>
        <p:spPr>
          <a:xfrm>
            <a:off x="6958550" y="4534975"/>
            <a:ext cx="1846800" cy="50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 shamelessly adapted from: Valentin Churavy</a:t>
            </a:r>
            <a:endParaRPr sz="1000"/>
          </a:p>
        </p:txBody>
      </p:sp>
      <p:sp>
        <p:nvSpPr>
          <p:cNvPr id="353" name="Google Shape;353;p58"/>
          <p:cNvSpPr txBox="1">
            <a:spLocks noGrp="1"/>
          </p:cNvSpPr>
          <p:nvPr>
            <p:ph type="body" idx="4294967295"/>
          </p:nvPr>
        </p:nvSpPr>
        <p:spPr>
          <a:xfrm>
            <a:off x="3011172" y="112376"/>
            <a:ext cx="5703300" cy="235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Julia’s xPU LLVM-backend also can generate Kernel code using CUDA.jl, AMDGPU.jl, or oneAPI.jl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KernelAbstractions.jl wraps all of these up into a single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@kernel</a:t>
            </a:r>
            <a:r>
              <a:rPr lang="en" sz="1700"/>
              <a:t> macro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(advanced) LLVM + Julia</a:t>
            </a:r>
            <a:endParaRPr/>
          </a:p>
        </p:txBody>
      </p:sp>
      <p:sp>
        <p:nvSpPr>
          <p:cNvPr id="359" name="Google Shape;359;p59"/>
          <p:cNvSpPr txBox="1">
            <a:spLocks noGrp="1"/>
          </p:cNvSpPr>
          <p:nvPr>
            <p:ph type="body" idx="1"/>
          </p:nvPr>
        </p:nvSpPr>
        <p:spPr>
          <a:xfrm>
            <a:off x="398017" y="1045000"/>
            <a:ext cx="2592600" cy="35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Julia provides interfaces to the LLVM backend. 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Eg.:</a:t>
            </a:r>
            <a:endParaRPr sz="2200"/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loopinfo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llvmcall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0" name="Google Shape;360;p59"/>
          <p:cNvPicPr preferRelativeResize="0"/>
          <p:nvPr/>
        </p:nvPicPr>
        <p:blipFill rotWithShape="1">
          <a:blip r:embed="rId3">
            <a:alphaModFix/>
          </a:blip>
          <a:srcRect r="26443"/>
          <a:stretch/>
        </p:blipFill>
        <p:spPr>
          <a:xfrm>
            <a:off x="3035100" y="931325"/>
            <a:ext cx="5864701" cy="3353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9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and HPC</a:t>
            </a:r>
            <a:endParaRPr/>
          </a:p>
        </p:txBody>
      </p:sp>
      <p:sp>
        <p:nvSpPr>
          <p:cNvPr id="197" name="Google Shape;197;p49"/>
          <p:cNvSpPr txBox="1">
            <a:spLocks noGrp="1"/>
          </p:cNvSpPr>
          <p:nvPr>
            <p:ph type="body" idx="1"/>
          </p:nvPr>
        </p:nvSpPr>
        <p:spPr>
          <a:xfrm>
            <a:off x="398014" y="1045002"/>
            <a:ext cx="8288700" cy="35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8" name="Google Shape;1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25" y="892026"/>
            <a:ext cx="8223350" cy="36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/>
          <p:nvPr/>
        </p:nvSpPr>
        <p:spPr>
          <a:xfrm>
            <a:off x="151000" y="146200"/>
            <a:ext cx="48150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Why Julia for HPC?</a:t>
            </a:r>
            <a:br>
              <a:rPr lang="en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" strike="sngStrike">
                <a:solidFill>
                  <a:schemeClr val="dk2"/>
                </a:solidFill>
              </a:rPr>
              <a:t>Walks like Python</a:t>
            </a:r>
            <a:r>
              <a:rPr lang="en">
                <a:solidFill>
                  <a:schemeClr val="dk2"/>
                </a:solidFill>
              </a:rPr>
              <a:t>, talks like Lisp, runs like Fortran</a:t>
            </a:r>
            <a:endParaRPr sz="2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4" name="Google Shape;204;p50"/>
          <p:cNvSpPr txBox="1"/>
          <p:nvPr/>
        </p:nvSpPr>
        <p:spPr>
          <a:xfrm>
            <a:off x="268900" y="1442250"/>
            <a:ext cx="273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8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" name="Google Shape;205;p50"/>
          <p:cNvGrpSpPr/>
          <p:nvPr/>
        </p:nvGrpSpPr>
        <p:grpSpPr>
          <a:xfrm>
            <a:off x="5980790" y="578119"/>
            <a:ext cx="2782923" cy="2844859"/>
            <a:chOff x="5095400" y="1151346"/>
            <a:chExt cx="3422188" cy="3391178"/>
          </a:xfrm>
        </p:grpSpPr>
        <p:grpSp>
          <p:nvGrpSpPr>
            <p:cNvPr id="206" name="Google Shape;206;p50"/>
            <p:cNvGrpSpPr/>
            <p:nvPr/>
          </p:nvGrpSpPr>
          <p:grpSpPr>
            <a:xfrm>
              <a:off x="5095400" y="1151346"/>
              <a:ext cx="1306200" cy="3314979"/>
              <a:chOff x="5095400" y="723762"/>
              <a:chExt cx="1306200" cy="3314979"/>
            </a:xfrm>
          </p:grpSpPr>
          <p:pic>
            <p:nvPicPr>
              <p:cNvPr id="207" name="Google Shape;207;p5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341695" y="723762"/>
                <a:ext cx="821126" cy="555112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8" name="Google Shape;208;p50"/>
              <p:cNvCxnSpPr>
                <a:endCxn id="209" idx="0"/>
              </p:cNvCxnSpPr>
              <p:nvPr/>
            </p:nvCxnSpPr>
            <p:spPr>
              <a:xfrm flipH="1">
                <a:off x="5748500" y="2826941"/>
                <a:ext cx="3600" cy="581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210" name="Google Shape;210;p50"/>
              <p:cNvGrpSpPr/>
              <p:nvPr/>
            </p:nvGrpSpPr>
            <p:grpSpPr>
              <a:xfrm>
                <a:off x="5095400" y="1516268"/>
                <a:ext cx="1306200" cy="1569600"/>
                <a:chOff x="3856000" y="1983819"/>
                <a:chExt cx="1306200" cy="1569600"/>
              </a:xfrm>
            </p:grpSpPr>
            <p:sp>
              <p:nvSpPr>
                <p:cNvPr id="211" name="Google Shape;211;p50"/>
                <p:cNvSpPr/>
                <p:nvPr/>
              </p:nvSpPr>
              <p:spPr>
                <a:xfrm rot="10800000" flipH="1">
                  <a:off x="3856000" y="1983819"/>
                  <a:ext cx="1306200" cy="1569600"/>
                </a:xfrm>
                <a:prstGeom prst="round1Rect">
                  <a:avLst>
                    <a:gd name="adj" fmla="val 16667"/>
                  </a:avLst>
                </a:prstGeom>
                <a:solidFill>
                  <a:srgbClr val="FFE599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12" name="Google Shape;212;p50"/>
                <p:cNvCxnSpPr>
                  <a:stCxn id="213" idx="2"/>
                </p:cNvCxnSpPr>
                <p:nvPr/>
              </p:nvCxnSpPr>
              <p:spPr>
                <a:xfrm>
                  <a:off x="4572001" y="2530865"/>
                  <a:ext cx="0" cy="219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grpSp>
              <p:nvGrpSpPr>
                <p:cNvPr id="214" name="Google Shape;214;p50"/>
                <p:cNvGrpSpPr/>
                <p:nvPr/>
              </p:nvGrpSpPr>
              <p:grpSpPr>
                <a:xfrm>
                  <a:off x="4030625" y="2106950"/>
                  <a:ext cx="883979" cy="453924"/>
                  <a:chOff x="4030625" y="2106950"/>
                  <a:chExt cx="883979" cy="453924"/>
                </a:xfrm>
              </p:grpSpPr>
              <p:sp>
                <p:nvSpPr>
                  <p:cNvPr id="213" name="Google Shape;213;p50"/>
                  <p:cNvSpPr/>
                  <p:nvPr/>
                </p:nvSpPr>
                <p:spPr>
                  <a:xfrm>
                    <a:off x="4229398" y="2106950"/>
                    <a:ext cx="685206" cy="453924"/>
                  </a:xfrm>
                  <a:prstGeom prst="flowChartDocument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rgbClr val="212121"/>
                        </a:solidFill>
                      </a:rPr>
                      <a:t>AST</a:t>
                    </a:r>
                    <a:endParaRPr>
                      <a:solidFill>
                        <a:srgbClr val="212121"/>
                      </a:solidFill>
                    </a:endParaRPr>
                  </a:p>
                </p:txBody>
              </p:sp>
              <p:sp>
                <p:nvSpPr>
                  <p:cNvPr id="215" name="Google Shape;215;p50"/>
                  <p:cNvSpPr/>
                  <p:nvPr/>
                </p:nvSpPr>
                <p:spPr>
                  <a:xfrm>
                    <a:off x="4030625" y="2224263"/>
                    <a:ext cx="195600" cy="219300"/>
                  </a:xfrm>
                  <a:prstGeom prst="curvedRightArrow">
                    <a:avLst>
                      <a:gd name="adj1" fmla="val 25000"/>
                      <a:gd name="adj2" fmla="val 50000"/>
                      <a:gd name="adj3" fmla="val 25000"/>
                    </a:avLst>
                  </a:prstGeom>
                  <a:solidFill>
                    <a:srgbClr val="EEEEEE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6" name="Google Shape;216;p50"/>
                <p:cNvGrpSpPr/>
                <p:nvPr/>
              </p:nvGrpSpPr>
              <p:grpSpPr>
                <a:xfrm>
                  <a:off x="3962675" y="2749463"/>
                  <a:ext cx="1016713" cy="548964"/>
                  <a:chOff x="3962675" y="2749463"/>
                  <a:chExt cx="1016713" cy="548964"/>
                </a:xfrm>
              </p:grpSpPr>
              <p:sp>
                <p:nvSpPr>
                  <p:cNvPr id="217" name="Google Shape;217;p50"/>
                  <p:cNvSpPr/>
                  <p:nvPr/>
                </p:nvSpPr>
                <p:spPr>
                  <a:xfrm>
                    <a:off x="4158264" y="2749463"/>
                    <a:ext cx="821124" cy="548964"/>
                  </a:xfrm>
                  <a:prstGeom prst="flowChartMultidocument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rgbClr val="212121"/>
                        </a:solidFill>
                      </a:rPr>
                      <a:t>IR</a:t>
                    </a:r>
                    <a:endParaRPr>
                      <a:solidFill>
                        <a:srgbClr val="212121"/>
                      </a:solidFill>
                    </a:endParaRPr>
                  </a:p>
                </p:txBody>
              </p:sp>
              <p:sp>
                <p:nvSpPr>
                  <p:cNvPr id="218" name="Google Shape;218;p50"/>
                  <p:cNvSpPr/>
                  <p:nvPr/>
                </p:nvSpPr>
                <p:spPr>
                  <a:xfrm>
                    <a:off x="3962675" y="2949215"/>
                    <a:ext cx="195600" cy="219300"/>
                  </a:xfrm>
                  <a:prstGeom prst="curvedRightArrow">
                    <a:avLst>
                      <a:gd name="adj1" fmla="val 25000"/>
                      <a:gd name="adj2" fmla="val 50000"/>
                      <a:gd name="adj3" fmla="val 25000"/>
                    </a:avLst>
                  </a:prstGeom>
                  <a:solidFill>
                    <a:srgbClr val="EEEEEE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cxnSp>
            <p:nvCxnSpPr>
              <p:cNvPr id="219" name="Google Shape;219;p50"/>
              <p:cNvCxnSpPr/>
              <p:nvPr/>
            </p:nvCxnSpPr>
            <p:spPr>
              <a:xfrm>
                <a:off x="5749732" y="1202676"/>
                <a:ext cx="0" cy="304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209" name="Google Shape;209;p50"/>
              <p:cNvPicPr preferRelativeResize="0"/>
              <p:nvPr/>
            </p:nvPicPr>
            <p:blipFill rotWithShape="1">
              <a:blip r:embed="rId4">
                <a:alphaModFix/>
              </a:blip>
              <a:srcRect l="7657" t="8773" r="6879" b="8225"/>
              <a:stretch/>
            </p:blipFill>
            <p:spPr>
              <a:xfrm>
                <a:off x="5423775" y="3408041"/>
                <a:ext cx="649450" cy="630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0" name="Google Shape;220;p50"/>
            <p:cNvGrpSpPr/>
            <p:nvPr/>
          </p:nvGrpSpPr>
          <p:grpSpPr>
            <a:xfrm>
              <a:off x="5955900" y="1151346"/>
              <a:ext cx="2561688" cy="3391178"/>
              <a:chOff x="5955900" y="723762"/>
              <a:chExt cx="2561688" cy="3391178"/>
            </a:xfrm>
          </p:grpSpPr>
          <p:cxnSp>
            <p:nvCxnSpPr>
              <p:cNvPr id="221" name="Google Shape;221;p50"/>
              <p:cNvCxnSpPr/>
              <p:nvPr/>
            </p:nvCxnSpPr>
            <p:spPr>
              <a:xfrm>
                <a:off x="5955900" y="2756250"/>
                <a:ext cx="0" cy="124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50"/>
              <p:cNvSpPr txBox="1"/>
              <p:nvPr/>
            </p:nvSpPr>
            <p:spPr>
              <a:xfrm>
                <a:off x="6787788" y="772711"/>
                <a:ext cx="1729800" cy="3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23" name="Google Shape;223;p50"/>
              <p:cNvCxnSpPr/>
              <p:nvPr/>
            </p:nvCxnSpPr>
            <p:spPr>
              <a:xfrm>
                <a:off x="5960862" y="1278825"/>
                <a:ext cx="0" cy="23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50"/>
              <p:cNvCxnSpPr>
                <a:stCxn id="222" idx="2"/>
              </p:cNvCxnSpPr>
              <p:nvPr/>
            </p:nvCxnSpPr>
            <p:spPr>
              <a:xfrm rot="5400000">
                <a:off x="6702738" y="335761"/>
                <a:ext cx="208200" cy="1691700"/>
              </a:xfrm>
              <a:prstGeom prst="bentConnector2">
                <a:avLst/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5" name="Google Shape;225;p50"/>
              <p:cNvGrpSpPr/>
              <p:nvPr/>
            </p:nvGrpSpPr>
            <p:grpSpPr>
              <a:xfrm>
                <a:off x="6968100" y="1890628"/>
                <a:ext cx="1369200" cy="418800"/>
                <a:chOff x="6930850" y="2668400"/>
                <a:chExt cx="1369200" cy="531000"/>
              </a:xfrm>
            </p:grpSpPr>
            <p:sp>
              <p:nvSpPr>
                <p:cNvPr id="226" name="Google Shape;226;p50"/>
                <p:cNvSpPr/>
                <p:nvPr/>
              </p:nvSpPr>
              <p:spPr>
                <a:xfrm rot="10800000" flipH="1">
                  <a:off x="6962338" y="2668400"/>
                  <a:ext cx="1306200" cy="531000"/>
                </a:xfrm>
                <a:prstGeom prst="round1Rect">
                  <a:avLst>
                    <a:gd name="adj" fmla="val 16667"/>
                  </a:avLst>
                </a:prstGeom>
                <a:solidFill>
                  <a:srgbClr val="B6D7A8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50"/>
                <p:cNvSpPr txBox="1"/>
                <p:nvPr/>
              </p:nvSpPr>
              <p:spPr>
                <a:xfrm>
                  <a:off x="6930850" y="2749250"/>
                  <a:ext cx="13692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>
                      <a:solidFill>
                        <a:srgbClr val="212121"/>
                      </a:solidFill>
                    </a:rPr>
                    <a:t>xPU back end</a:t>
                  </a:r>
                  <a:endParaRPr sz="1300">
                    <a:solidFill>
                      <a:srgbClr val="212121"/>
                    </a:solidFill>
                  </a:endParaRPr>
                </a:p>
              </p:txBody>
            </p:sp>
          </p:grpSp>
          <p:cxnSp>
            <p:nvCxnSpPr>
              <p:cNvPr id="228" name="Google Shape;228;p50"/>
              <p:cNvCxnSpPr>
                <a:stCxn id="226" idx="2"/>
              </p:cNvCxnSpPr>
              <p:nvPr/>
            </p:nvCxnSpPr>
            <p:spPr>
              <a:xfrm rot="10800000">
                <a:off x="7652688" y="1292728"/>
                <a:ext cx="0" cy="597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50"/>
              <p:cNvCxnSpPr>
                <a:stCxn id="226" idx="1"/>
              </p:cNvCxnSpPr>
              <p:nvPr/>
            </p:nvCxnSpPr>
            <p:spPr>
              <a:xfrm rot="10800000">
                <a:off x="6402588" y="2100028"/>
                <a:ext cx="597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50"/>
              <p:cNvCxnSpPr>
                <a:stCxn id="226" idx="0"/>
              </p:cNvCxnSpPr>
              <p:nvPr/>
            </p:nvCxnSpPr>
            <p:spPr>
              <a:xfrm>
                <a:off x="7652688" y="2309428"/>
                <a:ext cx="0" cy="35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95959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50"/>
              <p:cNvCxnSpPr>
                <a:stCxn id="232" idx="2"/>
                <a:endCxn id="233" idx="0"/>
              </p:cNvCxnSpPr>
              <p:nvPr/>
            </p:nvCxnSpPr>
            <p:spPr>
              <a:xfrm>
                <a:off x="7652675" y="3291800"/>
                <a:ext cx="3000" cy="192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34" name="Google Shape;234;p50"/>
              <p:cNvCxnSpPr>
                <a:endCxn id="232" idx="1"/>
              </p:cNvCxnSpPr>
              <p:nvPr/>
            </p:nvCxnSpPr>
            <p:spPr>
              <a:xfrm>
                <a:off x="5956013" y="2881238"/>
                <a:ext cx="128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pic>
            <p:nvPicPr>
              <p:cNvPr id="233" name="Google Shape;233;p50"/>
              <p:cNvPicPr preferRelativeResize="0"/>
              <p:nvPr/>
            </p:nvPicPr>
            <p:blipFill rotWithShape="1">
              <a:blip r:embed="rId5">
                <a:alphaModFix/>
              </a:blip>
              <a:srcRect t="15850" b="15918"/>
              <a:stretch/>
            </p:blipFill>
            <p:spPr>
              <a:xfrm>
                <a:off x="7193456" y="3484240"/>
                <a:ext cx="924334" cy="630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" name="Google Shape;232;p5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7242113" y="2470675"/>
                <a:ext cx="821125" cy="8211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35" name="Google Shape;235;p50"/>
              <p:cNvGrpSpPr/>
              <p:nvPr/>
            </p:nvGrpSpPr>
            <p:grpSpPr>
              <a:xfrm>
                <a:off x="6691747" y="723762"/>
                <a:ext cx="1642285" cy="555112"/>
                <a:chOff x="6691747" y="723762"/>
                <a:chExt cx="1642285" cy="555112"/>
              </a:xfrm>
            </p:grpSpPr>
            <p:pic>
              <p:nvPicPr>
                <p:cNvPr id="236" name="Google Shape;236;p50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6691747" y="723762"/>
                  <a:ext cx="821126" cy="55511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7" name="Google Shape;237;p50"/>
                <p:cNvSpPr/>
                <p:nvPr/>
              </p:nvSpPr>
              <p:spPr>
                <a:xfrm>
                  <a:off x="7515629" y="946502"/>
                  <a:ext cx="269700" cy="269700"/>
                </a:xfrm>
                <a:prstGeom prst="mathPlus">
                  <a:avLst>
                    <a:gd name="adj1" fmla="val 23520"/>
                  </a:avLst>
                </a:prstGeom>
                <a:solidFill>
                  <a:srgbClr val="EEEEEE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238" name="Google Shape;238;p5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t="15850" b="15918"/>
                <a:stretch/>
              </p:blipFill>
              <p:spPr>
                <a:xfrm>
                  <a:off x="7785332" y="894158"/>
                  <a:ext cx="548700" cy="3743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239" name="Google Shape;239;p50"/>
          <p:cNvGrpSpPr/>
          <p:nvPr/>
        </p:nvGrpSpPr>
        <p:grpSpPr>
          <a:xfrm>
            <a:off x="5882728" y="3611218"/>
            <a:ext cx="2905112" cy="742534"/>
            <a:chOff x="5596103" y="3584293"/>
            <a:chExt cx="2905112" cy="742534"/>
          </a:xfrm>
        </p:grpSpPr>
        <p:pic>
          <p:nvPicPr>
            <p:cNvPr id="240" name="Google Shape;240;p50"/>
            <p:cNvPicPr preferRelativeResize="0"/>
            <p:nvPr/>
          </p:nvPicPr>
          <p:blipFill rotWithShape="1">
            <a:blip r:embed="rId7">
              <a:alphaModFix/>
            </a:blip>
            <a:srcRect l="34834" t="26047" r="38122" b="50717"/>
            <a:stretch/>
          </p:blipFill>
          <p:spPr>
            <a:xfrm>
              <a:off x="7139267" y="3624879"/>
              <a:ext cx="548369" cy="348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50"/>
            <p:cNvSpPr txBox="1"/>
            <p:nvPr/>
          </p:nvSpPr>
          <p:spPr>
            <a:xfrm>
              <a:off x="7122705" y="4019016"/>
              <a:ext cx="548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 Slab"/>
                  <a:ea typeface="Roboto Slab"/>
                  <a:cs typeface="Roboto Slab"/>
                  <a:sym typeface="Roboto Slab"/>
                </a:rPr>
                <a:t>CUDA.jl</a:t>
              </a:r>
              <a:endParaRPr sz="8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pic>
          <p:nvPicPr>
            <p:cNvPr id="242" name="Google Shape;242;p50"/>
            <p:cNvPicPr preferRelativeResize="0"/>
            <p:nvPr/>
          </p:nvPicPr>
          <p:blipFill rotWithShape="1">
            <a:blip r:embed="rId8">
              <a:alphaModFix/>
            </a:blip>
            <a:srcRect l="22639" r="21028" b="26852"/>
            <a:stretch/>
          </p:blipFill>
          <p:spPr>
            <a:xfrm>
              <a:off x="6303447" y="3584293"/>
              <a:ext cx="621001" cy="4347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50"/>
            <p:cNvSpPr txBox="1"/>
            <p:nvPr/>
          </p:nvSpPr>
          <p:spPr>
            <a:xfrm>
              <a:off x="6308103" y="4019016"/>
              <a:ext cx="686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 Slab"/>
                  <a:ea typeface="Roboto Slab"/>
                  <a:cs typeface="Roboto Slab"/>
                  <a:sym typeface="Roboto Slab"/>
                </a:rPr>
                <a:t>oneAPI.jl</a:t>
              </a:r>
              <a:endParaRPr sz="8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44" name="Google Shape;244;p50"/>
            <p:cNvSpPr txBox="1"/>
            <p:nvPr/>
          </p:nvSpPr>
          <p:spPr>
            <a:xfrm>
              <a:off x="5596103" y="4019016"/>
              <a:ext cx="548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 Slab"/>
                  <a:ea typeface="Roboto Slab"/>
                  <a:cs typeface="Roboto Slab"/>
                  <a:sym typeface="Roboto Slab"/>
                </a:rPr>
                <a:t>Metal.jl</a:t>
              </a:r>
              <a:endParaRPr sz="8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sp>
          <p:nvSpPr>
            <p:cNvPr id="245" name="Google Shape;245;p50"/>
            <p:cNvSpPr txBox="1"/>
            <p:nvPr/>
          </p:nvSpPr>
          <p:spPr>
            <a:xfrm>
              <a:off x="7754815" y="4019027"/>
              <a:ext cx="746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latin typeface="Roboto Slab"/>
                  <a:ea typeface="Roboto Slab"/>
                  <a:cs typeface="Roboto Slab"/>
                  <a:sym typeface="Roboto Slab"/>
                </a:rPr>
                <a:t>AMDGPU.jl</a:t>
              </a:r>
              <a:endParaRPr sz="800">
                <a:latin typeface="Roboto Slab"/>
                <a:ea typeface="Roboto Slab"/>
                <a:cs typeface="Roboto Slab"/>
                <a:sym typeface="Roboto Slab"/>
              </a:endParaRPr>
            </a:p>
          </p:txBody>
        </p:sp>
        <p:pic>
          <p:nvPicPr>
            <p:cNvPr id="246" name="Google Shape;246;p50"/>
            <p:cNvPicPr preferRelativeResize="0"/>
            <p:nvPr/>
          </p:nvPicPr>
          <p:blipFill rotWithShape="1">
            <a:blip r:embed="rId9">
              <a:alphaModFix/>
            </a:blip>
            <a:srcRect l="32017" r="31133" b="34815"/>
            <a:stretch/>
          </p:blipFill>
          <p:spPr>
            <a:xfrm>
              <a:off x="7902454" y="3609422"/>
              <a:ext cx="403718" cy="384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Google Shape;247;p50"/>
          <p:cNvSpPr txBox="1"/>
          <p:nvPr/>
        </p:nvSpPr>
        <p:spPr>
          <a:xfrm>
            <a:off x="5722700" y="127825"/>
            <a:ext cx="3225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Rich GPU Ecosystem</a:t>
            </a:r>
            <a:endParaRPr sz="1200">
              <a:solidFill>
                <a:srgbClr val="66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8" name="Google Shape;248;p50"/>
          <p:cNvPicPr preferRelativeResize="0"/>
          <p:nvPr/>
        </p:nvPicPr>
        <p:blipFill rotWithShape="1">
          <a:blip r:embed="rId10">
            <a:alphaModFix/>
          </a:blip>
          <a:srcRect l="1845" t="44973" r="52244" b="25944"/>
          <a:stretch/>
        </p:blipFill>
        <p:spPr>
          <a:xfrm>
            <a:off x="268900" y="3121432"/>
            <a:ext cx="4327900" cy="154180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0"/>
          <p:cNvSpPr txBox="1"/>
          <p:nvPr/>
        </p:nvSpPr>
        <p:spPr>
          <a:xfrm>
            <a:off x="151000" y="945150"/>
            <a:ext cx="46371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HPC suffers from the many language problem;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Domain experts and performance engineers use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different programming languages: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Communication and Collaboration bottleneck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https://www.nature.com/articles/d41586-019-02310-3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5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82725" y="3611225"/>
            <a:ext cx="499200" cy="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68900" y="2354976"/>
            <a:ext cx="3148925" cy="6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0"/>
          <p:cNvSpPr/>
          <p:nvPr/>
        </p:nvSpPr>
        <p:spPr>
          <a:xfrm>
            <a:off x="6958550" y="4534975"/>
            <a:ext cx="1846800" cy="50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 shamelessly nicked from: Valentin Churavy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1"/>
          <p:cNvSpPr txBox="1">
            <a:spLocks noGrp="1"/>
          </p:cNvSpPr>
          <p:nvPr>
            <p:ph type="title"/>
          </p:nvPr>
        </p:nvSpPr>
        <p:spPr>
          <a:xfrm>
            <a:off x="398014" y="39115"/>
            <a:ext cx="8288700" cy="4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Introspection and staged metaprogramming</a:t>
            </a:r>
            <a:endParaRPr/>
          </a:p>
        </p:txBody>
      </p:sp>
      <p:cxnSp>
        <p:nvCxnSpPr>
          <p:cNvPr id="258" name="Google Shape;258;p51"/>
          <p:cNvCxnSpPr>
            <a:stCxn id="259" idx="2"/>
            <a:endCxn id="260" idx="0"/>
          </p:cNvCxnSpPr>
          <p:nvPr/>
        </p:nvCxnSpPr>
        <p:spPr>
          <a:xfrm>
            <a:off x="4378625" y="2151463"/>
            <a:ext cx="0" cy="27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51"/>
          <p:cNvCxnSpPr>
            <a:stCxn id="260" idx="2"/>
            <a:endCxn id="262" idx="0"/>
          </p:cNvCxnSpPr>
          <p:nvPr/>
        </p:nvCxnSpPr>
        <p:spPr>
          <a:xfrm>
            <a:off x="4378625" y="3041025"/>
            <a:ext cx="0" cy="27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51"/>
          <p:cNvCxnSpPr>
            <a:stCxn id="264" idx="2"/>
            <a:endCxn id="259" idx="0"/>
          </p:cNvCxnSpPr>
          <p:nvPr/>
        </p:nvCxnSpPr>
        <p:spPr>
          <a:xfrm flipH="1">
            <a:off x="4378750" y="1310350"/>
            <a:ext cx="2700" cy="22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51"/>
          <p:cNvSpPr/>
          <p:nvPr/>
        </p:nvSpPr>
        <p:spPr>
          <a:xfrm>
            <a:off x="3506075" y="1536163"/>
            <a:ext cx="17451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AST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5" name="Google Shape;265;p51"/>
          <p:cNvSpPr txBox="1"/>
          <p:nvPr/>
        </p:nvSpPr>
        <p:spPr>
          <a:xfrm>
            <a:off x="5519575" y="1646863"/>
            <a:ext cx="27351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@code_lowered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51"/>
          <p:cNvSpPr/>
          <p:nvPr/>
        </p:nvSpPr>
        <p:spPr>
          <a:xfrm>
            <a:off x="3508900" y="695050"/>
            <a:ext cx="17451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Code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6" name="Google Shape;266;p51"/>
          <p:cNvSpPr txBox="1"/>
          <p:nvPr/>
        </p:nvSpPr>
        <p:spPr>
          <a:xfrm>
            <a:off x="5519575" y="695050"/>
            <a:ext cx="27351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@edit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@which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51"/>
          <p:cNvSpPr/>
          <p:nvPr/>
        </p:nvSpPr>
        <p:spPr>
          <a:xfrm>
            <a:off x="3506075" y="3315294"/>
            <a:ext cx="17451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LLVM IR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7" name="Google Shape;267;p51"/>
          <p:cNvSpPr txBox="1"/>
          <p:nvPr/>
        </p:nvSpPr>
        <p:spPr>
          <a:xfrm>
            <a:off x="5519575" y="3336594"/>
            <a:ext cx="3201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@code_llvm optimize=false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@code_llvm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0" name="Google Shape;260;p51"/>
          <p:cNvSpPr/>
          <p:nvPr/>
        </p:nvSpPr>
        <p:spPr>
          <a:xfrm>
            <a:off x="3506075" y="2425725"/>
            <a:ext cx="17451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Typed IR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8" name="Google Shape;268;p51"/>
          <p:cNvSpPr txBox="1"/>
          <p:nvPr/>
        </p:nvSpPr>
        <p:spPr>
          <a:xfrm>
            <a:off x="5519575" y="2377275"/>
            <a:ext cx="3201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@code_warntype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@code_typed optimize=false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@code_typed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51"/>
          <p:cNvSpPr txBox="1"/>
          <p:nvPr/>
        </p:nvSpPr>
        <p:spPr>
          <a:xfrm>
            <a:off x="5519575" y="4267100"/>
            <a:ext cx="3201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@code_native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51"/>
          <p:cNvSpPr/>
          <p:nvPr/>
        </p:nvSpPr>
        <p:spPr>
          <a:xfrm>
            <a:off x="3506075" y="4156400"/>
            <a:ext cx="17451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Assembly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71" name="Google Shape;271;p51"/>
          <p:cNvCxnSpPr>
            <a:stCxn id="262" idx="2"/>
            <a:endCxn id="270" idx="0"/>
          </p:cNvCxnSpPr>
          <p:nvPr/>
        </p:nvCxnSpPr>
        <p:spPr>
          <a:xfrm>
            <a:off x="4378625" y="3930594"/>
            <a:ext cx="0" cy="22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" name="Google Shape;272;p51"/>
          <p:cNvSpPr txBox="1"/>
          <p:nvPr/>
        </p:nvSpPr>
        <p:spPr>
          <a:xfrm>
            <a:off x="118325" y="4262600"/>
            <a:ext cx="31785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LLVM.jl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@asmcall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51"/>
          <p:cNvSpPr txBox="1"/>
          <p:nvPr/>
        </p:nvSpPr>
        <p:spPr>
          <a:xfrm>
            <a:off x="206425" y="3315294"/>
            <a:ext cx="3178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llvmcall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LLVM.jl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51"/>
          <p:cNvSpPr txBox="1"/>
          <p:nvPr/>
        </p:nvSpPr>
        <p:spPr>
          <a:xfrm>
            <a:off x="206425" y="2425725"/>
            <a:ext cx="3178500" cy="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Generated functions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Cassette.jl passes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51"/>
          <p:cNvSpPr txBox="1"/>
          <p:nvPr/>
        </p:nvSpPr>
        <p:spPr>
          <a:xfrm>
            <a:off x="118325" y="1642363"/>
            <a:ext cx="31785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Macros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51"/>
          <p:cNvSpPr txBox="1"/>
          <p:nvPr/>
        </p:nvSpPr>
        <p:spPr>
          <a:xfrm>
            <a:off x="206425" y="801250"/>
            <a:ext cx="31785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String macros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51"/>
          <p:cNvSpPr/>
          <p:nvPr/>
        </p:nvSpPr>
        <p:spPr>
          <a:xfrm>
            <a:off x="744400" y="3089475"/>
            <a:ext cx="1466100" cy="664200"/>
          </a:xfrm>
          <a:prstGeom prst="wedgeRoundRectCallout">
            <a:avLst>
              <a:gd name="adj1" fmla="val 79457"/>
              <a:gd name="adj2" fmla="val 53105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Julia my favorite LLVM frontend</a:t>
            </a:r>
            <a:endParaRPr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51"/>
          <p:cNvSpPr/>
          <p:nvPr/>
        </p:nvSpPr>
        <p:spPr>
          <a:xfrm>
            <a:off x="6958550" y="4534975"/>
            <a:ext cx="1846800" cy="50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 shamelessly nicked from: Valentin Churavy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Dispatch =&gt; Situation-Dependent Code Generation</a:t>
            </a:r>
            <a:endParaRPr/>
          </a:p>
        </p:txBody>
      </p:sp>
      <p:pic>
        <p:nvPicPr>
          <p:cNvPr id="284" name="Google Shape;2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00" y="2571750"/>
            <a:ext cx="3955975" cy="17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375" y="2335018"/>
            <a:ext cx="5094825" cy="214200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2"/>
          <p:cNvSpPr txBox="1">
            <a:spLocks noGrp="1"/>
          </p:cNvSpPr>
          <p:nvPr>
            <p:ph type="body" idx="1"/>
          </p:nvPr>
        </p:nvSpPr>
        <p:spPr>
          <a:xfrm>
            <a:off x="398025" y="1121201"/>
            <a:ext cx="8288700" cy="13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take a closer look at Multiple Dispatch: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function’s implementation (method) is selected depending on the input types of the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Dispatch =&gt; Situation-Dependent Code Generation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00" y="2571750"/>
            <a:ext cx="3955975" cy="17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3"/>
          <p:cNvSpPr txBox="1">
            <a:spLocks noGrp="1"/>
          </p:cNvSpPr>
          <p:nvPr>
            <p:ph type="body" idx="1"/>
          </p:nvPr>
        </p:nvSpPr>
        <p:spPr>
          <a:xfrm>
            <a:off x="398025" y="1121201"/>
            <a:ext cx="8288700" cy="13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take a closer look at Multiple Dispatch: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function’s implementation (method) is selected depending on the input types of the</a:t>
            </a:r>
            <a:endParaRPr/>
          </a:p>
        </p:txBody>
      </p:sp>
      <p:pic>
        <p:nvPicPr>
          <p:cNvPr id="294" name="Google Shape;29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243" y="3385100"/>
            <a:ext cx="5115757" cy="16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3831" y="2133575"/>
            <a:ext cx="5363719" cy="132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53"/>
          <p:cNvCxnSpPr/>
          <p:nvPr/>
        </p:nvCxnSpPr>
        <p:spPr>
          <a:xfrm rot="10800000" flipH="1">
            <a:off x="2899825" y="2640675"/>
            <a:ext cx="1677600" cy="3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53"/>
          <p:cNvCxnSpPr/>
          <p:nvPr/>
        </p:nvCxnSpPr>
        <p:spPr>
          <a:xfrm>
            <a:off x="3323175" y="3608925"/>
            <a:ext cx="1053000" cy="5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288700" cy="4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Dispatch =&gt; Situation-Dependent Code Generation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3" name="Google Shape;3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00" y="2571750"/>
            <a:ext cx="3955975" cy="17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243" y="3385100"/>
            <a:ext cx="5115757" cy="16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3831" y="2133575"/>
            <a:ext cx="5363719" cy="132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54"/>
          <p:cNvCxnSpPr/>
          <p:nvPr/>
        </p:nvCxnSpPr>
        <p:spPr>
          <a:xfrm rot="10800000" flipH="1">
            <a:off x="2899825" y="2640675"/>
            <a:ext cx="1677600" cy="3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54"/>
          <p:cNvCxnSpPr/>
          <p:nvPr/>
        </p:nvCxnSpPr>
        <p:spPr>
          <a:xfrm>
            <a:off x="3323175" y="3608925"/>
            <a:ext cx="1053000" cy="57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8" name="Google Shape;308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9300" y="2220950"/>
            <a:ext cx="5235574" cy="2486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9" name="Google Shape;309;p54"/>
          <p:cNvSpPr txBox="1"/>
          <p:nvPr/>
        </p:nvSpPr>
        <p:spPr>
          <a:xfrm>
            <a:off x="3044325" y="2298425"/>
            <a:ext cx="3182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Julia is a REPL for LLVM: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1"/>
          </p:nvPr>
        </p:nvSpPr>
        <p:spPr>
          <a:xfrm>
            <a:off x="398025" y="1121201"/>
            <a:ext cx="8288700" cy="132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take a closer look at Multiple Dispatch: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Following dispatch, Typed IR is translated to LLVM IR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Magic of Julia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Abstraction, Specialization, and Multiple Dispatch</a:t>
            </a:r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>
                <a:solidFill>
                  <a:srgbClr val="000000"/>
                </a:solidFill>
              </a:rPr>
              <a:t>Abstraction</a:t>
            </a:r>
            <a:r>
              <a:rPr lang="en">
                <a:solidFill>
                  <a:srgbClr val="000000"/>
                </a:solidFill>
              </a:rPr>
              <a:t> to obtain generic behavior: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	</a:t>
            </a:r>
            <a:r>
              <a:rPr lang="en" sz="1350">
                <a:solidFill>
                  <a:srgbClr val="000000"/>
                </a:solidFill>
              </a:rPr>
              <a:t>Encode behavior in the type domain:</a:t>
            </a:r>
            <a:br>
              <a:rPr lang="en" sz="1350"/>
            </a:br>
            <a:r>
              <a:rPr lang="en" sz="1350"/>
              <a:t>	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transpose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" sz="13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Matrix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13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Float64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})::</a:t>
            </a:r>
            <a:r>
              <a:rPr lang="en" sz="13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Transpose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13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Float64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3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Matrix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13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Float64</a:t>
            </a:r>
            <a: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}}</a:t>
            </a:r>
            <a:br>
              <a:rPr lang="en" sz="13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35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b="1">
                <a:solidFill>
                  <a:srgbClr val="000000"/>
                </a:solidFill>
              </a:rPr>
              <a:t>Specialization</a:t>
            </a:r>
            <a:r>
              <a:rPr lang="en">
                <a:solidFill>
                  <a:srgbClr val="000000"/>
                </a:solidFill>
              </a:rPr>
              <a:t> of functions to produce optimal code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b="1">
                <a:solidFill>
                  <a:srgbClr val="000000"/>
                </a:solidFill>
              </a:rPr>
              <a:t>Multiple-dispatch</a:t>
            </a:r>
            <a:r>
              <a:rPr lang="en">
                <a:solidFill>
                  <a:srgbClr val="000000"/>
                </a:solidFill>
              </a:rPr>
              <a:t> to select optimized behavior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N, M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rand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rgbClr val="DB4437"/>
                </a:solidFill>
                <a:latin typeface="Roboto Mono"/>
                <a:ea typeface="Roboto Mono"/>
                <a:cs typeface="Roboto Mono"/>
                <a:sym typeface="Roboto Mono"/>
              </a:rPr>
              <a:t>K, M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050">
                <a:solidFill>
                  <a:srgbClr val="0F9D5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sz="105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Matrix * Transpose{Matrix}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mul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!(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" sz="10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Matrix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" sz="10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Matrix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tB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" sz="10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Transpose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{&lt;:</a:t>
            </a:r>
            <a:r>
              <a:rPr lang="en" sz="10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Matrix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}},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&lt;:</a:t>
            </a:r>
            <a:r>
              <a:rPr lang="en" sz="10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BlasFloat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gemm_wrapper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!(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0F9D58"/>
                </a:solidFill>
                <a:latin typeface="Roboto Mono"/>
                <a:ea typeface="Roboto Mono"/>
                <a:cs typeface="Roboto Mono"/>
                <a:sym typeface="Roboto Mono"/>
              </a:rPr>
              <a:t>'N'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0F9D58"/>
                </a:solidFill>
                <a:latin typeface="Roboto Mono"/>
                <a:ea typeface="Roboto Mono"/>
                <a:cs typeface="Roboto Mono"/>
                <a:sym typeface="Roboto Mono"/>
              </a:rPr>
              <a:t>'T'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50">
                <a:solidFill>
                  <a:srgbClr val="673AB7"/>
                </a:solidFill>
                <a:latin typeface="Roboto Mono"/>
                <a:ea typeface="Roboto Mono"/>
                <a:cs typeface="Roboto Mono"/>
                <a:sym typeface="Roboto Mono"/>
              </a:rPr>
              <a:t>MulAddMul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r>
              <a:rPr lang="en" sz="1050">
                <a:solidFill>
                  <a:srgbClr val="A3A3A3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0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285F4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sz="1050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4285F4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5"/>
          <p:cNvSpPr/>
          <p:nvPr/>
        </p:nvSpPr>
        <p:spPr>
          <a:xfrm>
            <a:off x="6216575" y="777025"/>
            <a:ext cx="2540700" cy="568500"/>
          </a:xfrm>
          <a:prstGeom prst="wedgeRectCallout">
            <a:avLst>
              <a:gd name="adj1" fmla="val -94055"/>
              <a:gd name="adj2" fmla="val 11719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Did I really need to move memory for that transpose?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55"/>
          <p:cNvSpPr/>
          <p:nvPr/>
        </p:nvSpPr>
        <p:spPr>
          <a:xfrm>
            <a:off x="6365675" y="2858800"/>
            <a:ext cx="2540700" cy="889800"/>
          </a:xfrm>
          <a:prstGeom prst="wedgeRectCallout">
            <a:avLst>
              <a:gd name="adj1" fmla="val -121431"/>
              <a:gd name="adj2" fmla="val 6522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I did not!  I know AB</a:t>
            </a:r>
            <a:r>
              <a:rPr lang="en" baseline="30000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is the dot product of every row of A with every row of B 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5"/>
          <p:cNvSpPr txBox="1"/>
          <p:nvPr/>
        </p:nvSpPr>
        <p:spPr>
          <a:xfrm>
            <a:off x="3243300" y="3402400"/>
            <a:ext cx="1267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Roboto"/>
                <a:ea typeface="Roboto"/>
                <a:cs typeface="Roboto"/>
                <a:sym typeface="Roboto"/>
              </a:rPr>
              <a:t>compiles to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55"/>
          <p:cNvSpPr/>
          <p:nvPr/>
        </p:nvSpPr>
        <p:spPr>
          <a:xfrm rot="5400000">
            <a:off x="2625025" y="3365975"/>
            <a:ext cx="389100" cy="607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5"/>
          <p:cNvSpPr/>
          <p:nvPr/>
        </p:nvSpPr>
        <p:spPr>
          <a:xfrm>
            <a:off x="6958550" y="4534975"/>
            <a:ext cx="1846800" cy="50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 shamelessly nicked from: Valentin Churavy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>
            <a:spLocks noGrp="1"/>
          </p:cNvSpPr>
          <p:nvPr>
            <p:ph type="body" idx="1"/>
          </p:nvPr>
        </p:nvSpPr>
        <p:spPr>
          <a:xfrm>
            <a:off x="411724" y="867007"/>
            <a:ext cx="4465200" cy="36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87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using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LinearAlgebra</a:t>
            </a:r>
            <a:endParaRPr sz="1000">
              <a:solidFill>
                <a:srgbClr val="62626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loss(w,b,x,y)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sum(abs2, y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(w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b))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size(y,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000">
                <a:solidFill>
                  <a:srgbClr val="5F878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loss∇w(w, b, x, y)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br>
              <a:rPr lang="en" sz="1000">
                <a:solidFill>
                  <a:srgbClr val="5F8787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lossdb(w, b, x, y)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87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train(w, b, x, y ; lr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=.1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w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lmul!(lr, loss∇w(w, b, x, y))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b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lr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lossdb(w, b, x, y)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 b="1">
                <a:solidFill>
                  <a:srgbClr val="0087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w, b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0087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sz="1000" b="1">
              <a:solidFill>
                <a:srgbClr val="0087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100;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b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randn(n,p)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b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sum(x[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1:5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]; dims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.+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randn(n)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'*0.1</a:t>
            </a:r>
            <a:b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0.0001*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randn(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,p)</a:t>
            </a:r>
            <a:b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0.0</a:t>
            </a:r>
            <a:endParaRPr sz="1000" b="1">
              <a:solidFill>
                <a:srgbClr val="0087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87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=1:50</a:t>
            </a:r>
            <a:b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w, b </a:t>
            </a:r>
            <a:r>
              <a:rPr lang="en" sz="1000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train(w, b, x, y)</a:t>
            </a:r>
            <a:b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rgbClr val="0087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56"/>
          <p:cNvSpPr txBox="1">
            <a:spLocks noGrp="1"/>
          </p:cNvSpPr>
          <p:nvPr>
            <p:ph type="body" idx="1"/>
          </p:nvPr>
        </p:nvSpPr>
        <p:spPr>
          <a:xfrm>
            <a:off x="3773700" y="3351000"/>
            <a:ext cx="1256400" cy="69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000" b="1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 b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CuArray(x)</a:t>
            </a:r>
            <a:endParaRPr sz="1000" b="1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en" sz="1000" b="1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 b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CuArray(y)</a:t>
            </a:r>
            <a:endParaRPr sz="1000" b="1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 </a:t>
            </a:r>
            <a:r>
              <a:rPr lang="en" sz="1000" b="1">
                <a:solidFill>
                  <a:srgbClr val="62626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00" b="1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CuArray(w)</a:t>
            </a:r>
            <a:endParaRPr sz="1000" b="1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000" b="1">
              <a:solidFill>
                <a:srgbClr val="0087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8" name="Google Shape;32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650" y="1757926"/>
            <a:ext cx="3448350" cy="27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6"/>
          <p:cNvSpPr txBox="1">
            <a:spLocks noGrp="1"/>
          </p:cNvSpPr>
          <p:nvPr>
            <p:ph type="title"/>
          </p:nvPr>
        </p:nvSpPr>
        <p:spPr>
          <a:xfrm>
            <a:off x="398014" y="191515"/>
            <a:ext cx="8348100" cy="4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programming</a:t>
            </a:r>
            <a:endParaRPr/>
          </a:p>
        </p:txBody>
      </p:sp>
      <p:grpSp>
        <p:nvGrpSpPr>
          <p:cNvPr id="330" name="Google Shape;330;p56"/>
          <p:cNvGrpSpPr/>
          <p:nvPr/>
        </p:nvGrpSpPr>
        <p:grpSpPr>
          <a:xfrm>
            <a:off x="5060733" y="216925"/>
            <a:ext cx="3923267" cy="572700"/>
            <a:chOff x="2780233" y="145525"/>
            <a:chExt cx="3923267" cy="572700"/>
          </a:xfrm>
        </p:grpSpPr>
        <p:sp>
          <p:nvSpPr>
            <p:cNvPr id="331" name="Google Shape;331;p56"/>
            <p:cNvSpPr txBox="1"/>
            <p:nvPr/>
          </p:nvSpPr>
          <p:spPr>
            <a:xfrm>
              <a:off x="3054900" y="145525"/>
              <a:ext cx="36486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0000" rIns="90000" bIns="900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solidFill>
                    <a:srgbClr val="595959"/>
                  </a:solidFill>
                </a:rPr>
                <a:t>Rapid software prototyping for heterogeneous and distributed platforms </a:t>
              </a:r>
              <a:endParaRPr sz="1200" i="1">
                <a:solidFill>
                  <a:srgbClr val="59595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solidFill>
                    <a:srgbClr val="595959"/>
                  </a:solidFill>
                </a:rPr>
                <a:t>Besard T., </a:t>
              </a:r>
              <a:r>
                <a:rPr lang="en" sz="1200" b="1" i="1">
                  <a:solidFill>
                    <a:srgbClr val="595959"/>
                  </a:solidFill>
                </a:rPr>
                <a:t>Churavy V.</a:t>
              </a:r>
              <a:r>
                <a:rPr lang="en" sz="1200" i="1">
                  <a:solidFill>
                    <a:srgbClr val="595959"/>
                  </a:solidFill>
                </a:rPr>
                <a:t>, Edelman A., De Sutter B.</a:t>
              </a:r>
              <a:br>
                <a:rPr lang="en" sz="1200" i="1">
                  <a:solidFill>
                    <a:srgbClr val="595959"/>
                  </a:solidFill>
                </a:rPr>
              </a:br>
              <a:r>
                <a:rPr lang="en" sz="1200" i="1">
                  <a:solidFill>
                    <a:srgbClr val="595959"/>
                  </a:solidFill>
                </a:rPr>
                <a:t>(</a:t>
              </a:r>
              <a:r>
                <a:rPr lang="en" sz="1100" u="sng">
                  <a:solidFill>
                    <a:schemeClr val="hlink"/>
                  </a:solidFill>
                  <a:hlinkClick r:id="rId4"/>
                </a:rPr>
                <a:t>doi:10.1016/j.advengsoft.2019.02.002</a:t>
              </a:r>
              <a:r>
                <a:rPr lang="en" sz="1200" i="1">
                  <a:solidFill>
                    <a:srgbClr val="595959"/>
                  </a:solidFill>
                </a:rPr>
                <a:t>)</a:t>
              </a:r>
              <a:endParaRPr sz="1200" i="1">
                <a:solidFill>
                  <a:srgbClr val="595959"/>
                </a:solidFill>
              </a:endParaRPr>
            </a:p>
          </p:txBody>
        </p:sp>
        <p:pic>
          <p:nvPicPr>
            <p:cNvPr id="332" name="Google Shape;332;p56"/>
            <p:cNvPicPr preferRelativeResize="0"/>
            <p:nvPr/>
          </p:nvPicPr>
          <p:blipFill>
            <a:blip r:embed="rId5">
              <a:alphaModFix amt="75000"/>
            </a:blip>
            <a:stretch>
              <a:fillRect/>
            </a:stretch>
          </p:blipFill>
          <p:spPr>
            <a:xfrm>
              <a:off x="2780233" y="271495"/>
              <a:ext cx="307616" cy="3076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3" name="Google Shape;333;p56"/>
          <p:cNvSpPr/>
          <p:nvPr/>
        </p:nvSpPr>
        <p:spPr>
          <a:xfrm>
            <a:off x="6958550" y="4534975"/>
            <a:ext cx="1846800" cy="50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 shamelessly nicked from: Valentin Churavy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848</Words>
  <Application>Microsoft Macintosh PowerPoint</Application>
  <PresentationFormat>On-screen Show (16:9)</PresentationFormat>
  <Paragraphs>110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Courier New</vt:lpstr>
      <vt:lpstr>Helvetica Neue</vt:lpstr>
      <vt:lpstr>Roboto Mono</vt:lpstr>
      <vt:lpstr>Arial</vt:lpstr>
      <vt:lpstr>Roboto Medium</vt:lpstr>
      <vt:lpstr>Roboto Slab</vt:lpstr>
      <vt:lpstr>Roboto</vt:lpstr>
      <vt:lpstr>Simple Light</vt:lpstr>
      <vt:lpstr>2_Office Theme</vt:lpstr>
      <vt:lpstr>2_Office Theme</vt:lpstr>
      <vt:lpstr>Introduction to </vt:lpstr>
      <vt:lpstr>Julia and HPC</vt:lpstr>
      <vt:lpstr>PowerPoint Presentation</vt:lpstr>
      <vt:lpstr>Introspection and staged metaprogramming</vt:lpstr>
      <vt:lpstr>Multiple Dispatch =&gt; Situation-Dependent Code Generation</vt:lpstr>
      <vt:lpstr>Multiple Dispatch =&gt; Situation-Dependent Code Generation </vt:lpstr>
      <vt:lpstr>Multiple Dispatch =&gt; Situation-Dependent Code Generation </vt:lpstr>
      <vt:lpstr>Magic of Julia Abstraction, Specialization, and Multiple Dispatch</vt:lpstr>
      <vt:lpstr>Array programming</vt:lpstr>
      <vt:lpstr>KernelAbstractions.jl</vt:lpstr>
      <vt:lpstr>PowerPoint Presentation</vt:lpstr>
      <vt:lpstr>(advanced) LLVM + Julia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Rabab Alomairy</cp:lastModifiedBy>
  <cp:revision>3</cp:revision>
  <dcterms:modified xsi:type="dcterms:W3CDTF">2024-10-15T02:26:35Z</dcterms:modified>
</cp:coreProperties>
</file>