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28ebabd2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0a28ebabd2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Thanks for the 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Thanks to the organizers for the invitation to give a keynote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Of course, I would like also to thank all the collaborators and students, postdocs and researchers who collaborated with 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Don’t count, there are more than 450 ;-)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You know it already; it is extremely hard to succeed alone in research. So, I took the easy way: I collaborated with many talented researchers.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I would like to thank all of them for sharing some of their time and for all the discussions we had.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30a28ebabd2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a28ebabd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a28ebabd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47589" y="4767263"/>
            <a:ext cx="935523" cy="327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878"/>
            <a:ext cx="9143999" cy="51533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ctrTitle"/>
          </p:nvPr>
        </p:nvSpPr>
        <p:spPr>
          <a:xfrm>
            <a:off x="800100" y="849092"/>
            <a:ext cx="7543800" cy="6606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</a:pPr>
            <a:r>
              <a:rPr lang="en" sz="3900">
                <a:solidFill>
                  <a:schemeClr val="lt1"/>
                </a:solidFill>
              </a:rPr>
              <a:t>Data</a:t>
            </a:r>
            <a:r>
              <a:rPr lang="en" sz="3900">
                <a:solidFill>
                  <a:schemeClr val="lt1"/>
                </a:solidFill>
              </a:rPr>
              <a:t> Session 1&amp;2 Report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742481" y="1992810"/>
            <a:ext cx="7543800" cy="6606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n" sz="2900">
                <a:solidFill>
                  <a:srgbClr val="FFFFFF"/>
                </a:solidFill>
              </a:rPr>
              <a:t>About 16 participants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Day 1: Highlights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1150" lvl="0" marL="457200" rtl="0" algn="l">
              <a:spcBef>
                <a:spcPts val="800"/>
              </a:spcBef>
              <a:spcAft>
                <a:spcPts val="0"/>
              </a:spcAft>
              <a:buSzPts val="1300"/>
              <a:buChar char="•"/>
            </a:pPr>
            <a:r>
              <a:rPr lang="en" sz="2000"/>
              <a:t>Presentations:</a:t>
            </a:r>
            <a:endParaRPr sz="20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700"/>
              <a:t>Robert – State of Data at ANL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700"/>
              <a:t>Brad – Negotiations for Datasets and Legal</a:t>
            </a:r>
            <a:endParaRPr sz="17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Jorge shared experiences from BSC and Europe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700"/>
              <a:t>Carlo – AdaParse: Accuracy Aware Parsing</a:t>
            </a:r>
            <a:endParaRPr sz="17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2000"/>
              <a:t>Discussions:</a:t>
            </a:r>
            <a:endParaRPr sz="20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700"/>
              <a:t>Tom – </a:t>
            </a:r>
            <a:r>
              <a:rPr lang="en" sz="1700"/>
              <a:t>Narratives</a:t>
            </a:r>
            <a:r>
              <a:rPr lang="en" sz="1700"/>
              <a:t> for Unstructured Grids and Particles using Feature Detection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700"/>
              <a:t>Tanjin – Scraping Closed Scientific Texts from Academic Publishers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•"/>
            </a:pPr>
            <a:r>
              <a:rPr lang="en" sz="1700"/>
              <a:t>Matthew, Arham – Synthetic Parallel Code and Deduplication for Code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Junchao – PETSc Support Email Lists as a Source of Technical Information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450" y="593975"/>
            <a:ext cx="5742951" cy="4123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0" name="Google Shape;110;p17"/>
          <p:cNvSpPr txBox="1"/>
          <p:nvPr/>
        </p:nvSpPr>
        <p:spPr>
          <a:xfrm>
            <a:off x="116750" y="95750"/>
            <a:ext cx="53532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Highlight: AdaParse </a:t>
            </a:r>
            <a:r>
              <a:rPr lang="en" sz="1800">
                <a:solidFill>
                  <a:schemeClr val="dk2"/>
                </a:solidFill>
              </a:rPr>
              <a:t>Accuracy across Parsers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2775" y="745400"/>
            <a:ext cx="2779200" cy="3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200">
                <a:solidFill>
                  <a:schemeClr val="dk2"/>
                </a:solidFill>
              </a:rPr>
              <a:t>setting </a:t>
            </a:r>
            <a:r>
              <a:rPr i="1" lang="en" sz="1200">
                <a:solidFill>
                  <a:schemeClr val="dk2"/>
                </a:solidFill>
              </a:rPr>
              <a:t>25k</a:t>
            </a:r>
            <a:r>
              <a:rPr lang="en" sz="1200">
                <a:solidFill>
                  <a:schemeClr val="dk2"/>
                </a:solidFill>
              </a:rPr>
              <a:t> PDFs </a:t>
            </a:r>
            <a:r>
              <a:rPr lang="en" sz="1000">
                <a:solidFill>
                  <a:schemeClr val="dk2"/>
                </a:solidFill>
              </a:rPr>
              <a:t>(ArXiv, MedRXiv, MDPI, BioRXiv, Nature, BMC); digital-born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parser performance varies but is correlated (for most PDFs)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performance comes at different cost: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Extraction = fast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OCR/ViTs = slow</a:t>
            </a:r>
            <a:endParaRPr sz="12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</a:pPr>
            <a:r>
              <a:rPr b="1" lang="en" sz="1200">
                <a:solidFill>
                  <a:srgbClr val="FFA500"/>
                </a:solidFill>
              </a:rPr>
              <a:t>PyMuPDF</a:t>
            </a:r>
            <a:r>
              <a:rPr lang="en" sz="1200">
                <a:solidFill>
                  <a:schemeClr val="dk2"/>
                </a:solidFill>
              </a:rPr>
              <a:t>: 50x faster than </a:t>
            </a:r>
            <a:r>
              <a:rPr b="1" lang="en" sz="1200">
                <a:solidFill>
                  <a:srgbClr val="0181FB"/>
                </a:solidFill>
              </a:rPr>
              <a:t>Nougat</a:t>
            </a:r>
            <a:endParaRPr b="1" sz="1200">
              <a:solidFill>
                <a:srgbClr val="0181F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