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99beb388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99beb388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98f8f37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98f8f37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a308adc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a308ad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a308adcd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a308adcd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gonna page fault bro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98f8f37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98f8f3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308adcd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308adcd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98f8f371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98f8f371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99beb38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99beb38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pdf/2403.00393.pdf" TargetMode="External"/><Relationship Id="rId4" Type="http://schemas.openxmlformats.org/officeDocument/2006/relationships/hyperlink" Target="https://arxiv.org/pdf/2402.02823.pdf" TargetMode="External"/><Relationship Id="rId5" Type="http://schemas.openxmlformats.org/officeDocument/2006/relationships/hyperlink" Target="https://fedsoc.org/events/ai-meets-copyright-understanding-new-york-times-v-openai" TargetMode="External"/><Relationship Id="rId6" Type="http://schemas.openxmlformats.org/officeDocument/2006/relationships/hyperlink" Target="https://arxiv.org/abs/2005.1416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Why Care About Deduplication?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Cross Duplication between training/alignment and evaluation </a:t>
            </a:r>
            <a:r>
              <a:rPr b="1" lang="en" sz="1800">
                <a:solidFill>
                  <a:srgbClr val="595959"/>
                </a:solidFill>
              </a:rPr>
              <a:t>skews testing</a:t>
            </a:r>
            <a:endParaRPr b="1"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Some “standard” benchmarks are widely duplicated in web and scientific text [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https://arxiv.org/pdf/2403.00393.pdf</a:t>
            </a:r>
            <a:r>
              <a:rPr lang="en">
                <a:solidFill>
                  <a:srgbClr val="595959"/>
                </a:solidFill>
              </a:rPr>
              <a:t>]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Leaking can “improve” model performance by 8-11% [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https://arxiv.org/pdf/2402.02823.pdf</a:t>
            </a:r>
            <a:r>
              <a:rPr lang="en">
                <a:solidFill>
                  <a:srgbClr val="595959"/>
                </a:solidFill>
              </a:rPr>
              <a:t>]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Too much duplication leads to </a:t>
            </a:r>
            <a:r>
              <a:rPr b="1" lang="en" sz="1800">
                <a:solidFill>
                  <a:srgbClr val="595959"/>
                </a:solidFill>
              </a:rPr>
              <a:t>memorization</a:t>
            </a:r>
            <a:endParaRPr b="1"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Memorization can have </a:t>
            </a:r>
            <a:r>
              <a:rPr b="1" lang="en">
                <a:solidFill>
                  <a:srgbClr val="595959"/>
                </a:solidFill>
              </a:rPr>
              <a:t>negative impacts on generalization</a:t>
            </a:r>
            <a:endParaRPr b="1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Memorization has serious copyright implications [</a:t>
            </a:r>
            <a:r>
              <a:rPr lang="en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 Meets Copyright: Understanding New York Times v. OpenAI | The Federalist Society</a:t>
            </a:r>
            <a:r>
              <a:rPr lang="en">
                <a:solidFill>
                  <a:srgbClr val="595959"/>
                </a:solidFill>
              </a:rPr>
              <a:t>]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Data </a:t>
            </a:r>
            <a:r>
              <a:rPr b="1" lang="en">
                <a:solidFill>
                  <a:srgbClr val="595959"/>
                </a:solidFill>
              </a:rPr>
              <a:t>privacy</a:t>
            </a:r>
            <a:r>
              <a:rPr lang="en">
                <a:solidFill>
                  <a:srgbClr val="595959"/>
                </a:solidFill>
              </a:rPr>
              <a:t> is at risk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Memorization can have negative </a:t>
            </a:r>
            <a:r>
              <a:rPr b="1" lang="en">
                <a:solidFill>
                  <a:srgbClr val="595959"/>
                </a:solidFill>
              </a:rPr>
              <a:t>trust and safety</a:t>
            </a:r>
            <a:r>
              <a:rPr lang="en">
                <a:solidFill>
                  <a:srgbClr val="595959"/>
                </a:solidFill>
              </a:rPr>
              <a:t> implications too</a:t>
            </a:r>
            <a:endParaRPr>
              <a:solidFill>
                <a:srgbClr val="595959"/>
              </a:solidFill>
            </a:endParaRPr>
          </a:p>
          <a:p>
            <a:pPr indent="-3360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92"/>
              <a:buChar char="●"/>
            </a:pPr>
            <a:r>
              <a:rPr lang="en" sz="1691">
                <a:solidFill>
                  <a:srgbClr val="595959"/>
                </a:solidFill>
              </a:rPr>
              <a:t>Offers </a:t>
            </a:r>
            <a:r>
              <a:rPr b="1" lang="en" sz="1691">
                <a:solidFill>
                  <a:srgbClr val="595959"/>
                </a:solidFill>
              </a:rPr>
              <a:t>precise control over the training distribution</a:t>
            </a:r>
            <a:r>
              <a:rPr lang="en" sz="1691">
                <a:solidFill>
                  <a:srgbClr val="595959"/>
                </a:solidFill>
              </a:rPr>
              <a:t> of our model</a:t>
            </a:r>
            <a:endParaRPr sz="1691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>
                <a:solidFill>
                  <a:srgbClr val="595959"/>
                </a:solidFill>
              </a:rPr>
              <a:t>Importance resampling has been applied to great success in GPT-style models by OpenAI [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https://arxiv.org/abs/2005.14165</a:t>
            </a:r>
            <a:r>
              <a:rPr lang="en">
                <a:solidFill>
                  <a:srgbClr val="595959"/>
                </a:solidFill>
              </a:rPr>
              <a:t>]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81325" y="4703625"/>
            <a:ext cx="187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Credit: Robert Underwood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runderwood@anl.gov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89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MinhashLSH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47425" y="547275"/>
            <a:ext cx="83565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00">
                <a:solidFill>
                  <a:srgbClr val="595959"/>
                </a:solidFill>
              </a:rPr>
              <a:t>Fundamentals: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Treat documents as </a:t>
            </a:r>
            <a:r>
              <a:rPr b="1" lang="en" sz="1200">
                <a:solidFill>
                  <a:srgbClr val="595959"/>
                </a:solidFill>
              </a:rPr>
              <a:t>sets of n-grams</a:t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Find duplicates by estimating </a:t>
            </a:r>
            <a:r>
              <a:rPr b="1" lang="en" sz="1200">
                <a:solidFill>
                  <a:srgbClr val="595959"/>
                </a:solidFill>
              </a:rPr>
              <a:t>Jaccard Similarity</a:t>
            </a:r>
            <a:r>
              <a:rPr lang="en" sz="1200">
                <a:solidFill>
                  <a:srgbClr val="595959"/>
                </a:solidFill>
              </a:rPr>
              <a:t> (set overlap)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To avoid pair-wise comparisons (O(n</a:t>
            </a:r>
            <a:r>
              <a:rPr baseline="30000" lang="en" sz="1200">
                <a:solidFill>
                  <a:srgbClr val="595959"/>
                </a:solidFill>
              </a:rPr>
              <a:t>2</a:t>
            </a:r>
            <a:r>
              <a:rPr lang="en" sz="1200">
                <a:solidFill>
                  <a:srgbClr val="595959"/>
                </a:solidFill>
              </a:rPr>
              <a:t>)), apply </a:t>
            </a:r>
            <a:r>
              <a:rPr b="1" lang="en" sz="1200">
                <a:solidFill>
                  <a:srgbClr val="595959"/>
                </a:solidFill>
              </a:rPr>
              <a:t>LSH</a:t>
            </a:r>
            <a:r>
              <a:rPr lang="en" sz="1200">
                <a:solidFill>
                  <a:srgbClr val="595959"/>
                </a:solidFill>
              </a:rPr>
              <a:t> </a:t>
            </a:r>
            <a:r>
              <a:rPr b="1" lang="en" sz="1200">
                <a:solidFill>
                  <a:srgbClr val="595959"/>
                </a:solidFill>
              </a:rPr>
              <a:t>function</a:t>
            </a:r>
            <a:r>
              <a:rPr lang="en" sz="1200">
                <a:solidFill>
                  <a:srgbClr val="595959"/>
                </a:solidFill>
              </a:rPr>
              <a:t> to get candidate pairs of duplicates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100" y="394025"/>
            <a:ext cx="2403525" cy="81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263" y="1692025"/>
            <a:ext cx="6867075" cy="15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226" y="3279157"/>
            <a:ext cx="3837355" cy="168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1738" y="3242900"/>
            <a:ext cx="3151013" cy="176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if we absolutely need to process </a:t>
            </a:r>
            <a:r>
              <a:rPr b="1" lang="en"/>
              <a:t>billions</a:t>
            </a:r>
            <a:r>
              <a:rPr lang="en"/>
              <a:t> of documents?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62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LSH results can be stored in an index, usually as a prefix-tree or a table for efficient lookup, but this scales poorly in the number of documents we have.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650" y="2085975"/>
            <a:ext cx="4076701" cy="305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Simply Does Not Work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Extrapolating, a dataset of 10 billion documents will result in an index that is approximately 16.67 </a:t>
            </a:r>
            <a:r>
              <a:rPr b="1" lang="en"/>
              <a:t>Terabytes.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node on Polaris has 512 GB of RAM, we would need </a:t>
            </a:r>
            <a:r>
              <a:rPr b="1" lang="en"/>
              <a:t>32 nodes</a:t>
            </a:r>
            <a:r>
              <a:rPr lang="en"/>
              <a:t> just to load up an index of this size!!!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local SSD size of a node on polaris is 3.2 Terabytes, to hold the index on local disk we would need atleast </a:t>
            </a:r>
            <a:r>
              <a:rPr b="1" lang="en"/>
              <a:t>6 nodes</a:t>
            </a:r>
            <a:r>
              <a:rPr lang="en"/>
              <a:t>!!!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75" y="1449263"/>
            <a:ext cx="46482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MinhashLSH + BloomIndex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0075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</a:t>
            </a:r>
            <a:r>
              <a:rPr b="1" lang="en"/>
              <a:t>replace the LSHIndex</a:t>
            </a:r>
            <a:r>
              <a:rPr lang="en"/>
              <a:t> with a series of Bloom Filters!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443487"/>
            <a:ext cx="3808275" cy="20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325" y="2455838"/>
            <a:ext cx="483325" cy="4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325" y="2928538"/>
            <a:ext cx="483325" cy="4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325" y="3411863"/>
            <a:ext cx="483325" cy="4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0325" y="3895188"/>
            <a:ext cx="483325" cy="4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448" y="1017725"/>
            <a:ext cx="3084851" cy="9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627950" y="2257375"/>
            <a:ext cx="3535500" cy="23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Traditional MinhashLSH index size on 10 Billion Documents: 16.67 </a:t>
            </a:r>
            <a:r>
              <a:rPr b="1" lang="en" sz="1800">
                <a:solidFill>
                  <a:schemeClr val="dk2"/>
                </a:solidFill>
              </a:rPr>
              <a:t>Terabytes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BloomIndex: 130 </a:t>
            </a:r>
            <a:r>
              <a:rPr b="1" lang="en" sz="1800">
                <a:solidFill>
                  <a:schemeClr val="dk2"/>
                </a:solidFill>
              </a:rPr>
              <a:t>Gigabytes!!!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128x </a:t>
            </a:r>
            <a:r>
              <a:rPr lang="en" sz="1800">
                <a:solidFill>
                  <a:schemeClr val="dk2"/>
                </a:solidFill>
              </a:rPr>
              <a:t>Size Reduction!!!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4" name="Google Shape;94;p17"/>
          <p:cNvCxnSpPr>
            <a:endCxn id="88" idx="1"/>
          </p:cNvCxnSpPr>
          <p:nvPr/>
        </p:nvCxnSpPr>
        <p:spPr>
          <a:xfrm flipH="1" rot="10800000">
            <a:off x="3453125" y="2697500"/>
            <a:ext cx="877200" cy="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endCxn id="89" idx="1"/>
          </p:cNvCxnSpPr>
          <p:nvPr/>
        </p:nvCxnSpPr>
        <p:spPr>
          <a:xfrm>
            <a:off x="3484025" y="3133600"/>
            <a:ext cx="846300" cy="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endCxn id="90" idx="1"/>
          </p:cNvCxnSpPr>
          <p:nvPr/>
        </p:nvCxnSpPr>
        <p:spPr>
          <a:xfrm>
            <a:off x="3463325" y="3556025"/>
            <a:ext cx="867000" cy="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7"/>
          <p:cNvCxnSpPr>
            <a:endCxn id="91" idx="1"/>
          </p:cNvCxnSpPr>
          <p:nvPr/>
        </p:nvCxnSpPr>
        <p:spPr>
          <a:xfrm>
            <a:off x="3463325" y="3927150"/>
            <a:ext cx="867000" cy="2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Bloom Filters into MinhashLSH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23100" y="18502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set size and desired FP probability, we can guarantee optimal space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small indices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us (virtually) the same probabilistic guarantees as using traditional MinhashLSH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7125" y="18502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false positive probability as overhead (in practice, fp=0.001)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can’t identify duplicate pairs, only duplicates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31625" y="1262625"/>
            <a:ext cx="81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can </a:t>
            </a:r>
            <a:r>
              <a:rPr b="1" lang="en" sz="1800">
                <a:solidFill>
                  <a:schemeClr val="dk2"/>
                </a:solidFill>
              </a:rPr>
              <a:t>replace the LSHIndex</a:t>
            </a:r>
            <a:r>
              <a:rPr lang="en" sz="1800">
                <a:solidFill>
                  <a:schemeClr val="dk2"/>
                </a:solidFill>
              </a:rPr>
              <a:t> with a series of Bloom Filters!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100" y="3806675"/>
            <a:ext cx="46482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our Pipeline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Construction from many corpora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Bloom Filter 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Cuckoo Filter, </a:t>
            </a:r>
            <a:r>
              <a:rPr lang="en"/>
              <a:t>Big Friendly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back duplication metadata to find duplicate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space-efficient associative arrays with bloom filters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Multi-Modal Data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Image/Video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Semantic comparisons of image content using vision model embeddings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What invariants should we support? Rotation, translation, warps, etc?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Patching analogous to how we use n-grams?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Ingesting Tablature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Should we treat this as text, or as a structured data form of its own?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Raw Scientific 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Application specific visualizations, plots, data formats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 should application-specific requirements inform our approach to preprocessing?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Equivariant Neural Networks for physics/chemistry data?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Ingesting trajectories using sequence models?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Particle data (e.g., HACC)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Molecular data (e.g., NWCHEM)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 want to capture the rich semantic content here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we take advantage of the inherent tree structure here?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