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Reviewing Questions is Hard"/>
          <p:cNvSpPr txBox="1"/>
          <p:nvPr>
            <p:ph type="title"/>
          </p:nvPr>
        </p:nvSpPr>
        <p:spPr>
          <a:prstGeom prst="rect">
            <a:avLst/>
          </a:prstGeom>
        </p:spPr>
        <p:txBody>
          <a:bodyPr/>
          <a:lstStyle/>
          <a:p>
            <a:pPr/>
            <a:r>
              <a:t>Reviewing Questions is Hard</a:t>
            </a:r>
          </a:p>
        </p:txBody>
      </p:sp>
      <p:sp>
        <p:nvSpPr>
          <p:cNvPr id="172" name="Slide Subtitle"/>
          <p:cNvSpPr txBox="1"/>
          <p:nvPr>
            <p:ph type="body" idx="21"/>
          </p:nvPr>
        </p:nvSpPr>
        <p:spPr>
          <a:prstGeom prst="rect">
            <a:avLst/>
          </a:prstGeom>
        </p:spPr>
        <p:txBody>
          <a:bodyPr/>
          <a:lstStyle/>
          <a:p>
            <a:pPr/>
          </a:p>
        </p:txBody>
      </p:sp>
      <p:sp>
        <p:nvSpPr>
          <p:cNvPr id="173" name="From our ~1000 questions, 375 have been reviewed…"/>
          <p:cNvSpPr txBox="1"/>
          <p:nvPr>
            <p:ph type="body" sz="half" idx="1"/>
          </p:nvPr>
        </p:nvSpPr>
        <p:spPr>
          <a:xfrm>
            <a:off x="1206500" y="4248504"/>
            <a:ext cx="12383802" cy="8256012"/>
          </a:xfrm>
          <a:prstGeom prst="rect">
            <a:avLst/>
          </a:prstGeom>
        </p:spPr>
        <p:txBody>
          <a:bodyPr/>
          <a:lstStyle/>
          <a:p>
            <a:pPr/>
            <a:r>
              <a:t>From our ~1000 questions, 375 have been reviewed</a:t>
            </a:r>
          </a:p>
          <a:p>
            <a:pPr/>
            <a:r>
              <a:t>Harder (better?) questions more likely to be skipped</a:t>
            </a:r>
          </a:p>
          <a:p>
            <a:pPr/>
            <a:r>
              <a:t>Need effective automatic validation to scale any automatic generation</a:t>
            </a:r>
          </a:p>
        </p:txBody>
      </p:sp>
      <p:pic>
        <p:nvPicPr>
          <p:cNvPr id="174" name="Screenshot 2024-10-09 at 9.28.20 AM.png" descr="Screenshot 2024-10-09 at 9.28.20 AM.png"/>
          <p:cNvPicPr>
            <a:picLocks noChangeAspect="1"/>
          </p:cNvPicPr>
          <p:nvPr/>
        </p:nvPicPr>
        <p:blipFill>
          <a:blip r:embed="rId2">
            <a:extLst/>
          </a:blip>
          <a:stretch>
            <a:fillRect/>
          </a:stretch>
        </p:blipFill>
        <p:spPr>
          <a:xfrm>
            <a:off x="13663825" y="3384240"/>
            <a:ext cx="9308668" cy="8454914"/>
          </a:xfrm>
          <a:prstGeom prst="rect">
            <a:avLst/>
          </a:prstGeom>
          <a:ln w="12700">
            <a:miter lim="400000"/>
          </a:ln>
        </p:spPr>
      </p:pic>
      <p:sp>
        <p:nvSpPr>
          <p:cNvPr id="175" name="GPQA paid 61 contractors for 448 questions"/>
          <p:cNvSpPr txBox="1"/>
          <p:nvPr/>
        </p:nvSpPr>
        <p:spPr>
          <a:xfrm>
            <a:off x="13717584" y="11915652"/>
            <a:ext cx="9201151"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5">
                    <a:hueOff val="-82419"/>
                    <a:satOff val="-9513"/>
                    <a:lumOff val="-16343"/>
                  </a:schemeClr>
                </a:solidFill>
              </a:defRPr>
            </a:lvl1pPr>
          </a:lstStyle>
          <a:p>
            <a:pPr/>
            <a:r>
              <a:t>GPQA paid 61 contractors for 448 questions</a:t>
            </a:r>
          </a:p>
        </p:txBody>
      </p:sp>
      <p:sp>
        <p:nvSpPr>
          <p:cNvPr id="176" name="Neil Getty"/>
          <p:cNvSpPr txBox="1"/>
          <p:nvPr/>
        </p:nvSpPr>
        <p:spPr>
          <a:xfrm>
            <a:off x="1201340" y="11859862"/>
            <a:ext cx="21971003" cy="63697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lnSpc>
                <a:spcPct val="100000"/>
              </a:lnSpc>
              <a:spcBef>
                <a:spcPts val="0"/>
              </a:spcBef>
              <a:defRPr b="1" sz="3600"/>
            </a:lvl1pPr>
          </a:lstStyle>
          <a:p>
            <a:pPr/>
            <a:r>
              <a:t>Neil Getty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Reward models for Synthetic Data Generation"/>
          <p:cNvSpPr txBox="1"/>
          <p:nvPr>
            <p:ph type="title"/>
          </p:nvPr>
        </p:nvSpPr>
        <p:spPr>
          <a:prstGeom prst="rect">
            <a:avLst/>
          </a:prstGeom>
        </p:spPr>
        <p:txBody>
          <a:bodyPr/>
          <a:lstStyle>
            <a:lvl1pPr defTabSz="2340805">
              <a:defRPr spc="-163" sz="8160"/>
            </a:lvl1pPr>
          </a:lstStyle>
          <a:p>
            <a:pPr/>
            <a:r>
              <a:t>Reward models for Synthetic Data Generation</a:t>
            </a:r>
          </a:p>
        </p:txBody>
      </p:sp>
      <p:pic>
        <p:nvPicPr>
          <p:cNvPr id="179" name="Screenshot 2024-10-09 at 9.42.08 AM.png" descr="Screenshot 2024-10-09 at 9.42.08 AM.png"/>
          <p:cNvPicPr>
            <a:picLocks noChangeAspect="1"/>
          </p:cNvPicPr>
          <p:nvPr/>
        </p:nvPicPr>
        <p:blipFill>
          <a:blip r:embed="rId2">
            <a:extLst/>
          </a:blip>
          <a:stretch>
            <a:fillRect/>
          </a:stretch>
        </p:blipFill>
        <p:spPr>
          <a:xfrm>
            <a:off x="240113" y="3771197"/>
            <a:ext cx="11684001" cy="5803901"/>
          </a:xfrm>
          <a:prstGeom prst="rect">
            <a:avLst/>
          </a:prstGeom>
          <a:ln w="12700">
            <a:miter lim="400000"/>
          </a:ln>
        </p:spPr>
      </p:pic>
      <p:sp>
        <p:nvSpPr>
          <p:cNvPr id="180" name="https://arxiv.org/abs/2406.11704"/>
          <p:cNvSpPr txBox="1"/>
          <p:nvPr/>
        </p:nvSpPr>
        <p:spPr>
          <a:xfrm>
            <a:off x="2602212" y="9904073"/>
            <a:ext cx="6959804" cy="6472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lvl1pPr>
          </a:lstStyle>
          <a:p>
            <a:pPr/>
            <a:r>
              <a:t>https://arxiv.org/abs/2406.11704</a:t>
            </a:r>
          </a:p>
        </p:txBody>
      </p:sp>
      <p:pic>
        <p:nvPicPr>
          <p:cNvPr id="181" name="Screenshot 2024-10-09 at 9.53.45 AM.png" descr="Screenshot 2024-10-09 at 9.53.45 AM.png"/>
          <p:cNvPicPr>
            <a:picLocks noChangeAspect="1"/>
          </p:cNvPicPr>
          <p:nvPr/>
        </p:nvPicPr>
        <p:blipFill>
          <a:blip r:embed="rId3">
            <a:extLst/>
          </a:blip>
          <a:stretch>
            <a:fillRect/>
          </a:stretch>
        </p:blipFill>
        <p:spPr>
          <a:xfrm>
            <a:off x="19186536" y="5337573"/>
            <a:ext cx="5112939" cy="3040854"/>
          </a:xfrm>
          <a:prstGeom prst="rect">
            <a:avLst/>
          </a:prstGeom>
          <a:ln w="12700">
            <a:miter lim="400000"/>
          </a:ln>
        </p:spPr>
      </p:pic>
      <p:sp>
        <p:nvSpPr>
          <p:cNvPr id="182" name="https://build.nvidia.com/nvidia/nemotron-4-340b-reward"/>
          <p:cNvSpPr txBox="1"/>
          <p:nvPr/>
        </p:nvSpPr>
        <p:spPr>
          <a:xfrm>
            <a:off x="13682188" y="9941284"/>
            <a:ext cx="10345014" cy="572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https://build.nvidia.com/nvidia/nemotron-4-340b-reward</a:t>
            </a:r>
          </a:p>
        </p:txBody>
      </p:sp>
      <p:pic>
        <p:nvPicPr>
          <p:cNvPr id="183" name="Screenshot 2024-10-09 at 9.56.40 AM.png" descr="Screenshot 2024-10-09 at 9.56.40 AM.png"/>
          <p:cNvPicPr>
            <a:picLocks noChangeAspect="1"/>
          </p:cNvPicPr>
          <p:nvPr/>
        </p:nvPicPr>
        <p:blipFill>
          <a:blip r:embed="rId4">
            <a:extLst/>
          </a:blip>
          <a:stretch>
            <a:fillRect/>
          </a:stretch>
        </p:blipFill>
        <p:spPr>
          <a:xfrm>
            <a:off x="13060151" y="4118721"/>
            <a:ext cx="5494767" cy="5478558"/>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Reward model for AI4S benchmark"/>
          <p:cNvSpPr txBox="1"/>
          <p:nvPr>
            <p:ph type="title"/>
          </p:nvPr>
        </p:nvSpPr>
        <p:spPr>
          <a:prstGeom prst="rect">
            <a:avLst/>
          </a:prstGeom>
        </p:spPr>
        <p:txBody>
          <a:bodyPr/>
          <a:lstStyle/>
          <a:p>
            <a:pPr/>
            <a:r>
              <a:t>Reward model for AI4S benchmark</a:t>
            </a:r>
          </a:p>
        </p:txBody>
      </p:sp>
      <p:sp>
        <p:nvSpPr>
          <p:cNvPr id="186" name="Some initial concer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1609303">
              <a:lnSpc>
                <a:spcPct val="80000"/>
              </a:lnSpc>
              <a:defRPr spc="-112" sz="5610"/>
            </a:lvl1pPr>
          </a:lstStyle>
          <a:p>
            <a:pPr/>
            <a:r>
              <a:t>Some initial concerns…</a:t>
            </a:r>
          </a:p>
        </p:txBody>
      </p:sp>
      <p:graphicFrame>
        <p:nvGraphicFramePr>
          <p:cNvPr id="187" name="Table 1"/>
          <p:cNvGraphicFramePr/>
          <p:nvPr/>
        </p:nvGraphicFramePr>
        <p:xfrm>
          <a:off x="9049653" y="3619316"/>
          <a:ext cx="14561015" cy="939000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078330"/>
                <a:gridCol w="2078330"/>
                <a:gridCol w="2078330"/>
                <a:gridCol w="2078330"/>
                <a:gridCol w="2078330"/>
                <a:gridCol w="2078330"/>
                <a:gridCol w="2078330"/>
              </a:tblGrid>
              <a:tr h="347307">
                <a:tc>
                  <a:txBody>
                    <a:bodyPr/>
                    <a:lstStyle/>
                    <a:p>
                      <a:pPr algn="l" defTabSz="457200"/>
                      <a:r>
                        <a:rPr b="1" sz="2800">
                          <a:latin typeface="Arial"/>
                          <a:ea typeface="Arial"/>
                          <a:cs typeface="Arial"/>
                          <a:sym typeface="Arial"/>
                        </a:rPr>
                        <a:t>author</a:t>
                      </a:r>
                    </a:p>
                  </a:txBody>
                  <a:tcPr marL="63500" marR="63500" marT="0" marB="0" anchor="ctr" anchorCtr="0" horzOverflow="overflow"/>
                </a:tc>
                <a:tc>
                  <a:txBody>
                    <a:bodyPr/>
                    <a:lstStyle/>
                    <a:p>
                      <a:pPr algn="l" defTabSz="457200"/>
                      <a:r>
                        <a:rPr b="1" sz="2800">
                          <a:latin typeface="Arial"/>
                          <a:ea typeface="Arial"/>
                          <a:cs typeface="Arial"/>
                          <a:sym typeface="Arial"/>
                        </a:rPr>
                        <a:t>verbosity</a:t>
                      </a:r>
                    </a:p>
                  </a:txBody>
                  <a:tcPr marL="63500" marR="63500" marT="0" marB="0" anchor="ctr" anchorCtr="0" horzOverflow="overflow"/>
                </a:tc>
                <a:tc>
                  <a:txBody>
                    <a:bodyPr/>
                    <a:lstStyle/>
                    <a:p>
                      <a:pPr algn="l" defTabSz="457200"/>
                      <a:r>
                        <a:rPr b="1" sz="2800">
                          <a:latin typeface="Arial"/>
                          <a:ea typeface="Arial"/>
                          <a:cs typeface="Arial"/>
                          <a:sym typeface="Arial"/>
                        </a:rPr>
                        <a:t>complexity</a:t>
                      </a:r>
                    </a:p>
                  </a:txBody>
                  <a:tcPr marL="63500" marR="63500" marT="0" marB="0" anchor="ctr" anchorCtr="0" horzOverflow="overflow"/>
                </a:tc>
                <a:tc>
                  <a:txBody>
                    <a:bodyPr/>
                    <a:lstStyle/>
                    <a:p>
                      <a:pPr algn="l" defTabSz="457200"/>
                      <a:r>
                        <a:rPr b="1" sz="2800">
                          <a:latin typeface="Arial"/>
                          <a:ea typeface="Arial"/>
                          <a:cs typeface="Arial"/>
                          <a:sym typeface="Arial"/>
                        </a:rPr>
                        <a:t>coherence</a:t>
                      </a:r>
                    </a:p>
                  </a:txBody>
                  <a:tcPr marL="63500" marR="63500" marT="0" marB="0" anchor="ctr" anchorCtr="0" horzOverflow="overflow"/>
                </a:tc>
                <a:tc>
                  <a:txBody>
                    <a:bodyPr/>
                    <a:lstStyle/>
                    <a:p>
                      <a:pPr algn="l" defTabSz="457200"/>
                      <a:r>
                        <a:rPr b="1" sz="2800">
                          <a:latin typeface="Arial"/>
                          <a:ea typeface="Arial"/>
                          <a:cs typeface="Arial"/>
                          <a:sym typeface="Arial"/>
                        </a:rPr>
                        <a:t>correctness</a:t>
                      </a:r>
                    </a:p>
                  </a:txBody>
                  <a:tcPr marL="63500" marR="63500" marT="0" marB="0" anchor="ctr" anchorCtr="0" horzOverflow="overflow"/>
                </a:tc>
                <a:tc>
                  <a:txBody>
                    <a:bodyPr/>
                    <a:lstStyle/>
                    <a:p>
                      <a:pPr algn="l" defTabSz="457200"/>
                      <a:r>
                        <a:rPr b="1" sz="2800">
                          <a:latin typeface="Arial"/>
                          <a:ea typeface="Arial"/>
                          <a:cs typeface="Arial"/>
                          <a:sym typeface="Arial"/>
                        </a:rPr>
                        <a:t>helpfulness</a:t>
                      </a:r>
                    </a:p>
                  </a:txBody>
                  <a:tcPr marL="63500" marR="63500" marT="0" marB="0" anchor="ctr" anchorCtr="0" horzOverflow="overflow"/>
                </a:tc>
                <a:tc>
                  <a:txBody>
                    <a:bodyPr/>
                    <a:lstStyle/>
                    <a:p>
                      <a:pPr algn="l" defTabSz="457200"/>
                      <a:r>
                        <a:rPr b="1" sz="2800">
                          <a:latin typeface="Arial"/>
                          <a:ea typeface="Arial"/>
                          <a:cs typeface="Arial"/>
                          <a:sym typeface="Arial"/>
                        </a:rPr>
                        <a:t>average</a:t>
                      </a:r>
                    </a:p>
                  </a:txBody>
                  <a:tcPr marL="63500" marR="63500" marT="0" marB="0" anchor="ctr" anchorCtr="0" horzOverflow="overflow"/>
                </a:tc>
              </a:tr>
              <a:tr h="347307">
                <a:tc>
                  <a:txBody>
                    <a:bodyPr/>
                    <a:lstStyle/>
                    <a:p>
                      <a:pPr algn="r" defTabSz="457200"/>
                      <a:r>
                        <a:rPr sz="2800">
                          <a:solidFill>
                            <a:schemeClr val="accent5">
                              <a:lumOff val="-29866"/>
                            </a:schemeClr>
                          </a:solidFill>
                          <a:latin typeface="Arial"/>
                          <a:ea typeface="Arial"/>
                          <a:cs typeface="Arial"/>
                          <a:sym typeface="Arial"/>
                        </a:rPr>
                        <a:t>21</a:t>
                      </a:r>
                    </a:p>
                  </a:txBody>
                  <a:tcPr marL="63500" marR="63500" marT="0" marB="0" anchor="ctr" anchorCtr="0" horzOverflow="overflow"/>
                </a:tc>
                <a:tc>
                  <a:txBody>
                    <a:bodyPr/>
                    <a:lstStyle/>
                    <a:p>
                      <a:pPr algn="r" defTabSz="457200"/>
                      <a:r>
                        <a:rPr sz="2800">
                          <a:solidFill>
                            <a:schemeClr val="accent5">
                              <a:lumOff val="-29866"/>
                            </a:schemeClr>
                          </a:solidFill>
                          <a:latin typeface="Arial"/>
                          <a:ea typeface="Arial"/>
                          <a:cs typeface="Arial"/>
                          <a:sym typeface="Arial"/>
                        </a:rPr>
                        <a:t>1.94</a:t>
                      </a:r>
                    </a:p>
                  </a:txBody>
                  <a:tcPr marL="63500" marR="63500" marT="0" marB="0" anchor="ctr" anchorCtr="0" horzOverflow="overflow"/>
                </a:tc>
                <a:tc>
                  <a:txBody>
                    <a:bodyPr/>
                    <a:lstStyle/>
                    <a:p>
                      <a:pPr algn="r" defTabSz="457200"/>
                      <a:r>
                        <a:rPr sz="2800">
                          <a:solidFill>
                            <a:schemeClr val="accent5">
                              <a:lumOff val="-29866"/>
                            </a:schemeClr>
                          </a:solidFill>
                          <a:latin typeface="Arial"/>
                          <a:ea typeface="Arial"/>
                          <a:cs typeface="Arial"/>
                          <a:sym typeface="Arial"/>
                        </a:rPr>
                        <a:t>2.79</a:t>
                      </a:r>
                    </a:p>
                  </a:txBody>
                  <a:tcPr marL="63500" marR="63500" marT="0" marB="0" anchor="ctr" anchorCtr="0" horzOverflow="overflow"/>
                </a:tc>
                <a:tc>
                  <a:txBody>
                    <a:bodyPr/>
                    <a:lstStyle/>
                    <a:p>
                      <a:pPr algn="r" defTabSz="457200"/>
                      <a:r>
                        <a:rPr sz="2800">
                          <a:solidFill>
                            <a:schemeClr val="accent5">
                              <a:lumOff val="-29866"/>
                            </a:schemeClr>
                          </a:solidFill>
                          <a:latin typeface="Arial"/>
                          <a:ea typeface="Arial"/>
                          <a:cs typeface="Arial"/>
                          <a:sym typeface="Arial"/>
                        </a:rPr>
                        <a:t>3.16</a:t>
                      </a:r>
                    </a:p>
                  </a:txBody>
                  <a:tcPr marL="63500" marR="63500" marT="0" marB="0" anchor="ctr" anchorCtr="0" horzOverflow="overflow"/>
                </a:tc>
                <a:tc>
                  <a:txBody>
                    <a:bodyPr/>
                    <a:lstStyle/>
                    <a:p>
                      <a:pPr algn="r" defTabSz="457200"/>
                      <a:r>
                        <a:rPr sz="2800">
                          <a:solidFill>
                            <a:schemeClr val="accent5">
                              <a:lumOff val="-29866"/>
                            </a:schemeClr>
                          </a:solidFill>
                          <a:latin typeface="Arial"/>
                          <a:ea typeface="Arial"/>
                          <a:cs typeface="Arial"/>
                          <a:sym typeface="Arial"/>
                        </a:rPr>
                        <a:t>2.75</a:t>
                      </a:r>
                    </a:p>
                  </a:txBody>
                  <a:tcPr marL="63500" marR="63500" marT="0" marB="0" anchor="ctr" anchorCtr="0" horzOverflow="overflow"/>
                </a:tc>
                <a:tc>
                  <a:txBody>
                    <a:bodyPr/>
                    <a:lstStyle/>
                    <a:p>
                      <a:pPr algn="r" defTabSz="457200"/>
                      <a:r>
                        <a:rPr sz="2800">
                          <a:solidFill>
                            <a:schemeClr val="accent5">
                              <a:lumOff val="-29866"/>
                            </a:schemeClr>
                          </a:solidFill>
                          <a:latin typeface="Arial"/>
                          <a:ea typeface="Arial"/>
                          <a:cs typeface="Arial"/>
                          <a:sym typeface="Arial"/>
                        </a:rPr>
                        <a:t>2.81</a:t>
                      </a:r>
                    </a:p>
                  </a:txBody>
                  <a:tcPr marL="63500" marR="63500" marT="0" marB="0" anchor="ctr" anchorCtr="0" horzOverflow="overflow"/>
                </a:tc>
                <a:tc>
                  <a:txBody>
                    <a:bodyPr/>
                    <a:lstStyle/>
                    <a:p>
                      <a:pPr algn="r" defTabSz="457200"/>
                      <a:r>
                        <a:rPr sz="2800">
                          <a:solidFill>
                            <a:schemeClr val="accent5">
                              <a:lumOff val="-29866"/>
                            </a:schemeClr>
                          </a:solidFill>
                          <a:latin typeface="Arial"/>
                          <a:ea typeface="Arial"/>
                          <a:cs typeface="Arial"/>
                          <a:sym typeface="Arial"/>
                        </a:rPr>
                        <a:t>2.69</a:t>
                      </a:r>
                    </a:p>
                  </a:txBody>
                  <a:tcPr marL="63500" marR="63500" marT="0" marB="0" anchor="ctr" anchorCtr="0" horzOverflow="overflow"/>
                </a:tc>
              </a:tr>
              <a:tr h="347307">
                <a:tc>
                  <a:txBody>
                    <a:bodyPr/>
                    <a:lstStyle/>
                    <a:p>
                      <a:pPr algn="r" defTabSz="457200"/>
                      <a:r>
                        <a:rPr sz="2800">
                          <a:latin typeface="Arial"/>
                          <a:ea typeface="Arial"/>
                          <a:cs typeface="Arial"/>
                          <a:sym typeface="Arial"/>
                        </a:rPr>
                        <a:t>19</a:t>
                      </a:r>
                    </a:p>
                  </a:txBody>
                  <a:tcPr marL="63500" marR="63500" marT="0" marB="0" anchor="ctr" anchorCtr="0" horzOverflow="overflow"/>
                </a:tc>
                <a:tc>
                  <a:txBody>
                    <a:bodyPr/>
                    <a:lstStyle/>
                    <a:p>
                      <a:pPr algn="r" defTabSz="457200"/>
                      <a:r>
                        <a:rPr sz="2800">
                          <a:latin typeface="Arial"/>
                          <a:ea typeface="Arial"/>
                          <a:cs typeface="Arial"/>
                          <a:sym typeface="Arial"/>
                        </a:rPr>
                        <a:t>2.05</a:t>
                      </a:r>
                    </a:p>
                  </a:txBody>
                  <a:tcPr marL="63500" marR="63500" marT="0" marB="0" anchor="ctr" anchorCtr="0" horzOverflow="overflow"/>
                </a:tc>
                <a:tc>
                  <a:txBody>
                    <a:bodyPr/>
                    <a:lstStyle/>
                    <a:p>
                      <a:pPr algn="r" defTabSz="457200"/>
                      <a:r>
                        <a:rPr sz="2800">
                          <a:latin typeface="Arial"/>
                          <a:ea typeface="Arial"/>
                          <a:cs typeface="Arial"/>
                          <a:sym typeface="Arial"/>
                        </a:rPr>
                        <a:t>2.87</a:t>
                      </a:r>
                    </a:p>
                  </a:txBody>
                  <a:tcPr marL="63500" marR="63500" marT="0" marB="0" anchor="ctr" anchorCtr="0" horzOverflow="overflow"/>
                </a:tc>
                <a:tc>
                  <a:txBody>
                    <a:bodyPr/>
                    <a:lstStyle/>
                    <a:p>
                      <a:pPr algn="r" defTabSz="457200"/>
                      <a:r>
                        <a:rPr sz="2800">
                          <a:latin typeface="Arial"/>
                          <a:ea typeface="Arial"/>
                          <a:cs typeface="Arial"/>
                          <a:sym typeface="Arial"/>
                        </a:rPr>
                        <a:t>2.83</a:t>
                      </a:r>
                    </a:p>
                  </a:txBody>
                  <a:tcPr marL="63500" marR="63500" marT="0" marB="0" anchor="ctr" anchorCtr="0" horzOverflow="overflow"/>
                </a:tc>
                <a:tc>
                  <a:txBody>
                    <a:bodyPr/>
                    <a:lstStyle/>
                    <a:p>
                      <a:pPr algn="r" defTabSz="457200"/>
                      <a:r>
                        <a:rPr sz="2800">
                          <a:latin typeface="Arial"/>
                          <a:ea typeface="Arial"/>
                          <a:cs typeface="Arial"/>
                          <a:sym typeface="Arial"/>
                        </a:rPr>
                        <a:t>2.67</a:t>
                      </a:r>
                    </a:p>
                  </a:txBody>
                  <a:tcPr marL="63500" marR="63500" marT="0" marB="0" anchor="ctr" anchorCtr="0" horzOverflow="overflow"/>
                </a:tc>
                <a:tc>
                  <a:txBody>
                    <a:bodyPr/>
                    <a:lstStyle/>
                    <a:p>
                      <a:pPr algn="r" defTabSz="457200"/>
                      <a:r>
                        <a:rPr sz="2800">
                          <a:latin typeface="Arial"/>
                          <a:ea typeface="Arial"/>
                          <a:cs typeface="Arial"/>
                          <a:sym typeface="Arial"/>
                        </a:rPr>
                        <a:t>2.59</a:t>
                      </a:r>
                    </a:p>
                  </a:txBody>
                  <a:tcPr marL="63500" marR="63500" marT="0" marB="0" anchor="ctr" anchorCtr="0" horzOverflow="overflow"/>
                </a:tc>
                <a:tc>
                  <a:txBody>
                    <a:bodyPr/>
                    <a:lstStyle/>
                    <a:p>
                      <a:pPr algn="r" defTabSz="457200"/>
                      <a:r>
                        <a:rPr sz="2800">
                          <a:latin typeface="Arial"/>
                          <a:ea typeface="Arial"/>
                          <a:cs typeface="Arial"/>
                          <a:sym typeface="Arial"/>
                        </a:rPr>
                        <a:t>2.60</a:t>
                      </a:r>
                    </a:p>
                  </a:txBody>
                  <a:tcPr marL="63500" marR="63500" marT="0" marB="0" anchor="ctr" anchorCtr="0" horzOverflow="overflow"/>
                </a:tc>
              </a:tr>
              <a:tr h="347307">
                <a:tc>
                  <a:txBody>
                    <a:bodyPr/>
                    <a:lstStyle/>
                    <a:p>
                      <a:pPr algn="r" defTabSz="457200"/>
                      <a:r>
                        <a:rPr sz="2800">
                          <a:latin typeface="Arial"/>
                          <a:ea typeface="Arial"/>
                          <a:cs typeface="Arial"/>
                          <a:sym typeface="Arial"/>
                        </a:rPr>
                        <a:t>48</a:t>
                      </a:r>
                    </a:p>
                  </a:txBody>
                  <a:tcPr marL="63500" marR="63500" marT="0" marB="0" anchor="ctr" anchorCtr="0" horzOverflow="overflow"/>
                </a:tc>
                <a:tc>
                  <a:txBody>
                    <a:bodyPr/>
                    <a:lstStyle/>
                    <a:p>
                      <a:pPr algn="r" defTabSz="457200"/>
                      <a:r>
                        <a:rPr sz="2800">
                          <a:latin typeface="Arial"/>
                          <a:ea typeface="Arial"/>
                          <a:cs typeface="Arial"/>
                          <a:sym typeface="Arial"/>
                        </a:rPr>
                        <a:t>1.54</a:t>
                      </a:r>
                    </a:p>
                  </a:txBody>
                  <a:tcPr marL="63500" marR="63500" marT="0" marB="0" anchor="ctr" anchorCtr="0" horzOverflow="overflow"/>
                </a:tc>
                <a:tc>
                  <a:txBody>
                    <a:bodyPr/>
                    <a:lstStyle/>
                    <a:p>
                      <a:pPr algn="r" defTabSz="457200"/>
                      <a:r>
                        <a:rPr sz="2800">
                          <a:latin typeface="Arial"/>
                          <a:ea typeface="Arial"/>
                          <a:cs typeface="Arial"/>
                          <a:sym typeface="Arial"/>
                        </a:rPr>
                        <a:t>2.73</a:t>
                      </a:r>
                    </a:p>
                  </a:txBody>
                  <a:tcPr marL="63500" marR="63500" marT="0" marB="0" anchor="ctr" anchorCtr="0" horzOverflow="overflow"/>
                </a:tc>
                <a:tc>
                  <a:txBody>
                    <a:bodyPr/>
                    <a:lstStyle/>
                    <a:p>
                      <a:pPr algn="r" defTabSz="457200"/>
                      <a:r>
                        <a:rPr sz="2800">
                          <a:latin typeface="Arial"/>
                          <a:ea typeface="Arial"/>
                          <a:cs typeface="Arial"/>
                          <a:sym typeface="Arial"/>
                        </a:rPr>
                        <a:t>2.87</a:t>
                      </a:r>
                    </a:p>
                  </a:txBody>
                  <a:tcPr marL="63500" marR="63500" marT="0" marB="0" anchor="ctr" anchorCtr="0" horzOverflow="overflow"/>
                </a:tc>
                <a:tc>
                  <a:txBody>
                    <a:bodyPr/>
                    <a:lstStyle/>
                    <a:p>
                      <a:pPr algn="r" defTabSz="457200"/>
                      <a:r>
                        <a:rPr sz="2800">
                          <a:latin typeface="Arial"/>
                          <a:ea typeface="Arial"/>
                          <a:cs typeface="Arial"/>
                          <a:sym typeface="Arial"/>
                        </a:rPr>
                        <a:t>2.42</a:t>
                      </a:r>
                    </a:p>
                  </a:txBody>
                  <a:tcPr marL="63500" marR="63500" marT="0" marB="0" anchor="ctr" anchorCtr="0" horzOverflow="overflow"/>
                </a:tc>
                <a:tc>
                  <a:txBody>
                    <a:bodyPr/>
                    <a:lstStyle/>
                    <a:p>
                      <a:pPr algn="r" defTabSz="457200"/>
                      <a:r>
                        <a:rPr sz="2800">
                          <a:latin typeface="Arial"/>
                          <a:ea typeface="Arial"/>
                          <a:cs typeface="Arial"/>
                          <a:sym typeface="Arial"/>
                        </a:rPr>
                        <a:t>2.42</a:t>
                      </a:r>
                    </a:p>
                  </a:txBody>
                  <a:tcPr marL="63500" marR="63500" marT="0" marB="0" anchor="ctr" anchorCtr="0" horzOverflow="overflow"/>
                </a:tc>
                <a:tc>
                  <a:txBody>
                    <a:bodyPr/>
                    <a:lstStyle/>
                    <a:p>
                      <a:pPr algn="r" defTabSz="457200"/>
                      <a:r>
                        <a:rPr sz="2800">
                          <a:latin typeface="Arial"/>
                          <a:ea typeface="Arial"/>
                          <a:cs typeface="Arial"/>
                          <a:sym typeface="Arial"/>
                        </a:rPr>
                        <a:t>2.40</a:t>
                      </a:r>
                    </a:p>
                  </a:txBody>
                  <a:tcPr marL="63500" marR="63500" marT="0" marB="0" anchor="ctr" anchorCtr="0" horzOverflow="overflow"/>
                </a:tc>
              </a:tr>
              <a:tr h="347307">
                <a:tc>
                  <a:txBody>
                    <a:bodyPr/>
                    <a:lstStyle/>
                    <a:p>
                      <a:pPr algn="r" defTabSz="457200"/>
                      <a:r>
                        <a:rPr sz="2800">
                          <a:latin typeface="Arial"/>
                          <a:ea typeface="Arial"/>
                          <a:cs typeface="Arial"/>
                          <a:sym typeface="Arial"/>
                        </a:rPr>
                        <a:t>13</a:t>
                      </a:r>
                    </a:p>
                  </a:txBody>
                  <a:tcPr marL="63500" marR="63500" marT="0" marB="0" anchor="ctr" anchorCtr="0" horzOverflow="overflow"/>
                </a:tc>
                <a:tc>
                  <a:txBody>
                    <a:bodyPr/>
                    <a:lstStyle/>
                    <a:p>
                      <a:pPr algn="r" defTabSz="457200"/>
                      <a:r>
                        <a:rPr sz="2800">
                          <a:latin typeface="Arial"/>
                          <a:ea typeface="Arial"/>
                          <a:cs typeface="Arial"/>
                          <a:sym typeface="Arial"/>
                        </a:rPr>
                        <a:t>1.71</a:t>
                      </a:r>
                    </a:p>
                  </a:txBody>
                  <a:tcPr marL="63500" marR="63500" marT="0" marB="0" anchor="ctr" anchorCtr="0" horzOverflow="overflow"/>
                </a:tc>
                <a:tc>
                  <a:txBody>
                    <a:bodyPr/>
                    <a:lstStyle/>
                    <a:p>
                      <a:pPr algn="r" defTabSz="457200"/>
                      <a:r>
                        <a:rPr sz="2800">
                          <a:latin typeface="Arial"/>
                          <a:ea typeface="Arial"/>
                          <a:cs typeface="Arial"/>
                          <a:sym typeface="Arial"/>
                        </a:rPr>
                        <a:t>2.69</a:t>
                      </a:r>
                    </a:p>
                  </a:txBody>
                  <a:tcPr marL="63500" marR="63500" marT="0" marB="0" anchor="ctr" anchorCtr="0" horzOverflow="overflow"/>
                </a:tc>
                <a:tc>
                  <a:txBody>
                    <a:bodyPr/>
                    <a:lstStyle/>
                    <a:p>
                      <a:pPr algn="r" defTabSz="457200"/>
                      <a:r>
                        <a:rPr sz="2800">
                          <a:latin typeface="Arial"/>
                          <a:ea typeface="Arial"/>
                          <a:cs typeface="Arial"/>
                          <a:sym typeface="Arial"/>
                        </a:rPr>
                        <a:t>2.87</a:t>
                      </a:r>
                    </a:p>
                  </a:txBody>
                  <a:tcPr marL="63500" marR="63500" marT="0" marB="0" anchor="ctr" anchorCtr="0" horzOverflow="overflow"/>
                </a:tc>
                <a:tc>
                  <a:txBody>
                    <a:bodyPr/>
                    <a:lstStyle/>
                    <a:p>
                      <a:pPr algn="r" defTabSz="457200"/>
                      <a:r>
                        <a:rPr sz="2800">
                          <a:latin typeface="Arial"/>
                          <a:ea typeface="Arial"/>
                          <a:cs typeface="Arial"/>
                          <a:sym typeface="Arial"/>
                        </a:rPr>
                        <a:t>2.41</a:t>
                      </a:r>
                    </a:p>
                  </a:txBody>
                  <a:tcPr marL="63500" marR="63500" marT="0" marB="0" anchor="ctr" anchorCtr="0" horzOverflow="overflow"/>
                </a:tc>
                <a:tc>
                  <a:txBody>
                    <a:bodyPr/>
                    <a:lstStyle/>
                    <a:p>
                      <a:pPr algn="r" defTabSz="457200"/>
                      <a:r>
                        <a:rPr sz="2800">
                          <a:latin typeface="Arial"/>
                          <a:ea typeface="Arial"/>
                          <a:cs typeface="Arial"/>
                          <a:sym typeface="Arial"/>
                        </a:rPr>
                        <a:t>2.30</a:t>
                      </a:r>
                    </a:p>
                  </a:txBody>
                  <a:tcPr marL="63500" marR="63500" marT="0" marB="0" anchor="ctr" anchorCtr="0" horzOverflow="overflow"/>
                </a:tc>
                <a:tc>
                  <a:txBody>
                    <a:bodyPr/>
                    <a:lstStyle/>
                    <a:p>
                      <a:pPr algn="r" defTabSz="457200"/>
                      <a:r>
                        <a:rPr sz="2800">
                          <a:latin typeface="Arial"/>
                          <a:ea typeface="Arial"/>
                          <a:cs typeface="Arial"/>
                          <a:sym typeface="Arial"/>
                        </a:rPr>
                        <a:t>2.40</a:t>
                      </a:r>
                    </a:p>
                  </a:txBody>
                  <a:tcPr marL="63500" marR="63500" marT="0" marB="0" anchor="ctr" anchorCtr="0" horzOverflow="overflow"/>
                </a:tc>
              </a:tr>
              <a:tr h="347307">
                <a:tc>
                  <a:txBody>
                    <a:bodyPr/>
                    <a:lstStyle/>
                    <a:p>
                      <a:pPr algn="r" defTabSz="457200"/>
                      <a:r>
                        <a:rPr sz="2800">
                          <a:latin typeface="Arial"/>
                          <a:ea typeface="Arial"/>
                          <a:cs typeface="Arial"/>
                          <a:sym typeface="Arial"/>
                        </a:rPr>
                        <a:t>11</a:t>
                      </a:r>
                    </a:p>
                  </a:txBody>
                  <a:tcPr marL="63500" marR="63500" marT="0" marB="0" anchor="ctr" anchorCtr="0" horzOverflow="overflow"/>
                </a:tc>
                <a:tc>
                  <a:txBody>
                    <a:bodyPr/>
                    <a:lstStyle/>
                    <a:p>
                      <a:pPr algn="r" defTabSz="457200"/>
                      <a:r>
                        <a:rPr sz="2800">
                          <a:latin typeface="Arial"/>
                          <a:ea typeface="Arial"/>
                          <a:cs typeface="Arial"/>
                          <a:sym typeface="Arial"/>
                        </a:rPr>
                        <a:t>1.63</a:t>
                      </a:r>
                    </a:p>
                  </a:txBody>
                  <a:tcPr marL="63500" marR="63500" marT="0" marB="0" anchor="ctr" anchorCtr="0" horzOverflow="overflow"/>
                </a:tc>
                <a:tc>
                  <a:txBody>
                    <a:bodyPr/>
                    <a:lstStyle/>
                    <a:p>
                      <a:pPr algn="r" defTabSz="457200"/>
                      <a:r>
                        <a:rPr sz="2800">
                          <a:latin typeface="Arial"/>
                          <a:ea typeface="Arial"/>
                          <a:cs typeface="Arial"/>
                          <a:sym typeface="Arial"/>
                        </a:rPr>
                        <a:t>2.27</a:t>
                      </a:r>
                    </a:p>
                  </a:txBody>
                  <a:tcPr marL="63500" marR="63500" marT="0" marB="0" anchor="ctr" anchorCtr="0" horzOverflow="overflow"/>
                </a:tc>
                <a:tc>
                  <a:txBody>
                    <a:bodyPr/>
                    <a:lstStyle/>
                    <a:p>
                      <a:pPr algn="r" defTabSz="457200"/>
                      <a:r>
                        <a:rPr sz="2800">
                          <a:latin typeface="Arial"/>
                          <a:ea typeface="Arial"/>
                          <a:cs typeface="Arial"/>
                          <a:sym typeface="Arial"/>
                        </a:rPr>
                        <a:t>3.00</a:t>
                      </a:r>
                    </a:p>
                  </a:txBody>
                  <a:tcPr marL="63500" marR="63500" marT="0" marB="0" anchor="ctr" anchorCtr="0" horzOverflow="overflow"/>
                </a:tc>
                <a:tc>
                  <a:txBody>
                    <a:bodyPr/>
                    <a:lstStyle/>
                    <a:p>
                      <a:pPr algn="r" defTabSz="457200"/>
                      <a:r>
                        <a:rPr sz="2800">
                          <a:latin typeface="Arial"/>
                          <a:ea typeface="Arial"/>
                          <a:cs typeface="Arial"/>
                          <a:sym typeface="Arial"/>
                        </a:rPr>
                        <a:t>2.52</a:t>
                      </a:r>
                    </a:p>
                  </a:txBody>
                  <a:tcPr marL="63500" marR="63500" marT="0" marB="0" anchor="ctr" anchorCtr="0" horzOverflow="overflow"/>
                </a:tc>
                <a:tc>
                  <a:txBody>
                    <a:bodyPr/>
                    <a:lstStyle/>
                    <a:p>
                      <a:pPr algn="r" defTabSz="457200"/>
                      <a:r>
                        <a:rPr sz="2800">
                          <a:latin typeface="Arial"/>
                          <a:ea typeface="Arial"/>
                          <a:cs typeface="Arial"/>
                          <a:sym typeface="Arial"/>
                        </a:rPr>
                        <a:t>2.54</a:t>
                      </a:r>
                    </a:p>
                  </a:txBody>
                  <a:tcPr marL="63500" marR="63500" marT="0" marB="0" anchor="ctr" anchorCtr="0" horzOverflow="overflow"/>
                </a:tc>
                <a:tc>
                  <a:txBody>
                    <a:bodyPr/>
                    <a:lstStyle/>
                    <a:p>
                      <a:pPr algn="r" defTabSz="457200"/>
                      <a:r>
                        <a:rPr sz="2800">
                          <a:latin typeface="Arial"/>
                          <a:ea typeface="Arial"/>
                          <a:cs typeface="Arial"/>
                          <a:sym typeface="Arial"/>
                        </a:rPr>
                        <a:t>2.39</a:t>
                      </a:r>
                    </a:p>
                  </a:txBody>
                  <a:tcPr marL="63500" marR="63500" marT="0" marB="0" anchor="ctr" anchorCtr="0" horzOverflow="overflow"/>
                </a:tc>
              </a:tr>
              <a:tr h="347307">
                <a:tc>
                  <a:txBody>
                    <a:bodyPr/>
                    <a:lstStyle/>
                    <a:p>
                      <a:pPr algn="r" defTabSz="457200"/>
                      <a:r>
                        <a:rPr sz="2800">
                          <a:latin typeface="Arial"/>
                          <a:ea typeface="Arial"/>
                          <a:cs typeface="Arial"/>
                          <a:sym typeface="Arial"/>
                        </a:rPr>
                        <a:t>12</a:t>
                      </a:r>
                    </a:p>
                  </a:txBody>
                  <a:tcPr marL="63500" marR="63500" marT="0" marB="0" anchor="ctr" anchorCtr="0" horzOverflow="overflow"/>
                </a:tc>
                <a:tc>
                  <a:txBody>
                    <a:bodyPr/>
                    <a:lstStyle/>
                    <a:p>
                      <a:pPr algn="r" defTabSz="457200"/>
                      <a:r>
                        <a:rPr sz="2800">
                          <a:latin typeface="Arial"/>
                          <a:ea typeface="Arial"/>
                          <a:cs typeface="Arial"/>
                          <a:sym typeface="Arial"/>
                        </a:rPr>
                        <a:t>1.84</a:t>
                      </a:r>
                    </a:p>
                  </a:txBody>
                  <a:tcPr marL="63500" marR="63500" marT="0" marB="0" anchor="ctr" anchorCtr="0" horzOverflow="overflow"/>
                </a:tc>
                <a:tc>
                  <a:txBody>
                    <a:bodyPr/>
                    <a:lstStyle/>
                    <a:p>
                      <a:pPr algn="r" defTabSz="457200"/>
                      <a:r>
                        <a:rPr sz="2800">
                          <a:latin typeface="Arial"/>
                          <a:ea typeface="Arial"/>
                          <a:cs typeface="Arial"/>
                          <a:sym typeface="Arial"/>
                        </a:rPr>
                        <a:t>2.40</a:t>
                      </a:r>
                    </a:p>
                  </a:txBody>
                  <a:tcPr marL="63500" marR="63500" marT="0" marB="0" anchor="ctr" anchorCtr="0" horzOverflow="overflow"/>
                </a:tc>
                <a:tc>
                  <a:txBody>
                    <a:bodyPr/>
                    <a:lstStyle/>
                    <a:p>
                      <a:pPr algn="r" defTabSz="457200"/>
                      <a:r>
                        <a:rPr sz="2800">
                          <a:latin typeface="Arial"/>
                          <a:ea typeface="Arial"/>
                          <a:cs typeface="Arial"/>
                          <a:sym typeface="Arial"/>
                        </a:rPr>
                        <a:t>2.79</a:t>
                      </a:r>
                    </a:p>
                  </a:txBody>
                  <a:tcPr marL="63500" marR="63500" marT="0" marB="0" anchor="ctr" anchorCtr="0" horzOverflow="overflow"/>
                </a:tc>
                <a:tc>
                  <a:txBody>
                    <a:bodyPr/>
                    <a:lstStyle/>
                    <a:p>
                      <a:pPr algn="r" defTabSz="457200"/>
                      <a:r>
                        <a:rPr sz="2800">
                          <a:latin typeface="Arial"/>
                          <a:ea typeface="Arial"/>
                          <a:cs typeface="Arial"/>
                          <a:sym typeface="Arial"/>
                        </a:rPr>
                        <a:t>2.45</a:t>
                      </a:r>
                    </a:p>
                  </a:txBody>
                  <a:tcPr marL="63500" marR="63500" marT="0" marB="0" anchor="ctr" anchorCtr="0" horzOverflow="overflow"/>
                </a:tc>
                <a:tc>
                  <a:txBody>
                    <a:bodyPr/>
                    <a:lstStyle/>
                    <a:p>
                      <a:pPr algn="r" defTabSz="457200"/>
                      <a:r>
                        <a:rPr sz="2800">
                          <a:latin typeface="Arial"/>
                          <a:ea typeface="Arial"/>
                          <a:cs typeface="Arial"/>
                          <a:sym typeface="Arial"/>
                        </a:rPr>
                        <a:t>2.47</a:t>
                      </a:r>
                    </a:p>
                  </a:txBody>
                  <a:tcPr marL="63500" marR="63500" marT="0" marB="0" anchor="ctr" anchorCtr="0" horzOverflow="overflow"/>
                </a:tc>
                <a:tc>
                  <a:txBody>
                    <a:bodyPr/>
                    <a:lstStyle/>
                    <a:p>
                      <a:pPr algn="r" defTabSz="457200"/>
                      <a:r>
                        <a:rPr sz="2800">
                          <a:latin typeface="Arial"/>
                          <a:ea typeface="Arial"/>
                          <a:cs typeface="Arial"/>
                          <a:sym typeface="Arial"/>
                        </a:rPr>
                        <a:t>2.39</a:t>
                      </a:r>
                    </a:p>
                  </a:txBody>
                  <a:tcPr marL="63500" marR="63500" marT="0" marB="0" anchor="ctr" anchorCtr="0" horzOverflow="overflow"/>
                </a:tc>
              </a:tr>
              <a:tr h="347307">
                <a:tc>
                  <a:txBody>
                    <a:bodyPr/>
                    <a:lstStyle/>
                    <a:p>
                      <a:pPr algn="r" defTabSz="457200"/>
                      <a:r>
                        <a:rPr sz="2800">
                          <a:solidFill>
                            <a:schemeClr val="accent5">
                              <a:lumOff val="-29866"/>
                            </a:schemeClr>
                          </a:solidFill>
                          <a:latin typeface="Arial"/>
                          <a:ea typeface="Arial"/>
                          <a:cs typeface="Arial"/>
                          <a:sym typeface="Arial"/>
                        </a:rPr>
                        <a:t>52</a:t>
                      </a:r>
                    </a:p>
                  </a:txBody>
                  <a:tcPr marL="63500" marR="63500" marT="0" marB="0" anchor="ctr" anchorCtr="0" horzOverflow="overflow"/>
                </a:tc>
                <a:tc>
                  <a:txBody>
                    <a:bodyPr/>
                    <a:lstStyle/>
                    <a:p>
                      <a:pPr algn="r" defTabSz="457200"/>
                      <a:r>
                        <a:rPr sz="2800">
                          <a:solidFill>
                            <a:schemeClr val="accent5">
                              <a:lumOff val="-29866"/>
                            </a:schemeClr>
                          </a:solidFill>
                          <a:latin typeface="Arial"/>
                          <a:ea typeface="Arial"/>
                          <a:cs typeface="Arial"/>
                          <a:sym typeface="Arial"/>
                        </a:rPr>
                        <a:t>1.56</a:t>
                      </a:r>
                    </a:p>
                  </a:txBody>
                  <a:tcPr marL="63500" marR="63500" marT="0" marB="0" anchor="ctr" anchorCtr="0" horzOverflow="overflow"/>
                </a:tc>
                <a:tc>
                  <a:txBody>
                    <a:bodyPr/>
                    <a:lstStyle/>
                    <a:p>
                      <a:pPr algn="r" defTabSz="457200"/>
                      <a:r>
                        <a:rPr sz="2800">
                          <a:solidFill>
                            <a:schemeClr val="accent5">
                              <a:lumOff val="-29866"/>
                            </a:schemeClr>
                          </a:solidFill>
                          <a:latin typeface="Arial"/>
                          <a:ea typeface="Arial"/>
                          <a:cs typeface="Arial"/>
                          <a:sym typeface="Arial"/>
                        </a:rPr>
                        <a:t>2.68</a:t>
                      </a:r>
                    </a:p>
                  </a:txBody>
                  <a:tcPr marL="63500" marR="63500" marT="0" marB="0" anchor="ctr" anchorCtr="0" horzOverflow="overflow"/>
                </a:tc>
                <a:tc>
                  <a:txBody>
                    <a:bodyPr/>
                    <a:lstStyle/>
                    <a:p>
                      <a:pPr algn="r" defTabSz="457200"/>
                      <a:r>
                        <a:rPr sz="2800">
                          <a:solidFill>
                            <a:schemeClr val="accent5">
                              <a:lumOff val="-29866"/>
                            </a:schemeClr>
                          </a:solidFill>
                          <a:latin typeface="Arial"/>
                          <a:ea typeface="Arial"/>
                          <a:cs typeface="Arial"/>
                          <a:sym typeface="Arial"/>
                        </a:rPr>
                        <a:t>2.85</a:t>
                      </a:r>
                    </a:p>
                  </a:txBody>
                  <a:tcPr marL="63500" marR="63500" marT="0" marB="0" anchor="ctr" anchorCtr="0" horzOverflow="overflow"/>
                </a:tc>
                <a:tc>
                  <a:txBody>
                    <a:bodyPr/>
                    <a:lstStyle/>
                    <a:p>
                      <a:pPr algn="r" defTabSz="457200"/>
                      <a:r>
                        <a:rPr sz="2800">
                          <a:solidFill>
                            <a:schemeClr val="accent5">
                              <a:lumOff val="-29866"/>
                            </a:schemeClr>
                          </a:solidFill>
                          <a:latin typeface="Arial"/>
                          <a:ea typeface="Arial"/>
                          <a:cs typeface="Arial"/>
                          <a:sym typeface="Arial"/>
                        </a:rPr>
                        <a:t>2.44</a:t>
                      </a:r>
                    </a:p>
                  </a:txBody>
                  <a:tcPr marL="63500" marR="63500" marT="0" marB="0" anchor="ctr" anchorCtr="0" horzOverflow="overflow"/>
                </a:tc>
                <a:tc>
                  <a:txBody>
                    <a:bodyPr/>
                    <a:lstStyle/>
                    <a:p>
                      <a:pPr algn="r" defTabSz="457200"/>
                      <a:r>
                        <a:rPr sz="2800">
                          <a:solidFill>
                            <a:schemeClr val="accent5">
                              <a:lumOff val="-29866"/>
                            </a:schemeClr>
                          </a:solidFill>
                          <a:latin typeface="Arial"/>
                          <a:ea typeface="Arial"/>
                          <a:cs typeface="Arial"/>
                          <a:sym typeface="Arial"/>
                        </a:rPr>
                        <a:t>2.41</a:t>
                      </a:r>
                    </a:p>
                  </a:txBody>
                  <a:tcPr marL="63500" marR="63500" marT="0" marB="0" anchor="ctr" anchorCtr="0" horzOverflow="overflow"/>
                </a:tc>
                <a:tc>
                  <a:txBody>
                    <a:bodyPr/>
                    <a:lstStyle/>
                    <a:p>
                      <a:pPr algn="r" defTabSz="457200"/>
                      <a:r>
                        <a:rPr sz="2800">
                          <a:solidFill>
                            <a:schemeClr val="accent5">
                              <a:lumOff val="-29866"/>
                            </a:schemeClr>
                          </a:solidFill>
                          <a:latin typeface="Arial"/>
                          <a:ea typeface="Arial"/>
                          <a:cs typeface="Arial"/>
                          <a:sym typeface="Arial"/>
                        </a:rPr>
                        <a:t>2.39</a:t>
                      </a:r>
                    </a:p>
                  </a:txBody>
                  <a:tcPr marL="63500" marR="63500" marT="0" marB="0" anchor="ctr" anchorCtr="0" horzOverflow="overflow"/>
                </a:tc>
              </a:tr>
              <a:tr h="347307">
                <a:tc>
                  <a:txBody>
                    <a:bodyPr/>
                    <a:lstStyle/>
                    <a:p>
                      <a:pPr algn="r" defTabSz="457200"/>
                      <a:r>
                        <a:rPr sz="2800">
                          <a:latin typeface="Arial"/>
                          <a:ea typeface="Arial"/>
                          <a:cs typeface="Arial"/>
                          <a:sym typeface="Arial"/>
                        </a:rPr>
                        <a:t>14</a:t>
                      </a:r>
                    </a:p>
                  </a:txBody>
                  <a:tcPr marL="63500" marR="63500" marT="0" marB="0" anchor="ctr" anchorCtr="0" horzOverflow="overflow"/>
                </a:tc>
                <a:tc>
                  <a:txBody>
                    <a:bodyPr/>
                    <a:lstStyle/>
                    <a:p>
                      <a:pPr algn="r" defTabSz="457200"/>
                      <a:r>
                        <a:rPr sz="2800">
                          <a:latin typeface="Arial"/>
                          <a:ea typeface="Arial"/>
                          <a:cs typeface="Arial"/>
                          <a:sym typeface="Arial"/>
                        </a:rPr>
                        <a:t>1.47</a:t>
                      </a:r>
                    </a:p>
                  </a:txBody>
                  <a:tcPr marL="63500" marR="63500" marT="0" marB="0" anchor="ctr" anchorCtr="0" horzOverflow="overflow"/>
                </a:tc>
                <a:tc>
                  <a:txBody>
                    <a:bodyPr/>
                    <a:lstStyle/>
                    <a:p>
                      <a:pPr algn="r" defTabSz="457200"/>
                      <a:r>
                        <a:rPr sz="2800">
                          <a:latin typeface="Arial"/>
                          <a:ea typeface="Arial"/>
                          <a:cs typeface="Arial"/>
                          <a:sym typeface="Arial"/>
                        </a:rPr>
                        <a:t>2.71</a:t>
                      </a:r>
                    </a:p>
                  </a:txBody>
                  <a:tcPr marL="63500" marR="63500" marT="0" marB="0" anchor="ctr" anchorCtr="0" horzOverflow="overflow"/>
                </a:tc>
                <a:tc>
                  <a:txBody>
                    <a:bodyPr/>
                    <a:lstStyle/>
                    <a:p>
                      <a:pPr algn="r" defTabSz="457200"/>
                      <a:r>
                        <a:rPr sz="2800">
                          <a:latin typeface="Arial"/>
                          <a:ea typeface="Arial"/>
                          <a:cs typeface="Arial"/>
                          <a:sym typeface="Arial"/>
                        </a:rPr>
                        <a:t>2.77</a:t>
                      </a:r>
                    </a:p>
                  </a:txBody>
                  <a:tcPr marL="63500" marR="63500" marT="0" marB="0" anchor="ctr" anchorCtr="0" horzOverflow="overflow"/>
                </a:tc>
                <a:tc>
                  <a:txBody>
                    <a:bodyPr/>
                    <a:lstStyle/>
                    <a:p>
                      <a:pPr algn="r" defTabSz="457200"/>
                      <a:r>
                        <a:rPr sz="2800">
                          <a:latin typeface="Arial"/>
                          <a:ea typeface="Arial"/>
                          <a:cs typeface="Arial"/>
                          <a:sym typeface="Arial"/>
                        </a:rPr>
                        <a:t>2.38</a:t>
                      </a:r>
                    </a:p>
                  </a:txBody>
                  <a:tcPr marL="63500" marR="63500" marT="0" marB="0" anchor="ctr" anchorCtr="0" horzOverflow="overflow"/>
                </a:tc>
                <a:tc>
                  <a:txBody>
                    <a:bodyPr/>
                    <a:lstStyle/>
                    <a:p>
                      <a:pPr algn="r" defTabSz="457200"/>
                      <a:r>
                        <a:rPr sz="2800">
                          <a:latin typeface="Arial"/>
                          <a:ea typeface="Arial"/>
                          <a:cs typeface="Arial"/>
                          <a:sym typeface="Arial"/>
                        </a:rPr>
                        <a:t>2.36</a:t>
                      </a:r>
                    </a:p>
                  </a:txBody>
                  <a:tcPr marL="63500" marR="63500" marT="0" marB="0" anchor="ctr" anchorCtr="0" horzOverflow="overflow"/>
                </a:tc>
                <a:tc>
                  <a:txBody>
                    <a:bodyPr/>
                    <a:lstStyle/>
                    <a:p>
                      <a:pPr algn="r" defTabSz="457200"/>
                      <a:r>
                        <a:rPr sz="2800">
                          <a:latin typeface="Arial"/>
                          <a:ea typeface="Arial"/>
                          <a:cs typeface="Arial"/>
                          <a:sym typeface="Arial"/>
                        </a:rPr>
                        <a:t>2.34</a:t>
                      </a:r>
                    </a:p>
                  </a:txBody>
                  <a:tcPr marL="63500" marR="63500" marT="0" marB="0" anchor="ctr" anchorCtr="0" horzOverflow="overflow"/>
                </a:tc>
              </a:tr>
              <a:tr h="347307">
                <a:tc>
                  <a:txBody>
                    <a:bodyPr/>
                    <a:lstStyle/>
                    <a:p>
                      <a:pPr algn="r" defTabSz="457200"/>
                      <a:r>
                        <a:rPr sz="2800">
                          <a:latin typeface="Arial"/>
                          <a:ea typeface="Arial"/>
                          <a:cs typeface="Arial"/>
                          <a:sym typeface="Arial"/>
                        </a:rPr>
                        <a:t>25</a:t>
                      </a:r>
                    </a:p>
                  </a:txBody>
                  <a:tcPr marL="63500" marR="63500" marT="0" marB="0" anchor="ctr" anchorCtr="0" horzOverflow="overflow"/>
                </a:tc>
                <a:tc>
                  <a:txBody>
                    <a:bodyPr/>
                    <a:lstStyle/>
                    <a:p>
                      <a:pPr algn="r" defTabSz="457200"/>
                      <a:r>
                        <a:rPr sz="2800">
                          <a:latin typeface="Arial"/>
                          <a:ea typeface="Arial"/>
                          <a:cs typeface="Arial"/>
                          <a:sym typeface="Arial"/>
                        </a:rPr>
                        <a:t>1.72</a:t>
                      </a:r>
                    </a:p>
                  </a:txBody>
                  <a:tcPr marL="63500" marR="63500" marT="0" marB="0" anchor="ctr" anchorCtr="0" horzOverflow="overflow"/>
                </a:tc>
                <a:tc>
                  <a:txBody>
                    <a:bodyPr/>
                    <a:lstStyle/>
                    <a:p>
                      <a:pPr algn="r" defTabSz="457200"/>
                      <a:r>
                        <a:rPr sz="2800">
                          <a:latin typeface="Arial"/>
                          <a:ea typeface="Arial"/>
                          <a:cs typeface="Arial"/>
                          <a:sym typeface="Arial"/>
                        </a:rPr>
                        <a:t>2.55</a:t>
                      </a:r>
                    </a:p>
                  </a:txBody>
                  <a:tcPr marL="63500" marR="63500" marT="0" marB="0" anchor="ctr" anchorCtr="0" horzOverflow="overflow"/>
                </a:tc>
                <a:tc>
                  <a:txBody>
                    <a:bodyPr/>
                    <a:lstStyle/>
                    <a:p>
                      <a:pPr algn="r" defTabSz="457200"/>
                      <a:r>
                        <a:rPr sz="2800">
                          <a:latin typeface="Arial"/>
                          <a:ea typeface="Arial"/>
                          <a:cs typeface="Arial"/>
                          <a:sym typeface="Arial"/>
                        </a:rPr>
                        <a:t>2.66</a:t>
                      </a:r>
                    </a:p>
                  </a:txBody>
                  <a:tcPr marL="63500" marR="63500" marT="0" marB="0" anchor="ctr" anchorCtr="0" horzOverflow="overflow"/>
                </a:tc>
                <a:tc>
                  <a:txBody>
                    <a:bodyPr/>
                    <a:lstStyle/>
                    <a:p>
                      <a:pPr algn="r" defTabSz="457200"/>
                      <a:r>
                        <a:rPr sz="2800">
                          <a:latin typeface="Arial"/>
                          <a:ea typeface="Arial"/>
                          <a:cs typeface="Arial"/>
                          <a:sym typeface="Arial"/>
                        </a:rPr>
                        <a:t>2.33</a:t>
                      </a:r>
                    </a:p>
                  </a:txBody>
                  <a:tcPr marL="63500" marR="63500" marT="0" marB="0" anchor="ctr" anchorCtr="0" horzOverflow="overflow"/>
                </a:tc>
                <a:tc>
                  <a:txBody>
                    <a:bodyPr/>
                    <a:lstStyle/>
                    <a:p>
                      <a:pPr algn="r" defTabSz="457200"/>
                      <a:r>
                        <a:rPr sz="2800">
                          <a:latin typeface="Arial"/>
                          <a:ea typeface="Arial"/>
                          <a:cs typeface="Arial"/>
                          <a:sym typeface="Arial"/>
                        </a:rPr>
                        <a:t>2.18</a:t>
                      </a:r>
                    </a:p>
                  </a:txBody>
                  <a:tcPr marL="63500" marR="63500" marT="0" marB="0" anchor="ctr" anchorCtr="0" horzOverflow="overflow"/>
                </a:tc>
                <a:tc>
                  <a:txBody>
                    <a:bodyPr/>
                    <a:lstStyle/>
                    <a:p>
                      <a:pPr algn="r" defTabSz="457200"/>
                      <a:r>
                        <a:rPr sz="2800">
                          <a:latin typeface="Arial"/>
                          <a:ea typeface="Arial"/>
                          <a:cs typeface="Arial"/>
                          <a:sym typeface="Arial"/>
                        </a:rPr>
                        <a:t>2.29</a:t>
                      </a:r>
                    </a:p>
                  </a:txBody>
                  <a:tcPr marL="63500" marR="63500" marT="0" marB="0" anchor="ctr" anchorCtr="0" horzOverflow="overflow"/>
                </a:tc>
              </a:tr>
              <a:tr h="347307">
                <a:tc>
                  <a:txBody>
                    <a:bodyPr/>
                    <a:lstStyle/>
                    <a:p>
                      <a:pPr algn="r" defTabSz="457200"/>
                      <a:r>
                        <a:rPr sz="2800">
                          <a:latin typeface="Arial"/>
                          <a:ea typeface="Arial"/>
                          <a:cs typeface="Arial"/>
                          <a:sym typeface="Arial"/>
                        </a:rPr>
                        <a:t>24</a:t>
                      </a:r>
                    </a:p>
                  </a:txBody>
                  <a:tcPr marL="63500" marR="63500" marT="0" marB="0" anchor="ctr" anchorCtr="0" horzOverflow="overflow"/>
                </a:tc>
                <a:tc>
                  <a:txBody>
                    <a:bodyPr/>
                    <a:lstStyle/>
                    <a:p>
                      <a:pPr algn="r" defTabSz="457200"/>
                      <a:r>
                        <a:rPr sz="2800">
                          <a:latin typeface="Arial"/>
                          <a:ea typeface="Arial"/>
                          <a:cs typeface="Arial"/>
                          <a:sym typeface="Arial"/>
                        </a:rPr>
                        <a:t>1.20</a:t>
                      </a:r>
                    </a:p>
                  </a:txBody>
                  <a:tcPr marL="63500" marR="63500" marT="0" marB="0" anchor="ctr" anchorCtr="0" horzOverflow="overflow"/>
                </a:tc>
                <a:tc>
                  <a:txBody>
                    <a:bodyPr/>
                    <a:lstStyle/>
                    <a:p>
                      <a:pPr algn="r" defTabSz="457200"/>
                      <a:r>
                        <a:rPr sz="2800">
                          <a:latin typeface="Arial"/>
                          <a:ea typeface="Arial"/>
                          <a:cs typeface="Arial"/>
                          <a:sym typeface="Arial"/>
                        </a:rPr>
                        <a:t>2.25</a:t>
                      </a:r>
                    </a:p>
                  </a:txBody>
                  <a:tcPr marL="63500" marR="63500" marT="0" marB="0" anchor="ctr" anchorCtr="0" horzOverflow="overflow"/>
                </a:tc>
                <a:tc>
                  <a:txBody>
                    <a:bodyPr/>
                    <a:lstStyle/>
                    <a:p>
                      <a:pPr algn="r" defTabSz="457200"/>
                      <a:r>
                        <a:rPr sz="2800">
                          <a:latin typeface="Arial"/>
                          <a:ea typeface="Arial"/>
                          <a:cs typeface="Arial"/>
                          <a:sym typeface="Arial"/>
                        </a:rPr>
                        <a:t>2.91</a:t>
                      </a:r>
                    </a:p>
                  </a:txBody>
                  <a:tcPr marL="63500" marR="63500" marT="0" marB="0" anchor="ctr" anchorCtr="0" horzOverflow="overflow"/>
                </a:tc>
                <a:tc>
                  <a:txBody>
                    <a:bodyPr/>
                    <a:lstStyle/>
                    <a:p>
                      <a:pPr algn="r" defTabSz="457200"/>
                      <a:r>
                        <a:rPr sz="2800">
                          <a:latin typeface="Arial"/>
                          <a:ea typeface="Arial"/>
                          <a:cs typeface="Arial"/>
                          <a:sym typeface="Arial"/>
                        </a:rPr>
                        <a:t>2.45</a:t>
                      </a:r>
                    </a:p>
                  </a:txBody>
                  <a:tcPr marL="63500" marR="63500" marT="0" marB="0" anchor="ctr" anchorCtr="0" horzOverflow="overflow"/>
                </a:tc>
                <a:tc>
                  <a:txBody>
                    <a:bodyPr/>
                    <a:lstStyle/>
                    <a:p>
                      <a:pPr algn="r" defTabSz="457200"/>
                      <a:r>
                        <a:rPr sz="2800">
                          <a:latin typeface="Arial"/>
                          <a:ea typeface="Arial"/>
                          <a:cs typeface="Arial"/>
                          <a:sym typeface="Arial"/>
                        </a:rPr>
                        <a:t>2.31</a:t>
                      </a:r>
                    </a:p>
                  </a:txBody>
                  <a:tcPr marL="63500" marR="63500" marT="0" marB="0" anchor="ctr" anchorCtr="0" horzOverflow="overflow"/>
                </a:tc>
                <a:tc>
                  <a:txBody>
                    <a:bodyPr/>
                    <a:lstStyle/>
                    <a:p>
                      <a:pPr algn="r" defTabSz="457200"/>
                      <a:r>
                        <a:rPr sz="2800">
                          <a:latin typeface="Arial"/>
                          <a:ea typeface="Arial"/>
                          <a:cs typeface="Arial"/>
                          <a:sym typeface="Arial"/>
                        </a:rPr>
                        <a:t>2.23</a:t>
                      </a:r>
                    </a:p>
                  </a:txBody>
                  <a:tcPr marL="63500" marR="63500" marT="0" marB="0" anchor="ctr" anchorCtr="0" horzOverflow="overflow"/>
                </a:tc>
              </a:tr>
              <a:tr h="347307">
                <a:tc>
                  <a:txBody>
                    <a:bodyPr/>
                    <a:lstStyle/>
                    <a:p>
                      <a:pPr algn="r" defTabSz="457200"/>
                      <a:r>
                        <a:rPr sz="2800">
                          <a:latin typeface="Arial"/>
                          <a:ea typeface="Arial"/>
                          <a:cs typeface="Arial"/>
                          <a:sym typeface="Arial"/>
                        </a:rPr>
                        <a:t>46</a:t>
                      </a:r>
                    </a:p>
                  </a:txBody>
                  <a:tcPr marL="63500" marR="63500" marT="0" marB="0" anchor="ctr" anchorCtr="0" horzOverflow="overflow"/>
                </a:tc>
                <a:tc>
                  <a:txBody>
                    <a:bodyPr/>
                    <a:lstStyle/>
                    <a:p>
                      <a:pPr algn="r" defTabSz="457200"/>
                      <a:r>
                        <a:rPr sz="2800">
                          <a:latin typeface="Arial"/>
                          <a:ea typeface="Arial"/>
                          <a:cs typeface="Arial"/>
                          <a:sym typeface="Arial"/>
                        </a:rPr>
                        <a:t>1.30</a:t>
                      </a:r>
                    </a:p>
                  </a:txBody>
                  <a:tcPr marL="63500" marR="63500" marT="0" marB="0" anchor="ctr" anchorCtr="0" horzOverflow="overflow"/>
                </a:tc>
                <a:tc>
                  <a:txBody>
                    <a:bodyPr/>
                    <a:lstStyle/>
                    <a:p>
                      <a:pPr algn="r" defTabSz="457200"/>
                      <a:r>
                        <a:rPr sz="2800">
                          <a:latin typeface="Arial"/>
                          <a:ea typeface="Arial"/>
                          <a:cs typeface="Arial"/>
                          <a:sym typeface="Arial"/>
                        </a:rPr>
                        <a:t>2.49</a:t>
                      </a:r>
                    </a:p>
                  </a:txBody>
                  <a:tcPr marL="63500" marR="63500" marT="0" marB="0" anchor="ctr" anchorCtr="0" horzOverflow="overflow"/>
                </a:tc>
                <a:tc>
                  <a:txBody>
                    <a:bodyPr/>
                    <a:lstStyle/>
                    <a:p>
                      <a:pPr algn="r" defTabSz="457200"/>
                      <a:r>
                        <a:rPr sz="2800">
                          <a:latin typeface="Arial"/>
                          <a:ea typeface="Arial"/>
                          <a:cs typeface="Arial"/>
                          <a:sym typeface="Arial"/>
                        </a:rPr>
                        <a:t>2.74</a:t>
                      </a:r>
                    </a:p>
                  </a:txBody>
                  <a:tcPr marL="63500" marR="63500" marT="0" marB="0" anchor="ctr" anchorCtr="0" horzOverflow="overflow"/>
                </a:tc>
                <a:tc>
                  <a:txBody>
                    <a:bodyPr/>
                    <a:lstStyle/>
                    <a:p>
                      <a:pPr algn="r" defTabSz="457200"/>
                      <a:r>
                        <a:rPr sz="2800">
                          <a:latin typeface="Arial"/>
                          <a:ea typeface="Arial"/>
                          <a:cs typeface="Arial"/>
                          <a:sym typeface="Arial"/>
                        </a:rPr>
                        <a:t>2.34</a:t>
                      </a:r>
                    </a:p>
                  </a:txBody>
                  <a:tcPr marL="63500" marR="63500" marT="0" marB="0" anchor="ctr" anchorCtr="0" horzOverflow="overflow"/>
                </a:tc>
                <a:tc>
                  <a:txBody>
                    <a:bodyPr/>
                    <a:lstStyle/>
                    <a:p>
                      <a:pPr algn="r" defTabSz="457200"/>
                      <a:r>
                        <a:rPr sz="2800">
                          <a:latin typeface="Arial"/>
                          <a:ea typeface="Arial"/>
                          <a:cs typeface="Arial"/>
                          <a:sym typeface="Arial"/>
                        </a:rPr>
                        <a:t>2.26</a:t>
                      </a:r>
                    </a:p>
                  </a:txBody>
                  <a:tcPr marL="63500" marR="63500" marT="0" marB="0" anchor="ctr" anchorCtr="0" horzOverflow="overflow"/>
                </a:tc>
                <a:tc>
                  <a:txBody>
                    <a:bodyPr/>
                    <a:lstStyle/>
                    <a:p>
                      <a:pPr algn="r" defTabSz="457200"/>
                      <a:r>
                        <a:rPr sz="2800">
                          <a:latin typeface="Arial"/>
                          <a:ea typeface="Arial"/>
                          <a:cs typeface="Arial"/>
                          <a:sym typeface="Arial"/>
                        </a:rPr>
                        <a:t>2.22</a:t>
                      </a:r>
                    </a:p>
                  </a:txBody>
                  <a:tcPr marL="63500" marR="63500" marT="0" marB="0" anchor="ctr" anchorCtr="0" horzOverflow="overflow"/>
                </a:tc>
              </a:tr>
              <a:tr h="347307">
                <a:tc>
                  <a:txBody>
                    <a:bodyPr/>
                    <a:lstStyle/>
                    <a:p>
                      <a:pPr algn="r" defTabSz="457200"/>
                      <a:r>
                        <a:rPr sz="2800">
                          <a:latin typeface="Arial"/>
                          <a:ea typeface="Arial"/>
                          <a:cs typeface="Arial"/>
                          <a:sym typeface="Arial"/>
                        </a:rPr>
                        <a:t>10</a:t>
                      </a:r>
                    </a:p>
                  </a:txBody>
                  <a:tcPr marL="63500" marR="63500" marT="0" marB="0" anchor="ctr" anchorCtr="0" horzOverflow="overflow"/>
                </a:tc>
                <a:tc>
                  <a:txBody>
                    <a:bodyPr/>
                    <a:lstStyle/>
                    <a:p>
                      <a:pPr algn="r" defTabSz="457200"/>
                      <a:r>
                        <a:rPr sz="2800">
                          <a:latin typeface="Arial"/>
                          <a:ea typeface="Arial"/>
                          <a:cs typeface="Arial"/>
                          <a:sym typeface="Arial"/>
                        </a:rPr>
                        <a:t>1.55</a:t>
                      </a:r>
                    </a:p>
                  </a:txBody>
                  <a:tcPr marL="63500" marR="63500" marT="0" marB="0" anchor="ctr" anchorCtr="0" horzOverflow="overflow"/>
                </a:tc>
                <a:tc>
                  <a:txBody>
                    <a:bodyPr/>
                    <a:lstStyle/>
                    <a:p>
                      <a:pPr algn="r" defTabSz="457200"/>
                      <a:r>
                        <a:rPr sz="2800">
                          <a:latin typeface="Arial"/>
                          <a:ea typeface="Arial"/>
                          <a:cs typeface="Arial"/>
                          <a:sym typeface="Arial"/>
                        </a:rPr>
                        <a:t>2.12</a:t>
                      </a:r>
                    </a:p>
                  </a:txBody>
                  <a:tcPr marL="63500" marR="63500" marT="0" marB="0" anchor="ctr" anchorCtr="0" horzOverflow="overflow"/>
                </a:tc>
                <a:tc>
                  <a:txBody>
                    <a:bodyPr/>
                    <a:lstStyle/>
                    <a:p>
                      <a:pPr algn="r" defTabSz="457200"/>
                      <a:r>
                        <a:rPr sz="2800">
                          <a:latin typeface="Arial"/>
                          <a:ea typeface="Arial"/>
                          <a:cs typeface="Arial"/>
                          <a:sym typeface="Arial"/>
                        </a:rPr>
                        <a:t>2.96</a:t>
                      </a:r>
                    </a:p>
                  </a:txBody>
                  <a:tcPr marL="63500" marR="63500" marT="0" marB="0" anchor="ctr" anchorCtr="0" horzOverflow="overflow"/>
                </a:tc>
                <a:tc>
                  <a:txBody>
                    <a:bodyPr/>
                    <a:lstStyle/>
                    <a:p>
                      <a:pPr algn="r" defTabSz="457200"/>
                      <a:r>
                        <a:rPr sz="2800">
                          <a:latin typeface="Arial"/>
                          <a:ea typeface="Arial"/>
                          <a:cs typeface="Arial"/>
                          <a:sym typeface="Arial"/>
                        </a:rPr>
                        <a:t>2.25</a:t>
                      </a:r>
                    </a:p>
                  </a:txBody>
                  <a:tcPr marL="63500" marR="63500" marT="0" marB="0" anchor="ctr" anchorCtr="0" horzOverflow="overflow"/>
                </a:tc>
                <a:tc>
                  <a:txBody>
                    <a:bodyPr/>
                    <a:lstStyle/>
                    <a:p>
                      <a:pPr algn="r" defTabSz="457200"/>
                      <a:r>
                        <a:rPr sz="2800">
                          <a:latin typeface="Arial"/>
                          <a:ea typeface="Arial"/>
                          <a:cs typeface="Arial"/>
                          <a:sym typeface="Arial"/>
                        </a:rPr>
                        <a:t>2.22</a:t>
                      </a:r>
                    </a:p>
                  </a:txBody>
                  <a:tcPr marL="63500" marR="63500" marT="0" marB="0" anchor="ctr" anchorCtr="0" horzOverflow="overflow"/>
                </a:tc>
                <a:tc>
                  <a:txBody>
                    <a:bodyPr/>
                    <a:lstStyle/>
                    <a:p>
                      <a:pPr algn="r" defTabSz="457200"/>
                      <a:r>
                        <a:rPr sz="2800">
                          <a:latin typeface="Arial"/>
                          <a:ea typeface="Arial"/>
                          <a:cs typeface="Arial"/>
                          <a:sym typeface="Arial"/>
                        </a:rPr>
                        <a:t>2.22</a:t>
                      </a:r>
                    </a:p>
                  </a:txBody>
                  <a:tcPr marL="63500" marR="63500" marT="0" marB="0" anchor="ctr" anchorCtr="0" horzOverflow="overflow"/>
                </a:tc>
              </a:tr>
              <a:tr h="347307">
                <a:tc>
                  <a:txBody>
                    <a:bodyPr/>
                    <a:lstStyle/>
                    <a:p>
                      <a:pPr algn="r" defTabSz="457200"/>
                      <a:r>
                        <a:rPr sz="2800">
                          <a:latin typeface="Arial"/>
                          <a:ea typeface="Arial"/>
                          <a:cs typeface="Arial"/>
                          <a:sym typeface="Arial"/>
                        </a:rPr>
                        <a:t>53</a:t>
                      </a:r>
                    </a:p>
                  </a:txBody>
                  <a:tcPr marL="63500" marR="63500" marT="0" marB="0" anchor="ctr" anchorCtr="0" horzOverflow="overflow"/>
                </a:tc>
                <a:tc>
                  <a:txBody>
                    <a:bodyPr/>
                    <a:lstStyle/>
                    <a:p>
                      <a:pPr algn="r" defTabSz="457200"/>
                      <a:r>
                        <a:rPr sz="2800">
                          <a:latin typeface="Arial"/>
                          <a:ea typeface="Arial"/>
                          <a:cs typeface="Arial"/>
                          <a:sym typeface="Arial"/>
                        </a:rPr>
                        <a:t>1.14</a:t>
                      </a:r>
                    </a:p>
                  </a:txBody>
                  <a:tcPr marL="63500" marR="63500" marT="0" marB="0" anchor="ctr" anchorCtr="0" horzOverflow="overflow"/>
                </a:tc>
                <a:tc>
                  <a:txBody>
                    <a:bodyPr/>
                    <a:lstStyle/>
                    <a:p>
                      <a:pPr algn="r" defTabSz="457200"/>
                      <a:r>
                        <a:rPr sz="2800">
                          <a:latin typeface="Arial"/>
                          <a:ea typeface="Arial"/>
                          <a:cs typeface="Arial"/>
                          <a:sym typeface="Arial"/>
                        </a:rPr>
                        <a:t>2.36</a:t>
                      </a:r>
                    </a:p>
                  </a:txBody>
                  <a:tcPr marL="63500" marR="63500" marT="0" marB="0" anchor="ctr" anchorCtr="0" horzOverflow="overflow"/>
                </a:tc>
                <a:tc>
                  <a:txBody>
                    <a:bodyPr/>
                    <a:lstStyle/>
                    <a:p>
                      <a:pPr algn="r" defTabSz="457200"/>
                      <a:r>
                        <a:rPr sz="2800">
                          <a:latin typeface="Arial"/>
                          <a:ea typeface="Arial"/>
                          <a:cs typeface="Arial"/>
                          <a:sym typeface="Arial"/>
                        </a:rPr>
                        <a:t>2.79</a:t>
                      </a:r>
                    </a:p>
                  </a:txBody>
                  <a:tcPr marL="63500" marR="63500" marT="0" marB="0" anchor="ctr" anchorCtr="0" horzOverflow="overflow"/>
                </a:tc>
                <a:tc>
                  <a:txBody>
                    <a:bodyPr/>
                    <a:lstStyle/>
                    <a:p>
                      <a:pPr algn="r" defTabSz="457200"/>
                      <a:r>
                        <a:rPr sz="2800">
                          <a:latin typeface="Arial"/>
                          <a:ea typeface="Arial"/>
                          <a:cs typeface="Arial"/>
                          <a:sym typeface="Arial"/>
                        </a:rPr>
                        <a:t>2.21</a:t>
                      </a:r>
                    </a:p>
                  </a:txBody>
                  <a:tcPr marL="63500" marR="63500" marT="0" marB="0" anchor="ctr" anchorCtr="0" horzOverflow="overflow"/>
                </a:tc>
                <a:tc>
                  <a:txBody>
                    <a:bodyPr/>
                    <a:lstStyle/>
                    <a:p>
                      <a:pPr algn="r" defTabSz="457200"/>
                      <a:r>
                        <a:rPr sz="2800">
                          <a:latin typeface="Arial"/>
                          <a:ea typeface="Arial"/>
                          <a:cs typeface="Arial"/>
                          <a:sym typeface="Arial"/>
                        </a:rPr>
                        <a:t>2.18</a:t>
                      </a:r>
                    </a:p>
                  </a:txBody>
                  <a:tcPr marL="63500" marR="63500" marT="0" marB="0" anchor="ctr" anchorCtr="0" horzOverflow="overflow"/>
                </a:tc>
                <a:tc>
                  <a:txBody>
                    <a:bodyPr/>
                    <a:lstStyle/>
                    <a:p>
                      <a:pPr algn="r" defTabSz="457200"/>
                      <a:r>
                        <a:rPr sz="2800">
                          <a:latin typeface="Arial"/>
                          <a:ea typeface="Arial"/>
                          <a:cs typeface="Arial"/>
                          <a:sym typeface="Arial"/>
                        </a:rPr>
                        <a:t>2.14</a:t>
                      </a:r>
                    </a:p>
                  </a:txBody>
                  <a:tcPr marL="63500" marR="63500" marT="0" marB="0" anchor="ctr" anchorCtr="0" horzOverflow="overflow"/>
                </a:tc>
              </a:tr>
              <a:tr h="347307">
                <a:tc>
                  <a:txBody>
                    <a:bodyPr/>
                    <a:lstStyle/>
                    <a:p>
                      <a:pPr algn="r" defTabSz="457200"/>
                      <a:r>
                        <a:rPr sz="2800">
                          <a:latin typeface="Arial"/>
                          <a:ea typeface="Arial"/>
                          <a:cs typeface="Arial"/>
                          <a:sym typeface="Arial"/>
                        </a:rPr>
                        <a:t>1</a:t>
                      </a:r>
                    </a:p>
                  </a:txBody>
                  <a:tcPr marL="63500" marR="63500" marT="0" marB="0" anchor="ctr" anchorCtr="0" horzOverflow="overflow"/>
                </a:tc>
                <a:tc>
                  <a:txBody>
                    <a:bodyPr/>
                    <a:lstStyle/>
                    <a:p>
                      <a:pPr algn="r" defTabSz="457200"/>
                      <a:r>
                        <a:rPr sz="2800">
                          <a:latin typeface="Arial"/>
                          <a:ea typeface="Arial"/>
                          <a:cs typeface="Arial"/>
                          <a:sym typeface="Arial"/>
                        </a:rPr>
                        <a:t>1.35</a:t>
                      </a:r>
                    </a:p>
                  </a:txBody>
                  <a:tcPr marL="63500" marR="63500" marT="0" marB="0" anchor="ctr" anchorCtr="0" horzOverflow="overflow"/>
                </a:tc>
                <a:tc>
                  <a:txBody>
                    <a:bodyPr/>
                    <a:lstStyle/>
                    <a:p>
                      <a:pPr algn="r" defTabSz="457200"/>
                      <a:r>
                        <a:rPr sz="2800">
                          <a:latin typeface="Arial"/>
                          <a:ea typeface="Arial"/>
                          <a:cs typeface="Arial"/>
                          <a:sym typeface="Arial"/>
                        </a:rPr>
                        <a:t>2.34</a:t>
                      </a:r>
                    </a:p>
                  </a:txBody>
                  <a:tcPr marL="63500" marR="63500" marT="0" marB="0" anchor="ctr" anchorCtr="0" horzOverflow="overflow"/>
                </a:tc>
                <a:tc>
                  <a:txBody>
                    <a:bodyPr/>
                    <a:lstStyle/>
                    <a:p>
                      <a:pPr algn="r" defTabSz="457200"/>
                      <a:r>
                        <a:rPr sz="2800">
                          <a:latin typeface="Arial"/>
                          <a:ea typeface="Arial"/>
                          <a:cs typeface="Arial"/>
                          <a:sym typeface="Arial"/>
                        </a:rPr>
                        <a:t>2.64</a:t>
                      </a:r>
                    </a:p>
                  </a:txBody>
                  <a:tcPr marL="63500" marR="63500" marT="0" marB="0" anchor="ctr" anchorCtr="0" horzOverflow="overflow"/>
                </a:tc>
                <a:tc>
                  <a:txBody>
                    <a:bodyPr/>
                    <a:lstStyle/>
                    <a:p>
                      <a:pPr algn="r" defTabSz="457200"/>
                      <a:r>
                        <a:rPr sz="2800">
                          <a:latin typeface="Arial"/>
                          <a:ea typeface="Arial"/>
                          <a:cs typeface="Arial"/>
                          <a:sym typeface="Arial"/>
                        </a:rPr>
                        <a:t>2.13</a:t>
                      </a:r>
                    </a:p>
                  </a:txBody>
                  <a:tcPr marL="63500" marR="63500" marT="0" marB="0" anchor="ctr" anchorCtr="0" horzOverflow="overflow"/>
                </a:tc>
                <a:tc>
                  <a:txBody>
                    <a:bodyPr/>
                    <a:lstStyle/>
                    <a:p>
                      <a:pPr algn="r" defTabSz="457200"/>
                      <a:r>
                        <a:rPr sz="2800">
                          <a:latin typeface="Arial"/>
                          <a:ea typeface="Arial"/>
                          <a:cs typeface="Arial"/>
                          <a:sym typeface="Arial"/>
                        </a:rPr>
                        <a:t>2.07</a:t>
                      </a:r>
                    </a:p>
                  </a:txBody>
                  <a:tcPr marL="63500" marR="63500" marT="0" marB="0" anchor="ctr" anchorCtr="0" horzOverflow="overflow"/>
                </a:tc>
                <a:tc>
                  <a:txBody>
                    <a:bodyPr/>
                    <a:lstStyle/>
                    <a:p>
                      <a:pPr algn="r" defTabSz="457200"/>
                      <a:r>
                        <a:rPr sz="2800">
                          <a:latin typeface="Arial"/>
                          <a:ea typeface="Arial"/>
                          <a:cs typeface="Arial"/>
                          <a:sym typeface="Arial"/>
                        </a:rPr>
                        <a:t>2.10</a:t>
                      </a:r>
                    </a:p>
                  </a:txBody>
                  <a:tcPr marL="63500" marR="63500" marT="0" marB="0" anchor="ctr" anchorCtr="0" horzOverflow="overflow"/>
                </a:tc>
              </a:tr>
              <a:tr h="347307">
                <a:tc>
                  <a:txBody>
                    <a:bodyPr/>
                    <a:lstStyle/>
                    <a:p>
                      <a:pPr algn="r" defTabSz="457200"/>
                      <a:r>
                        <a:rPr sz="2800">
                          <a:latin typeface="Arial"/>
                          <a:ea typeface="Arial"/>
                          <a:cs typeface="Arial"/>
                          <a:sym typeface="Arial"/>
                        </a:rPr>
                        <a:t>18</a:t>
                      </a:r>
                    </a:p>
                  </a:txBody>
                  <a:tcPr marL="63500" marR="63500" marT="0" marB="0" anchor="ctr" anchorCtr="0" horzOverflow="overflow"/>
                </a:tc>
                <a:tc>
                  <a:txBody>
                    <a:bodyPr/>
                    <a:lstStyle/>
                    <a:p>
                      <a:pPr algn="r" defTabSz="457200"/>
                      <a:r>
                        <a:rPr sz="2800">
                          <a:latin typeface="Arial"/>
                          <a:ea typeface="Arial"/>
                          <a:cs typeface="Arial"/>
                          <a:sym typeface="Arial"/>
                        </a:rPr>
                        <a:t>1.06</a:t>
                      </a:r>
                    </a:p>
                  </a:txBody>
                  <a:tcPr marL="63500" marR="63500" marT="0" marB="0" anchor="ctr" anchorCtr="0" horzOverflow="overflow"/>
                </a:tc>
                <a:tc>
                  <a:txBody>
                    <a:bodyPr/>
                    <a:lstStyle/>
                    <a:p>
                      <a:pPr algn="r" defTabSz="457200"/>
                      <a:r>
                        <a:rPr sz="2800">
                          <a:latin typeface="Arial"/>
                          <a:ea typeface="Arial"/>
                          <a:cs typeface="Arial"/>
                          <a:sym typeface="Arial"/>
                        </a:rPr>
                        <a:t>2.28</a:t>
                      </a:r>
                    </a:p>
                  </a:txBody>
                  <a:tcPr marL="63500" marR="63500" marT="0" marB="0" anchor="ctr" anchorCtr="0" horzOverflow="overflow"/>
                </a:tc>
                <a:tc>
                  <a:txBody>
                    <a:bodyPr/>
                    <a:lstStyle/>
                    <a:p>
                      <a:pPr algn="r" defTabSz="457200"/>
                      <a:r>
                        <a:rPr sz="2800">
                          <a:latin typeface="Arial"/>
                          <a:ea typeface="Arial"/>
                          <a:cs typeface="Arial"/>
                          <a:sym typeface="Arial"/>
                        </a:rPr>
                        <a:t>2.82</a:t>
                      </a:r>
                    </a:p>
                  </a:txBody>
                  <a:tcPr marL="63500" marR="63500" marT="0" marB="0" anchor="ctr" anchorCtr="0" horzOverflow="overflow"/>
                </a:tc>
                <a:tc>
                  <a:txBody>
                    <a:bodyPr/>
                    <a:lstStyle/>
                    <a:p>
                      <a:pPr algn="r" defTabSz="457200"/>
                      <a:r>
                        <a:rPr sz="2800">
                          <a:latin typeface="Arial"/>
                          <a:ea typeface="Arial"/>
                          <a:cs typeface="Arial"/>
                          <a:sym typeface="Arial"/>
                        </a:rPr>
                        <a:t>2.14</a:t>
                      </a:r>
                    </a:p>
                  </a:txBody>
                  <a:tcPr marL="63500" marR="63500" marT="0" marB="0" anchor="ctr" anchorCtr="0" horzOverflow="overflow"/>
                </a:tc>
                <a:tc>
                  <a:txBody>
                    <a:bodyPr/>
                    <a:lstStyle/>
                    <a:p>
                      <a:pPr algn="r" defTabSz="457200"/>
                      <a:r>
                        <a:rPr sz="2800">
                          <a:latin typeface="Arial"/>
                          <a:ea typeface="Arial"/>
                          <a:cs typeface="Arial"/>
                          <a:sym typeface="Arial"/>
                        </a:rPr>
                        <a:t>2.10</a:t>
                      </a:r>
                    </a:p>
                  </a:txBody>
                  <a:tcPr marL="63500" marR="63500" marT="0" marB="0" anchor="ctr" anchorCtr="0" horzOverflow="overflow"/>
                </a:tc>
                <a:tc>
                  <a:txBody>
                    <a:bodyPr/>
                    <a:lstStyle/>
                    <a:p>
                      <a:pPr algn="r" defTabSz="457200"/>
                      <a:r>
                        <a:rPr sz="2800">
                          <a:latin typeface="Arial"/>
                          <a:ea typeface="Arial"/>
                          <a:cs typeface="Arial"/>
                          <a:sym typeface="Arial"/>
                        </a:rPr>
                        <a:t>2.08</a:t>
                      </a:r>
                    </a:p>
                  </a:txBody>
                  <a:tcPr marL="63500" marR="63500" marT="0" marB="0" anchor="ctr" anchorCtr="0" horzOverflow="overflow"/>
                </a:tc>
              </a:tr>
              <a:tr h="347307">
                <a:tc>
                  <a:txBody>
                    <a:bodyPr/>
                    <a:lstStyle/>
                    <a:p>
                      <a:pPr algn="r" defTabSz="457200"/>
                      <a:r>
                        <a:rPr sz="2800">
                          <a:latin typeface="Arial"/>
                          <a:ea typeface="Arial"/>
                          <a:cs typeface="Arial"/>
                          <a:sym typeface="Arial"/>
                        </a:rPr>
                        <a:t>50</a:t>
                      </a:r>
                    </a:p>
                  </a:txBody>
                  <a:tcPr marL="63500" marR="63500" marT="0" marB="0" anchor="ctr" anchorCtr="0" horzOverflow="overflow"/>
                </a:tc>
                <a:tc>
                  <a:txBody>
                    <a:bodyPr/>
                    <a:lstStyle/>
                    <a:p>
                      <a:pPr algn="r" defTabSz="457200"/>
                      <a:r>
                        <a:rPr sz="2800">
                          <a:latin typeface="Arial"/>
                          <a:ea typeface="Arial"/>
                          <a:cs typeface="Arial"/>
                          <a:sym typeface="Arial"/>
                        </a:rPr>
                        <a:t>1.41</a:t>
                      </a:r>
                    </a:p>
                  </a:txBody>
                  <a:tcPr marL="63500" marR="63500" marT="0" marB="0" anchor="ctr" anchorCtr="0" horzOverflow="overflow"/>
                </a:tc>
                <a:tc>
                  <a:txBody>
                    <a:bodyPr/>
                    <a:lstStyle/>
                    <a:p>
                      <a:pPr algn="r" defTabSz="457200"/>
                      <a:r>
                        <a:rPr sz="2800">
                          <a:latin typeface="Arial"/>
                          <a:ea typeface="Arial"/>
                          <a:cs typeface="Arial"/>
                          <a:sym typeface="Arial"/>
                        </a:rPr>
                        <a:t>2.28</a:t>
                      </a:r>
                    </a:p>
                  </a:txBody>
                  <a:tcPr marL="63500" marR="63500" marT="0" marB="0" anchor="ctr" anchorCtr="0" horzOverflow="overflow"/>
                </a:tc>
                <a:tc>
                  <a:txBody>
                    <a:bodyPr/>
                    <a:lstStyle/>
                    <a:p>
                      <a:pPr algn="r" defTabSz="457200"/>
                      <a:r>
                        <a:rPr sz="2800">
                          <a:latin typeface="Arial"/>
                          <a:ea typeface="Arial"/>
                          <a:cs typeface="Arial"/>
                          <a:sym typeface="Arial"/>
                        </a:rPr>
                        <a:t>2.51</a:t>
                      </a:r>
                    </a:p>
                  </a:txBody>
                  <a:tcPr marL="63500" marR="63500" marT="0" marB="0" anchor="ctr" anchorCtr="0" horzOverflow="overflow"/>
                </a:tc>
                <a:tc>
                  <a:txBody>
                    <a:bodyPr/>
                    <a:lstStyle/>
                    <a:p>
                      <a:pPr algn="r" defTabSz="457200"/>
                      <a:r>
                        <a:rPr sz="2800">
                          <a:latin typeface="Arial"/>
                          <a:ea typeface="Arial"/>
                          <a:cs typeface="Arial"/>
                          <a:sym typeface="Arial"/>
                        </a:rPr>
                        <a:t>2.15</a:t>
                      </a:r>
                    </a:p>
                  </a:txBody>
                  <a:tcPr marL="63500" marR="63500" marT="0" marB="0" anchor="ctr" anchorCtr="0" horzOverflow="overflow"/>
                </a:tc>
                <a:tc>
                  <a:txBody>
                    <a:bodyPr/>
                    <a:lstStyle/>
                    <a:p>
                      <a:pPr algn="r" defTabSz="457200"/>
                      <a:r>
                        <a:rPr sz="2800">
                          <a:latin typeface="Arial"/>
                          <a:ea typeface="Arial"/>
                          <a:cs typeface="Arial"/>
                          <a:sym typeface="Arial"/>
                        </a:rPr>
                        <a:t>2.00</a:t>
                      </a:r>
                    </a:p>
                  </a:txBody>
                  <a:tcPr marL="63500" marR="63500" marT="0" marB="0" anchor="ctr" anchorCtr="0" horzOverflow="overflow"/>
                </a:tc>
                <a:tc>
                  <a:txBody>
                    <a:bodyPr/>
                    <a:lstStyle/>
                    <a:p>
                      <a:pPr algn="r" defTabSz="457200"/>
                      <a:r>
                        <a:rPr sz="2800">
                          <a:latin typeface="Arial"/>
                          <a:ea typeface="Arial"/>
                          <a:cs typeface="Arial"/>
                          <a:sym typeface="Arial"/>
                        </a:rPr>
                        <a:t>2.07</a:t>
                      </a:r>
                    </a:p>
                  </a:txBody>
                  <a:tcPr marL="63500" marR="63500" marT="0" marB="0" anchor="ctr" anchorCtr="0" horzOverflow="overflow"/>
                </a:tc>
              </a:tr>
              <a:tr h="347307">
                <a:tc>
                  <a:txBody>
                    <a:bodyPr/>
                    <a:lstStyle/>
                    <a:p>
                      <a:pPr algn="r" defTabSz="457200"/>
                      <a:r>
                        <a:rPr sz="2800">
                          <a:latin typeface="Arial"/>
                          <a:ea typeface="Arial"/>
                          <a:cs typeface="Arial"/>
                          <a:sym typeface="Arial"/>
                        </a:rPr>
                        <a:t>6</a:t>
                      </a:r>
                    </a:p>
                  </a:txBody>
                  <a:tcPr marL="63500" marR="63500" marT="0" marB="0" anchor="ctr" anchorCtr="0" horzOverflow="overflow"/>
                </a:tc>
                <a:tc>
                  <a:txBody>
                    <a:bodyPr/>
                    <a:lstStyle/>
                    <a:p>
                      <a:pPr algn="r" defTabSz="457200"/>
                      <a:r>
                        <a:rPr sz="2800">
                          <a:latin typeface="Arial"/>
                          <a:ea typeface="Arial"/>
                          <a:cs typeface="Arial"/>
                          <a:sym typeface="Arial"/>
                        </a:rPr>
                        <a:t>0.88</a:t>
                      </a:r>
                    </a:p>
                  </a:txBody>
                  <a:tcPr marL="63500" marR="63500" marT="0" marB="0" anchor="ctr" anchorCtr="0" horzOverflow="overflow"/>
                </a:tc>
                <a:tc>
                  <a:txBody>
                    <a:bodyPr/>
                    <a:lstStyle/>
                    <a:p>
                      <a:pPr algn="r" defTabSz="457200"/>
                      <a:r>
                        <a:rPr sz="2800">
                          <a:latin typeface="Arial"/>
                          <a:ea typeface="Arial"/>
                          <a:cs typeface="Arial"/>
                          <a:sym typeface="Arial"/>
                        </a:rPr>
                        <a:t>2.15</a:t>
                      </a:r>
                    </a:p>
                  </a:txBody>
                  <a:tcPr marL="63500" marR="63500" marT="0" marB="0" anchor="ctr" anchorCtr="0" horzOverflow="overflow"/>
                </a:tc>
                <a:tc>
                  <a:txBody>
                    <a:bodyPr/>
                    <a:lstStyle/>
                    <a:p>
                      <a:pPr algn="r" defTabSz="457200"/>
                      <a:r>
                        <a:rPr sz="2800">
                          <a:latin typeface="Arial"/>
                          <a:ea typeface="Arial"/>
                          <a:cs typeface="Arial"/>
                          <a:sym typeface="Arial"/>
                        </a:rPr>
                        <a:t>2.87</a:t>
                      </a:r>
                    </a:p>
                  </a:txBody>
                  <a:tcPr marL="63500" marR="63500" marT="0" marB="0" anchor="ctr" anchorCtr="0" horzOverflow="overflow"/>
                </a:tc>
                <a:tc>
                  <a:txBody>
                    <a:bodyPr/>
                    <a:lstStyle/>
                    <a:p>
                      <a:pPr algn="r" defTabSz="457200"/>
                      <a:r>
                        <a:rPr sz="2800">
                          <a:latin typeface="Arial"/>
                          <a:ea typeface="Arial"/>
                          <a:cs typeface="Arial"/>
                          <a:sym typeface="Arial"/>
                        </a:rPr>
                        <a:t>2.18</a:t>
                      </a:r>
                    </a:p>
                  </a:txBody>
                  <a:tcPr marL="63500" marR="63500" marT="0" marB="0" anchor="ctr" anchorCtr="0" horzOverflow="overflow"/>
                </a:tc>
                <a:tc>
                  <a:txBody>
                    <a:bodyPr/>
                    <a:lstStyle/>
                    <a:p>
                      <a:pPr algn="r" defTabSz="457200"/>
                      <a:r>
                        <a:rPr sz="2800">
                          <a:latin typeface="Arial"/>
                          <a:ea typeface="Arial"/>
                          <a:cs typeface="Arial"/>
                          <a:sym typeface="Arial"/>
                        </a:rPr>
                        <a:t>2.16</a:t>
                      </a:r>
                    </a:p>
                  </a:txBody>
                  <a:tcPr marL="63500" marR="63500" marT="0" marB="0" anchor="ctr" anchorCtr="0" horzOverflow="overflow"/>
                </a:tc>
                <a:tc>
                  <a:txBody>
                    <a:bodyPr/>
                    <a:lstStyle/>
                    <a:p>
                      <a:pPr algn="r" defTabSz="457200"/>
                      <a:r>
                        <a:rPr sz="2800">
                          <a:latin typeface="Arial"/>
                          <a:ea typeface="Arial"/>
                          <a:cs typeface="Arial"/>
                          <a:sym typeface="Arial"/>
                        </a:rPr>
                        <a:t>2.05</a:t>
                      </a:r>
                    </a:p>
                  </a:txBody>
                  <a:tcPr marL="63500" marR="63500" marT="0" marB="0" anchor="ctr" anchorCtr="0" horzOverflow="overflow"/>
                </a:tc>
              </a:tr>
              <a:tr h="347307">
                <a:tc>
                  <a:txBody>
                    <a:bodyPr/>
                    <a:lstStyle/>
                    <a:p>
                      <a:pPr algn="r" defTabSz="457200"/>
                      <a:r>
                        <a:rPr sz="2800">
                          <a:latin typeface="Arial"/>
                          <a:ea typeface="Arial"/>
                          <a:cs typeface="Arial"/>
                          <a:sym typeface="Arial"/>
                        </a:rPr>
                        <a:t>7</a:t>
                      </a:r>
                    </a:p>
                  </a:txBody>
                  <a:tcPr marL="63500" marR="63500" marT="0" marB="0" anchor="ctr" anchorCtr="0" horzOverflow="overflow"/>
                </a:tc>
                <a:tc>
                  <a:txBody>
                    <a:bodyPr/>
                    <a:lstStyle/>
                    <a:p>
                      <a:pPr algn="r" defTabSz="457200"/>
                      <a:r>
                        <a:rPr sz="2800">
                          <a:latin typeface="Arial"/>
                          <a:ea typeface="Arial"/>
                          <a:cs typeface="Arial"/>
                          <a:sym typeface="Arial"/>
                        </a:rPr>
                        <a:t>1.14</a:t>
                      </a:r>
                    </a:p>
                  </a:txBody>
                  <a:tcPr marL="63500" marR="63500" marT="0" marB="0" anchor="ctr" anchorCtr="0" horzOverflow="overflow"/>
                </a:tc>
                <a:tc>
                  <a:txBody>
                    <a:bodyPr/>
                    <a:lstStyle/>
                    <a:p>
                      <a:pPr algn="r" defTabSz="457200"/>
                      <a:r>
                        <a:rPr sz="2800">
                          <a:latin typeface="Arial"/>
                          <a:ea typeface="Arial"/>
                          <a:cs typeface="Arial"/>
                          <a:sym typeface="Arial"/>
                        </a:rPr>
                        <a:t>2.24</a:t>
                      </a:r>
                    </a:p>
                  </a:txBody>
                  <a:tcPr marL="63500" marR="63500" marT="0" marB="0" anchor="ctr" anchorCtr="0" horzOverflow="overflow"/>
                </a:tc>
                <a:tc>
                  <a:txBody>
                    <a:bodyPr/>
                    <a:lstStyle/>
                    <a:p>
                      <a:pPr algn="r" defTabSz="457200"/>
                      <a:r>
                        <a:rPr sz="2800">
                          <a:latin typeface="Arial"/>
                          <a:ea typeface="Arial"/>
                          <a:cs typeface="Arial"/>
                          <a:sym typeface="Arial"/>
                        </a:rPr>
                        <a:t>2.71</a:t>
                      </a:r>
                    </a:p>
                  </a:txBody>
                  <a:tcPr marL="63500" marR="63500" marT="0" marB="0" anchor="ctr" anchorCtr="0" horzOverflow="overflow"/>
                </a:tc>
                <a:tc>
                  <a:txBody>
                    <a:bodyPr/>
                    <a:lstStyle/>
                    <a:p>
                      <a:pPr algn="r" defTabSz="457200"/>
                      <a:r>
                        <a:rPr sz="2800">
                          <a:latin typeface="Arial"/>
                          <a:ea typeface="Arial"/>
                          <a:cs typeface="Arial"/>
                          <a:sym typeface="Arial"/>
                        </a:rPr>
                        <a:t>2.10</a:t>
                      </a:r>
                    </a:p>
                  </a:txBody>
                  <a:tcPr marL="63500" marR="63500" marT="0" marB="0" anchor="ctr" anchorCtr="0" horzOverflow="overflow"/>
                </a:tc>
                <a:tc>
                  <a:txBody>
                    <a:bodyPr/>
                    <a:lstStyle/>
                    <a:p>
                      <a:pPr algn="r" defTabSz="457200"/>
                      <a:r>
                        <a:rPr sz="2800">
                          <a:latin typeface="Arial"/>
                          <a:ea typeface="Arial"/>
                          <a:cs typeface="Arial"/>
                          <a:sym typeface="Arial"/>
                        </a:rPr>
                        <a:t>1.98</a:t>
                      </a:r>
                    </a:p>
                  </a:txBody>
                  <a:tcPr marL="63500" marR="63500" marT="0" marB="0" anchor="ctr" anchorCtr="0" horzOverflow="overflow"/>
                </a:tc>
                <a:tc>
                  <a:txBody>
                    <a:bodyPr/>
                    <a:lstStyle/>
                    <a:p>
                      <a:pPr algn="r" defTabSz="457200"/>
                      <a:r>
                        <a:rPr sz="2800">
                          <a:latin typeface="Arial"/>
                          <a:ea typeface="Arial"/>
                          <a:cs typeface="Arial"/>
                          <a:sym typeface="Arial"/>
                        </a:rPr>
                        <a:t>2.04</a:t>
                      </a:r>
                    </a:p>
                  </a:txBody>
                  <a:tcPr marL="63500" marR="63500" marT="0" marB="0" anchor="ctr" anchorCtr="0" horzOverflow="overflow"/>
                </a:tc>
              </a:tr>
              <a:tr h="347307">
                <a:tc>
                  <a:txBody>
                    <a:bodyPr/>
                    <a:lstStyle/>
                    <a:p>
                      <a:pPr algn="r" defTabSz="457200"/>
                      <a:r>
                        <a:rPr sz="2800">
                          <a:latin typeface="Arial"/>
                          <a:ea typeface="Arial"/>
                          <a:cs typeface="Arial"/>
                          <a:sym typeface="Arial"/>
                        </a:rPr>
                        <a:t>8</a:t>
                      </a:r>
                    </a:p>
                  </a:txBody>
                  <a:tcPr marL="63500" marR="63500" marT="0" marB="0" anchor="ctr" anchorCtr="0" horzOverflow="overflow"/>
                </a:tc>
                <a:tc>
                  <a:txBody>
                    <a:bodyPr/>
                    <a:lstStyle/>
                    <a:p>
                      <a:pPr algn="r" defTabSz="457200"/>
                      <a:r>
                        <a:rPr sz="2800">
                          <a:latin typeface="Arial"/>
                          <a:ea typeface="Arial"/>
                          <a:cs typeface="Arial"/>
                          <a:sym typeface="Arial"/>
                        </a:rPr>
                        <a:t>1.38</a:t>
                      </a:r>
                    </a:p>
                  </a:txBody>
                  <a:tcPr marL="63500" marR="63500" marT="0" marB="0" anchor="ctr" anchorCtr="0" horzOverflow="overflow"/>
                </a:tc>
                <a:tc>
                  <a:txBody>
                    <a:bodyPr/>
                    <a:lstStyle/>
                    <a:p>
                      <a:pPr algn="r" defTabSz="457200"/>
                      <a:r>
                        <a:rPr sz="2800">
                          <a:latin typeface="Arial"/>
                          <a:ea typeface="Arial"/>
                          <a:cs typeface="Arial"/>
                          <a:sym typeface="Arial"/>
                        </a:rPr>
                        <a:t>1.99</a:t>
                      </a:r>
                    </a:p>
                  </a:txBody>
                  <a:tcPr marL="63500" marR="63500" marT="0" marB="0" anchor="ctr" anchorCtr="0" horzOverflow="overflow"/>
                </a:tc>
                <a:tc>
                  <a:txBody>
                    <a:bodyPr/>
                    <a:lstStyle/>
                    <a:p>
                      <a:pPr algn="r" defTabSz="457200"/>
                      <a:r>
                        <a:rPr sz="2800">
                          <a:latin typeface="Arial"/>
                          <a:ea typeface="Arial"/>
                          <a:cs typeface="Arial"/>
                          <a:sym typeface="Arial"/>
                        </a:rPr>
                        <a:t>2.54</a:t>
                      </a:r>
                    </a:p>
                  </a:txBody>
                  <a:tcPr marL="63500" marR="63500" marT="0" marB="0" anchor="ctr" anchorCtr="0" horzOverflow="overflow"/>
                </a:tc>
                <a:tc>
                  <a:txBody>
                    <a:bodyPr/>
                    <a:lstStyle/>
                    <a:p>
                      <a:pPr algn="r" defTabSz="457200"/>
                      <a:r>
                        <a:rPr sz="2800">
                          <a:latin typeface="Arial"/>
                          <a:ea typeface="Arial"/>
                          <a:cs typeface="Arial"/>
                          <a:sym typeface="Arial"/>
                        </a:rPr>
                        <a:t>1.97</a:t>
                      </a:r>
                    </a:p>
                  </a:txBody>
                  <a:tcPr marL="63500" marR="63500" marT="0" marB="0" anchor="ctr" anchorCtr="0" horzOverflow="overflow"/>
                </a:tc>
                <a:tc>
                  <a:txBody>
                    <a:bodyPr/>
                    <a:lstStyle/>
                    <a:p>
                      <a:pPr algn="r" defTabSz="457200"/>
                      <a:r>
                        <a:rPr sz="2800">
                          <a:latin typeface="Arial"/>
                          <a:ea typeface="Arial"/>
                          <a:cs typeface="Arial"/>
                          <a:sym typeface="Arial"/>
                        </a:rPr>
                        <a:t>2.00</a:t>
                      </a:r>
                    </a:p>
                  </a:txBody>
                  <a:tcPr marL="63500" marR="63500" marT="0" marB="0" anchor="ctr" anchorCtr="0" horzOverflow="overflow"/>
                </a:tc>
                <a:tc>
                  <a:txBody>
                    <a:bodyPr/>
                    <a:lstStyle/>
                    <a:p>
                      <a:pPr algn="r" defTabSz="457200"/>
                      <a:r>
                        <a:rPr sz="2800">
                          <a:latin typeface="Arial"/>
                          <a:ea typeface="Arial"/>
                          <a:cs typeface="Arial"/>
                          <a:sym typeface="Arial"/>
                        </a:rPr>
                        <a:t>1.97</a:t>
                      </a:r>
                    </a:p>
                  </a:txBody>
                  <a:tcPr marL="63500" marR="63500" marT="0" marB="0" anchor="ctr" anchorCtr="0" horzOverflow="overflow"/>
                </a:tc>
              </a:tr>
              <a:tr h="347307">
                <a:tc>
                  <a:txBody>
                    <a:bodyPr/>
                    <a:lstStyle/>
                    <a:p>
                      <a:pPr algn="r" defTabSz="457200"/>
                      <a:r>
                        <a:rPr sz="2800">
                          <a:latin typeface="Arial"/>
                          <a:ea typeface="Arial"/>
                          <a:cs typeface="Arial"/>
                          <a:sym typeface="Arial"/>
                        </a:rPr>
                        <a:t>4</a:t>
                      </a:r>
                    </a:p>
                  </a:txBody>
                  <a:tcPr marL="63500" marR="63500" marT="0" marB="0" anchor="ctr" anchorCtr="0" horzOverflow="overflow"/>
                </a:tc>
                <a:tc>
                  <a:txBody>
                    <a:bodyPr/>
                    <a:lstStyle/>
                    <a:p>
                      <a:pPr algn="r" defTabSz="457200"/>
                      <a:r>
                        <a:rPr sz="2800">
                          <a:latin typeface="Arial"/>
                          <a:ea typeface="Arial"/>
                          <a:cs typeface="Arial"/>
                          <a:sym typeface="Arial"/>
                        </a:rPr>
                        <a:t>1.21</a:t>
                      </a:r>
                    </a:p>
                  </a:txBody>
                  <a:tcPr marL="63500" marR="63500" marT="0" marB="0" anchor="ctr" anchorCtr="0" horzOverflow="overflow"/>
                </a:tc>
                <a:tc>
                  <a:txBody>
                    <a:bodyPr/>
                    <a:lstStyle/>
                    <a:p>
                      <a:pPr algn="r" defTabSz="457200"/>
                      <a:r>
                        <a:rPr sz="2800">
                          <a:latin typeface="Arial"/>
                          <a:ea typeface="Arial"/>
                          <a:cs typeface="Arial"/>
                          <a:sym typeface="Arial"/>
                        </a:rPr>
                        <a:t>2.15</a:t>
                      </a:r>
                    </a:p>
                  </a:txBody>
                  <a:tcPr marL="63500" marR="63500" marT="0" marB="0" anchor="ctr" anchorCtr="0" horzOverflow="overflow"/>
                </a:tc>
                <a:tc>
                  <a:txBody>
                    <a:bodyPr/>
                    <a:lstStyle/>
                    <a:p>
                      <a:pPr algn="r" defTabSz="457200"/>
                      <a:r>
                        <a:rPr sz="2800">
                          <a:latin typeface="Arial"/>
                          <a:ea typeface="Arial"/>
                          <a:cs typeface="Arial"/>
                          <a:sym typeface="Arial"/>
                        </a:rPr>
                        <a:t>2.60</a:t>
                      </a:r>
                    </a:p>
                  </a:txBody>
                  <a:tcPr marL="63500" marR="63500" marT="0" marB="0" anchor="ctr" anchorCtr="0" horzOverflow="overflow"/>
                </a:tc>
                <a:tc>
                  <a:txBody>
                    <a:bodyPr/>
                    <a:lstStyle/>
                    <a:p>
                      <a:pPr algn="r" defTabSz="457200"/>
                      <a:r>
                        <a:rPr sz="2800">
                          <a:latin typeface="Arial"/>
                          <a:ea typeface="Arial"/>
                          <a:cs typeface="Arial"/>
                          <a:sym typeface="Arial"/>
                        </a:rPr>
                        <a:t>1.89</a:t>
                      </a:r>
                    </a:p>
                  </a:txBody>
                  <a:tcPr marL="63500" marR="63500" marT="0" marB="0" anchor="ctr" anchorCtr="0" horzOverflow="overflow"/>
                </a:tc>
                <a:tc>
                  <a:txBody>
                    <a:bodyPr/>
                    <a:lstStyle/>
                    <a:p>
                      <a:pPr algn="r" defTabSz="457200"/>
                      <a:r>
                        <a:rPr sz="2800">
                          <a:latin typeface="Arial"/>
                          <a:ea typeface="Arial"/>
                          <a:cs typeface="Arial"/>
                          <a:sym typeface="Arial"/>
                        </a:rPr>
                        <a:t>1.81</a:t>
                      </a:r>
                    </a:p>
                  </a:txBody>
                  <a:tcPr marL="63500" marR="63500" marT="0" marB="0" anchor="ctr" anchorCtr="0" horzOverflow="overflow"/>
                </a:tc>
                <a:tc>
                  <a:txBody>
                    <a:bodyPr/>
                    <a:lstStyle/>
                    <a:p>
                      <a:pPr algn="r" defTabSz="457200"/>
                      <a:r>
                        <a:rPr sz="2800">
                          <a:latin typeface="Arial"/>
                          <a:ea typeface="Arial"/>
                          <a:cs typeface="Arial"/>
                          <a:sym typeface="Arial"/>
                        </a:rPr>
                        <a:t>1.93</a:t>
                      </a:r>
                    </a:p>
                  </a:txBody>
                  <a:tcPr marL="63500" marR="63500" marT="0" marB="0" anchor="ctr" anchorCtr="0" horzOverflow="overflow"/>
                </a:tc>
              </a:tr>
              <a:tr h="347307">
                <a:tc>
                  <a:txBody>
                    <a:bodyPr/>
                    <a:lstStyle/>
                    <a:p>
                      <a:pPr algn="r" defTabSz="457200"/>
                      <a:r>
                        <a:rPr sz="2800">
                          <a:latin typeface="Arial"/>
                          <a:ea typeface="Arial"/>
                          <a:cs typeface="Arial"/>
                          <a:sym typeface="Arial"/>
                        </a:rPr>
                        <a:t>9</a:t>
                      </a:r>
                    </a:p>
                  </a:txBody>
                  <a:tcPr marL="63500" marR="63500" marT="0" marB="0" anchor="ctr" anchorCtr="0" horzOverflow="overflow"/>
                </a:tc>
                <a:tc>
                  <a:txBody>
                    <a:bodyPr/>
                    <a:lstStyle/>
                    <a:p>
                      <a:pPr algn="r" defTabSz="457200"/>
                      <a:r>
                        <a:rPr sz="2800">
                          <a:latin typeface="Arial"/>
                          <a:ea typeface="Arial"/>
                          <a:cs typeface="Arial"/>
                          <a:sym typeface="Arial"/>
                        </a:rPr>
                        <a:t>1.27</a:t>
                      </a:r>
                    </a:p>
                  </a:txBody>
                  <a:tcPr marL="63500" marR="63500" marT="0" marB="0" anchor="ctr" anchorCtr="0" horzOverflow="overflow"/>
                </a:tc>
                <a:tc>
                  <a:txBody>
                    <a:bodyPr/>
                    <a:lstStyle/>
                    <a:p>
                      <a:pPr algn="r" defTabSz="457200"/>
                      <a:r>
                        <a:rPr sz="2800">
                          <a:latin typeface="Arial"/>
                          <a:ea typeface="Arial"/>
                          <a:cs typeface="Arial"/>
                          <a:sym typeface="Arial"/>
                        </a:rPr>
                        <a:t>2.08</a:t>
                      </a:r>
                    </a:p>
                  </a:txBody>
                  <a:tcPr marL="63500" marR="63500" marT="0" marB="0" anchor="ctr" anchorCtr="0" horzOverflow="overflow"/>
                </a:tc>
                <a:tc>
                  <a:txBody>
                    <a:bodyPr/>
                    <a:lstStyle/>
                    <a:p>
                      <a:pPr algn="r" defTabSz="457200"/>
                      <a:r>
                        <a:rPr sz="2800">
                          <a:latin typeface="Arial"/>
                          <a:ea typeface="Arial"/>
                          <a:cs typeface="Arial"/>
                          <a:sym typeface="Arial"/>
                        </a:rPr>
                        <a:t>2.57</a:t>
                      </a:r>
                    </a:p>
                  </a:txBody>
                  <a:tcPr marL="63500" marR="63500" marT="0" marB="0" anchor="ctr" anchorCtr="0" horzOverflow="overflow"/>
                </a:tc>
                <a:tc>
                  <a:txBody>
                    <a:bodyPr/>
                    <a:lstStyle/>
                    <a:p>
                      <a:pPr algn="r" defTabSz="457200"/>
                      <a:r>
                        <a:rPr sz="2800">
                          <a:latin typeface="Arial"/>
                          <a:ea typeface="Arial"/>
                          <a:cs typeface="Arial"/>
                          <a:sym typeface="Arial"/>
                        </a:rPr>
                        <a:t>1.88</a:t>
                      </a:r>
                    </a:p>
                  </a:txBody>
                  <a:tcPr marL="63500" marR="63500" marT="0" marB="0" anchor="ctr" anchorCtr="0" horzOverflow="overflow"/>
                </a:tc>
                <a:tc>
                  <a:txBody>
                    <a:bodyPr/>
                    <a:lstStyle/>
                    <a:p>
                      <a:pPr algn="r" defTabSz="457200"/>
                      <a:r>
                        <a:rPr sz="2800">
                          <a:latin typeface="Arial"/>
                          <a:ea typeface="Arial"/>
                          <a:cs typeface="Arial"/>
                          <a:sym typeface="Arial"/>
                        </a:rPr>
                        <a:t>1.88</a:t>
                      </a:r>
                    </a:p>
                  </a:txBody>
                  <a:tcPr marL="63500" marR="63500" marT="0" marB="0" anchor="ctr" anchorCtr="0" horzOverflow="overflow"/>
                </a:tc>
                <a:tc>
                  <a:txBody>
                    <a:bodyPr/>
                    <a:lstStyle/>
                    <a:p>
                      <a:pPr algn="r" defTabSz="457200"/>
                      <a:r>
                        <a:rPr sz="2800">
                          <a:latin typeface="Arial"/>
                          <a:ea typeface="Arial"/>
                          <a:cs typeface="Arial"/>
                          <a:sym typeface="Arial"/>
                        </a:rPr>
                        <a:t>1.93</a:t>
                      </a:r>
                    </a:p>
                  </a:txBody>
                  <a:tcPr marL="63500" marR="63500" marT="0" marB="0" anchor="ctr" anchorCtr="0" horzOverflow="overflow"/>
                </a:tc>
              </a:tr>
              <a:tr h="347307">
                <a:tc>
                  <a:txBody>
                    <a:bodyPr/>
                    <a:lstStyle/>
                    <a:p>
                      <a:pPr algn="r" defTabSz="457200"/>
                      <a:r>
                        <a:rPr sz="2800">
                          <a:latin typeface="Arial"/>
                          <a:ea typeface="Arial"/>
                          <a:cs typeface="Arial"/>
                          <a:sym typeface="Arial"/>
                        </a:rPr>
                        <a:t>23</a:t>
                      </a:r>
                    </a:p>
                  </a:txBody>
                  <a:tcPr marL="63500" marR="63500" marT="0" marB="0" anchor="ctr" anchorCtr="0" horzOverflow="overflow"/>
                </a:tc>
                <a:tc>
                  <a:txBody>
                    <a:bodyPr/>
                    <a:lstStyle/>
                    <a:p>
                      <a:pPr algn="r" defTabSz="457200"/>
                      <a:r>
                        <a:rPr sz="2800">
                          <a:latin typeface="Arial"/>
                          <a:ea typeface="Arial"/>
                          <a:cs typeface="Arial"/>
                          <a:sym typeface="Arial"/>
                        </a:rPr>
                        <a:t>0.82</a:t>
                      </a:r>
                    </a:p>
                  </a:txBody>
                  <a:tcPr marL="63500" marR="63500" marT="0" marB="0" anchor="ctr" anchorCtr="0" horzOverflow="overflow"/>
                </a:tc>
                <a:tc>
                  <a:txBody>
                    <a:bodyPr/>
                    <a:lstStyle/>
                    <a:p>
                      <a:pPr algn="r" defTabSz="457200"/>
                      <a:r>
                        <a:rPr sz="2800">
                          <a:latin typeface="Arial"/>
                          <a:ea typeface="Arial"/>
                          <a:cs typeface="Arial"/>
                          <a:sym typeface="Arial"/>
                        </a:rPr>
                        <a:t>2.03</a:t>
                      </a:r>
                    </a:p>
                  </a:txBody>
                  <a:tcPr marL="63500" marR="63500" marT="0" marB="0" anchor="ctr" anchorCtr="0" horzOverflow="overflow"/>
                </a:tc>
                <a:tc>
                  <a:txBody>
                    <a:bodyPr/>
                    <a:lstStyle/>
                    <a:p>
                      <a:pPr algn="r" defTabSz="457200"/>
                      <a:r>
                        <a:rPr sz="2800">
                          <a:latin typeface="Arial"/>
                          <a:ea typeface="Arial"/>
                          <a:cs typeface="Arial"/>
                          <a:sym typeface="Arial"/>
                        </a:rPr>
                        <a:t>2.58</a:t>
                      </a:r>
                    </a:p>
                  </a:txBody>
                  <a:tcPr marL="63500" marR="63500" marT="0" marB="0" anchor="ctr" anchorCtr="0" horzOverflow="overflow"/>
                </a:tc>
                <a:tc>
                  <a:txBody>
                    <a:bodyPr/>
                    <a:lstStyle/>
                    <a:p>
                      <a:pPr algn="r" defTabSz="457200"/>
                      <a:r>
                        <a:rPr sz="2800">
                          <a:latin typeface="Arial"/>
                          <a:ea typeface="Arial"/>
                          <a:cs typeface="Arial"/>
                          <a:sym typeface="Arial"/>
                        </a:rPr>
                        <a:t>2.01</a:t>
                      </a:r>
                    </a:p>
                  </a:txBody>
                  <a:tcPr marL="63500" marR="63500" marT="0" marB="0" anchor="ctr" anchorCtr="0" horzOverflow="overflow"/>
                </a:tc>
                <a:tc>
                  <a:txBody>
                    <a:bodyPr/>
                    <a:lstStyle/>
                    <a:p>
                      <a:pPr algn="r" defTabSz="457200"/>
                      <a:r>
                        <a:rPr sz="2800">
                          <a:latin typeface="Arial"/>
                          <a:ea typeface="Arial"/>
                          <a:cs typeface="Arial"/>
                          <a:sym typeface="Arial"/>
                        </a:rPr>
                        <a:t>2.00</a:t>
                      </a:r>
                    </a:p>
                  </a:txBody>
                  <a:tcPr marL="63500" marR="63500" marT="0" marB="0" anchor="ctr" anchorCtr="0" horzOverflow="overflow"/>
                </a:tc>
                <a:tc>
                  <a:txBody>
                    <a:bodyPr/>
                    <a:lstStyle/>
                    <a:p>
                      <a:pPr algn="r" defTabSz="457200"/>
                      <a:r>
                        <a:rPr sz="2800">
                          <a:latin typeface="Arial"/>
                          <a:ea typeface="Arial"/>
                          <a:cs typeface="Arial"/>
                          <a:sym typeface="Arial"/>
                        </a:rPr>
                        <a:t>1.89</a:t>
                      </a:r>
                    </a:p>
                  </a:txBody>
                  <a:tcPr marL="63500" marR="63500" marT="0" marB="0" anchor="ctr" anchorCtr="0" horzOverflow="overflow"/>
                </a:tc>
              </a:tr>
              <a:tr h="347307">
                <a:tc>
                  <a:txBody>
                    <a:bodyPr/>
                    <a:lstStyle/>
                    <a:p>
                      <a:pPr algn="r" defTabSz="457200"/>
                      <a:r>
                        <a:rPr sz="2800">
                          <a:latin typeface="Arial"/>
                          <a:ea typeface="Arial"/>
                          <a:cs typeface="Arial"/>
                          <a:sym typeface="Arial"/>
                        </a:rPr>
                        <a:t>20</a:t>
                      </a:r>
                    </a:p>
                  </a:txBody>
                  <a:tcPr marL="63500" marR="63500" marT="0" marB="0" anchor="ctr" anchorCtr="0" horzOverflow="overflow"/>
                </a:tc>
                <a:tc>
                  <a:txBody>
                    <a:bodyPr/>
                    <a:lstStyle/>
                    <a:p>
                      <a:pPr algn="r" defTabSz="457200"/>
                      <a:r>
                        <a:rPr sz="2800">
                          <a:latin typeface="Arial"/>
                          <a:ea typeface="Arial"/>
                          <a:cs typeface="Arial"/>
                          <a:sym typeface="Arial"/>
                        </a:rPr>
                        <a:t>0.77</a:t>
                      </a:r>
                    </a:p>
                  </a:txBody>
                  <a:tcPr marL="63500" marR="63500" marT="0" marB="0" anchor="ctr" anchorCtr="0" horzOverflow="overflow"/>
                </a:tc>
                <a:tc>
                  <a:txBody>
                    <a:bodyPr/>
                    <a:lstStyle/>
                    <a:p>
                      <a:pPr algn="r" defTabSz="457200"/>
                      <a:r>
                        <a:rPr sz="2800">
                          <a:latin typeface="Arial"/>
                          <a:ea typeface="Arial"/>
                          <a:cs typeface="Arial"/>
                          <a:sym typeface="Arial"/>
                        </a:rPr>
                        <a:t>2.12</a:t>
                      </a:r>
                    </a:p>
                  </a:txBody>
                  <a:tcPr marL="63500" marR="63500" marT="0" marB="0" anchor="ctr" anchorCtr="0" horzOverflow="overflow"/>
                </a:tc>
                <a:tc>
                  <a:txBody>
                    <a:bodyPr/>
                    <a:lstStyle/>
                    <a:p>
                      <a:pPr algn="r" defTabSz="457200"/>
                      <a:r>
                        <a:rPr sz="2800">
                          <a:latin typeface="Arial"/>
                          <a:ea typeface="Arial"/>
                          <a:cs typeface="Arial"/>
                          <a:sym typeface="Arial"/>
                        </a:rPr>
                        <a:t>2.35</a:t>
                      </a:r>
                    </a:p>
                  </a:txBody>
                  <a:tcPr marL="63500" marR="63500" marT="0" marB="0" anchor="ctr" anchorCtr="0" horzOverflow="overflow"/>
                </a:tc>
                <a:tc>
                  <a:txBody>
                    <a:bodyPr/>
                    <a:lstStyle/>
                    <a:p>
                      <a:pPr algn="r" defTabSz="457200"/>
                      <a:r>
                        <a:rPr sz="2800">
                          <a:latin typeface="Arial"/>
                          <a:ea typeface="Arial"/>
                          <a:cs typeface="Arial"/>
                          <a:sym typeface="Arial"/>
                        </a:rPr>
                        <a:t>2.01</a:t>
                      </a:r>
                    </a:p>
                  </a:txBody>
                  <a:tcPr marL="63500" marR="63500" marT="0" marB="0" anchor="ctr" anchorCtr="0" horzOverflow="overflow"/>
                </a:tc>
                <a:tc>
                  <a:txBody>
                    <a:bodyPr/>
                    <a:lstStyle/>
                    <a:p>
                      <a:pPr algn="r" defTabSz="457200"/>
                      <a:r>
                        <a:rPr sz="2800">
                          <a:latin typeface="Arial"/>
                          <a:ea typeface="Arial"/>
                          <a:cs typeface="Arial"/>
                          <a:sym typeface="Arial"/>
                        </a:rPr>
                        <a:t>1.89</a:t>
                      </a:r>
                    </a:p>
                  </a:txBody>
                  <a:tcPr marL="63500" marR="63500" marT="0" marB="0" anchor="ctr" anchorCtr="0" horzOverflow="overflow"/>
                </a:tc>
                <a:tc>
                  <a:txBody>
                    <a:bodyPr/>
                    <a:lstStyle/>
                    <a:p>
                      <a:pPr algn="r" defTabSz="457200"/>
                      <a:r>
                        <a:rPr sz="2800">
                          <a:latin typeface="Arial"/>
                          <a:ea typeface="Arial"/>
                          <a:cs typeface="Arial"/>
                          <a:sym typeface="Arial"/>
                        </a:rPr>
                        <a:t>1.83</a:t>
                      </a:r>
                    </a:p>
                  </a:txBody>
                  <a:tcPr marL="63500" marR="63500" marT="0" marB="0" anchor="ctr" anchorCtr="0" horzOverflow="overflow"/>
                </a:tc>
              </a:tr>
              <a:tr h="347307">
                <a:tc>
                  <a:txBody>
                    <a:bodyPr/>
                    <a:lstStyle/>
                    <a:p>
                      <a:pPr algn="r" defTabSz="457200"/>
                      <a:r>
                        <a:rPr sz="2800">
                          <a:latin typeface="Arial"/>
                          <a:ea typeface="Arial"/>
                          <a:cs typeface="Arial"/>
                          <a:sym typeface="Arial"/>
                        </a:rPr>
                        <a:t>5</a:t>
                      </a:r>
                    </a:p>
                  </a:txBody>
                  <a:tcPr marL="63500" marR="63500" marT="0" marB="0" anchor="ctr" anchorCtr="0" horzOverflow="overflow"/>
                </a:tc>
                <a:tc>
                  <a:txBody>
                    <a:bodyPr/>
                    <a:lstStyle/>
                    <a:p>
                      <a:pPr algn="r" defTabSz="457200"/>
                      <a:r>
                        <a:rPr sz="2800">
                          <a:latin typeface="Arial"/>
                          <a:ea typeface="Arial"/>
                          <a:cs typeface="Arial"/>
                          <a:sym typeface="Arial"/>
                        </a:rPr>
                        <a:t>0.96</a:t>
                      </a:r>
                    </a:p>
                  </a:txBody>
                  <a:tcPr marL="63500" marR="63500" marT="0" marB="0" anchor="ctr" anchorCtr="0" horzOverflow="overflow"/>
                </a:tc>
                <a:tc>
                  <a:txBody>
                    <a:bodyPr/>
                    <a:lstStyle/>
                    <a:p>
                      <a:pPr algn="r" defTabSz="457200"/>
                      <a:r>
                        <a:rPr sz="2800">
                          <a:latin typeface="Arial"/>
                          <a:ea typeface="Arial"/>
                          <a:cs typeface="Arial"/>
                          <a:sym typeface="Arial"/>
                        </a:rPr>
                        <a:t>2.03</a:t>
                      </a:r>
                    </a:p>
                  </a:txBody>
                  <a:tcPr marL="63500" marR="63500" marT="0" marB="0" anchor="ctr" anchorCtr="0" horzOverflow="overflow"/>
                </a:tc>
                <a:tc>
                  <a:txBody>
                    <a:bodyPr/>
                    <a:lstStyle/>
                    <a:p>
                      <a:pPr algn="r" defTabSz="457200"/>
                      <a:r>
                        <a:rPr sz="2800">
                          <a:latin typeface="Arial"/>
                          <a:ea typeface="Arial"/>
                          <a:cs typeface="Arial"/>
                          <a:sym typeface="Arial"/>
                        </a:rPr>
                        <a:t>2.59</a:t>
                      </a:r>
                    </a:p>
                  </a:txBody>
                  <a:tcPr marL="63500" marR="63500" marT="0" marB="0" anchor="ctr" anchorCtr="0" horzOverflow="overflow"/>
                </a:tc>
                <a:tc>
                  <a:txBody>
                    <a:bodyPr/>
                    <a:lstStyle/>
                    <a:p>
                      <a:pPr algn="r" defTabSz="457200"/>
                      <a:r>
                        <a:rPr sz="2800">
                          <a:latin typeface="Arial"/>
                          <a:ea typeface="Arial"/>
                          <a:cs typeface="Arial"/>
                          <a:sym typeface="Arial"/>
                        </a:rPr>
                        <a:t>1.77</a:t>
                      </a:r>
                    </a:p>
                  </a:txBody>
                  <a:tcPr marL="63500" marR="63500" marT="0" marB="0" anchor="ctr" anchorCtr="0" horzOverflow="overflow"/>
                </a:tc>
                <a:tc>
                  <a:txBody>
                    <a:bodyPr/>
                    <a:lstStyle/>
                    <a:p>
                      <a:pPr algn="r" defTabSz="457200"/>
                      <a:r>
                        <a:rPr sz="2800">
                          <a:latin typeface="Arial"/>
                          <a:ea typeface="Arial"/>
                          <a:cs typeface="Arial"/>
                          <a:sym typeface="Arial"/>
                        </a:rPr>
                        <a:t>1.72</a:t>
                      </a:r>
                    </a:p>
                  </a:txBody>
                  <a:tcPr marL="63500" marR="63500" marT="0" marB="0" anchor="ctr" anchorCtr="0" horzOverflow="overflow"/>
                </a:tc>
                <a:tc>
                  <a:txBody>
                    <a:bodyPr/>
                    <a:lstStyle/>
                    <a:p>
                      <a:pPr algn="r" defTabSz="457200"/>
                      <a:r>
                        <a:rPr sz="2800">
                          <a:latin typeface="Arial"/>
                          <a:ea typeface="Arial"/>
                          <a:cs typeface="Arial"/>
                          <a:sym typeface="Arial"/>
                        </a:rPr>
                        <a:t>1.82</a:t>
                      </a:r>
                    </a:p>
                  </a:txBody>
                  <a:tcPr marL="63500" marR="63500" marT="0" marB="0" anchor="ctr" anchorCtr="0" horzOverflow="overflow"/>
                </a:tc>
              </a:tr>
              <a:tr h="347307">
                <a:tc>
                  <a:txBody>
                    <a:bodyPr/>
                    <a:lstStyle/>
                    <a:p>
                      <a:pPr algn="r" defTabSz="457200"/>
                      <a:r>
                        <a:rPr sz="2800">
                          <a:latin typeface="Arial"/>
                          <a:ea typeface="Arial"/>
                          <a:cs typeface="Arial"/>
                          <a:sym typeface="Arial"/>
                        </a:rPr>
                        <a:t>3</a:t>
                      </a:r>
                    </a:p>
                  </a:txBody>
                  <a:tcPr marL="63500" marR="63500" marT="0" marB="0" anchor="ctr" anchorCtr="0" horzOverflow="overflow"/>
                </a:tc>
                <a:tc>
                  <a:txBody>
                    <a:bodyPr/>
                    <a:lstStyle/>
                    <a:p>
                      <a:pPr algn="r" defTabSz="457200"/>
                      <a:r>
                        <a:rPr sz="2800">
                          <a:latin typeface="Arial"/>
                          <a:ea typeface="Arial"/>
                          <a:cs typeface="Arial"/>
                          <a:sym typeface="Arial"/>
                        </a:rPr>
                        <a:t>0.57</a:t>
                      </a:r>
                    </a:p>
                  </a:txBody>
                  <a:tcPr marL="63500" marR="63500" marT="0" marB="0" anchor="ctr" anchorCtr="0" horzOverflow="overflow"/>
                </a:tc>
                <a:tc>
                  <a:txBody>
                    <a:bodyPr/>
                    <a:lstStyle/>
                    <a:p>
                      <a:pPr algn="r" defTabSz="457200"/>
                      <a:r>
                        <a:rPr sz="2800">
                          <a:latin typeface="Arial"/>
                          <a:ea typeface="Arial"/>
                          <a:cs typeface="Arial"/>
                          <a:sym typeface="Arial"/>
                        </a:rPr>
                        <a:t>1.83</a:t>
                      </a:r>
                    </a:p>
                  </a:txBody>
                  <a:tcPr marL="63500" marR="63500" marT="0" marB="0" anchor="ctr" anchorCtr="0" horzOverflow="overflow"/>
                </a:tc>
                <a:tc>
                  <a:txBody>
                    <a:bodyPr/>
                    <a:lstStyle/>
                    <a:p>
                      <a:pPr algn="r" defTabSz="457200"/>
                      <a:r>
                        <a:rPr sz="2800">
                          <a:latin typeface="Arial"/>
                          <a:ea typeface="Arial"/>
                          <a:cs typeface="Arial"/>
                          <a:sym typeface="Arial"/>
                        </a:rPr>
                        <a:t>2.68</a:t>
                      </a:r>
                    </a:p>
                  </a:txBody>
                  <a:tcPr marL="63500" marR="63500" marT="0" marB="0" anchor="ctr" anchorCtr="0" horzOverflow="overflow"/>
                </a:tc>
                <a:tc>
                  <a:txBody>
                    <a:bodyPr/>
                    <a:lstStyle/>
                    <a:p>
                      <a:pPr algn="r" defTabSz="457200"/>
                      <a:r>
                        <a:rPr sz="2800">
                          <a:latin typeface="Arial"/>
                          <a:ea typeface="Arial"/>
                          <a:cs typeface="Arial"/>
                          <a:sym typeface="Arial"/>
                        </a:rPr>
                        <a:t>1.99</a:t>
                      </a:r>
                    </a:p>
                  </a:txBody>
                  <a:tcPr marL="63500" marR="63500" marT="0" marB="0" anchor="ctr" anchorCtr="0" horzOverflow="overflow"/>
                </a:tc>
                <a:tc>
                  <a:txBody>
                    <a:bodyPr/>
                    <a:lstStyle/>
                    <a:p>
                      <a:pPr algn="r" defTabSz="457200"/>
                      <a:r>
                        <a:rPr sz="2800">
                          <a:latin typeface="Arial"/>
                          <a:ea typeface="Arial"/>
                          <a:cs typeface="Arial"/>
                          <a:sym typeface="Arial"/>
                        </a:rPr>
                        <a:t>1.90</a:t>
                      </a:r>
                    </a:p>
                  </a:txBody>
                  <a:tcPr marL="63500" marR="63500" marT="0" marB="0" anchor="ctr" anchorCtr="0" horzOverflow="overflow"/>
                </a:tc>
                <a:tc>
                  <a:txBody>
                    <a:bodyPr/>
                    <a:lstStyle/>
                    <a:p>
                      <a:pPr algn="r" defTabSz="457200"/>
                      <a:r>
                        <a:rPr sz="2800">
                          <a:latin typeface="Arial"/>
                          <a:ea typeface="Arial"/>
                          <a:cs typeface="Arial"/>
                          <a:sym typeface="Arial"/>
                        </a:rPr>
                        <a:t>1.80</a:t>
                      </a:r>
                    </a:p>
                  </a:txBody>
                  <a:tcPr marL="63500" marR="63500" marT="0" marB="0" anchor="ctr" anchorCtr="0" horzOverflow="overflow"/>
                </a:tc>
              </a:tr>
              <a:tr h="347307">
                <a:tc>
                  <a:txBody>
                    <a:bodyPr/>
                    <a:lstStyle/>
                    <a:p>
                      <a:pPr algn="r" defTabSz="457200"/>
                      <a:r>
                        <a:rPr sz="2800">
                          <a:solidFill>
                            <a:schemeClr val="accent5">
                              <a:lumOff val="-29866"/>
                            </a:schemeClr>
                          </a:solidFill>
                          <a:latin typeface="Arial"/>
                          <a:ea typeface="Arial"/>
                          <a:cs typeface="Arial"/>
                          <a:sym typeface="Arial"/>
                        </a:rPr>
                        <a:t>2</a:t>
                      </a:r>
                    </a:p>
                  </a:txBody>
                  <a:tcPr marL="63500" marR="63500" marT="0" marB="0" anchor="ctr" anchorCtr="0" horzOverflow="overflow"/>
                </a:tc>
                <a:tc>
                  <a:txBody>
                    <a:bodyPr/>
                    <a:lstStyle/>
                    <a:p>
                      <a:pPr algn="r" defTabSz="457200"/>
                      <a:r>
                        <a:rPr sz="2800">
                          <a:solidFill>
                            <a:schemeClr val="accent5">
                              <a:lumOff val="-29866"/>
                            </a:schemeClr>
                          </a:solidFill>
                          <a:latin typeface="Arial"/>
                          <a:ea typeface="Arial"/>
                          <a:cs typeface="Arial"/>
                          <a:sym typeface="Arial"/>
                        </a:rPr>
                        <a:t>0.40</a:t>
                      </a:r>
                    </a:p>
                  </a:txBody>
                  <a:tcPr marL="63500" marR="63500" marT="0" marB="0" anchor="ctr" anchorCtr="0" horzOverflow="overflow"/>
                </a:tc>
                <a:tc>
                  <a:txBody>
                    <a:bodyPr/>
                    <a:lstStyle/>
                    <a:p>
                      <a:pPr algn="r" defTabSz="457200"/>
                      <a:r>
                        <a:rPr sz="2800">
                          <a:solidFill>
                            <a:schemeClr val="accent5">
                              <a:lumOff val="-29866"/>
                            </a:schemeClr>
                          </a:solidFill>
                          <a:latin typeface="Arial"/>
                          <a:ea typeface="Arial"/>
                          <a:cs typeface="Arial"/>
                          <a:sym typeface="Arial"/>
                        </a:rPr>
                        <a:t>1.31</a:t>
                      </a:r>
                    </a:p>
                  </a:txBody>
                  <a:tcPr marL="63500" marR="63500" marT="0" marB="0" anchor="ctr" anchorCtr="0" horzOverflow="overflow"/>
                </a:tc>
                <a:tc>
                  <a:txBody>
                    <a:bodyPr/>
                    <a:lstStyle/>
                    <a:p>
                      <a:pPr algn="r" defTabSz="457200"/>
                      <a:r>
                        <a:rPr sz="2800">
                          <a:solidFill>
                            <a:schemeClr val="accent5">
                              <a:lumOff val="-29866"/>
                            </a:schemeClr>
                          </a:solidFill>
                          <a:latin typeface="Arial"/>
                          <a:ea typeface="Arial"/>
                          <a:cs typeface="Arial"/>
                          <a:sym typeface="Arial"/>
                        </a:rPr>
                        <a:t>2.62</a:t>
                      </a:r>
                    </a:p>
                  </a:txBody>
                  <a:tcPr marL="63500" marR="63500" marT="0" marB="0" anchor="ctr" anchorCtr="0" horzOverflow="overflow"/>
                </a:tc>
                <a:tc>
                  <a:txBody>
                    <a:bodyPr/>
                    <a:lstStyle/>
                    <a:p>
                      <a:pPr algn="r" defTabSz="457200"/>
                      <a:r>
                        <a:rPr sz="2800">
                          <a:solidFill>
                            <a:schemeClr val="accent5">
                              <a:lumOff val="-29866"/>
                            </a:schemeClr>
                          </a:solidFill>
                          <a:latin typeface="Arial"/>
                          <a:ea typeface="Arial"/>
                          <a:cs typeface="Arial"/>
                          <a:sym typeface="Arial"/>
                        </a:rPr>
                        <a:t>1.61</a:t>
                      </a:r>
                    </a:p>
                  </a:txBody>
                  <a:tcPr marL="63500" marR="63500" marT="0" marB="0" anchor="ctr" anchorCtr="0" horzOverflow="overflow"/>
                </a:tc>
                <a:tc>
                  <a:txBody>
                    <a:bodyPr/>
                    <a:lstStyle/>
                    <a:p>
                      <a:pPr algn="r" defTabSz="457200"/>
                      <a:r>
                        <a:rPr sz="2800">
                          <a:solidFill>
                            <a:schemeClr val="accent5">
                              <a:lumOff val="-29866"/>
                            </a:schemeClr>
                          </a:solidFill>
                          <a:latin typeface="Arial"/>
                          <a:ea typeface="Arial"/>
                          <a:cs typeface="Arial"/>
                          <a:sym typeface="Arial"/>
                        </a:rPr>
                        <a:t>1.61</a:t>
                      </a:r>
                    </a:p>
                  </a:txBody>
                  <a:tcPr marL="63500" marR="63500" marT="0" marB="0" anchor="ctr" anchorCtr="0" horzOverflow="overflow"/>
                </a:tc>
                <a:tc>
                  <a:txBody>
                    <a:bodyPr/>
                    <a:lstStyle/>
                    <a:p>
                      <a:pPr algn="r" defTabSz="457200"/>
                      <a:r>
                        <a:rPr sz="2800">
                          <a:solidFill>
                            <a:schemeClr val="accent5">
                              <a:lumOff val="-29866"/>
                            </a:schemeClr>
                          </a:solidFill>
                          <a:latin typeface="Arial"/>
                          <a:ea typeface="Arial"/>
                          <a:cs typeface="Arial"/>
                          <a:sym typeface="Arial"/>
                        </a:rPr>
                        <a:t>1.51</a:t>
                      </a:r>
                    </a:p>
                  </a:txBody>
                  <a:tcPr marL="63500" marR="63500" marT="0" marB="0" anchor="ctr" anchorCtr="0" horzOverflow="overflow"/>
                </a:tc>
              </a:tr>
            </a:tbl>
          </a:graphicData>
        </a:graphic>
      </p:graphicFrame>
      <p:sp>
        <p:nvSpPr>
          <p:cNvPr id="188" name="GPT4 Questions"/>
          <p:cNvSpPr txBox="1"/>
          <p:nvPr/>
        </p:nvSpPr>
        <p:spPr>
          <a:xfrm>
            <a:off x="4084272" y="3684415"/>
            <a:ext cx="4585717"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GPT4 Questions</a:t>
            </a:r>
          </a:p>
        </p:txBody>
      </p:sp>
      <p:sp>
        <p:nvSpPr>
          <p:cNvPr id="189" name="Faulty, test questions"/>
          <p:cNvSpPr txBox="1"/>
          <p:nvPr/>
        </p:nvSpPr>
        <p:spPr>
          <a:xfrm>
            <a:off x="2843780" y="5687594"/>
            <a:ext cx="5895747"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Faulty, test questions</a:t>
            </a:r>
          </a:p>
        </p:txBody>
      </p:sp>
      <p:sp>
        <p:nvSpPr>
          <p:cNvPr id="190" name="Expert, with 5/5 score judged by LLM"/>
          <p:cNvSpPr txBox="1"/>
          <p:nvPr/>
        </p:nvSpPr>
        <p:spPr>
          <a:xfrm>
            <a:off x="786032" y="12486459"/>
            <a:ext cx="7991235" cy="6472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chemeClr val="accent5">
                    <a:lumOff val="-29866"/>
                  </a:schemeClr>
                </a:solidFill>
              </a:defRPr>
            </a:lvl1pPr>
          </a:lstStyle>
          <a:p>
            <a:pPr/>
            <a:r>
              <a:t>Expert, with 5/5 score judged by LLM</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LLM as a Judge"/>
          <p:cNvSpPr txBox="1"/>
          <p:nvPr>
            <p:ph type="title"/>
          </p:nvPr>
        </p:nvSpPr>
        <p:spPr>
          <a:prstGeom prst="rect">
            <a:avLst/>
          </a:prstGeom>
        </p:spPr>
        <p:txBody>
          <a:bodyPr/>
          <a:lstStyle/>
          <a:p>
            <a:pPr/>
            <a:r>
              <a:t>LLM as a Judge</a:t>
            </a:r>
          </a:p>
        </p:txBody>
      </p:sp>
      <p:sp>
        <p:nvSpPr>
          <p:cNvPr id="193" name="Results on AI4S benchmark"/>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Results on AI4S benchmark</a:t>
            </a:r>
          </a:p>
        </p:txBody>
      </p:sp>
      <p:sp>
        <p:nvSpPr>
          <p:cNvPr id="194" name="Directly prompt a model to judge questions…"/>
          <p:cNvSpPr txBox="1"/>
          <p:nvPr>
            <p:ph type="body" sz="quarter" idx="1"/>
          </p:nvPr>
        </p:nvSpPr>
        <p:spPr>
          <a:xfrm>
            <a:off x="1206499" y="4248504"/>
            <a:ext cx="12882691" cy="2582815"/>
          </a:xfrm>
          <a:prstGeom prst="rect">
            <a:avLst/>
          </a:prstGeom>
        </p:spPr>
        <p:txBody>
          <a:bodyPr/>
          <a:lstStyle/>
          <a:p>
            <a:pPr marL="469391" indent="-469391" defTabSz="1877520">
              <a:spcBef>
                <a:spcPts val="3400"/>
              </a:spcBef>
              <a:defRPr sz="3696"/>
            </a:pPr>
            <a:r>
              <a:t>Directly prompt a model to judge questions </a:t>
            </a:r>
          </a:p>
          <a:p>
            <a:pPr marL="469391" indent="-469391" defTabSz="1877520">
              <a:spcBef>
                <a:spcPts val="3400"/>
              </a:spcBef>
              <a:defRPr sz="3696"/>
            </a:pPr>
            <a:r>
              <a:t>Receive scores and rationale</a:t>
            </a:r>
          </a:p>
          <a:p>
            <a:pPr marL="469391" indent="-469391" defTabSz="1877520">
              <a:spcBef>
                <a:spcPts val="3400"/>
              </a:spcBef>
              <a:defRPr sz="3696"/>
            </a:pPr>
            <a:r>
              <a:t>72% agreement between LLM judge and human reviewers</a:t>
            </a:r>
          </a:p>
        </p:txBody>
      </p:sp>
      <p:pic>
        <p:nvPicPr>
          <p:cNvPr id="195" name="categories.png" descr="categories.png"/>
          <p:cNvPicPr>
            <a:picLocks noChangeAspect="1"/>
          </p:cNvPicPr>
          <p:nvPr/>
        </p:nvPicPr>
        <p:blipFill>
          <a:blip r:embed="rId2">
            <a:extLst/>
          </a:blip>
          <a:srcRect l="0" t="0" r="16872" b="0"/>
          <a:stretch>
            <a:fillRect/>
          </a:stretch>
        </p:blipFill>
        <p:spPr>
          <a:xfrm>
            <a:off x="14777852" y="730177"/>
            <a:ext cx="8445718" cy="12700001"/>
          </a:xfrm>
          <a:prstGeom prst="rect">
            <a:avLst/>
          </a:prstGeom>
          <a:ln w="12700">
            <a:miter lim="400000"/>
          </a:ln>
        </p:spPr>
      </p:pic>
      <p:graphicFrame>
        <p:nvGraphicFramePr>
          <p:cNvPr id="196" name="Table 1"/>
          <p:cNvGraphicFramePr/>
          <p:nvPr/>
        </p:nvGraphicFramePr>
        <p:xfrm>
          <a:off x="3240380" y="7419287"/>
          <a:ext cx="8118006" cy="52545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701768"/>
                <a:gridCol w="2701768"/>
                <a:gridCol w="2701768"/>
              </a:tblGrid>
              <a:tr h="582428">
                <a:tc>
                  <a:txBody>
                    <a:bodyPr/>
                    <a:lstStyle/>
                    <a:p>
                      <a:pPr defTabSz="914400"/>
                      <a:r>
                        <a:rPr sz="3300"/>
                        <a:t>Mean (SD)</a:t>
                      </a:r>
                    </a:p>
                  </a:txBody>
                  <a:tcPr marL="63500" marR="63500" marT="0" marB="0" anchor="ctr" anchorCtr="0" horzOverflow="overflow"/>
                </a:tc>
                <a:tc>
                  <a:txBody>
                    <a:bodyPr/>
                    <a:lstStyle/>
                    <a:p>
                      <a:pPr algn="l" defTabSz="457200"/>
                      <a:r>
                        <a:rPr sz="3300">
                          <a:latin typeface="Helvetica"/>
                          <a:ea typeface="Helvetica"/>
                          <a:cs typeface="Helvetica"/>
                          <a:sym typeface="Helvetica"/>
                        </a:rPr>
                        <a:t>AI4S</a:t>
                      </a:r>
                    </a:p>
                  </a:txBody>
                  <a:tcPr marL="63500" marR="63500" marT="0" marB="0" anchor="ctr" anchorCtr="0" horzOverflow="overflow"/>
                </a:tc>
                <a:tc>
                  <a:txBody>
                    <a:bodyPr/>
                    <a:lstStyle/>
                    <a:p>
                      <a:pPr algn="l" defTabSz="457200"/>
                      <a:r>
                        <a:rPr sz="3300">
                          <a:latin typeface="Helvetica"/>
                          <a:ea typeface="Helvetica"/>
                          <a:cs typeface="Helvetica"/>
                          <a:sym typeface="Helvetica"/>
                        </a:rPr>
                        <a:t>GPQA</a:t>
                      </a:r>
                    </a:p>
                  </a:txBody>
                  <a:tcPr marL="63500" marR="63500" marT="0" marB="0" anchor="ctr" anchorCtr="0" horzOverflow="overflow"/>
                </a:tc>
              </a:tr>
              <a:tr h="582428">
                <a:tc>
                  <a:txBody>
                    <a:bodyPr/>
                    <a:lstStyle/>
                    <a:p>
                      <a:pPr algn="l" defTabSz="457200"/>
                      <a:r>
                        <a:rPr sz="3300">
                          <a:latin typeface="Helvetica"/>
                          <a:ea typeface="Helvetica"/>
                          <a:cs typeface="Helvetica"/>
                          <a:sym typeface="Helvetica"/>
                        </a:rPr>
                        <a:t>Appropriate</a:t>
                      </a:r>
                    </a:p>
                  </a:txBody>
                  <a:tcPr marL="63500" marR="63500" marT="0" marB="0" anchor="ctr" anchorCtr="0" horzOverflow="overflow"/>
                </a:tc>
                <a:tc>
                  <a:txBody>
                    <a:bodyPr/>
                    <a:lstStyle/>
                    <a:p>
                      <a:pPr algn="l" defTabSz="457200"/>
                      <a:r>
                        <a:rPr sz="3300">
                          <a:latin typeface="Helvetica"/>
                          <a:ea typeface="Helvetica"/>
                          <a:cs typeface="Helvetica"/>
                          <a:sym typeface="Helvetica"/>
                        </a:rPr>
                        <a:t>3.68 (0.72)</a:t>
                      </a:r>
                    </a:p>
                  </a:txBody>
                  <a:tcPr marL="63500" marR="63500" marT="0" marB="0" anchor="ctr" anchorCtr="0" horzOverflow="overflow"/>
                </a:tc>
                <a:tc>
                  <a:txBody>
                    <a:bodyPr/>
                    <a:lstStyle/>
                    <a:p>
                      <a:pPr algn="l" defTabSz="457200"/>
                      <a:r>
                        <a:rPr sz="3300">
                          <a:latin typeface="Helvetica"/>
                          <a:ea typeface="Helvetica"/>
                          <a:cs typeface="Helvetica"/>
                          <a:sym typeface="Helvetica"/>
                        </a:rPr>
                        <a:t>4.28 (0.58)</a:t>
                      </a:r>
                    </a:p>
                  </a:txBody>
                  <a:tcPr marL="63500" marR="63500" marT="0" marB="0" anchor="ctr" anchorCtr="0" horzOverflow="overflow"/>
                </a:tc>
              </a:tr>
              <a:tr h="582428">
                <a:tc>
                  <a:txBody>
                    <a:bodyPr/>
                    <a:lstStyle/>
                    <a:p>
                      <a:pPr algn="l" defTabSz="457200"/>
                      <a:r>
                        <a:rPr sz="3300">
                          <a:latin typeface="Helvetica"/>
                          <a:ea typeface="Helvetica"/>
                          <a:cs typeface="Helvetica"/>
                          <a:sym typeface="Helvetica"/>
                        </a:rPr>
                        <a:t>Complete</a:t>
                      </a:r>
                    </a:p>
                  </a:txBody>
                  <a:tcPr marL="63500" marR="63500" marT="0" marB="0" anchor="ctr" anchorCtr="0" horzOverflow="overflow"/>
                </a:tc>
                <a:tc>
                  <a:txBody>
                    <a:bodyPr/>
                    <a:lstStyle/>
                    <a:p>
                      <a:pPr algn="l" defTabSz="457200"/>
                      <a:r>
                        <a:rPr sz="3300">
                          <a:latin typeface="Helvetica"/>
                          <a:ea typeface="Helvetica"/>
                          <a:cs typeface="Helvetica"/>
                          <a:sym typeface="Helvetica"/>
                        </a:rPr>
                        <a:t>4.52 (0.87)</a:t>
                      </a:r>
                    </a:p>
                  </a:txBody>
                  <a:tcPr marL="63500" marR="63500" marT="0" marB="0" anchor="ctr" anchorCtr="0" horzOverflow="overflow"/>
                </a:tc>
                <a:tc>
                  <a:txBody>
                    <a:bodyPr/>
                    <a:lstStyle/>
                    <a:p>
                      <a:pPr algn="l" defTabSz="457200"/>
                      <a:r>
                        <a:rPr sz="3300">
                          <a:latin typeface="Helvetica"/>
                          <a:ea typeface="Helvetica"/>
                          <a:cs typeface="Helvetica"/>
                          <a:sym typeface="Helvetica"/>
                        </a:rPr>
                        <a:t>4.42 (0.75)</a:t>
                      </a:r>
                    </a:p>
                  </a:txBody>
                  <a:tcPr marL="63500" marR="63500" marT="0" marB="0" anchor="ctr" anchorCtr="0" horzOverflow="overflow"/>
                </a:tc>
              </a:tr>
              <a:tr h="582428">
                <a:tc>
                  <a:txBody>
                    <a:bodyPr/>
                    <a:lstStyle/>
                    <a:p>
                      <a:pPr algn="l" defTabSz="457200"/>
                      <a:r>
                        <a:rPr sz="3300">
                          <a:latin typeface="Helvetica"/>
                          <a:ea typeface="Helvetica"/>
                          <a:cs typeface="Helvetica"/>
                          <a:sym typeface="Helvetica"/>
                        </a:rPr>
                        <a:t>Controversial</a:t>
                      </a:r>
                    </a:p>
                  </a:txBody>
                  <a:tcPr marL="63500" marR="63500" marT="0" marB="0" anchor="ctr" anchorCtr="0" horzOverflow="overflow"/>
                </a:tc>
                <a:tc>
                  <a:txBody>
                    <a:bodyPr/>
                    <a:lstStyle/>
                    <a:p>
                      <a:pPr algn="l" defTabSz="457200"/>
                      <a:r>
                        <a:rPr sz="3300">
                          <a:latin typeface="Helvetica"/>
                          <a:ea typeface="Helvetica"/>
                          <a:cs typeface="Helvetica"/>
                          <a:sym typeface="Helvetica"/>
                        </a:rPr>
                        <a:t>4.97 (0.19)</a:t>
                      </a:r>
                    </a:p>
                  </a:txBody>
                  <a:tcPr marL="63500" marR="63500" marT="0" marB="0" anchor="ctr" anchorCtr="0" horzOverflow="overflow"/>
                </a:tc>
                <a:tc>
                  <a:txBody>
                    <a:bodyPr/>
                    <a:lstStyle/>
                    <a:p>
                      <a:pPr algn="l" defTabSz="457200"/>
                      <a:r>
                        <a:rPr sz="3300">
                          <a:latin typeface="Helvetica"/>
                          <a:ea typeface="Helvetica"/>
                          <a:cs typeface="Helvetica"/>
                          <a:sym typeface="Helvetica"/>
                        </a:rPr>
                        <a:t>5.00 (0.04)</a:t>
                      </a:r>
                    </a:p>
                  </a:txBody>
                  <a:tcPr marL="63500" marR="63500" marT="0" marB="0" anchor="ctr" anchorCtr="0" horzOverflow="overflow"/>
                </a:tc>
              </a:tr>
              <a:tr h="582428">
                <a:tc>
                  <a:txBody>
                    <a:bodyPr/>
                    <a:lstStyle/>
                    <a:p>
                      <a:pPr algn="l" defTabSz="457200"/>
                      <a:r>
                        <a:rPr sz="3300">
                          <a:latin typeface="Helvetica"/>
                          <a:ea typeface="Helvetica"/>
                          <a:cs typeface="Helvetica"/>
                          <a:sym typeface="Helvetica"/>
                        </a:rPr>
                        <a:t>Correct</a:t>
                      </a:r>
                    </a:p>
                  </a:txBody>
                  <a:tcPr marL="63500" marR="63500" marT="0" marB="0" anchor="ctr" anchorCtr="0" horzOverflow="overflow"/>
                </a:tc>
                <a:tc>
                  <a:txBody>
                    <a:bodyPr/>
                    <a:lstStyle/>
                    <a:p>
                      <a:pPr algn="l" defTabSz="457200"/>
                      <a:r>
                        <a:rPr sz="3300">
                          <a:latin typeface="Helvetica"/>
                          <a:ea typeface="Helvetica"/>
                          <a:cs typeface="Helvetica"/>
                          <a:sym typeface="Helvetica"/>
                        </a:rPr>
                        <a:t>4.60 (1.36)</a:t>
                      </a:r>
                    </a:p>
                  </a:txBody>
                  <a:tcPr marL="63500" marR="63500" marT="0" marB="0" anchor="ctr" anchorCtr="0" horzOverflow="overflow"/>
                </a:tc>
                <a:tc>
                  <a:txBody>
                    <a:bodyPr/>
                    <a:lstStyle/>
                    <a:p>
                      <a:pPr algn="l" defTabSz="457200"/>
                      <a:r>
                        <a:rPr sz="3300">
                          <a:latin typeface="Helvetica"/>
                          <a:ea typeface="Helvetica"/>
                          <a:cs typeface="Helvetica"/>
                          <a:sym typeface="Helvetica"/>
                        </a:rPr>
                        <a:t>4.21 (1.82)</a:t>
                      </a:r>
                    </a:p>
                  </a:txBody>
                  <a:tcPr marL="63500" marR="63500" marT="0" marB="0" anchor="ctr" anchorCtr="0" horzOverflow="overflow"/>
                </a:tc>
              </a:tr>
              <a:tr h="582428">
                <a:tc>
                  <a:txBody>
                    <a:bodyPr/>
                    <a:lstStyle/>
                    <a:p>
                      <a:pPr algn="l" defTabSz="457200"/>
                      <a:r>
                        <a:rPr sz="3300">
                          <a:latin typeface="Helvetica"/>
                          <a:ea typeface="Helvetica"/>
                          <a:cs typeface="Helvetica"/>
                          <a:sym typeface="Helvetica"/>
                        </a:rPr>
                        <a:t>Domains</a:t>
                      </a:r>
                    </a:p>
                  </a:txBody>
                  <a:tcPr marL="63500" marR="63500" marT="0" marB="0" anchor="ctr" anchorCtr="0" horzOverflow="overflow"/>
                </a:tc>
                <a:tc>
                  <a:txBody>
                    <a:bodyPr/>
                    <a:lstStyle/>
                    <a:p>
                      <a:pPr algn="l" defTabSz="457200"/>
                      <a:r>
                        <a:rPr sz="3300">
                          <a:latin typeface="Helvetica"/>
                          <a:ea typeface="Helvetica"/>
                          <a:cs typeface="Helvetica"/>
                          <a:sym typeface="Helvetica"/>
                        </a:rPr>
                        <a:t>4.68 (0.73)</a:t>
                      </a:r>
                    </a:p>
                  </a:txBody>
                  <a:tcPr marL="63500" marR="63500" marT="0" marB="0" anchor="ctr" anchorCtr="0" horzOverflow="overflow"/>
                </a:tc>
                <a:tc>
                  <a:txBody>
                    <a:bodyPr/>
                    <a:lstStyle/>
                    <a:p>
                      <a:pPr algn="l" defTabSz="457200"/>
                      <a:r>
                        <a:rPr sz="3300">
                          <a:latin typeface="Helvetica"/>
                          <a:ea typeface="Helvetica"/>
                          <a:cs typeface="Helvetica"/>
                          <a:sym typeface="Helvetica"/>
                        </a:rPr>
                        <a:t>4.97 (0.25)</a:t>
                      </a:r>
                    </a:p>
                  </a:txBody>
                  <a:tcPr marL="63500" marR="63500" marT="0" marB="0" anchor="ctr" anchorCtr="0" horzOverflow="overflow"/>
                </a:tc>
              </a:tr>
              <a:tr h="582428">
                <a:tc>
                  <a:txBody>
                    <a:bodyPr/>
                    <a:lstStyle/>
                    <a:p>
                      <a:pPr algn="l" defTabSz="457200"/>
                      <a:r>
                        <a:rPr sz="3300">
                          <a:latin typeface="Helvetica"/>
                          <a:ea typeface="Helvetica"/>
                          <a:cs typeface="Helvetica"/>
                          <a:sym typeface="Helvetica"/>
                        </a:rPr>
                        <a:t>Mathematic</a:t>
                      </a:r>
                    </a:p>
                  </a:txBody>
                  <a:tcPr marL="63500" marR="63500" marT="0" marB="0" anchor="ctr" anchorCtr="0" horzOverflow="overflow"/>
                </a:tc>
                <a:tc>
                  <a:txBody>
                    <a:bodyPr/>
                    <a:lstStyle/>
                    <a:p>
                      <a:pPr algn="l" defTabSz="457200"/>
                      <a:r>
                        <a:rPr sz="3300">
                          <a:latin typeface="Helvetica"/>
                          <a:ea typeface="Helvetica"/>
                          <a:cs typeface="Helvetica"/>
                          <a:sym typeface="Helvetica"/>
                        </a:rPr>
                        <a:t>4.81 (0.95)</a:t>
                      </a:r>
                    </a:p>
                  </a:txBody>
                  <a:tcPr marL="63500" marR="63500" marT="0" marB="0" anchor="ctr" anchorCtr="0" horzOverflow="overflow"/>
                </a:tc>
                <a:tc>
                  <a:txBody>
                    <a:bodyPr/>
                    <a:lstStyle/>
                    <a:p>
                      <a:pPr algn="l" defTabSz="457200"/>
                      <a:r>
                        <a:rPr sz="3300">
                          <a:latin typeface="Helvetica"/>
                          <a:ea typeface="Helvetica"/>
                          <a:cs typeface="Helvetica"/>
                          <a:sym typeface="Helvetica"/>
                        </a:rPr>
                        <a:t>3.50 (2.30)</a:t>
                      </a:r>
                    </a:p>
                  </a:txBody>
                  <a:tcPr marL="63500" marR="63500" marT="0" marB="0" anchor="ctr" anchorCtr="0" horzOverflow="overflow"/>
                </a:tc>
              </a:tr>
              <a:tr h="582428">
                <a:tc>
                  <a:txBody>
                    <a:bodyPr/>
                    <a:lstStyle/>
                    <a:p>
                      <a:pPr algn="l" defTabSz="457200"/>
                      <a:r>
                        <a:rPr sz="3300">
                          <a:latin typeface="Helvetica"/>
                          <a:ea typeface="Helvetica"/>
                          <a:cs typeface="Helvetica"/>
                          <a:sym typeface="Helvetica"/>
                        </a:rPr>
                        <a:t>Relevant</a:t>
                      </a:r>
                    </a:p>
                  </a:txBody>
                  <a:tcPr marL="63500" marR="63500" marT="0" marB="0" anchor="ctr" anchorCtr="0" horzOverflow="overflow"/>
                </a:tc>
                <a:tc>
                  <a:txBody>
                    <a:bodyPr/>
                    <a:lstStyle/>
                    <a:p>
                      <a:pPr algn="l" defTabSz="457200"/>
                      <a:r>
                        <a:rPr sz="3300">
                          <a:latin typeface="Helvetica"/>
                          <a:ea typeface="Helvetica"/>
                          <a:cs typeface="Helvetica"/>
                          <a:sym typeface="Helvetica"/>
                        </a:rPr>
                        <a:t>4.64 (0.56)</a:t>
                      </a:r>
                    </a:p>
                  </a:txBody>
                  <a:tcPr marL="63500" marR="63500" marT="0" marB="0" anchor="ctr" anchorCtr="0" horzOverflow="overflow"/>
                </a:tc>
                <a:tc>
                  <a:txBody>
                    <a:bodyPr/>
                    <a:lstStyle/>
                    <a:p>
                      <a:pPr algn="l" defTabSz="457200"/>
                      <a:r>
                        <a:rPr sz="3300">
                          <a:latin typeface="Helvetica"/>
                          <a:ea typeface="Helvetica"/>
                          <a:cs typeface="Helvetica"/>
                          <a:sym typeface="Helvetica"/>
                        </a:rPr>
                        <a:t>4.81 (0.42)</a:t>
                      </a:r>
                    </a:p>
                  </a:txBody>
                  <a:tcPr marL="63500" marR="63500" marT="0" marB="0" anchor="ctr" anchorCtr="0" horzOverflow="overflow"/>
                </a:tc>
              </a:tr>
              <a:tr h="582428">
                <a:tc>
                  <a:txBody>
                    <a:bodyPr/>
                    <a:lstStyle/>
                    <a:p>
                      <a:pPr algn="l" defTabSz="457200"/>
                      <a:r>
                        <a:rPr sz="3300">
                          <a:latin typeface="Helvetica"/>
                          <a:ea typeface="Helvetica"/>
                          <a:cs typeface="Helvetica"/>
                          <a:sym typeface="Helvetica"/>
                        </a:rPr>
                        <a:t>Skills</a:t>
                      </a:r>
                    </a:p>
                  </a:txBody>
                  <a:tcPr marL="63500" marR="63500" marT="0" marB="0" anchor="ctr" anchorCtr="0" horzOverflow="overflow"/>
                </a:tc>
                <a:tc>
                  <a:txBody>
                    <a:bodyPr/>
                    <a:lstStyle/>
                    <a:p>
                      <a:pPr algn="l" defTabSz="457200"/>
                      <a:r>
                        <a:rPr sz="3300">
                          <a:latin typeface="Helvetica"/>
                          <a:ea typeface="Helvetica"/>
                          <a:cs typeface="Helvetica"/>
                          <a:sym typeface="Helvetica"/>
                        </a:rPr>
                        <a:t>3.97 (0.70)</a:t>
                      </a:r>
                    </a:p>
                  </a:txBody>
                  <a:tcPr marL="63500" marR="63500" marT="0" marB="0" anchor="ctr" anchorCtr="0" horzOverflow="overflow"/>
                </a:tc>
                <a:tc>
                  <a:txBody>
                    <a:bodyPr/>
                    <a:lstStyle/>
                    <a:p>
                      <a:pPr algn="l" defTabSz="457200"/>
                      <a:r>
                        <a:rPr sz="3300">
                          <a:latin typeface="Helvetica"/>
                          <a:ea typeface="Helvetica"/>
                          <a:cs typeface="Helvetica"/>
                          <a:sym typeface="Helvetica"/>
                        </a:rPr>
                        <a:t>N/A</a:t>
                      </a:r>
                    </a:p>
                  </a:txBody>
                  <a:tcPr marL="63500" marR="63500" marT="0" marB="0" anchor="ctr" anchorCtr="0" horzOverflow="overflow"/>
                </a:tc>
              </a:tr>
            </a:tbl>
          </a:graphicData>
        </a:graphic>
      </p:graphicFrame>
      <p:sp>
        <p:nvSpPr>
          <p:cNvPr id="197" name="Average scores comparison"/>
          <p:cNvSpPr txBox="1"/>
          <p:nvPr/>
        </p:nvSpPr>
        <p:spPr>
          <a:xfrm>
            <a:off x="3442342" y="12730303"/>
            <a:ext cx="7701382"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Average scores comparison</a:t>
            </a:r>
          </a:p>
        </p:txBody>
      </p:sp>
      <p:sp>
        <p:nvSpPr>
          <p:cNvPr id="198" name="AI4S Score Frequency"/>
          <p:cNvSpPr txBox="1"/>
          <p:nvPr/>
        </p:nvSpPr>
        <p:spPr>
          <a:xfrm>
            <a:off x="16456277" y="12730303"/>
            <a:ext cx="6199937"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AI4S Score Frequency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Below is a multiple-choice question, 1 correct answer, 4 incorrect distractors, the domain or field of study, and required skills to answer the question. Be very discriminating, only provide high scores where they are earned, it is crucial to be critical"/>
          <p:cNvSpPr txBox="1"/>
          <p:nvPr/>
        </p:nvSpPr>
        <p:spPr>
          <a:xfrm>
            <a:off x="19938" y="21780"/>
            <a:ext cx="24344123" cy="1637619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000"/>
            </a:pPr>
            <a:r>
              <a:t>Below is a multiple-choice question, 1 correct answer, 4 incorrect distractors, the domain or field of study, and required skills to answer the question. Be very discriminating, only provide high scores where they are earned, it is crucial to be critical of errors or inadequacies to improve.</a:t>
            </a:r>
          </a:p>
          <a:p>
            <a:pPr>
              <a:defRPr sz="2000"/>
            </a:pPr>
            <a:r>
              <a:t>Here is the json dictionary formatted multiple choice question, skills and domains: {{'Question': '{}', 'Answer':'{}' 'Distractors': {}, 'Skills': {}, 'Domains': {}}}</a:t>
            </a:r>
          </a:p>
          <a:p>
            <a:pPr>
              <a:defRPr sz="2000"/>
            </a:pPr>
            <a:r>
              <a:t>Your job is to evaluate the complete question, answers, skills and domain on the following criteria:</a:t>
            </a:r>
          </a:p>
          <a:p>
            <a:pPr>
              <a:defRPr sz="2000"/>
            </a:pPr>
            <a:r>
              <a:t>1.	Appropriate: Assess whether the question's difficulty aligns with graduate-level knowledge and skills in the subject area. Consider complexity of concepts involved, depth of analysis required, sophistication of language used, application of advanced theories or methodologies. Simple recall from a paper is not sufficiently difficult. Rate the question's appropriateness on a scale of 1-5, where 1 is too basic and 5 is suitably challenging for graduate-level students.</a:t>
            </a:r>
          </a:p>
          <a:p>
            <a:pPr>
              <a:defRPr sz="2000"/>
            </a:pPr>
            <a:r>
              <a:t>2.	Relevant: Evaluate how closely the answer choices relate to the question posed. Consider direct connection between question and answers, absence of extraneous or off-topic information, alignment with the core concept being tested. Score relevance on a scale of 1-5, where 1 indicates poor relevance and 5 indicates high relevance across all answer choices.</a:t>
            </a:r>
          </a:p>
          <a:p>
            <a:pPr>
              <a:defRPr sz="2000"/>
            </a:pPr>
            <a:r>
              <a:t>3.	Complete: Assess whether the answer choices fully address all aspects of the question. Consider coverage of all key elements mentioned in the question, absence of partial or incomplete responses, sufficient detail in each answer choice. There should be 1 correct answer and 4 distractors. Rate completeness on a scale of 1-5, where 1 indicates incomplete responses and 5 indicates comprehensive coverage in all answer choices.</a:t>
            </a:r>
          </a:p>
          <a:p>
            <a:pPr>
              <a:defRPr sz="2000"/>
            </a:pPr>
            <a:r>
              <a:t>4.	Correct: Verify that there is only one unambiguously correct answer among the choices. Consider clarity and precision of language in both question and answers, absence of partially correct answers, distinctness of the correct answer from distractors. Score this criterion as either Pass (5) (one clear correct answer) or Fail (0) (multiple correct answers or no correct answer).</a:t>
            </a:r>
          </a:p>
          <a:p>
            <a:pPr>
              <a:defRPr sz="2000"/>
            </a:pPr>
            <a:r>
              <a:t>5.	Controversial: Determine if the correct answer is generally accepted in the field, avoiding contentious or debatable topics. Consider alignment with current academic consensus, avoidance of ongoing debates or unresolved issues, use of well-established facts or theories. Rate the non-controversial nature on a scale of 1-5, where 1 indicates highly controversial and 5 indicates widely accepted, uncontroversial content.</a:t>
            </a:r>
          </a:p>
          <a:p>
            <a:pPr>
              <a:defRPr sz="2000"/>
            </a:pPr>
            <a:r>
              <a:t>6.	Mathematic: Check that the question and answers do not rely on arithmetic calculations. Consider absence of numerical computations, focus on conceptual understanding rather than mathematical operations, use of qualitative rather than quantitative reasoning. Score this criterion as either Pass (no arithmetic required) (5) or Fail (arithmetic is necessary to answer) (0).</a:t>
            </a:r>
          </a:p>
          <a:p>
            <a:pPr>
              <a:defRPr sz="2000"/>
            </a:pPr>
            <a:r>
              <a:t>7.	Skills: Evaluate whether the skills required to answer the question are appropriate for the subject and level. Consider alignment with course learning objectives, relevance to real-world applications in the field, balance of lower-order (recall) and higher-order (analysis, synthesis) thinking skills. Rate the appropriateness of skills on a scale of 1-5, where 1 indicates misaligned skills and 5 indicates perfectly aligned skills for the subject and level.</a:t>
            </a:r>
          </a:p>
          <a:p>
            <a:pPr>
              <a:defRPr sz="2000"/>
            </a:pPr>
            <a:r>
              <a:t>8.	Domains: Assess if the knowledge domains covered by the question are suitable for the subject area. Consider relevance to the course or exam topic, coverage of key subject areas within the field, appropriate breadth and depth of domain knowledge tested. Score the appropriateness of domains on a scale of 1-5, where 1 indicates poorly chosen domains and 5 indicates highly appropriate domains for the subject area.</a:t>
            </a:r>
          </a:p>
          <a:p>
            <a:pPr>
              <a:defRPr sz="2000"/>
            </a:pPr>
          </a:p>
          <a:p>
            <a:pPr>
              <a:defRPr sz="2000"/>
            </a:pPr>
            <a:r>
              <a:t>It is important to be extremely discriminating. Only the best possible questions should receive a maximum score. Correct feedback is vital and preferred over erroneous positivity.</a:t>
            </a:r>
          </a:p>
          <a:p>
            <a:pPr>
              <a:defRPr sz="2000"/>
            </a:pPr>
          </a:p>
          <a:p>
            <a:pPr>
              <a:defRPr sz="2000"/>
            </a:pPr>
            <a:r>
              <a:t>Provide the scores in a json dictionary formatted object with the following fields: {{'Appropriate': (score, 'reason') , 'Relevant': (score, 'reason'), 'Complete': (score, 'reason'), 'Correct': (score, 'reason'), 'Controversial': (score, 'reason'), 'Mathematic': (score, 'reason'), 'Skills': (score, 'reason'), 'Domains': (score, 'reason')}}.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Appropriate': (4, 'The question involves understanding of a complex biological pathway, which is suitable for graduate-level students. However, the difficulty could be slightly higher by including more advanced concepts or requiring deeper analysis.'),…"/>
          <p:cNvSpPr txBox="1"/>
          <p:nvPr/>
        </p:nvSpPr>
        <p:spPr>
          <a:xfrm>
            <a:off x="77036" y="7342480"/>
            <a:ext cx="24229927" cy="541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1900">
                <a:solidFill>
                  <a:schemeClr val="accent5">
                    <a:lumOff val="-29866"/>
                  </a:schemeClr>
                </a:solidFill>
                <a:latin typeface="Menlo Regular"/>
                <a:ea typeface="Menlo Regular"/>
                <a:cs typeface="Menlo Regular"/>
                <a:sym typeface="Menlo Regular"/>
              </a:defRPr>
            </a:pPr>
            <a:r>
              <a:t>'Appropriate': (4, 'The question involves understanding of a complex biological pathway, which is suitable for graduate-level students. However, the difficulty could be slightly higher by including more advanced concepts or requiring deeper analysis.'),</a:t>
            </a:r>
          </a:p>
          <a:p>
            <a:pPr defTabSz="457200">
              <a:lnSpc>
                <a:spcPct val="100000"/>
              </a:lnSpc>
              <a:spcBef>
                <a:spcPts val="0"/>
              </a:spcBef>
              <a:defRPr sz="1900">
                <a:solidFill>
                  <a:schemeClr val="accent5">
                    <a:lumOff val="-29866"/>
                  </a:schemeClr>
                </a:solidFill>
                <a:latin typeface="Menlo Regular"/>
                <a:ea typeface="Menlo Regular"/>
                <a:cs typeface="Menlo Regular"/>
                <a:sym typeface="Menlo Regular"/>
              </a:defRPr>
            </a:pPr>
          </a:p>
          <a:p>
            <a:pPr defTabSz="457200">
              <a:lnSpc>
                <a:spcPct val="100000"/>
              </a:lnSpc>
              <a:spcBef>
                <a:spcPts val="0"/>
              </a:spcBef>
              <a:defRPr sz="1900">
                <a:solidFill>
                  <a:schemeClr val="accent5">
                    <a:lumOff val="-29866"/>
                  </a:schemeClr>
                </a:solidFill>
                <a:latin typeface="Menlo Regular"/>
                <a:ea typeface="Menlo Regular"/>
                <a:cs typeface="Menlo Regular"/>
                <a:sym typeface="Menlo Regular"/>
              </a:defRPr>
            </a:pPr>
            <a:r>
              <a:t>‘Relevant': (5, 'All answer choices directly relate to the key concepts mentioned in the passage and the question posed. There is no extraneous or off-topic information.'),</a:t>
            </a:r>
          </a:p>
          <a:p>
            <a:pPr defTabSz="457200">
              <a:lnSpc>
                <a:spcPct val="100000"/>
              </a:lnSpc>
              <a:spcBef>
                <a:spcPts val="0"/>
              </a:spcBef>
              <a:defRPr sz="1900">
                <a:solidFill>
                  <a:schemeClr val="accent5">
                    <a:lumOff val="-29866"/>
                  </a:schemeClr>
                </a:solidFill>
                <a:latin typeface="Menlo Regular"/>
                <a:ea typeface="Menlo Regular"/>
                <a:cs typeface="Menlo Regular"/>
                <a:sym typeface="Menlo Regular"/>
              </a:defRPr>
            </a:pPr>
          </a:p>
          <a:p>
            <a:pPr defTabSz="457200">
              <a:lnSpc>
                <a:spcPct val="100000"/>
              </a:lnSpc>
              <a:spcBef>
                <a:spcPts val="0"/>
              </a:spcBef>
              <a:defRPr sz="1900">
                <a:solidFill>
                  <a:schemeClr val="accent5">
                    <a:lumOff val="-29866"/>
                  </a:schemeClr>
                </a:solidFill>
                <a:latin typeface="Menlo Regular"/>
                <a:ea typeface="Menlo Regular"/>
                <a:cs typeface="Menlo Regular"/>
                <a:sym typeface="Menlo Regular"/>
              </a:defRPr>
            </a:pPr>
            <a:r>
              <a:t>'Complete': (5, 'The answer choices fully address all aspects of the question. There is one correct answer and three well-crafted distractors, each covering key elements from the passage.'),</a:t>
            </a:r>
          </a:p>
          <a:p>
            <a:pPr defTabSz="457200">
              <a:lnSpc>
                <a:spcPct val="100000"/>
              </a:lnSpc>
              <a:spcBef>
                <a:spcPts val="0"/>
              </a:spcBef>
              <a:defRPr sz="1900">
                <a:solidFill>
                  <a:schemeClr val="accent5">
                    <a:lumOff val="-29866"/>
                  </a:schemeClr>
                </a:solidFill>
                <a:latin typeface="Menlo Regular"/>
                <a:ea typeface="Menlo Regular"/>
                <a:cs typeface="Menlo Regular"/>
                <a:sym typeface="Menlo Regular"/>
              </a:defRPr>
            </a:pPr>
          </a:p>
          <a:p>
            <a:pPr defTabSz="457200">
              <a:lnSpc>
                <a:spcPct val="100000"/>
              </a:lnSpc>
              <a:spcBef>
                <a:spcPts val="0"/>
              </a:spcBef>
              <a:defRPr sz="1900">
                <a:solidFill>
                  <a:schemeClr val="accent5">
                    <a:lumOff val="-29866"/>
                  </a:schemeClr>
                </a:solidFill>
                <a:latin typeface="Menlo Regular"/>
                <a:ea typeface="Menlo Regular"/>
                <a:cs typeface="Menlo Regular"/>
                <a:sym typeface="Menlo Regular"/>
              </a:defRPr>
            </a:pPr>
            <a:r>
              <a:t>'Correct': (5, 'There is one unambiguously correct answer among the choices. The correct answer is distinct from the distractors, and there are no partially correct answers.'),</a:t>
            </a:r>
          </a:p>
          <a:p>
            <a:pPr defTabSz="457200">
              <a:lnSpc>
                <a:spcPct val="100000"/>
              </a:lnSpc>
              <a:spcBef>
                <a:spcPts val="0"/>
              </a:spcBef>
              <a:defRPr sz="1900">
                <a:solidFill>
                  <a:schemeClr val="accent5">
                    <a:lumOff val="-29866"/>
                  </a:schemeClr>
                </a:solidFill>
                <a:latin typeface="Menlo Regular"/>
                <a:ea typeface="Menlo Regular"/>
                <a:cs typeface="Menlo Regular"/>
                <a:sym typeface="Menlo Regular"/>
              </a:defRPr>
            </a:pPr>
          </a:p>
          <a:p>
            <a:pPr defTabSz="457200">
              <a:lnSpc>
                <a:spcPct val="100000"/>
              </a:lnSpc>
              <a:spcBef>
                <a:spcPts val="0"/>
              </a:spcBef>
              <a:defRPr sz="1900">
                <a:solidFill>
                  <a:schemeClr val="accent5">
                    <a:lumOff val="-29866"/>
                  </a:schemeClr>
                </a:solidFill>
                <a:latin typeface="Menlo Regular"/>
                <a:ea typeface="Menlo Regular"/>
                <a:cs typeface="Menlo Regular"/>
                <a:sym typeface="Menlo Regular"/>
              </a:defRPr>
            </a:pPr>
            <a:r>
              <a:t>'Controversial': (5, 'The correct answer is based on well-established facts about the Wnt3a signaling pathway, which are generally accepted in the field of molecular biology. There is no contentious or debatable information.'),</a:t>
            </a:r>
          </a:p>
          <a:p>
            <a:pPr defTabSz="457200">
              <a:lnSpc>
                <a:spcPct val="100000"/>
              </a:lnSpc>
              <a:spcBef>
                <a:spcPts val="0"/>
              </a:spcBef>
              <a:defRPr sz="1900">
                <a:solidFill>
                  <a:schemeClr val="accent5">
                    <a:lumOff val="-29866"/>
                  </a:schemeClr>
                </a:solidFill>
                <a:latin typeface="Menlo Regular"/>
                <a:ea typeface="Menlo Regular"/>
                <a:cs typeface="Menlo Regular"/>
                <a:sym typeface="Menlo Regular"/>
              </a:defRPr>
            </a:pPr>
          </a:p>
          <a:p>
            <a:pPr defTabSz="457200">
              <a:lnSpc>
                <a:spcPct val="100000"/>
              </a:lnSpc>
              <a:spcBef>
                <a:spcPts val="0"/>
              </a:spcBef>
              <a:defRPr sz="1900">
                <a:solidFill>
                  <a:schemeClr val="accent5">
                    <a:lumOff val="-29866"/>
                  </a:schemeClr>
                </a:solidFill>
                <a:latin typeface="Menlo Regular"/>
                <a:ea typeface="Menlo Regular"/>
                <a:cs typeface="Menlo Regular"/>
                <a:sym typeface="Menlo Regular"/>
              </a:defRPr>
            </a:pPr>
            <a:r>
              <a:t>'Mathematic': (5, 'The question and answers do not rely on arithmetic calculations. The focus is on conceptual understanding rather than numerical computations.'),</a:t>
            </a:r>
          </a:p>
          <a:p>
            <a:pPr defTabSz="457200">
              <a:lnSpc>
                <a:spcPct val="100000"/>
              </a:lnSpc>
              <a:spcBef>
                <a:spcPts val="0"/>
              </a:spcBef>
              <a:defRPr sz="1900">
                <a:solidFill>
                  <a:schemeClr val="accent5">
                    <a:lumOff val="-29866"/>
                  </a:schemeClr>
                </a:solidFill>
                <a:latin typeface="Menlo Regular"/>
                <a:ea typeface="Menlo Regular"/>
                <a:cs typeface="Menlo Regular"/>
                <a:sym typeface="Menlo Regular"/>
              </a:defRPr>
            </a:pPr>
          </a:p>
          <a:p>
            <a:pPr defTabSz="457200">
              <a:lnSpc>
                <a:spcPct val="100000"/>
              </a:lnSpc>
              <a:spcBef>
                <a:spcPts val="0"/>
              </a:spcBef>
              <a:defRPr sz="1900">
                <a:solidFill>
                  <a:schemeClr val="accent5">
                    <a:lumOff val="-29866"/>
                  </a:schemeClr>
                </a:solidFill>
                <a:latin typeface="Menlo Regular"/>
                <a:ea typeface="Menlo Regular"/>
                <a:cs typeface="Menlo Regular"/>
                <a:sym typeface="Menlo Regular"/>
              </a:defRPr>
            </a:pPr>
            <a:r>
              <a:t>'Domains': (5, 'The knowledge domains covered by the question are highly appropriate for the subject area of molecular biology. The question tests understanding of key concepts and processes within this field.')</a:t>
            </a:r>
          </a:p>
        </p:txBody>
      </p:sp>
      <p:sp>
        <p:nvSpPr>
          <p:cNvPr id="203" name="Read the following passage on Wnt3a signaling pathway in humans to answer the subsequent question.…"/>
          <p:cNvSpPr txBox="1"/>
          <p:nvPr/>
        </p:nvSpPr>
        <p:spPr>
          <a:xfrm>
            <a:off x="577" y="454972"/>
            <a:ext cx="24382847" cy="373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2300">
                <a:solidFill>
                  <a:schemeClr val="accent3">
                    <a:hueOff val="914338"/>
                    <a:satOff val="31515"/>
                    <a:lumOff val="-30790"/>
                  </a:schemeClr>
                </a:solidFill>
                <a:latin typeface="Menlo Regular"/>
                <a:ea typeface="Menlo Regular"/>
                <a:cs typeface="Menlo Regular"/>
                <a:sym typeface="Menlo Regular"/>
              </a:defRPr>
            </a:pPr>
            <a:r>
              <a:t>Read the following passage on Wnt3a signaling pathway in humans to answer the subsequent question.</a:t>
            </a:r>
          </a:p>
          <a:p>
            <a:pPr defTabSz="457200">
              <a:lnSpc>
                <a:spcPct val="100000"/>
              </a:lnSpc>
              <a:spcBef>
                <a:spcPts val="0"/>
              </a:spcBef>
              <a:defRPr sz="2300">
                <a:solidFill>
                  <a:schemeClr val="accent3">
                    <a:hueOff val="914338"/>
                    <a:satOff val="31515"/>
                    <a:lumOff val="-30790"/>
                  </a:schemeClr>
                </a:solidFill>
                <a:latin typeface="Menlo Regular"/>
                <a:ea typeface="Menlo Regular"/>
                <a:cs typeface="Menlo Regular"/>
                <a:sym typeface="Menlo Regular"/>
              </a:defRPr>
            </a:pPr>
          </a:p>
          <a:p>
            <a:pPr defTabSz="457200">
              <a:lnSpc>
                <a:spcPct val="100000"/>
              </a:lnSpc>
              <a:spcBef>
                <a:spcPts val="0"/>
              </a:spcBef>
              <a:defRPr sz="2300">
                <a:solidFill>
                  <a:schemeClr val="accent3">
                    <a:hueOff val="914338"/>
                    <a:satOff val="31515"/>
                    <a:lumOff val="-30790"/>
                  </a:schemeClr>
                </a:solidFill>
                <a:latin typeface="Menlo Regular"/>
                <a:ea typeface="Menlo Regular"/>
                <a:cs typeface="Menlo Regular"/>
                <a:sym typeface="Menlo Regular"/>
              </a:defRPr>
            </a:pPr>
            <a:r>
              <a:t>The Wnt3a, a secreted glycoprotein ligand binds the N-terminal extra-cellular domain of its transmembrane receptor protein frizzled and together with co-receptor LRP5/6, lead to the transduction of signaling cascades that regulate an array of cellular processes including, cell proliferation, differentiation and release of intracellular calcium. Beta-catenin is a crucial protein in this signaling pathway, it accumulates in cytoplasm following the ligand binding and is eventually translocated into the nucleus. In the nucleus, Beta-catenin functions as a transcriptional co-activator where it directly binds to DNA together with other factors to initiate transcription of target genes. Without the non-canonical Wnt3a ligand binding, Beta-catenin does not accumulate in the cytoplasm, instead it is targeted by a destruction complex that leads to proteasomal degradation.</a:t>
            </a:r>
          </a:p>
          <a:p>
            <a:pPr defTabSz="457200">
              <a:lnSpc>
                <a:spcPct val="100000"/>
              </a:lnSpc>
              <a:spcBef>
                <a:spcPts val="0"/>
              </a:spcBef>
              <a:defRPr sz="2300">
                <a:solidFill>
                  <a:schemeClr val="accent3">
                    <a:hueOff val="914338"/>
                    <a:satOff val="31515"/>
                    <a:lumOff val="-30790"/>
                  </a:schemeClr>
                </a:solidFill>
                <a:latin typeface="Menlo Regular"/>
                <a:ea typeface="Menlo Regular"/>
                <a:cs typeface="Menlo Regular"/>
                <a:sym typeface="Menlo Regular"/>
              </a:defRPr>
            </a:pPr>
          </a:p>
          <a:p>
            <a:pPr defTabSz="457200">
              <a:lnSpc>
                <a:spcPct val="100000"/>
              </a:lnSpc>
              <a:spcBef>
                <a:spcPts val="0"/>
              </a:spcBef>
              <a:defRPr sz="2300">
                <a:solidFill>
                  <a:schemeClr val="accent3">
                    <a:hueOff val="914338"/>
                    <a:satOff val="31515"/>
                    <a:lumOff val="-30790"/>
                  </a:schemeClr>
                </a:solidFill>
                <a:latin typeface="Menlo Regular"/>
                <a:ea typeface="Menlo Regular"/>
                <a:cs typeface="Menlo Regular"/>
                <a:sym typeface="Menlo Regular"/>
              </a:defRPr>
            </a:pPr>
            <a:r>
              <a:t>Which of the following group of words/phrases from the passage contains correct terms ONLY in regards to the above signaling pathway?</a:t>
            </a:r>
          </a:p>
        </p:txBody>
      </p:sp>
      <p:sp>
        <p:nvSpPr>
          <p:cNvPr id="204" name="'Answer':'Transcriptional co-activator, glycoprotein, accumulation in cytoplasm, Beta-catenin'…"/>
          <p:cNvSpPr txBox="1"/>
          <p:nvPr/>
        </p:nvSpPr>
        <p:spPr>
          <a:xfrm>
            <a:off x="88506" y="4724226"/>
            <a:ext cx="24206989" cy="208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2300">
                <a:solidFill>
                  <a:schemeClr val="accent3">
                    <a:hueOff val="914338"/>
                    <a:satOff val="31515"/>
                    <a:lumOff val="-30790"/>
                  </a:schemeClr>
                </a:solidFill>
                <a:latin typeface="Menlo Regular"/>
                <a:ea typeface="Menlo Regular"/>
                <a:cs typeface="Menlo Regular"/>
                <a:sym typeface="Menlo Regular"/>
              </a:defRPr>
            </a:pPr>
            <a:r>
              <a:t>'Answer':'Transcriptional co-activator, glycoprotein, accumulation in cytoplasm, Beta-catenin' </a:t>
            </a:r>
          </a:p>
          <a:p>
            <a:pPr defTabSz="457200">
              <a:lnSpc>
                <a:spcPct val="100000"/>
              </a:lnSpc>
              <a:spcBef>
                <a:spcPts val="0"/>
              </a:spcBef>
              <a:defRPr sz="2300">
                <a:solidFill>
                  <a:schemeClr val="accent3">
                    <a:hueOff val="914338"/>
                    <a:satOff val="31515"/>
                    <a:lumOff val="-30790"/>
                  </a:schemeClr>
                </a:solidFill>
                <a:latin typeface="Menlo Regular"/>
                <a:ea typeface="Menlo Regular"/>
                <a:cs typeface="Menlo Regular"/>
                <a:sym typeface="Menlo Regular"/>
              </a:defRPr>
            </a:pPr>
          </a:p>
          <a:p>
            <a:pPr defTabSz="457200">
              <a:lnSpc>
                <a:spcPct val="100000"/>
              </a:lnSpc>
              <a:spcBef>
                <a:spcPts val="0"/>
              </a:spcBef>
              <a:defRPr sz="2300">
                <a:solidFill>
                  <a:schemeClr val="accent3">
                    <a:hueOff val="914338"/>
                    <a:satOff val="31515"/>
                    <a:lumOff val="-30790"/>
                  </a:schemeClr>
                </a:solidFill>
                <a:latin typeface="Menlo Regular"/>
                <a:ea typeface="Menlo Regular"/>
                <a:cs typeface="Menlo Regular"/>
                <a:sym typeface="Menlo Regular"/>
              </a:defRPr>
            </a:pPr>
            <a:r>
              <a:t>‘Distractors': ['Translocation into nucleus, intracellular calcium, destruction complex, frizzled', 'Proteosomal degradation, N-terminal extracellular, frizzled, non-canonical.', 'Beta-catenin, directly binds DNA, LRP5/6, transmembrane receptor protein.'], </a:t>
            </a:r>
          </a:p>
          <a:p>
            <a:pPr defTabSz="457200">
              <a:lnSpc>
                <a:spcPct val="100000"/>
              </a:lnSpc>
              <a:spcBef>
                <a:spcPts val="0"/>
              </a:spcBef>
              <a:defRPr sz="2300">
                <a:solidFill>
                  <a:schemeClr val="accent3">
                    <a:hueOff val="914338"/>
                    <a:satOff val="31515"/>
                    <a:lumOff val="-30790"/>
                  </a:schemeClr>
                </a:solidFill>
                <a:latin typeface="Menlo Regular"/>
                <a:ea typeface="Menlo Regular"/>
                <a:cs typeface="Menlo Regular"/>
                <a:sym typeface="Menlo Regular"/>
              </a:defRPr>
            </a:pPr>
          </a:p>
          <a:p>
            <a:pPr defTabSz="457200">
              <a:lnSpc>
                <a:spcPct val="100000"/>
              </a:lnSpc>
              <a:spcBef>
                <a:spcPts val="0"/>
              </a:spcBef>
              <a:defRPr sz="2300">
                <a:solidFill>
                  <a:schemeClr val="accent3">
                    <a:hueOff val="914338"/>
                    <a:satOff val="31515"/>
                    <a:lumOff val="-30790"/>
                  </a:schemeClr>
                </a:solidFill>
                <a:latin typeface="Menlo Regular"/>
                <a:ea typeface="Menlo Regular"/>
                <a:cs typeface="Menlo Regular"/>
                <a:sym typeface="Menlo Regular"/>
              </a:defRPr>
            </a:pPr>
            <a:r>
              <a:t>'Domains': Molecular Biology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ome next steps"/>
          <p:cNvSpPr txBox="1"/>
          <p:nvPr>
            <p:ph type="title"/>
          </p:nvPr>
        </p:nvSpPr>
        <p:spPr>
          <a:prstGeom prst="rect">
            <a:avLst/>
          </a:prstGeom>
        </p:spPr>
        <p:txBody>
          <a:bodyPr/>
          <a:lstStyle/>
          <a:p>
            <a:pPr/>
            <a:r>
              <a:t>Some next steps</a:t>
            </a:r>
          </a:p>
        </p:txBody>
      </p:sp>
      <p:sp>
        <p:nvSpPr>
          <p:cNvPr id="207" name="Slide Subtitle"/>
          <p:cNvSpPr txBox="1"/>
          <p:nvPr>
            <p:ph type="body" idx="21"/>
          </p:nvPr>
        </p:nvSpPr>
        <p:spPr>
          <a:prstGeom prst="rect">
            <a:avLst/>
          </a:prstGeom>
        </p:spPr>
        <p:txBody>
          <a:bodyPr/>
          <a:lstStyle/>
          <a:p>
            <a:pPr/>
          </a:p>
        </p:txBody>
      </p:sp>
      <p:sp>
        <p:nvSpPr>
          <p:cNvPr id="208" name="Reward model approach including paper in context…"/>
          <p:cNvSpPr txBox="1"/>
          <p:nvPr>
            <p:ph type="body" idx="1"/>
          </p:nvPr>
        </p:nvSpPr>
        <p:spPr>
          <a:prstGeom prst="rect">
            <a:avLst/>
          </a:prstGeom>
        </p:spPr>
        <p:txBody>
          <a:bodyPr/>
          <a:lstStyle/>
          <a:p>
            <a:pPr/>
            <a:r>
              <a:t>Reward model approach including paper in context</a:t>
            </a:r>
          </a:p>
          <a:p>
            <a:pPr lvl="1">
              <a:defRPr sz="3600"/>
            </a:pPr>
            <a:r>
              <a:t>Not all questions have papers, some are long textbooks</a:t>
            </a:r>
          </a:p>
          <a:p>
            <a:pPr lvl="1">
              <a:defRPr sz="3600"/>
            </a:pPr>
            <a:r>
              <a:t>Best reward models have 4k context windows</a:t>
            </a:r>
          </a:p>
          <a:p>
            <a:pPr marL="457200" indent="-457200"/>
            <a:r>
              <a:t>Finetune model for validation</a:t>
            </a:r>
          </a:p>
          <a:p>
            <a:pPr lvl="1" marL="1066800" indent="-457200">
              <a:defRPr sz="3600"/>
            </a:pPr>
            <a:r>
              <a:t>Include papers in context</a:t>
            </a:r>
          </a:p>
          <a:p>
            <a:pPr lvl="1" marL="1066800" indent="-457200">
              <a:defRPr sz="3600"/>
            </a:pPr>
            <a:r>
              <a:t>Use manual reviews for SFT</a:t>
            </a:r>
          </a:p>
          <a:p>
            <a:pPr lvl="1" marL="1066800" indent="-457200">
              <a:defRPr sz="3600"/>
            </a:pPr>
            <a:r>
              <a:t>Use validated benchmark questions for reward alignment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