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Q4uFZvRTqhj+ppQBkorjGRlcJ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a230129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fa230129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a230129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fa230129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a230129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fa230129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a4003b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fa4003b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a4003bb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fa4003bb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a2301291e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fa2301291e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fa2301291e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2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a2301291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fa2301291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fa2301291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2301291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a2301291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2301291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a2301291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a2301291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fa2301291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fa2301291e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2301291e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g2fa2301291e_0_54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fa2301291e_0_54:notes"/>
          <p:cNvSpPr txBox="1"/>
          <p:nvPr>
            <p:ph idx="12" type="sldNum"/>
          </p:nvPr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a09e038ec_5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fa09e038ec_5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a2301291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fa2301291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4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4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a09e038ec_5_154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2fa09e038ec_5_154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5" name="Google Shape;35;g2fa09e038ec_5_154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g2fa09e038ec_5_15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and Content">
  <p:cSld name="*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fa09e038ec_5_308"/>
          <p:cNvSpPr txBox="1"/>
          <p:nvPr>
            <p:ph type="title"/>
          </p:nvPr>
        </p:nvSpPr>
        <p:spPr>
          <a:xfrm>
            <a:off x="609601" y="477837"/>
            <a:ext cx="111639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37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2fa09e038ec_5_308"/>
          <p:cNvSpPr txBox="1"/>
          <p:nvPr>
            <p:ph idx="1" type="body"/>
          </p:nvPr>
        </p:nvSpPr>
        <p:spPr>
          <a:xfrm>
            <a:off x="609601" y="1877795"/>
            <a:ext cx="11163900" cy="4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0" name="Google Shape;40;g2fa09e038ec_5_308"/>
          <p:cNvSpPr txBox="1"/>
          <p:nvPr>
            <p:ph idx="2" type="body"/>
          </p:nvPr>
        </p:nvSpPr>
        <p:spPr>
          <a:xfrm>
            <a:off x="609601" y="1346549"/>
            <a:ext cx="111639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None/>
              <a:defRPr b="1" sz="2700">
                <a:solidFill>
                  <a:schemeClr val="accent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3pPr>
            <a:lvl4pPr indent="-3810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4pPr>
            <a:lvl5pPr indent="-3810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400"/>
              <a:buChar char="•"/>
              <a:defRPr/>
            </a:lvl5pPr>
            <a:lvl6pPr indent="-3810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41" name="Google Shape;41;g2fa09e038ec_5_308"/>
          <p:cNvSpPr txBox="1"/>
          <p:nvPr>
            <p:ph idx="12" type="sldNum"/>
          </p:nvPr>
        </p:nvSpPr>
        <p:spPr>
          <a:xfrm>
            <a:off x="5791200" y="6473709"/>
            <a:ext cx="6096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09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30118" y="6356350"/>
            <a:ext cx="1247364" cy="4365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gonne.zoomgov.com/j/1609752901" TargetMode="External"/><Relationship Id="rId4" Type="http://schemas.openxmlformats.org/officeDocument/2006/relationships/hyperlink" Target="https://argonne.zoomgov.com/j/1609752901" TargetMode="External"/><Relationship Id="rId5" Type="http://schemas.openxmlformats.org/officeDocument/2006/relationships/hyperlink" Target="https://argonne.zoomgov.com/j/1608562033" TargetMode="External"/><Relationship Id="rId6" Type="http://schemas.openxmlformats.org/officeDocument/2006/relationships/hyperlink" Target="https://argonne.zoomgov.com/j/160856203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70"/>
            <a:ext cx="12191999" cy="6871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>
            <p:ph type="ctrTitle"/>
          </p:nvPr>
        </p:nvSpPr>
        <p:spPr>
          <a:xfrm>
            <a:off x="1066800" y="2468973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5200">
                <a:solidFill>
                  <a:schemeClr val="lt1"/>
                </a:solidFill>
              </a:rPr>
              <a:t>TPC Hackathon 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a2301291e_0_7"/>
          <p:cNvSpPr txBox="1"/>
          <p:nvPr>
            <p:ph type="title"/>
          </p:nvPr>
        </p:nvSpPr>
        <p:spPr>
          <a:xfrm>
            <a:off x="302400" y="118525"/>
            <a:ext cx="115182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Highlights 2: Argonne AI4S (MCQ Bench Quality)</a:t>
            </a:r>
            <a:endParaRPr/>
          </a:p>
        </p:txBody>
      </p:sp>
      <p:pic>
        <p:nvPicPr>
          <p:cNvPr id="175" name="Google Shape;175;g2fa2301291e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0" y="2927825"/>
            <a:ext cx="11449477" cy="393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fa2301291e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38250"/>
            <a:ext cx="11887201" cy="108540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fa2301291e_0_7"/>
          <p:cNvSpPr/>
          <p:nvPr/>
        </p:nvSpPr>
        <p:spPr>
          <a:xfrm>
            <a:off x="8694750" y="1842425"/>
            <a:ext cx="1403700" cy="10854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fa2301291e_0_7"/>
          <p:cNvSpPr/>
          <p:nvPr/>
        </p:nvSpPr>
        <p:spPr>
          <a:xfrm>
            <a:off x="8579775" y="6198175"/>
            <a:ext cx="2655000" cy="5328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fa2301291e_0_7"/>
          <p:cNvSpPr txBox="1"/>
          <p:nvPr/>
        </p:nvSpPr>
        <p:spPr>
          <a:xfrm>
            <a:off x="371250" y="780425"/>
            <a:ext cx="7948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shots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GPQA: 		1 correct, 3 distractors. Random choice: 25%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ANL AI4S:    	1 correct, 4 distractors.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choice: 20%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fa2301291e_0_7"/>
          <p:cNvSpPr/>
          <p:nvPr/>
        </p:nvSpPr>
        <p:spPr>
          <a:xfrm>
            <a:off x="2563975" y="3425475"/>
            <a:ext cx="9155400" cy="2115300"/>
          </a:xfrm>
          <a:prstGeom prst="rect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a2301291e_0_1"/>
          <p:cNvSpPr txBox="1"/>
          <p:nvPr>
            <p:ph type="title"/>
          </p:nvPr>
        </p:nvSpPr>
        <p:spPr>
          <a:xfrm>
            <a:off x="302400" y="118525"/>
            <a:ext cx="11817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Highlights 3: Argonne Evaluation of MCQs Quality</a:t>
            </a:r>
            <a:endParaRPr/>
          </a:p>
        </p:txBody>
      </p:sp>
      <p:pic>
        <p:nvPicPr>
          <p:cNvPr id="186" name="Google Shape;186;g2fa2301291e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41" y="1136425"/>
            <a:ext cx="10286310" cy="5605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fa2301291e_0_1"/>
          <p:cNvSpPr/>
          <p:nvPr/>
        </p:nvSpPr>
        <p:spPr>
          <a:xfrm>
            <a:off x="3299250" y="3997725"/>
            <a:ext cx="2471100" cy="3006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a2301291e_0_12"/>
          <p:cNvSpPr txBox="1"/>
          <p:nvPr>
            <p:ph type="title"/>
          </p:nvPr>
        </p:nvSpPr>
        <p:spPr>
          <a:xfrm>
            <a:off x="302404" y="118525"/>
            <a:ext cx="6924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Highlights 4: ANL Scicode</a:t>
            </a:r>
            <a:endParaRPr/>
          </a:p>
        </p:txBody>
      </p:sp>
      <p:pic>
        <p:nvPicPr>
          <p:cNvPr id="193" name="Google Shape;193;g2fa2301291e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250" y="1606325"/>
            <a:ext cx="10748124" cy="51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fa2301291e_0_12"/>
          <p:cNvSpPr txBox="1"/>
          <p:nvPr/>
        </p:nvSpPr>
        <p:spPr>
          <a:xfrm>
            <a:off x="461850" y="952600"/>
            <a:ext cx="112683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155CC"/>
                </a:solidFill>
              </a:rPr>
              <a:t>SciCode consists of 80 main problems, decomposed into 338 subproblems. The current SoTA OpenAl 01-preview can only solve 7.7% of main problems.</a:t>
            </a:r>
            <a:endParaRPr sz="2300">
              <a:solidFill>
                <a:srgbClr val="1155CC"/>
              </a:solidFill>
            </a:endParaRPr>
          </a:p>
        </p:txBody>
      </p:sp>
      <p:sp>
        <p:nvSpPr>
          <p:cNvPr id="195" name="Google Shape;195;g2fa2301291e_0_12"/>
          <p:cNvSpPr txBox="1"/>
          <p:nvPr/>
        </p:nvSpPr>
        <p:spPr>
          <a:xfrm>
            <a:off x="167100" y="5396975"/>
            <a:ext cx="7060200" cy="1391400"/>
          </a:xfrm>
          <a:prstGeom prst="rect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Problem: Ising Model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 Calculate the total energy given the </a:t>
            </a:r>
            <a:r>
              <a:rPr lang="en-US">
                <a:solidFill>
                  <a:srgbClr val="1155CC"/>
                </a:solidFill>
              </a:rPr>
              <a:t>system Hamiltonian</a:t>
            </a:r>
            <a:r>
              <a:rPr lang="en-US"/>
              <a:t> and a system state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 Sample the distribution of equilibrium states using </a:t>
            </a:r>
            <a:r>
              <a:rPr lang="en-US">
                <a:solidFill>
                  <a:srgbClr val="1155CC"/>
                </a:solidFill>
              </a:rPr>
              <a:t>Metropolis-Hastings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155CC"/>
                </a:solidFill>
              </a:rPr>
              <a:t>Monte Carlo simulation</a:t>
            </a:r>
            <a:r>
              <a:rPr lang="en-US"/>
              <a:t> given a temperature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 Sweep different temperatures to </a:t>
            </a:r>
            <a:r>
              <a:rPr lang="en-US">
                <a:solidFill>
                  <a:srgbClr val="1155CC"/>
                </a:solidFill>
              </a:rPr>
              <a:t>find the transition temperature.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a4003bb8b_0_0"/>
          <p:cNvSpPr txBox="1"/>
          <p:nvPr>
            <p:ph type="title"/>
          </p:nvPr>
        </p:nvSpPr>
        <p:spPr>
          <a:xfrm>
            <a:off x="302404" y="118525"/>
            <a:ext cx="6924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3636"/>
              <a:buNone/>
            </a:pPr>
            <a:r>
              <a:rPr lang="en-US"/>
              <a:t>Identified Collaborations (Skills)</a:t>
            </a:r>
            <a:endParaRPr/>
          </a:p>
        </p:txBody>
      </p:sp>
      <p:sp>
        <p:nvSpPr>
          <p:cNvPr id="201" name="Google Shape;201;g2fa4003bb8b_0_0"/>
          <p:cNvSpPr txBox="1"/>
          <p:nvPr/>
        </p:nvSpPr>
        <p:spPr>
          <a:xfrm>
            <a:off x="461850" y="952600"/>
            <a:ext cx="11730300" cy="48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Argonne and BSC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LLM as a judge: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Argonne and ETH: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checkembed to check model open response against ground truth (with GPQA).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CE (e.g., take embeddings from other layers?) to make it more robust for certain use cases?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 not only the response but also the question with the answer (to give a context to the response)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a4003bb8b_0_7"/>
          <p:cNvSpPr txBox="1"/>
          <p:nvPr>
            <p:ph type="title"/>
          </p:nvPr>
        </p:nvSpPr>
        <p:spPr>
          <a:xfrm>
            <a:off x="302404" y="118525"/>
            <a:ext cx="6924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3636"/>
              <a:buNone/>
            </a:pPr>
            <a:r>
              <a:rPr lang="en-US"/>
              <a:t>Identified Collaborations (Safety)</a:t>
            </a:r>
            <a:endParaRPr/>
          </a:p>
        </p:txBody>
      </p:sp>
      <p:sp>
        <p:nvSpPr>
          <p:cNvPr id="207" name="Google Shape;207;g2fa4003bb8b_0_7"/>
          <p:cNvSpPr txBox="1"/>
          <p:nvPr/>
        </p:nvSpPr>
        <p:spPr>
          <a:xfrm>
            <a:off x="461850" y="952600"/>
            <a:ext cx="117303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Bla-Bla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2fa2301291e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70"/>
            <a:ext cx="12191998" cy="687117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fa2301291e_0_61"/>
          <p:cNvSpPr txBox="1"/>
          <p:nvPr>
            <p:ph type="ctrTitle"/>
          </p:nvPr>
        </p:nvSpPr>
        <p:spPr>
          <a:xfrm>
            <a:off x="1066800" y="2051198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lt1"/>
                </a:solidFill>
              </a:rPr>
              <a:t>Salman Keynote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31325" y="77746"/>
            <a:ext cx="11030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Morning Agenda</a:t>
            </a:r>
            <a:endParaRPr b="0" sz="4400" strike="noStrike"/>
          </a:p>
        </p:txBody>
      </p:sp>
      <p:sp>
        <p:nvSpPr>
          <p:cNvPr id="118" name="Google Shape;118;p22"/>
          <p:cNvSpPr txBox="1"/>
          <p:nvPr/>
        </p:nvSpPr>
        <p:spPr>
          <a:xfrm>
            <a:off x="438309" y="757551"/>
            <a:ext cx="11615400" cy="6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08:00-08:30  </a:t>
            </a: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[Lower Gallery]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Coffee and Breakfast Snacks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08:30-09:00  Plenary [</a:t>
            </a:r>
            <a:r>
              <a:rPr lang="en-US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https://argonne.zoomgov.com/j/1609752901</a:t>
            </a: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]  passcode: 871601</a:t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          Update from day 1.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09:00-09:30  Plenary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https://argonne.zoomgov.com/j/1609752901</a:t>
            </a: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]  passcode: 871601</a:t>
            </a:r>
            <a:b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	          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Salman Habib (15 + 15)</a:t>
            </a:r>
            <a:endParaRPr b="1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09:30-10:45  </a:t>
            </a: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[Lower Gallery]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3 (</a:t>
            </a: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(chairs: Sandeep, Robert, Franck)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Zoom: </a:t>
            </a:r>
            <a:r>
              <a:rPr lang="en-US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https://argonne.zoomgov.com/j/1608562033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DataSources/Eval – Narratives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Speaker: Clark Cucinell (ANL), Azton Wells (ANL)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Datasets+Eval for multi-modal data (e.g. use cases and metrics)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Model/Data adaptations for Multi-modal (tokenizer, semantic, data reduction for training, etc.)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we need and if so how to use a small set of tokenizers for training and inferences? </a:t>
            </a: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Speaker: Neil Getty,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Tanwi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Mallick (ANL)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for training this tokenizer - images, graphs, and beyond…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 point tokenization in HEP: </a:t>
            </a: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Azton Wells (ANL)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10:45-11:00	Break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11:00-12:30	</a:t>
            </a:r>
            <a:r>
              <a:rPr lang="en-US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[Lower Gallery]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4 (</a:t>
            </a:r>
            <a:r>
              <a:rPr lang="en-US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Eval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Zoom:	</a:t>
            </a:r>
            <a:r>
              <a:rPr lang="en-US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https://argonne.zoomgov.com/j/1608562033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Multi-modal RAG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Arvind Ramanathan (ANL)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Robert Underwood (ANL)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Multi-modal Contamination/Dedup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Calibri"/>
              <a:buChar char="○"/>
            </a:pPr>
            <a:r>
              <a:rPr lang="en-US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Robert Underwood, Yadu, Arham </a:t>
            </a:r>
            <a:endParaRPr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12:30-14:00	[Lower Gallery] Lunch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638300" y="3190775"/>
            <a:ext cx="75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fa2301291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70"/>
            <a:ext cx="12191998" cy="68711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fa2301291e_2_0"/>
          <p:cNvSpPr txBox="1"/>
          <p:nvPr>
            <p:ph type="ctrTitle"/>
          </p:nvPr>
        </p:nvSpPr>
        <p:spPr>
          <a:xfrm>
            <a:off x="1066800" y="1132123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lt1"/>
                </a:solidFill>
              </a:rPr>
              <a:t>Data Session 1&amp;2 Report</a:t>
            </a:r>
            <a:endParaRPr/>
          </a:p>
        </p:txBody>
      </p:sp>
      <p:sp>
        <p:nvSpPr>
          <p:cNvPr id="127" name="Google Shape;127;g2fa2301291e_2_0"/>
          <p:cNvSpPr txBox="1"/>
          <p:nvPr>
            <p:ph idx="1" type="subTitle"/>
          </p:nvPr>
        </p:nvSpPr>
        <p:spPr>
          <a:xfrm>
            <a:off x="989975" y="2657080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</a:pPr>
            <a:r>
              <a:rPr lang="en-US" sz="3900">
                <a:solidFill>
                  <a:srgbClr val="FFFFFF"/>
                </a:solidFill>
              </a:rPr>
              <a:t>About 16 participants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2301291e_2_7"/>
          <p:cNvSpPr txBox="1"/>
          <p:nvPr>
            <p:ph type="title"/>
          </p:nvPr>
        </p:nvSpPr>
        <p:spPr>
          <a:xfrm>
            <a:off x="1117440" y="486720"/>
            <a:ext cx="14020500" cy="176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Day 1: Highlights</a:t>
            </a:r>
            <a:endParaRPr/>
          </a:p>
        </p:txBody>
      </p:sp>
      <p:sp>
        <p:nvSpPr>
          <p:cNvPr id="133" name="Google Shape;133;g2fa2301291e_2_7"/>
          <p:cNvSpPr txBox="1"/>
          <p:nvPr>
            <p:ph idx="1" type="body"/>
          </p:nvPr>
        </p:nvSpPr>
        <p:spPr>
          <a:xfrm>
            <a:off x="1117440" y="2434080"/>
            <a:ext cx="14020500" cy="58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12750" lvl="0" marL="6096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Presentations:</a:t>
            </a:r>
            <a:endParaRPr sz="2700"/>
          </a:p>
          <a:p>
            <a:pPr indent="-412750" lvl="1" marL="1219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Robert – State of Data at ANL</a:t>
            </a:r>
            <a:endParaRPr sz="2300"/>
          </a:p>
          <a:p>
            <a:pPr indent="-412750" lvl="1" marL="1219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Brad – Negotiations for Datasets and Legal</a:t>
            </a:r>
            <a:endParaRPr sz="2300"/>
          </a:p>
          <a:p>
            <a:pPr indent="-450850" lvl="2" marL="18288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Jorge shared experiences from BSC and Europe</a:t>
            </a:r>
            <a:endParaRPr sz="2300"/>
          </a:p>
          <a:p>
            <a:pPr indent="-412750" lvl="1" marL="1219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Carlo – AdaParse: Accuracy Aware Parsing</a:t>
            </a:r>
            <a:endParaRPr sz="2300"/>
          </a:p>
          <a:p>
            <a:pPr indent="-412750" lvl="0" marL="6096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700"/>
              <a:t>Discussions:</a:t>
            </a:r>
            <a:endParaRPr sz="2700"/>
          </a:p>
          <a:p>
            <a:pPr indent="-412750" lvl="1" marL="1219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Tom – Narratives for Unstructured Grids and Particles using Feature Detection</a:t>
            </a:r>
            <a:endParaRPr sz="2300"/>
          </a:p>
          <a:p>
            <a:pPr indent="-412750" lvl="1" marL="1219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Tanjin – Scraping Closed Scientific Texts from Academic Publishers</a:t>
            </a:r>
            <a:endParaRPr sz="2300"/>
          </a:p>
          <a:p>
            <a:pPr indent="-412750" lvl="1" marL="1219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Matthew, Arham – Synthetic Parallel Code and Deduplication for Code</a:t>
            </a:r>
            <a:endParaRPr sz="2300"/>
          </a:p>
          <a:p>
            <a:pPr indent="-450850" lvl="1" marL="12192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Junchao – PETSc Support Email Lists as a Source of Technical Information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fa2301291e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600" y="791967"/>
            <a:ext cx="7657269" cy="5498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9" name="Google Shape;139;g2fa2301291e_2_12"/>
          <p:cNvSpPr txBox="1"/>
          <p:nvPr/>
        </p:nvSpPr>
        <p:spPr>
          <a:xfrm>
            <a:off x="155667" y="127667"/>
            <a:ext cx="7137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Highlight: AdaParse Accuracy across Parsers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40" name="Google Shape;140;g2fa2301291e_2_12"/>
          <p:cNvSpPr txBox="1"/>
          <p:nvPr/>
        </p:nvSpPr>
        <p:spPr>
          <a:xfrm>
            <a:off x="97033" y="993867"/>
            <a:ext cx="37056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US" sz="1600">
                <a:solidFill>
                  <a:schemeClr val="dk2"/>
                </a:solidFill>
              </a:rPr>
              <a:t>setting </a:t>
            </a:r>
            <a:r>
              <a:rPr i="1" lang="en-US" sz="1600">
                <a:solidFill>
                  <a:schemeClr val="dk2"/>
                </a:solidFill>
              </a:rPr>
              <a:t>25k</a:t>
            </a:r>
            <a:r>
              <a:rPr lang="en-US" sz="1600">
                <a:solidFill>
                  <a:schemeClr val="dk2"/>
                </a:solidFill>
              </a:rPr>
              <a:t> PDFs </a:t>
            </a:r>
            <a:r>
              <a:rPr lang="en-US" sz="1300">
                <a:solidFill>
                  <a:schemeClr val="dk2"/>
                </a:solidFill>
              </a:rPr>
              <a:t>(ArXiv, MedRXiv, MDPI, BioRXiv, Nature, BMC); digital-born</a:t>
            </a:r>
            <a:endParaRPr sz="1300">
              <a:solidFill>
                <a:schemeClr val="dk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parser performance varies but is correlated (for most PDFs)</a:t>
            </a:r>
            <a:endParaRPr sz="1600">
              <a:solidFill>
                <a:schemeClr val="dk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600">
                <a:solidFill>
                  <a:schemeClr val="dk2"/>
                </a:solidFill>
              </a:rPr>
              <a:t>performance comes at different cost:</a:t>
            </a:r>
            <a:endParaRPr sz="1600">
              <a:solidFill>
                <a:schemeClr val="dk2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US" sz="1600">
                <a:solidFill>
                  <a:schemeClr val="dk2"/>
                </a:solidFill>
              </a:rPr>
              <a:t>Extraction = fast</a:t>
            </a:r>
            <a:endParaRPr sz="1600">
              <a:solidFill>
                <a:schemeClr val="dk2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US" sz="1600">
                <a:solidFill>
                  <a:schemeClr val="dk2"/>
                </a:solidFill>
              </a:rPr>
              <a:t>OCR/ViTs = slow</a:t>
            </a:r>
            <a:endParaRPr sz="1600">
              <a:solidFill>
                <a:schemeClr val="dk2"/>
              </a:solidFill>
            </a:endParaRPr>
          </a:p>
          <a:p>
            <a:pPr indent="0" lvl="0" marL="121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406400" lvl="1" marL="1219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b="1" lang="en-US" sz="1600">
                <a:solidFill>
                  <a:srgbClr val="FFA500"/>
                </a:solidFill>
              </a:rPr>
              <a:t>PyMuPDF</a:t>
            </a:r>
            <a:r>
              <a:rPr lang="en-US" sz="1600">
                <a:solidFill>
                  <a:schemeClr val="dk2"/>
                </a:solidFill>
              </a:rPr>
              <a:t>: 50x faster than </a:t>
            </a:r>
            <a:r>
              <a:rPr b="1" lang="en-US" sz="1600">
                <a:solidFill>
                  <a:srgbClr val="0181FB"/>
                </a:solidFill>
              </a:rPr>
              <a:t>Nougat</a:t>
            </a:r>
            <a:endParaRPr b="1" sz="1600">
              <a:solidFill>
                <a:srgbClr val="0181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2fa2301291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170"/>
            <a:ext cx="12191998" cy="6871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fa2301291e_0_47"/>
          <p:cNvSpPr txBox="1"/>
          <p:nvPr>
            <p:ph type="ctrTitle"/>
          </p:nvPr>
        </p:nvSpPr>
        <p:spPr>
          <a:xfrm>
            <a:off x="1066800" y="1132123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lt1"/>
                </a:solidFill>
              </a:rPr>
              <a:t>Eval Session 1&amp;2 Report</a:t>
            </a:r>
            <a:endParaRPr/>
          </a:p>
        </p:txBody>
      </p:sp>
      <p:sp>
        <p:nvSpPr>
          <p:cNvPr id="148" name="Google Shape;148;g2fa2301291e_0_47"/>
          <p:cNvSpPr txBox="1"/>
          <p:nvPr>
            <p:ph idx="1" type="subTitle"/>
          </p:nvPr>
        </p:nvSpPr>
        <p:spPr>
          <a:xfrm>
            <a:off x="989975" y="2657080"/>
            <a:ext cx="10058400" cy="880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</a:pPr>
            <a:r>
              <a:rPr lang="en-US" sz="3800">
                <a:solidFill>
                  <a:srgbClr val="FFFFFF"/>
                </a:solidFill>
              </a:rPr>
              <a:t>About 16-18 participants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2301291e_0_54"/>
          <p:cNvSpPr txBox="1"/>
          <p:nvPr>
            <p:ph type="title"/>
          </p:nvPr>
        </p:nvSpPr>
        <p:spPr>
          <a:xfrm>
            <a:off x="331325" y="77746"/>
            <a:ext cx="110301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10 Talks/Discussion</a:t>
            </a:r>
            <a:endParaRPr b="0" sz="4400" strike="noStrike"/>
          </a:p>
        </p:txBody>
      </p:sp>
      <p:sp>
        <p:nvSpPr>
          <p:cNvPr id="155" name="Google Shape;155;g2fa2301291e_0_54"/>
          <p:cNvSpPr txBox="1"/>
          <p:nvPr/>
        </p:nvSpPr>
        <p:spPr>
          <a:xfrm>
            <a:off x="438309" y="757551"/>
            <a:ext cx="11615400" cy="6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State of the Evaluation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ANL (Franck/Sandeep)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	BSC (Javier)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	ETH (Maciej)</a:t>
            </a:r>
            <a:endParaRPr sz="18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Evaluation of open responses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	CheckEmbed - Maciej (ETH)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	Neil Getty (ANL)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Present Argonne’s Multiple Choice Question (MCQ) initiativ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and the challenge of generating/validating scientific MCQs at scale. (30 mins.)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	Analysis of the MCQ benchmark - Murat Keceli (ANL)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	Coding Benchmark for Science - Eliu Huerta (ANL)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Present Argonne’s Multiple Choice Question (MCQ) initiative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challenge of generating/validating scientific MCQs at scale. (30 mins.)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	Automatic generation of benchmarks in Astrophysics - Josh Nguyen (University of Pennsylvania/ANL)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	Automatic validation of scientific benchmarks Neil Getty (ANL)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Eval in the age of Inference Compute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 how do we measure and compare when there are different numbers of “thinking” tokens like for o1 using  the same size model) (15 mins.)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	Sandeep Madireddy (ANL)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fa2301291e_0_54"/>
          <p:cNvSpPr txBox="1"/>
          <p:nvPr/>
        </p:nvSpPr>
        <p:spPr>
          <a:xfrm>
            <a:off x="4638300" y="3190775"/>
            <a:ext cx="75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09e038ec_5_1242"/>
          <p:cNvSpPr txBox="1"/>
          <p:nvPr>
            <p:ph type="title"/>
          </p:nvPr>
        </p:nvSpPr>
        <p:spPr>
          <a:xfrm>
            <a:off x="302404" y="118525"/>
            <a:ext cx="6924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Examples of discussion</a:t>
            </a:r>
            <a:endParaRPr/>
          </a:p>
        </p:txBody>
      </p:sp>
      <p:sp>
        <p:nvSpPr>
          <p:cNvPr id="162" name="Google Shape;162;g2fa09e038ec_5_1242"/>
          <p:cNvSpPr txBox="1"/>
          <p:nvPr>
            <p:ph idx="1" type="body"/>
          </p:nvPr>
        </p:nvSpPr>
        <p:spPr>
          <a:xfrm>
            <a:off x="634443" y="784500"/>
            <a:ext cx="111960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1155CC"/>
                </a:solidFill>
              </a:rPr>
              <a:t>Argonne presented/discussed the current eval methodology</a:t>
            </a:r>
            <a:endParaRPr sz="2200">
              <a:solidFill>
                <a:srgbClr val="1155CC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1155CC"/>
                </a:solidFill>
              </a:rPr>
              <a:t>BSC multi-lingual model leads Europen-LLM leaderboard</a:t>
            </a:r>
            <a:r>
              <a:rPr lang="en-US" sz="2200"/>
              <a:t> (much better than BLOOM)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Developed its own benchmark: paid people to generate/validate MCQs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Use LLM as a judge (Prometeus model) for open response (summarization). However few results on evaluation of LLMs as a judge. Needs more research.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solidFill>
                  <a:srgbClr val="1155CC"/>
                </a:solidFill>
              </a:rPr>
              <a:t>ETH: Checkembed</a:t>
            </a:r>
            <a:r>
              <a:rPr lang="en-US" sz="2200"/>
              <a:t> can evaluate the confidence of the LLM system by comparing embeddings of multiple responses for the same question (temperature at 1).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It may be hard to detect hallucination in the response of the model for scientific questions. Can we detect hallucination during the reasoning process (e.g. O1)?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Is high conference means correct? No so checkembed is necessary but not sufficient. We need multiple dimensions.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lang="en-US" sz="2200">
                <a:solidFill>
                  <a:srgbClr val="1155CC"/>
                </a:solidFill>
              </a:rPr>
              <a:t>Neil: MCQ and how we score results: </a:t>
            </a:r>
            <a:endParaRPr sz="2200">
              <a:solidFill>
                <a:srgbClr val="1155CC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Separate versus Joint. → Need to use both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Multiple shots: how many shots are needed? Shall it be dynamic (prompt optimization) 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a2301291e_0_26"/>
          <p:cNvSpPr txBox="1"/>
          <p:nvPr>
            <p:ph type="title"/>
          </p:nvPr>
        </p:nvSpPr>
        <p:spPr>
          <a:xfrm>
            <a:off x="302398" y="118525"/>
            <a:ext cx="100299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Highlights 1: Salamandra </a:t>
            </a:r>
            <a:endParaRPr/>
          </a:p>
        </p:txBody>
      </p:sp>
      <p:pic>
        <p:nvPicPr>
          <p:cNvPr id="168" name="Google Shape;168;g2fa2301291e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538" y="887775"/>
            <a:ext cx="10684923" cy="583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fa2301291e_0_26"/>
          <p:cNvSpPr/>
          <p:nvPr/>
        </p:nvSpPr>
        <p:spPr>
          <a:xfrm>
            <a:off x="1108150" y="4198250"/>
            <a:ext cx="5447700" cy="2205900"/>
          </a:xfrm>
          <a:prstGeom prst="rect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2024-03-11T23:10:05Z</dcterms:created>
  <dc:creator>Cappello, Franck</dc:creator>
</cp:coreProperties>
</file>