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0" r:id="rId7"/>
    <p:sldId id="259" r:id="rId8"/>
    <p:sldId id="266" r:id="rId9"/>
    <p:sldId id="268" r:id="rId10"/>
    <p:sldId id="269" r:id="rId11"/>
    <p:sldId id="267" r:id="rId12"/>
    <p:sldId id="264" r:id="rId13"/>
    <p:sldId id="271" r:id="rId14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6CCF629-D403-49A7-82D8-634F9FA3B0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7B707E-C147-4844-BC66-31C91B5176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4032D-9ABC-47A8-9B73-99E14156AF44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2021/12/1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015DB-6872-4912-BC1F-A43EAAF12C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06369C-1FB5-40CA-94AF-9E1944699F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CA23-E393-40D6-AE37-447DA6F26C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551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107CA-4135-4626-982C-0AF090F60014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3DA1C14-6B6D-464C-BE38-643D566ECF52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78045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47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1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2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5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9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4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344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9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9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A1C14-6B6D-464C-BE38-643D566ECF52}" type="slidenum">
              <a:rPr lang="en-US" altLang="zh-CN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B6A0762B-05E6-4033-A216-F7C487E227F3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​​(S)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长方形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长方形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018A3583-9734-4197-A423-65C862BB05EC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31" name="直接连接符​​(S)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FF9AA4-A225-425C-B1DC-99C9CF484C38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33" name="直接连接符​​(S)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标题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3D61D-19F1-45E2-8768-471CCDF95427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20296-E198-40B8-B0E8-193847819576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B2C30-77DF-40E9-9BB2-6FB90FDDF129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标题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55F5BB-A6AD-4B1E-B65C-FFABEE38F6B5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8A3C6-BD10-441C-B413-4A32BBD9452E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AA3AD1-6BD0-40A9-87EA-27AB0D9EFE3D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库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E79D6-2DDD-4825-BE3E-2153E6F65763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在此处添加页脚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13" name="直接连接符​​(S)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5DF5F06-5DC6-4525-B55B-D8A8AD2464D7}" type="datetime1">
              <a:rPr lang="zh-CN" altLang="en-US" noProof="0" smtClean="0"/>
              <a:t>2021/12/1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在此处添加页脚</a:t>
            </a:r>
          </a:p>
        </p:txBody>
      </p:sp>
      <p:cxnSp>
        <p:nvCxnSpPr>
          <p:cNvPr id="10" name="直接连接符​​(S)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5" y="1930400"/>
            <a:ext cx="8637072" cy="1413329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000" b="0" i="0" dirty="0">
                <a:effectLst/>
                <a:latin typeface="Arial" panose="020B0604020202020204" pitchFamily="34" charset="0"/>
              </a:rPr>
              <a:t>基于信息新鲜度的边缘缓存更新机制研究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169817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>
                <a:solidFill>
                  <a:srgbClr val="000000"/>
                </a:solidFill>
                <a:cs typeface="Tahoma" panose="020B0604030504040204" pitchFamily="34" charset="0"/>
              </a:rPr>
              <a:t>180210405 </a:t>
            </a:r>
            <a:r>
              <a:rPr lang="zh-CN" altLang="en-US" dirty="0">
                <a:solidFill>
                  <a:srgbClr val="000000"/>
                </a:solidFill>
                <a:cs typeface="Tahoma" panose="020B0604030504040204" pitchFamily="34" charset="0"/>
              </a:rPr>
              <a:t>邹清林</a:t>
            </a:r>
            <a:endParaRPr lang="en-US" altLang="zh-CN" dirty="0">
              <a:solidFill>
                <a:srgbClr val="000000"/>
              </a:solidFill>
              <a:cs typeface="Tahoma" panose="020B0604030504040204" pitchFamily="34" charset="0"/>
            </a:endParaRPr>
          </a:p>
          <a:p>
            <a:pPr rtl="0"/>
            <a:r>
              <a:rPr lang="zh-CN" altLang="en-US" dirty="0"/>
              <a:t>电子与信息工程学院</a:t>
            </a:r>
            <a:endParaRPr lang="en-US" altLang="zh-CN" dirty="0"/>
          </a:p>
          <a:p>
            <a:pPr rtl="0"/>
            <a:r>
              <a:rPr lang="zh-CN" altLang="en-US" b="0" i="0" dirty="0">
                <a:effectLst/>
                <a:latin typeface="Arial" panose="020B0604020202020204" pitchFamily="34" charset="0"/>
              </a:rPr>
              <a:t>指导教师：罗晶晶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8EB68F-030A-4628-9EEB-0712DC8EBAAA}"/>
              </a:ext>
            </a:extLst>
          </p:cNvPr>
          <p:cNvSpPr txBox="1"/>
          <p:nvPr/>
        </p:nvSpPr>
        <p:spPr>
          <a:xfrm>
            <a:off x="1180730" y="957023"/>
            <a:ext cx="624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44A587-D587-4E55-A9DA-AD81FF17FD19}"/>
              </a:ext>
            </a:extLst>
          </p:cNvPr>
          <p:cNvSpPr txBox="1"/>
          <p:nvPr/>
        </p:nvSpPr>
        <p:spPr>
          <a:xfrm>
            <a:off x="1100831" y="1695634"/>
            <a:ext cx="9632272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[1] P.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Blasco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and D.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Gndz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“Learning-based optimization of cache content in a small cell base station,” in IEEE ICC, 2014, pp. 1897–1903.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 M. A. Kader, E.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Bastug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M. Bennis, E.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Zeydan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Karatepe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S.Er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and M.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Debbah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“Leveraging big data analytics for cache-enabled wireless networks,” in IEEE GLOBECOM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Wkshps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2015, pp. 1–6.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[3] M. K.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Kiskani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and H. R. Sadjadpour, “Capacity of cellular networks with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femtocache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,” in IEEE INFOCOM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Wkshps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2016, pp. 9–14.</a:t>
            </a:r>
            <a:endParaRPr lang="en-US" altLang="zh-CN" sz="1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[4] C. Kam, S.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Kompella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G. D. Nguyen, J. E.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Wieselthier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Ephremides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“Information freshness and popularity inmobilecaching,”inIEEEISIT,2017,pp.136–140.</a:t>
            </a:r>
            <a:b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[5] R. D. Yates, P.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Ciblat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Yener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and M. Wigger, “Age-optimal con-strained cache updating,” in IEEE ISIT, 2017, pp. 141–145.</a:t>
            </a:r>
            <a:b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[6] M. S. Heydar Abad, E.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Ozfatura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O.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Ercetin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and D.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Gndz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“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Dynamiccontent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updates in heterogeneous wireless networks,” in IEEE/IFIP 15th WONS, 2019, pp. 107–110.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[7]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G. 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Ahani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and D. Yuan, "Accounting for Information Freshness in Scheduling of Content Caching," ICC 2020 - 2020 IEEE International Conference on Communications (ICC), 2020, pp. 1-6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3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选题目的及意义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498" y="1852075"/>
            <a:ext cx="5952776" cy="3450613"/>
          </a:xfrm>
        </p:spPr>
        <p:txBody>
          <a:bodyPr rtlCol="0">
            <a:normAutofit fontScale="25000" lnSpcReduction="20000"/>
          </a:bodyPr>
          <a:lstStyle/>
          <a:p>
            <a:pPr indent="0" algn="just">
              <a:lnSpc>
                <a:spcPct val="145000"/>
              </a:lnSpc>
              <a:buNone/>
            </a:pPr>
            <a:r>
              <a:rPr lang="zh-CN" altLang="zh-CN" sz="6400" dirty="0">
                <a:latin typeface="Arial" panose="020B0604020202020204" pitchFamily="34" charset="0"/>
                <a:ea typeface="+mn-ea"/>
              </a:rPr>
              <a:t>与传统缓存不同，边缘缓存将传统的缓存方法和机制集成到基站中，将内存存储移到更靠近最终用户的地方。相较于传统基站</a:t>
            </a:r>
            <a:r>
              <a:rPr lang="zh-CN" altLang="en-US" sz="6400" dirty="0">
                <a:latin typeface="Arial" panose="020B0604020202020204" pitchFamily="34" charset="0"/>
                <a:ea typeface="+mn-ea"/>
              </a:rPr>
              <a:t>，</a:t>
            </a:r>
            <a:r>
              <a:rPr lang="zh-CN" altLang="zh-CN" sz="6400" dirty="0">
                <a:latin typeface="Arial" panose="020B0604020202020204" pitchFamily="34" charset="0"/>
                <a:ea typeface="+mn-ea"/>
              </a:rPr>
              <a:t>使用边缘缓存的基站更接近用户，使用更方便。然而基站通常容量较小，</a:t>
            </a:r>
            <a:r>
              <a:rPr lang="zh-CN" altLang="en-US" sz="6400" dirty="0">
                <a:latin typeface="Arial" panose="020B0604020202020204" pitchFamily="34" charset="0"/>
                <a:ea typeface="+mn-ea"/>
              </a:rPr>
              <a:t>不能储存所有资源</a:t>
            </a:r>
            <a:r>
              <a:rPr lang="zh-CN" altLang="zh-CN" sz="6400" dirty="0">
                <a:latin typeface="Arial" panose="020B0604020202020204" pitchFamily="34" charset="0"/>
                <a:ea typeface="+mn-ea"/>
              </a:rPr>
              <a:t>。</a:t>
            </a:r>
            <a:endParaRPr lang="en-US" altLang="zh-CN" sz="6400" dirty="0">
              <a:latin typeface="Arial" panose="020B0604020202020204" pitchFamily="34" charset="0"/>
              <a:ea typeface="+mn-ea"/>
            </a:endParaRPr>
          </a:p>
          <a:p>
            <a:pPr indent="0" algn="just">
              <a:lnSpc>
                <a:spcPct val="145000"/>
              </a:lnSpc>
              <a:buNone/>
            </a:pPr>
            <a:r>
              <a:rPr lang="zh-CN" altLang="zh-CN" sz="6400" dirty="0">
                <a:latin typeface="Arial" panose="020B0604020202020204" pitchFamily="34" charset="0"/>
                <a:ea typeface="+mn-ea"/>
              </a:rPr>
              <a:t>边缘缓存的更新问题：为了保证用户得到信息的新鲜度，希望更频繁地在边缘缓存中更新信息。但是由于网络资源有限，如果缓存都以较快的速率进行信息更新，将会导致网络负载较大，甚至导致网络拥塞。另外，用户请求的信息多种多样，往往超出了边缘缓存容量限制。因此，在网络资源受限的情况下，需要考虑一种基于信息新鲜度的边缘缓存更新机制。</a:t>
            </a:r>
            <a:r>
              <a:rPr lang="en-US" altLang="zh-CN" sz="6400" dirty="0">
                <a:latin typeface="Arial" panose="020B0604020202020204" pitchFamily="34" charset="0"/>
                <a:ea typeface="+mn-ea"/>
              </a:rPr>
              <a:t> </a:t>
            </a:r>
            <a:endParaRPr lang="zh-CN" altLang="zh-CN" sz="6400" dirty="0">
              <a:latin typeface="Arial" panose="020B0604020202020204" pitchFamily="34" charset="0"/>
              <a:ea typeface="+mn-ea"/>
            </a:endParaRPr>
          </a:p>
          <a:p>
            <a:pPr lvl="0" rtl="0"/>
            <a:endParaRPr lang="zh-CN" altLang="en-US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  <p:pic>
        <p:nvPicPr>
          <p:cNvPr id="6" name="内容占位符 7">
            <a:extLst>
              <a:ext uri="{FF2B5EF4-FFF2-40B4-BE49-F238E27FC236}">
                <a16:creationId xmlns:a16="http://schemas.microsoft.com/office/drawing/2014/main" id="{3576AAF9-93F5-4929-8D89-C0871ABE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5" y="2311808"/>
            <a:ext cx="4887526" cy="25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5" y="1852075"/>
            <a:ext cx="10728959" cy="3450613"/>
          </a:xfrm>
        </p:spPr>
        <p:txBody>
          <a:bodyPr rtlCol="0">
            <a:normAutofit fontScale="92500" lnSpcReduction="20000"/>
          </a:bodyPr>
          <a:lstStyle/>
          <a:p>
            <a:pPr indent="317500" algn="just">
              <a:lnSpc>
                <a:spcPct val="125000"/>
              </a:lnSpc>
            </a:pPr>
            <a:r>
              <a:rPr lang="zh-CN" altLang="zh-CN" sz="1900" dirty="0">
                <a:latin typeface="Arial" panose="020B0604020202020204" pitchFamily="34" charset="0"/>
                <a:ea typeface="+mn-ea"/>
              </a:rPr>
              <a:t>对于边缘缓存更新策略的研究正随着相关的探究而更加深入。</a:t>
            </a:r>
          </a:p>
          <a:p>
            <a:pPr indent="317500" algn="just">
              <a:lnSpc>
                <a:spcPct val="125000"/>
              </a:lnSpc>
            </a:pPr>
            <a:r>
              <a:rPr lang="zh-CN" altLang="zh-CN" sz="1900" dirty="0">
                <a:latin typeface="Arial" panose="020B0604020202020204" pitchFamily="34" charset="0"/>
                <a:ea typeface="+mn-ea"/>
              </a:rPr>
              <a:t>最初的设计方案在考虑策略时只关注了内容的流行度。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2014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年与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2015</a:t>
            </a:r>
            <a:r>
              <a:rPr lang="zh-CN" altLang="en-US" sz="1900" dirty="0">
                <a:latin typeface="Arial" panose="020B0604020202020204" pitchFamily="34" charset="0"/>
                <a:ea typeface="+mn-ea"/>
              </a:rPr>
              <a:t>年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的</a:t>
            </a:r>
            <a:r>
              <a:rPr lang="zh-CN" altLang="en-US" sz="1900" dirty="0">
                <a:latin typeface="Arial" panose="020B0604020202020204" pitchFamily="34" charset="0"/>
                <a:ea typeface="+mn-ea"/>
              </a:rPr>
              <a:t>两篇文献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[1][2]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表明可以通过基于学习的算法来估计内容的流行度。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2018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年上海交通大学的</a:t>
            </a:r>
            <a:r>
              <a:rPr lang="en-US" altLang="zh-CN" sz="1900" dirty="0" err="1">
                <a:latin typeface="Arial" panose="020B0604020202020204" pitchFamily="34" charset="0"/>
                <a:ea typeface="+mn-ea"/>
              </a:rPr>
              <a:t>N.Zhang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等人提出了一种算法来估计随时间变化的内容流行度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[3]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。</a:t>
            </a:r>
          </a:p>
          <a:p>
            <a:pPr indent="317500" algn="just">
              <a:lnSpc>
                <a:spcPct val="125000"/>
              </a:lnSpc>
            </a:pPr>
            <a:r>
              <a:rPr lang="zh-CN" altLang="zh-CN" sz="1900" dirty="0">
                <a:latin typeface="Arial" panose="020B0604020202020204" pitchFamily="34" charset="0"/>
                <a:ea typeface="+mn-ea"/>
              </a:rPr>
              <a:t>随着研究的深入，缓存更新策略开始考虑到内容的新鲜度。目前的研究方向是将内容的新鲜度和流行度结合起来考虑。在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[4][5][6]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的研究中，兼顾了内容的流行度和新鲜度，但是这些研究仍有不足。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[4]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忽略了从服务器下载内容的成本。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[5]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缓存的更新能力被设置为每个时隙只能更新缓存的一个内容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;[6]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假设缓存容量是无限的。可以看出，考虑实际应用的缓存优化要同时考虑很多因素，而之前的研究未考虑全面。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2020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年，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Uppsala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大学的</a:t>
            </a:r>
            <a:r>
              <a:rPr lang="en-US" altLang="zh-CN" sz="1900" dirty="0" err="1">
                <a:latin typeface="Arial" panose="020B0604020202020204" pitchFamily="34" charset="0"/>
                <a:ea typeface="+mn-ea"/>
              </a:rPr>
              <a:t>Ahani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和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Yuan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提出了一种涵盖相对全面因素的缓存更新算法，有一定指导意义</a:t>
            </a:r>
            <a:r>
              <a:rPr lang="en-US" altLang="zh-CN" sz="1900" dirty="0">
                <a:latin typeface="Arial" panose="020B0604020202020204" pitchFamily="34" charset="0"/>
                <a:ea typeface="+mn-ea"/>
              </a:rPr>
              <a:t>[7] </a:t>
            </a:r>
            <a:r>
              <a:rPr lang="zh-CN" altLang="zh-CN" sz="1900" dirty="0">
                <a:latin typeface="Arial" panose="020B0604020202020204" pitchFamily="34" charset="0"/>
                <a:ea typeface="+mn-ea"/>
              </a:rPr>
              <a:t>。</a:t>
            </a:r>
          </a:p>
          <a:p>
            <a:pPr lvl="0" rtl="0"/>
            <a:endParaRPr lang="zh-CN" altLang="en-US" dirty="0">
              <a:solidFill>
                <a:srgbClr val="000000"/>
              </a:solidFill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9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主要内容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33CB30A-5709-488C-8C19-2256E0640583}"/>
              </a:ext>
            </a:extLst>
          </p:cNvPr>
          <p:cNvSpPr txBox="1"/>
          <p:nvPr/>
        </p:nvSpPr>
        <p:spPr>
          <a:xfrm>
            <a:off x="1189240" y="1642369"/>
            <a:ext cx="9859759" cy="283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0" i="0" dirty="0">
                <a:effectLst/>
                <a:latin typeface="Arial" panose="020B0604020202020204" pitchFamily="34" charset="0"/>
              </a:rPr>
              <a:t>本课题研究了远程网络服务存储容量有限的基站中内容调度策略，该技术是边缘缓存技术的一部分。 </a:t>
            </a:r>
            <a:br>
              <a:rPr lang="zh-CN" altLang="en-US" b="0" i="0" dirty="0"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effectLst/>
                <a:latin typeface="Arial" panose="020B0604020202020204" pitchFamily="34" charset="0"/>
              </a:rPr>
              <a:t>项目主要</a:t>
            </a:r>
            <a:r>
              <a:rPr lang="zh-CN" altLang="en-US" dirty="0">
                <a:latin typeface="Arial" panose="020B0604020202020204" pitchFamily="34" charset="0"/>
              </a:rPr>
              <a:t>内容为边缘缓存更新机制的研究，拟设计一种缓存更新机制，在减小回程负载的条件下保证内容的新鲜度。该机制在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缓存容量受限的条件下，通过控制边缘缓存的更新策略来减少回程负载。 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zh-CN" dirty="0">
                <a:latin typeface="Arial" panose="020B0604020202020204" pitchFamily="34" charset="0"/>
              </a:rPr>
              <a:t>对于得到的</a:t>
            </a:r>
            <a:r>
              <a:rPr lang="zh-CN" altLang="en-US" dirty="0">
                <a:latin typeface="Arial" panose="020B0604020202020204" pitchFamily="34" charset="0"/>
              </a:rPr>
              <a:t>更新机制</a:t>
            </a:r>
            <a:r>
              <a:rPr lang="zh-CN" altLang="zh-CN" dirty="0">
                <a:latin typeface="Arial" panose="020B0604020202020204" pitchFamily="34" charset="0"/>
              </a:rPr>
              <a:t>，应该具有在给定缓存条数，更新权重，时间等因素的前提下得到一种更新策略</a:t>
            </a:r>
            <a:r>
              <a:rPr lang="zh-CN" altLang="en-US" dirty="0">
                <a:latin typeface="Arial" panose="020B0604020202020204" pitchFamily="34" charset="0"/>
              </a:rPr>
              <a:t>的能力</a:t>
            </a:r>
            <a:r>
              <a:rPr lang="zh-CN" altLang="zh-CN" dirty="0">
                <a:latin typeface="Arial" panose="020B0604020202020204" pitchFamily="34" charset="0"/>
              </a:rPr>
              <a:t>，即下一时刻应该更新多少缓存，从服务器下载多少内容以及哪些缓存不更新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技术指标为在给定条件并保证回程链路负载下，使用设计的边缘缓存更新机制得到的内容的新鲜度。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2" name="图形 11" descr="星号">
            <a:extLst>
              <a:ext uri="{FF2B5EF4-FFF2-40B4-BE49-F238E27FC236}">
                <a16:creationId xmlns:a16="http://schemas.microsoft.com/office/drawing/2014/main" id="{8B9E46E9-7D79-4324-B149-A3EB7A08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0" lvl="0" indent="0" rtl="0">
              <a:buNone/>
            </a:pPr>
            <a:r>
              <a:rPr lang="zh-CN" altLang="en-US" b="0" i="0" dirty="0">
                <a:effectLst/>
                <a:latin typeface="Arial" panose="020B0604020202020204" pitchFamily="34" charset="0"/>
              </a:rPr>
              <a:t>在一个时刻，对每一条缓存，基站可能的选择有三种：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0" rtl="0"/>
            <a:r>
              <a:rPr lang="zh-CN" altLang="en-US" b="0" i="0" dirty="0">
                <a:effectLst/>
                <a:latin typeface="Arial" panose="020B0604020202020204" pitchFamily="34" charset="0"/>
              </a:rPr>
              <a:t>保持原有信息不更新；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0" rtl="0"/>
            <a:r>
              <a:rPr lang="zh-CN" altLang="en-US" b="0" i="0" dirty="0">
                <a:effectLst/>
                <a:latin typeface="Arial" panose="020B0604020202020204" pitchFamily="34" charset="0"/>
              </a:rPr>
              <a:t>用户请求该信息，向用户提供下载内容；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 rtl="0"/>
            <a:r>
              <a:rPr lang="zh-CN" altLang="en-US" b="0" i="0" dirty="0">
                <a:effectLst/>
                <a:latin typeface="Arial" panose="020B0604020202020204" pitchFamily="34" charset="0"/>
              </a:rPr>
              <a:t>基站向远程服务器下载该内容。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 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形 5" descr="工具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lvl="0" rtl="0"/>
            <a:r>
              <a:rPr lang="zh-CN" altLang="en-US" b="0" i="0" dirty="0">
                <a:effectLst/>
                <a:latin typeface="Arial" panose="020B0604020202020204" pitchFamily="34" charset="0"/>
              </a:rPr>
              <a:t>如果给基站的三种选择都赋予一项成本，就可以表征相应选择的代价，例如不更新就会使得信息过时，存在消息过时的成本。那么，在本项目中，缓存更新问题可以表述为一个优化问题。将三种从服务器到基站的内容下载𝐶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下载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、内容更新𝐶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更新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以及不更新的内容过时成本𝐶𝐴𝑜𝐼相加为总成本，内存策略的优化问题即为在约束条件下使得该总成本最小。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lvl="0" indent="0" rtl="0">
              <a:buNone/>
            </a:pPr>
            <a:br>
              <a:rPr lang="zh-CN" altLang="en-US" b="0" i="0" dirty="0">
                <a:effectLst/>
                <a:latin typeface="Arial" panose="020B0604020202020204" pitchFamily="34" charset="0"/>
              </a:rPr>
            </a:br>
            <a:br>
              <a:rPr lang="zh-CN" altLang="en-US" b="0" i="0" dirty="0"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effectLst/>
                <a:latin typeface="Arial" panose="020B0604020202020204" pitchFamily="34" charset="0"/>
              </a:rPr>
              <a:t>    𝜆为权重系数，𝜆∈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[0,1],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𝜆越小表明系统越倾向于不更新，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0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的时候表示系统不更新缓存。</a:t>
            </a:r>
            <a:endParaRPr lang="zh-CN" altLang="en-US" dirty="0"/>
          </a:p>
        </p:txBody>
      </p:sp>
      <p:pic>
        <p:nvPicPr>
          <p:cNvPr id="6" name="图形 5" descr="工具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D858BF-0F17-4C96-B902-5853D4DE0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835" y="4042878"/>
            <a:ext cx="4380635" cy="5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4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求解方法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5150825" cy="3450613"/>
          </a:xfrm>
        </p:spPr>
        <p:txBody>
          <a:bodyPr rtlCol="0">
            <a:noAutofit/>
          </a:bodyPr>
          <a:lstStyle/>
          <a:p>
            <a:pPr lvl="0" rtl="0"/>
            <a:r>
              <a:rPr lang="zh-CN" altLang="en-US" sz="1600" dirty="0">
                <a:latin typeface="Arial" panose="020B0604020202020204" pitchFamily="34" charset="0"/>
              </a:rPr>
              <a:t>边缘缓存的问题可以被公式化为一个整数线性规划 </a:t>
            </a:r>
            <a:r>
              <a:rPr lang="en-US" altLang="zh-CN" sz="1600" dirty="0">
                <a:latin typeface="Arial" panose="020B0604020202020204" pitchFamily="34" charset="0"/>
              </a:rPr>
              <a:t>(ILP)</a:t>
            </a:r>
            <a:r>
              <a:rPr lang="zh-CN" altLang="en-US" sz="1600" dirty="0">
                <a:latin typeface="Arial" panose="020B0604020202020204" pitchFamily="34" charset="0"/>
              </a:rPr>
              <a:t>问题。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lvl="0" rtl="0"/>
            <a:r>
              <a:rPr lang="zh-CN" altLang="en-US" sz="1600" dirty="0">
                <a:latin typeface="Arial" panose="020B0604020202020204" pitchFamily="34" charset="0"/>
              </a:rPr>
              <a:t>考虑基于单纯型法提出的列生成算法。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lvl="0" rtl="0"/>
            <a:r>
              <a:rPr lang="zh-CN" altLang="zh-CN" sz="1600" dirty="0">
                <a:latin typeface="Arial" panose="020B0604020202020204" pitchFamily="34" charset="0"/>
              </a:rPr>
              <a:t>先把原问题</a:t>
            </a:r>
            <a:r>
              <a:rPr lang="en-US" altLang="zh-CN" sz="1600" dirty="0">
                <a:latin typeface="Arial" panose="020B0604020202020204" pitchFamily="34" charset="0"/>
              </a:rPr>
              <a:t>MP</a:t>
            </a:r>
            <a:r>
              <a:rPr lang="zh-CN" altLang="zh-CN" sz="1600" dirty="0">
                <a:latin typeface="Arial" panose="020B0604020202020204" pitchFamily="34" charset="0"/>
              </a:rPr>
              <a:t>简化到一个规模更小（即变量数比原问题少的）的</a:t>
            </a:r>
            <a:r>
              <a:rPr lang="zh-CN" altLang="en-US" sz="1600" dirty="0">
                <a:latin typeface="Arial" panose="020B0604020202020204" pitchFamily="34" charset="0"/>
              </a:rPr>
              <a:t>子</a:t>
            </a:r>
            <a:r>
              <a:rPr lang="zh-CN" altLang="zh-CN" sz="1600" dirty="0">
                <a:latin typeface="Arial" panose="020B0604020202020204" pitchFamily="34" charset="0"/>
              </a:rPr>
              <a:t>问题</a:t>
            </a:r>
            <a:r>
              <a:rPr lang="en-US" altLang="zh-CN" sz="1600" dirty="0">
                <a:latin typeface="Arial" panose="020B0604020202020204" pitchFamily="34" charset="0"/>
              </a:rPr>
              <a:t>RMP</a:t>
            </a:r>
            <a:r>
              <a:rPr lang="zh-CN" altLang="zh-CN" sz="1600" dirty="0">
                <a:latin typeface="Arial" panose="020B0604020202020204" pitchFamily="34" charset="0"/>
              </a:rPr>
              <a:t>下，在</a:t>
            </a:r>
            <a:r>
              <a:rPr lang="en-US" altLang="zh-CN" sz="1600" dirty="0">
                <a:latin typeface="Arial" panose="020B0604020202020204" pitchFamily="34" charset="0"/>
              </a:rPr>
              <a:t>RMP</a:t>
            </a:r>
            <a:r>
              <a:rPr lang="zh-CN" altLang="zh-CN" sz="1600" dirty="0">
                <a:latin typeface="Arial" panose="020B0604020202020204" pitchFamily="34" charset="0"/>
              </a:rPr>
              <a:t>上用单纯型法求最优解，但是此时求得的最优解只是该情况下的，并不是原问题</a:t>
            </a:r>
            <a:r>
              <a:rPr lang="en-US" altLang="zh-CN" sz="1600" dirty="0">
                <a:latin typeface="Arial" panose="020B0604020202020204" pitchFamily="34" charset="0"/>
              </a:rPr>
              <a:t>MP</a:t>
            </a:r>
            <a:r>
              <a:rPr lang="zh-CN" altLang="zh-CN" sz="1600" dirty="0">
                <a:latin typeface="Arial" panose="020B0604020202020204" pitchFamily="34" charset="0"/>
              </a:rPr>
              <a:t>的最优解。此时检验在那些未被考虑的变量中是否对原问题有改进的，如果有，那么就把这个变量的相关系数的列加入到</a:t>
            </a:r>
            <a:r>
              <a:rPr lang="en-US" altLang="zh-CN" sz="1600" dirty="0">
                <a:latin typeface="Arial" panose="020B0604020202020204" pitchFamily="34" charset="0"/>
              </a:rPr>
              <a:t>RMP</a:t>
            </a:r>
            <a:r>
              <a:rPr lang="zh-CN" altLang="zh-CN" sz="1600" dirty="0">
                <a:latin typeface="Arial" panose="020B0604020202020204" pitchFamily="34" charset="0"/>
              </a:rPr>
              <a:t>问题的系数矩阵中，经过反复的迭代，直到找不到改进原问题</a:t>
            </a:r>
            <a:r>
              <a:rPr lang="en-US" altLang="zh-CN" sz="1600" dirty="0">
                <a:latin typeface="Arial" panose="020B0604020202020204" pitchFamily="34" charset="0"/>
              </a:rPr>
              <a:t>MP</a:t>
            </a:r>
            <a:r>
              <a:rPr lang="zh-CN" altLang="zh-CN" sz="1600" dirty="0">
                <a:latin typeface="Arial" panose="020B0604020202020204" pitchFamily="34" charset="0"/>
              </a:rPr>
              <a:t>的变量，此时得到原问题</a:t>
            </a:r>
            <a:r>
              <a:rPr lang="en-US" altLang="zh-CN" sz="1600" dirty="0">
                <a:latin typeface="Arial" panose="020B0604020202020204" pitchFamily="34" charset="0"/>
              </a:rPr>
              <a:t>MP</a:t>
            </a:r>
            <a:r>
              <a:rPr lang="zh-CN" altLang="zh-CN" sz="1600" dirty="0">
                <a:latin typeface="Arial" panose="020B0604020202020204" pitchFamily="34" charset="0"/>
              </a:rPr>
              <a:t>的最优解。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marL="0" lvl="0" indent="0" rtl="0">
              <a:buNone/>
            </a:pPr>
            <a:endParaRPr lang="zh-CN" altLang="en-US" dirty="0"/>
          </a:p>
        </p:txBody>
      </p:sp>
      <p:pic>
        <p:nvPicPr>
          <p:cNvPr id="6" name="图形 5" descr="工具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0A401A-8E8B-4C7A-B760-D864B8490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638" y="1606705"/>
            <a:ext cx="3552204" cy="426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1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zh-CN" altLang="en-US" dirty="0"/>
              <a:t>进度安排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indent="0" algn="just">
              <a:lnSpc>
                <a:spcPts val="1900"/>
              </a:lnSpc>
              <a:buNone/>
            </a:pPr>
            <a:r>
              <a:rPr lang="en-US" altLang="zh-CN" dirty="0">
                <a:latin typeface="Arial" panose="020B0604020202020204" pitchFamily="34" charset="0"/>
              </a:rPr>
              <a:t>2021</a:t>
            </a:r>
            <a:r>
              <a:rPr lang="zh-CN" altLang="zh-CN" dirty="0">
                <a:latin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</a:rPr>
              <a:t>11</a:t>
            </a:r>
            <a:r>
              <a:rPr lang="zh-CN" altLang="zh-CN" dirty="0">
                <a:latin typeface="Arial" panose="020B0604020202020204" pitchFamily="34" charset="0"/>
              </a:rPr>
              <a:t>月：调研相关资料，确定方向，完成开题报告。</a:t>
            </a:r>
          </a:p>
          <a:p>
            <a:pPr indent="0" algn="just">
              <a:lnSpc>
                <a:spcPts val="1900"/>
              </a:lnSpc>
              <a:buNone/>
            </a:pPr>
            <a:r>
              <a:rPr lang="en-US" altLang="zh-CN" dirty="0">
                <a:latin typeface="Arial" panose="020B0604020202020204" pitchFamily="34" charset="0"/>
              </a:rPr>
              <a:t>2021</a:t>
            </a:r>
            <a:r>
              <a:rPr lang="zh-CN" altLang="zh-CN" dirty="0">
                <a:latin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zh-CN" dirty="0">
                <a:latin typeface="Arial" panose="020B0604020202020204" pitchFamily="34" charset="0"/>
              </a:rPr>
              <a:t>月至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zh-CN" dirty="0">
                <a:latin typeface="Arial" panose="020B0604020202020204" pitchFamily="34" charset="0"/>
              </a:rPr>
              <a:t>月：学习有关算法，进行建模，得到优化问题。</a:t>
            </a:r>
          </a:p>
          <a:p>
            <a:pPr indent="0" algn="just">
              <a:lnSpc>
                <a:spcPts val="1900"/>
              </a:lnSpc>
              <a:buNone/>
            </a:pPr>
            <a:r>
              <a:rPr lang="en-US" altLang="zh-CN" dirty="0">
                <a:latin typeface="Arial" panose="020B0604020202020204" pitchFamily="34" charset="0"/>
              </a:rPr>
              <a:t>2022</a:t>
            </a:r>
            <a:r>
              <a:rPr lang="zh-CN" altLang="zh-CN" dirty="0">
                <a:latin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zh-CN" dirty="0">
                <a:latin typeface="Arial" panose="020B0604020202020204" pitchFamily="34" charset="0"/>
              </a:rPr>
              <a:t>月至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zh-CN" dirty="0">
                <a:latin typeface="Arial" panose="020B0604020202020204" pitchFamily="34" charset="0"/>
              </a:rPr>
              <a:t>月：提出求解方法，编写程序，实现有关算法。</a:t>
            </a:r>
          </a:p>
          <a:p>
            <a:pPr indent="0" algn="just">
              <a:lnSpc>
                <a:spcPts val="1900"/>
              </a:lnSpc>
              <a:buNone/>
            </a:pPr>
            <a:r>
              <a:rPr lang="en-US" altLang="zh-CN" dirty="0">
                <a:latin typeface="Arial" panose="020B0604020202020204" pitchFamily="34" charset="0"/>
              </a:rPr>
              <a:t>2022</a:t>
            </a:r>
            <a:r>
              <a:rPr lang="zh-CN" altLang="zh-CN" dirty="0">
                <a:latin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zh-CN" dirty="0">
                <a:latin typeface="Arial" panose="020B0604020202020204" pitchFamily="34" charset="0"/>
              </a:rPr>
              <a:t>月至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zh-CN" dirty="0">
                <a:latin typeface="Arial" panose="020B0604020202020204" pitchFamily="34" charset="0"/>
              </a:rPr>
              <a:t>月：进行仿真验证，性能分析并加以改进。</a:t>
            </a:r>
            <a:endParaRPr lang="en-US" altLang="zh-CN" dirty="0">
              <a:latin typeface="Arial" panose="020B0604020202020204" pitchFamily="34" charset="0"/>
            </a:endParaRPr>
          </a:p>
          <a:p>
            <a:pPr indent="0" algn="just">
              <a:lnSpc>
                <a:spcPts val="1900"/>
              </a:lnSpc>
              <a:buNone/>
            </a:pPr>
            <a:r>
              <a:rPr lang="en-US" altLang="zh-CN" dirty="0">
                <a:latin typeface="Arial" panose="020B0604020202020204" pitchFamily="34" charset="0"/>
              </a:rPr>
              <a:t>2022</a:t>
            </a:r>
            <a:r>
              <a:rPr lang="zh-CN" altLang="zh-CN" dirty="0">
                <a:latin typeface="Arial" panose="020B0604020202020204" pitchFamily="34" charset="0"/>
              </a:rPr>
              <a:t>年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zh-CN" dirty="0">
                <a:latin typeface="Arial" panose="020B0604020202020204" pitchFamily="34" charset="0"/>
              </a:rPr>
              <a:t>月至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zh-CN" dirty="0">
                <a:latin typeface="Arial" panose="020B0604020202020204" pitchFamily="34" charset="0"/>
              </a:rPr>
              <a:t>月：总结课题研究结果，撰写毕业论文。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5" name="图形 4" descr="星号">
            <a:extLst>
              <a:ext uri="{FF2B5EF4-FFF2-40B4-BE49-F238E27FC236}">
                <a16:creationId xmlns:a16="http://schemas.microsoft.com/office/drawing/2014/main" id="{1FA06BF1-528E-4AAB-93C4-851893B1A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5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7BA1DE-1FCC-468C-BD0C-577E226A25D7}"/>
              </a:ext>
            </a:extLst>
          </p:cNvPr>
          <p:cNvSpPr txBox="1"/>
          <p:nvPr/>
        </p:nvSpPr>
        <p:spPr>
          <a:xfrm>
            <a:off x="3249227" y="2849732"/>
            <a:ext cx="5779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库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30478196_TF66921596" id="{D73D0DDD-A007-4658-B31C-3E429F67880D}" vid="{A754FD68-D7F5-4412-BE4F-4A17F8640B9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6B76F2-1AE1-4A2A-A5B3-D462CC5E81F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我的发明</Template>
  <TotalTime>612</TotalTime>
  <Words>1315</Words>
  <Application>Microsoft Office PowerPoint</Application>
  <PresentationFormat>宽屏</PresentationFormat>
  <Paragraphs>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Microsoft YaHei UI</vt:lpstr>
      <vt:lpstr>Arial</vt:lpstr>
      <vt:lpstr>Courier New</vt:lpstr>
      <vt:lpstr>Gill Sans MT</vt:lpstr>
      <vt:lpstr>Times New Roman</vt:lpstr>
      <vt:lpstr>库</vt:lpstr>
      <vt:lpstr>基于信息新鲜度的边缘缓存更新机制研究</vt:lpstr>
      <vt:lpstr>选题目的及意义</vt:lpstr>
      <vt:lpstr>研究现状</vt:lpstr>
      <vt:lpstr>主要内容</vt:lpstr>
      <vt:lpstr>问题分析</vt:lpstr>
      <vt:lpstr>问题分析</vt:lpstr>
      <vt:lpstr>求解方法</vt:lpstr>
      <vt:lpstr>进度安排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基于信息新鲜度的边缘缓存更新机制研究</dc:title>
  <dc:creator>邹 清林</dc:creator>
  <cp:lastModifiedBy>邹 清林</cp:lastModifiedBy>
  <cp:revision>17</cp:revision>
  <dcterms:created xsi:type="dcterms:W3CDTF">2021-11-30T23:20:12Z</dcterms:created>
  <dcterms:modified xsi:type="dcterms:W3CDTF">2021-12-01T22:24:23Z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