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9"/>
  </p:notesMasterIdLst>
  <p:sldIdLst>
    <p:sldId id="257" r:id="rId3"/>
    <p:sldId id="259" r:id="rId4"/>
    <p:sldId id="267" r:id="rId5"/>
    <p:sldId id="266" r:id="rId6"/>
    <p:sldId id="298" r:id="rId7"/>
    <p:sldId id="268" r:id="rId8"/>
    <p:sldId id="277" r:id="rId9"/>
    <p:sldId id="269" r:id="rId10"/>
    <p:sldId id="287" r:id="rId11"/>
    <p:sldId id="299" r:id="rId12"/>
    <p:sldId id="300" r:id="rId13"/>
    <p:sldId id="301" r:id="rId14"/>
    <p:sldId id="302" r:id="rId15"/>
    <p:sldId id="304" r:id="rId16"/>
    <p:sldId id="307" r:id="rId17"/>
    <p:sldId id="305" r:id="rId18"/>
    <p:sldId id="308" r:id="rId19"/>
    <p:sldId id="309" r:id="rId20"/>
    <p:sldId id="310" r:id="rId21"/>
    <p:sldId id="311" r:id="rId22"/>
    <p:sldId id="312" r:id="rId23"/>
    <p:sldId id="313" r:id="rId24"/>
    <p:sldId id="297" r:id="rId25"/>
    <p:sldId id="296" r:id="rId26"/>
    <p:sldId id="314" r:id="rId27"/>
    <p:sldId id="260"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74AB"/>
    <a:srgbClr val="345A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81" d="100"/>
          <a:sy n="81" d="100"/>
        </p:scale>
        <p:origin x="6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5B906-1A26-42D0-9785-1F9FBE03FAD7}" type="datetimeFigureOut">
              <a:rPr lang="zh-CN" altLang="en-US" smtClean="0"/>
              <a:t>2022/3/23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A76F8-615D-4DCA-BF12-50E9766C04D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Rot="1" noChangeAspect="1" noChangeArrowheads="1" noTextEdit="1"/>
          </p:cNvSpPr>
          <p:nvPr>
            <p:ph type="sldImg" idx="4294967295"/>
          </p:nvPr>
        </p:nvSpPr>
        <p:spPr>
          <a:xfrm>
            <a:off x="395288" y="692150"/>
            <a:ext cx="6070600" cy="3416300"/>
          </a:xfrm>
        </p:spPr>
      </p:sp>
      <p:sp>
        <p:nvSpPr>
          <p:cNvPr id="5123" name="Rectangle 1027"/>
          <p:cNvSpPr>
            <a:spLocks noGrp="1" noChangeArrowheads="1"/>
          </p:cNvSpPr>
          <p:nvPr>
            <p:ph type="body" idx="4294967295"/>
          </p:nvPr>
        </p:nvSpPr>
        <p:spPr>
          <a:xfrm>
            <a:off x="906324" y="4344358"/>
            <a:ext cx="5036152" cy="4103240"/>
          </a:xfrm>
          <a:noFill/>
        </p:spPr>
        <p:txBody>
          <a:bodyPr/>
          <a:lstStyle/>
          <a:p>
            <a:pPr algn="ctr"/>
            <a:endParaRPr lang="en-US" altLang="zh-CN" dirty="0">
              <a:cs typeface="Arial" panose="020B06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10</a:t>
            </a:fld>
            <a:endParaRPr lang="zh-CN" altLang="en-US"/>
          </a:p>
        </p:txBody>
      </p:sp>
    </p:spTree>
    <p:extLst>
      <p:ext uri="{BB962C8B-B14F-4D97-AF65-F5344CB8AC3E}">
        <p14:creationId xmlns:p14="http://schemas.microsoft.com/office/powerpoint/2010/main" val="19980927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11</a:t>
            </a:fld>
            <a:endParaRPr lang="zh-CN" altLang="en-US"/>
          </a:p>
        </p:txBody>
      </p:sp>
    </p:spTree>
    <p:extLst>
      <p:ext uri="{BB962C8B-B14F-4D97-AF65-F5344CB8AC3E}">
        <p14:creationId xmlns:p14="http://schemas.microsoft.com/office/powerpoint/2010/main" val="2050705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12</a:t>
            </a:fld>
            <a:endParaRPr lang="zh-CN" altLang="en-US"/>
          </a:p>
        </p:txBody>
      </p:sp>
    </p:spTree>
    <p:extLst>
      <p:ext uri="{BB962C8B-B14F-4D97-AF65-F5344CB8AC3E}">
        <p14:creationId xmlns:p14="http://schemas.microsoft.com/office/powerpoint/2010/main" val="2935086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13</a:t>
            </a:fld>
            <a:endParaRPr lang="zh-CN" altLang="en-US"/>
          </a:p>
        </p:txBody>
      </p:sp>
    </p:spTree>
    <p:extLst>
      <p:ext uri="{BB962C8B-B14F-4D97-AF65-F5344CB8AC3E}">
        <p14:creationId xmlns:p14="http://schemas.microsoft.com/office/powerpoint/2010/main" val="3980920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14</a:t>
            </a:fld>
            <a:endParaRPr lang="zh-CN" altLang="en-US"/>
          </a:p>
        </p:txBody>
      </p:sp>
    </p:spTree>
    <p:extLst>
      <p:ext uri="{BB962C8B-B14F-4D97-AF65-F5344CB8AC3E}">
        <p14:creationId xmlns:p14="http://schemas.microsoft.com/office/powerpoint/2010/main" val="601363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15</a:t>
            </a:fld>
            <a:endParaRPr lang="zh-CN" altLang="en-US"/>
          </a:p>
        </p:txBody>
      </p:sp>
    </p:spTree>
    <p:extLst>
      <p:ext uri="{BB962C8B-B14F-4D97-AF65-F5344CB8AC3E}">
        <p14:creationId xmlns:p14="http://schemas.microsoft.com/office/powerpoint/2010/main" val="2727633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16</a:t>
            </a:fld>
            <a:endParaRPr lang="zh-CN" altLang="en-US"/>
          </a:p>
        </p:txBody>
      </p:sp>
    </p:spTree>
    <p:extLst>
      <p:ext uri="{BB962C8B-B14F-4D97-AF65-F5344CB8AC3E}">
        <p14:creationId xmlns:p14="http://schemas.microsoft.com/office/powerpoint/2010/main" val="347181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17</a:t>
            </a:fld>
            <a:endParaRPr lang="zh-CN" altLang="en-US"/>
          </a:p>
        </p:txBody>
      </p:sp>
    </p:spTree>
    <p:extLst>
      <p:ext uri="{BB962C8B-B14F-4D97-AF65-F5344CB8AC3E}">
        <p14:creationId xmlns:p14="http://schemas.microsoft.com/office/powerpoint/2010/main" val="1534234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18</a:t>
            </a:fld>
            <a:endParaRPr lang="zh-CN" altLang="en-US"/>
          </a:p>
        </p:txBody>
      </p:sp>
    </p:spTree>
    <p:extLst>
      <p:ext uri="{BB962C8B-B14F-4D97-AF65-F5344CB8AC3E}">
        <p14:creationId xmlns:p14="http://schemas.microsoft.com/office/powerpoint/2010/main" val="3953998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19</a:t>
            </a:fld>
            <a:endParaRPr lang="zh-CN" altLang="en-US"/>
          </a:p>
        </p:txBody>
      </p:sp>
    </p:spTree>
    <p:extLst>
      <p:ext uri="{BB962C8B-B14F-4D97-AF65-F5344CB8AC3E}">
        <p14:creationId xmlns:p14="http://schemas.microsoft.com/office/powerpoint/2010/main" val="241511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20</a:t>
            </a:fld>
            <a:endParaRPr lang="zh-CN" altLang="en-US"/>
          </a:p>
        </p:txBody>
      </p:sp>
    </p:spTree>
    <p:extLst>
      <p:ext uri="{BB962C8B-B14F-4D97-AF65-F5344CB8AC3E}">
        <p14:creationId xmlns:p14="http://schemas.microsoft.com/office/powerpoint/2010/main" val="2935172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21</a:t>
            </a:fld>
            <a:endParaRPr lang="zh-CN" altLang="en-US"/>
          </a:p>
        </p:txBody>
      </p:sp>
    </p:spTree>
    <p:extLst>
      <p:ext uri="{BB962C8B-B14F-4D97-AF65-F5344CB8AC3E}">
        <p14:creationId xmlns:p14="http://schemas.microsoft.com/office/powerpoint/2010/main" val="811812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22</a:t>
            </a:fld>
            <a:endParaRPr lang="zh-CN" altLang="en-US"/>
          </a:p>
        </p:txBody>
      </p:sp>
    </p:spTree>
    <p:extLst>
      <p:ext uri="{BB962C8B-B14F-4D97-AF65-F5344CB8AC3E}">
        <p14:creationId xmlns:p14="http://schemas.microsoft.com/office/powerpoint/2010/main" val="25609432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57947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ln>
        </p:spPr>
      </p:sp>
      <p:sp>
        <p:nvSpPr>
          <p:cNvPr id="5123" name="备注占位符 2"/>
          <p:cNvSpPr>
            <a:spLocks noGrp="1"/>
          </p:cNvSpPr>
          <p:nvPr>
            <p:ph type="body" idx="1"/>
          </p:nvPr>
        </p:nvSpPr>
        <p:spPr bwMode="auto">
          <a:noFill/>
        </p:spPr>
        <p:txBody>
          <a:bodyPr wrap="square" numCol="1" anchor="t" anchorCtr="0" compatLnSpc="1"/>
          <a:lstStyle/>
          <a:p>
            <a:pPr eaLnBrk="1" hangingPunct="1"/>
            <a:endParaRPr lang="zh-CN" altLang="en-US"/>
          </a:p>
        </p:txBody>
      </p:sp>
      <p:sp>
        <p:nvSpPr>
          <p:cNvPr id="5124" name="灯片编号占位符 3"/>
          <p:cNvSpPr>
            <a:spLocks noGrp="1"/>
          </p:cNvSpPr>
          <p:nvPr>
            <p:ph type="sldNum" sz="quarter" idx="5"/>
          </p:nvPr>
        </p:nvSpPr>
        <p:spPr bwMode="auto">
          <a:noFill/>
          <a:ln>
            <a:miter lim="800000"/>
          </a:ln>
        </p:spPr>
        <p:txBody>
          <a:bodyPr/>
          <a:lstStyle/>
          <a:p>
            <a:fld id="{C78D7997-5B65-419B-92F8-24A46120F262}" type="slidenum">
              <a:rPr lang="zh-CN" altLang="en-US"/>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27A76F8-615D-4DCA-BF12-50E9766C04DA}" type="slidenum">
              <a:rPr lang="zh-CN" altLang="en-US" smtClean="0"/>
              <a:t>9</a:t>
            </a:fld>
            <a:endParaRPr lang="zh-CN" altLang="en-US"/>
          </a:p>
        </p:txBody>
      </p:sp>
    </p:spTree>
    <p:extLst>
      <p:ext uri="{BB962C8B-B14F-4D97-AF65-F5344CB8AC3E}">
        <p14:creationId xmlns:p14="http://schemas.microsoft.com/office/powerpoint/2010/main" val="124308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2022/3/23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nvSpPr>
        <p:spPr>
          <a:xfrm>
            <a:off x="89659" y="105238"/>
            <a:ext cx="266226" cy="25588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p:cNvSpPr/>
          <p:nvPr userDrawn="1"/>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userDrawn="1"/>
        </p:nvPicPr>
        <p:blipFill>
          <a:blip r:embed="rId2"/>
          <a:srcRect/>
          <a:stretch>
            <a:fillRect/>
          </a:stretch>
        </p:blipFill>
        <p:spPr bwMode="auto">
          <a:xfrm>
            <a:off x="115537" y="6350816"/>
            <a:ext cx="2235200" cy="449263"/>
          </a:xfrm>
          <a:prstGeom prst="rect">
            <a:avLst/>
          </a:prstGeom>
          <a:noFill/>
          <a:ln w="9525">
            <a:noFill/>
            <a:miter lim="800000"/>
            <a:headEnd/>
            <a:tailEnd/>
          </a:ln>
        </p:spPr>
      </p:pic>
      <p:sp>
        <p:nvSpPr>
          <p:cNvPr id="8" name="文本框 7"/>
          <p:cNvSpPr txBox="1"/>
          <p:nvPr userDrawn="1"/>
        </p:nvSpPr>
        <p:spPr>
          <a:xfrm>
            <a:off x="182213" y="192786"/>
            <a:ext cx="8927281" cy="583565"/>
          </a:xfrm>
          <a:prstGeom prst="rect">
            <a:avLst/>
          </a:prstGeom>
          <a:solidFill>
            <a:schemeClr val="accent1">
              <a:lumMod val="20000"/>
              <a:lumOff val="80000"/>
            </a:schemeClr>
          </a:solidFill>
        </p:spPr>
        <p:txBody>
          <a:bodyPr wrap="square">
            <a:spAutoFit/>
          </a:bodyPr>
          <a:lstStyle/>
          <a:p>
            <a:pPr>
              <a:defRPr/>
            </a:pPr>
            <a:r>
              <a:rPr lang="zh-CN" altLang="en-US" sz="32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flipV="1">
            <a:off x="445738" y="696032"/>
            <a:ext cx="11462148" cy="21432"/>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3" name="灯片编号占位符 2"/>
          <p:cNvSpPr txBox="1"/>
          <p:nvPr userDrawn="1"/>
        </p:nvSpPr>
        <p:spPr>
          <a:xfrm>
            <a:off x="11010900" y="6196309"/>
            <a:ext cx="1065563" cy="449263"/>
          </a:xfrm>
          <a:prstGeom prst="rect">
            <a:avLst/>
          </a:prstGeom>
        </p:spPr>
        <p:txBody>
          <a:bodyPr vert="horz" lIns="0" tIns="0" rIns="0" bIns="0" rtlCol="0" anchor="ctr"/>
          <a:lstStyle>
            <a:defPPr>
              <a:defRPr lang="zh-CN"/>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等线" panose="020F0502020204030204"/>
                <a:ea typeface="等线" panose="02010600030101010101" pitchFamily="2" charset="-122"/>
              </a:rPr>
              <a:t>第 </a:t>
            </a:r>
            <a:fld id="{75168D04-7926-484C-B90B-2D13ABC6EC67}" type="slidenum">
              <a:rPr lang="zh-CN" altLang="en-US">
                <a:solidFill>
                  <a:schemeClr val="bg1"/>
                </a:solidFill>
                <a:latin typeface="等线" panose="020F0502020204030204"/>
                <a:ea typeface="等线" panose="02010600030101010101" pitchFamily="2" charset="-122"/>
              </a:rPr>
              <a:t>‹#›</a:t>
            </a:fld>
            <a:r>
              <a:rPr lang="zh-CN" altLang="en-US" dirty="0">
                <a:solidFill>
                  <a:schemeClr val="bg1"/>
                </a:solidFill>
                <a:latin typeface="等线" panose="020F0502020204030204"/>
                <a:ea typeface="等线" panose="02010600030101010101" pitchFamily="2" charset="-122"/>
              </a:rPr>
              <a:t> 页</a:t>
            </a:r>
          </a:p>
        </p:txBody>
      </p:sp>
      <p:sp>
        <p:nvSpPr>
          <p:cNvPr id="14" name="页脚占位符 3"/>
          <p:cNvSpPr txBox="1"/>
          <p:nvPr userDrawn="1"/>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0" name="标题 9"/>
          <p:cNvSpPr>
            <a:spLocks noGrp="1"/>
          </p:cNvSpPr>
          <p:nvPr>
            <p:ph type="title"/>
          </p:nvPr>
        </p:nvSpPr>
        <p:spPr>
          <a:xfrm>
            <a:off x="355600" y="193040"/>
            <a:ext cx="8926830" cy="502920"/>
          </a:xfrm>
        </p:spPr>
        <p:txBody>
          <a:bodyPr>
            <a:noAutofit/>
          </a:bodyPr>
          <a:lstStyle>
            <a:lvl1pPr>
              <a:defRPr sz="3000"/>
            </a:lvl1p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422C8DC-61EF-4EFD-BD06-AFBF9142E21B}" type="datetimeFigureOut">
              <a:rPr lang="zh-CN" altLang="en-US" smtClean="0"/>
              <a:t>2022/3/23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7F2900B-B216-4C74-8CC0-5A170A3B25F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2C8DC-61EF-4EFD-BD06-AFBF9142E21B}" type="datetimeFigureOut">
              <a:rPr lang="zh-CN" altLang="en-US" smtClean="0"/>
              <a:t>2022/3/23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F2900B-B216-4C74-8CC0-5A170A3B25F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2022/3/23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8" name="Picture 1056" descr="HIT2"/>
          <p:cNvPicPr>
            <a:picLocks noChangeAspect="1" noChangeArrowheads="1"/>
          </p:cNvPicPr>
          <p:nvPr/>
        </p:nvPicPr>
        <p:blipFill>
          <a:blip r:embed="rId3"/>
          <a:srcRect/>
          <a:stretch>
            <a:fillRect/>
          </a:stretch>
        </p:blipFill>
        <p:spPr bwMode="auto">
          <a:xfrm>
            <a:off x="8061467" y="5940049"/>
            <a:ext cx="2263692" cy="789500"/>
          </a:xfrm>
          <a:prstGeom prst="rect">
            <a:avLst/>
          </a:prstGeom>
          <a:noFill/>
          <a:ln w="9525">
            <a:noFill/>
            <a:miter lim="800000"/>
            <a:headEnd/>
            <a:tailEnd/>
          </a:ln>
        </p:spPr>
      </p:pic>
      <p:sp>
        <p:nvSpPr>
          <p:cNvPr id="4099" name="Rectangle 4"/>
          <p:cNvSpPr>
            <a:spLocks noChangeArrowheads="1"/>
          </p:cNvSpPr>
          <p:nvPr/>
        </p:nvSpPr>
        <p:spPr bwMode="auto">
          <a:xfrm>
            <a:off x="1972070" y="1547581"/>
            <a:ext cx="8247860" cy="1948228"/>
          </a:xfrm>
          <a:prstGeom prst="rect">
            <a:avLst/>
          </a:prstGeom>
          <a:noFill/>
          <a:ln w="9525">
            <a:noFill/>
            <a:miter lim="800000"/>
          </a:ln>
        </p:spPr>
        <p:txBody>
          <a:bodyPr lIns="90187" tIns="45094" rIns="90187" bIns="45094" anchor="ctr"/>
          <a:lstStyle/>
          <a:p>
            <a:pPr algn="ctr"/>
            <a:r>
              <a:rPr lang="zh-CN" altLang="en-US" sz="4000" b="1" spc="300" dirty="0">
                <a:latin typeface="微软雅黑" panose="020B0503020204020204" pitchFamily="34" charset="-122"/>
                <a:ea typeface="微软雅黑" panose="020B0503020204020204" pitchFamily="34" charset="-122"/>
              </a:rPr>
              <a:t>基于信息新鲜度的边缘缓存更新机制研究</a:t>
            </a:r>
          </a:p>
        </p:txBody>
      </p:sp>
      <p:sp>
        <p:nvSpPr>
          <p:cNvPr id="4102" name="Rectangle 8"/>
          <p:cNvSpPr>
            <a:spLocks noChangeArrowheads="1"/>
          </p:cNvSpPr>
          <p:nvPr/>
        </p:nvSpPr>
        <p:spPr bwMode="auto">
          <a:xfrm>
            <a:off x="0" y="4214818"/>
            <a:ext cx="12192000" cy="2643182"/>
          </a:xfrm>
          <a:prstGeom prst="rect">
            <a:avLst/>
          </a:prstGeom>
          <a:solidFill>
            <a:srgbClr val="345A88"/>
          </a:solidFill>
          <a:ln>
            <a:noFill/>
          </a:ln>
        </p:spPr>
        <p:style>
          <a:lnRef idx="2">
            <a:schemeClr val="accent5"/>
          </a:lnRef>
          <a:fillRef idx="1">
            <a:schemeClr val="lt1"/>
          </a:fillRef>
          <a:effectRef idx="0">
            <a:schemeClr val="accent5"/>
          </a:effectRef>
          <a:fontRef idx="minor">
            <a:schemeClr val="dk1"/>
          </a:fontRef>
        </p:style>
        <p:txBody>
          <a:bodyPr wrap="none" lIns="90187" tIns="45094" rIns="90187" bIns="45094" anchor="ctr"/>
          <a:lstStyle>
            <a:lvl1pPr>
              <a:defRPr sz="1200">
                <a:solidFill>
                  <a:schemeClr val="tx1"/>
                </a:solidFill>
                <a:latin typeface="Arial" panose="020B0604020202090204" pitchFamily="34" charset="0"/>
                <a:cs typeface="Arial" panose="020B0604020202090204" pitchFamily="34" charset="0"/>
              </a:defRPr>
            </a:lvl1pPr>
            <a:lvl2pPr marL="742950" indent="-285750">
              <a:defRPr sz="1200">
                <a:solidFill>
                  <a:schemeClr val="tx1"/>
                </a:solidFill>
                <a:latin typeface="Arial" panose="020B0604020202090204" pitchFamily="34" charset="0"/>
                <a:cs typeface="Arial" panose="020B0604020202090204" pitchFamily="34" charset="0"/>
              </a:defRPr>
            </a:lvl2pPr>
            <a:lvl3pPr marL="1143000" indent="-228600">
              <a:defRPr sz="1200">
                <a:solidFill>
                  <a:schemeClr val="tx1"/>
                </a:solidFill>
                <a:latin typeface="Arial" panose="020B0604020202090204" pitchFamily="34" charset="0"/>
                <a:cs typeface="Arial" panose="020B0604020202090204" pitchFamily="34" charset="0"/>
              </a:defRPr>
            </a:lvl3pPr>
            <a:lvl4pPr marL="1600200" indent="-228600">
              <a:defRPr sz="1200">
                <a:solidFill>
                  <a:schemeClr val="tx1"/>
                </a:solidFill>
                <a:latin typeface="Arial" panose="020B0604020202090204" pitchFamily="34" charset="0"/>
                <a:cs typeface="Arial" panose="020B0604020202090204" pitchFamily="34" charset="0"/>
              </a:defRPr>
            </a:lvl4pPr>
            <a:lvl5pPr marL="2057400" indent="-228600">
              <a:defRPr sz="12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sz="1200">
                <a:solidFill>
                  <a:schemeClr val="tx1"/>
                </a:solidFill>
                <a:latin typeface="Arial" panose="020B0604020202090204" pitchFamily="34" charset="0"/>
                <a:cs typeface="Arial" panose="020B0604020202090204" pitchFamily="34" charset="0"/>
              </a:defRPr>
            </a:lvl9pPr>
          </a:lstStyle>
          <a:p>
            <a:pPr algn="ctr">
              <a:buFont typeface="Arial" panose="020B0604020202090204" pitchFamily="34" charset="0"/>
              <a:buNone/>
              <a:defRPr/>
            </a:pPr>
            <a:r>
              <a:rPr lang="en-US" altLang="zh-CN">
                <a:ea typeface="宋体" panose="02010600030101010101" pitchFamily="2" charset="-122"/>
              </a:rPr>
              <a:t>·</a:t>
            </a:r>
            <a:endParaRPr lang="zh-CN" altLang="en-US">
              <a:ea typeface="宋体" panose="02010600030101010101" pitchFamily="2" charset="-122"/>
            </a:endParaRPr>
          </a:p>
        </p:txBody>
      </p:sp>
      <p:pic>
        <p:nvPicPr>
          <p:cNvPr id="4103" name="Picture 5" descr="C:/Users/INK/Desktop/design/img/HIT_main_building_white.pngHIT_main_building_white"/>
          <p:cNvPicPr>
            <a:picLocks noChangeAspect="1" noChangeArrowheads="1"/>
          </p:cNvPicPr>
          <p:nvPr/>
        </p:nvPicPr>
        <p:blipFill>
          <a:blip r:embed="rId4"/>
          <a:srcRect/>
          <a:stretch>
            <a:fillRect/>
          </a:stretch>
        </p:blipFill>
        <p:spPr bwMode="auto">
          <a:xfrm>
            <a:off x="2524100" y="4857762"/>
            <a:ext cx="7286676" cy="2000239"/>
          </a:xfrm>
          <a:prstGeom prst="rect">
            <a:avLst/>
          </a:prstGeom>
          <a:noFill/>
          <a:ln w="9525">
            <a:noFill/>
            <a:miter lim="800000"/>
            <a:headEnd/>
            <a:tailEnd/>
          </a:ln>
        </p:spPr>
      </p:pic>
      <p:sp>
        <p:nvSpPr>
          <p:cNvPr id="4100" name="TextBox 2"/>
          <p:cNvSpPr txBox="1">
            <a:spLocks noChangeArrowheads="1"/>
          </p:cNvSpPr>
          <p:nvPr/>
        </p:nvSpPr>
        <p:spPr bwMode="auto">
          <a:xfrm>
            <a:off x="7744425" y="4198933"/>
            <a:ext cx="3530830" cy="520700"/>
          </a:xfrm>
          <a:prstGeom prst="rect">
            <a:avLst/>
          </a:prstGeom>
          <a:noFill/>
          <a:ln w="9525">
            <a:noFill/>
            <a:miter lim="800000"/>
          </a:ln>
        </p:spPr>
        <p:txBody>
          <a:bodyPr wrap="square" lIns="90187" tIns="45094" rIns="90187" bIns="45094">
            <a:spAutoFit/>
          </a:bodyPr>
          <a:lstStyle/>
          <a:p>
            <a:pPr algn="ctr"/>
            <a:r>
              <a:rPr lang="zh-CN" altLang="en-US" sz="2800" b="1" spc="300" dirty="0">
                <a:solidFill>
                  <a:schemeClr val="bg1"/>
                </a:solidFill>
                <a:latin typeface="华文楷体" panose="02010600040101010101" pitchFamily="2" charset="-122"/>
                <a:ea typeface="华文楷体" panose="02010600040101010101" pitchFamily="2" charset="-122"/>
              </a:rPr>
              <a:t>   答辩人：邹清林</a:t>
            </a:r>
          </a:p>
        </p:txBody>
      </p:sp>
      <p:sp>
        <p:nvSpPr>
          <p:cNvPr id="8" name="TextBox 2"/>
          <p:cNvSpPr txBox="1">
            <a:spLocks noChangeArrowheads="1"/>
          </p:cNvSpPr>
          <p:nvPr/>
        </p:nvSpPr>
        <p:spPr bwMode="auto">
          <a:xfrm>
            <a:off x="8060545" y="4627561"/>
            <a:ext cx="3214710" cy="952843"/>
          </a:xfrm>
          <a:prstGeom prst="rect">
            <a:avLst/>
          </a:prstGeom>
          <a:noFill/>
          <a:ln w="9525">
            <a:noFill/>
            <a:miter lim="800000"/>
          </a:ln>
        </p:spPr>
        <p:txBody>
          <a:bodyPr wrap="square" lIns="90187" tIns="45094" rIns="90187" bIns="45094">
            <a:spAutoFit/>
          </a:bodyPr>
          <a:lstStyle/>
          <a:p>
            <a:pPr algn="ctr"/>
            <a:r>
              <a:rPr lang="zh-CN" altLang="en-US" sz="2800" b="1" spc="300" dirty="0">
                <a:solidFill>
                  <a:schemeClr val="bg1"/>
                </a:solidFill>
                <a:latin typeface="华文楷体" panose="02010600040101010101" pitchFamily="2" charset="-122"/>
                <a:ea typeface="华文楷体" panose="02010600040101010101" pitchFamily="2" charset="-122"/>
              </a:rPr>
              <a:t>导师：罗晶晶</a:t>
            </a:r>
            <a:endParaRPr lang="en-US" altLang="zh-CN" sz="2800" b="1" spc="300" dirty="0">
              <a:solidFill>
                <a:schemeClr val="bg1"/>
              </a:solidFill>
              <a:latin typeface="华文楷体" panose="02010600040101010101" pitchFamily="2" charset="-122"/>
              <a:ea typeface="华文楷体" panose="02010600040101010101" pitchFamily="2" charset="-122"/>
            </a:endParaRPr>
          </a:p>
          <a:p>
            <a:pPr algn="ctr"/>
            <a:r>
              <a:rPr lang="en-US" altLang="zh-CN" sz="2800" b="1" spc="300" dirty="0">
                <a:solidFill>
                  <a:schemeClr val="bg1"/>
                </a:solidFill>
                <a:latin typeface="华文楷体" panose="02010600040101010101" pitchFamily="2" charset="-122"/>
                <a:ea typeface="华文楷体" panose="02010600040101010101" pitchFamily="2" charset="-122"/>
              </a:rPr>
              <a:t>2022/3/22</a:t>
            </a:r>
          </a:p>
        </p:txBody>
      </p:sp>
      <p:pic>
        <p:nvPicPr>
          <p:cNvPr id="2050" name="Picture 2" descr="C:\Users\liu\Desktop\logo (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73025"/>
            <a:ext cx="3647440" cy="67310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p:cNvSpPr txBox="1"/>
          <p:nvPr/>
        </p:nvSpPr>
        <p:spPr>
          <a:xfrm>
            <a:off x="3527342" y="1024196"/>
            <a:ext cx="5136844" cy="523220"/>
          </a:xfrm>
          <a:prstGeom prst="rect">
            <a:avLst/>
          </a:prstGeom>
          <a:noFill/>
        </p:spPr>
        <p:txBody>
          <a:bodyPr wrap="square" rtlCol="0">
            <a:spAutoFit/>
          </a:bodyPr>
          <a:lstStyle/>
          <a:p>
            <a:pPr algn="ctr"/>
            <a:r>
              <a:rPr lang="zh-CN" altLang="en-US" sz="2800" spc="200" dirty="0">
                <a:latin typeface="微软雅黑" panose="020B0503020204020204" pitchFamily="34" charset="-122"/>
                <a:ea typeface="微软雅黑" panose="020B0503020204020204" pitchFamily="34" charset="-122"/>
              </a:rPr>
              <a:t>毕业设计（论文）中期答辩</a:t>
            </a:r>
          </a:p>
        </p:txBody>
      </p:sp>
    </p:spTree>
  </p:cSld>
  <p:clrMapOvr>
    <a:masterClrMapping/>
  </p:clrMapOvr>
  <mc:AlternateContent xmlns:mc="http://schemas.openxmlformats.org/markup-compatibility/2006">
    <mc:Choice xmlns:p14="http://schemas.microsoft.com/office/powerpoint/2010/main" Requires="p14">
      <p:transition p14:dur="0" advTm="6996"/>
    </mc:Choice>
    <mc:Fallback>
      <p:transition advTm="69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网络模型</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4D7462A-3A1A-49C5-AD1E-814A0B23C45D}"/>
                  </a:ext>
                </a:extLst>
              </p:cNvPr>
              <p:cNvSpPr txBox="1"/>
              <p:nvPr/>
            </p:nvSpPr>
            <p:spPr>
              <a:xfrm>
                <a:off x="355599" y="3614741"/>
                <a:ext cx="11569307" cy="2814681"/>
              </a:xfrm>
              <a:prstGeom prst="rect">
                <a:avLst/>
              </a:prstGeom>
              <a:noFill/>
            </p:spPr>
            <p:txBody>
              <a:bodyPr wrap="square">
                <a:spAutoFit/>
              </a:bodyPr>
              <a:lstStyle/>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文件集记为</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𝐹</m:t>
                    </m:r>
                  </m:oMath>
                </a14:m>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，且每个文件都有其自己的编号。将所有时隙记为</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𝑇</m:t>
                    </m:r>
                  </m:oMath>
                </a14:m>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，在分析时，考虑单一时隙。</a:t>
                </a:r>
                <a:r>
                  <a:rPr lang="zh-CN" altLang="zh-CN" kern="100" dirty="0">
                    <a:latin typeface="Times New Roman" panose="02020603050405020304" pitchFamily="18" charset="0"/>
                  </a:rPr>
                  <a:t>信息年龄</a:t>
                </a:r>
                <a:r>
                  <a:rPr lang="en-US" altLang="zh-CN" kern="100" dirty="0" err="1">
                    <a:latin typeface="Times New Roman" panose="02020603050405020304" pitchFamily="18" charset="0"/>
                  </a:rPr>
                  <a:t>AoI</a:t>
                </a:r>
                <a:r>
                  <a:rPr lang="zh-CN" altLang="en-US" kern="100" dirty="0">
                    <a:latin typeface="Times New Roman" panose="02020603050405020304" pitchFamily="18" charset="0"/>
                  </a:rPr>
                  <a:t>记为两次文件更新的时间间隔</a:t>
                </a:r>
                <a:r>
                  <a:rPr lang="en-US" altLang="zh-CN" dirty="0">
                    <a:latin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信息的流行度服从齐夫分布</a:t>
                </a:r>
                <a:r>
                  <a:rPr lang="zh-CN" altLang="en-US" kern="100" dirty="0">
                    <a:latin typeface="Times New Roman" panose="02020603050405020304" pitchFamily="18" charset="0"/>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在每个时隙，收到用户的请求后，缓存节点进行如下工作：</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25000"/>
                  </a:lnSpc>
                  <a:buFont typeface="+mj-lt"/>
                  <a:buAutoNum type="arabicPeriod"/>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先从缓存查询文件。</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25000"/>
                  </a:lnSpc>
                  <a:buFont typeface="+mj-lt"/>
                  <a:buAutoNum type="arabicPeriod"/>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如果在缓存中没有查询到，则从服务器查询</a:t>
                </a:r>
                <a:r>
                  <a:rPr lang="zh-CN" altLang="en-US" dirty="0">
                    <a:solidFill>
                      <a:srgbClr val="191919"/>
                    </a:solidFill>
                    <a:latin typeface="宋体" panose="02010600030101010101" pitchFamily="2" charset="-122"/>
                    <a:ea typeface="宋体" panose="02010600030101010101" pitchFamily="2" charset="-122"/>
                    <a:cs typeface="Arial" panose="020B0604020202020204" pitchFamily="34"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342900" lvl="0" indent="-342900" algn="just">
                  <a:lnSpc>
                    <a:spcPct val="125000"/>
                  </a:lnSpc>
                  <a:buFont typeface="+mj-lt"/>
                  <a:buAutoNum type="arabicPeriod"/>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如果缓存中没有，则从服务器将文件发给用户，并且将该文件写入缓存；如果缓存中有，则直接将文件发给用户，并且将文件更新。</a:t>
                </a:r>
                <a:endParaRPr lang="en-US"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endParaRPr>
              </a:p>
              <a:p>
                <a:pPr indent="304800" algn="just">
                  <a:lnSpc>
                    <a:spcPct val="125000"/>
                  </a:lnSpc>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2" name="文本框 11">
                <a:extLst>
                  <a:ext uri="{FF2B5EF4-FFF2-40B4-BE49-F238E27FC236}">
                    <a16:creationId xmlns:a16="http://schemas.microsoft.com/office/drawing/2014/main" id="{C4D7462A-3A1A-49C5-AD1E-814A0B23C45D}"/>
                  </a:ext>
                </a:extLst>
              </p:cNvPr>
              <p:cNvSpPr txBox="1">
                <a:spLocks noRot="1" noChangeAspect="1" noMove="1" noResize="1" noEditPoints="1" noAdjustHandles="1" noChangeArrowheads="1" noChangeShapeType="1" noTextEdit="1"/>
              </p:cNvSpPr>
              <p:nvPr/>
            </p:nvSpPr>
            <p:spPr>
              <a:xfrm>
                <a:off x="355599" y="3614741"/>
                <a:ext cx="11569307" cy="2814681"/>
              </a:xfrm>
              <a:prstGeom prst="rect">
                <a:avLst/>
              </a:prstGeom>
              <a:blipFill>
                <a:blip r:embed="rId3"/>
                <a:stretch>
                  <a:fillRect l="-421" t="-649" r="-474" b="-2381"/>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EE7BC374-3A3C-46B8-82EF-314378B1C104}"/>
              </a:ext>
            </a:extLst>
          </p:cNvPr>
          <p:cNvPicPr>
            <a:picLocks noChangeAspect="1"/>
          </p:cNvPicPr>
          <p:nvPr/>
        </p:nvPicPr>
        <p:blipFill>
          <a:blip r:embed="rId4"/>
          <a:stretch>
            <a:fillRect/>
          </a:stretch>
        </p:blipFill>
        <p:spPr>
          <a:xfrm>
            <a:off x="831571" y="774827"/>
            <a:ext cx="10254351" cy="2740522"/>
          </a:xfrm>
          <a:prstGeom prst="rect">
            <a:avLst/>
          </a:prstGeom>
        </p:spPr>
      </p:pic>
    </p:spTree>
    <p:extLst>
      <p:ext uri="{BB962C8B-B14F-4D97-AF65-F5344CB8AC3E}">
        <p14:creationId xmlns:p14="http://schemas.microsoft.com/office/powerpoint/2010/main" val="780230434"/>
      </p:ext>
    </p:extLst>
  </p:cSld>
  <p:clrMapOvr>
    <a:masterClrMapping/>
  </p:clrMapOvr>
  <mc:AlternateContent xmlns:mc="http://schemas.openxmlformats.org/markup-compatibility/2006">
    <mc:Choice xmlns:p14="http://schemas.microsoft.com/office/powerpoint/2010/main" Requires="p14">
      <p:transition spd="slow" p14:dur="2000" advTm="14519"/>
    </mc:Choice>
    <mc:Fallback>
      <p:transition spd="slow" advTm="1451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问题建模</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EFE586E-F758-4435-BD56-BE8BBA711ED3}"/>
                  </a:ext>
                </a:extLst>
              </p:cNvPr>
              <p:cNvSpPr txBox="1"/>
              <p:nvPr/>
            </p:nvSpPr>
            <p:spPr>
              <a:xfrm>
                <a:off x="355600" y="923356"/>
                <a:ext cx="11229942" cy="4322145"/>
              </a:xfrm>
              <a:prstGeom prst="rect">
                <a:avLst/>
              </a:prstGeom>
              <a:noFill/>
            </p:spPr>
            <p:txBody>
              <a:bodyPr wrap="square">
                <a:spAutoFit/>
              </a:bodyPr>
              <a:lstStyle/>
              <a:p>
                <a:pPr>
                  <a:lnSpc>
                    <a:spcPct val="125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每个用户的所有请求都在每个时隙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初发生，且这些请求是随机变化的，为了进行建模，需要了解用户每个请求的内容与在哪个时隙发出请求。用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h</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𝑜</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两个函数分别表示用户</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个请求</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内容和</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时间</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的关系。结合两个函数，可以计算出每个文件在哪几个时隙被请求，进而计算其</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𝐴𝑜𝐼</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rPr>
                  <a:t>用</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𝑚</m:t>
                        </m:r>
                      </m:e>
                      <m:sub>
                        <m:r>
                          <a:rPr lang="en-US" altLang="zh-CN" sz="1800" i="1" kern="100">
                            <a:effectLst/>
                            <a:latin typeface="Cambria Math" panose="02040503050406030204" pitchFamily="18" charset="0"/>
                            <a:ea typeface="宋体" panose="02010600030101010101" pitchFamily="2" charset="-122"/>
                          </a:rPr>
                          <m:t>𝑡𝑓</m:t>
                        </m:r>
                      </m:sub>
                    </m:sSub>
                  </m:oMath>
                </a14:m>
                <a:r>
                  <a:rPr lang="zh-CN" altLang="zh-CN" sz="1800" kern="100" dirty="0">
                    <a:effectLst/>
                    <a:latin typeface="Times New Roman" panose="02020603050405020304" pitchFamily="18" charset="0"/>
                    <a:ea typeface="宋体" panose="02010600030101010101" pitchFamily="2" charset="-122"/>
                  </a:rPr>
                  <a:t>表示在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𝑡</m:t>
                    </m:r>
                  </m:oMath>
                </a14:m>
                <a:r>
                  <a:rPr lang="zh-CN" altLang="zh-CN" sz="1800" kern="100" dirty="0">
                    <a:effectLst/>
                    <a:latin typeface="Times New Roman" panose="02020603050405020304" pitchFamily="18" charset="0"/>
                    <a:ea typeface="宋体" panose="02010600030101010101" pitchFamily="2" charset="-122"/>
                  </a:rPr>
                  <a:t>时隙请求内容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的用户数。</a:t>
                </a:r>
                <a:endParaRPr lang="zh-CN" altLang="zh-CN" sz="1800" kern="100" dirty="0">
                  <a:effectLst/>
                  <a:latin typeface="Times New Roman" panose="02020603050405020304" pitchFamily="18" charset="0"/>
                  <a:ea typeface="黑体" panose="02010609060101010101" pitchFamily="49" charset="-122"/>
                </a:endParaRPr>
              </a:p>
              <a:p>
                <a:pPr indent="304800" algn="just">
                  <a:lnSpc>
                    <a:spcPct val="1250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缓存还受到容量的限制，</a:t>
                </a:r>
                <a:r>
                  <a:rPr lang="zh-CN" altLang="zh-CN" dirty="0"/>
                  <a:t>由于实际文件大小不等，讨论缓存容量与文件大小的相对大小更有意义</a:t>
                </a:r>
                <a:r>
                  <a:rPr lang="zh-CN" altLang="en-US" dirty="0"/>
                  <a:t>。</a:t>
                </a:r>
                <a:r>
                  <a:rPr lang="zh-CN" altLang="zh-CN" sz="1800" kern="100" dirty="0">
                    <a:effectLst/>
                    <a:latin typeface="Times New Roman" panose="02020603050405020304" pitchFamily="18" charset="0"/>
                    <a:ea typeface="宋体" panose="02010600030101010101" pitchFamily="2" charset="-122"/>
                  </a:rPr>
                  <a:t>用</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oMath>
                </a14:m>
                <a:r>
                  <a:rPr lang="zh-CN" altLang="zh-CN" sz="1800" kern="100" dirty="0">
                    <a:effectLst/>
                    <a:latin typeface="Times New Roman" panose="02020603050405020304" pitchFamily="18" charset="0"/>
                    <a:ea typeface="宋体" panose="02010600030101010101" pitchFamily="2" charset="-122"/>
                  </a:rPr>
                  <a:t>表示每个文件的大小</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单元</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，设缓存大小为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𝑆</m:t>
                    </m:r>
                  </m:oMath>
                </a14:m>
                <a:r>
                  <a:rPr lang="zh-CN" altLang="zh-CN" sz="1800" kern="100" dirty="0">
                    <a:effectLst/>
                    <a:latin typeface="Times New Roman" panose="02020603050405020304" pitchFamily="18" charset="0"/>
                    <a:ea typeface="宋体" panose="02010600030101010101" pitchFamily="2" charset="-122"/>
                  </a:rPr>
                  <a:t>，其值为所有文件的总大小的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𝜌</m:t>
                    </m:r>
                  </m:oMath>
                </a14:m>
                <a:r>
                  <a:rPr lang="zh-CN" altLang="zh-CN" sz="1800" kern="100" dirty="0">
                    <a:effectLst/>
                    <a:latin typeface="Times New Roman" panose="02020603050405020304" pitchFamily="18" charset="0"/>
                    <a:ea typeface="宋体" panose="02010600030101010101" pitchFamily="2" charset="-122"/>
                  </a:rPr>
                  <a:t>倍：</a:t>
                </a:r>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𝑆</m:t>
                    </m:r>
                    <m:r>
                      <a:rPr lang="en-US" altLang="zh-CN" sz="1800"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𝜌</m:t>
                    </m:r>
                    <m:nary>
                      <m:naryPr>
                        <m:chr m:val="∑"/>
                        <m:limLoc m:val="undOvr"/>
                        <m:subHide m:val="on"/>
                        <m:supHide m:val="on"/>
                        <m:ctrlPr>
                          <a:rPr lang="zh-CN" altLang="zh-CN" sz="1800" i="1" kern="100">
                            <a:effectLst/>
                            <a:latin typeface="Cambria Math" panose="02040503050406030204" pitchFamily="18" charset="0"/>
                            <a:ea typeface="Cambria Math" panose="02040503050406030204" pitchFamily="18" charset="0"/>
                          </a:rPr>
                        </m:ctrlPr>
                      </m:naryP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kern="100">
                            <a:effectLst/>
                            <a:latin typeface="Cambria Math" panose="02040503050406030204" pitchFamily="18" charset="0"/>
                            <a:ea typeface="宋体" panose="02010600030101010101" pitchFamily="2" charset="-122"/>
                          </a:rPr>
                          <m:t>,</m:t>
                        </m:r>
                      </m:e>
                    </m:nary>
                    <m:r>
                      <a:rPr lang="en-US" altLang="zh-CN" sz="1800" i="1" kern="100">
                        <a:effectLst/>
                        <a:latin typeface="Cambria Math" panose="02040503050406030204" pitchFamily="18" charset="0"/>
                        <a:ea typeface="宋体" panose="02010600030101010101" pitchFamily="2" charset="-122"/>
                      </a:rPr>
                      <m:t>𝜌</m:t>
                    </m:r>
                  </m:oMath>
                </a14:m>
                <a:r>
                  <a:rPr lang="zh-CN" altLang="zh-CN" sz="1800" kern="100" dirty="0">
                    <a:effectLst/>
                    <a:latin typeface="Times New Roman" panose="02020603050405020304" pitchFamily="18" charset="0"/>
                    <a:ea typeface="宋体" panose="02010600030101010101" pitchFamily="2" charset="-122"/>
                  </a:rPr>
                  <a:t>为常数。</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𝑠</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表示从服务器直接向用户提供文件的单元成本</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使用</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表示从缓存中向用户提供文件的单元成本。</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为了细化每个时刻的决策，引入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两个二进制变量，</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𝑡𝑓</m:t>
                        </m:r>
                        <m:r>
                          <a:rPr lang="en-US" altLang="zh-CN" i="1">
                            <a:latin typeface="Cambria Math" panose="02040503050406030204" pitchFamily="18" charset="0"/>
                          </a:rPr>
                          <m:t> </m:t>
                        </m:r>
                      </m:sub>
                    </m:sSub>
                  </m:oMath>
                </a14:m>
                <a:r>
                  <a:rPr lang="zh-CN" altLang="zh-CN" dirty="0"/>
                  <a:t>表示内容</a:t>
                </a:r>
                <a14:m>
                  <m:oMath xmlns:m="http://schemas.openxmlformats.org/officeDocument/2006/math">
                    <m:r>
                      <a:rPr lang="en-US" altLang="zh-CN" i="1">
                        <a:latin typeface="Cambria Math" panose="02040503050406030204" pitchFamily="18" charset="0"/>
                      </a:rPr>
                      <m:t>𝑓</m:t>
                    </m:r>
                  </m:oMath>
                </a14:m>
                <a:r>
                  <a:rPr lang="zh-CN" altLang="zh-CN" dirty="0"/>
                  <a:t>是否在</a:t>
                </a:r>
                <a14:m>
                  <m:oMath xmlns:m="http://schemas.openxmlformats.org/officeDocument/2006/math">
                    <m:r>
                      <a:rPr lang="en-US" altLang="zh-CN" i="1">
                        <a:latin typeface="Cambria Math" panose="02040503050406030204" pitchFamily="18" charset="0"/>
                      </a:rPr>
                      <m:t>𝑡</m:t>
                    </m:r>
                  </m:oMath>
                </a14:m>
                <a:r>
                  <a:rPr lang="zh-CN" altLang="zh-CN" dirty="0"/>
                  <a:t>时刻存储在缓存中</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另一个二进制变量</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是</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𝑡𝑓𝑖</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是否在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时刻存储在缓存中且具有</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𝐴𝑜𝐼</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现在考察每个时隙该系统的所有行为，涉及网络传输负载的部分有：服务器向用户发送文件，缓存向用户发送文件与服务器将内容在边缘缓存中更新，共三种行为。其中前两种都是为了满足用户的文件下载请求。</a:t>
                </a:r>
                <a:endParaRPr lang="zh-CN" altLang="zh-CN" sz="1800" kern="100" dirty="0">
                  <a:effectLst/>
                  <a:latin typeface="Times New Roman" panose="02020603050405020304" pitchFamily="18" charset="0"/>
                  <a:ea typeface="黑体" panose="02010609060101010101" pitchFamily="49" charset="-122"/>
                </a:endParaRPr>
              </a:p>
              <a:p>
                <a:endParaRPr lang="zh-CN" altLang="en-US" dirty="0"/>
              </a:p>
            </p:txBody>
          </p:sp>
        </mc:Choice>
        <mc:Fallback xmlns="">
          <p:sp>
            <p:nvSpPr>
              <p:cNvPr id="6" name="文本框 5">
                <a:extLst>
                  <a:ext uri="{FF2B5EF4-FFF2-40B4-BE49-F238E27FC236}">
                    <a16:creationId xmlns:a16="http://schemas.microsoft.com/office/drawing/2014/main" id="{AEFE586E-F758-4435-BD56-BE8BBA711ED3}"/>
                  </a:ext>
                </a:extLst>
              </p:cNvPr>
              <p:cNvSpPr txBox="1">
                <a:spLocks noRot="1" noChangeAspect="1" noMove="1" noResize="1" noEditPoints="1" noAdjustHandles="1" noChangeArrowheads="1" noChangeShapeType="1" noTextEdit="1"/>
              </p:cNvSpPr>
              <p:nvPr/>
            </p:nvSpPr>
            <p:spPr>
              <a:xfrm>
                <a:off x="355600" y="923356"/>
                <a:ext cx="11229942" cy="4322145"/>
              </a:xfrm>
              <a:prstGeom prst="rect">
                <a:avLst/>
              </a:prstGeom>
              <a:blipFill>
                <a:blip r:embed="rId3"/>
                <a:stretch>
                  <a:fillRect l="-434" t="-282" r="-4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314978"/>
      </p:ext>
    </p:extLst>
  </p:cSld>
  <p:clrMapOvr>
    <a:masterClrMapping/>
  </p:clrMapOvr>
  <mc:AlternateContent xmlns:mc="http://schemas.openxmlformats.org/markup-compatibility/2006">
    <mc:Choice xmlns:p14="http://schemas.microsoft.com/office/powerpoint/2010/main" Requires="p14">
      <p:transition spd="slow" p14:dur="2000" advTm="90483"/>
    </mc:Choice>
    <mc:Fallback>
      <p:transition spd="slow" advTm="904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问题建模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F5FDA35-EF4A-436C-9487-170469F61F31}"/>
                  </a:ext>
                </a:extLst>
              </p:cNvPr>
              <p:cNvSpPr txBox="1"/>
              <p:nvPr/>
            </p:nvSpPr>
            <p:spPr>
              <a:xfrm>
                <a:off x="539685" y="926257"/>
                <a:ext cx="11130699" cy="4665957"/>
              </a:xfrm>
              <a:prstGeom prst="rect">
                <a:avLst/>
              </a:prstGeom>
              <a:noFill/>
            </p:spPr>
            <p:txBody>
              <a:bodyPr wrap="square">
                <a:spAutoFit/>
              </a:bodyPr>
              <a:lstStyle/>
              <a:p>
                <a:pPr indent="30480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如果满足所有用户的所有文件请求的行为</a:t>
                </a:r>
                <a:r>
                  <a:rPr lang="zh-CN" altLang="en-US" kern="100" dirty="0">
                    <a:latin typeface="Times New Roman" panose="02020603050405020304" pitchFamily="18" charset="0"/>
                    <a:ea typeface="宋体" panose="02010600030101010101" pitchFamily="2" charset="-122"/>
                  </a:rPr>
                  <a:t>（即前两种</a:t>
                </a:r>
                <a:r>
                  <a:rPr lang="en-US" altLang="zh-CN" kern="100" dirty="0">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带来的网络负载定义为一种成本，记为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𝑑𝑜𝑤𝑛𝑙𝑎𝑜𝑑</m:t>
                        </m:r>
                      </m:sub>
                    </m:sSub>
                  </m:oMath>
                </a14:m>
                <a:r>
                  <a:rPr lang="zh-CN" altLang="zh-CN" sz="1800" kern="100" dirty="0">
                    <a:effectLst/>
                    <a:latin typeface="Times New Roman" panose="02020603050405020304" pitchFamily="18" charset="0"/>
                    <a:ea typeface="宋体" panose="02010600030101010101" pitchFamily="2" charset="-122"/>
                  </a:rPr>
                  <a:t>，则可以写出它的表达式</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𝑑𝑜𝑤𝑛𝑙𝑎𝑜𝑑</m:t>
                        </m:r>
                      </m:sub>
                    </m:sSub>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𝑈</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𝑟</m:t>
                            </m:r>
                            <m:r>
                              <a:rPr lang="en-US" altLang="zh-CN" sz="1800" i="1" kern="100">
                                <a:effectLst/>
                                <a:latin typeface="Cambria Math" panose="02040503050406030204" pitchFamily="18" charset="0"/>
                                <a:ea typeface="宋体" panose="02010600030101010101" pitchFamily="2" charset="-122"/>
                              </a:rPr>
                              <m:t>=1</m:t>
                            </m:r>
                          </m:sub>
                          <m: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𝑅</m:t>
                                </m:r>
                              </m:e>
                              <m:sub>
                                <m:r>
                                  <a:rPr lang="en-US" altLang="zh-CN" sz="1800" i="1" kern="100">
                                    <a:effectLst/>
                                    <a:latin typeface="Cambria Math" panose="02040503050406030204" pitchFamily="18" charset="0"/>
                                    <a:ea typeface="宋体" panose="02010600030101010101" pitchFamily="2" charset="-122"/>
                                  </a:rPr>
                                  <m:t>𝑢</m:t>
                                </m:r>
                              </m:sub>
                            </m:s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b>
                            </m:sSub>
                            <m:r>
                              <a:rPr lang="en-US" altLang="zh-CN" sz="1800" i="1" kern="100">
                                <a:effectLst/>
                                <a:latin typeface="Cambria Math" panose="02040503050406030204" pitchFamily="18" charset="0"/>
                                <a:ea typeface="宋体" panose="02010600030101010101" pitchFamily="2" charset="-122"/>
                              </a:rPr>
                              <m:t>[</m:t>
                            </m:r>
                          </m:e>
                        </m:nary>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𝑏</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𝑜</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 </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(1−</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𝑜</m:t>
                        </m:r>
                        <m:d>
                          <m:dPr>
                            <m:ctrlPr>
                              <a:rPr lang="zh-CN" altLang="zh-CN" sz="1800" i="1" kern="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dPr>
                          <m:e>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e>
                        </m:d>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d>
                          <m:dPr>
                            <m:ctrlPr>
                              <a:rPr lang="zh-CN" altLang="zh-CN" sz="1800" i="1" kern="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dPr>
                          <m:e>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e>
                        </m:d>
                      </m:sub>
                    </m:sSub>
                    <m:r>
                      <a:rPr lang="en-US" altLang="zh-CN" sz="1800" i="1" kern="100">
                        <a:effectLst/>
                        <a:latin typeface="Cambria Math" panose="02040503050406030204" pitchFamily="18" charset="0"/>
                        <a:ea typeface="宋体" panose="02010600030101010101" pitchFamily="2" charset="-122"/>
                      </a:rPr>
                      <m:t>)]</m:t>
                    </m:r>
                  </m:oMath>
                </a14:m>
                <a:r>
                  <a:rPr lang="en-US" altLang="zh-CN" sz="1800" kern="100" dirty="0">
                    <a:effectLst/>
                    <a:latin typeface="Times New Roman" panose="02020603050405020304" pitchFamily="18" charset="0"/>
                    <a:ea typeface="宋体" panose="02010600030101010101" pitchFamily="2" charset="-122"/>
                  </a:rPr>
                  <a:t>,</a:t>
                </a:r>
                <a:endParaRPr lang="en-US" altLang="zh-CN" kern="100" dirty="0">
                  <a:latin typeface="Times New Roman" panose="02020603050405020304" pitchFamily="18" charset="0"/>
                  <a:ea typeface="宋体" panose="02010600030101010101" pitchFamily="2" charset="-122"/>
                </a:endParaRPr>
              </a:p>
              <a:p>
                <a:pPr indent="304800">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用户的下载请求还伴随着缓存中的内容更新，记更新成本为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𝑢𝑝𝑑𝑎𝑡𝑒</m:t>
                        </m:r>
                      </m:sub>
                    </m:sSub>
                  </m:oMath>
                </a14:m>
                <a:r>
                  <a:rPr lang="zh-CN" altLang="zh-CN" sz="1800" kern="100" dirty="0">
                    <a:effectLst/>
                    <a:latin typeface="Times New Roman" panose="02020603050405020304" pitchFamily="18" charset="0"/>
                    <a:ea typeface="宋体" panose="02010600030101010101" pitchFamily="2" charset="-122"/>
                  </a:rPr>
                  <a:t>。由于研究了内容的新鲜度，还需要引入一个消息过时所造成的成本，在优化时应使得该成本尽可能小。将内容过时的成本记为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𝐴𝑜𝐼</m:t>
                    </m:r>
                  </m:oMath>
                </a14:m>
                <a:r>
                  <a:rPr lang="zh-CN" altLang="zh-CN" sz="1800" kern="100" dirty="0">
                    <a:effectLst/>
                    <a:latin typeface="Times New Roman" panose="02020603050405020304" pitchFamily="18" charset="0"/>
                    <a:ea typeface="宋体" panose="02010600030101010101" pitchFamily="2" charset="-122"/>
                  </a:rPr>
                  <a:t>成本，</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𝐴𝑜𝐼</m:t>
                        </m:r>
                      </m:sub>
                    </m:sSub>
                  </m:oMath>
                </a14:m>
                <a:r>
                  <a:rPr lang="zh-CN" altLang="zh-CN" sz="1800" kern="100" dirty="0">
                    <a:effectLst/>
                    <a:latin typeface="Times New Roman" panose="02020603050405020304" pitchFamily="18" charset="0"/>
                    <a:ea typeface="宋体" panose="02010600030101010101" pitchFamily="2" charset="-122"/>
                  </a:rPr>
                  <a:t>。</a:t>
                </a:r>
                <a:endParaRPr lang="en-US"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𝑢𝑝𝑑𝑎𝑡𝑒</m:t>
                        </m:r>
                      </m:sub>
                    </m:sSub>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𝐹</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m:t>
                            </m:r>
                          </m:e>
                        </m:nary>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𝑏</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m:t>
                        </m:r>
                      </m:sub>
                    </m:sSub>
                  </m:oMath>
                </a14:m>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𝐴𝑜𝐼</m:t>
                        </m:r>
                      </m:sub>
                    </m:sSub>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en-US" altLang="zh-CN" sz="1800"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𝐹</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𝑡</m:t>
                            </m:r>
                            <m:r>
                              <a:rPr lang="en-US" altLang="zh-CN" sz="1800"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𝑡</m:t>
                                </m:r>
                                <m:r>
                                  <a:rPr lang="en-US" altLang="zh-CN" sz="1800" kern="100">
                                    <a:effectLst/>
                                    <a:latin typeface="Cambria Math" panose="02040503050406030204" pitchFamily="18" charset="0"/>
                                    <a:ea typeface="宋体" panose="02010600030101010101" pitchFamily="2" charset="-122"/>
                                  </a:rPr>
                                  <m:t>=1</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𝑝</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𝑖</m:t>
                                </m:r>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𝑚</m:t>
                                    </m:r>
                                  </m:e>
                                  <m:sub>
                                    <m:r>
                                      <a:rPr lang="en-US" altLang="zh-CN" sz="1800" i="1" kern="100">
                                        <a:effectLst/>
                                        <a:latin typeface="Cambria Math" panose="02040503050406030204" pitchFamily="18" charset="0"/>
                                        <a:ea typeface="宋体" panose="02010600030101010101" pitchFamily="2" charset="-122"/>
                                      </a:rPr>
                                      <m:t>𝑡𝑓</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sub>
                                </m:sSub>
                                <m:r>
                                  <a:rPr lang="en-US" altLang="zh-CN" sz="1800" kern="100">
                                    <a:effectLst/>
                                    <a:latin typeface="Cambria Math" panose="02040503050406030204" pitchFamily="18" charset="0"/>
                                    <a:ea typeface="宋体" panose="02010600030101010101" pitchFamily="2" charset="-122"/>
                                  </a:rPr>
                                  <m:t> </m:t>
                                </m:r>
                              </m:e>
                            </m:nary>
                          </m:e>
                        </m:nary>
                      </m:e>
                    </m:nary>
                  </m:oMath>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Aft>
                    <a:spcPts val="600"/>
                  </a:spcAft>
                </a:pP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kern="100">
                            <a:effectLst/>
                            <a:latin typeface="Cambria Math" panose="02040503050406030204" pitchFamily="18" charset="0"/>
                            <a:ea typeface="宋体" panose="02010600030101010101" pitchFamily="2" charset="-122"/>
                          </a:rPr>
                          <m:t>0</m:t>
                        </m:r>
                      </m:sub>
                    </m:sSub>
                  </m:oMath>
                </a14:m>
                <a:r>
                  <a:rPr lang="zh-CN" altLang="zh-CN" sz="1800" kern="100" dirty="0">
                    <a:effectLst/>
                    <a:latin typeface="Times New Roman" panose="02020603050405020304" pitchFamily="18" charset="0"/>
                    <a:ea typeface="宋体" panose="02010600030101010101" pitchFamily="2" charset="-122"/>
                  </a:rPr>
                  <a:t>表示内容刚刚从服务器下载。内容储存成本</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𝑝</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定义为内容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𝑖</m:t>
                    </m:r>
                  </m:oMath>
                </a14:m>
                <a:r>
                  <a:rPr lang="zh-CN" altLang="zh-CN" sz="1800" kern="100" dirty="0">
                    <a:effectLst/>
                    <a:latin typeface="Times New Roman" panose="02020603050405020304" pitchFamily="18" charset="0"/>
                    <a:ea typeface="宋体" panose="02010600030101010101" pitchFamily="2" charset="-122"/>
                  </a:rPr>
                  <a:t>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𝐴𝑜𝐼</m:t>
                    </m:r>
                  </m:oMath>
                </a14:m>
                <a:r>
                  <a:rPr lang="zh-CN" altLang="zh-CN" sz="1800" kern="100" dirty="0">
                    <a:effectLst/>
                    <a:latin typeface="Times New Roman" panose="02020603050405020304" pitchFamily="18" charset="0"/>
                    <a:ea typeface="宋体" panose="02010600030101010101" pitchFamily="2" charset="-122"/>
                  </a:rPr>
                  <a:t>与其大小</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oMath>
                </a14:m>
                <a:r>
                  <a:rPr lang="zh-CN" altLang="zh-CN" sz="1800" kern="100" dirty="0">
                    <a:effectLst/>
                    <a:latin typeface="Times New Roman" panose="02020603050405020304" pitchFamily="18" charset="0"/>
                    <a:ea typeface="宋体" panose="02010600030101010101" pitchFamily="2" charset="-122"/>
                  </a:rPr>
                  <a:t>的乘积。</a:t>
                </a:r>
                <a:r>
                  <a:rPr lang="zh-CN" altLang="zh-CN" dirty="0"/>
                  <a:t>分析引入的两个二进制变量</a:t>
                </a:r>
                <a:r>
                  <a:rPr lang="zh-CN" altLang="en-US" dirty="0"/>
                  <a:t>，</a:t>
                </a:r>
                <a:r>
                  <a:rPr lang="zh-CN" altLang="zh-CN" kern="100" dirty="0">
                    <a:latin typeface="Times New Roman" panose="02020603050405020304" pitchFamily="18" charset="0"/>
                  </a:rPr>
                  <a:t>对一个内容</a:t>
                </a:r>
                <a14:m>
                  <m:oMath xmlns:m="http://schemas.openxmlformats.org/officeDocument/2006/math">
                    <m:r>
                      <a:rPr lang="en-US" altLang="zh-CN" i="1" kern="100">
                        <a:latin typeface="Cambria Math" panose="02040503050406030204" pitchFamily="18" charset="0"/>
                      </a:rPr>
                      <m:t>𝑓</m:t>
                    </m:r>
                  </m:oMath>
                </a14:m>
                <a:r>
                  <a:rPr lang="zh-CN" altLang="zh-CN" kern="100" dirty="0">
                    <a:latin typeface="Times New Roman" panose="02020603050405020304" pitchFamily="18" charset="0"/>
                  </a:rPr>
                  <a:t>，其</a:t>
                </a:r>
                <a14:m>
                  <m:oMath xmlns:m="http://schemas.openxmlformats.org/officeDocument/2006/math">
                    <m:r>
                      <a:rPr lang="en-US" altLang="zh-CN" i="1" kern="100">
                        <a:latin typeface="Cambria Math" panose="02040503050406030204" pitchFamily="18" charset="0"/>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𝑡𝑓</m:t>
                        </m:r>
                        <m:r>
                          <a:rPr lang="en-US" altLang="zh-CN" i="1" kern="100">
                            <a:latin typeface="Cambria Math" panose="02040503050406030204" pitchFamily="18" charset="0"/>
                          </a:rPr>
                          <m:t> </m:t>
                        </m:r>
                      </m:sub>
                    </m:sSub>
                    <m:r>
                      <a:rPr lang="en-US" altLang="zh-CN" i="1" kern="100">
                        <a:latin typeface="Cambria Math" panose="02040503050406030204" pitchFamily="18" charset="0"/>
                      </a:rPr>
                      <m:t>, </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𝑎</m:t>
                        </m:r>
                      </m:e>
                      <m:sub>
                        <m:r>
                          <a:rPr lang="en-US" altLang="zh-CN" i="1" kern="100">
                            <a:latin typeface="Cambria Math" panose="02040503050406030204" pitchFamily="18" charset="0"/>
                          </a:rPr>
                          <m:t>𝑡𝑓𝑖</m:t>
                        </m:r>
                      </m:sub>
                    </m:sSub>
                    <m:r>
                      <a:rPr lang="en-US" altLang="zh-CN" i="1" kern="100">
                        <a:latin typeface="Cambria Math" panose="02040503050406030204" pitchFamily="18" charset="0"/>
                      </a:rPr>
                      <m:t>)</m:t>
                    </m:r>
                  </m:oMath>
                </a14:m>
                <a:r>
                  <a:rPr lang="zh-CN" altLang="zh-CN" kern="100" dirty="0">
                    <a:latin typeface="Times New Roman" panose="02020603050405020304" pitchFamily="18" charset="0"/>
                  </a:rPr>
                  <a:t>对可以表示所有时隙中它在缓存中的情况。所有文件的</a:t>
                </a:r>
                <a14:m>
                  <m:oMath xmlns:m="http://schemas.openxmlformats.org/officeDocument/2006/math">
                    <m:d>
                      <m:dPr>
                        <m:ctrlPr>
                          <a:rPr lang="zh-CN" altLang="zh-CN" i="1" kern="100">
                            <a:latin typeface="Cambria Math" panose="02040503050406030204" pitchFamily="18" charset="0"/>
                            <a:ea typeface="Cambria Math" panose="02040503050406030204" pitchFamily="18" charset="0"/>
                          </a:rPr>
                        </m:ctrlPr>
                      </m:dPr>
                      <m:e>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𝑥</m:t>
                            </m:r>
                          </m:e>
                          <m:sub>
                            <m:r>
                              <a:rPr lang="en-US" altLang="zh-CN" i="1" kern="100">
                                <a:latin typeface="Cambria Math" panose="02040503050406030204" pitchFamily="18" charset="0"/>
                              </a:rPr>
                              <m:t>𝑡𝑓</m:t>
                            </m:r>
                            <m:r>
                              <a:rPr lang="en-US" altLang="zh-CN" i="1" kern="100">
                                <a:latin typeface="Cambria Math" panose="02040503050406030204" pitchFamily="18" charset="0"/>
                              </a:rPr>
                              <m:t> </m:t>
                            </m:r>
                          </m:sub>
                        </m:sSub>
                        <m:r>
                          <a:rPr lang="en-US" altLang="zh-CN" i="1" kern="100">
                            <a:latin typeface="Cambria Math" panose="02040503050406030204" pitchFamily="18" charset="0"/>
                          </a:rPr>
                          <m:t>, </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rPr>
                              <m:t>𝑎</m:t>
                            </m:r>
                          </m:e>
                          <m:sub>
                            <m:r>
                              <a:rPr lang="en-US" altLang="zh-CN" i="1" kern="100">
                                <a:latin typeface="Cambria Math" panose="02040503050406030204" pitchFamily="18" charset="0"/>
                              </a:rPr>
                              <m:t>𝑡𝑓𝑖</m:t>
                            </m:r>
                          </m:sub>
                        </m:sSub>
                      </m:e>
                    </m:d>
                  </m:oMath>
                </a14:m>
                <a:r>
                  <a:rPr lang="zh-CN" altLang="zh-CN" kern="100" dirty="0">
                    <a:latin typeface="Times New Roman" panose="02020603050405020304" pitchFamily="18" charset="0"/>
                  </a:rPr>
                  <a:t>对即是</a:t>
                </a:r>
                <a:r>
                  <a:rPr lang="zh-CN" altLang="en-US" kern="100" dirty="0">
                    <a:latin typeface="Times New Roman" panose="02020603050405020304" pitchFamily="18" charset="0"/>
                  </a:rPr>
                  <a:t>系统</a:t>
                </a:r>
                <a:r>
                  <a:rPr lang="zh-CN" altLang="zh-CN" kern="100" dirty="0">
                    <a:latin typeface="Times New Roman" panose="02020603050405020304" pitchFamily="18" charset="0"/>
                  </a:rPr>
                  <a:t>更新策略</a:t>
                </a:r>
                <a:r>
                  <a:rPr lang="zh-CN" altLang="en-US" kern="100" dirty="0">
                    <a:latin typeface="Times New Roman" panose="02020603050405020304" pitchFamily="18" charset="0"/>
                  </a:rPr>
                  <a:t>。</a:t>
                </a:r>
                <a:endParaRPr lang="zh-CN" altLang="zh-CN" kern="100" dirty="0">
                  <a:latin typeface="Times New Roman" panose="02020603050405020304" pitchFamily="18" charset="0"/>
                </a:endParaRPr>
              </a:p>
              <a:p>
                <a:pPr indent="304800">
                  <a:lnSpc>
                    <a:spcPct val="125000"/>
                  </a:lnSpc>
                  <a:spcAft>
                    <a:spcPts val="600"/>
                  </a:spcAft>
                </a:pP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EF5FDA35-EF4A-436C-9487-170469F61F31}"/>
                  </a:ext>
                </a:extLst>
              </p:cNvPr>
              <p:cNvSpPr txBox="1">
                <a:spLocks noRot="1" noChangeAspect="1" noMove="1" noResize="1" noEditPoints="1" noAdjustHandles="1" noChangeArrowheads="1" noChangeShapeType="1" noTextEdit="1"/>
              </p:cNvSpPr>
              <p:nvPr/>
            </p:nvSpPr>
            <p:spPr>
              <a:xfrm>
                <a:off x="539685" y="926257"/>
                <a:ext cx="11130699" cy="4665957"/>
              </a:xfrm>
              <a:prstGeom prst="rect">
                <a:avLst/>
              </a:prstGeom>
              <a:blipFill>
                <a:blip r:embed="rId3"/>
                <a:stretch>
                  <a:fillRect l="-493" t="-392" r="-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2930467"/>
      </p:ext>
    </p:extLst>
  </p:cSld>
  <p:clrMapOvr>
    <a:masterClrMapping/>
  </p:clrMapOvr>
  <mc:AlternateContent xmlns:mc="http://schemas.openxmlformats.org/markup-compatibility/2006">
    <mc:Choice xmlns:p14="http://schemas.microsoft.com/office/powerpoint/2010/main" Requires="p14">
      <p:transition spd="slow" p14:dur="2000" advTm="927"/>
    </mc:Choice>
    <mc:Fallback>
      <p:transition spd="slow" advTm="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问题建模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15137E4-641D-4F06-820B-FB908099F1FB}"/>
                  </a:ext>
                </a:extLst>
              </p:cNvPr>
              <p:cNvSpPr txBox="1"/>
              <p:nvPr/>
            </p:nvSpPr>
            <p:spPr>
              <a:xfrm>
                <a:off x="575034" y="770052"/>
                <a:ext cx="11359300" cy="5255926"/>
              </a:xfrm>
              <a:prstGeom prst="rect">
                <a:avLst/>
              </a:prstGeom>
              <a:noFill/>
            </p:spPr>
            <p:txBody>
              <a:bodyPr wrap="square">
                <a:spAutoFit/>
              </a:bodyPr>
              <a:lstStyle/>
              <a:p>
                <a:pPr indent="304800">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优化目标为使总成本最小，问题表示为：</a:t>
                </a:r>
                <a:br>
                  <a:rPr lang="en-US" altLang="zh-CN" sz="1800" i="1" kern="100" dirty="0">
                    <a:effectLst/>
                    <a:latin typeface="Cambria Math" panose="02040503050406030204" pitchFamily="18" charset="0"/>
                    <a:ea typeface="宋体" panose="02010600030101010101" pitchFamily="2" charset="-122"/>
                  </a:rPr>
                </a:br>
                <a14:m>
                  <m:oMathPara xmlns:m="http://schemas.openxmlformats.org/officeDocument/2006/math">
                    <m:oMathParaPr>
                      <m:jc m:val="centerGroup"/>
                    </m:oMathParaPr>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r>
                                <a:rPr lang="en-US" altLang="zh-CN" sz="1800" b="1" i="1" kern="100">
                                  <a:effectLst/>
                                  <a:latin typeface="Cambria Math" panose="02040503050406030204" pitchFamily="18" charset="0"/>
                                  <a:ea typeface="宋体" panose="02010600030101010101" pitchFamily="2" charset="-122"/>
                                </a:rPr>
                                <m:t>𝒙</m:t>
                              </m:r>
                              <m:r>
                                <a:rPr lang="en-US" altLang="zh-CN" sz="1800" b="1"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𝒂</m:t>
                              </m:r>
                            </m:lim>
                          </m:limLow>
                        </m:fName>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𝑑𝑜𝑤𝑛𝑙𝑎𝑜𝑑</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𝑢𝑝𝑑𝑎𝑡𝑒</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𝜆</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𝐴𝑜𝐼</m:t>
                              </m:r>
                            </m:sub>
                          </m:sSub>
                          <m:r>
                            <a:rPr lang="en-US" altLang="zh-CN" sz="1800" i="1" kern="100">
                              <a:effectLst/>
                              <a:latin typeface="Cambria Math" panose="02040503050406030204" pitchFamily="18" charset="0"/>
                              <a:ea typeface="宋体" panose="02010600030101010101" pitchFamily="2" charset="-122"/>
                            </a:rPr>
                            <m:t>.</m:t>
                          </m:r>
                        </m:e>
                      </m:func>
                    </m:oMath>
                  </m:oMathPara>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Aft>
                    <a:spcPts val="600"/>
                  </a:spcAft>
                </a:pPr>
                <a14:m>
                  <m:oMath xmlns:m="http://schemas.openxmlformats.org/officeDocument/2006/math">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𝜆</m:t>
                    </m:r>
                  </m:oMath>
                </a14:m>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为权重系数，</a:t>
                </a:r>
                <a14:m>
                  <m:oMath xmlns:m="http://schemas.openxmlformats.org/officeDocument/2006/math">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𝜆</m:t>
                    </m:r>
                    <m:r>
                      <a:rPr lang="zh-CN" altLang="zh-CN" sz="1800"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[0,1]</m:t>
                    </m:r>
                  </m:oMath>
                </a14:m>
                <a:r>
                  <a:rPr lang="en-US" altLang="zh-CN" sz="1800" kern="0" dirty="0">
                    <a:solidFill>
                      <a:srgbClr val="191919"/>
                    </a:solidFill>
                    <a:effectLst/>
                    <a:latin typeface="宋体" panose="02010600030101010101" pitchFamily="2" charset="-122"/>
                    <a:ea typeface="宋体" panose="02010600030101010101" pitchFamily="2" charset="-122"/>
                    <a:cs typeface="Arial" panose="020B0604020202020204" pitchFamily="34" charset="0"/>
                  </a:rPr>
                  <a:t>, </a:t>
                </a:r>
                <a14:m>
                  <m:oMath xmlns:m="http://schemas.openxmlformats.org/officeDocument/2006/math">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𝜆</m:t>
                    </m:r>
                  </m:oMath>
                </a14:m>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越小</a:t>
                </a:r>
                <a:r>
                  <a:rPr lang="zh-CN" altLang="en-US" kern="0" dirty="0">
                    <a:solidFill>
                      <a:srgbClr val="191919"/>
                    </a:solidFill>
                    <a:latin typeface="Times New Roman" panose="02020603050405020304" pitchFamily="18" charset="0"/>
                    <a:ea typeface="宋体" panose="02010600030101010101" pitchFamily="2" charset="-122"/>
                    <a:cs typeface="Arial" panose="020B0604020202020204" pitchFamily="34" charset="0"/>
                  </a:rPr>
                  <a:t>，</a:t>
                </a:r>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系统越不更新。</a:t>
                </a:r>
                <a14:m>
                  <m:oMath xmlns:m="http://schemas.openxmlformats.org/officeDocument/2006/math">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𝜆</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=0</m:t>
                    </m:r>
                  </m:oMath>
                </a14:m>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时</a:t>
                </a:r>
                <a:r>
                  <a:rPr lang="zh-CN" altLang="en-US" kern="0" dirty="0">
                    <a:solidFill>
                      <a:srgbClr val="191919"/>
                    </a:solidFill>
                    <a:latin typeface="Times New Roman" panose="02020603050405020304" pitchFamily="18" charset="0"/>
                    <a:ea typeface="宋体" panose="02010600030101010101" pitchFamily="2" charset="-122"/>
                    <a:cs typeface="Arial" panose="020B0604020202020204" pitchFamily="34" charset="0"/>
                  </a:rPr>
                  <a:t>，</a:t>
                </a:r>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系统不更新缓存。</a:t>
                </a:r>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将上式展开并添加约束，有：</a:t>
                </a:r>
              </a:p>
              <a:p>
                <a:pPr indent="316230" algn="ctr">
                  <a:lnSpc>
                    <a:spcPct val="125000"/>
                  </a:lnSpc>
                  <a:spcAft>
                    <a:spcPts val="600"/>
                  </a:spcAft>
                </a:pPr>
                <a14:m>
                  <m:oMath xmlns:m="http://schemas.openxmlformats.org/officeDocument/2006/math">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r>
                          <a:rPr lang="en-US" altLang="zh-CN" sz="1800" b="1" i="1" kern="100">
                            <a:effectLst/>
                            <a:latin typeface="Cambria Math" panose="02040503050406030204" pitchFamily="18" charset="0"/>
                            <a:ea typeface="宋体" panose="02010600030101010101" pitchFamily="2" charset="-122"/>
                          </a:rPr>
                          <m:t>𝒙</m:t>
                        </m:r>
                        <m:r>
                          <a:rPr lang="en-US" altLang="zh-CN" sz="1800" b="1"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𝒂</m:t>
                        </m:r>
                      </m:lim>
                    </m:limLow>
                  </m:oMath>
                </a14:m>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𝑈</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𝑟</m:t>
                            </m:r>
                            <m:r>
                              <a:rPr lang="en-US" altLang="zh-CN" sz="1800" i="1" kern="100">
                                <a:effectLst/>
                                <a:latin typeface="Cambria Math" panose="02040503050406030204" pitchFamily="18" charset="0"/>
                                <a:ea typeface="宋体" panose="02010600030101010101" pitchFamily="2" charset="-122"/>
                              </a:rPr>
                              <m:t>=1</m:t>
                            </m:r>
                          </m:sub>
                          <m: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𝑅</m:t>
                                </m:r>
                              </m:e>
                              <m:sub>
                                <m:r>
                                  <a:rPr lang="en-US" altLang="zh-CN" sz="1800" i="1" kern="100">
                                    <a:effectLst/>
                                    <a:latin typeface="Cambria Math" panose="02040503050406030204" pitchFamily="18" charset="0"/>
                                    <a:ea typeface="宋体" panose="02010600030101010101" pitchFamily="2" charset="-122"/>
                                  </a:rPr>
                                  <m:t>𝑢</m:t>
                                </m:r>
                              </m:sub>
                            </m:s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b>
                            </m:sSub>
                            <m:r>
                              <a:rPr lang="en-US" altLang="zh-CN" sz="1800" i="1" kern="100">
                                <a:effectLst/>
                                <a:latin typeface="Cambria Math" panose="02040503050406030204" pitchFamily="18" charset="0"/>
                                <a:ea typeface="宋体" panose="02010600030101010101" pitchFamily="2" charset="-122"/>
                              </a:rPr>
                              <m:t>[</m:t>
                            </m:r>
                          </m:e>
                        </m:nary>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𝑏</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𝑜</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 </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(1−</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𝑜</m:t>
                        </m:r>
                        <m:d>
                          <m:dPr>
                            <m:ctrlPr>
                              <a:rPr lang="zh-CN" altLang="zh-CN" sz="1800" i="1" kern="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dPr>
                          <m:e>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e>
                        </m:d>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d>
                          <m:dPr>
                            <m:ctrlPr>
                              <a:rPr lang="zh-CN" altLang="zh-CN" sz="1800" i="1" kern="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dPr>
                          <m:e>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e>
                        </m:d>
                      </m:sub>
                    </m:sSub>
                    <m:r>
                      <a:rPr lang="en-US" altLang="zh-CN" sz="1800" i="1" kern="10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𝐹</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𝑠</m:t>
                                </m:r>
                              </m:sub>
                            </m:sSub>
                            <m:r>
                              <a:rPr lang="en-US" altLang="zh-CN" sz="1800" i="1" kern="100">
                                <a:effectLst/>
                                <a:latin typeface="Cambria Math" panose="02040503050406030204" pitchFamily="18" charset="0"/>
                                <a:ea typeface="宋体" panose="02010600030101010101" pitchFamily="2" charset="-122"/>
                              </a:rPr>
                              <m:t>−</m:t>
                            </m:r>
                          </m:e>
                        </m:nary>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𝑏</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m:t>
                        </m:r>
                      </m:sub>
                    </m:sSub>
                    <m:r>
                      <a:rPr lang="en-US" altLang="zh-CN" sz="1800" i="1" kern="100">
                        <a:effectLst/>
                        <a:latin typeface="Cambria Math" panose="02040503050406030204" pitchFamily="18" charset="0"/>
                        <a:ea typeface="宋体" panose="02010600030101010101" pitchFamily="2" charset="-122"/>
                      </a:rPr>
                      <m:t>+</m:t>
                    </m:r>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𝜆</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𝐹</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solidFill>
                                          <a:srgbClr val="000000"/>
                                        </a:solidFill>
                                        <a:effectLst/>
                                        <a:latin typeface="Cambria Math" panose="02040503050406030204" pitchFamily="18" charset="0"/>
                                        <a:ea typeface="宋体" panose="02010600030101010101" pitchFamily="2" charset="-122"/>
                                      </a:rPr>
                                      <m:t>𝑝</m:t>
                                    </m:r>
                                  </m:e>
                                  <m:sub>
                                    <m:r>
                                      <a:rPr lang="en-US" altLang="zh-CN" sz="1800" i="1" kern="100">
                                        <a:solidFill>
                                          <a:srgbClr val="000000"/>
                                        </a:solidFill>
                                        <a:effectLst/>
                                        <a:latin typeface="Cambria Math" panose="02040503050406030204" pitchFamily="18" charset="0"/>
                                        <a:ea typeface="宋体" panose="02010600030101010101" pitchFamily="2" charset="-122"/>
                                      </a:rPr>
                                      <m:t>𝑓</m:t>
                                    </m:r>
                                  </m:sub>
                                </m:sSub>
                                <m:r>
                                  <a:rPr lang="en-US" altLang="zh-CN" sz="1800" i="1" kern="100">
                                    <a:solidFill>
                                      <a:srgbClr val="000000"/>
                                    </a:solidFill>
                                    <a:effectLst/>
                                    <a:latin typeface="Cambria Math" panose="02040503050406030204" pitchFamily="18" charset="0"/>
                                    <a:ea typeface="宋体" panose="02010600030101010101" pitchFamily="2" charset="-122"/>
                                  </a:rPr>
                                  <m:t>(</m:t>
                                </m:r>
                                <m:r>
                                  <a:rPr lang="en-US" altLang="zh-CN" sz="1800" i="1" kern="100">
                                    <a:solidFill>
                                      <a:srgbClr val="000000"/>
                                    </a:solidFill>
                                    <a:effectLst/>
                                    <a:latin typeface="Cambria Math" panose="02040503050406030204" pitchFamily="18" charset="0"/>
                                    <a:ea typeface="宋体" panose="02010600030101010101" pitchFamily="2" charset="-122"/>
                                  </a:rPr>
                                  <m:t>𝑖</m:t>
                                </m:r>
                                <m:r>
                                  <a:rPr lang="en-US" altLang="zh-CN" sz="1800" i="1" kern="100">
                                    <a:solidFill>
                                      <a:srgbClr val="000000"/>
                                    </a:solidFill>
                                    <a:effectLst/>
                                    <a:latin typeface="Cambria Math" panose="02040503050406030204" pitchFamily="18" charset="0"/>
                                    <a:ea typeface="宋体" panose="02010600030101010101" pitchFamily="2" charset="-122"/>
                                  </a:rPr>
                                  <m:t>)</m:t>
                                </m:r>
                                <m:sSub>
                                  <m:sSubPr>
                                    <m:ctrlPr>
                                      <a:rPr lang="zh-CN" altLang="zh-CN" sz="1800" i="1" kern="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𝑚</m:t>
                                    </m:r>
                                  </m:e>
                                  <m: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𝑡𝑓</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sub>
                                </m:sSub>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 </m:t>
                                </m:r>
                              </m:e>
                            </m:nary>
                          </m:e>
                        </m:nary>
                      </m:e>
                    </m:nary>
                  </m:oMath>
                </a14:m>
                <a:endParaRPr lang="zh-CN" altLang="zh-CN" sz="1800" kern="100" dirty="0">
                  <a:effectLst/>
                  <a:latin typeface="Times New Roman" panose="02020603050405020304" pitchFamily="18" charset="0"/>
                  <a:ea typeface="宋体" panose="02010600030101010101" pitchFamily="2" charset="-122"/>
                </a:endParaRPr>
              </a:p>
              <a:p>
                <a:pPr indent="316230" algn="ctr">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约束为</a:t>
                </a:r>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𝐹</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 </m:t>
                                    </m:r>
                                  </m:sub>
                                </m:sSub>
                              </m:e>
                            </m:nary>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𝑆</m:t>
                            </m:r>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e>
                          <m:e>
                            <m:nary>
                              <m:naryPr>
                                <m:chr m:val="∑"/>
                                <m:limLoc m:val="undOvr"/>
                                <m:ctrlPr>
                                  <a:rPr lang="zh-CN" altLang="zh-CN" sz="1800" i="1" kern="100" smtClean="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=0</m:t>
                                </m:r>
                              </m:sub>
                              <m:sup>
                                <m:r>
                                  <m:rPr>
                                    <m:sty m:val="p"/>
                                  </m:rPr>
                                  <a:rPr lang="en-US" altLang="zh-CN" i="1" kern="100">
                                    <a:latin typeface="Cambria Math" panose="02040503050406030204" pitchFamily="18" charset="0"/>
                                    <a:ea typeface="宋体" panose="02010600030101010101" pitchFamily="2" charset="-122"/>
                                  </a:rPr>
                                  <m:t>t</m:t>
                                </m:r>
                                <m:r>
                                  <a:rPr lang="en-US" altLang="zh-CN" i="1" kern="100">
                                    <a:latin typeface="Cambria Math" panose="02040503050406030204" pitchFamily="18" charset="0"/>
                                    <a:ea typeface="宋体" panose="02010600030101010101" pitchFamily="2" charset="-122"/>
                                  </a:rPr>
                                  <m:t>−1</m:t>
                                </m:r>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sub>
                                </m:sSub>
                              </m:e>
                            </m:nary>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−1, 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1</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1</m:t>
                            </m:r>
                          </m:e>
                        </m:eqArr>
                      </m:e>
                    </m:d>
                  </m:oMath>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分别表示缓存容量约束，</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𝐴𝑜𝐼</m:t>
                    </m:r>
                  </m:oMath>
                </a14:m>
                <a:r>
                  <a:rPr lang="zh-CN" altLang="zh-CN" sz="1800" kern="100" dirty="0">
                    <a:effectLst/>
                    <a:latin typeface="Times New Roman" panose="02020603050405020304" pitchFamily="18" charset="0"/>
                    <a:ea typeface="宋体" panose="02010600030101010101" pitchFamily="2" charset="-122"/>
                  </a:rPr>
                  <a:t>约束。后两个式子的意义为</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𝑡</m:t>
                    </m:r>
                  </m:oMath>
                </a14:m>
                <a:r>
                  <a:rPr lang="zh-CN" altLang="zh-CN" sz="1800" kern="100" dirty="0">
                    <a:effectLst/>
                    <a:latin typeface="Times New Roman" panose="02020603050405020304" pitchFamily="18" charset="0"/>
                    <a:ea typeface="宋体" panose="02010600030101010101" pitchFamily="2" charset="-122"/>
                  </a:rPr>
                  <a:t>中的内容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具有</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Cambria Math" panose="02040503050406030204" pitchFamily="18" charset="0"/>
                      </a:rPr>
                      <m:t>𝐴𝑜𝐼</m:t>
                    </m:r>
                  </m:oMath>
                </a14:m>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𝑖</m:t>
                    </m:r>
                  </m:oMath>
                </a14:m>
                <a:r>
                  <a:rPr lang="zh-CN" altLang="zh-CN" sz="1800" kern="100" dirty="0">
                    <a:effectLst/>
                    <a:latin typeface="Times New Roman" panose="02020603050405020304" pitchFamily="18" charset="0"/>
                    <a:ea typeface="宋体" panose="02010600030101010101" pitchFamily="2" charset="-122"/>
                  </a:rPr>
                  <a:t>的条件：当且仅当内容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𝐴𝑜𝐼</m:t>
                    </m:r>
                  </m:oMath>
                </a14:m>
                <a:r>
                  <a:rPr lang="zh-CN" altLang="zh-CN" sz="1800" kern="100" dirty="0">
                    <a:effectLst/>
                    <a:latin typeface="Times New Roman" panose="02020603050405020304" pitchFamily="18" charset="0"/>
                    <a:ea typeface="宋体" panose="02010600030101010101" pitchFamily="2" charset="-122"/>
                  </a:rPr>
                  <a:t>在从时隙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2</m:t>
                    </m:r>
                  </m:oMath>
                </a14:m>
                <a:r>
                  <a:rPr lang="zh-CN" altLang="zh-CN" sz="1800" kern="100" dirty="0">
                    <a:effectLst/>
                    <a:latin typeface="Times New Roman" panose="02020603050405020304" pitchFamily="18" charset="0"/>
                    <a:ea typeface="宋体" panose="02010600030101010101" pitchFamily="2" charset="-122"/>
                  </a:rPr>
                  <a:t>到时隙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𝑡</m:t>
                    </m:r>
                  </m:oMath>
                </a14:m>
                <a:r>
                  <a:rPr lang="zh-CN" altLang="zh-CN" sz="1800" kern="100" dirty="0">
                    <a:effectLst/>
                    <a:latin typeface="Times New Roman" panose="02020603050405020304" pitchFamily="18" charset="0"/>
                    <a:ea typeface="宋体" panose="02010600030101010101" pitchFamily="2" charset="-122"/>
                  </a:rPr>
                  <a:t>中不为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0</m:t>
                    </m:r>
                  </m:oMath>
                </a14:m>
                <a:r>
                  <a:rPr lang="zh-CN" altLang="zh-CN" sz="1800" kern="100" dirty="0">
                    <a:effectLst/>
                    <a:latin typeface="Times New Roman" panose="02020603050405020304" pitchFamily="18" charset="0"/>
                    <a:ea typeface="宋体" panose="02010600030101010101" pitchFamily="2" charset="-122"/>
                  </a:rPr>
                  <a:t>，并且在时隙</a:t>
                </a:r>
                <a14:m>
                  <m:oMath xmlns:m="http://schemas.openxmlformats.org/officeDocument/2006/math">
                    <m:r>
                      <a:rPr lang="zh-CN" altLang="zh-CN" sz="1800" i="1" kern="10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Cambria Math" panose="02040503050406030204" pitchFamily="18" charset="0"/>
                      </a:rPr>
                      <m:t>𝑡</m:t>
                    </m:r>
                    <m:r>
                      <a:rPr lang="en-US" altLang="zh-CN" sz="1800" i="1" kern="100">
                        <a:effectLst/>
                        <a:latin typeface="Cambria Math" panose="02040503050406030204" pitchFamily="18" charset="0"/>
                        <a:ea typeface="Cambria Math" panose="02040503050406030204" pitchFamily="18" charset="0"/>
                      </a:rPr>
                      <m:t>−1 </m:t>
                    </m:r>
                  </m:oMath>
                </a14:m>
                <a:r>
                  <a:rPr lang="zh-CN" altLang="zh-CN" sz="1800" kern="100" dirty="0">
                    <a:effectLst/>
                    <a:latin typeface="Times New Roman" panose="02020603050405020304" pitchFamily="18" charset="0"/>
                    <a:ea typeface="宋体" panose="02010600030101010101" pitchFamily="2" charset="-122"/>
                  </a:rPr>
                  <a:t>中具有</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𝐴𝑜𝐼</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C15137E4-641D-4F06-820B-FB908099F1FB}"/>
                  </a:ext>
                </a:extLst>
              </p:cNvPr>
              <p:cNvSpPr txBox="1">
                <a:spLocks noRot="1" noChangeAspect="1" noMove="1" noResize="1" noEditPoints="1" noAdjustHandles="1" noChangeArrowheads="1" noChangeShapeType="1" noTextEdit="1"/>
              </p:cNvSpPr>
              <p:nvPr/>
            </p:nvSpPr>
            <p:spPr>
              <a:xfrm>
                <a:off x="575034" y="770052"/>
                <a:ext cx="11359300" cy="5255926"/>
              </a:xfrm>
              <a:prstGeom prst="rect">
                <a:avLst/>
              </a:prstGeom>
              <a:blipFill>
                <a:blip r:embed="rId3"/>
                <a:stretch>
                  <a:fillRect l="-161" t="-232" r="-429" b="-5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3418803"/>
      </p:ext>
    </p:extLst>
  </p:cSld>
  <p:clrMapOvr>
    <a:masterClrMapping/>
  </p:clrMapOvr>
  <mc:AlternateContent xmlns:mc="http://schemas.openxmlformats.org/markup-compatibility/2006">
    <mc:Choice xmlns:p14="http://schemas.microsoft.com/office/powerpoint/2010/main" Requires="p14">
      <p:transition spd="slow" p14:dur="2000" advTm="15212"/>
    </mc:Choice>
    <mc:Fallback>
      <p:transition spd="slow" advTm="1521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问题分析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7D1815-3410-4BF5-8BAD-44062B76F6C7}"/>
                  </a:ext>
                </a:extLst>
              </p:cNvPr>
              <p:cNvSpPr txBox="1"/>
              <p:nvPr/>
            </p:nvSpPr>
            <p:spPr>
              <a:xfrm>
                <a:off x="355600" y="873999"/>
                <a:ext cx="11554906" cy="4159985"/>
              </a:xfrm>
              <a:prstGeom prst="rect">
                <a:avLst/>
              </a:prstGeom>
              <a:noFill/>
            </p:spPr>
            <p:txBody>
              <a:bodyPr wrap="square">
                <a:spAutoFit/>
              </a:bodyPr>
              <a:lstStyle/>
              <a:p>
                <a:pPr indent="304800" algn="just">
                  <a:lnSpc>
                    <a:spcPct val="125000"/>
                  </a:lnSpc>
                  <a:spcAft>
                    <a:spcPts val="600"/>
                  </a:spcAft>
                </a:pPr>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对于内容</a:t>
                </a:r>
                <a14:m>
                  <m:oMath xmlns:m="http://schemas.openxmlformats.org/officeDocument/2006/math">
                    <m:r>
                      <a:rPr lang="en-US" altLang="zh-CN" sz="1800" i="1" kern="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oMath>
                </a14:m>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effectLst/>
                    <a:latin typeface="Times New Roman" panose="02020603050405020304" pitchFamily="18" charset="0"/>
                    <a:ea typeface="宋体" panose="02010600030101010101" pitchFamily="2" charset="-122"/>
                  </a:rPr>
                  <a:t>考察它从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0</m:t>
                    </m:r>
                  </m:oMath>
                </a14:m>
                <a:r>
                  <a:rPr lang="zh-CN" altLang="zh-CN" sz="1800" kern="100" dirty="0">
                    <a:effectLst/>
                    <a:latin typeface="Times New Roman" panose="02020603050405020304" pitchFamily="18" charset="0"/>
                    <a:ea typeface="宋体" panose="02010600030101010101" pitchFamily="2" charset="-122"/>
                  </a:rPr>
                  <a:t>到时隙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oMath>
                </a14:m>
                <a:r>
                  <a:rPr lang="zh-CN" altLang="zh-CN" sz="1800" kern="100" dirty="0">
                    <a:effectLst/>
                    <a:latin typeface="Times New Roman" panose="02020603050405020304" pitchFamily="18" charset="0"/>
                    <a:ea typeface="宋体" panose="02010600030101010101" pitchFamily="2" charset="-122"/>
                  </a:rPr>
                  <a:t>里所有的决策对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oMath>
                </a14:m>
                <a:endParaRPr lang="zh-CN" altLang="zh-CN" sz="1800" kern="100" dirty="0">
                  <a:effectLst/>
                  <a:latin typeface="Times New Roman" panose="02020603050405020304" pitchFamily="18" charset="0"/>
                  <a:ea typeface="宋体" panose="02010600030101010101" pitchFamily="2" charset="-122"/>
                </a:endParaRPr>
              </a:p>
              <a:p>
                <a:pPr indent="304800" algn="just">
                  <a:lnSpc>
                    <a:spcPct val="125000"/>
                  </a:lnSpc>
                  <a:spcAft>
                    <a:spcPts val="600"/>
                  </a:spcAft>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1</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3</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4</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m:t>
                      </m:r>
                      <m:r>
                        <a:rPr lang="zh-CN" altLang="zh-CN" sz="1800" i="1" kern="100">
                          <a:effectLst/>
                          <a:latin typeface="Cambria Math" panose="02040503050406030204" pitchFamily="18" charset="0"/>
                          <a:ea typeface="宋体" panose="02010600030101010101" pitchFamily="2" charset="-122"/>
                        </a:rPr>
                        <m:t>……</m:t>
                      </m:r>
                      <m:r>
                        <a:rPr lang="zh-CN" altLang="zh-CN" sz="1800" i="1" kern="100">
                          <a:effectLst/>
                          <a:latin typeface="Cambria Math" panose="02040503050406030204" pitchFamily="18" charset="0"/>
                          <a:ea typeface="Cambria Math" panose="02040503050406030204" pitchFamily="18" charset="0"/>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𝑇𝑓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a:p>
                <a:pPr indent="304800" algn="just">
                  <a:lnSpc>
                    <a:spcPct val="125000"/>
                  </a:lnSpc>
                  <a:spcAft>
                    <a:spcPts val="600"/>
                  </a:spcAft>
                </a:pPr>
                <a14:m>
                  <m:oMathPara xmlns:m="http://schemas.openxmlformats.org/officeDocument/2006/math">
                    <m:oMathParaPr>
                      <m:jc m:val="centerGroup"/>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b="1"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1</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0</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0</m:t>
                          </m:r>
                        </m:sub>
                      </m:sSub>
                      <m:r>
                        <a:rPr lang="en-US" altLang="zh-CN" sz="1800" i="1" kern="100">
                          <a:effectLst/>
                          <a:latin typeface="Cambria Math" panose="02040503050406030204" pitchFamily="18" charset="0"/>
                          <a:ea typeface="宋体" panose="02010600030101010101" pitchFamily="2" charset="-122"/>
                        </a:rPr>
                        <m:t>,</m:t>
                      </m:r>
                      <m:r>
                        <a:rPr lang="zh-CN"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𝑇𝑓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sub>
                      </m:sSub>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在一个时隙，根据两个二进制变量的意义，</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可能有三种情况：</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0)</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个时隙内总共有</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3</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个这样的二进制变量对。</a:t>
                </a:r>
                <a:r>
                  <a:rPr lang="zh-CN" altLang="zh-CN" dirty="0"/>
                  <a:t>这</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𝑇</m:t>
                        </m:r>
                      </m:sup>
                    </m:sSup>
                  </m:oMath>
                </a14:m>
                <a:r>
                  <a:rPr lang="zh-CN" altLang="zh-CN" dirty="0"/>
                  <a:t>个二进制变量对囊括了</a:t>
                </a:r>
                <a14:m>
                  <m:oMath xmlns:m="http://schemas.openxmlformats.org/officeDocument/2006/math">
                    <m:r>
                      <a:rPr lang="en-US" altLang="zh-CN" i="1">
                        <a:latin typeface="Cambria Math" panose="02040503050406030204" pitchFamily="18" charset="0"/>
                      </a:rPr>
                      <m:t>𝑡</m:t>
                    </m:r>
                  </m:oMath>
                </a14:m>
                <a:r>
                  <a:rPr lang="zh-CN" altLang="zh-CN" dirty="0"/>
                  <a:t>从</a:t>
                </a:r>
                <a14:m>
                  <m:oMath xmlns:m="http://schemas.openxmlformats.org/officeDocument/2006/math">
                    <m:r>
                      <a:rPr lang="en-US" altLang="zh-CN" i="1">
                        <a:latin typeface="Cambria Math" panose="02040503050406030204" pitchFamily="18" charset="0"/>
                      </a:rPr>
                      <m:t>1</m:t>
                    </m:r>
                  </m:oMath>
                </a14:m>
                <a:r>
                  <a:rPr lang="zh-CN" altLang="zh-CN" dirty="0"/>
                  <a:t>到</a:t>
                </a:r>
                <a14:m>
                  <m:oMath xmlns:m="http://schemas.openxmlformats.org/officeDocument/2006/math">
                    <m:r>
                      <a:rPr lang="en-US" altLang="zh-CN" i="1">
                        <a:latin typeface="Cambria Math" panose="02040503050406030204" pitchFamily="18" charset="0"/>
                      </a:rPr>
                      <m:t>𝑇</m:t>
                    </m:r>
                  </m:oMath>
                </a14:m>
                <a:r>
                  <a:rPr lang="zh-CN" altLang="zh-CN" dirty="0"/>
                  <a:t>，</a:t>
                </a:r>
                <a14:m>
                  <m:oMath xmlns:m="http://schemas.openxmlformats.org/officeDocument/2006/math">
                    <m:r>
                      <a:rPr lang="en-US" altLang="zh-CN" i="1">
                        <a:latin typeface="Cambria Math" panose="02040503050406030204" pitchFamily="18" charset="0"/>
                      </a:rPr>
                      <m:t>𝑖</m:t>
                    </m:r>
                  </m:oMath>
                </a14:m>
                <a:r>
                  <a:rPr lang="zh-CN" altLang="zh-CN" dirty="0"/>
                  <a:t>从</a:t>
                </a:r>
                <a14:m>
                  <m:oMath xmlns:m="http://schemas.openxmlformats.org/officeDocument/2006/math">
                    <m:r>
                      <a:rPr lang="en-US" altLang="zh-CN" i="1">
                        <a:latin typeface="Cambria Math" panose="02040503050406030204" pitchFamily="18" charset="0"/>
                      </a:rPr>
                      <m:t>0</m:t>
                    </m:r>
                  </m:oMath>
                </a14:m>
                <a:r>
                  <a:rPr lang="zh-CN" altLang="zh-CN" dirty="0"/>
                  <a:t>到</a:t>
                </a:r>
                <a14:m>
                  <m:oMath xmlns:m="http://schemas.openxmlformats.org/officeDocument/2006/math">
                    <m:r>
                      <a:rPr lang="en-US" altLang="zh-CN" i="1">
                        <a:latin typeface="Cambria Math" panose="02040503050406030204" pitchFamily="18" charset="0"/>
                      </a:rPr>
                      <m:t>𝑡</m:t>
                    </m:r>
                    <m:r>
                      <a:rPr lang="en-US" altLang="zh-CN" i="1">
                        <a:latin typeface="Cambria Math" panose="02040503050406030204" pitchFamily="18" charset="0"/>
                      </a:rPr>
                      <m:t>−1</m:t>
                    </m:r>
                  </m:oMath>
                </a14:m>
                <a:r>
                  <a:rPr lang="zh-CN" altLang="zh-CN" dirty="0"/>
                  <a:t>的所有情况，也就是该内容</a:t>
                </a:r>
                <a14:m>
                  <m:oMath xmlns:m="http://schemas.openxmlformats.org/officeDocument/2006/math">
                    <m:r>
                      <a:rPr lang="en-US" altLang="zh-CN" i="1">
                        <a:latin typeface="Cambria Math" panose="02040503050406030204" pitchFamily="18" charset="0"/>
                      </a:rPr>
                      <m:t>𝑓</m:t>
                    </m:r>
                  </m:oMath>
                </a14:m>
                <a:r>
                  <a:rPr lang="zh-CN" altLang="zh-CN" dirty="0"/>
                  <a:t>的所有缓存可能。</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30480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为了简化问题，定义一个索引集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𝐾</m:t>
                    </m:r>
                    <m:r>
                      <a:rPr lang="en-US" altLang="zh-CN" sz="1800" i="1" kern="100">
                        <a:effectLst/>
                        <a:latin typeface="Cambria Math" panose="02040503050406030204" pitchFamily="18" charset="0"/>
                        <a:ea typeface="宋体" panose="02010600030101010101" pitchFamily="2" charset="-122"/>
                      </a:rPr>
                      <m:t>={1,2,3,4,……,</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3</m:t>
                        </m:r>
                      </m:e>
                      <m:sup>
                        <m:r>
                          <a:rPr lang="en-US" altLang="zh-CN" sz="1800" i="1" kern="100">
                            <a:effectLst/>
                            <a:latin typeface="Cambria Math" panose="02040503050406030204" pitchFamily="18" charset="0"/>
                            <a:ea typeface="宋体" panose="02010600030101010101" pitchFamily="2" charset="-122"/>
                          </a:rPr>
                          <m:t>𝑇</m:t>
                        </m:r>
                      </m:sup>
                    </m:sSup>
                    <m:r>
                      <a:rPr lang="en-US" altLang="zh-CN" sz="1800" i="1" kern="100">
                        <a:effectLst/>
                        <a:latin typeface="Cambria Math" panose="02040503050406030204" pitchFamily="18" charset="0"/>
                        <a:ea typeface="宋体" panose="02010600030101010101" pitchFamily="2" charset="-122"/>
                      </a:rPr>
                      <m:t>}</m:t>
                    </m:r>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表示所有的</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对。每一个</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对为该索引集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𝐾</m:t>
                    </m:r>
                  </m:oMath>
                </a14:m>
                <a:r>
                  <a:rPr lang="zh-CN" altLang="zh-CN" sz="1800" kern="100" dirty="0">
                    <a:effectLst/>
                    <a:latin typeface="Times New Roman" panose="02020603050405020304" pitchFamily="18" charset="0"/>
                    <a:ea typeface="宋体" panose="02010600030101010101" pitchFamily="2" charset="-122"/>
                  </a:rPr>
                  <a:t>中对应的一列，</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𝑘</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oMath>
                </a14:m>
                <a:r>
                  <a:rPr lang="zh-CN" altLang="zh-CN" sz="1800" kern="100" dirty="0">
                    <a:effectLst/>
                    <a:latin typeface="Times New Roman" panose="02020603050405020304" pitchFamily="18" charset="0"/>
                    <a:ea typeface="宋体" panose="02010600030101010101" pitchFamily="2" charset="-122"/>
                  </a:rPr>
                  <a:t>表示一种可能的解。</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对于内容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，其</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3</m:t>
                        </m:r>
                      </m:e>
                      <m:sup>
                        <m:r>
                          <a:rPr lang="en-US" altLang="zh-CN" sz="1800" i="1" kern="100">
                            <a:effectLst/>
                            <a:latin typeface="Cambria Math" panose="02040503050406030204" pitchFamily="18" charset="0"/>
                            <a:ea typeface="宋体" panose="02010600030101010101" pitchFamily="2" charset="-122"/>
                          </a:rPr>
                          <m:t>𝑇</m:t>
                        </m:r>
                      </m:sup>
                    </m:sSup>
                  </m:oMath>
                </a14:m>
                <a:r>
                  <a:rPr lang="zh-CN" altLang="zh-CN" sz="1800" kern="100" dirty="0">
                    <a:effectLst/>
                    <a:latin typeface="Times New Roman" panose="02020603050405020304" pitchFamily="18" charset="0"/>
                    <a:ea typeface="宋体" panose="02010600030101010101" pitchFamily="2" charset="-122"/>
                  </a:rPr>
                  <a:t>个缓存可能中只有一部分是实际发生的，用一个二进制变量矩阵</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Times New Roman" panose="02020603050405020304" pitchFamily="18" charset="0"/>
                    <a:ea typeface="宋体" panose="02010600030101010101" pitchFamily="2" charset="-122"/>
                  </a:rPr>
                  <a:t>来表示其选择情况，当且仅当内容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的决策选择了第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𝑘</m:t>
                    </m:r>
                  </m:oMath>
                </a14:m>
                <a:r>
                  <a:rPr lang="zh-CN" altLang="zh-CN" sz="1800" kern="100" dirty="0">
                    <a:effectLst/>
                    <a:latin typeface="Times New Roman" panose="02020603050405020304" pitchFamily="18" charset="0"/>
                    <a:ea typeface="宋体" panose="02010600030101010101" pitchFamily="2" charset="-122"/>
                  </a:rPr>
                  <a:t>种可能时，该变量为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，其余情况为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0</m:t>
                    </m:r>
                  </m:oMath>
                </a14:m>
                <a:r>
                  <a:rPr lang="zh-CN" altLang="zh-CN" sz="1800" kern="100" dirty="0">
                    <a:effectLst/>
                    <a:latin typeface="Times New Roman" panose="02020603050405020304" pitchFamily="18" charset="0"/>
                    <a:ea typeface="宋体" panose="02010600030101010101" pitchFamily="2" charset="-122"/>
                  </a:rPr>
                  <a:t>。通过联合使用</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𝐾</m:t>
                    </m:r>
                  </m:oMath>
                </a14:m>
                <a:r>
                  <a:rPr lang="zh-CN" altLang="zh-CN" sz="1800" kern="100" dirty="0">
                    <a:effectLst/>
                    <a:latin typeface="Times New Roman" panose="02020603050405020304" pitchFamily="18" charset="0"/>
                    <a:ea typeface="宋体" panose="02010600030101010101" pitchFamily="2" charset="-122"/>
                  </a:rPr>
                  <a:t>，仅使用两个变量就可以表示内容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的所有可能选择策略，做到了简化问题。</a:t>
                </a:r>
              </a:p>
            </p:txBody>
          </p:sp>
        </mc:Choice>
        <mc:Fallback xmlns="">
          <p:sp>
            <p:nvSpPr>
              <p:cNvPr id="5" name="文本框 4">
                <a:extLst>
                  <a:ext uri="{FF2B5EF4-FFF2-40B4-BE49-F238E27FC236}">
                    <a16:creationId xmlns:a16="http://schemas.microsoft.com/office/drawing/2014/main" id="{6B7D1815-3410-4BF5-8BAD-44062B76F6C7}"/>
                  </a:ext>
                </a:extLst>
              </p:cNvPr>
              <p:cNvSpPr txBox="1">
                <a:spLocks noRot="1" noChangeAspect="1" noMove="1" noResize="1" noEditPoints="1" noAdjustHandles="1" noChangeArrowheads="1" noChangeShapeType="1" noTextEdit="1"/>
              </p:cNvSpPr>
              <p:nvPr/>
            </p:nvSpPr>
            <p:spPr>
              <a:xfrm>
                <a:off x="355600" y="873999"/>
                <a:ext cx="11554906" cy="4159985"/>
              </a:xfrm>
              <a:prstGeom prst="rect">
                <a:avLst/>
              </a:prstGeom>
              <a:blipFill>
                <a:blip r:embed="rId3"/>
                <a:stretch>
                  <a:fillRect l="-422" r="-422" b="-8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0760741"/>
      </p:ext>
    </p:extLst>
  </p:cSld>
  <p:clrMapOvr>
    <a:masterClrMapping/>
  </p:clrMapOvr>
  <mc:AlternateContent xmlns:mc="http://schemas.openxmlformats.org/markup-compatibility/2006">
    <mc:Choice xmlns:p14="http://schemas.microsoft.com/office/powerpoint/2010/main" Requires="p14">
      <p:transition spd="slow" p14:dur="2000" advTm="90507"/>
    </mc:Choice>
    <mc:Fallback>
      <p:transition spd="slow" advTm="90507"/>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3.3</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问题分析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7D1815-3410-4BF5-8BAD-44062B76F6C7}"/>
                  </a:ext>
                </a:extLst>
              </p:cNvPr>
              <p:cNvSpPr txBox="1"/>
              <p:nvPr/>
            </p:nvSpPr>
            <p:spPr>
              <a:xfrm>
                <a:off x="355599" y="873999"/>
                <a:ext cx="11569307" cy="3366243"/>
              </a:xfrm>
              <a:prstGeom prst="rect">
                <a:avLst/>
              </a:prstGeom>
              <a:noFill/>
            </p:spPr>
            <p:txBody>
              <a:bodyPr wrap="square">
                <a:spAutoFit/>
              </a:bodyPr>
              <a:lstStyle/>
              <a:p>
                <a:pPr>
                  <a:lnSpc>
                    <a:spcPct val="125000"/>
                  </a:lnSpc>
                </a:pPr>
                <a:r>
                  <a:rPr lang="zh-CN" altLang="zh-CN" dirty="0"/>
                  <a:t>设内容</a:t>
                </a:r>
                <a14:m>
                  <m:oMath xmlns:m="http://schemas.openxmlformats.org/officeDocument/2006/math">
                    <m:r>
                      <a:rPr lang="en-US" altLang="zh-CN" i="1">
                        <a:latin typeface="Cambria Math" panose="02040503050406030204" pitchFamily="18" charset="0"/>
                      </a:rPr>
                      <m:t>𝑓</m:t>
                    </m:r>
                  </m:oMath>
                </a14:m>
                <a:r>
                  <a:rPr lang="zh-CN" altLang="zh-CN" dirty="0"/>
                  <a:t>在策略为</a:t>
                </a:r>
                <a14:m>
                  <m:oMath xmlns:m="http://schemas.openxmlformats.org/officeDocument/2006/math">
                    <m:r>
                      <a:rPr lang="en-US" altLang="zh-CN" i="1">
                        <a:latin typeface="Cambria Math" panose="02040503050406030204" pitchFamily="18" charset="0"/>
                      </a:rPr>
                      <m:t>𝑘</m:t>
                    </m:r>
                  </m:oMath>
                </a14:m>
                <a:r>
                  <a:rPr lang="zh-CN" altLang="zh-CN" dirty="0"/>
                  <a:t>下的花费为</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𝑓𝑘</m:t>
                        </m:r>
                      </m:sub>
                    </m:sSub>
                  </m:oMath>
                </a14:m>
                <a:r>
                  <a:rPr lang="en-US" altLang="zh-CN" dirty="0"/>
                  <a:t>:</a:t>
                </a:r>
                <a:endParaRPr lang="zh-CN" altLang="zh-CN" dirty="0"/>
              </a:p>
              <a:p>
                <a:pPr algn="ctr">
                  <a:lnSpc>
                    <a:spcPct val="125000"/>
                  </a:lnSpc>
                </a:pP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𝑓𝑘</m:t>
                        </m:r>
                      </m:sub>
                    </m:sSub>
                  </m:oMath>
                </a14:m>
                <a:r>
                  <a:rPr lang="en-US" altLang="zh-CN" dirty="0"/>
                  <a:t>=</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𝑓</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𝑡𝑓</m:t>
                                </m:r>
                              </m:sub>
                            </m:sSub>
                            <m:r>
                              <a:rPr lang="en-US" altLang="zh-CN" i="1">
                                <a:latin typeface="Cambria Math" panose="02040503050406030204" pitchFamily="18" charset="0"/>
                              </a:rPr>
                              <m:t>[</m:t>
                            </m:r>
                            <m:r>
                              <a:rPr lang="en-US" altLang="zh-CN" i="1">
                                <a:latin typeface="Cambria Math" panose="02040503050406030204" pitchFamily="18" charset="0"/>
                              </a:rPr>
                              <m:t>𝐶</m:t>
                            </m:r>
                          </m:e>
                          <m:sub>
                            <m:r>
                              <a:rPr lang="en-US" altLang="zh-CN" i="1">
                                <a:latin typeface="Cambria Math" panose="02040503050406030204" pitchFamily="18" charset="0"/>
                              </a:rPr>
                              <m:t>𝑏</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𝑡𝑓</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𝑠</m:t>
                            </m:r>
                          </m:sub>
                        </m:sSub>
                        <m:r>
                          <a:rPr lang="en-US" altLang="zh-CN" i="1">
                            <a:latin typeface="Cambria Math" panose="02040503050406030204" pitchFamily="18" charset="0"/>
                          </a:rPr>
                          <m:t>(1−</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𝑡𝑓</m:t>
                            </m:r>
                          </m:sub>
                          <m:sup>
                            <m:r>
                              <a:rPr lang="en-US" altLang="zh-CN" i="1">
                                <a:latin typeface="Cambria Math" panose="02040503050406030204" pitchFamily="18" charset="0"/>
                              </a:rPr>
                              <m:t>𝑘</m:t>
                            </m:r>
                          </m:sup>
                        </m:sSubSup>
                        <m:r>
                          <a:rPr lang="en-US" altLang="zh-CN" i="1">
                            <a:latin typeface="Cambria Math" panose="02040503050406030204" pitchFamily="18" charset="0"/>
                          </a:rPr>
                          <m:t>)]</m:t>
                        </m:r>
                      </m:e>
                    </m:nary>
                  </m:oMath>
                </a14:m>
                <a:r>
                  <a:rPr lang="en-US" altLang="zh-CN" dirty="0"/>
                  <a:t>+</a:t>
                </a:r>
                <a14:m>
                  <m:oMath xmlns:m="http://schemas.openxmlformats.org/officeDocument/2006/math">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𝑓</m:t>
                                    </m:r>
                                  </m:sub>
                                </m:sSub>
                                <m:r>
                                  <a:rPr lang="en-US" altLang="zh-CN" i="1">
                                    <a:latin typeface="Cambria Math" panose="02040503050406030204" pitchFamily="18" charset="0"/>
                                  </a:rPr>
                                  <m:t>(</m:t>
                                </m:r>
                                <m:r>
                                  <a:rPr lang="en-US" altLang="zh-CN" i="1">
                                    <a:latin typeface="Cambria Math" panose="02040503050406030204" pitchFamily="18" charset="0"/>
                                  </a:rPr>
                                  <m:t>𝐶</m:t>
                                </m:r>
                              </m:e>
                              <m:sub>
                                <m:r>
                                  <a:rPr lang="en-US" altLang="zh-CN" i="1">
                                    <a:latin typeface="Cambria Math" panose="02040503050406030204" pitchFamily="18" charset="0"/>
                                  </a:rPr>
                                  <m:t>𝑠</m:t>
                                </m:r>
                              </m:sub>
                            </m:sSub>
                            <m:r>
                              <a:rPr lang="en-US" altLang="zh-CN" i="1">
                                <a:latin typeface="Cambria Math" panose="02040503050406030204" pitchFamily="18" charset="0"/>
                              </a:rPr>
                              <m:t>−</m:t>
                            </m:r>
                            <m:r>
                              <a:rPr lang="en-US" altLang="zh-CN" i="1">
                                <a:latin typeface="Cambria Math" panose="02040503050406030204" pitchFamily="18" charset="0"/>
                              </a:rPr>
                              <m:t>𝐶</m:t>
                            </m:r>
                          </m:e>
                          <m:sub>
                            <m:r>
                              <a:rPr lang="en-US" altLang="zh-CN" i="1">
                                <a:latin typeface="Cambria Math" panose="02040503050406030204" pitchFamily="18" charset="0"/>
                              </a:rPr>
                              <m:t>𝑏</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𝑡𝑓</m:t>
                                </m:r>
                                <m:r>
                                  <a:rPr lang="en-US" altLang="zh-CN" i="1">
                                    <a:latin typeface="Cambria Math" panose="02040503050406030204" pitchFamily="18" charset="0"/>
                                  </a:rPr>
                                  <m:t>0</m:t>
                                </m:r>
                              </m:sub>
                              <m:sup>
                                <m:r>
                                  <a:rPr lang="en-US" altLang="zh-CN" i="1">
                                    <a:latin typeface="Cambria Math" panose="02040503050406030204" pitchFamily="18" charset="0"/>
                                  </a:rPr>
                                  <m:t>𝑘</m:t>
                                </m:r>
                              </m:sup>
                            </m:sSubSup>
                          </m:e>
                          <m:sub>
                            <m:r>
                              <a:rPr lang="en-US" altLang="zh-CN" i="1">
                                <a:latin typeface="Cambria Math" panose="02040503050406030204" pitchFamily="18" charset="0"/>
                              </a:rPr>
                              <m:t> </m:t>
                            </m:r>
                          </m:sub>
                        </m:sSub>
                      </m:e>
                    </m:nary>
                    <m:r>
                      <a:rPr lang="en-US" altLang="zh-CN" i="1">
                        <a:latin typeface="Cambria Math" panose="02040503050406030204" pitchFamily="18" charset="0"/>
                      </a:rPr>
                      <m:t>+</m:t>
                    </m:r>
                    <m:r>
                      <a:rPr lang="en-US" altLang="zh-CN" i="1">
                        <a:latin typeface="Cambria Math" panose="02040503050406030204" pitchFamily="18" charset="0"/>
                      </a:rPr>
                      <m:t>𝜆</m:t>
                    </m:r>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𝑡</m:t>
                        </m:r>
                        <m:r>
                          <a:rPr lang="en-US" altLang="zh-CN" i="1">
                            <a:latin typeface="Cambria Math" panose="02040503050406030204" pitchFamily="18" charset="0"/>
                          </a:rPr>
                          <m:t>=1</m:t>
                        </m:r>
                      </m:sub>
                      <m:sup>
                        <m:r>
                          <a:rPr lang="en-US" altLang="zh-CN" i="1">
                            <a:latin typeface="Cambria Math" panose="02040503050406030204" pitchFamily="18" charset="0"/>
                          </a:rPr>
                          <m:t>𝑇</m:t>
                        </m:r>
                      </m:sup>
                      <m:e>
                        <m:nary>
                          <m:naryPr>
                            <m:chr m:val="∑"/>
                            <m:limLoc m:val="undOvr"/>
                            <m:ctrlPr>
                              <a:rPr lang="zh-CN"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𝑡</m:t>
                            </m:r>
                            <m:r>
                              <a:rPr lang="en-US" altLang="zh-CN" i="1">
                                <a:latin typeface="Cambria Math" panose="02040503050406030204" pitchFamily="18" charset="0"/>
                              </a:rPr>
                              <m:t>=1</m:t>
                            </m:r>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𝑝</m:t>
                                </m:r>
                              </m:e>
                              <m:sub>
                                <m:r>
                                  <a:rPr lang="en-US" altLang="zh-CN" i="1">
                                    <a:latin typeface="Cambria Math" panose="02040503050406030204" pitchFamily="18" charset="0"/>
                                  </a:rPr>
                                  <m:t>𝑓</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𝑖</m:t>
                                </m:r>
                              </m:e>
                            </m:d>
                            <m:sSub>
                              <m:sSubPr>
                                <m:ctrlPr>
                                  <a:rPr lang="zh-CN"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𝑡𝑓</m:t>
                                </m:r>
                              </m:sub>
                            </m:sSub>
                            <m:sSub>
                              <m:sSubPr>
                                <m:ctrlPr>
                                  <a:rPr lang="zh-CN" altLang="zh-CN" i="1">
                                    <a:latin typeface="Cambria Math" panose="02040503050406030204" pitchFamily="18" charset="0"/>
                                  </a:rPr>
                                </m:ctrlPr>
                              </m:sSub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𝑎</m:t>
                                    </m:r>
                                  </m:e>
                                  <m:sub>
                                    <m:r>
                                      <a:rPr lang="en-US" altLang="zh-CN" i="1">
                                        <a:latin typeface="Cambria Math" panose="02040503050406030204" pitchFamily="18" charset="0"/>
                                      </a:rPr>
                                      <m:t>𝑡𝑓𝑖</m:t>
                                    </m:r>
                                  </m:sub>
                                  <m:sup>
                                    <m:r>
                                      <a:rPr lang="en-US" altLang="zh-CN" i="1">
                                        <a:latin typeface="Cambria Math" panose="02040503050406030204" pitchFamily="18" charset="0"/>
                                      </a:rPr>
                                      <m:t>𝑘</m:t>
                                    </m:r>
                                  </m:sup>
                                </m:sSubSup>
                              </m:e>
                              <m:sub>
                                <m:r>
                                  <a:rPr lang="en-US" altLang="zh-CN" i="1">
                                    <a:latin typeface="Cambria Math" panose="02040503050406030204" pitchFamily="18" charset="0"/>
                                  </a:rPr>
                                  <m:t> </m:t>
                                </m:r>
                              </m:sub>
                            </m:sSub>
                            <m:r>
                              <a:rPr lang="en-US" altLang="zh-CN" i="1">
                                <a:latin typeface="Cambria Math" panose="02040503050406030204" pitchFamily="18" charset="0"/>
                              </a:rPr>
                              <m:t> </m:t>
                            </m:r>
                          </m:e>
                        </m:nary>
                      </m:e>
                    </m:nary>
                  </m:oMath>
                </a14:m>
                <a:endParaRPr lang="zh-CN" altLang="zh-CN" dirty="0"/>
              </a:p>
              <a:p>
                <a:pPr>
                  <a:lnSpc>
                    <a:spcPct val="125000"/>
                  </a:lnSpc>
                </a:pPr>
                <a:r>
                  <a:rPr lang="zh-CN" altLang="zh-CN" dirty="0"/>
                  <a:t>目标问题可以简化为：</a:t>
                </a:r>
              </a:p>
              <a:p>
                <a:pPr>
                  <a:lnSpc>
                    <a:spcPct val="125000"/>
                  </a:lnSpc>
                </a:pPr>
                <a14:m>
                  <m:oMathPara xmlns:m="http://schemas.openxmlformats.org/officeDocument/2006/math">
                    <m:oMathParaPr>
                      <m:jc m:val="centerGroup"/>
                    </m:oMathParaPr>
                    <m:oMath xmlns:m="http://schemas.openxmlformats.org/officeDocument/2006/math">
                      <m:func>
                        <m:funcPr>
                          <m:ctrlPr>
                            <a:rPr lang="zh-CN" altLang="zh-CN" i="1">
                              <a:latin typeface="Cambria Math" panose="02040503050406030204" pitchFamily="18" charset="0"/>
                            </a:rPr>
                          </m:ctrlPr>
                        </m:funcPr>
                        <m:fName>
                          <m:limLow>
                            <m:limLowPr>
                              <m:ctrlPr>
                                <a:rPr lang="zh-CN" altLang="zh-CN" i="1">
                                  <a:latin typeface="Cambria Math" panose="02040503050406030204" pitchFamily="18" charset="0"/>
                                </a:rPr>
                              </m:ctrlPr>
                            </m:limLowPr>
                            <m:e>
                              <m:r>
                                <m:rPr>
                                  <m:sty m:val="p"/>
                                </m:rPr>
                                <a:rPr lang="en-US" altLang="zh-CN">
                                  <a:latin typeface="Cambria Math" panose="02040503050406030204" pitchFamily="18" charset="0"/>
                                </a:rPr>
                                <m:t>min</m:t>
                              </m:r>
                            </m:e>
                            <m:lim>
                              <m:r>
                                <a:rPr lang="en-US" altLang="zh-CN" i="1">
                                  <a:latin typeface="Cambria Math" panose="02040503050406030204" pitchFamily="18" charset="0"/>
                                </a:rPr>
                                <m:t>𝑤</m:t>
                              </m:r>
                            </m:lim>
                          </m:limLow>
                        </m:fName>
                        <m:e>
                          <m:sSub>
                            <m:sSubPr>
                              <m:ctrlPr>
                                <a:rPr lang="zh-CN" altLang="zh-CN" i="1">
                                  <a:latin typeface="Cambria Math" panose="02040503050406030204" pitchFamily="18" charset="0"/>
                                </a:rPr>
                              </m:ctrlPr>
                            </m:sSubPr>
                            <m:e>
                              <m:r>
                                <a:rPr lang="en-US" altLang="zh-CN" i="1">
                                  <a:latin typeface="Cambria Math" panose="02040503050406030204" pitchFamily="18" charset="0"/>
                                </a:rPr>
                                <m:t> </m:t>
                              </m:r>
                              <m:r>
                                <a:rPr lang="en-US" altLang="zh-CN" i="1">
                                  <a:latin typeface="Cambria Math" panose="02040503050406030204" pitchFamily="18" charset="0"/>
                                </a:rPr>
                                <m:t>𝐶</m:t>
                              </m:r>
                            </m:e>
                            <m:sub>
                              <m:r>
                                <a:rPr lang="en-US" altLang="zh-CN" i="1">
                                  <a:latin typeface="Cambria Math" panose="02040503050406030204" pitchFamily="18" charset="0"/>
                                </a:rPr>
                                <m:t>𝑓𝑘</m:t>
                              </m:r>
                            </m:sub>
                          </m:sSub>
                        </m:e>
                      </m:func>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𝑓𝑘</m:t>
                          </m:r>
                        </m:sub>
                      </m:sSub>
                    </m:oMath>
                  </m:oMathPara>
                </a14:m>
                <a:endParaRPr lang="zh-CN" altLang="zh-CN" dirty="0"/>
              </a:p>
              <a:p>
                <a:pPr algn="ctr">
                  <a:lnSpc>
                    <a:spcPct val="125000"/>
                  </a:lnSpc>
                </a:pPr>
                <a:r>
                  <a:rPr lang="zh-CN" altLang="zh-CN" dirty="0"/>
                  <a:t>约束为</a:t>
                </a:r>
                <a:r>
                  <a:rPr lang="zh-CN" altLang="zh-CN" i="1" dirty="0"/>
                  <a:t>： </a:t>
                </a:r>
                <a14:m>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𝑓</m:t>
                                </m:r>
                                <m:r>
                                  <a:rPr lang="zh-CN" altLang="zh-CN" i="1">
                                    <a:latin typeface="Cambria Math" panose="02040503050406030204" pitchFamily="18" charset="0"/>
                                  </a:rPr>
                                  <m:t>∈</m:t>
                                </m:r>
                                <m:r>
                                  <a:rPr lang="en-US" altLang="zh-CN" i="1">
                                    <a:latin typeface="Cambria Math" panose="02040503050406030204" pitchFamily="18" charset="0"/>
                                  </a:rPr>
                                  <m:t>𝐹</m:t>
                                </m:r>
                              </m:sub>
                              <m:sup/>
                              <m:e>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zh-CN" altLang="zh-CN" i="1">
                                        <a:latin typeface="Cambria Math" panose="02040503050406030204" pitchFamily="18" charset="0"/>
                                      </a:rPr>
                                      <m:t>∈</m:t>
                                    </m:r>
                                    <m:r>
                                      <a:rPr lang="en-US" altLang="zh-CN" i="1">
                                        <a:latin typeface="Cambria Math" panose="02040503050406030204" pitchFamily="18" charset="0"/>
                                      </a:rPr>
                                      <m:t>𝐾</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𝑙</m:t>
                                        </m:r>
                                      </m:e>
                                      <m:sub>
                                        <m:r>
                                          <a:rPr lang="en-US" altLang="zh-CN" i="1">
                                            <a:latin typeface="Cambria Math" panose="02040503050406030204" pitchFamily="18" charset="0"/>
                                          </a:rPr>
                                          <m:t>𝑓</m:t>
                                        </m:r>
                                      </m:sub>
                                    </m:sSub>
                                  </m:e>
                                </m:nary>
                              </m:e>
                            </m:nary>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𝑥</m:t>
                                </m:r>
                              </m:e>
                              <m:sub>
                                <m:r>
                                  <a:rPr lang="en-US" altLang="zh-CN" i="1">
                                    <a:latin typeface="Cambria Math" panose="02040503050406030204" pitchFamily="18" charset="0"/>
                                  </a:rPr>
                                  <m:t>𝑡𝑓</m:t>
                                </m:r>
                              </m:sub>
                              <m:sup>
                                <m:r>
                                  <a:rPr lang="en-US" altLang="zh-CN" i="1">
                                    <a:latin typeface="Cambria Math" panose="02040503050406030204" pitchFamily="18" charset="0"/>
                                  </a:rPr>
                                  <m:t>𝑘</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𝑓𝑘</m:t>
                                </m:r>
                              </m:sub>
                            </m:sSub>
                            <m:r>
                              <a:rPr lang="zh-CN" altLang="zh-CN" i="1">
                                <a:latin typeface="Cambria Math" panose="02040503050406030204" pitchFamily="18" charset="0"/>
                              </a:rPr>
                              <m:t>≤</m:t>
                            </m:r>
                            <m:r>
                              <a:rPr lang="en-US" altLang="zh-CN" i="1">
                                <a:latin typeface="Cambria Math" panose="02040503050406030204" pitchFamily="18" charset="0"/>
                              </a:rPr>
                              <m:t>𝑆</m:t>
                            </m:r>
                            <m:r>
                              <a:rPr lang="en-US" altLang="zh-CN" i="1">
                                <a:latin typeface="Cambria Math" panose="02040503050406030204" pitchFamily="18" charset="0"/>
                              </a:rPr>
                              <m:t>,    </m:t>
                            </m:r>
                            <m:r>
                              <a:rPr lang="en-US" altLang="zh-CN" i="1">
                                <a:latin typeface="Cambria Math" panose="02040503050406030204" pitchFamily="18" charset="0"/>
                              </a:rPr>
                              <m:t>𝑡</m:t>
                            </m:r>
                            <m:r>
                              <a:rPr lang="zh-CN" altLang="zh-CN" i="1">
                                <a:latin typeface="Cambria Math" panose="02040503050406030204" pitchFamily="18" charset="0"/>
                              </a:rPr>
                              <m:t>∈</m:t>
                            </m:r>
                            <m:r>
                              <a:rPr lang="en-US" altLang="zh-CN" i="1">
                                <a:latin typeface="Cambria Math" panose="02040503050406030204" pitchFamily="18" charset="0"/>
                              </a:rPr>
                              <m:t>𝑇</m:t>
                            </m:r>
                          </m:e>
                          <m:e>
                            <m:r>
                              <a:rPr lang="en-US" altLang="zh-CN" i="1">
                                <a:latin typeface="Cambria Math" panose="02040503050406030204" pitchFamily="18" charset="0"/>
                              </a:rPr>
                              <m:t>   </m:t>
                            </m:r>
                            <m:nary>
                              <m:naryPr>
                                <m:chr m:val="∑"/>
                                <m:limLoc m:val="undOvr"/>
                                <m:supHide m:val="on"/>
                                <m:ctrlPr>
                                  <a:rPr lang="zh-CN" altLang="zh-CN" i="1">
                                    <a:latin typeface="Cambria Math" panose="02040503050406030204" pitchFamily="18" charset="0"/>
                                  </a:rPr>
                                </m:ctrlPr>
                              </m:naryPr>
                              <m:sub>
                                <m:r>
                                  <a:rPr lang="en-US" altLang="zh-CN" i="1">
                                    <a:latin typeface="Cambria Math" panose="02040503050406030204" pitchFamily="18" charset="0"/>
                                  </a:rPr>
                                  <m:t>𝑘</m:t>
                                </m:r>
                                <m:r>
                                  <a:rPr lang="zh-CN" altLang="zh-CN" i="1">
                                    <a:latin typeface="Cambria Math" panose="02040503050406030204" pitchFamily="18" charset="0"/>
                                  </a:rPr>
                                  <m:t>∈</m:t>
                                </m:r>
                                <m:r>
                                  <a:rPr lang="en-US" altLang="zh-CN" i="1">
                                    <a:latin typeface="Cambria Math" panose="02040503050406030204" pitchFamily="18" charset="0"/>
                                  </a:rPr>
                                  <m:t>𝐾</m:t>
                                </m:r>
                              </m:sub>
                              <m:sup/>
                              <m:e>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𝑓𝑘</m:t>
                                    </m:r>
                                  </m:sub>
                                </m:sSub>
                              </m:e>
                            </m:nary>
                            <m:r>
                              <a:rPr lang="en-US" altLang="zh-CN" i="1">
                                <a:latin typeface="Cambria Math" panose="02040503050406030204" pitchFamily="18" charset="0"/>
                              </a:rPr>
                              <m:t>=1,   </m:t>
                            </m:r>
                            <m:r>
                              <a:rPr lang="en-US" altLang="zh-CN" i="1">
                                <a:latin typeface="Cambria Math" panose="02040503050406030204" pitchFamily="18" charset="0"/>
                              </a:rPr>
                              <m:t>𝑓</m:t>
                            </m:r>
                            <m:r>
                              <a:rPr lang="zh-CN" altLang="zh-CN" i="1">
                                <a:latin typeface="Cambria Math" panose="02040503050406030204" pitchFamily="18" charset="0"/>
                              </a:rPr>
                              <m:t>∈</m:t>
                            </m:r>
                            <m:r>
                              <a:rPr lang="en-US" altLang="zh-CN" i="1">
                                <a:latin typeface="Cambria Math" panose="02040503050406030204" pitchFamily="18" charset="0"/>
                              </a:rPr>
                              <m:t>𝐹</m:t>
                            </m:r>
                          </m:e>
                          <m:e>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𝑓𝑘</m:t>
                                </m:r>
                              </m:sub>
                            </m:sSub>
                            <m:r>
                              <a:rPr lang="zh-CN" altLang="zh-CN" i="1">
                                <a:latin typeface="Cambria Math" panose="02040503050406030204" pitchFamily="18" charset="0"/>
                              </a:rPr>
                              <m:t>∈</m:t>
                            </m:r>
                            <m:r>
                              <a:rPr lang="en-US" altLang="zh-CN" i="1">
                                <a:latin typeface="Cambria Math" panose="02040503050406030204" pitchFamily="18" charset="0"/>
                              </a:rPr>
                              <m:t>{0,1} , </m:t>
                            </m:r>
                            <m:r>
                              <a:rPr lang="en-US" altLang="zh-CN" i="1">
                                <a:latin typeface="Cambria Math" panose="02040503050406030204" pitchFamily="18" charset="0"/>
                              </a:rPr>
                              <m:t>𝑓</m:t>
                            </m:r>
                            <m:r>
                              <a:rPr lang="zh-CN" altLang="zh-CN" i="1">
                                <a:latin typeface="Cambria Math" panose="02040503050406030204" pitchFamily="18" charset="0"/>
                              </a:rPr>
                              <m:t>∈</m:t>
                            </m:r>
                            <m:r>
                              <a:rPr lang="en-US" altLang="zh-CN" i="1">
                                <a:latin typeface="Cambria Math" panose="02040503050406030204" pitchFamily="18" charset="0"/>
                              </a:rPr>
                              <m:t>𝐹</m:t>
                            </m:r>
                            <m:r>
                              <a:rPr lang="en-US" altLang="zh-CN" i="1">
                                <a:latin typeface="Cambria Math" panose="02040503050406030204" pitchFamily="18" charset="0"/>
                              </a:rPr>
                              <m:t>,</m:t>
                            </m:r>
                            <m:r>
                              <a:rPr lang="en-US" altLang="zh-CN" i="1">
                                <a:latin typeface="Cambria Math" panose="02040503050406030204" pitchFamily="18" charset="0"/>
                              </a:rPr>
                              <m:t>𝑘</m:t>
                            </m:r>
                            <m:r>
                              <a:rPr lang="zh-CN" altLang="zh-CN" i="1">
                                <a:latin typeface="Cambria Math" panose="02040503050406030204" pitchFamily="18" charset="0"/>
                              </a:rPr>
                              <m:t>∈</m:t>
                            </m:r>
                            <m:r>
                              <a:rPr lang="en-US" altLang="zh-CN" i="1">
                                <a:latin typeface="Cambria Math" panose="02040503050406030204" pitchFamily="18" charset="0"/>
                              </a:rPr>
                              <m:t>𝐾</m:t>
                            </m:r>
                          </m:e>
                        </m:eqArr>
                      </m:e>
                    </m:d>
                  </m:oMath>
                </a14:m>
                <a:endParaRPr lang="zh-CN" altLang="zh-CN" dirty="0"/>
              </a:p>
              <a:p>
                <a:pPr>
                  <a:lnSpc>
                    <a:spcPct val="125000"/>
                  </a:lnSpc>
                </a:pPr>
                <a:r>
                  <a:rPr lang="zh-CN" altLang="zh-CN" dirty="0"/>
                  <a:t>分别表示缓存容量约束与二元变量约束。</a:t>
                </a:r>
                <a:r>
                  <a:rPr lang="en-US" altLang="zh-CN" i="1" dirty="0"/>
                  <a:t>  </a:t>
                </a:r>
                <a:endParaRPr lang="zh-CN" altLang="zh-CN" dirty="0"/>
              </a:p>
            </p:txBody>
          </p:sp>
        </mc:Choice>
        <mc:Fallback xmlns="">
          <p:sp>
            <p:nvSpPr>
              <p:cNvPr id="5" name="文本框 4">
                <a:extLst>
                  <a:ext uri="{FF2B5EF4-FFF2-40B4-BE49-F238E27FC236}">
                    <a16:creationId xmlns:a16="http://schemas.microsoft.com/office/drawing/2014/main" id="{6B7D1815-3410-4BF5-8BAD-44062B76F6C7}"/>
                  </a:ext>
                </a:extLst>
              </p:cNvPr>
              <p:cNvSpPr txBox="1">
                <a:spLocks noRot="1" noChangeAspect="1" noMove="1" noResize="1" noEditPoints="1" noAdjustHandles="1" noChangeArrowheads="1" noChangeShapeType="1" noTextEdit="1"/>
              </p:cNvSpPr>
              <p:nvPr/>
            </p:nvSpPr>
            <p:spPr>
              <a:xfrm>
                <a:off x="355599" y="873999"/>
                <a:ext cx="11569307" cy="3366243"/>
              </a:xfrm>
              <a:prstGeom prst="rect">
                <a:avLst/>
              </a:prstGeom>
              <a:blipFill>
                <a:blip r:embed="rId3"/>
                <a:stretch>
                  <a:fillRect l="-421" b="-12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84980965"/>
      </p:ext>
    </p:extLst>
  </p:cSld>
  <p:clrMapOvr>
    <a:masterClrMapping/>
  </p:clrMapOvr>
  <mc:AlternateContent xmlns:mc="http://schemas.openxmlformats.org/markup-compatibility/2006">
    <mc:Choice xmlns:p14="http://schemas.microsoft.com/office/powerpoint/2010/main" Requires="p14">
      <p:transition spd="slow" p14:dur="2000" advTm="2452"/>
    </mc:Choice>
    <mc:Fallback>
      <p:transition spd="slow" advTm="245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F877C6-AFFE-4D16-84F4-8B4A2AF98057}"/>
                  </a:ext>
                </a:extLst>
              </p:cNvPr>
              <p:cNvSpPr txBox="1"/>
              <p:nvPr/>
            </p:nvSpPr>
            <p:spPr>
              <a:xfrm>
                <a:off x="355600" y="921174"/>
                <a:ext cx="10744199" cy="4568045"/>
              </a:xfrm>
              <a:prstGeom prst="rect">
                <a:avLst/>
              </a:prstGeom>
              <a:noFill/>
            </p:spPr>
            <p:txBody>
              <a:bodyPr wrap="square">
                <a:spAutoFit/>
              </a:bodyPr>
              <a:lstStyle/>
              <a:p>
                <a:pPr>
                  <a:lnSpc>
                    <a:spcPct val="1250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求解</a:t>
                </a:r>
                <a:r>
                  <a:rPr lang="zh-CN" altLang="en-US" sz="1800" kern="100" dirty="0">
                    <a:effectLst/>
                    <a:latin typeface="Times New Roman" panose="02020603050405020304" pitchFamily="18" charset="0"/>
                    <a:ea typeface="宋体" panose="02010600030101010101" pitchFamily="2" charset="-122"/>
                  </a:rPr>
                  <a:t>该</a:t>
                </a:r>
                <a:r>
                  <a:rPr lang="zh-CN" altLang="zh-CN" sz="1800" kern="100" dirty="0">
                    <a:effectLst/>
                    <a:latin typeface="Times New Roman" panose="02020603050405020304" pitchFamily="18" charset="0"/>
                    <a:ea typeface="宋体" panose="02010600030101010101" pitchFamily="2" charset="-122"/>
                  </a:rPr>
                  <a:t>问题有两个难点。首先，在问题中，目标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𝑤</m:t>
                    </m:r>
                  </m:oMath>
                </a14:m>
                <a:r>
                  <a:rPr lang="zh-CN" altLang="zh-CN" sz="1800" kern="100" dirty="0">
                    <a:effectLst/>
                    <a:latin typeface="Times New Roman" panose="02020603050405020304" pitchFamily="18" charset="0"/>
                    <a:ea typeface="宋体" panose="02010600030101010101" pitchFamily="2" charset="-122"/>
                  </a:rPr>
                  <a:t>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r>
                      <a:rPr lang="zh-CN"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oMath>
                </a14:m>
                <a:r>
                  <a:rPr lang="zh-CN" altLang="zh-CN" sz="1800" kern="100" dirty="0">
                    <a:effectLst/>
                    <a:latin typeface="Times New Roman" panose="02020603050405020304" pitchFamily="18" charset="0"/>
                    <a:ea typeface="宋体" panose="02010600030101010101" pitchFamily="2" charset="-122"/>
                  </a:rPr>
                  <a:t>维的矩阵，其中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𝐾</m:t>
                    </m:r>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3</m:t>
                        </m:r>
                      </m:e>
                      <m:sup>
                        <m:r>
                          <a:rPr lang="en-US" altLang="zh-CN" sz="1800" i="1" kern="100">
                            <a:effectLst/>
                            <a:latin typeface="Cambria Math" panose="02040503050406030204" pitchFamily="18" charset="0"/>
                            <a:ea typeface="宋体" panose="02010600030101010101" pitchFamily="2" charset="-122"/>
                          </a:rPr>
                          <m:t>𝑇</m:t>
                        </m:r>
                      </m:sup>
                    </m:sSup>
                  </m:oMath>
                </a14:m>
                <a:r>
                  <a:rPr lang="zh-CN" altLang="zh-CN" sz="1800" kern="100" dirty="0">
                    <a:effectLst/>
                    <a:latin typeface="Times New Roman" panose="02020603050405020304" pitchFamily="18" charset="0"/>
                    <a:ea typeface="宋体" panose="02010600030101010101" pitchFamily="2" charset="-122"/>
                  </a:rPr>
                  <a:t>，目前为了简化令其为一个较小值。实际情况下，如果考察一天为长度，一小时为一个时隙，那么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=24</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𝐾</m:t>
                    </m:r>
                  </m:oMath>
                </a14:m>
                <a:r>
                  <a:rPr lang="zh-CN" altLang="zh-CN" sz="1800" kern="100" dirty="0">
                    <a:effectLst/>
                    <a:latin typeface="Times New Roman" panose="02020603050405020304" pitchFamily="18" charset="0"/>
                    <a:ea typeface="宋体" panose="02010600030101010101" pitchFamily="2" charset="-122"/>
                  </a:rPr>
                  <a:t>将会非常大。其次，</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Times New Roman" panose="02020603050405020304" pitchFamily="18" charset="0"/>
                    <a:ea typeface="宋体" panose="02010600030101010101" pitchFamily="2" charset="-122"/>
                  </a:rPr>
                  <a:t>的计算涉及内容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oMath>
                </a14:m>
                <a:r>
                  <a:rPr lang="zh-CN" altLang="zh-CN" sz="1800" kern="100" dirty="0">
                    <a:effectLst/>
                    <a:latin typeface="Times New Roman" panose="02020603050405020304" pitchFamily="18" charset="0"/>
                    <a:ea typeface="宋体" panose="02010600030101010101" pitchFamily="2" charset="-122"/>
                  </a:rPr>
                  <a:t>从</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0</m:t>
                    </m:r>
                  </m:oMath>
                </a14:m>
                <a:r>
                  <a:rPr lang="zh-CN" altLang="zh-CN" sz="1800" kern="100" dirty="0">
                    <a:effectLst/>
                    <a:latin typeface="Times New Roman" panose="02020603050405020304" pitchFamily="18" charset="0"/>
                    <a:ea typeface="宋体" panose="02010600030101010101" pitchFamily="2" charset="-122"/>
                  </a:rPr>
                  <a:t>到时隙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oMath>
                </a14:m>
                <a:r>
                  <a:rPr lang="zh-CN" altLang="zh-CN" sz="1800" kern="100" dirty="0">
                    <a:effectLst/>
                    <a:latin typeface="Times New Roman" panose="02020603050405020304" pitchFamily="18" charset="0"/>
                    <a:ea typeface="宋体" panose="02010600030101010101" pitchFamily="2" charset="-122"/>
                  </a:rPr>
                  <a:t>里所有的决策对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，求解时间很长。</a:t>
                </a:r>
                <a:endParaRPr lang="en-US" altLang="zh-CN" sz="1800" kern="100" dirty="0">
                  <a:effectLst/>
                  <a:latin typeface="Times New Roman" panose="02020603050405020304" pitchFamily="18" charset="0"/>
                  <a:ea typeface="宋体" panose="02010600030101010101" pitchFamily="2" charset="-122"/>
                </a:endParaRPr>
              </a:p>
              <a:p>
                <a:pPr>
                  <a:lnSpc>
                    <a:spcPct val="125000"/>
                  </a:lnSpc>
                </a:pP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Times New Roman" panose="02020603050405020304" pitchFamily="18" charset="0"/>
                    <a:ea typeface="宋体" panose="02010600030101010101" pitchFamily="2" charset="-122"/>
                  </a:rPr>
                  <a:t>因此采用</a:t>
                </a:r>
                <a:r>
                  <a:rPr lang="zh-CN" altLang="zh-CN" sz="1800" kern="100" dirty="0">
                    <a:effectLst/>
                    <a:latin typeface="Times New Roman" panose="02020603050405020304" pitchFamily="18" charset="0"/>
                    <a:ea typeface="宋体" panose="02010600030101010101" pitchFamily="2" charset="-122"/>
                  </a:rPr>
                  <a:t>基于单纯型法提出的列生成算法</a:t>
                </a:r>
                <a:r>
                  <a:rPr lang="en-US" altLang="zh-CN" sz="1800" kern="100" dirty="0">
                    <a:effectLst/>
                    <a:latin typeface="Times New Roman" panose="02020603050405020304" pitchFamily="18" charset="0"/>
                    <a:ea typeface="宋体" panose="02010600030101010101" pitchFamily="2" charset="-122"/>
                  </a:rPr>
                  <a:t>(Column Generation Algorithm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CGA)</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先把原问题</a:t>
                </a:r>
                <a:r>
                  <a:rPr lang="en-US" altLang="zh-CN" sz="1800" kern="100" dirty="0">
                    <a:effectLst/>
                    <a:latin typeface="Times New Roman" panose="02020603050405020304" pitchFamily="18" charset="0"/>
                    <a:ea typeface="宋体" panose="02010600030101010101" pitchFamily="2" charset="-122"/>
                  </a:rPr>
                  <a:t>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简化到一个规模更小的简化问题</a:t>
                </a:r>
                <a:r>
                  <a:rPr lang="en-US" altLang="zh-CN" sz="1800" kern="100" dirty="0">
                    <a:effectLst/>
                    <a:latin typeface="Times New Roman" panose="02020603050405020304" pitchFamily="18" charset="0"/>
                    <a:ea typeface="宋体" panose="02010600030101010101" pitchFamily="2" charset="-122"/>
                  </a:rPr>
                  <a:t>RMP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求最优解</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。之后</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通过构造子问题去检验在那些未被考虑的变量中是否对原问题有改进的。如果有，那么就把这个变量加入到</a:t>
                </a:r>
                <a:r>
                  <a:rPr lang="en-US" altLang="zh-CN" sz="1800" kern="100" dirty="0">
                    <a:effectLst/>
                    <a:latin typeface="Times New Roman" panose="02020603050405020304" pitchFamily="18" charset="0"/>
                    <a:ea typeface="宋体" panose="02010600030101010101" pitchFamily="2" charset="-122"/>
                  </a:rPr>
                  <a:t>RMP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问题的变量中，经过反复的迭代，直到找不到改进原问题</a:t>
                </a:r>
                <a:r>
                  <a:rPr lang="en-US" altLang="zh-CN" sz="1800" kern="100" dirty="0">
                    <a:effectLst/>
                    <a:latin typeface="Times New Roman" panose="02020603050405020304" pitchFamily="18" charset="0"/>
                    <a:ea typeface="宋体" panose="02010600030101010101" pitchFamily="2" charset="-122"/>
                  </a:rPr>
                  <a:t>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的变量，此时得到原问题</a:t>
                </a:r>
                <a:r>
                  <a:rPr lang="en-US" altLang="zh-CN" sz="1800" kern="100" dirty="0">
                    <a:effectLst/>
                    <a:latin typeface="Times New Roman" panose="02020603050405020304" pitchFamily="18" charset="0"/>
                    <a:ea typeface="宋体" panose="02010600030101010101" pitchFamily="2" charset="-122"/>
                  </a:rPr>
                  <a:t>MP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的最优解</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en-US" altLang="zh-CN" sz="1800" kern="100" dirty="0">
                    <a:effectLst/>
                    <a:latin typeface="Times New Roman" panose="02020603050405020304" pitchFamily="18" charset="0"/>
                    <a:ea typeface="宋体" panose="02010600030101010101" pitchFamily="2" charset="-122"/>
                  </a:rPr>
                  <a:t>         CGA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算法的优点：一方面，在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𝐾</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的子集中，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𝐾</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可以设置的比较小，能快速得到初始解。另一方面，在初始化时如果</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对于所有的</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oMath>
                </a14:m>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𝐹</m:t>
                    </m:r>
                  </m:oMath>
                </a14:m>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将其所有</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𝑥</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都设为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(0,0)</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𝐶</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𝑓𝑘</m:t>
                        </m:r>
                      </m:sub>
                    </m:sSub>
                  </m:oMath>
                </a14:m>
                <a:r>
                  <a:rPr lang="en-US" altLang="zh-CN" sz="1800" kern="100" dirty="0">
                    <a:effectLst/>
                    <a:latin typeface="Times New Roman" panose="02020603050405020304" pitchFamily="18" charset="0"/>
                    <a:ea typeface="宋体" panose="02010600030101010101" pitchFamily="2" charset="-122"/>
                    <a:cs typeface="Arial" panose="020B0604020202020204" pitchFamily="34" charset="0"/>
                  </a:rPr>
                  <a:t>=</a:t>
                </a:r>
                <a14:m>
                  <m:oMath xmlns:m="http://schemas.openxmlformats.org/officeDocument/2006/math">
                    <m:nary>
                      <m:naryPr>
                        <m:chr m:val="∑"/>
                        <m:limLoc m:val="undOv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𝑡</m:t>
                        </m:r>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𝑇</m:t>
                        </m:r>
                      </m:sup>
                      <m:e>
                        <m:sSub>
                          <m:sSubP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sSubPr>
                          <m:e>
                            <m:sSub>
                              <m:sSubP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𝑙</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𝑓</m:t>
                                </m:r>
                              </m:sub>
                            </m:sSub>
                            <m:sSub>
                              <m:sSubP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𝑚</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𝑡𝑓</m:t>
                                </m:r>
                              </m:sub>
                            </m:sSub>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 </m:t>
                            </m:r>
                          </m:sub>
                        </m:sSub>
                        <m:sSub>
                          <m:sSubPr>
                            <m:ctrlPr>
                              <a:rPr lang="zh-CN" altLang="zh-CN" i="1">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𝐶</m:t>
                            </m:r>
                          </m:e>
                          <m:sub>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𝑠</m:t>
                            </m:r>
                          </m:sub>
                        </m:sSub>
                      </m:e>
                    </m:nary>
                  </m:oMath>
                </a14:m>
                <a:r>
                  <a:rPr lang="zh-CN" altLang="zh-CN" sz="1800" kern="100" dirty="0">
                    <a:effectLst/>
                    <a:latin typeface="Times New Roman" panose="02020603050405020304" pitchFamily="18" charset="0"/>
                    <a:ea typeface="宋体" panose="02010600030101010101" pitchFamily="2" charset="-122"/>
                    <a:cs typeface="Arial" panose="020B0604020202020204" pitchFamily="34" charset="0"/>
                  </a:rPr>
                  <a:t>，在这种情况下</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𝑓𝑘</m:t>
                        </m:r>
                      </m:sub>
                    </m:sSub>
                  </m:oMath>
                </a14:m>
                <a:r>
                  <a:rPr lang="zh-CN" altLang="zh-CN" sz="1800" kern="100" dirty="0">
                    <a:effectLst/>
                    <a:latin typeface="Times New Roman" panose="02020603050405020304" pitchFamily="18" charset="0"/>
                    <a:ea typeface="宋体" panose="02010600030101010101" pitchFamily="2" charset="-122"/>
                    <a:cs typeface="Arial" panose="020B0604020202020204" pitchFamily="34" charset="0"/>
                  </a:rPr>
                  <a:t>为一个容易求得的常数。由于</a:t>
                </a:r>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CGA</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算法是迭代的，在迭代循环中，总能找到最优解，</a:t>
                </a:r>
                <a:r>
                  <a:rPr lang="zh-CN" altLang="en-US"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可以从简单的初始解开始</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，因而避免了上述难点</a:t>
                </a:r>
                <a:r>
                  <a:rPr lang="zh-CN" altLang="en-US"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endParaRPr lang="zh-CN" altLang="zh-CN" sz="1800"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4" name="文本框 3">
                <a:extLst>
                  <a:ext uri="{FF2B5EF4-FFF2-40B4-BE49-F238E27FC236}">
                    <a16:creationId xmlns:a16="http://schemas.microsoft.com/office/drawing/2014/main" id="{9DF877C6-AFFE-4D16-84F4-8B4A2AF98057}"/>
                  </a:ext>
                </a:extLst>
              </p:cNvPr>
              <p:cNvSpPr txBox="1">
                <a:spLocks noRot="1" noChangeAspect="1" noMove="1" noResize="1" noEditPoints="1" noAdjustHandles="1" noChangeArrowheads="1" noChangeShapeType="1" noTextEdit="1"/>
              </p:cNvSpPr>
              <p:nvPr/>
            </p:nvSpPr>
            <p:spPr>
              <a:xfrm>
                <a:off x="355600" y="921174"/>
                <a:ext cx="10744199" cy="4568045"/>
              </a:xfrm>
              <a:prstGeom prst="rect">
                <a:avLst/>
              </a:prstGeom>
              <a:blipFill>
                <a:blip r:embed="rId3"/>
                <a:stretch>
                  <a:fillRect l="-454" t="-267" r="-255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98299982"/>
      </p:ext>
    </p:extLst>
  </p:cSld>
  <p:clrMapOvr>
    <a:masterClrMapping/>
  </p:clrMapOvr>
  <mc:AlternateContent xmlns:mc="http://schemas.openxmlformats.org/markup-compatibility/2006">
    <mc:Choice xmlns:p14="http://schemas.microsoft.com/office/powerpoint/2010/main" Requires="p14">
      <p:transition spd="slow" p14:dur="2000" advTm="59501"/>
    </mc:Choice>
    <mc:Fallback>
      <p:transition spd="slow" advTm="5950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F877C6-AFFE-4D16-84F4-8B4A2AF98057}"/>
                  </a:ext>
                </a:extLst>
              </p:cNvPr>
              <p:cNvSpPr txBox="1"/>
              <p:nvPr/>
            </p:nvSpPr>
            <p:spPr>
              <a:xfrm>
                <a:off x="355600" y="921174"/>
                <a:ext cx="5441885" cy="2139688"/>
              </a:xfrm>
              <a:prstGeom prst="rect">
                <a:avLst/>
              </a:prstGeom>
              <a:noFill/>
            </p:spPr>
            <p:txBody>
              <a:bodyPr wrap="square">
                <a:spAutoFit/>
              </a:bodyPr>
              <a:lstStyle/>
              <a:p>
                <a:pPr>
                  <a:lnSpc>
                    <a:spcPct val="125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先使用较小的用户数，文件数与时隙数便于简化计算。</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每个时隙，每个用户一定发出且只发出一个请求。则每个用户在每个时隙所请求的文件分布是可求的，进而可以得出每个文件的请求在所有时隙内的分布，即得到了</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h</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800" dirty="0">
                    <a:solidFill>
                      <a:srgbClr val="191919"/>
                    </a:solidFill>
                    <a:effectLst/>
                    <a:ea typeface="宋体" panose="02010600030101010101" pitchFamily="2" charset="-122"/>
                    <a:cs typeface="Arial" panose="020B0604020202020204" pitchFamily="34" charset="0"/>
                  </a:rPr>
                  <a:t>和</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𝑜</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𝑢</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𝑟</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800" dirty="0">
                    <a:solidFill>
                      <a:srgbClr val="191919"/>
                    </a:solidFill>
                    <a:effectLst/>
                    <a:ea typeface="宋体" panose="02010600030101010101" pitchFamily="2" charset="-122"/>
                    <a:cs typeface="Arial" panose="020B0604020202020204" pitchFamily="34" charset="0"/>
                  </a:rPr>
                  <a:t>。</a:t>
                </a:r>
                <a:endParaRPr lang="zh-CN" altLang="en-US" dirty="0"/>
              </a:p>
            </p:txBody>
          </p:sp>
        </mc:Choice>
        <mc:Fallback xmlns="">
          <p:sp>
            <p:nvSpPr>
              <p:cNvPr id="4" name="文本框 3">
                <a:extLst>
                  <a:ext uri="{FF2B5EF4-FFF2-40B4-BE49-F238E27FC236}">
                    <a16:creationId xmlns:a16="http://schemas.microsoft.com/office/drawing/2014/main" id="{9DF877C6-AFFE-4D16-84F4-8B4A2AF98057}"/>
                  </a:ext>
                </a:extLst>
              </p:cNvPr>
              <p:cNvSpPr txBox="1">
                <a:spLocks noRot="1" noChangeAspect="1" noMove="1" noResize="1" noEditPoints="1" noAdjustHandles="1" noChangeArrowheads="1" noChangeShapeType="1" noTextEdit="1"/>
              </p:cNvSpPr>
              <p:nvPr/>
            </p:nvSpPr>
            <p:spPr>
              <a:xfrm>
                <a:off x="355600" y="921174"/>
                <a:ext cx="5441885" cy="2139688"/>
              </a:xfrm>
              <a:prstGeom prst="rect">
                <a:avLst/>
              </a:prstGeom>
              <a:blipFill>
                <a:blip r:embed="rId3"/>
                <a:stretch>
                  <a:fillRect l="-896" t="-570" r="-4143" b="-2564"/>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4BC441C9-215C-4760-B3F9-6AF1E34CF761}"/>
              </a:ext>
            </a:extLst>
          </p:cNvPr>
          <p:cNvPicPr>
            <a:picLocks noChangeAspect="1"/>
          </p:cNvPicPr>
          <p:nvPr/>
        </p:nvPicPr>
        <p:blipFill>
          <a:blip r:embed="rId4"/>
          <a:stretch>
            <a:fillRect/>
          </a:stretch>
        </p:blipFill>
        <p:spPr>
          <a:xfrm>
            <a:off x="5949980" y="780820"/>
            <a:ext cx="5966977" cy="5296359"/>
          </a:xfrm>
          <a:prstGeom prst="rect">
            <a:avLst/>
          </a:prstGeom>
        </p:spPr>
      </p:pic>
    </p:spTree>
    <p:extLst>
      <p:ext uri="{BB962C8B-B14F-4D97-AF65-F5344CB8AC3E}">
        <p14:creationId xmlns:p14="http://schemas.microsoft.com/office/powerpoint/2010/main" val="4027144846"/>
      </p:ext>
    </p:extLst>
  </p:cSld>
  <p:clrMapOvr>
    <a:masterClrMapping/>
  </p:clrMapOvr>
  <mc:AlternateContent xmlns:mc="http://schemas.openxmlformats.org/markup-compatibility/2006">
    <mc:Choice xmlns:p14="http://schemas.microsoft.com/office/powerpoint/2010/main" Requires="p14">
      <p:transition spd="slow" p14:dur="2000" advTm="29809"/>
    </mc:Choice>
    <mc:Fallback>
      <p:transition spd="slow" advTm="2980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F877C6-AFFE-4D16-84F4-8B4A2AF98057}"/>
                  </a:ext>
                </a:extLst>
              </p:cNvPr>
              <p:cNvSpPr txBox="1"/>
              <p:nvPr/>
            </p:nvSpPr>
            <p:spPr>
              <a:xfrm>
                <a:off x="355600" y="921174"/>
                <a:ext cx="10744199" cy="4349652"/>
              </a:xfrm>
              <a:prstGeom prst="rect">
                <a:avLst/>
              </a:prstGeom>
              <a:noFill/>
            </p:spPr>
            <p:txBody>
              <a:bodyPr wrap="square">
                <a:spAutoFit/>
              </a:bodyPr>
              <a:lstStyle/>
              <a:p>
                <a:pPr indent="316230" algn="just">
                  <a:lnSpc>
                    <a:spcPct val="125000"/>
                  </a:lnSpc>
                  <a:spcAft>
                    <a:spcPts val="600"/>
                  </a:spcAft>
                </a:pPr>
                <a:r>
                  <a:rPr lang="en-US" altLang="zh-CN" sz="1800" kern="100" dirty="0">
                    <a:effectLst/>
                    <a:latin typeface="Times New Roman" panose="02020603050405020304" pitchFamily="18" charset="0"/>
                    <a:ea typeface="宋体" panose="02010600030101010101" pitchFamily="2" charset="-122"/>
                  </a:rPr>
                  <a:t>RMP</a:t>
                </a:r>
                <a:r>
                  <a:rPr lang="zh-CN" altLang="zh-CN" sz="1800" kern="100" dirty="0">
                    <a:effectLst/>
                    <a:latin typeface="Times New Roman" panose="02020603050405020304" pitchFamily="18" charset="0"/>
                    <a:ea typeface="宋体" panose="02010600030101010101" pitchFamily="2" charset="-122"/>
                  </a:rPr>
                  <a:t>问题：</a:t>
                </a:r>
              </a:p>
              <a:p>
                <a:pPr indent="304800" algn="just">
                  <a:lnSpc>
                    <a:spcPct val="125000"/>
                  </a:lnSpc>
                  <a:spcAft>
                    <a:spcPts val="600"/>
                  </a:spcAft>
                </a:pPr>
                <a14:m>
                  <m:oMathPara xmlns:m="http://schemas.openxmlformats.org/officeDocument/2006/math">
                    <m:oMathParaPr>
                      <m:jc m:val="centerGroup"/>
                    </m:oMathParaPr>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r>
                                <a:rPr lang="en-US" altLang="zh-CN" sz="1800" i="1" kern="100">
                                  <a:effectLst/>
                                  <a:latin typeface="Cambria Math" panose="02040503050406030204" pitchFamily="18" charset="0"/>
                                  <a:ea typeface="宋体" panose="02010600030101010101" pitchFamily="2" charset="-122"/>
                                </a:rPr>
                                <m:t>𝑤</m:t>
                              </m:r>
                            </m:lim>
                          </m:limLow>
                        </m:fName>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𝑓𝑘</m:t>
                              </m:r>
                            </m:sub>
                          </m:sSub>
                        </m:e>
                      </m:func>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m:oMathPara>
                </a14:m>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约束为</a:t>
                </a:r>
                <a:r>
                  <a:rPr lang="zh-CN" altLang="zh-CN" sz="1800" i="1" kern="100" dirty="0">
                    <a:effectLst/>
                    <a:latin typeface="Times New Roman" panose="02020603050405020304" pitchFamily="18" charset="0"/>
                    <a:ea typeface="宋体" panose="02010600030101010101" pitchFamily="2" charset="-122"/>
                  </a:rPr>
                  <a:t>： </a:t>
                </a:r>
                <a14:m>
                  <m:oMath xmlns:m="http://schemas.openxmlformats.org/officeDocument/2006/math">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sub>
                              <m:sup/>
                              <m:e>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i="1" kern="100">
                                        <a:effectLst/>
                                        <a:latin typeface="Cambria Math" panose="02040503050406030204" pitchFamily="18" charset="0"/>
                                        <a:ea typeface="宋体" panose="02010600030101010101" pitchFamily="2" charset="-122"/>
                                      </a:rPr>
                                      <m:t>′</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𝑙</m:t>
                                        </m:r>
                                      </m:e>
                                      <m:sub>
                                        <m:r>
                                          <a:rPr lang="en-US" altLang="zh-CN" sz="1800" i="1" kern="100">
                                            <a:effectLst/>
                                            <a:latin typeface="Cambria Math" panose="02040503050406030204" pitchFamily="18" charset="0"/>
                                            <a:ea typeface="宋体" panose="02010600030101010101" pitchFamily="2" charset="-122"/>
                                          </a:rPr>
                                          <m:t>𝑓</m:t>
                                        </m:r>
                                      </m:sub>
                                    </m:sSub>
                                  </m:e>
                                </m:nary>
                              </m:e>
                            </m:nary>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𝑘</m:t>
                                </m:r>
                              </m:sup>
                            </m:sSubSup>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𝑆</m:t>
                            </m:r>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e>
                          <m:e>
                            <m:r>
                              <a:rPr lang="en-US" altLang="zh-CN" sz="1800" i="1" kern="100">
                                <a:effectLst/>
                                <a:latin typeface="Cambria Math" panose="02040503050406030204" pitchFamily="18" charset="0"/>
                                <a:ea typeface="宋体" panose="02010600030101010101" pitchFamily="2" charset="-122"/>
                              </a:rPr>
                              <m:t>   </m:t>
                            </m:r>
                            <m:nary>
                              <m:naryPr>
                                <m:chr m:val="∑"/>
                                <m:limLoc m:val="undOvr"/>
                                <m:supHide m:val="on"/>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sub>
                              <m:sup/>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e>
                            </m:nary>
                            <m:r>
                              <a:rPr lang="en-US" altLang="zh-CN" sz="1800" i="1" kern="100">
                                <a:effectLst/>
                                <a:latin typeface="Cambria Math" panose="02040503050406030204" pitchFamily="18" charset="0"/>
                                <a:ea typeface="宋体" panose="02010600030101010101" pitchFamily="2" charset="-122"/>
                              </a:rPr>
                              <m:t>=1,   </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r>
                              <a:rPr lang="en-US" altLang="zh-CN" sz="1800" i="1" kern="100">
                                <a:effectLst/>
                                <a:latin typeface="Cambria Math" panose="02040503050406030204" pitchFamily="18" charset="0"/>
                                <a:ea typeface="宋体" panose="02010600030101010101" pitchFamily="2" charset="-122"/>
                              </a:rPr>
                              <m:t> 0≤ </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r>
                              <a:rPr lang="en-US" altLang="zh-CN" sz="1800" i="1" kern="100">
                                <a:effectLst/>
                                <a:latin typeface="Cambria Math" panose="02040503050406030204" pitchFamily="18" charset="0"/>
                                <a:ea typeface="宋体" panose="02010600030101010101" pitchFamily="2" charset="-122"/>
                              </a:rPr>
                              <m:t>≤1 , </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𝑘</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𝐾</m:t>
                            </m:r>
                            <m:r>
                              <a:rPr lang="en-US" altLang="zh-CN" sz="1800" i="1" kern="100">
                                <a:effectLst/>
                                <a:latin typeface="Cambria Math" panose="02040503050406030204" pitchFamily="18" charset="0"/>
                                <a:ea typeface="宋体" panose="02010600030101010101" pitchFamily="2" charset="-122"/>
                              </a:rPr>
                              <m:t>′</m:t>
                            </m:r>
                          </m:e>
                        </m:eqArr>
                      </m:e>
                    </m:d>
                  </m:oMath>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Bef>
                    <a:spcPts val="600"/>
                  </a:spcBef>
                  <a:spcAft>
                    <a:spcPts val="600"/>
                  </a:spcAft>
                </a:pP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在该算法中没有整数约束，</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𝑤</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Times New Roman" panose="02020603050405020304" pitchFamily="18" charset="0"/>
                    <a:ea typeface="宋体" panose="02010600030101010101" pitchFamily="2" charset="-122"/>
                    <a:cs typeface="Arial" panose="020B0604020202020204" pitchFamily="34" charset="0"/>
                  </a:rPr>
                  <a:t>可以得到分数结果。</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式中</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𝐾</m:t>
                    </m:r>
                    <m:r>
                      <a:rPr lang="en-US" altLang="zh-CN" sz="1800"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表示</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𝐾</m:t>
                    </m:r>
                  </m:oMath>
                </a14:m>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的子集。在初始情况下，</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𝐶</m:t>
                        </m:r>
                      </m:e>
                      <m:sub>
                        <m:r>
                          <a:rPr lang="en-US" altLang="zh-CN" sz="1800" i="1" kern="100">
                            <a:effectLst/>
                            <a:latin typeface="Cambria Math" panose="02040503050406030204" pitchFamily="18" charset="0"/>
                            <a:ea typeface="宋体" panose="02010600030101010101" pitchFamily="2" charset="-122"/>
                          </a:rPr>
                          <m:t>𝑓𝑘</m:t>
                        </m:r>
                      </m:sub>
                    </m:sSub>
                  </m:oMath>
                </a14:m>
                <a:r>
                  <a:rPr lang="zh-CN" altLang="zh-CN" sz="1800" kern="100" dirty="0">
                    <a:effectLst/>
                    <a:latin typeface="Times New Roman" panose="02020603050405020304" pitchFamily="18" charset="0"/>
                    <a:ea typeface="宋体" panose="02010600030101010101" pitchFamily="2" charset="-122"/>
                    <a:cs typeface="Arial" panose="020B0604020202020204" pitchFamily="34" charset="0"/>
                  </a:rPr>
                  <a:t>为一个常数，计算非常简单。 </a:t>
                </a:r>
                <a:endParaRPr lang="en-US" altLang="zh-CN" sz="1800" kern="100" dirty="0">
                  <a:effectLst/>
                  <a:latin typeface="Times New Roman" panose="02020603050405020304" pitchFamily="18" charset="0"/>
                  <a:ea typeface="宋体" panose="02010600030101010101" pitchFamily="2" charset="-122"/>
                  <a:cs typeface="Arial" panose="020B0604020202020204" pitchFamily="34" charset="0"/>
                </a:endParaRPr>
              </a:p>
              <a:p>
                <a:pPr indent="316230" algn="just">
                  <a:lnSpc>
                    <a:spcPct val="125000"/>
                  </a:lnSpc>
                  <a:spcBef>
                    <a:spcPts val="600"/>
                  </a:spcBef>
                  <a:spcAft>
                    <a:spcPts val="600"/>
                  </a:spcAft>
                </a:pPr>
                <a:endParaRPr lang="zh-CN" altLang="zh-CN" sz="1800"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4" name="文本框 3">
                <a:extLst>
                  <a:ext uri="{FF2B5EF4-FFF2-40B4-BE49-F238E27FC236}">
                    <a16:creationId xmlns:a16="http://schemas.microsoft.com/office/drawing/2014/main" id="{9DF877C6-AFFE-4D16-84F4-8B4A2AF98057}"/>
                  </a:ext>
                </a:extLst>
              </p:cNvPr>
              <p:cNvSpPr txBox="1">
                <a:spLocks noRot="1" noChangeAspect="1" noMove="1" noResize="1" noEditPoints="1" noAdjustHandles="1" noChangeArrowheads="1" noChangeShapeType="1" noTextEdit="1"/>
              </p:cNvSpPr>
              <p:nvPr/>
            </p:nvSpPr>
            <p:spPr>
              <a:xfrm>
                <a:off x="355600" y="921174"/>
                <a:ext cx="10744199" cy="4349652"/>
              </a:xfrm>
              <a:prstGeom prst="rect">
                <a:avLst/>
              </a:prstGeom>
              <a:blipFill>
                <a:blip r:embed="rId3"/>
                <a:stretch>
                  <a:fillRect l="-454" t="-280" r="-4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0820749"/>
      </p:ext>
    </p:extLst>
  </p:cSld>
  <p:clrMapOvr>
    <a:masterClrMapping/>
  </p:clrMapOvr>
  <mc:AlternateContent xmlns:mc="http://schemas.openxmlformats.org/markup-compatibility/2006">
    <mc:Choice xmlns:p14="http://schemas.microsoft.com/office/powerpoint/2010/main" Requires="p14">
      <p:transition spd="slow" p14:dur="2000" advTm="1376"/>
    </mc:Choice>
    <mc:Fallback>
      <p:transition spd="slow" advTm="137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F877C6-AFFE-4D16-84F4-8B4A2AF98057}"/>
                  </a:ext>
                </a:extLst>
              </p:cNvPr>
              <p:cNvSpPr txBox="1"/>
              <p:nvPr/>
            </p:nvSpPr>
            <p:spPr>
              <a:xfrm>
                <a:off x="355600" y="921174"/>
                <a:ext cx="11522173" cy="6385338"/>
              </a:xfrm>
              <a:prstGeom prst="rect">
                <a:avLst/>
              </a:prstGeom>
              <a:noFill/>
            </p:spPr>
            <p:txBody>
              <a:bodyPr wrap="square">
                <a:spAutoFit/>
              </a:bodyPr>
              <a:lstStyle/>
              <a:p>
                <a:pPr indent="26670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由于</a:t>
                </a:r>
                <a:r>
                  <a:rPr lang="en-US" altLang="zh-CN" sz="1800" kern="100" dirty="0">
                    <a:effectLst/>
                    <a:latin typeface="Times New Roman" panose="02020603050405020304" pitchFamily="18" charset="0"/>
                    <a:ea typeface="宋体" panose="02010600030101010101" pitchFamily="2" charset="-122"/>
                  </a:rPr>
                  <a:t>CGA</a:t>
                </a:r>
                <a:r>
                  <a:rPr lang="zh-CN" altLang="zh-CN" sz="1800" kern="100" dirty="0">
                    <a:effectLst/>
                    <a:latin typeface="Times New Roman" panose="02020603050405020304" pitchFamily="18" charset="0"/>
                    <a:ea typeface="宋体" panose="02010600030101010101" pitchFamily="2" charset="-122"/>
                  </a:rPr>
                  <a:t>算法是迭代的，每次在</a:t>
                </a:r>
                <a:r>
                  <a:rPr lang="en-US" altLang="zh-CN" sz="1800" kern="100" dirty="0">
                    <a:effectLst/>
                    <a:latin typeface="Times New Roman" panose="02020603050405020304" pitchFamily="18" charset="0"/>
                    <a:ea typeface="宋体" panose="02010600030101010101" pitchFamily="2" charset="-122"/>
                  </a:rPr>
                  <a:t>RMP</a:t>
                </a:r>
                <a:r>
                  <a:rPr lang="zh-CN" altLang="zh-CN" sz="1800" kern="100" dirty="0">
                    <a:effectLst/>
                    <a:latin typeface="Times New Roman" panose="02020603050405020304" pitchFamily="18" charset="0"/>
                    <a:ea typeface="宋体" panose="02010600030101010101" pitchFamily="2" charset="-122"/>
                  </a:rPr>
                  <a:t>下求得解</a:t>
                </a:r>
                <a14:m>
                  <m:oMath xmlns:m="http://schemas.openxmlformats.org/officeDocument/2006/math">
                    <m:sSup>
                      <m:sSup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b="1"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𝒘</m:t>
                        </m:r>
                      </m:e>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p>
                    </m:sSup>
                  </m:oMath>
                </a14:m>
                <a:r>
                  <a:rPr lang="zh-CN" altLang="zh-CN" sz="1800" kern="100" dirty="0">
                    <a:solidFill>
                      <a:srgbClr val="191919"/>
                    </a:solidFill>
                    <a:effectLst/>
                    <a:latin typeface="Times New Roman" panose="02020603050405020304" pitchFamily="18" charset="0"/>
                    <a:ea typeface="宋体" panose="02010600030101010101" pitchFamily="2" charset="-122"/>
                  </a:rPr>
                  <a:t>后，都需要检查</a:t>
                </a:r>
                <a14:m>
                  <m:oMath xmlns:m="http://schemas.openxmlformats.org/officeDocument/2006/math">
                    <m:sSup>
                      <m:sSup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b="1"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𝒘</m:t>
                        </m:r>
                      </m:e>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p>
                    </m:sSup>
                  </m:oMath>
                </a14:m>
                <a:r>
                  <a:rPr lang="zh-CN" altLang="zh-CN" sz="1800" kern="100" dirty="0">
                    <a:solidFill>
                      <a:srgbClr val="191919"/>
                    </a:solidFill>
                    <a:effectLst/>
                    <a:latin typeface="Times New Roman" panose="02020603050405020304" pitchFamily="18" charset="0"/>
                    <a:ea typeface="宋体" panose="02010600030101010101" pitchFamily="2" charset="-122"/>
                  </a:rPr>
                  <a:t>是否是</a:t>
                </a:r>
                <a:r>
                  <a:rPr lang="en-US" altLang="zh-CN" sz="1800" kern="100" dirty="0">
                    <a:solidFill>
                      <a:srgbClr val="191919"/>
                    </a:solidFill>
                    <a:effectLst/>
                    <a:latin typeface="Times New Roman" panose="02020603050405020304" pitchFamily="18" charset="0"/>
                    <a:ea typeface="宋体" panose="02010600030101010101" pitchFamily="2" charset="-122"/>
                  </a:rPr>
                  <a:t> RMP</a:t>
                </a:r>
                <a:r>
                  <a:rPr lang="zh-CN" altLang="zh-CN" sz="1800" kern="100" dirty="0">
                    <a:solidFill>
                      <a:srgbClr val="191919"/>
                    </a:solidFill>
                    <a:effectLst/>
                    <a:latin typeface="Times New Roman" panose="02020603050405020304" pitchFamily="18" charset="0"/>
                    <a:ea typeface="宋体" panose="02010600030101010101" pitchFamily="2" charset="-122"/>
                  </a:rPr>
                  <a:t>的最优解</a:t>
                </a:r>
                <a:r>
                  <a:rPr lang="zh-CN" altLang="en-US" kern="100" dirty="0">
                    <a:solidFill>
                      <a:srgbClr val="191919"/>
                    </a:solidFill>
                    <a:latin typeface="Times New Roman" panose="02020603050405020304" pitchFamily="18" charset="0"/>
                    <a:ea typeface="宋体" panose="02010600030101010101" pitchFamily="2" charset="-122"/>
                  </a:rPr>
                  <a:t>，</a:t>
                </a:r>
                <a:r>
                  <a:rPr lang="zh-CN" altLang="zh-CN" sz="1800" kern="100" dirty="0">
                    <a:solidFill>
                      <a:srgbClr val="191919"/>
                    </a:solidFill>
                    <a:effectLst/>
                    <a:latin typeface="Times New Roman" panose="02020603050405020304" pitchFamily="18" charset="0"/>
                    <a:ea typeface="宋体" panose="02010600030101010101" pitchFamily="2" charset="-122"/>
                  </a:rPr>
                  <a:t>需要构建一个</a:t>
                </a:r>
                <a:r>
                  <a:rPr lang="en-US" altLang="zh-CN" sz="1800" kern="100" dirty="0">
                    <a:solidFill>
                      <a:srgbClr val="191919"/>
                    </a:solidFill>
                    <a:effectLst/>
                    <a:latin typeface="Times New Roman" panose="02020603050405020304" pitchFamily="18" charset="0"/>
                    <a:ea typeface="宋体" panose="02010600030101010101" pitchFamily="2" charset="-122"/>
                  </a:rPr>
                  <a:t>SP</a:t>
                </a:r>
                <a:r>
                  <a:rPr lang="zh-CN" altLang="zh-CN" sz="1800" kern="100" dirty="0">
                    <a:solidFill>
                      <a:srgbClr val="191919"/>
                    </a:solidFill>
                    <a:effectLst/>
                    <a:latin typeface="Times New Roman" panose="02020603050405020304" pitchFamily="18" charset="0"/>
                    <a:ea typeface="宋体" panose="02010600030101010101" pitchFamily="2" charset="-122"/>
                  </a:rPr>
                  <a:t>问题。</a:t>
                </a:r>
                <a:r>
                  <a:rPr lang="en-US" altLang="zh-CN" sz="1800" kern="100" dirty="0">
                    <a:solidFill>
                      <a:srgbClr val="191919"/>
                    </a:solidFill>
                    <a:effectLst/>
                    <a:latin typeface="Times New Roman" panose="02020603050405020304" pitchFamily="18" charset="0"/>
                    <a:ea typeface="宋体" panose="02010600030101010101" pitchFamily="2" charset="-122"/>
                  </a:rPr>
                  <a:t>SP</a:t>
                </a:r>
                <a:r>
                  <a:rPr lang="zh-CN" altLang="zh-CN" sz="1800" kern="100" dirty="0">
                    <a:solidFill>
                      <a:srgbClr val="191919"/>
                    </a:solidFill>
                    <a:effectLst/>
                    <a:latin typeface="Times New Roman" panose="02020603050405020304" pitchFamily="18" charset="0"/>
                    <a:ea typeface="宋体" panose="02010600030101010101" pitchFamily="2" charset="-122"/>
                  </a:rPr>
                  <a:t>问题使用对偶变量</a:t>
                </a:r>
                <a:r>
                  <a:rPr lang="en-US" altLang="zh-CN" sz="1800" kern="100" dirty="0">
                    <a:solidFill>
                      <a:srgbClr val="191919"/>
                    </a:solidFill>
                    <a:effectLst/>
                    <a:latin typeface="Times New Roman" panose="02020603050405020304" pitchFamily="18" charset="0"/>
                    <a:ea typeface="宋体" panose="02010600030101010101" pitchFamily="2" charset="-122"/>
                  </a:rPr>
                  <a:t>,</a:t>
                </a:r>
                <a:r>
                  <a:rPr lang="zh-CN" altLang="zh-CN" sz="1800" kern="100" dirty="0">
                    <a:solidFill>
                      <a:srgbClr val="191919"/>
                    </a:solidFill>
                    <a:effectLst/>
                    <a:latin typeface="Times New Roman" panose="02020603050405020304" pitchFamily="18" charset="0"/>
                    <a:ea typeface="宋体" panose="02010600030101010101" pitchFamily="2" charset="-122"/>
                  </a:rPr>
                  <a:t>定义与</a:t>
                </a:r>
                <a14:m>
                  <m:oMath xmlns:m="http://schemas.openxmlformats.org/officeDocument/2006/math">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𝐹</m:t>
                        </m:r>
                      </m:sub>
                      <m:sup/>
                      <m:e>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𝑘</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𝐾</m:t>
                            </m:r>
                            <m:r>
                              <a:rPr lang="en-US" altLang="zh-CN" sz="1800" i="1" kern="100">
                                <a:solidFill>
                                  <a:srgbClr val="191919"/>
                                </a:solidFill>
                                <a:effectLst/>
                                <a:latin typeface="Cambria Math" panose="02040503050406030204" pitchFamily="18" charset="0"/>
                                <a:ea typeface="宋体" panose="02010600030101010101" pitchFamily="2" charset="-122"/>
                              </a:rPr>
                              <m:t>′</m:t>
                            </m:r>
                          </m:sub>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e>
                        </m:nary>
                      </m:e>
                    </m:nary>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i="1" kern="100">
                            <a:solidFill>
                              <a:srgbClr val="191919"/>
                            </a:solidFill>
                            <a:effectLst/>
                            <a:latin typeface="Cambria Math" panose="02040503050406030204" pitchFamily="18" charset="0"/>
                            <a:ea typeface="宋体" panose="02010600030101010101" pitchFamily="2" charset="-122"/>
                          </a:rPr>
                          <m:t>𝑘</m:t>
                        </m:r>
                      </m:sup>
                    </m:sSubSup>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𝑤</m:t>
                        </m:r>
                      </m:e>
                      <m:sub>
                        <m:r>
                          <a:rPr lang="en-US" altLang="zh-CN" sz="1800" i="1" kern="100">
                            <a:solidFill>
                              <a:srgbClr val="191919"/>
                            </a:solidFill>
                            <a:effectLst/>
                            <a:latin typeface="Cambria Math" panose="02040503050406030204" pitchFamily="18" charset="0"/>
                            <a:ea typeface="宋体" panose="02010600030101010101" pitchFamily="2" charset="-122"/>
                          </a:rPr>
                          <m:t>𝑓𝑘</m:t>
                        </m:r>
                      </m:sub>
                    </m:sSub>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𝑆</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与</a:t>
                </a:r>
                <a14:m>
                  <m:oMath xmlns:m="http://schemas.openxmlformats.org/officeDocument/2006/math">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𝑘</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𝐾</m:t>
                        </m:r>
                      </m:sub>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𝑤</m:t>
                            </m:r>
                          </m:e>
                          <m:sub>
                            <m:r>
                              <a:rPr lang="en-US" altLang="zh-CN" sz="1800" i="1" kern="100">
                                <a:solidFill>
                                  <a:srgbClr val="191919"/>
                                </a:solidFill>
                                <a:effectLst/>
                                <a:latin typeface="Cambria Math" panose="02040503050406030204" pitchFamily="18" charset="0"/>
                                <a:ea typeface="宋体" panose="02010600030101010101" pitchFamily="2" charset="-122"/>
                              </a:rPr>
                              <m:t>𝑓𝑘</m:t>
                            </m:r>
                          </m:sub>
                        </m:sSub>
                      </m:e>
                    </m:nary>
                    <m:r>
                      <a:rPr lang="en-US" altLang="zh-CN" sz="1800" kern="100">
                        <a:solidFill>
                          <a:srgbClr val="191919"/>
                        </a:solidFill>
                        <a:effectLst/>
                        <a:latin typeface="Cambria Math" panose="02040503050406030204" pitchFamily="18" charset="0"/>
                        <a:ea typeface="宋体" panose="02010600030101010101" pitchFamily="2" charset="-122"/>
                      </a:rPr>
                      <m:t>=1</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两式对应的最优对偶变量为</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𝜋</m:t>
                    </m:r>
                    <m:r>
                      <a:rPr lang="en-US" altLang="zh-CN" sz="1800" kern="100">
                        <a:solidFill>
                          <a:srgbClr val="191919"/>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191919"/>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1</m:t>
                            </m:r>
                          </m:sub>
                        </m:sSub>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2</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3</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i="1" kern="100">
                                <a:solidFill>
                                  <a:srgbClr val="191919"/>
                                </a:solidFill>
                                <a:effectLst/>
                                <a:latin typeface="Cambria Math" panose="02040503050406030204" pitchFamily="18" charset="0"/>
                                <a:ea typeface="宋体" panose="02010600030101010101" pitchFamily="2" charset="-122"/>
                              </a:rPr>
                              <m:t>𝑇</m:t>
                            </m:r>
                          </m:sub>
                        </m:sSub>
                        <m:r>
                          <a:rPr lang="en-US" altLang="zh-CN" sz="1800" kern="100">
                            <a:solidFill>
                              <a:srgbClr val="191919"/>
                            </a:solidFill>
                            <a:effectLst/>
                            <a:latin typeface="Cambria Math" panose="02040503050406030204" pitchFamily="18" charset="0"/>
                            <a:ea typeface="宋体" panose="02010600030101010101" pitchFamily="2" charset="-122"/>
                          </a:rPr>
                          <m:t>  </m:t>
                        </m:r>
                      </m:e>
                    </m:d>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 </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𝛽</m:t>
                    </m:r>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kern="100">
                            <a:solidFill>
                              <a:srgbClr val="191919"/>
                            </a:solidFill>
                            <a:effectLst/>
                            <a:latin typeface="Cambria Math" panose="02040503050406030204" pitchFamily="18" charset="0"/>
                            <a:ea typeface="宋体" panose="02010600030101010101" pitchFamily="2" charset="-122"/>
                          </a:rPr>
                          <m:t>1,</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kern="100">
                            <a:solidFill>
                              <a:srgbClr val="191919"/>
                            </a:solidFill>
                            <a:effectLst/>
                            <a:latin typeface="Cambria Math" panose="02040503050406030204" pitchFamily="18" charset="0"/>
                            <a:ea typeface="宋体" panose="02010600030101010101" pitchFamily="2" charset="-122"/>
                          </a:rPr>
                          <m:t>2</m:t>
                        </m:r>
                      </m:sub>
                    </m:sSub>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i="1" kern="100">
                            <a:solidFill>
                              <a:srgbClr val="191919"/>
                            </a:solidFill>
                            <a:effectLst/>
                            <a:latin typeface="Cambria Math" panose="02040503050406030204" pitchFamily="18" charset="0"/>
                            <a:ea typeface="宋体" panose="02010600030101010101" pitchFamily="2" charset="-122"/>
                          </a:rPr>
                          <m:t>𝐹</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。对于内容</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𝑓</m:t>
                    </m:r>
                  </m:oMath>
                </a14:m>
                <a:r>
                  <a:rPr lang="zh-CN" altLang="zh-CN" sz="1800" kern="100" dirty="0">
                    <a:solidFill>
                      <a:srgbClr val="191919"/>
                    </a:solidFill>
                    <a:effectLst/>
                    <a:latin typeface="Times New Roman" panose="02020603050405020304" pitchFamily="18" charset="0"/>
                    <a:ea typeface="宋体" panose="02010600030101010101" pitchFamily="2" charset="-122"/>
                  </a:rPr>
                  <a:t>，决定是否有新变量加入</a:t>
                </a:r>
                <a:r>
                  <a:rPr lang="en-US" altLang="zh-CN" sz="1800" kern="100" dirty="0">
                    <a:solidFill>
                      <a:srgbClr val="191919"/>
                    </a:solidFill>
                    <a:effectLst/>
                    <a:latin typeface="Times New Roman" panose="02020603050405020304" pitchFamily="18" charset="0"/>
                    <a:ea typeface="宋体" panose="02010600030101010101" pitchFamily="2" charset="-122"/>
                  </a:rPr>
                  <a:t>RMP</a:t>
                </a:r>
                <a:r>
                  <a:rPr lang="zh-CN" altLang="zh-CN" sz="1800" kern="100" dirty="0">
                    <a:solidFill>
                      <a:srgbClr val="191919"/>
                    </a:solidFill>
                    <a:effectLst/>
                    <a:latin typeface="Times New Roman" panose="02020603050405020304" pitchFamily="18" charset="0"/>
                    <a:ea typeface="宋体" panose="02010600030101010101" pitchFamily="2" charset="-122"/>
                  </a:rPr>
                  <a:t>问题的降低成本为</a:t>
                </a:r>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i="1" kern="100">
                        <a:solidFill>
                          <a:srgbClr val="191919"/>
                        </a:solidFill>
                        <a:effectLst/>
                        <a:latin typeface="Cambria Math" panose="02040503050406030204" pitchFamily="18" charset="0"/>
                        <a:ea typeface="宋体" panose="02010600030101010101" pitchFamily="2" charset="-122"/>
                      </a:rPr>
                      <m:t>−</m:t>
                    </m:r>
                    <m:nary>
                      <m:naryPr>
                        <m:chr m:val="∑"/>
                        <m:limLoc m:val="subSup"/>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i="1" kern="100">
                                <a:solidFill>
                                  <a:srgbClr val="191919"/>
                                </a:solidFill>
                                <a:effectLst/>
                                <a:latin typeface="Cambria Math" panose="02040503050406030204" pitchFamily="18" charset="0"/>
                                <a:ea typeface="宋体" panose="02010600030101010101" pitchFamily="2" charset="-122"/>
                              </a:rPr>
                              <m:t>𝑡</m:t>
                            </m:r>
                          </m:sub>
                        </m:sSub>
                      </m:e>
                    </m:nary>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zh-CN" altLang="zh-CN" sz="1800" kern="100" dirty="0">
                    <a:solidFill>
                      <a:srgbClr val="191919"/>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l">
                  <a:lnSpc>
                    <a:spcPct val="125000"/>
                  </a:lnSpc>
                  <a:spcAft>
                    <a:spcPts val="600"/>
                  </a:spcAft>
                </a:pPr>
                <a:r>
                  <a:rPr lang="zh-CN" altLang="zh-CN" sz="1800" kern="100" dirty="0">
                    <a:solidFill>
                      <a:srgbClr val="191919"/>
                    </a:solidFill>
                    <a:effectLst/>
                    <a:latin typeface="Times New Roman" panose="02020603050405020304" pitchFamily="18" charset="0"/>
                    <a:ea typeface="宋体" panose="02010600030101010101" pitchFamily="2" charset="-122"/>
                  </a:rPr>
                  <a:t>式中，</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en-US" altLang="zh-CN" sz="1800" kern="100" dirty="0">
                    <a:solidFill>
                      <a:srgbClr val="191919"/>
                    </a:solidFill>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kern="100">
                            <a:solidFill>
                              <a:srgbClr val="191919"/>
                            </a:solidFill>
                            <a:effectLst/>
                            <a:latin typeface="Cambria Math" panose="02040503050406030204" pitchFamily="18" charset="0"/>
                            <a:ea typeface="宋体" panose="02010600030101010101" pitchFamily="2" charset="-122"/>
                          </a:rPr>
                          <m:t>(1</m:t>
                        </m:r>
                        <m:r>
                          <a:rPr lang="en-US" altLang="zh-CN" sz="1800" i="1" kern="100">
                            <a:solidFill>
                              <a:srgbClr val="191919"/>
                            </a:solidFill>
                            <a:effectLst/>
                            <a:latin typeface="Cambria Math" panose="02040503050406030204" pitchFamily="18" charset="0"/>
                            <a:ea typeface="宋体" panose="02010600030101010101" pitchFamily="2" charset="-122"/>
                          </a:rPr>
                          <m:t>−</m:t>
                        </m:r>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e>
                    </m:nary>
                  </m:oMath>
                </a14:m>
                <a:r>
                  <a:rPr lang="en-US" altLang="zh-CN" sz="1800" kern="100" dirty="0">
                    <a:solidFill>
                      <a:srgbClr val="191919"/>
                    </a:solidFill>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r>
                                  <a:rPr lang="en-US" altLang="zh-CN" sz="1800" kern="100">
                                    <a:solidFill>
                                      <a:srgbClr val="191919"/>
                                    </a:solidFill>
                                    <a:effectLst/>
                                    <a:latin typeface="Cambria Math" panose="02040503050406030204" pitchFamily="18" charset="0"/>
                                    <a:ea typeface="宋体" panose="02010600030101010101" pitchFamily="2" charset="-122"/>
                                  </a:rPr>
                                  <m:t>0</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𝜆</m:t>
                    </m:r>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𝑖</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𝑝</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d>
                              <m:dPr>
                                <m:ctrlPr>
                                  <a:rPr lang="zh-CN" altLang="zh-CN" sz="1800" i="1" kern="100">
                                    <a:solidFill>
                                      <a:srgbClr val="191919"/>
                                    </a:solidFill>
                                    <a:effectLst/>
                                    <a:latin typeface="Cambria Math" panose="02040503050406030204" pitchFamily="18" charset="0"/>
                                    <a:ea typeface="Cambria Math" panose="02040503050406030204" pitchFamily="18" charset="0"/>
                                  </a:rPr>
                                </m:ctrlPr>
                              </m:dPr>
                              <m:e>
                                <m:r>
                                  <a:rPr lang="en-US" altLang="zh-CN" sz="1800" i="1" kern="100">
                                    <a:solidFill>
                                      <a:srgbClr val="191919"/>
                                    </a:solidFill>
                                    <a:effectLst/>
                                    <a:latin typeface="Cambria Math" panose="02040503050406030204" pitchFamily="18" charset="0"/>
                                    <a:ea typeface="宋体" panose="02010600030101010101" pitchFamily="2" charset="-122"/>
                                  </a:rPr>
                                  <m:t>𝑖</m:t>
                                </m:r>
                              </m:e>
                            </m:d>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𝑡𝑓𝑖</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e>
                    </m:nary>
                  </m:oMath>
                </a14:m>
                <a:endParaRPr lang="zh-CN" altLang="zh-CN" sz="1800" kern="100" dirty="0">
                  <a:effectLst/>
                  <a:latin typeface="Times New Roman" panose="02020603050405020304" pitchFamily="18" charset="0"/>
                  <a:ea typeface="宋体" panose="02010600030101010101" pitchFamily="2" charset="-122"/>
                </a:endParaRPr>
              </a:p>
              <a:p>
                <a:pPr indent="316230" algn="l">
                  <a:lnSpc>
                    <a:spcPct val="125000"/>
                  </a:lnSpc>
                  <a:spcAft>
                    <a:spcPts val="600"/>
                  </a:spcAft>
                </a:pPr>
                <a:r>
                  <a:rPr lang="zh-CN" altLang="zh-CN" sz="1800" kern="100" dirty="0">
                    <a:solidFill>
                      <a:srgbClr val="191919"/>
                    </a:solidFill>
                    <a:effectLst/>
                    <a:latin typeface="Times New Roman" panose="02020603050405020304" pitchFamily="18" charset="0"/>
                    <a:ea typeface="宋体" panose="02010600030101010101" pitchFamily="2" charset="-122"/>
                  </a:rPr>
                  <a:t>用</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kern="100">
                            <a:solidFill>
                              <a:srgbClr val="191919"/>
                            </a:solidFill>
                            <a:effectLst/>
                            <a:latin typeface="Cambria Math" panose="02040503050406030204" pitchFamily="18" charset="0"/>
                            <a:ea typeface="宋体" panose="02010600030101010101" pitchFamily="2" charset="-122"/>
                          </a:rPr>
                          <m:t>(</m:t>
                        </m:r>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𝑥</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en-US" altLang="zh-CN" sz="1800" kern="100">
                            <a:solidFill>
                              <a:srgbClr val="191919"/>
                            </a:solidFill>
                            <a:effectLst/>
                            <a:latin typeface="Cambria Math" panose="02040503050406030204" pitchFamily="18" charset="0"/>
                            <a:ea typeface="宋体" panose="02010600030101010101" pitchFamily="2" charset="-122"/>
                          </a:rPr>
                          <m:t> </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𝑎</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表示子问题</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𝑆𝑃</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zh-CN" altLang="zh-CN" sz="1800" kern="100" dirty="0">
                    <a:solidFill>
                      <a:srgbClr val="191919"/>
                    </a:solidFill>
                    <a:effectLst/>
                    <a:latin typeface="Times New Roman" panose="02020603050405020304" pitchFamily="18" charset="0"/>
                    <a:ea typeface="宋体" panose="02010600030101010101" pitchFamily="2" charset="-122"/>
                  </a:rPr>
                  <a:t>的最优解。如果</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kern="100">
                            <a:solidFill>
                              <a:srgbClr val="191919"/>
                            </a:solidFill>
                            <a:effectLst/>
                            <a:latin typeface="Cambria Math" panose="02040503050406030204" pitchFamily="18" charset="0"/>
                            <a:ea typeface="宋体" panose="02010600030101010101" pitchFamily="2" charset="-122"/>
                          </a:rPr>
                          <m:t>(</m:t>
                        </m:r>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𝑥</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en-US" altLang="zh-CN" sz="1800" kern="100">
                            <a:solidFill>
                              <a:srgbClr val="191919"/>
                            </a:solidFill>
                            <a:effectLst/>
                            <a:latin typeface="Cambria Math" panose="02040503050406030204" pitchFamily="18" charset="0"/>
                            <a:ea typeface="宋体" panose="02010600030101010101" pitchFamily="2" charset="-122"/>
                          </a:rPr>
                          <m:t> </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𝑎</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的降低成本为负，就将其添加到 </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𝐾</m:t>
                    </m:r>
                    <m:r>
                      <a:rPr lang="en-US" altLang="zh-CN" sz="1800" i="1"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中。</a:t>
                </a:r>
                <a:endParaRPr lang="zh-CN" altLang="zh-CN" sz="1800" kern="100" dirty="0">
                  <a:effectLst/>
                  <a:latin typeface="Times New Roman" panose="02020603050405020304" pitchFamily="18" charset="0"/>
                  <a:ea typeface="宋体" panose="02010600030101010101" pitchFamily="2" charset="-122"/>
                </a:endParaRPr>
              </a:p>
              <a:p>
                <a:pPr indent="266700">
                  <a:lnSpc>
                    <a:spcPct val="125000"/>
                  </a:lnSpc>
                  <a:spcAft>
                    <a:spcPts val="600"/>
                  </a:spcAft>
                </a:pPr>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SP</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问题</a:t>
                </a:r>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br>
                  <a:rPr lang="en-US" altLang="zh-CN" sz="1800" i="1" kern="100" dirty="0">
                    <a:effectLst/>
                    <a:latin typeface="Cambria Math" panose="02040503050406030204" pitchFamily="18" charset="0"/>
                    <a:ea typeface="宋体" panose="02010600030101010101" pitchFamily="2" charset="-122"/>
                  </a:rPr>
                </a:br>
                <a14:m>
                  <m:oMathPara xmlns:m="http://schemas.openxmlformats.org/officeDocument/2006/math">
                    <m:oMathParaPr>
                      <m:jc m:val="centerGroup"/>
                    </m:oMathParaPr>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𝑥</m:t>
                                      </m:r>
                                    </m:e>
                                    <m:sup>
                                      <m:r>
                                        <a:rPr lang="en-US" altLang="zh-CN" sz="1800" i="1" kern="100">
                                          <a:effectLst/>
                                          <a:latin typeface="Cambria Math" panose="02040503050406030204" pitchFamily="18" charset="0"/>
                                          <a:ea typeface="宋体" panose="02010600030101010101" pitchFamily="2" charset="-122"/>
                                        </a:rPr>
                                        <m:t>∗</m:t>
                                      </m:r>
                                    </m:sup>
                                  </m:sSup>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𝑎</m:t>
                                      </m:r>
                                    </m:e>
                                    <m:sup>
                                      <m:r>
                                        <a:rPr lang="en-US" altLang="zh-CN" sz="1800" i="1" kern="100">
                                          <a:effectLst/>
                                          <a:latin typeface="Cambria Math" panose="02040503050406030204" pitchFamily="18" charset="0"/>
                                          <a:ea typeface="宋体" panose="02010600030101010101" pitchFamily="2" charset="-122"/>
                                        </a:rPr>
                                        <m:t>∗</m:t>
                                      </m:r>
                                    </m:sup>
                                  </m:sSup>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lim>
                          </m:limLow>
                        </m:fName>
                        <m:e>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𝐶</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nary>
                            <m:naryPr>
                              <m:chr m:val="∑"/>
                              <m:limLoc m:val="subSup"/>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𝑡</m:t>
                              </m:r>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𝑙</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𝜋</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𝑡</m:t>
                                  </m:r>
                                </m:sub>
                              </m:sSub>
                            </m:e>
                          </m:nary>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𝛽</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e>
                      </m:func>
                    </m:oMath>
                  </m:oMathPara>
                </a14:m>
                <a:endParaRPr lang="zh-CN" altLang="zh-CN" sz="1800" kern="100" dirty="0">
                  <a:effectLst/>
                  <a:latin typeface="Times New Roman" panose="02020603050405020304" pitchFamily="18" charset="0"/>
                  <a:ea typeface="宋体" panose="02010600030101010101" pitchFamily="2" charset="-122"/>
                </a:endParaRPr>
              </a:p>
              <a:p>
                <a:pPr indent="316230" algn="ctr">
                  <a:lnSpc>
                    <a:spcPct val="125000"/>
                  </a:lnSpc>
                  <a:spcAft>
                    <a:spcPts val="600"/>
                  </a:spcAft>
                </a:pPr>
                <a:r>
                  <a:rPr lang="zh-CN" altLang="zh-CN" sz="1800" kern="100" dirty="0">
                    <a:effectLst/>
                    <a:latin typeface="Cambria Math" panose="02040503050406030204" pitchFamily="18" charset="0"/>
                    <a:ea typeface="宋体" panose="02010600030101010101" pitchFamily="2" charset="-122"/>
                  </a:rPr>
                  <a:t>约束为：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       </m:t>
                    </m:r>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subSup"/>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=0</m:t>
                                </m:r>
                              </m:sub>
                              <m:sup>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p>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e>
                            </m:nary>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−1</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e>
                        </m:eqArr>
                      </m:e>
                    </m:d>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1</m:t>
                    </m:r>
                  </m:oMath>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Bef>
                    <a:spcPts val="600"/>
                  </a:spcBef>
                  <a:spcAft>
                    <a:spcPts val="600"/>
                  </a:spcAft>
                </a:pPr>
                <a:endParaRPr lang="zh-CN" altLang="zh-CN" sz="1800"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4" name="文本框 3">
                <a:extLst>
                  <a:ext uri="{FF2B5EF4-FFF2-40B4-BE49-F238E27FC236}">
                    <a16:creationId xmlns:a16="http://schemas.microsoft.com/office/drawing/2014/main" id="{9DF877C6-AFFE-4D16-84F4-8B4A2AF98057}"/>
                  </a:ext>
                </a:extLst>
              </p:cNvPr>
              <p:cNvSpPr txBox="1">
                <a:spLocks noRot="1" noChangeAspect="1" noMove="1" noResize="1" noEditPoints="1" noAdjustHandles="1" noChangeArrowheads="1" noChangeShapeType="1" noTextEdit="1"/>
              </p:cNvSpPr>
              <p:nvPr/>
            </p:nvSpPr>
            <p:spPr>
              <a:xfrm>
                <a:off x="355600" y="921174"/>
                <a:ext cx="11522173" cy="6385338"/>
              </a:xfrm>
              <a:prstGeom prst="rect">
                <a:avLst/>
              </a:prstGeom>
              <a:blipFill>
                <a:blip r:embed="rId3"/>
                <a:stretch>
                  <a:fillRect l="-423" t="-286" r="-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5149690"/>
      </p:ext>
    </p:extLst>
  </p:cSld>
  <p:clrMapOvr>
    <a:masterClrMapping/>
  </p:clrMapOvr>
  <mc:AlternateContent xmlns:mc="http://schemas.openxmlformats.org/markup-compatibility/2006">
    <mc:Choice xmlns:p14="http://schemas.microsoft.com/office/powerpoint/2010/main" Requires="p14">
      <p:transition spd="slow" p14:dur="2000" advTm="55147"/>
    </mc:Choice>
    <mc:Fallback>
      <p:transition spd="slow" advTm="551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9659" y="105238"/>
            <a:ext cx="266226" cy="25588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182213" y="192787"/>
            <a:ext cx="8927281" cy="612000"/>
          </a:xfrm>
          <a:prstGeom prst="rect">
            <a:avLst/>
          </a:prstGeom>
          <a:solidFill>
            <a:schemeClr val="accent1">
              <a:lumMod val="20000"/>
              <a:lumOff val="80000"/>
            </a:schemeClr>
          </a:solidFill>
        </p:spPr>
        <p:txBody>
          <a:bodyPr wrap="square">
            <a:spAutoFit/>
          </a:bodyPr>
          <a:lstStyle/>
          <a:p>
            <a:pPr>
              <a:defRPr/>
            </a:pPr>
            <a:r>
              <a:rPr lang="zh-CN" altLang="en-US" sz="3200" dirty="0">
                <a:latin typeface="微软雅黑" panose="020B0503020204020204" pitchFamily="34" charset="-122"/>
                <a:ea typeface="微软雅黑" panose="020B0503020204020204" pitchFamily="34" charset="-122"/>
              </a:rPr>
              <a:t>  目录 </a:t>
            </a:r>
            <a:r>
              <a:rPr lang="en-US" altLang="zh-CN" sz="3200" dirty="0">
                <a:latin typeface="微软雅黑" panose="020B0503020204020204" pitchFamily="34" charset="-122"/>
                <a:ea typeface="微软雅黑" panose="020B0503020204020204" pitchFamily="34" charset="-122"/>
              </a:rPr>
              <a:t>CONTENTS</a:t>
            </a: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flipV="1">
            <a:off x="445738" y="696032"/>
            <a:ext cx="11462148" cy="21432"/>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3069894" y="1844321"/>
            <a:ext cx="6215106" cy="2511906"/>
          </a:xfrm>
          <a:prstGeom prst="rect">
            <a:avLst/>
          </a:prstGeom>
        </p:spPr>
        <p:txBody>
          <a:bodyPr wrap="square">
            <a:spAutoFit/>
          </a:bodyPr>
          <a:lstStyle/>
          <a:p>
            <a:pPr>
              <a:lnSpc>
                <a:spcPct val="150000"/>
              </a:lnSpc>
            </a:pPr>
            <a:r>
              <a:rPr lang="en-US" altLang="zh-CN" sz="2700" dirty="0">
                <a:latin typeface="微软雅黑" panose="020B0503020204020204" pitchFamily="34" charset="-122"/>
                <a:ea typeface="微软雅黑" panose="020B0503020204020204" pitchFamily="34" charset="-122"/>
              </a:rPr>
              <a:t>1	</a:t>
            </a:r>
            <a:r>
              <a:rPr lang="zh-CN" altLang="en-US" sz="2700" dirty="0">
                <a:latin typeface="微软雅黑" panose="020B0503020204020204" pitchFamily="34" charset="-122"/>
                <a:ea typeface="微软雅黑" panose="020B0503020204020204" pitchFamily="34" charset="-122"/>
              </a:rPr>
              <a:t>课题主要研究内容</a:t>
            </a:r>
            <a:endParaRPr lang="en-US" altLang="zh-CN" sz="2700" dirty="0">
              <a:latin typeface="微软雅黑" panose="020B0503020204020204" pitchFamily="34" charset="-122"/>
              <a:ea typeface="微软雅黑" panose="020B0503020204020204" pitchFamily="34" charset="-122"/>
            </a:endParaRPr>
          </a:p>
          <a:p>
            <a:pPr>
              <a:lnSpc>
                <a:spcPct val="150000"/>
              </a:lnSpc>
            </a:pPr>
            <a:r>
              <a:rPr lang="en-US" altLang="zh-CN" sz="2700" dirty="0">
                <a:latin typeface="微软雅黑" panose="020B0503020204020204" pitchFamily="34" charset="-122"/>
                <a:ea typeface="微软雅黑" panose="020B0503020204020204" pitchFamily="34" charset="-122"/>
              </a:rPr>
              <a:t>2  	</a:t>
            </a:r>
            <a:r>
              <a:rPr lang="zh-CN" altLang="en-US" sz="2700" dirty="0">
                <a:latin typeface="微软雅黑" panose="020B0503020204020204" pitchFamily="34" charset="-122"/>
                <a:ea typeface="微软雅黑" panose="020B0503020204020204" pitchFamily="34" charset="-122"/>
                <a:sym typeface="+mn-lt"/>
              </a:rPr>
              <a:t>毕业设计完成进度</a:t>
            </a:r>
            <a:endParaRPr lang="en-US" altLang="zh-CN" sz="2700" dirty="0">
              <a:latin typeface="微软雅黑" panose="020B0503020204020204" pitchFamily="34" charset="-122"/>
              <a:ea typeface="微软雅黑" panose="020B0503020204020204" pitchFamily="34" charset="-122"/>
            </a:endParaRPr>
          </a:p>
          <a:p>
            <a:pPr>
              <a:lnSpc>
                <a:spcPct val="150000"/>
              </a:lnSpc>
              <a:defRPr/>
            </a:pPr>
            <a:r>
              <a:rPr lang="en-US" altLang="zh-CN" sz="2700" dirty="0">
                <a:latin typeface="微软雅黑" panose="020B0503020204020204" pitchFamily="34" charset="-122"/>
                <a:ea typeface="微软雅黑" panose="020B0503020204020204" pitchFamily="34" charset="-122"/>
              </a:rPr>
              <a:t>3   	</a:t>
            </a:r>
            <a:r>
              <a:rPr lang="zh-CN" altLang="en-US" sz="2700" dirty="0">
                <a:latin typeface="微软雅黑" panose="020B0503020204020204" pitchFamily="34" charset="-122"/>
                <a:ea typeface="微软雅黑" panose="020B0503020204020204" pitchFamily="34" charset="-122"/>
                <a:sym typeface="+mn-lt"/>
              </a:rPr>
              <a:t>已完成的研究工作及成果</a:t>
            </a:r>
          </a:p>
          <a:p>
            <a:pPr marL="342900" indent="-342900">
              <a:lnSpc>
                <a:spcPct val="150000"/>
              </a:lnSpc>
              <a:buAutoNum type="arabicPlain" startAt="4"/>
            </a:pPr>
            <a:r>
              <a:rPr lang="en-US" altLang="zh-CN" sz="2700" dirty="0">
                <a:latin typeface="微软雅黑" panose="020B0503020204020204" pitchFamily="34" charset="-122"/>
                <a:ea typeface="微软雅黑" panose="020B0503020204020204" pitchFamily="34" charset="-122"/>
              </a:rPr>
              <a:t>  	</a:t>
            </a:r>
            <a:r>
              <a:rPr lang="zh-CN" altLang="zh-CN" sz="2700" dirty="0">
                <a:latin typeface="微软雅黑" panose="020B0503020204020204" pitchFamily="34" charset="-122"/>
                <a:ea typeface="微软雅黑" panose="020B0503020204020204" pitchFamily="34" charset="-122"/>
              </a:rPr>
              <a:t>后期进度安排</a:t>
            </a:r>
            <a:endParaRPr lang="en-US" altLang="zh-CN" sz="2700" dirty="0">
              <a:latin typeface="微软雅黑" panose="020B0503020204020204" pitchFamily="34" charset="-122"/>
              <a:ea typeface="微软雅黑" panose="020B0503020204020204" pitchFamily="34" charset="-122"/>
            </a:endParaRPr>
          </a:p>
        </p:txBody>
      </p:sp>
      <p:sp>
        <p:nvSpPr>
          <p:cNvPr id="13" name="灯片编号占位符 2"/>
          <p:cNvSpPr txBox="1"/>
          <p:nvPr/>
        </p:nvSpPr>
        <p:spPr>
          <a:xfrm>
            <a:off x="11010900" y="6196309"/>
            <a:ext cx="1065563" cy="449263"/>
          </a:xfrm>
          <a:prstGeom prst="rect">
            <a:avLst/>
          </a:prstGeom>
        </p:spPr>
        <p:txBody>
          <a:bodyPr vert="horz" lIns="0" tIns="0" rIns="0" bIns="0" rtlCol="0" anchor="ctr"/>
          <a:lstStyle>
            <a:defPPr>
              <a:defRPr lang="zh-CN"/>
            </a:defPPr>
            <a:lvl1pPr marL="0" algn="r" defTabSz="914400" rtl="0" eaLnBrk="1" latinLnBrk="0" hangingPunct="1">
              <a:defRPr sz="1200" b="1" kern="1200">
                <a:solidFill>
                  <a:schemeClr val="accent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bg1"/>
                </a:solidFill>
                <a:latin typeface="等线" panose="020F0502020204030204"/>
                <a:ea typeface="等线" panose="02010600030101010101" pitchFamily="2" charset="-122"/>
              </a:rPr>
              <a:t>第 </a:t>
            </a:r>
            <a:fld id="{75168D04-7926-484C-B90B-2D13ABC6EC67}" type="slidenum">
              <a:rPr lang="zh-CN" altLang="en-US">
                <a:solidFill>
                  <a:schemeClr val="bg1"/>
                </a:solidFill>
                <a:latin typeface="等线" panose="020F0502020204030204"/>
                <a:ea typeface="等线" panose="02010600030101010101" pitchFamily="2" charset="-122"/>
              </a:rPr>
              <a:t>2</a:t>
            </a:fld>
            <a:r>
              <a:rPr lang="zh-CN" altLang="en-US" dirty="0">
                <a:solidFill>
                  <a:schemeClr val="bg1"/>
                </a:solidFill>
                <a:latin typeface="等线" panose="020F0502020204030204"/>
                <a:ea typeface="等线" panose="02010600030101010101" pitchFamily="2" charset="-122"/>
              </a:rPr>
              <a:t> 页</a:t>
            </a:r>
          </a:p>
        </p:txBody>
      </p: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9206"/>
    </mc:Choice>
    <mc:Fallback>
      <p:transition advTm="92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DF877C6-AFFE-4D16-84F4-8B4A2AF98057}"/>
                  </a:ext>
                </a:extLst>
              </p:cNvPr>
              <p:cNvSpPr txBox="1"/>
              <p:nvPr/>
            </p:nvSpPr>
            <p:spPr>
              <a:xfrm>
                <a:off x="355600" y="921174"/>
                <a:ext cx="11522173" cy="6385338"/>
              </a:xfrm>
              <a:prstGeom prst="rect">
                <a:avLst/>
              </a:prstGeom>
              <a:noFill/>
            </p:spPr>
            <p:txBody>
              <a:bodyPr wrap="square">
                <a:spAutoFit/>
              </a:bodyPr>
              <a:lstStyle/>
              <a:p>
                <a:pPr indent="266700" algn="just">
                  <a:lnSpc>
                    <a:spcPct val="125000"/>
                  </a:lnSpc>
                  <a:spcAft>
                    <a:spcPts val="600"/>
                  </a:spcAft>
                </a:pPr>
                <a:r>
                  <a:rPr lang="zh-CN" altLang="zh-CN" sz="1800" kern="100" dirty="0">
                    <a:effectLst/>
                    <a:latin typeface="Times New Roman" panose="02020603050405020304" pitchFamily="18" charset="0"/>
                    <a:ea typeface="宋体" panose="02010600030101010101" pitchFamily="2" charset="-122"/>
                  </a:rPr>
                  <a:t>由于</a:t>
                </a:r>
                <a:r>
                  <a:rPr lang="en-US" altLang="zh-CN" sz="1800" kern="100" dirty="0">
                    <a:effectLst/>
                    <a:latin typeface="Times New Roman" panose="02020603050405020304" pitchFamily="18" charset="0"/>
                    <a:ea typeface="宋体" panose="02010600030101010101" pitchFamily="2" charset="-122"/>
                  </a:rPr>
                  <a:t>CGA</a:t>
                </a:r>
                <a:r>
                  <a:rPr lang="zh-CN" altLang="zh-CN" sz="1800" kern="100" dirty="0">
                    <a:effectLst/>
                    <a:latin typeface="Times New Roman" panose="02020603050405020304" pitchFamily="18" charset="0"/>
                    <a:ea typeface="宋体" panose="02010600030101010101" pitchFamily="2" charset="-122"/>
                  </a:rPr>
                  <a:t>算法是迭代的，每次在</a:t>
                </a:r>
                <a:r>
                  <a:rPr lang="en-US" altLang="zh-CN" sz="1800" kern="100" dirty="0">
                    <a:effectLst/>
                    <a:latin typeface="Times New Roman" panose="02020603050405020304" pitchFamily="18" charset="0"/>
                    <a:ea typeface="宋体" panose="02010600030101010101" pitchFamily="2" charset="-122"/>
                  </a:rPr>
                  <a:t>RMP</a:t>
                </a:r>
                <a:r>
                  <a:rPr lang="zh-CN" altLang="zh-CN" sz="1800" kern="100" dirty="0">
                    <a:effectLst/>
                    <a:latin typeface="Times New Roman" panose="02020603050405020304" pitchFamily="18" charset="0"/>
                    <a:ea typeface="宋体" panose="02010600030101010101" pitchFamily="2" charset="-122"/>
                  </a:rPr>
                  <a:t>下求得解</a:t>
                </a:r>
                <a14:m>
                  <m:oMath xmlns:m="http://schemas.openxmlformats.org/officeDocument/2006/math">
                    <m:sSup>
                      <m:sSup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b="1"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𝒘</m:t>
                        </m:r>
                      </m:e>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p>
                    </m:sSup>
                  </m:oMath>
                </a14:m>
                <a:r>
                  <a:rPr lang="zh-CN" altLang="zh-CN" sz="1800" kern="100" dirty="0">
                    <a:solidFill>
                      <a:srgbClr val="191919"/>
                    </a:solidFill>
                    <a:effectLst/>
                    <a:latin typeface="Times New Roman" panose="02020603050405020304" pitchFamily="18" charset="0"/>
                    <a:ea typeface="宋体" panose="02010600030101010101" pitchFamily="2" charset="-122"/>
                  </a:rPr>
                  <a:t>后，都需要检查</a:t>
                </a:r>
                <a14:m>
                  <m:oMath xmlns:m="http://schemas.openxmlformats.org/officeDocument/2006/math">
                    <m:sSup>
                      <m:sSup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pPr>
                      <m:e>
                        <m:r>
                          <a:rPr lang="en-US" altLang="zh-CN" sz="1800" b="1"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𝒘</m:t>
                        </m:r>
                      </m:e>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sup>
                    </m:sSup>
                  </m:oMath>
                </a14:m>
                <a:r>
                  <a:rPr lang="zh-CN" altLang="zh-CN" sz="1800" kern="100" dirty="0">
                    <a:solidFill>
                      <a:srgbClr val="191919"/>
                    </a:solidFill>
                    <a:effectLst/>
                    <a:latin typeface="Times New Roman" panose="02020603050405020304" pitchFamily="18" charset="0"/>
                    <a:ea typeface="宋体" panose="02010600030101010101" pitchFamily="2" charset="-122"/>
                  </a:rPr>
                  <a:t>是否是</a:t>
                </a:r>
                <a:r>
                  <a:rPr lang="en-US" altLang="zh-CN" sz="1800" kern="100" dirty="0">
                    <a:solidFill>
                      <a:srgbClr val="191919"/>
                    </a:solidFill>
                    <a:effectLst/>
                    <a:latin typeface="Times New Roman" panose="02020603050405020304" pitchFamily="18" charset="0"/>
                    <a:ea typeface="宋体" panose="02010600030101010101" pitchFamily="2" charset="-122"/>
                  </a:rPr>
                  <a:t> RMP</a:t>
                </a:r>
                <a:r>
                  <a:rPr lang="zh-CN" altLang="zh-CN" sz="1800" kern="100" dirty="0">
                    <a:solidFill>
                      <a:srgbClr val="191919"/>
                    </a:solidFill>
                    <a:effectLst/>
                    <a:latin typeface="Times New Roman" panose="02020603050405020304" pitchFamily="18" charset="0"/>
                    <a:ea typeface="宋体" panose="02010600030101010101" pitchFamily="2" charset="-122"/>
                  </a:rPr>
                  <a:t>的最优解</a:t>
                </a:r>
                <a:r>
                  <a:rPr lang="zh-CN" altLang="en-US" kern="100" dirty="0">
                    <a:solidFill>
                      <a:srgbClr val="191919"/>
                    </a:solidFill>
                    <a:latin typeface="Times New Roman" panose="02020603050405020304" pitchFamily="18" charset="0"/>
                    <a:ea typeface="宋体" panose="02010600030101010101" pitchFamily="2" charset="-122"/>
                  </a:rPr>
                  <a:t>，</a:t>
                </a:r>
                <a:r>
                  <a:rPr lang="zh-CN" altLang="zh-CN" sz="1800" kern="100" dirty="0">
                    <a:solidFill>
                      <a:srgbClr val="191919"/>
                    </a:solidFill>
                    <a:effectLst/>
                    <a:latin typeface="Times New Roman" panose="02020603050405020304" pitchFamily="18" charset="0"/>
                    <a:ea typeface="宋体" panose="02010600030101010101" pitchFamily="2" charset="-122"/>
                  </a:rPr>
                  <a:t>需要构建一个</a:t>
                </a:r>
                <a:r>
                  <a:rPr lang="en-US" altLang="zh-CN" sz="1800" kern="100" dirty="0">
                    <a:solidFill>
                      <a:srgbClr val="191919"/>
                    </a:solidFill>
                    <a:effectLst/>
                    <a:latin typeface="Times New Roman" panose="02020603050405020304" pitchFamily="18" charset="0"/>
                    <a:ea typeface="宋体" panose="02010600030101010101" pitchFamily="2" charset="-122"/>
                  </a:rPr>
                  <a:t>SP</a:t>
                </a:r>
                <a:r>
                  <a:rPr lang="zh-CN" altLang="zh-CN" sz="1800" kern="100" dirty="0">
                    <a:solidFill>
                      <a:srgbClr val="191919"/>
                    </a:solidFill>
                    <a:effectLst/>
                    <a:latin typeface="Times New Roman" panose="02020603050405020304" pitchFamily="18" charset="0"/>
                    <a:ea typeface="宋体" panose="02010600030101010101" pitchFamily="2" charset="-122"/>
                  </a:rPr>
                  <a:t>问题。</a:t>
                </a:r>
                <a:r>
                  <a:rPr lang="en-US" altLang="zh-CN" sz="1800" kern="100" dirty="0">
                    <a:solidFill>
                      <a:srgbClr val="191919"/>
                    </a:solidFill>
                    <a:effectLst/>
                    <a:latin typeface="Times New Roman" panose="02020603050405020304" pitchFamily="18" charset="0"/>
                    <a:ea typeface="宋体" panose="02010600030101010101" pitchFamily="2" charset="-122"/>
                  </a:rPr>
                  <a:t>SP</a:t>
                </a:r>
                <a:r>
                  <a:rPr lang="zh-CN" altLang="zh-CN" sz="1800" kern="100" dirty="0">
                    <a:solidFill>
                      <a:srgbClr val="191919"/>
                    </a:solidFill>
                    <a:effectLst/>
                    <a:latin typeface="Times New Roman" panose="02020603050405020304" pitchFamily="18" charset="0"/>
                    <a:ea typeface="宋体" panose="02010600030101010101" pitchFamily="2" charset="-122"/>
                  </a:rPr>
                  <a:t>问题使用对偶变量</a:t>
                </a:r>
                <a:r>
                  <a:rPr lang="en-US" altLang="zh-CN" sz="1800" kern="100" dirty="0">
                    <a:solidFill>
                      <a:srgbClr val="191919"/>
                    </a:solidFill>
                    <a:effectLst/>
                    <a:latin typeface="Times New Roman" panose="02020603050405020304" pitchFamily="18" charset="0"/>
                    <a:ea typeface="宋体" panose="02010600030101010101" pitchFamily="2" charset="-122"/>
                  </a:rPr>
                  <a:t>,</a:t>
                </a:r>
                <a:r>
                  <a:rPr lang="zh-CN" altLang="zh-CN" sz="1800" kern="100" dirty="0">
                    <a:solidFill>
                      <a:srgbClr val="191919"/>
                    </a:solidFill>
                    <a:effectLst/>
                    <a:latin typeface="Times New Roman" panose="02020603050405020304" pitchFamily="18" charset="0"/>
                    <a:ea typeface="宋体" panose="02010600030101010101" pitchFamily="2" charset="-122"/>
                  </a:rPr>
                  <a:t>定义与</a:t>
                </a:r>
                <a14:m>
                  <m:oMath xmlns:m="http://schemas.openxmlformats.org/officeDocument/2006/math">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𝐹</m:t>
                        </m:r>
                      </m:sub>
                      <m:sup/>
                      <m:e>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𝑘</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𝐾</m:t>
                            </m:r>
                            <m:r>
                              <a:rPr lang="en-US" altLang="zh-CN" sz="1800" i="1" kern="100">
                                <a:solidFill>
                                  <a:srgbClr val="191919"/>
                                </a:solidFill>
                                <a:effectLst/>
                                <a:latin typeface="Cambria Math" panose="02040503050406030204" pitchFamily="18" charset="0"/>
                                <a:ea typeface="宋体" panose="02010600030101010101" pitchFamily="2" charset="-122"/>
                              </a:rPr>
                              <m:t>′</m:t>
                            </m:r>
                          </m:sub>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e>
                        </m:nary>
                      </m:e>
                    </m:nary>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i="1" kern="100">
                            <a:solidFill>
                              <a:srgbClr val="191919"/>
                            </a:solidFill>
                            <a:effectLst/>
                            <a:latin typeface="Cambria Math" panose="02040503050406030204" pitchFamily="18" charset="0"/>
                            <a:ea typeface="宋体" panose="02010600030101010101" pitchFamily="2" charset="-122"/>
                          </a:rPr>
                          <m:t>𝑘</m:t>
                        </m:r>
                      </m:sup>
                    </m:sSubSup>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𝑤</m:t>
                        </m:r>
                      </m:e>
                      <m:sub>
                        <m:r>
                          <a:rPr lang="en-US" altLang="zh-CN" sz="1800" i="1" kern="100">
                            <a:solidFill>
                              <a:srgbClr val="191919"/>
                            </a:solidFill>
                            <a:effectLst/>
                            <a:latin typeface="Cambria Math" panose="02040503050406030204" pitchFamily="18" charset="0"/>
                            <a:ea typeface="宋体" panose="02010600030101010101" pitchFamily="2" charset="-122"/>
                          </a:rPr>
                          <m:t>𝑓𝑘</m:t>
                        </m:r>
                      </m:sub>
                    </m:sSub>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𝑆</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与</a:t>
                </a:r>
                <a14:m>
                  <m:oMath xmlns:m="http://schemas.openxmlformats.org/officeDocument/2006/math">
                    <m:nary>
                      <m:naryPr>
                        <m:chr m:val="∑"/>
                        <m:limLoc m:val="undOvr"/>
                        <m:supHide m:val="on"/>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𝑘</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𝐾</m:t>
                        </m:r>
                      </m:sub>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𝑤</m:t>
                            </m:r>
                          </m:e>
                          <m:sub>
                            <m:r>
                              <a:rPr lang="en-US" altLang="zh-CN" sz="1800" i="1" kern="100">
                                <a:solidFill>
                                  <a:srgbClr val="191919"/>
                                </a:solidFill>
                                <a:effectLst/>
                                <a:latin typeface="Cambria Math" panose="02040503050406030204" pitchFamily="18" charset="0"/>
                                <a:ea typeface="宋体" panose="02010600030101010101" pitchFamily="2" charset="-122"/>
                              </a:rPr>
                              <m:t>𝑓𝑘</m:t>
                            </m:r>
                          </m:sub>
                        </m:sSub>
                      </m:e>
                    </m:nary>
                    <m:r>
                      <a:rPr lang="en-US" altLang="zh-CN" sz="1800" kern="100">
                        <a:solidFill>
                          <a:srgbClr val="191919"/>
                        </a:solidFill>
                        <a:effectLst/>
                        <a:latin typeface="Cambria Math" panose="02040503050406030204" pitchFamily="18" charset="0"/>
                        <a:ea typeface="宋体" panose="02010600030101010101" pitchFamily="2" charset="-122"/>
                      </a:rPr>
                      <m:t>=1</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两式对应的最优对偶变量为</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𝜋</m:t>
                    </m:r>
                    <m:r>
                      <a:rPr lang="en-US" altLang="zh-CN" sz="1800" kern="100">
                        <a:solidFill>
                          <a:srgbClr val="191919"/>
                        </a:solidFill>
                        <a:effectLst/>
                        <a:latin typeface="Cambria Math" panose="02040503050406030204" pitchFamily="18" charset="0"/>
                        <a:ea typeface="宋体" panose="02010600030101010101" pitchFamily="2" charset="-122"/>
                      </a:rPr>
                      <m:t>=</m:t>
                    </m:r>
                    <m:d>
                      <m:dPr>
                        <m:begChr m:val="["/>
                        <m:endChr m:val="]"/>
                        <m:ctrlPr>
                          <a:rPr lang="zh-CN" altLang="zh-CN" sz="1800" i="1" kern="100">
                            <a:solidFill>
                              <a:srgbClr val="191919"/>
                            </a:solidFill>
                            <a:effectLst/>
                            <a:latin typeface="Cambria Math" panose="02040503050406030204" pitchFamily="18" charset="0"/>
                            <a:ea typeface="Cambria Math" panose="02040503050406030204" pitchFamily="18" charset="0"/>
                          </a:rPr>
                        </m:ctrlPr>
                      </m:d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1</m:t>
                            </m:r>
                          </m:sub>
                        </m:sSub>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2</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kern="100">
                                <a:solidFill>
                                  <a:srgbClr val="191919"/>
                                </a:solidFill>
                                <a:effectLst/>
                                <a:latin typeface="Cambria Math" panose="02040503050406030204" pitchFamily="18" charset="0"/>
                                <a:ea typeface="宋体" panose="02010600030101010101" pitchFamily="2" charset="-122"/>
                              </a:rPr>
                              <m:t>3</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i="1" kern="100">
                                <a:solidFill>
                                  <a:srgbClr val="191919"/>
                                </a:solidFill>
                                <a:effectLst/>
                                <a:latin typeface="Cambria Math" panose="02040503050406030204" pitchFamily="18" charset="0"/>
                                <a:ea typeface="宋体" panose="02010600030101010101" pitchFamily="2" charset="-122"/>
                              </a:rPr>
                              <m:t>𝑇</m:t>
                            </m:r>
                          </m:sub>
                        </m:sSub>
                        <m:r>
                          <a:rPr lang="en-US" altLang="zh-CN" sz="1800" kern="100">
                            <a:solidFill>
                              <a:srgbClr val="191919"/>
                            </a:solidFill>
                            <a:effectLst/>
                            <a:latin typeface="Cambria Math" panose="02040503050406030204" pitchFamily="18" charset="0"/>
                            <a:ea typeface="宋体" panose="02010600030101010101" pitchFamily="2" charset="-122"/>
                          </a:rPr>
                          <m:t>  </m:t>
                        </m:r>
                      </m:e>
                    </m:d>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 </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与</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𝛽</m:t>
                    </m:r>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kern="100">
                            <a:solidFill>
                              <a:srgbClr val="191919"/>
                            </a:solidFill>
                            <a:effectLst/>
                            <a:latin typeface="Cambria Math" panose="02040503050406030204" pitchFamily="18" charset="0"/>
                            <a:ea typeface="宋体" panose="02010600030101010101" pitchFamily="2" charset="-122"/>
                          </a:rPr>
                          <m:t>1,</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kern="100">
                            <a:solidFill>
                              <a:srgbClr val="191919"/>
                            </a:solidFill>
                            <a:effectLst/>
                            <a:latin typeface="Cambria Math" panose="02040503050406030204" pitchFamily="18" charset="0"/>
                            <a:ea typeface="宋体" panose="02010600030101010101" pitchFamily="2" charset="-122"/>
                          </a:rPr>
                          <m:t>2</m:t>
                        </m:r>
                      </m:sub>
                    </m:sSub>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zh-CN" altLang="zh-CN" sz="1800"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i="1" kern="100">
                            <a:solidFill>
                              <a:srgbClr val="191919"/>
                            </a:solidFill>
                            <a:effectLst/>
                            <a:latin typeface="Cambria Math" panose="02040503050406030204" pitchFamily="18" charset="0"/>
                            <a:ea typeface="宋体" panose="02010600030101010101" pitchFamily="2" charset="-122"/>
                          </a:rPr>
                          <m:t>𝐹</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。对于内容</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𝑓</m:t>
                    </m:r>
                  </m:oMath>
                </a14:m>
                <a:r>
                  <a:rPr lang="zh-CN" altLang="zh-CN" sz="1800" kern="100" dirty="0">
                    <a:solidFill>
                      <a:srgbClr val="191919"/>
                    </a:solidFill>
                    <a:effectLst/>
                    <a:latin typeface="Times New Roman" panose="02020603050405020304" pitchFamily="18" charset="0"/>
                    <a:ea typeface="宋体" panose="02010600030101010101" pitchFamily="2" charset="-122"/>
                  </a:rPr>
                  <a:t>，决定是否有新变量加入</a:t>
                </a:r>
                <a:r>
                  <a:rPr lang="en-US" altLang="zh-CN" sz="1800" kern="100" dirty="0">
                    <a:solidFill>
                      <a:srgbClr val="191919"/>
                    </a:solidFill>
                    <a:effectLst/>
                    <a:latin typeface="Times New Roman" panose="02020603050405020304" pitchFamily="18" charset="0"/>
                    <a:ea typeface="宋体" panose="02010600030101010101" pitchFamily="2" charset="-122"/>
                  </a:rPr>
                  <a:t>RMP</a:t>
                </a:r>
                <a:r>
                  <a:rPr lang="zh-CN" altLang="zh-CN" sz="1800" kern="100" dirty="0">
                    <a:solidFill>
                      <a:srgbClr val="191919"/>
                    </a:solidFill>
                    <a:effectLst/>
                    <a:latin typeface="Times New Roman" panose="02020603050405020304" pitchFamily="18" charset="0"/>
                    <a:ea typeface="宋体" panose="02010600030101010101" pitchFamily="2" charset="-122"/>
                  </a:rPr>
                  <a:t>问题的降低成本为</a:t>
                </a:r>
                <a:endParaRPr lang="zh-CN" altLang="zh-CN" sz="1800" kern="100" dirty="0">
                  <a:effectLst/>
                  <a:latin typeface="Times New Roman" panose="02020603050405020304" pitchFamily="18" charset="0"/>
                  <a:ea typeface="宋体" panose="02010600030101010101" pitchFamily="2" charset="-122"/>
                </a:endParaRPr>
              </a:p>
              <a:p>
                <a:pPr indent="304800" algn="ctr">
                  <a:lnSpc>
                    <a:spcPct val="125000"/>
                  </a:lnSpc>
                  <a:spcAft>
                    <a:spcPts val="600"/>
                  </a:spcAft>
                </a:pP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i="1" kern="100">
                        <a:solidFill>
                          <a:srgbClr val="191919"/>
                        </a:solidFill>
                        <a:effectLst/>
                        <a:latin typeface="Cambria Math" panose="02040503050406030204" pitchFamily="18" charset="0"/>
                        <a:ea typeface="宋体" panose="02010600030101010101" pitchFamily="2" charset="-122"/>
                      </a:rPr>
                      <m:t>−</m:t>
                    </m:r>
                    <m:nary>
                      <m:naryPr>
                        <m:chr m:val="∑"/>
                        <m:limLoc m:val="subSup"/>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𝜋</m:t>
                            </m:r>
                          </m:e>
                          <m:sub>
                            <m:r>
                              <a:rPr lang="en-US" altLang="zh-CN" sz="1800" i="1" kern="100">
                                <a:solidFill>
                                  <a:srgbClr val="191919"/>
                                </a:solidFill>
                                <a:effectLst/>
                                <a:latin typeface="Cambria Math" panose="02040503050406030204" pitchFamily="18" charset="0"/>
                                <a:ea typeface="宋体" panose="02010600030101010101" pitchFamily="2" charset="-122"/>
                              </a:rPr>
                              <m:t>𝑡</m:t>
                            </m:r>
                          </m:sub>
                        </m:sSub>
                      </m:e>
                    </m:nary>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𝛽</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zh-CN" altLang="zh-CN" sz="1800" kern="100" dirty="0">
                    <a:solidFill>
                      <a:srgbClr val="191919"/>
                    </a:solidFill>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266700" algn="l">
                  <a:lnSpc>
                    <a:spcPct val="125000"/>
                  </a:lnSpc>
                  <a:spcAft>
                    <a:spcPts val="600"/>
                  </a:spcAft>
                </a:pPr>
                <a:r>
                  <a:rPr lang="zh-CN" altLang="zh-CN" sz="1800" kern="100" dirty="0">
                    <a:solidFill>
                      <a:srgbClr val="191919"/>
                    </a:solidFill>
                    <a:effectLst/>
                    <a:latin typeface="Times New Roman" panose="02020603050405020304" pitchFamily="18" charset="0"/>
                    <a:ea typeface="宋体" panose="02010600030101010101" pitchFamily="2" charset="-122"/>
                  </a:rPr>
                  <a:t>式中，</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en-US" altLang="zh-CN" sz="1800" kern="100" dirty="0">
                    <a:solidFill>
                      <a:srgbClr val="191919"/>
                    </a:solidFill>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kern="100">
                            <a:solidFill>
                              <a:srgbClr val="191919"/>
                            </a:solidFill>
                            <a:effectLst/>
                            <a:latin typeface="Cambria Math" panose="02040503050406030204" pitchFamily="18" charset="0"/>
                            <a:ea typeface="宋体" panose="02010600030101010101" pitchFamily="2" charset="-122"/>
                          </a:rPr>
                          <m:t>(1</m:t>
                        </m:r>
                        <m:r>
                          <a:rPr lang="en-US" altLang="zh-CN" sz="1800" i="1" kern="100">
                            <a:solidFill>
                              <a:srgbClr val="191919"/>
                            </a:solidFill>
                            <a:effectLst/>
                            <a:latin typeface="Cambria Math" panose="02040503050406030204" pitchFamily="18" charset="0"/>
                            <a:ea typeface="宋体" panose="02010600030101010101" pitchFamily="2" charset="-122"/>
                          </a:rPr>
                          <m:t>−</m:t>
                        </m:r>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𝑥</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r>
                          <a:rPr lang="en-US" altLang="zh-CN" sz="1800" kern="100">
                            <a:solidFill>
                              <a:srgbClr val="191919"/>
                            </a:solidFill>
                            <a:effectLst/>
                            <a:latin typeface="Cambria Math" panose="02040503050406030204" pitchFamily="18" charset="0"/>
                            <a:ea typeface="宋体" panose="02010600030101010101" pitchFamily="2" charset="-122"/>
                          </a:rPr>
                          <m:t>)]</m:t>
                        </m:r>
                      </m:e>
                    </m:nary>
                  </m:oMath>
                </a14:m>
                <a:r>
                  <a:rPr lang="en-US" altLang="zh-CN" sz="1800" kern="100" dirty="0">
                    <a:solidFill>
                      <a:srgbClr val="191919"/>
                    </a:solidFill>
                    <a:effectLst/>
                    <a:latin typeface="Times New Roman" panose="02020603050405020304" pitchFamily="18" charset="0"/>
                    <a:ea typeface="宋体" panose="02010600030101010101" pitchFamily="2" charset="-122"/>
                  </a:rPr>
                  <a:t>+</a:t>
                </a:r>
                <a14:m>
                  <m:oMath xmlns:m="http://schemas.openxmlformats.org/officeDocument/2006/math">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𝑙</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𝑠</m:t>
                                </m:r>
                              </m:sub>
                            </m:sSub>
                            <m:r>
                              <a:rPr lang="en-US" altLang="zh-CN" sz="1800" i="1"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𝐶</m:t>
                            </m:r>
                          </m:e>
                          <m:sub>
                            <m:r>
                              <a:rPr lang="en-US" altLang="zh-CN" sz="1800" i="1" kern="100">
                                <a:solidFill>
                                  <a:srgbClr val="191919"/>
                                </a:solidFill>
                                <a:effectLst/>
                                <a:latin typeface="Cambria Math" panose="02040503050406030204" pitchFamily="18" charset="0"/>
                                <a:ea typeface="宋体" panose="02010600030101010101" pitchFamily="2" charset="-122"/>
                              </a:rPr>
                              <m:t>𝑏</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r>
                                  <a:rPr lang="en-US" altLang="zh-CN" sz="1800" kern="100">
                                    <a:solidFill>
                                      <a:srgbClr val="191919"/>
                                    </a:solidFill>
                                    <a:effectLst/>
                                    <a:latin typeface="Cambria Math" panose="02040503050406030204" pitchFamily="18" charset="0"/>
                                    <a:ea typeface="宋体" panose="02010600030101010101" pitchFamily="2" charset="-122"/>
                                  </a:rPr>
                                  <m:t>0</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r>
                      <a:rPr lang="en-US" altLang="zh-CN" sz="1800" kern="100">
                        <a:solidFill>
                          <a:srgbClr val="191919"/>
                        </a:solidFill>
                        <a:effectLst/>
                        <a:latin typeface="Cambria Math" panose="02040503050406030204" pitchFamily="18" charset="0"/>
                        <a:ea typeface="宋体" panose="02010600030101010101" pitchFamily="2" charset="-122"/>
                      </a:rPr>
                      <m:t>+</m:t>
                    </m:r>
                    <m:r>
                      <a:rPr lang="en-US" altLang="zh-CN" sz="1800" i="1" kern="100">
                        <a:solidFill>
                          <a:srgbClr val="191919"/>
                        </a:solidFill>
                        <a:effectLst/>
                        <a:latin typeface="Cambria Math" panose="02040503050406030204" pitchFamily="18" charset="0"/>
                        <a:ea typeface="宋体" panose="02010600030101010101" pitchFamily="2" charset="-122"/>
                      </a:rPr>
                      <m:t>𝜆</m:t>
                    </m:r>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𝑇</m:t>
                        </m:r>
                      </m:sup>
                      <m:e>
                        <m:nary>
                          <m:naryPr>
                            <m:chr m:val="∑"/>
                            <m:limLoc m:val="undOvr"/>
                            <m:ctrlPr>
                              <a:rPr lang="zh-CN" altLang="zh-CN" sz="1800" i="1" kern="100">
                                <a:solidFill>
                                  <a:srgbClr val="191919"/>
                                </a:solidFill>
                                <a:effectLst/>
                                <a:latin typeface="Cambria Math" panose="02040503050406030204" pitchFamily="18" charset="0"/>
                                <a:ea typeface="Cambria Math" panose="02040503050406030204" pitchFamily="18"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rPr>
                              <m:t>𝑖</m:t>
                            </m:r>
                            <m:r>
                              <a:rPr lang="en-US" altLang="zh-CN" sz="1800" kern="100">
                                <a:solidFill>
                                  <a:srgbClr val="191919"/>
                                </a:solidFill>
                                <a:effectLst/>
                                <a:latin typeface="Cambria Math" panose="02040503050406030204" pitchFamily="18" charset="0"/>
                                <a:ea typeface="宋体" panose="02010600030101010101" pitchFamily="2" charset="-122"/>
                              </a:rPr>
                              <m:t>=1</m:t>
                            </m:r>
                          </m:sub>
                          <m:sup>
                            <m:r>
                              <a:rPr lang="en-US" altLang="zh-CN" sz="1800" i="1" kern="100">
                                <a:solidFill>
                                  <a:srgbClr val="191919"/>
                                </a:solidFill>
                                <a:effectLst/>
                                <a:latin typeface="Cambria Math" panose="02040503050406030204" pitchFamily="18" charset="0"/>
                                <a:ea typeface="宋体" panose="02010600030101010101" pitchFamily="2" charset="-122"/>
                              </a:rPr>
                              <m:t>𝑡</m:t>
                            </m:r>
                            <m:r>
                              <a:rPr lang="en-US" altLang="zh-CN" sz="1800" kern="100">
                                <a:solidFill>
                                  <a:srgbClr val="191919"/>
                                </a:solidFill>
                                <a:effectLst/>
                                <a:latin typeface="Cambria Math" panose="02040503050406030204" pitchFamily="18" charset="0"/>
                                <a:ea typeface="宋体" panose="02010600030101010101" pitchFamily="2" charset="-122"/>
                              </a:rPr>
                              <m:t>=1</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𝑝</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d>
                              <m:dPr>
                                <m:ctrlPr>
                                  <a:rPr lang="zh-CN" altLang="zh-CN" sz="1800" i="1" kern="100">
                                    <a:solidFill>
                                      <a:srgbClr val="191919"/>
                                    </a:solidFill>
                                    <a:effectLst/>
                                    <a:latin typeface="Cambria Math" panose="02040503050406030204" pitchFamily="18" charset="0"/>
                                    <a:ea typeface="Cambria Math" panose="02040503050406030204" pitchFamily="18" charset="0"/>
                                  </a:rPr>
                                </m:ctrlPr>
                              </m:dPr>
                              <m:e>
                                <m:r>
                                  <a:rPr lang="en-US" altLang="zh-CN" sz="1800" i="1" kern="100">
                                    <a:solidFill>
                                      <a:srgbClr val="191919"/>
                                    </a:solidFill>
                                    <a:effectLst/>
                                    <a:latin typeface="Cambria Math" panose="02040503050406030204" pitchFamily="18" charset="0"/>
                                    <a:ea typeface="宋体" panose="02010600030101010101" pitchFamily="2" charset="-122"/>
                                  </a:rPr>
                                  <m:t>𝑖</m:t>
                                </m:r>
                              </m:e>
                            </m:d>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𝑚</m:t>
                                </m:r>
                              </m:e>
                              <m:sub>
                                <m:r>
                                  <a:rPr lang="en-US" altLang="zh-CN" sz="1800" i="1" kern="100">
                                    <a:solidFill>
                                      <a:srgbClr val="191919"/>
                                    </a:solidFill>
                                    <a:effectLst/>
                                    <a:latin typeface="Cambria Math" panose="02040503050406030204" pitchFamily="18" charset="0"/>
                                    <a:ea typeface="宋体" panose="02010600030101010101" pitchFamily="2" charset="-122"/>
                                  </a:rPr>
                                  <m:t>𝑡𝑓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bSup>
                                  <m:sSub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bSupPr>
                                  <m:e>
                                    <m:r>
                                      <a:rPr lang="en-US" altLang="zh-CN" sz="1800" i="1" kern="100">
                                        <a:solidFill>
                                          <a:srgbClr val="191919"/>
                                        </a:solidFill>
                                        <a:effectLst/>
                                        <a:latin typeface="Cambria Math" panose="02040503050406030204" pitchFamily="18" charset="0"/>
                                        <a:ea typeface="宋体" panose="02010600030101010101" pitchFamily="2" charset="-122"/>
                                      </a:rPr>
                                      <m:t>𝑎</m:t>
                                    </m:r>
                                  </m:e>
                                  <m:sub>
                                    <m:r>
                                      <a:rPr lang="en-US" altLang="zh-CN" sz="1800" i="1" kern="100">
                                        <a:solidFill>
                                          <a:srgbClr val="191919"/>
                                        </a:solidFill>
                                        <a:effectLst/>
                                        <a:latin typeface="Cambria Math" panose="02040503050406030204" pitchFamily="18" charset="0"/>
                                        <a:ea typeface="宋体" panose="02010600030101010101" pitchFamily="2" charset="-122"/>
                                      </a:rPr>
                                      <m:t>𝑡𝑓𝑖</m:t>
                                    </m:r>
                                  </m:sub>
                                  <m:sup>
                                    <m:r>
                                      <a:rPr lang="en-US" altLang="zh-CN" sz="1800" kern="100">
                                        <a:solidFill>
                                          <a:srgbClr val="191919"/>
                                        </a:solidFill>
                                        <a:effectLst/>
                                        <a:latin typeface="Cambria Math" panose="02040503050406030204" pitchFamily="18" charset="0"/>
                                        <a:ea typeface="宋体" panose="02010600030101010101" pitchFamily="2" charset="-122"/>
                                      </a:rPr>
                                      <m:t> </m:t>
                                    </m:r>
                                  </m:sup>
                                </m:sSubSup>
                              </m:e>
                              <m:sub>
                                <m:r>
                                  <a:rPr lang="en-US" altLang="zh-CN" sz="1800" b="0" i="1" kern="100" smtClean="0">
                                    <a:solidFill>
                                      <a:srgbClr val="191919"/>
                                    </a:solidFill>
                                    <a:effectLst/>
                                    <a:latin typeface="Cambria Math" panose="02040503050406030204" pitchFamily="18" charset="0"/>
                                    <a:ea typeface="宋体" panose="02010600030101010101" pitchFamily="2" charset="-122"/>
                                  </a:rPr>
                                  <m:t> </m:t>
                                </m:r>
                              </m:sub>
                            </m:sSub>
                          </m:e>
                        </m:nary>
                      </m:e>
                    </m:nary>
                  </m:oMath>
                </a14:m>
                <a:endParaRPr lang="zh-CN" altLang="zh-CN" sz="1800" kern="100" dirty="0">
                  <a:effectLst/>
                  <a:latin typeface="Times New Roman" panose="02020603050405020304" pitchFamily="18" charset="0"/>
                  <a:ea typeface="宋体" panose="02010600030101010101" pitchFamily="2" charset="-122"/>
                </a:endParaRPr>
              </a:p>
              <a:p>
                <a:pPr indent="316230" algn="l">
                  <a:lnSpc>
                    <a:spcPct val="125000"/>
                  </a:lnSpc>
                  <a:spcAft>
                    <a:spcPts val="600"/>
                  </a:spcAft>
                </a:pPr>
                <a:r>
                  <a:rPr lang="zh-CN" altLang="zh-CN" sz="1800" kern="100" dirty="0">
                    <a:solidFill>
                      <a:srgbClr val="191919"/>
                    </a:solidFill>
                    <a:effectLst/>
                    <a:latin typeface="Times New Roman" panose="02020603050405020304" pitchFamily="18" charset="0"/>
                    <a:ea typeface="宋体" panose="02010600030101010101" pitchFamily="2" charset="-122"/>
                  </a:rPr>
                  <a:t>用</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kern="100">
                            <a:solidFill>
                              <a:srgbClr val="191919"/>
                            </a:solidFill>
                            <a:effectLst/>
                            <a:latin typeface="Cambria Math" panose="02040503050406030204" pitchFamily="18" charset="0"/>
                            <a:ea typeface="宋体" panose="02010600030101010101" pitchFamily="2" charset="-122"/>
                          </a:rPr>
                          <m:t>(</m:t>
                        </m:r>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𝑥</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en-US" altLang="zh-CN" sz="1800" kern="100">
                            <a:solidFill>
                              <a:srgbClr val="191919"/>
                            </a:solidFill>
                            <a:effectLst/>
                            <a:latin typeface="Cambria Math" panose="02040503050406030204" pitchFamily="18" charset="0"/>
                            <a:ea typeface="宋体" panose="02010600030101010101" pitchFamily="2" charset="-122"/>
                          </a:rPr>
                          <m:t> </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𝑎</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表示子问题</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rPr>
                          <m:t>𝑆𝑃</m:t>
                        </m:r>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oMath>
                </a14:m>
                <a:r>
                  <a:rPr lang="zh-CN" altLang="zh-CN" sz="1800" kern="100" dirty="0">
                    <a:solidFill>
                      <a:srgbClr val="191919"/>
                    </a:solidFill>
                    <a:effectLst/>
                    <a:latin typeface="Times New Roman" panose="02020603050405020304" pitchFamily="18" charset="0"/>
                    <a:ea typeface="宋体" panose="02010600030101010101" pitchFamily="2" charset="-122"/>
                  </a:rPr>
                  <a:t>的最优解。如果</a:t>
                </a:r>
                <a14:m>
                  <m:oMath xmlns:m="http://schemas.openxmlformats.org/officeDocument/2006/math">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r>
                          <a:rPr lang="en-US" altLang="zh-CN" sz="1800" kern="100">
                            <a:solidFill>
                              <a:srgbClr val="191919"/>
                            </a:solidFill>
                            <a:effectLst/>
                            <a:latin typeface="Cambria Math" panose="02040503050406030204" pitchFamily="18" charset="0"/>
                            <a:ea typeface="宋体" panose="02010600030101010101" pitchFamily="2" charset="-122"/>
                          </a:rPr>
                          <m:t>(</m:t>
                        </m:r>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𝑥</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r>
                          <a:rPr lang="en-US" altLang="zh-CN" sz="1800" kern="100">
                            <a:solidFill>
                              <a:srgbClr val="191919"/>
                            </a:solidFill>
                            <a:effectLst/>
                            <a:latin typeface="Cambria Math" panose="02040503050406030204" pitchFamily="18" charset="0"/>
                            <a:ea typeface="宋体" panose="02010600030101010101" pitchFamily="2" charset="-122"/>
                          </a:rPr>
                          <m:t> </m:t>
                        </m:r>
                      </m:sub>
                    </m:sSub>
                    <m:r>
                      <a:rPr lang="en-US" altLang="zh-CN" sz="1800" kern="100">
                        <a:solidFill>
                          <a:srgbClr val="191919"/>
                        </a:solidFill>
                        <a:effectLst/>
                        <a:latin typeface="Cambria Math" panose="02040503050406030204" pitchFamily="18" charset="0"/>
                        <a:ea typeface="宋体" panose="02010600030101010101" pitchFamily="2" charset="-122"/>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rPr>
                        </m:ctrlPr>
                      </m:sSubPr>
                      <m:e>
                        <m:sSup>
                          <m:sSupPr>
                            <m:ctrlPr>
                              <a:rPr lang="zh-CN" altLang="zh-CN" sz="1800" i="1" kern="100">
                                <a:solidFill>
                                  <a:srgbClr val="191919"/>
                                </a:solidFill>
                                <a:effectLst/>
                                <a:latin typeface="Cambria Math" panose="02040503050406030204" pitchFamily="18" charset="0"/>
                                <a:ea typeface="Cambria Math" panose="02040503050406030204" pitchFamily="18" charset="0"/>
                              </a:rPr>
                            </m:ctrlPr>
                          </m:sSupPr>
                          <m:e>
                            <m:r>
                              <a:rPr lang="en-US" altLang="zh-CN" sz="1800" i="1" kern="100">
                                <a:solidFill>
                                  <a:srgbClr val="191919"/>
                                </a:solidFill>
                                <a:effectLst/>
                                <a:latin typeface="Cambria Math" panose="02040503050406030204" pitchFamily="18" charset="0"/>
                                <a:ea typeface="宋体" panose="02010600030101010101" pitchFamily="2" charset="-122"/>
                              </a:rPr>
                              <m:t>𝑎</m:t>
                            </m:r>
                          </m:e>
                          <m:sup>
                            <m:r>
                              <a:rPr lang="en-US" altLang="zh-CN" sz="1800" i="1" kern="100">
                                <a:solidFill>
                                  <a:srgbClr val="191919"/>
                                </a:solidFill>
                                <a:effectLst/>
                                <a:latin typeface="Cambria Math" panose="02040503050406030204" pitchFamily="18" charset="0"/>
                                <a:ea typeface="宋体" panose="02010600030101010101" pitchFamily="2" charset="-122"/>
                              </a:rPr>
                              <m:t>∗</m:t>
                            </m:r>
                          </m:sup>
                        </m:sSup>
                      </m:e>
                      <m:sub>
                        <m:r>
                          <a:rPr lang="en-US" altLang="zh-CN" sz="1800" i="1" kern="100">
                            <a:solidFill>
                              <a:srgbClr val="191919"/>
                            </a:solidFill>
                            <a:effectLst/>
                            <a:latin typeface="Cambria Math" panose="02040503050406030204" pitchFamily="18" charset="0"/>
                            <a:ea typeface="宋体" panose="02010600030101010101" pitchFamily="2" charset="-122"/>
                          </a:rPr>
                          <m:t>𝑓</m:t>
                        </m:r>
                      </m:sub>
                    </m:sSub>
                    <m:r>
                      <a:rPr lang="en-US" altLang="zh-CN" sz="1800"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的降低成本为负，就将其添加到 </a:t>
                </a:r>
                <a14:m>
                  <m:oMath xmlns:m="http://schemas.openxmlformats.org/officeDocument/2006/math">
                    <m:r>
                      <a:rPr lang="en-US" altLang="zh-CN" sz="1800" i="1" kern="100">
                        <a:solidFill>
                          <a:srgbClr val="191919"/>
                        </a:solidFill>
                        <a:effectLst/>
                        <a:latin typeface="Cambria Math" panose="02040503050406030204" pitchFamily="18" charset="0"/>
                        <a:ea typeface="宋体" panose="02010600030101010101" pitchFamily="2" charset="-122"/>
                      </a:rPr>
                      <m:t>𝐾</m:t>
                    </m:r>
                    <m:r>
                      <a:rPr lang="en-US" altLang="zh-CN" sz="1800" i="1" kern="100">
                        <a:solidFill>
                          <a:srgbClr val="191919"/>
                        </a:solidFill>
                        <a:effectLst/>
                        <a:latin typeface="Cambria Math" panose="02040503050406030204" pitchFamily="18" charset="0"/>
                        <a:ea typeface="宋体" panose="02010600030101010101" pitchFamily="2" charset="-122"/>
                      </a:rPr>
                      <m:t>′</m:t>
                    </m:r>
                  </m:oMath>
                </a14:m>
                <a:r>
                  <a:rPr lang="zh-CN" altLang="zh-CN" sz="1800" kern="100" dirty="0">
                    <a:solidFill>
                      <a:srgbClr val="191919"/>
                    </a:solidFill>
                    <a:effectLst/>
                    <a:latin typeface="Times New Roman" panose="02020603050405020304" pitchFamily="18" charset="0"/>
                    <a:ea typeface="宋体" panose="02010600030101010101" pitchFamily="2" charset="-122"/>
                  </a:rPr>
                  <a:t>中。</a:t>
                </a:r>
                <a:endParaRPr lang="zh-CN" altLang="zh-CN" sz="1800" kern="100" dirty="0">
                  <a:effectLst/>
                  <a:latin typeface="Times New Roman" panose="02020603050405020304" pitchFamily="18" charset="0"/>
                  <a:ea typeface="宋体" panose="02010600030101010101" pitchFamily="2" charset="-122"/>
                </a:endParaRPr>
              </a:p>
              <a:p>
                <a:pPr indent="266700">
                  <a:lnSpc>
                    <a:spcPct val="125000"/>
                  </a:lnSpc>
                  <a:spcAft>
                    <a:spcPts val="600"/>
                  </a:spcAft>
                </a:pPr>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SP</a:t>
                </a:r>
                <a:r>
                  <a:rPr lang="zh-CN"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问题</a:t>
                </a:r>
                <a:r>
                  <a:rPr lang="en-US" altLang="zh-CN" sz="1800" kern="10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a:t>
                </a:r>
                <a:br>
                  <a:rPr lang="en-US" altLang="zh-CN" sz="1800" i="1" kern="100" dirty="0">
                    <a:effectLst/>
                    <a:latin typeface="Cambria Math" panose="02040503050406030204" pitchFamily="18" charset="0"/>
                    <a:ea typeface="宋体" panose="02010600030101010101" pitchFamily="2" charset="-122"/>
                  </a:rPr>
                </a:br>
                <a14:m>
                  <m:oMathPara xmlns:m="http://schemas.openxmlformats.org/officeDocument/2006/math">
                    <m:oMathParaPr>
                      <m:jc m:val="centerGroup"/>
                    </m:oMathParaPr>
                    <m:oMath xmlns:m="http://schemas.openxmlformats.org/officeDocument/2006/math">
                      <m:func>
                        <m:funcPr>
                          <m:ctrlPr>
                            <a:rPr lang="zh-CN" altLang="zh-CN" sz="1800" i="1" kern="100">
                              <a:effectLst/>
                              <a:latin typeface="Cambria Math" panose="02040503050406030204" pitchFamily="18" charset="0"/>
                              <a:ea typeface="Cambria Math" panose="02040503050406030204" pitchFamily="18" charset="0"/>
                            </a:rPr>
                          </m:ctrlPr>
                        </m:funcPr>
                        <m:fName>
                          <m:limLow>
                            <m:limLowPr>
                              <m:ctrlPr>
                                <a:rPr lang="zh-CN" altLang="zh-CN" sz="1800" i="1" kern="100">
                                  <a:effectLst/>
                                  <a:latin typeface="Cambria Math" panose="02040503050406030204" pitchFamily="18" charset="0"/>
                                  <a:ea typeface="Cambria Math" panose="02040503050406030204" pitchFamily="18" charset="0"/>
                                </a:rPr>
                              </m:ctrlPr>
                            </m:limLowPr>
                            <m:e>
                              <m:r>
                                <m:rPr>
                                  <m:sty m:val="p"/>
                                </m:rPr>
                                <a:rPr lang="en-US" altLang="zh-CN" sz="1800" kern="100">
                                  <a:effectLst/>
                                  <a:latin typeface="Cambria Math" panose="02040503050406030204" pitchFamily="18" charset="0"/>
                                  <a:ea typeface="宋体" panose="02010600030101010101" pitchFamily="2" charset="-122"/>
                                </a:rPr>
                                <m:t>min</m:t>
                              </m:r>
                            </m:e>
                            <m:lim>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𝑥</m:t>
                                      </m:r>
                                    </m:e>
                                    <m:sup>
                                      <m:r>
                                        <a:rPr lang="en-US" altLang="zh-CN" sz="1800" i="1" kern="100">
                                          <a:effectLst/>
                                          <a:latin typeface="Cambria Math" panose="02040503050406030204" pitchFamily="18" charset="0"/>
                                          <a:ea typeface="宋体" panose="02010600030101010101" pitchFamily="2" charset="-122"/>
                                        </a:rPr>
                                        <m:t>∗</m:t>
                                      </m:r>
                                    </m:sup>
                                  </m:sSup>
                                </m:e>
                                <m:sub>
                                  <m:r>
                                    <a:rPr lang="en-US" altLang="zh-CN" sz="1800" i="1" kern="100">
                                      <a:effectLst/>
                                      <a:latin typeface="Cambria Math" panose="02040503050406030204" pitchFamily="18" charset="0"/>
                                      <a:ea typeface="宋体" panose="02010600030101010101" pitchFamily="2" charset="-122"/>
                                    </a:rPr>
                                    <m:t>𝑓</m:t>
                                  </m:r>
                                  <m:r>
                                    <a:rPr lang="en-US" altLang="zh-CN" sz="1800" i="1" kern="100">
                                      <a:effectLst/>
                                      <a:latin typeface="Cambria Math" panose="02040503050406030204" pitchFamily="18" charset="0"/>
                                      <a:ea typeface="宋体" panose="02010600030101010101" pitchFamily="2" charset="-122"/>
                                    </a:rPr>
                                    <m:t> </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𝑎</m:t>
                                      </m:r>
                                    </m:e>
                                    <m:sup>
                                      <m:r>
                                        <a:rPr lang="en-US" altLang="zh-CN" sz="1800" i="1" kern="100">
                                          <a:effectLst/>
                                          <a:latin typeface="Cambria Math" panose="02040503050406030204" pitchFamily="18" charset="0"/>
                                          <a:ea typeface="宋体" panose="02010600030101010101" pitchFamily="2" charset="-122"/>
                                        </a:rPr>
                                        <m:t>∗</m:t>
                                      </m:r>
                                    </m:sup>
                                  </m:sSup>
                                </m:e>
                                <m:sub>
                                  <m:r>
                                    <a:rPr lang="en-US" altLang="zh-CN" sz="1800" i="1" kern="100">
                                      <a:effectLst/>
                                      <a:latin typeface="Cambria Math" panose="02040503050406030204" pitchFamily="18" charset="0"/>
                                      <a:ea typeface="宋体" panose="02010600030101010101" pitchFamily="2" charset="-122"/>
                                    </a:rPr>
                                    <m:t>𝑓</m:t>
                                  </m:r>
                                </m:sub>
                              </m:sSub>
                              <m:r>
                                <a:rPr lang="en-US" altLang="zh-CN" sz="1800" i="1" kern="100">
                                  <a:effectLst/>
                                  <a:latin typeface="Cambria Math" panose="02040503050406030204" pitchFamily="18" charset="0"/>
                                  <a:ea typeface="宋体" panose="02010600030101010101" pitchFamily="2" charset="-122"/>
                                </a:rPr>
                                <m:t>)</m:t>
                              </m:r>
                            </m:lim>
                          </m:limLow>
                        </m:fName>
                        <m:e>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𝐶</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nary>
                            <m:naryPr>
                              <m:chr m:val="∑"/>
                              <m:limLoc m:val="subSup"/>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naryPr>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𝑡</m:t>
                              </m:r>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=1</m:t>
                              </m:r>
                            </m:sub>
                            <m:sup>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𝑇</m:t>
                              </m:r>
                            </m:sup>
                            <m:e>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𝑙</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𝜋</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𝑡</m:t>
                                  </m:r>
                                </m:sub>
                              </m:sSub>
                            </m:e>
                          </m:nary>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 </m:t>
                          </m:r>
                          <m:sSub>
                            <m:sSubPr>
                              <m:ctrlPr>
                                <a:rPr lang="zh-CN" altLang="zh-CN" sz="1800" i="1" kern="100">
                                  <a:solidFill>
                                    <a:srgbClr val="191919"/>
                                  </a:solidFill>
                                  <a:effectLst/>
                                  <a:latin typeface="Cambria Math" panose="02040503050406030204" pitchFamily="18" charset="0"/>
                                  <a:ea typeface="Cambria Math" panose="02040503050406030204" pitchFamily="18" charset="0"/>
                                  <a:cs typeface="Arial" panose="020B0604020202020204" pitchFamily="34" charset="0"/>
                                </a:rPr>
                              </m:ctrlPr>
                            </m:sSubPr>
                            <m:e>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𝛽</m:t>
                              </m:r>
                            </m:e>
                            <m:sub>
                              <m:r>
                                <a:rPr lang="en-US" altLang="zh-CN" sz="1800" i="1" kern="100">
                                  <a:solidFill>
                                    <a:srgbClr val="191919"/>
                                  </a:solidFill>
                                  <a:effectLst/>
                                  <a:latin typeface="Cambria Math" panose="02040503050406030204" pitchFamily="18" charset="0"/>
                                  <a:ea typeface="宋体" panose="02010600030101010101" pitchFamily="2" charset="-122"/>
                                  <a:cs typeface="Arial" panose="020B0604020202020204" pitchFamily="34" charset="0"/>
                                </a:rPr>
                                <m:t>𝑓</m:t>
                              </m:r>
                            </m:sub>
                          </m:sSub>
                        </m:e>
                      </m:func>
                    </m:oMath>
                  </m:oMathPara>
                </a14:m>
                <a:endParaRPr lang="zh-CN" altLang="zh-CN" sz="1800" kern="100" dirty="0">
                  <a:effectLst/>
                  <a:latin typeface="Times New Roman" panose="02020603050405020304" pitchFamily="18" charset="0"/>
                  <a:ea typeface="宋体" panose="02010600030101010101" pitchFamily="2" charset="-122"/>
                </a:endParaRPr>
              </a:p>
              <a:p>
                <a:pPr indent="316230" algn="ctr">
                  <a:lnSpc>
                    <a:spcPct val="125000"/>
                  </a:lnSpc>
                  <a:spcAft>
                    <a:spcPts val="600"/>
                  </a:spcAft>
                </a:pPr>
                <a:r>
                  <a:rPr lang="zh-CN" altLang="zh-CN" sz="1800" kern="100" dirty="0">
                    <a:effectLst/>
                    <a:latin typeface="Cambria Math" panose="02040503050406030204" pitchFamily="18" charset="0"/>
                    <a:ea typeface="宋体" panose="02010600030101010101" pitchFamily="2" charset="-122"/>
                  </a:rPr>
                  <a:t>约束为：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       </m:t>
                    </m:r>
                    <m:d>
                      <m:dPr>
                        <m:begChr m:val="{"/>
                        <m:endChr m:val=""/>
                        <m:ctrlPr>
                          <a:rPr lang="zh-CN" altLang="zh-CN" sz="1800" i="1" kern="10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nary>
                              <m:naryPr>
                                <m:chr m:val="∑"/>
                                <m:limLoc m:val="subSup"/>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=0</m:t>
                                </m:r>
                              </m:sub>
                              <m:sup>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sup>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e>
                            </m:nary>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𝐹</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𝑡𝑓</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m:t>
                                </m:r>
                                <m:r>
                                  <a:rPr lang="en-US" altLang="zh-CN" sz="1800" i="1" kern="100">
                                    <a:effectLst/>
                                    <a:latin typeface="Cambria Math" panose="02040503050406030204" pitchFamily="18" charset="0"/>
                                    <a:ea typeface="宋体" panose="02010600030101010101" pitchFamily="2" charset="-122"/>
                                  </a:rPr>
                                  <m:t>0 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−1</m:t>
                            </m:r>
                          </m:e>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𝑡𝑓𝑖</m:t>
                                </m:r>
                                <m:r>
                                  <a:rPr lang="en-US" altLang="zh-CN" sz="1800" i="1" kern="100">
                                    <a:effectLst/>
                                    <a:latin typeface="Cambria Math" panose="02040503050406030204" pitchFamily="18" charset="0"/>
                                    <a:ea typeface="宋体" panose="02010600030101010101" pitchFamily="2" charset="-122"/>
                                  </a:rPr>
                                  <m:t>  </m:t>
                                </m:r>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 </m:t>
                            </m:r>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𝑎</m:t>
                                </m:r>
                              </m:e>
                              <m: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−1</m:t>
                                    </m:r>
                                  </m:e>
                                </m:d>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𝑖</m:t>
                                    </m:r>
                                    <m:r>
                                      <a:rPr lang="en-US" altLang="zh-CN" sz="1800" i="1" kern="100">
                                        <a:effectLst/>
                                        <a:latin typeface="Cambria Math" panose="02040503050406030204" pitchFamily="18" charset="0"/>
                                        <a:ea typeface="宋体" panose="02010600030101010101" pitchFamily="2" charset="-122"/>
                                      </a:rPr>
                                      <m:t>−1</m:t>
                                    </m:r>
                                  </m:e>
                                </m:d>
                              </m:sub>
                              <m:sup>
                                <m:r>
                                  <a:rPr lang="en-US" altLang="zh-CN" sz="1800" i="1" kern="100">
                                    <a:effectLst/>
                                    <a:latin typeface="Cambria Math" panose="02040503050406030204" pitchFamily="18" charset="0"/>
                                    <a:ea typeface="宋体" panose="02010600030101010101" pitchFamily="2" charset="-122"/>
                                  </a:rPr>
                                  <m:t> </m:t>
                                </m:r>
                              </m:sup>
                            </m:sSubSup>
                            <m:r>
                              <a:rPr lang="en-US" altLang="zh-CN" sz="1800" i="1" kern="100">
                                <a:effectLst/>
                                <a:latin typeface="Cambria Math" panose="02040503050406030204" pitchFamily="18" charset="0"/>
                                <a:ea typeface="宋体" panose="02010600030101010101" pitchFamily="2" charset="-122"/>
                              </a:rPr>
                              <m:t>,</m:t>
                            </m:r>
                          </m:e>
                        </m:eqArr>
                      </m:e>
                    </m:d>
                    <m:r>
                      <a:rPr lang="en-US" altLang="zh-CN" sz="1800" i="1" kern="100">
                        <a:effectLst/>
                        <a:latin typeface="Cambria Math" panose="02040503050406030204" pitchFamily="18" charset="0"/>
                        <a:ea typeface="宋体" panose="02010600030101010101" pitchFamily="2" charset="-122"/>
                      </a:rPr>
                      <m:t> ,  </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𝑇</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r>
                      <a:rPr lang="zh-CN"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1</m:t>
                    </m:r>
                  </m:oMath>
                </a14:m>
                <a:endParaRPr lang="zh-CN" altLang="zh-CN" sz="1800" kern="100" dirty="0">
                  <a:effectLst/>
                  <a:latin typeface="Times New Roman" panose="02020603050405020304" pitchFamily="18" charset="0"/>
                  <a:ea typeface="宋体" panose="02010600030101010101" pitchFamily="2" charset="-122"/>
                </a:endParaRPr>
              </a:p>
              <a:p>
                <a:pPr indent="316230" algn="just">
                  <a:lnSpc>
                    <a:spcPct val="125000"/>
                  </a:lnSpc>
                  <a:spcBef>
                    <a:spcPts val="600"/>
                  </a:spcBef>
                  <a:spcAft>
                    <a:spcPts val="600"/>
                  </a:spcAft>
                </a:pPr>
                <a:endParaRPr lang="zh-CN" altLang="zh-CN" sz="1800" kern="100" dirty="0">
                  <a:effectLst/>
                  <a:latin typeface="Times New Roman" panose="02020603050405020304" pitchFamily="18" charset="0"/>
                  <a:ea typeface="宋体" panose="02010600030101010101" pitchFamily="2" charset="-122"/>
                </a:endParaRPr>
              </a:p>
              <a:p>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4" name="文本框 3">
                <a:extLst>
                  <a:ext uri="{FF2B5EF4-FFF2-40B4-BE49-F238E27FC236}">
                    <a16:creationId xmlns:a16="http://schemas.microsoft.com/office/drawing/2014/main" id="{9DF877C6-AFFE-4D16-84F4-8B4A2AF98057}"/>
                  </a:ext>
                </a:extLst>
              </p:cNvPr>
              <p:cNvSpPr txBox="1">
                <a:spLocks noRot="1" noChangeAspect="1" noMove="1" noResize="1" noEditPoints="1" noAdjustHandles="1" noChangeArrowheads="1" noChangeShapeType="1" noTextEdit="1"/>
              </p:cNvSpPr>
              <p:nvPr/>
            </p:nvSpPr>
            <p:spPr>
              <a:xfrm>
                <a:off x="355600" y="921174"/>
                <a:ext cx="11522173" cy="6385338"/>
              </a:xfrm>
              <a:prstGeom prst="rect">
                <a:avLst/>
              </a:prstGeom>
              <a:blipFill>
                <a:blip r:embed="rId3"/>
                <a:stretch>
                  <a:fillRect l="-423" t="-286" r="-4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7999802"/>
      </p:ext>
    </p:extLst>
  </p:cSld>
  <p:clrMapOvr>
    <a:masterClrMapping/>
  </p:clrMapOvr>
  <mc:AlternateContent xmlns:mc="http://schemas.openxmlformats.org/markup-compatibility/2006">
    <mc:Choice xmlns:p14="http://schemas.microsoft.com/office/powerpoint/2010/main" Requires="p14">
      <p:transition spd="slow" p14:dur="2000" advTm="873"/>
    </mc:Choice>
    <mc:Fallback>
      <p:transition spd="slow" advTm="873"/>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列生成算法设计</a:t>
            </a:r>
          </a:p>
        </p:txBody>
      </p:sp>
      <p:pic>
        <p:nvPicPr>
          <p:cNvPr id="5" name="图片 4">
            <a:extLst>
              <a:ext uri="{FF2B5EF4-FFF2-40B4-BE49-F238E27FC236}">
                <a16:creationId xmlns:a16="http://schemas.microsoft.com/office/drawing/2014/main" id="{879551DF-E010-4FEF-BA11-DF804B780ADF}"/>
              </a:ext>
            </a:extLst>
          </p:cNvPr>
          <p:cNvPicPr>
            <a:picLocks noChangeAspect="1"/>
          </p:cNvPicPr>
          <p:nvPr/>
        </p:nvPicPr>
        <p:blipFill>
          <a:blip r:embed="rId3"/>
          <a:stretch>
            <a:fillRect/>
          </a:stretch>
        </p:blipFill>
        <p:spPr>
          <a:xfrm>
            <a:off x="2743798" y="855679"/>
            <a:ext cx="6704404" cy="5146642"/>
          </a:xfrm>
          <a:prstGeom prst="rect">
            <a:avLst/>
          </a:prstGeom>
        </p:spPr>
      </p:pic>
    </p:spTree>
    <p:extLst>
      <p:ext uri="{BB962C8B-B14F-4D97-AF65-F5344CB8AC3E}">
        <p14:creationId xmlns:p14="http://schemas.microsoft.com/office/powerpoint/2010/main" val="1343596523"/>
      </p:ext>
    </p:extLst>
  </p:cSld>
  <p:clrMapOvr>
    <a:masterClrMapping/>
  </p:clrMapOvr>
  <mc:AlternateContent xmlns:mc="http://schemas.openxmlformats.org/markup-compatibility/2006">
    <mc:Choice xmlns:p14="http://schemas.microsoft.com/office/powerpoint/2010/main" Requires="p14">
      <p:transition spd="slow" p14:dur="2000" advTm="5467"/>
    </mc:Choice>
    <mc:Fallback>
      <p:transition spd="slow" advTm="546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3.4</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舍入算法设计</a:t>
            </a:r>
          </a:p>
        </p:txBody>
      </p:sp>
      <p:pic>
        <p:nvPicPr>
          <p:cNvPr id="2049" name="图片 5">
            <a:extLst>
              <a:ext uri="{FF2B5EF4-FFF2-40B4-BE49-F238E27FC236}">
                <a16:creationId xmlns:a16="http://schemas.microsoft.com/office/drawing/2014/main" id="{DC592EFB-9364-4B36-B27A-45C9AAED4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00" y="2809189"/>
            <a:ext cx="11228898" cy="285235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0CE3E7F-E85D-4511-9753-42D11F0244EE}"/>
              </a:ext>
            </a:extLst>
          </p:cNvPr>
          <p:cNvSpPr txBox="1"/>
          <p:nvPr/>
        </p:nvSpPr>
        <p:spPr>
          <a:xfrm>
            <a:off x="355600" y="907225"/>
            <a:ext cx="11607014" cy="1447191"/>
          </a:xfrm>
          <a:prstGeom prst="rect">
            <a:avLst/>
          </a:prstGeom>
          <a:noFill/>
        </p:spPr>
        <p:txBody>
          <a:bodyPr wrap="square">
            <a:spAutoFit/>
          </a:bodyPr>
          <a:lstStyle/>
          <a:p>
            <a:pPr indent="304800" algn="just">
              <a:lnSpc>
                <a:spcPct val="125000"/>
              </a:lnSpc>
            </a:pPr>
            <a:r>
              <a:rPr lang="zh-CN" altLang="zh-CN" sz="1800" kern="100" dirty="0">
                <a:effectLst/>
                <a:latin typeface="Cambria Math" panose="02040503050406030204" pitchFamily="18" charset="0"/>
                <a:ea typeface="宋体" panose="02010600030101010101" pitchFamily="2" charset="-122"/>
              </a:rPr>
              <a:t>考虑到列生成算法只能得到最优解，但不能保证得到整数解，还需要设计一个舍入算法</a:t>
            </a:r>
            <a:r>
              <a:rPr lang="en-US" altLang="zh-CN" sz="1800" kern="100" dirty="0">
                <a:effectLst/>
                <a:latin typeface="Cambria Math" panose="020405030504060302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Rounding Algorithm</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RA</a:t>
            </a:r>
            <a:r>
              <a:rPr lang="en-US" altLang="zh-CN" sz="1800" kern="100" dirty="0">
                <a:effectLst/>
                <a:latin typeface="Cambria Math" panose="02040503050406030204" pitchFamily="18" charset="0"/>
                <a:ea typeface="宋体" panose="02010600030101010101" pitchFamily="2" charset="-122"/>
              </a:rPr>
              <a:t>)</a:t>
            </a:r>
            <a:r>
              <a:rPr lang="zh-CN" altLang="zh-CN" sz="1800" kern="100" dirty="0">
                <a:effectLst/>
                <a:latin typeface="Cambria Math" panose="02040503050406030204" pitchFamily="18" charset="0"/>
                <a:ea typeface="宋体" panose="02010600030101010101" pitchFamily="2" charset="-122"/>
              </a:rPr>
              <a:t>，将其与</a:t>
            </a:r>
            <a:r>
              <a:rPr lang="en-US" altLang="zh-CN" sz="1800" kern="100" dirty="0">
                <a:effectLst/>
                <a:latin typeface="Cambria Math" panose="02040503050406030204" pitchFamily="18" charset="0"/>
                <a:ea typeface="宋体" panose="02010600030101010101" pitchFamily="2" charset="-122"/>
              </a:rPr>
              <a:t>CGA</a:t>
            </a:r>
            <a:r>
              <a:rPr lang="zh-CN" altLang="zh-CN" sz="1800" kern="100" dirty="0">
                <a:effectLst/>
                <a:latin typeface="Cambria Math" panose="02040503050406030204" pitchFamily="18" charset="0"/>
                <a:ea typeface="宋体" panose="02010600030101010101" pitchFamily="2" charset="-122"/>
              </a:rPr>
              <a:t>算法一起使用来得到线性规划的最优整数解。</a:t>
            </a:r>
            <a:endParaRPr lang="zh-CN" altLang="zh-CN" sz="1800" kern="100" dirty="0">
              <a:effectLst/>
              <a:latin typeface="Times New Roman" panose="02020603050405020304" pitchFamily="18" charset="0"/>
              <a:ea typeface="宋体" panose="02010600030101010101" pitchFamily="2" charset="-122"/>
            </a:endParaRPr>
          </a:p>
          <a:p>
            <a:pPr>
              <a:lnSpc>
                <a:spcPct val="125000"/>
              </a:lnSpc>
            </a:pPr>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       </a:t>
            </a:r>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首先使用列生成算法来得到最优的缓存更新方案，对该方案进行检验，如果得到的解并不是一个整数解，则采用</a:t>
            </a:r>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RA</a:t>
            </a:r>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算法进行舍入。设计</a:t>
            </a:r>
            <a:r>
              <a:rPr lang="en-US" altLang="zh-CN" sz="1800" kern="100" dirty="0">
                <a:effectLst/>
                <a:latin typeface="Cambria Math" panose="02040503050406030204" pitchFamily="18" charset="0"/>
                <a:ea typeface="宋体" panose="02010600030101010101" pitchFamily="2" charset="-122"/>
                <a:cs typeface="Times New Roman" panose="02020603050405020304" pitchFamily="18" charset="0"/>
              </a:rPr>
              <a:t>RA</a:t>
            </a:r>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算法的功能是在时隙上反复修复内容的缓存决策，直到构造出整数解。</a:t>
            </a:r>
            <a:endParaRPr lang="zh-CN" altLang="en-US" dirty="0"/>
          </a:p>
        </p:txBody>
      </p:sp>
    </p:spTree>
    <p:extLst>
      <p:ext uri="{BB962C8B-B14F-4D97-AF65-F5344CB8AC3E}">
        <p14:creationId xmlns:p14="http://schemas.microsoft.com/office/powerpoint/2010/main" val="2460221946"/>
      </p:ext>
    </p:extLst>
  </p:cSld>
  <p:clrMapOvr>
    <a:masterClrMapping/>
  </p:clrMapOvr>
  <mc:AlternateContent xmlns:mc="http://schemas.openxmlformats.org/markup-compatibility/2006">
    <mc:Choice xmlns:p14="http://schemas.microsoft.com/office/powerpoint/2010/main" Requires="p14">
      <p:transition spd="slow" p14:dur="2000" advTm="49266"/>
    </mc:Choice>
    <mc:Fallback>
      <p:transition spd="slow" advTm="4926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4353539" y="2742669"/>
            <a:ext cx="5710830" cy="825419"/>
          </a:xfrm>
          <a:prstGeom prst="rect">
            <a:avLst/>
          </a:prstGeom>
          <a:noFill/>
        </p:spPr>
        <p:txBody>
          <a:bodyPr wrap="square" rtlCol="0">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mn-ea"/>
              </a:rPr>
              <a:t>4 </a:t>
            </a:r>
            <a:r>
              <a:rPr lang="zh-CN" altLang="en-US" sz="3600" dirty="0">
                <a:latin typeface="微软雅黑" panose="020B0503020204020204" pitchFamily="34" charset="-122"/>
                <a:ea typeface="微软雅黑" panose="020B0503020204020204" pitchFamily="34" charset="-122"/>
                <a:sym typeface="+mn-ea"/>
              </a:rPr>
              <a:t>后期进度安排</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1829"/>
    </mc:Choice>
    <mc:Fallback>
      <p:transition advTm="182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主要困难</a:t>
            </a:r>
          </a:p>
        </p:txBody>
      </p:sp>
      <mc:AlternateContent xmlns:mc="http://schemas.openxmlformats.org/markup-compatibility/2006" xmlns:a14="http://schemas.microsoft.com/office/drawing/2010/main">
        <mc:Choice Requires="a14">
          <p:sp>
            <p:nvSpPr>
              <p:cNvPr id="4" name="文本框 3"/>
              <p:cNvSpPr txBox="1"/>
              <p:nvPr/>
            </p:nvSpPr>
            <p:spPr>
              <a:xfrm>
                <a:off x="355600" y="1002272"/>
                <a:ext cx="11437332" cy="1595950"/>
              </a:xfrm>
              <a:prstGeom prst="rect">
                <a:avLst/>
              </a:prstGeom>
              <a:noFill/>
            </p:spPr>
            <p:txBody>
              <a:bodyPr wrap="square" rtlCol="0">
                <a:spAutoFit/>
              </a:bodyPr>
              <a:lstStyle/>
              <a:p>
                <a:pPr indent="304800" algn="l">
                  <a:lnSpc>
                    <a:spcPct val="125000"/>
                  </a:lnSpc>
                </a:pPr>
                <a:r>
                  <a:rPr lang="en-US" altLang="zh-CN" sz="1800" kern="100" dirty="0">
                    <a:effectLst/>
                    <a:latin typeface="Times New Roman" panose="02020603050405020304" pitchFamily="18" charset="0"/>
                    <a:ea typeface="宋体" panose="02010600030101010101" pitchFamily="2" charset="-122"/>
                  </a:rPr>
                  <a:t>1.</a:t>
                </a:r>
                <a:r>
                  <a:rPr lang="zh-CN" altLang="zh-CN" sz="1800" kern="100" dirty="0">
                    <a:effectLst/>
                    <a:latin typeface="Times New Roman" panose="02020603050405020304" pitchFamily="18" charset="0"/>
                    <a:ea typeface="宋体" panose="02010600030101010101" pitchFamily="2" charset="-122"/>
                  </a:rPr>
                  <a:t>同时考虑新鲜度和流行度的边缘缓存问题资料较少。 </a:t>
                </a:r>
              </a:p>
              <a:p>
                <a:pPr indent="304800" algn="just">
                  <a:lnSpc>
                    <a:spcPct val="125000"/>
                  </a:lnSpc>
                  <a:spcAft>
                    <a:spcPts val="600"/>
                  </a:spcAft>
                </a:pPr>
                <a:r>
                  <a:rPr lang="en-US" altLang="zh-CN" sz="1800" kern="100" dirty="0">
                    <a:effectLst/>
                    <a:latin typeface="Times New Roman" panose="02020603050405020304" pitchFamily="18" charset="0"/>
                    <a:ea typeface="宋体" panose="02010600030101010101" pitchFamily="2" charset="-122"/>
                  </a:rPr>
                  <a:t>2.</a:t>
                </a:r>
                <a:r>
                  <a:rPr lang="zh-CN" altLang="zh-CN" sz="1800" kern="100" dirty="0">
                    <a:effectLst/>
                    <a:latin typeface="Times New Roman" panose="02020603050405020304" pitchFamily="18" charset="0"/>
                    <a:ea typeface="宋体" panose="02010600030101010101" pitchFamily="2" charset="-122"/>
                  </a:rPr>
                  <a:t>编程能力有限。</a:t>
                </a:r>
              </a:p>
              <a:p>
                <a:pPr indent="304800" algn="just">
                  <a:lnSpc>
                    <a:spcPct val="125000"/>
                  </a:lnSpc>
                  <a:spcAft>
                    <a:spcPts val="600"/>
                  </a:spcAft>
                </a:pPr>
                <a:r>
                  <a:rPr lang="en-US" altLang="zh-CN" sz="1800" kern="100" dirty="0">
                    <a:effectLst/>
                    <a:latin typeface="Times New Roman" panose="02020603050405020304" pitchFamily="18" charset="0"/>
                    <a:ea typeface="宋体" panose="02010600030101010101" pitchFamily="2" charset="-122"/>
                  </a:rPr>
                  <a:t>3.</a:t>
                </a:r>
                <a:r>
                  <a:rPr lang="zh-CN" altLang="zh-CN" sz="1800" kern="100" dirty="0">
                    <a:effectLst/>
                    <a:latin typeface="Times New Roman" panose="02020603050405020304" pitchFamily="18" charset="0"/>
                    <a:ea typeface="宋体" panose="02010600030101010101" pitchFamily="2" charset="-122"/>
                  </a:rPr>
                  <a:t>相比通常的约束模型，变量</a:t>
                </a:r>
                <a14:m>
                  <m:oMath xmlns:m="http://schemas.openxmlformats.org/officeDocument/2006/math">
                    <m:r>
                      <a:rPr lang="en-US" altLang="zh-CN" sz="1800" i="1" kern="100" dirty="0" smtClean="0">
                        <a:effectLst/>
                        <a:latin typeface="Cambria Math" panose="02040503050406030204" pitchFamily="18" charset="0"/>
                        <a:ea typeface="宋体" panose="02010600030101010101" pitchFamily="2" charset="-122"/>
                      </a:rPr>
                      <m:t>𝑤</m:t>
                    </m:r>
                  </m:oMath>
                </a14:m>
                <a:r>
                  <a:rPr lang="zh-CN" altLang="zh-CN" sz="1800" kern="100" dirty="0">
                    <a:effectLst/>
                    <a:latin typeface="Times New Roman" panose="02020603050405020304" pitchFamily="18" charset="0"/>
                    <a:ea typeface="宋体" panose="02010600030101010101" pitchFamily="2" charset="-122"/>
                  </a:rPr>
                  <a:t>是一个</a:t>
                </a:r>
                <a:r>
                  <a:rPr lang="en-US" altLang="zh-CN" sz="1800" kern="100" dirty="0">
                    <a:effectLst/>
                    <a:latin typeface="Times New Roman" panose="02020603050405020304" pitchFamily="18" charset="0"/>
                    <a:ea typeface="宋体" panose="02010600030101010101" pitchFamily="2" charset="-122"/>
                  </a:rPr>
                  <a:t>F</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K</a:t>
                </a:r>
                <a:r>
                  <a:rPr lang="zh-CN" altLang="zh-CN" sz="1800" kern="100" dirty="0">
                    <a:effectLst/>
                    <a:latin typeface="Times New Roman" panose="02020603050405020304" pitchFamily="18" charset="0"/>
                    <a:ea typeface="宋体" panose="02010600030101010101" pitchFamily="2" charset="-122"/>
                  </a:rPr>
                  <a:t>维的矩阵</a:t>
                </a:r>
                <a:r>
                  <a:rPr lang="zh-CN" altLang="en-US"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需要先对矩阵进行扁平化处理。</a:t>
                </a:r>
              </a:p>
              <a:p>
                <a:pPr indent="304800" algn="just">
                  <a:lnSpc>
                    <a:spcPct val="125000"/>
                  </a:lnSpc>
                  <a:spcAft>
                    <a:spcPts val="600"/>
                  </a:spcAft>
                </a:pPr>
                <a:r>
                  <a:rPr lang="en-US" altLang="zh-CN" sz="1800" kern="100" dirty="0">
                    <a:effectLst/>
                    <a:latin typeface="Times New Roman" panose="02020603050405020304" pitchFamily="18" charset="0"/>
                    <a:ea typeface="宋体" panose="02010600030101010101" pitchFamily="2" charset="-122"/>
                  </a:rPr>
                  <a:t>4.</a:t>
                </a:r>
                <a:r>
                  <a:rPr lang="zh-CN" altLang="zh-CN" sz="1800" kern="100" dirty="0">
                    <a:effectLst/>
                    <a:latin typeface="Times New Roman" panose="02020603050405020304" pitchFamily="18" charset="0"/>
                    <a:ea typeface="宋体" panose="02010600030101010101" pitchFamily="2" charset="-122"/>
                  </a:rPr>
                  <a:t>实际问题变量太多。</a:t>
                </a:r>
              </a:p>
            </p:txBody>
          </p:sp>
        </mc:Choice>
        <mc:Fallback xmlns="">
          <p:sp>
            <p:nvSpPr>
              <p:cNvPr id="4" name="文本框 3"/>
              <p:cNvSpPr txBox="1">
                <a:spLocks noRot="1" noChangeAspect="1" noMove="1" noResize="1" noEditPoints="1" noAdjustHandles="1" noChangeArrowheads="1" noChangeShapeType="1" noTextEdit="1"/>
              </p:cNvSpPr>
              <p:nvPr/>
            </p:nvSpPr>
            <p:spPr>
              <a:xfrm>
                <a:off x="355600" y="1002272"/>
                <a:ext cx="11437332" cy="1595950"/>
              </a:xfrm>
              <a:prstGeom prst="rect">
                <a:avLst/>
              </a:prstGeom>
              <a:blipFill>
                <a:blip r:embed="rId2"/>
                <a:stretch>
                  <a:fillRect t="-763" b="-534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44072"/>
    </mc:Choice>
    <mc:Fallback>
      <p:transition spd="slow" advTm="4407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进度安排</a:t>
            </a:r>
          </a:p>
        </p:txBody>
      </p:sp>
      <p:graphicFrame>
        <p:nvGraphicFramePr>
          <p:cNvPr id="3" name="表格 2"/>
          <p:cNvGraphicFramePr/>
          <p:nvPr>
            <p:custDataLst>
              <p:tags r:id="rId1"/>
            </p:custDataLst>
            <p:extLst>
              <p:ext uri="{D42A27DB-BD31-4B8C-83A1-F6EECF244321}">
                <p14:modId xmlns:p14="http://schemas.microsoft.com/office/powerpoint/2010/main" val="3195772285"/>
              </p:ext>
            </p:extLst>
          </p:nvPr>
        </p:nvGraphicFramePr>
        <p:xfrm>
          <a:off x="1204014" y="2630494"/>
          <a:ext cx="10098726" cy="3177386"/>
        </p:xfrm>
        <a:graphic>
          <a:graphicData uri="http://schemas.openxmlformats.org/drawingml/2006/table">
            <a:tbl>
              <a:tblPr firstRow="1" bandRow="1">
                <a:tableStyleId>{5C22544A-7EE6-4342-B048-85BDC9FD1C3A}</a:tableStyleId>
              </a:tblPr>
              <a:tblGrid>
                <a:gridCol w="2811858">
                  <a:extLst>
                    <a:ext uri="{9D8B030D-6E8A-4147-A177-3AD203B41FA5}">
                      <a16:colId xmlns:a16="http://schemas.microsoft.com/office/drawing/2014/main" val="20000"/>
                    </a:ext>
                  </a:extLst>
                </a:gridCol>
                <a:gridCol w="7286868">
                  <a:extLst>
                    <a:ext uri="{9D8B030D-6E8A-4147-A177-3AD203B41FA5}">
                      <a16:colId xmlns:a16="http://schemas.microsoft.com/office/drawing/2014/main" val="20001"/>
                    </a:ext>
                  </a:extLst>
                </a:gridCol>
              </a:tblGrid>
              <a:tr h="551677">
                <a:tc>
                  <a:txBody>
                    <a:bodyPr/>
                    <a:lstStyle/>
                    <a:p>
                      <a:pPr algn="ctr">
                        <a:buNone/>
                      </a:pPr>
                      <a:r>
                        <a:rPr lang="zh-CN" altLang="en-US" sz="1900" dirty="0"/>
                        <a:t>时间</a:t>
                      </a:r>
                    </a:p>
                  </a:txBody>
                  <a:tcPr marL="97474" marR="97474" marT="48737" marB="48737" anchor="ctr"/>
                </a:tc>
                <a:tc>
                  <a:txBody>
                    <a:bodyPr/>
                    <a:lstStyle/>
                    <a:p>
                      <a:pPr algn="ctr">
                        <a:buNone/>
                      </a:pPr>
                      <a:r>
                        <a:rPr lang="zh-CN" altLang="en-US" sz="1900" dirty="0"/>
                        <a:t>进度安排与预期目标</a:t>
                      </a:r>
                    </a:p>
                  </a:txBody>
                  <a:tcPr marL="97474" marR="97474" marT="48737" marB="48737" anchor="ctr"/>
                </a:tc>
                <a:extLst>
                  <a:ext uri="{0D108BD9-81ED-4DB2-BD59-A6C34878D82A}">
                    <a16:rowId xmlns:a16="http://schemas.microsoft.com/office/drawing/2014/main" val="10000"/>
                  </a:ext>
                </a:extLst>
              </a:tr>
              <a:tr h="924650">
                <a:tc>
                  <a:txBody>
                    <a:bodyPr/>
                    <a:lstStyle/>
                    <a:p>
                      <a:pPr algn="ctr">
                        <a:buNone/>
                      </a:pPr>
                      <a:r>
                        <a:rPr lang="en-US" altLang="zh-CN" sz="1900" kern="1200" dirty="0">
                          <a:solidFill>
                            <a:schemeClr val="dk1"/>
                          </a:solidFill>
                          <a:effectLst/>
                          <a:latin typeface="+mn-lt"/>
                          <a:ea typeface="+mn-ea"/>
                          <a:cs typeface="+mn-cs"/>
                        </a:rPr>
                        <a:t>2022</a:t>
                      </a:r>
                      <a:r>
                        <a:rPr lang="zh-CN" altLang="zh-CN" sz="1900" kern="1200" dirty="0">
                          <a:solidFill>
                            <a:schemeClr val="dk1"/>
                          </a:solidFill>
                          <a:effectLst/>
                          <a:latin typeface="+mn-lt"/>
                          <a:ea typeface="+mn-ea"/>
                          <a:cs typeface="+mn-cs"/>
                        </a:rPr>
                        <a:t>年</a:t>
                      </a:r>
                      <a:r>
                        <a:rPr lang="en-US" altLang="zh-CN" sz="1900" kern="1200" dirty="0">
                          <a:solidFill>
                            <a:schemeClr val="dk1"/>
                          </a:solidFill>
                          <a:effectLst/>
                          <a:latin typeface="+mn-lt"/>
                          <a:ea typeface="+mn-ea"/>
                          <a:cs typeface="+mn-cs"/>
                        </a:rPr>
                        <a:t>3</a:t>
                      </a:r>
                      <a:r>
                        <a:rPr lang="zh-CN" altLang="zh-CN" sz="1900" kern="1200" dirty="0">
                          <a:solidFill>
                            <a:schemeClr val="dk1"/>
                          </a:solidFill>
                          <a:effectLst/>
                          <a:latin typeface="+mn-lt"/>
                          <a:ea typeface="+mn-ea"/>
                          <a:cs typeface="+mn-cs"/>
                        </a:rPr>
                        <a:t>月至</a:t>
                      </a:r>
                      <a:r>
                        <a:rPr lang="en-US" altLang="zh-CN" sz="1900" kern="1200" dirty="0">
                          <a:solidFill>
                            <a:schemeClr val="dk1"/>
                          </a:solidFill>
                          <a:effectLst/>
                          <a:latin typeface="+mn-lt"/>
                          <a:ea typeface="+mn-ea"/>
                          <a:cs typeface="+mn-cs"/>
                        </a:rPr>
                        <a:t>4</a:t>
                      </a:r>
                      <a:r>
                        <a:rPr lang="zh-CN" altLang="zh-CN" sz="1900" kern="1200" dirty="0">
                          <a:solidFill>
                            <a:schemeClr val="dk1"/>
                          </a:solidFill>
                          <a:effectLst/>
                          <a:latin typeface="+mn-lt"/>
                          <a:ea typeface="+mn-ea"/>
                          <a:cs typeface="+mn-cs"/>
                        </a:rPr>
                        <a:t>月</a:t>
                      </a:r>
                      <a:endParaRPr lang="zh-CN" altLang="en-US" sz="1900" dirty="0"/>
                    </a:p>
                  </a:txBody>
                  <a:tcPr marL="97474" marR="97474" marT="48737" marB="48737" anchor="ctr"/>
                </a:tc>
                <a:tc>
                  <a:txBody>
                    <a:bodyPr/>
                    <a:lstStyle/>
                    <a:p>
                      <a:pPr>
                        <a:buNone/>
                      </a:pPr>
                      <a:r>
                        <a:rPr lang="zh-CN" altLang="zh-CN" sz="1900" kern="1200" dirty="0">
                          <a:solidFill>
                            <a:schemeClr val="dk1"/>
                          </a:solidFill>
                          <a:effectLst/>
                          <a:latin typeface="+mn-lt"/>
                          <a:ea typeface="+mn-ea"/>
                          <a:cs typeface="+mn-cs"/>
                        </a:rPr>
                        <a:t>仿真实现</a:t>
                      </a:r>
                      <a:r>
                        <a:rPr lang="en-US" altLang="zh-CN" sz="1900" kern="1200" dirty="0">
                          <a:solidFill>
                            <a:schemeClr val="dk1"/>
                          </a:solidFill>
                          <a:effectLst/>
                          <a:latin typeface="+mn-lt"/>
                          <a:ea typeface="+mn-ea"/>
                          <a:cs typeface="+mn-cs"/>
                        </a:rPr>
                        <a:t>CGA</a:t>
                      </a:r>
                      <a:r>
                        <a:rPr lang="zh-CN" altLang="zh-CN" sz="1900" kern="1200" dirty="0">
                          <a:solidFill>
                            <a:schemeClr val="dk1"/>
                          </a:solidFill>
                          <a:effectLst/>
                          <a:latin typeface="+mn-lt"/>
                          <a:ea typeface="+mn-ea"/>
                          <a:cs typeface="+mn-cs"/>
                        </a:rPr>
                        <a:t>算法</a:t>
                      </a:r>
                      <a:r>
                        <a:rPr lang="zh-CN" altLang="en-US" sz="1900" kern="1200" dirty="0">
                          <a:solidFill>
                            <a:schemeClr val="dk1"/>
                          </a:solidFill>
                          <a:effectLst/>
                          <a:latin typeface="+mn-lt"/>
                          <a:ea typeface="+mn-ea"/>
                          <a:cs typeface="+mn-cs"/>
                        </a:rPr>
                        <a:t>。</a:t>
                      </a:r>
                      <a:endParaRPr lang="zh-CN" altLang="en-US" sz="1900" dirty="0"/>
                    </a:p>
                  </a:txBody>
                  <a:tcPr marL="97474" marR="97474" marT="48737" marB="48737" anchor="ctr"/>
                </a:tc>
                <a:extLst>
                  <a:ext uri="{0D108BD9-81ED-4DB2-BD59-A6C34878D82A}">
                    <a16:rowId xmlns:a16="http://schemas.microsoft.com/office/drawing/2014/main" val="10001"/>
                  </a:ext>
                </a:extLst>
              </a:tr>
              <a:tr h="926681">
                <a:tc>
                  <a:txBody>
                    <a:bodyPr/>
                    <a:lstStyle/>
                    <a:p>
                      <a:pPr algn="ctr">
                        <a:buNone/>
                      </a:pPr>
                      <a:r>
                        <a:rPr lang="en-US" altLang="zh-CN" sz="1900" kern="1200" dirty="0">
                          <a:solidFill>
                            <a:schemeClr val="dk1"/>
                          </a:solidFill>
                          <a:effectLst/>
                          <a:latin typeface="+mn-lt"/>
                          <a:ea typeface="+mn-ea"/>
                          <a:cs typeface="+mn-cs"/>
                        </a:rPr>
                        <a:t>2022</a:t>
                      </a:r>
                      <a:r>
                        <a:rPr lang="zh-CN" altLang="zh-CN" sz="1900" kern="1200" dirty="0">
                          <a:solidFill>
                            <a:schemeClr val="dk1"/>
                          </a:solidFill>
                          <a:effectLst/>
                          <a:latin typeface="+mn-lt"/>
                          <a:ea typeface="+mn-ea"/>
                          <a:cs typeface="+mn-cs"/>
                        </a:rPr>
                        <a:t>年</a:t>
                      </a:r>
                      <a:r>
                        <a:rPr lang="en-US" altLang="zh-CN" sz="1900" kern="1200" dirty="0">
                          <a:solidFill>
                            <a:schemeClr val="dk1"/>
                          </a:solidFill>
                          <a:effectLst/>
                          <a:latin typeface="+mn-lt"/>
                          <a:ea typeface="+mn-ea"/>
                          <a:cs typeface="+mn-cs"/>
                        </a:rPr>
                        <a:t>4</a:t>
                      </a:r>
                      <a:r>
                        <a:rPr lang="zh-CN" altLang="zh-CN" sz="1900" kern="1200" dirty="0">
                          <a:solidFill>
                            <a:schemeClr val="dk1"/>
                          </a:solidFill>
                          <a:effectLst/>
                          <a:latin typeface="+mn-lt"/>
                          <a:ea typeface="+mn-ea"/>
                          <a:cs typeface="+mn-cs"/>
                        </a:rPr>
                        <a:t>月中旬</a:t>
                      </a:r>
                      <a:endParaRPr lang="zh-CN" altLang="en-US" sz="1900" dirty="0"/>
                    </a:p>
                  </a:txBody>
                  <a:tcPr marL="97474" marR="97474" marT="48737" marB="48737" anchor="ctr"/>
                </a:tc>
                <a:tc>
                  <a:txBody>
                    <a:bodyPr/>
                    <a:lstStyle/>
                    <a:p>
                      <a:pPr>
                        <a:buNone/>
                      </a:pPr>
                      <a:r>
                        <a:rPr lang="zh-CN" altLang="zh-CN" sz="1900" kern="1200" dirty="0">
                          <a:solidFill>
                            <a:schemeClr val="dk1"/>
                          </a:solidFill>
                          <a:effectLst/>
                          <a:latin typeface="+mn-lt"/>
                          <a:ea typeface="+mn-ea"/>
                          <a:cs typeface="+mn-cs"/>
                        </a:rPr>
                        <a:t>仿真实现</a:t>
                      </a:r>
                      <a:r>
                        <a:rPr lang="en-US" altLang="zh-CN" sz="1900" kern="1200" dirty="0">
                          <a:solidFill>
                            <a:schemeClr val="dk1"/>
                          </a:solidFill>
                          <a:effectLst/>
                          <a:latin typeface="+mn-lt"/>
                          <a:ea typeface="+mn-ea"/>
                          <a:cs typeface="+mn-cs"/>
                        </a:rPr>
                        <a:t>RA</a:t>
                      </a:r>
                      <a:r>
                        <a:rPr lang="zh-CN" altLang="zh-CN" sz="1900" kern="1200" dirty="0">
                          <a:solidFill>
                            <a:schemeClr val="dk1"/>
                          </a:solidFill>
                          <a:effectLst/>
                          <a:latin typeface="+mn-lt"/>
                          <a:ea typeface="+mn-ea"/>
                          <a:cs typeface="+mn-cs"/>
                        </a:rPr>
                        <a:t>算法，与现有方法进行对比</a:t>
                      </a:r>
                      <a:r>
                        <a:rPr lang="zh-CN" altLang="en-US" sz="1900" kern="1200" dirty="0">
                          <a:solidFill>
                            <a:schemeClr val="dk1"/>
                          </a:solidFill>
                          <a:effectLst/>
                          <a:latin typeface="+mn-lt"/>
                          <a:ea typeface="+mn-ea"/>
                          <a:cs typeface="+mn-cs"/>
                        </a:rPr>
                        <a:t>。</a:t>
                      </a:r>
                      <a:endParaRPr lang="zh-CN" altLang="en-US" sz="1900" dirty="0"/>
                    </a:p>
                  </a:txBody>
                  <a:tcPr marL="97474" marR="97474" marT="48737" marB="48737" anchor="ctr"/>
                </a:tc>
                <a:extLst>
                  <a:ext uri="{0D108BD9-81ED-4DB2-BD59-A6C34878D82A}">
                    <a16:rowId xmlns:a16="http://schemas.microsoft.com/office/drawing/2014/main" val="10002"/>
                  </a:ext>
                </a:extLst>
              </a:tr>
              <a:tr h="774378">
                <a:tc>
                  <a:txBody>
                    <a:bodyPr/>
                    <a:lstStyle/>
                    <a:p>
                      <a:pPr algn="ctr">
                        <a:buNone/>
                      </a:pPr>
                      <a:r>
                        <a:rPr lang="en-US" altLang="zh-CN" sz="1900" kern="1200">
                          <a:solidFill>
                            <a:schemeClr val="dk1"/>
                          </a:solidFill>
                          <a:effectLst/>
                          <a:latin typeface="+mn-lt"/>
                          <a:ea typeface="+mn-ea"/>
                          <a:cs typeface="+mn-cs"/>
                        </a:rPr>
                        <a:t>2022</a:t>
                      </a:r>
                      <a:r>
                        <a:rPr lang="zh-CN" altLang="zh-CN" sz="1900" kern="1200">
                          <a:solidFill>
                            <a:schemeClr val="dk1"/>
                          </a:solidFill>
                          <a:effectLst/>
                          <a:latin typeface="+mn-lt"/>
                          <a:ea typeface="+mn-ea"/>
                          <a:cs typeface="+mn-cs"/>
                        </a:rPr>
                        <a:t>年</a:t>
                      </a:r>
                      <a:r>
                        <a:rPr lang="en-US" altLang="zh-CN" sz="1900" kern="1200">
                          <a:solidFill>
                            <a:schemeClr val="dk1"/>
                          </a:solidFill>
                          <a:effectLst/>
                          <a:latin typeface="+mn-lt"/>
                          <a:ea typeface="+mn-ea"/>
                          <a:cs typeface="+mn-cs"/>
                        </a:rPr>
                        <a:t>4</a:t>
                      </a:r>
                      <a:r>
                        <a:rPr lang="zh-CN" altLang="zh-CN" sz="1900" kern="1200">
                          <a:solidFill>
                            <a:schemeClr val="dk1"/>
                          </a:solidFill>
                          <a:effectLst/>
                          <a:latin typeface="+mn-lt"/>
                          <a:ea typeface="+mn-ea"/>
                          <a:cs typeface="+mn-cs"/>
                        </a:rPr>
                        <a:t>月中旬至</a:t>
                      </a:r>
                      <a:r>
                        <a:rPr lang="en-US" altLang="zh-CN" sz="1900" kern="1200">
                          <a:solidFill>
                            <a:schemeClr val="dk1"/>
                          </a:solidFill>
                          <a:effectLst/>
                          <a:latin typeface="+mn-lt"/>
                          <a:ea typeface="+mn-ea"/>
                          <a:cs typeface="+mn-cs"/>
                        </a:rPr>
                        <a:t>5</a:t>
                      </a:r>
                      <a:r>
                        <a:rPr lang="zh-CN" altLang="zh-CN" sz="1900" kern="1200">
                          <a:solidFill>
                            <a:schemeClr val="dk1"/>
                          </a:solidFill>
                          <a:effectLst/>
                          <a:latin typeface="+mn-lt"/>
                          <a:ea typeface="+mn-ea"/>
                          <a:cs typeface="+mn-cs"/>
                        </a:rPr>
                        <a:t>月末</a:t>
                      </a:r>
                      <a:endParaRPr lang="zh-CN" altLang="en-US" sz="1900" dirty="0"/>
                    </a:p>
                  </a:txBody>
                  <a:tcPr marL="97474" marR="97474" marT="48737" marB="48737" anchor="ctr"/>
                </a:tc>
                <a:tc>
                  <a:txBody>
                    <a:bodyPr/>
                    <a:lstStyle/>
                    <a:p>
                      <a:pPr>
                        <a:buNone/>
                      </a:pPr>
                      <a:r>
                        <a:rPr lang="zh-CN" altLang="zh-CN" sz="1900" kern="1200" dirty="0">
                          <a:solidFill>
                            <a:schemeClr val="dk1"/>
                          </a:solidFill>
                          <a:effectLst/>
                          <a:latin typeface="+mn-lt"/>
                          <a:ea typeface="+mn-ea"/>
                          <a:cs typeface="+mn-cs"/>
                        </a:rPr>
                        <a:t>进行模型改进，整理实验数据并撰写论文。</a:t>
                      </a:r>
                      <a:endParaRPr lang="zh-CN" altLang="en-US" sz="1900" dirty="0"/>
                    </a:p>
                  </a:txBody>
                  <a:tcPr marL="97474" marR="97474" marT="48737" marB="48737" anchor="ctr"/>
                </a:tc>
                <a:extLst>
                  <a:ext uri="{0D108BD9-81ED-4DB2-BD59-A6C34878D82A}">
                    <a16:rowId xmlns:a16="http://schemas.microsoft.com/office/drawing/2014/main" val="10003"/>
                  </a:ext>
                </a:extLst>
              </a:tr>
            </a:tbl>
          </a:graphicData>
        </a:graphic>
      </p:graphicFrame>
      <p:sp>
        <p:nvSpPr>
          <p:cNvPr id="4" name="文本框 3"/>
          <p:cNvSpPr txBox="1"/>
          <p:nvPr/>
        </p:nvSpPr>
        <p:spPr>
          <a:xfrm>
            <a:off x="273377" y="942805"/>
            <a:ext cx="11511477" cy="1440844"/>
          </a:xfrm>
          <a:prstGeom prst="rect">
            <a:avLst/>
          </a:prstGeom>
          <a:noFill/>
        </p:spPr>
        <p:txBody>
          <a:bodyPr wrap="square" rtlCol="0">
            <a:spAutoFit/>
          </a:bodyPr>
          <a:lstStyle/>
          <a:p>
            <a:pPr indent="478790" algn="l" fontAlgn="auto">
              <a:lnSpc>
                <a:spcPct val="125000"/>
              </a:lnSpc>
              <a:extLst>
                <a:ext uri="{35155182-B16C-46BC-9424-99874614C6A1}">
                  <wpsdc:indentchars xmlns:wpsdc="http://www.wps.cn/officeDocument/2017/drawingmlCustomData" xmlns="" val="157" checksum="3303084973"/>
                </a:ext>
              </a:extLst>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后续需要完成的工作一是</a:t>
            </a:r>
            <a:r>
              <a:rPr lang="en-US" altLang="zh-CN" sz="1800" kern="100" dirty="0">
                <a:effectLst/>
                <a:latin typeface="Times New Roman" panose="02020603050405020304" pitchFamily="18" charset="0"/>
                <a:ea typeface="宋体" panose="02010600030101010101" pitchFamily="2" charset="-122"/>
              </a:rPr>
              <a:t>CGA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算法的实现，目前已经完成了第一次计算的编写，还需要计算</a:t>
            </a:r>
            <a:r>
              <a:rPr lang="en-US" altLang="zh-CN" sz="1800" kern="100" dirty="0">
                <a:effectLst/>
                <a:latin typeface="Times New Roman" panose="02020603050405020304" pitchFamily="18" charset="0"/>
                <a:ea typeface="宋体" panose="02010600030101010101" pitchFamily="2" charset="-122"/>
              </a:rPr>
              <a:t>SP</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问题并且将两个问题写在一个循环中，添加迭代语句。二是进行</a:t>
            </a:r>
            <a:r>
              <a:rPr lang="en-US" altLang="zh-CN" sz="1800" kern="100" dirty="0">
                <a:effectLst/>
                <a:latin typeface="Times New Roman" panose="02020603050405020304" pitchFamily="18" charset="0"/>
                <a:ea typeface="宋体" panose="02010600030101010101" pitchFamily="2" charset="-122"/>
              </a:rPr>
              <a:t>RA</a:t>
            </a:r>
            <a:r>
              <a:rPr lang="zh-CN" altLang="en-US" sz="1800" kern="100" dirty="0">
                <a:effectLst/>
                <a:latin typeface="Times New Roman" panose="02020603050405020304" pitchFamily="18" charset="0"/>
                <a:ea typeface="宋体" panose="02010600030101010101" pitchFamily="2" charset="-122"/>
              </a:rPr>
              <a:t>算法</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设计，在成功运行后，与目前现有的算法进行性能对比。算法改进方面，主要是进行更真实的模拟，比如运用统计学上得到的用户的请求模型。最后，进行课题总结工作，撰写并完成毕业论文。</a:t>
            </a:r>
            <a:endParaRPr lang="en-US" altLang="zh-CN" kern="100" dirty="0">
              <a:latin typeface="Cambria Math" panose="02040503050406030204" pitchFamily="18" charset="0"/>
              <a:ea typeface="宋体" panose="02010600030101010101" pitchFamily="2" charset="-122"/>
            </a:endParaRPr>
          </a:p>
        </p:txBody>
      </p:sp>
    </p:spTree>
    <p:extLst>
      <p:ext uri="{BB962C8B-B14F-4D97-AF65-F5344CB8AC3E}">
        <p14:creationId xmlns:p14="http://schemas.microsoft.com/office/powerpoint/2010/main" val="4171783298"/>
      </p:ext>
    </p:extLst>
  </p:cSld>
  <p:clrMapOvr>
    <a:masterClrMapping/>
  </p:clrMapOvr>
  <mc:AlternateContent xmlns:mc="http://schemas.openxmlformats.org/markup-compatibility/2006">
    <mc:Choice xmlns:p14="http://schemas.microsoft.com/office/powerpoint/2010/main" Requires="p14">
      <p:transition spd="slow" p14:dur="2000" advTm="41872"/>
    </mc:Choice>
    <mc:Fallback>
      <p:transition spd="slow" advTm="4187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5806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4245043" y="2879146"/>
            <a:ext cx="3701911" cy="707886"/>
          </a:xfrm>
          <a:prstGeom prst="rect">
            <a:avLst/>
          </a:prstGeom>
          <a:noFill/>
        </p:spPr>
        <p:txBody>
          <a:bodyPr wrap="square" rtlCol="0">
            <a:spAutoFit/>
          </a:bodyPr>
          <a:lstStyle/>
          <a:p>
            <a:pPr algn="ctr"/>
            <a:r>
              <a:rPr lang="zh-CN" altLang="en-US" sz="4000" dirty="0">
                <a:latin typeface="微软雅黑" panose="020B0503020204020204" pitchFamily="34" charset="-122"/>
                <a:ea typeface="微软雅黑" panose="020B0503020204020204" pitchFamily="34" charset="-122"/>
              </a:rPr>
              <a:t> 谢谢</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5767"/>
    </mc:Choice>
    <mc:Fallback>
      <p:transition advTm="576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845655" y="2739880"/>
            <a:ext cx="5312410" cy="1656415"/>
          </a:xfrm>
          <a:prstGeom prst="rect">
            <a:avLst/>
          </a:prstGeom>
          <a:noFill/>
        </p:spPr>
        <p:txBody>
          <a:bodyPr wrap="square" rtlCol="0">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mn-ea"/>
              </a:rPr>
              <a:t>1 </a:t>
            </a:r>
            <a:r>
              <a:rPr lang="zh-CN" altLang="en-US" sz="3600" dirty="0">
                <a:latin typeface="微软雅黑" panose="020B0503020204020204" pitchFamily="34" charset="-122"/>
                <a:ea typeface="微软雅黑" panose="020B0503020204020204" pitchFamily="34" charset="-122"/>
                <a:sym typeface="+mn-ea"/>
              </a:rPr>
              <a:t>课题主要研究内容</a:t>
            </a:r>
          </a:p>
          <a:p>
            <a:pPr>
              <a:lnSpc>
                <a:spcPct val="150000"/>
              </a:lnSpc>
            </a:pPr>
            <a:endParaRPr lang="zh-CN" altLang="en-US" sz="3600" dirty="0">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540"/>
    </mc:Choice>
    <mc:Fallback>
      <p:transition advTm="54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1.1</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研究目的与背景</a:t>
            </a:r>
            <a:endParaRPr lang="zh-CN" altLang="en-US" dirty="0">
              <a:latin typeface="Times New Roman Regular" panose="02020603050405020304" charset="0"/>
              <a:ea typeface="黑体" charset="0"/>
              <a:cs typeface="Times New Roman Regular" panose="02020603050405020304" charset="0"/>
            </a:endParaRPr>
          </a:p>
        </p:txBody>
      </p:sp>
      <p:sp>
        <p:nvSpPr>
          <p:cNvPr id="21" name="文本框 20">
            <a:extLst>
              <a:ext uri="{FF2B5EF4-FFF2-40B4-BE49-F238E27FC236}">
                <a16:creationId xmlns:a16="http://schemas.microsoft.com/office/drawing/2014/main" id="{0836CDA6-9314-4A87-A2BC-B53CFC829D09}"/>
              </a:ext>
            </a:extLst>
          </p:cNvPr>
          <p:cNvSpPr txBox="1"/>
          <p:nvPr/>
        </p:nvSpPr>
        <p:spPr>
          <a:xfrm>
            <a:off x="426563" y="922638"/>
            <a:ext cx="11347515" cy="4524315"/>
          </a:xfrm>
          <a:prstGeom prst="rect">
            <a:avLst/>
          </a:prstGeom>
          <a:noFill/>
        </p:spPr>
        <p:txBody>
          <a:bodyPr wrap="square">
            <a:spAutoFit/>
          </a:bodyPr>
          <a:lstStyle/>
          <a:p>
            <a:pPr>
              <a:lnSpc>
                <a:spcPct val="125000"/>
              </a:lnSpc>
            </a:pPr>
            <a:r>
              <a:rPr lang="en-US"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       </a:t>
            </a:r>
            <a:r>
              <a:rPr lang="zh-CN"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缓存和边缘计算在支持为数十亿用户提供现代内容交付网络和电信服务提供方面发挥着关键作用。尤其是新兴的边缘计算技术，其是指在靠近物或数据源头的一侧，采用网络、计算、存储、应用核心能力为一体的开放平台，就近提供最近端服务，产生更快的网络服务响应。传统的缓存系统拥有一个数据服务器，在用户请求时将内容发送给用户，存在成本高，网络负载大的缺点，面对内容繁杂的网络，企业需要一种新的缓存技术。边缘计算的应用推动了一种新的缓存技术的产生，即边缘缓存。</a:t>
            </a:r>
            <a:endParaRPr lang="en-US"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endParaRPr>
          </a:p>
          <a:p>
            <a:pPr>
              <a:lnSpc>
                <a:spcPct val="125000"/>
              </a:lnSpc>
            </a:pPr>
            <a:r>
              <a:rPr lang="en-US" altLang="zh-CN" kern="100" dirty="0">
                <a:solidFill>
                  <a:srgbClr val="191919"/>
                </a:solidFill>
                <a:latin typeface="Arial" panose="020B0604020202020204" pitchFamily="34" charset="0"/>
                <a:ea typeface="宋体" panose="02010600030101010101" pitchFamily="2" charset="-122"/>
                <a:cs typeface="Arial" panose="020B0604020202020204" pitchFamily="34" charset="0"/>
              </a:rPr>
              <a:t>       </a:t>
            </a:r>
            <a:r>
              <a:rPr lang="zh-CN" altLang="zh-CN" sz="1800" dirty="0">
                <a:solidFill>
                  <a:srgbClr val="191919"/>
                </a:solidFill>
                <a:effectLst/>
                <a:latin typeface="Arial" panose="020B0604020202020204" pitchFamily="34" charset="0"/>
                <a:ea typeface="宋体" panose="02010600030101010101" pitchFamily="2" charset="-122"/>
                <a:cs typeface="Arial" panose="020B0604020202020204" pitchFamily="34" charset="0"/>
              </a:rPr>
              <a:t>边缘缓存利用在传统或超大规模数据中心与访问资源的最终用户之间使用中间存储的操作来减少不必要的下载活动，提高缓存性能。某些基站已经采用了这项技术：将传统的缓存方法和机制集成到基站中，将内容存储移到更靠近最终用户的地方。实际上，不仅基站，笔记本电脑、移动设备、物联网设备都可以采用这种缓存机制。然而，部分研究表明，该机制会使得缓存中的文件相对传统模式新鲜度更低。</a:t>
            </a:r>
            <a:endParaRPr lang="en-US" altLang="zh-CN" sz="1800" dirty="0">
              <a:solidFill>
                <a:srgbClr val="191919"/>
              </a:solidFill>
              <a:effectLst/>
              <a:latin typeface="Arial" panose="020B0604020202020204" pitchFamily="34" charset="0"/>
              <a:ea typeface="宋体" panose="02010600030101010101" pitchFamily="2" charset="-122"/>
              <a:cs typeface="Arial" panose="020B0604020202020204" pitchFamily="34" charset="0"/>
            </a:endParaRPr>
          </a:p>
          <a:p>
            <a:pPr>
              <a:lnSpc>
                <a:spcPct val="125000"/>
              </a:lnSpc>
            </a:pPr>
            <a:r>
              <a:rPr lang="en-US" altLang="zh-CN" kern="100" dirty="0">
                <a:solidFill>
                  <a:srgbClr val="191919"/>
                </a:solidFill>
                <a:latin typeface="Arial" panose="020B0604020202020204" pitchFamily="34" charset="0"/>
                <a:ea typeface="宋体" panose="02010600030101010101" pitchFamily="2" charset="-122"/>
                <a:cs typeface="Arial" panose="020B0604020202020204" pitchFamily="34" charset="0"/>
              </a:rPr>
              <a:t>        </a:t>
            </a:r>
            <a:r>
              <a:rPr lang="zh-CN"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如何改进现有的边缘缓存技术，已经有十数篇文献提出了相关方案</a:t>
            </a:r>
            <a:r>
              <a:rPr lang="zh-CN" altLang="en-US"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a:t>
            </a:r>
            <a:r>
              <a:rPr lang="zh-CN" altLang="en-US" kern="100" dirty="0">
                <a:solidFill>
                  <a:srgbClr val="191919"/>
                </a:solidFill>
                <a:latin typeface="Arial" panose="020B0604020202020204" pitchFamily="34" charset="0"/>
                <a:ea typeface="宋体" panose="02010600030101010101" pitchFamily="2" charset="-122"/>
                <a:cs typeface="Arial" panose="020B0604020202020204" pitchFamily="34" charset="0"/>
              </a:rPr>
              <a:t>然而，考虑</a:t>
            </a:r>
            <a:r>
              <a:rPr lang="zh-CN"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实际应用的缓存优化要同时考虑很多因素</a:t>
            </a:r>
            <a:r>
              <a:rPr lang="en-US" altLang="zh-CN" sz="1800" kern="100" dirty="0">
                <a:solidFill>
                  <a:srgbClr val="191919"/>
                </a:solidFill>
                <a:effectLst/>
                <a:latin typeface="Arial" panose="020B0604020202020204" pitchFamily="34" charset="0"/>
                <a:ea typeface="宋体" panose="02010600030101010101" pitchFamily="2" charset="-122"/>
              </a:rPr>
              <a:t>,</a:t>
            </a:r>
            <a:r>
              <a:rPr lang="zh-CN" altLang="zh-CN" sz="1800" kern="100" dirty="0">
                <a:solidFill>
                  <a:srgbClr val="191919"/>
                </a:solidFill>
                <a:effectLst/>
                <a:latin typeface="Arial" panose="020B0604020202020204" pitchFamily="34" charset="0"/>
                <a:ea typeface="宋体" panose="02010600030101010101" pitchFamily="2" charset="-122"/>
                <a:cs typeface="Arial" panose="020B0604020202020204" pitchFamily="34" charset="0"/>
              </a:rPr>
              <a:t>如新鲜度与流行度、基站下载内容的成本、基站的容量限制等许多因素，而之前的研究未考虑全面，实际性能不理想。</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10520"/>
    </mc:Choice>
    <mc:Fallback>
      <p:transition spd="slow" advTm="105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1470" y="229235"/>
            <a:ext cx="8926830" cy="502920"/>
          </a:xfrm>
        </p:spPr>
        <p:txBody>
          <a:bodyPr/>
          <a:lstStyle/>
          <a:p>
            <a:r>
              <a:rPr lang="en-US" altLang="zh-CN" dirty="0">
                <a:latin typeface="Times New Roman Regular" panose="02020603050405020304" charset="0"/>
                <a:ea typeface="黑体" charset="0"/>
                <a:cs typeface="Times New Roman Regular" panose="02020603050405020304" charset="0"/>
              </a:rPr>
              <a:t>1.2</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主要研究内容</a:t>
            </a:r>
          </a:p>
        </p:txBody>
      </p:sp>
      <p:sp>
        <p:nvSpPr>
          <p:cNvPr id="21" name="文本框 20">
            <a:extLst>
              <a:ext uri="{FF2B5EF4-FFF2-40B4-BE49-F238E27FC236}">
                <a16:creationId xmlns:a16="http://schemas.microsoft.com/office/drawing/2014/main" id="{0836CDA6-9314-4A87-A2BC-B53CFC829D09}"/>
              </a:ext>
            </a:extLst>
          </p:cNvPr>
          <p:cNvSpPr txBox="1"/>
          <p:nvPr/>
        </p:nvSpPr>
        <p:spPr>
          <a:xfrm>
            <a:off x="426563" y="931480"/>
            <a:ext cx="11234394" cy="2490425"/>
          </a:xfrm>
          <a:prstGeom prst="rect">
            <a:avLst/>
          </a:prstGeom>
          <a:noFill/>
        </p:spPr>
        <p:txBody>
          <a:bodyPr wrap="square">
            <a:spAutoFit/>
          </a:bodyPr>
          <a:lstStyle/>
          <a:p>
            <a:pPr>
              <a:lnSpc>
                <a:spcPct val="125000"/>
              </a:lnSpc>
            </a:pPr>
            <a:r>
              <a:rPr lang="en-US" altLang="zh-CN" dirty="0">
                <a:solidFill>
                  <a:srgbClr val="191919"/>
                </a:solidFill>
                <a:ea typeface="宋体" panose="02010600030101010101" pitchFamily="2" charset="-122"/>
                <a:cs typeface="Arial" panose="020B0604020202020204" pitchFamily="34" charset="0"/>
              </a:rPr>
              <a:t>         </a:t>
            </a:r>
            <a:r>
              <a:rPr lang="zh-CN" altLang="zh-CN" sz="1800" dirty="0">
                <a:solidFill>
                  <a:srgbClr val="191919"/>
                </a:solidFill>
                <a:effectLst/>
                <a:ea typeface="宋体" panose="02010600030101010101" pitchFamily="2" charset="-122"/>
                <a:cs typeface="Arial" panose="020B0604020202020204" pitchFamily="34" charset="0"/>
              </a:rPr>
              <a:t>项目主要内容为边缘缓存更新机制的研究，拟设计一种缓存更新机制，</a:t>
            </a:r>
            <a:r>
              <a:rPr lang="zh-CN" altLang="zh-CN" sz="1800" dirty="0">
                <a:solidFill>
                  <a:srgbClr val="FF0000"/>
                </a:solidFill>
                <a:effectLst/>
                <a:ea typeface="宋体" panose="02010600030101010101" pitchFamily="2" charset="-122"/>
                <a:cs typeface="Arial" panose="020B0604020202020204" pitchFamily="34" charset="0"/>
              </a:rPr>
              <a:t>在保证内容的新鲜度的前提下减小网络负载</a:t>
            </a:r>
            <a:r>
              <a:rPr lang="zh-CN" altLang="zh-CN" sz="1800" dirty="0">
                <a:solidFill>
                  <a:srgbClr val="191919"/>
                </a:solidFill>
                <a:effectLst/>
                <a:ea typeface="宋体" panose="02010600030101010101" pitchFamily="2" charset="-122"/>
                <a:cs typeface="Arial" panose="020B0604020202020204" pitchFamily="34" charset="0"/>
              </a:rPr>
              <a:t>。该机制面向一个</a:t>
            </a:r>
            <a:r>
              <a:rPr lang="zh-CN" altLang="zh-CN" sz="1800" dirty="0">
                <a:solidFill>
                  <a:srgbClr val="FF0000"/>
                </a:solidFill>
                <a:effectLst/>
                <a:ea typeface="宋体" panose="02010600030101010101" pitchFamily="2" charset="-122"/>
                <a:cs typeface="Arial" panose="020B0604020202020204" pitchFamily="34" charset="0"/>
              </a:rPr>
              <a:t>缓存容量受限</a:t>
            </a:r>
            <a:r>
              <a:rPr lang="zh-CN" altLang="zh-CN" sz="1800" dirty="0">
                <a:solidFill>
                  <a:srgbClr val="191919"/>
                </a:solidFill>
                <a:effectLst/>
                <a:ea typeface="宋体" panose="02010600030101010101" pitchFamily="2" charset="-122"/>
                <a:cs typeface="Arial" panose="020B0604020202020204" pitchFamily="34" charset="0"/>
              </a:rPr>
              <a:t>的边缘缓存系统，通过控制边缘缓存的更新来减少负载。在实际的</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边缘缓存模型中，</a:t>
            </a:r>
            <a:r>
              <a:rPr lang="zh-CN" altLang="zh-CN" sz="1800" dirty="0">
                <a:solidFill>
                  <a:srgbClr val="191919"/>
                </a:solidFill>
                <a:effectLst/>
                <a:ea typeface="宋体" panose="02010600030101010101" pitchFamily="2" charset="-122"/>
                <a:cs typeface="Arial" panose="020B0604020202020204" pitchFamily="34" charset="0"/>
              </a:rPr>
              <a:t>该机制的探究要考虑到信息的新鲜度以及流行度，以及有限的缓存容量。我发现该机制探究中存在一个</a:t>
            </a:r>
            <a:r>
              <a:rPr lang="zh-CN" altLang="zh-CN" sz="1800" dirty="0">
                <a:solidFill>
                  <a:srgbClr val="FF0000"/>
                </a:solidFill>
                <a:effectLst/>
                <a:ea typeface="宋体" panose="02010600030101010101" pitchFamily="2" charset="-122"/>
                <a:cs typeface="Arial" panose="020B0604020202020204" pitchFamily="34" charset="0"/>
              </a:rPr>
              <a:t>优化问题</a:t>
            </a:r>
            <a:r>
              <a:rPr lang="zh-CN" altLang="zh-CN" sz="1800" dirty="0">
                <a:solidFill>
                  <a:srgbClr val="191919"/>
                </a:solidFill>
                <a:effectLst/>
                <a:ea typeface="宋体" panose="02010600030101010101" pitchFamily="2" charset="-122"/>
                <a:cs typeface="Arial" panose="020B0604020202020204" pitchFamily="34" charset="0"/>
              </a:rPr>
              <a:t>，在一系列约束下进行优化得到最优的更新策略</a:t>
            </a:r>
            <a:r>
              <a:rPr lang="zh-CN" altLang="en-US" sz="1800" dirty="0">
                <a:solidFill>
                  <a:srgbClr val="191919"/>
                </a:solidFill>
                <a:effectLst/>
                <a:ea typeface="宋体" panose="02010600030101010101" pitchFamily="2" charset="-122"/>
                <a:cs typeface="Arial" panose="020B0604020202020204" pitchFamily="34" charset="0"/>
              </a:rPr>
              <a:t>。</a:t>
            </a:r>
            <a:endParaRPr lang="en-US" altLang="zh-CN" sz="1800" dirty="0">
              <a:solidFill>
                <a:srgbClr val="191919"/>
              </a:solidFill>
              <a:effectLst/>
              <a:ea typeface="宋体" panose="02010600030101010101" pitchFamily="2" charset="-122"/>
              <a:cs typeface="Arial" panose="020B0604020202020204" pitchFamily="34" charset="0"/>
            </a:endParaRPr>
          </a:p>
          <a:p>
            <a:pPr indent="306070" algn="just">
              <a:lnSpc>
                <a:spcPct val="125000"/>
              </a:lnSpc>
            </a:pPr>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相较于以往研究，本课题分析了一个容量有限的边缘缓存系统的更新策略，推导了该更新策略的数学</a:t>
            </a:r>
            <a:r>
              <a:rPr lang="zh-CN" altLang="en-US"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优化模型，</a:t>
            </a:r>
            <a:r>
              <a:rPr lang="zh-CN" altLang="zh-CN" sz="1800" kern="0" dirty="0">
                <a:solidFill>
                  <a:srgbClr val="191919"/>
                </a:solidFill>
                <a:effectLst/>
                <a:latin typeface="Times New Roman" panose="02020603050405020304" pitchFamily="18" charset="0"/>
                <a:ea typeface="宋体" panose="02010600030101010101" pitchFamily="2" charset="-122"/>
                <a:cs typeface="Arial" panose="020B0604020202020204" pitchFamily="34" charset="0"/>
              </a:rPr>
              <a:t>综合考虑了内容新鲜度和流行度以及有限的边缘缓存容量，得到的结果更具有实际意义。</a:t>
            </a:r>
            <a:endParaRPr lang="zh-CN" altLang="zh-CN" sz="1800" kern="100" dirty="0">
              <a:effectLst/>
              <a:latin typeface="Times New Roman" panose="02020603050405020304" pitchFamily="18" charset="0"/>
              <a:ea typeface="宋体" panose="02010600030101010101" pitchFamily="2" charset="-122"/>
            </a:endParaRPr>
          </a:p>
          <a:p>
            <a:pPr>
              <a:lnSpc>
                <a:spcPct val="125000"/>
              </a:lnSpc>
            </a:pPr>
            <a:endParaRPr lang="en-US" altLang="zh-CN" sz="1800" dirty="0">
              <a:solidFill>
                <a:srgbClr val="191919"/>
              </a:solidFill>
              <a:effectLst/>
              <a:ea typeface="宋体"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F18CF9F5-6E04-487B-865A-7D04EDF8298D}"/>
              </a:ext>
            </a:extLst>
          </p:cNvPr>
          <p:cNvSpPr>
            <a:spLocks noChangeArrowheads="1"/>
          </p:cNvSpPr>
          <p:nvPr/>
        </p:nvSpPr>
        <p:spPr bwMode="auto">
          <a:xfrm>
            <a:off x="1084082" y="370473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3">
            <a:extLst>
              <a:ext uri="{FF2B5EF4-FFF2-40B4-BE49-F238E27FC236}">
                <a16:creationId xmlns:a16="http://schemas.microsoft.com/office/drawing/2014/main" id="{E3235238-3C07-44C1-AB18-94109000E8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452" y="3013091"/>
            <a:ext cx="7128616" cy="3189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535007"/>
      </p:ext>
    </p:extLst>
  </p:cSld>
  <p:clrMapOvr>
    <a:masterClrMapping/>
  </p:clrMapOvr>
  <mc:AlternateContent xmlns:mc="http://schemas.openxmlformats.org/markup-compatibility/2006">
    <mc:Choice xmlns:p14="http://schemas.microsoft.com/office/powerpoint/2010/main" Requires="p14">
      <p:transition spd="slow" p14:dur="2000" advTm="18392"/>
    </mc:Choice>
    <mc:Fallback>
      <p:transition spd="slow" advTm="183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900254" y="2755896"/>
            <a:ext cx="6054535" cy="825419"/>
          </a:xfrm>
          <a:prstGeom prst="rect">
            <a:avLst/>
          </a:prstGeom>
          <a:noFill/>
        </p:spPr>
        <p:txBody>
          <a:bodyPr wrap="square" rtlCol="0">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mn-ea"/>
              </a:rPr>
              <a:t>2 </a:t>
            </a:r>
            <a:r>
              <a:rPr lang="zh-CN" altLang="en-US" sz="3600" dirty="0">
                <a:latin typeface="微软雅黑" panose="020B0503020204020204" pitchFamily="34" charset="-122"/>
                <a:ea typeface="微软雅黑" panose="020B0503020204020204" pitchFamily="34" charset="-122"/>
                <a:sym typeface="+mn-lt"/>
              </a:rPr>
              <a:t>毕业设计完成进度</a:t>
            </a:r>
            <a:endParaRPr lang="zh-CN" altLang="en-US" sz="3600" dirty="0">
              <a:latin typeface="微软雅黑" panose="020B0503020204020204" pitchFamily="34" charset="-122"/>
              <a:ea typeface="微软雅黑" panose="020B0503020204020204" pitchFamily="34" charset="-122"/>
              <a:sym typeface="+mn-ea"/>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1866"/>
    </mc:Choice>
    <mc:Fallback>
      <p:transition advTm="18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Regular" panose="02020603050405020304" charset="0"/>
                <a:ea typeface="黑体" charset="0"/>
              </a:rPr>
              <a:t>2.1</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进度介绍</a:t>
            </a:r>
            <a:endParaRPr lang="zh-CN" altLang="en-US" dirty="0"/>
          </a:p>
        </p:txBody>
      </p:sp>
      <p:pic>
        <p:nvPicPr>
          <p:cNvPr id="9" name="图片 8">
            <a:extLst>
              <a:ext uri="{FF2B5EF4-FFF2-40B4-BE49-F238E27FC236}">
                <a16:creationId xmlns:a16="http://schemas.microsoft.com/office/drawing/2014/main" id="{81AAD9EF-D97E-458F-9000-D5F9831CFF6F}"/>
              </a:ext>
            </a:extLst>
          </p:cNvPr>
          <p:cNvPicPr>
            <a:picLocks noChangeAspect="1"/>
          </p:cNvPicPr>
          <p:nvPr/>
        </p:nvPicPr>
        <p:blipFill>
          <a:blip r:embed="rId3"/>
          <a:stretch>
            <a:fillRect/>
          </a:stretch>
        </p:blipFill>
        <p:spPr>
          <a:xfrm>
            <a:off x="550757" y="770973"/>
            <a:ext cx="10958510" cy="5014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726"/>
    </mc:Choice>
    <mc:Fallback>
      <p:transition spd="slow" advTm="1572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50737" y="2501561"/>
            <a:ext cx="744932" cy="788352"/>
          </a:xfrm>
          <a:prstGeom prst="rect">
            <a:avLst/>
          </a:prstGeom>
          <a:solidFill>
            <a:srgbClr val="345A88"/>
          </a:solidFill>
          <a:ln>
            <a:solidFill>
              <a:srgbClr val="345A8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 name="矩形 1"/>
          <p:cNvSpPr/>
          <p:nvPr/>
        </p:nvSpPr>
        <p:spPr>
          <a:xfrm>
            <a:off x="0" y="6262688"/>
            <a:ext cx="12192000" cy="595312"/>
          </a:xfrm>
          <a:prstGeom prst="rect">
            <a:avLst/>
          </a:prstGeom>
          <a:solidFill>
            <a:srgbClr val="345A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4100" name="图片 2"/>
          <p:cNvPicPr>
            <a:picLocks noChangeAspect="1"/>
          </p:cNvPicPr>
          <p:nvPr/>
        </p:nvPicPr>
        <p:blipFill>
          <a:blip r:embed="rId4"/>
          <a:srcRect/>
          <a:stretch>
            <a:fillRect/>
          </a:stretch>
        </p:blipFill>
        <p:spPr bwMode="auto">
          <a:xfrm>
            <a:off x="115537" y="6350816"/>
            <a:ext cx="2235200" cy="449263"/>
          </a:xfrm>
          <a:prstGeom prst="rect">
            <a:avLst/>
          </a:prstGeom>
          <a:noFill/>
          <a:ln w="9525">
            <a:noFill/>
            <a:miter lim="800000"/>
            <a:headEnd/>
            <a:tailEnd/>
          </a:ln>
        </p:spPr>
      </p:pic>
      <p:sp>
        <p:nvSpPr>
          <p:cNvPr id="4" name="文本框 3"/>
          <p:cNvSpPr txBox="1"/>
          <p:nvPr/>
        </p:nvSpPr>
        <p:spPr>
          <a:xfrm>
            <a:off x="2735819" y="2755896"/>
            <a:ext cx="6720361" cy="1020471"/>
          </a:xfrm>
          <a:prstGeom prst="rect">
            <a:avLst/>
          </a:prstGeom>
          <a:solidFill>
            <a:schemeClr val="accent1">
              <a:lumMod val="20000"/>
              <a:lumOff val="80000"/>
            </a:schemeClr>
          </a:solidFill>
        </p:spPr>
        <p:txBody>
          <a:bodyPr wrap="square">
            <a:spAutoFit/>
          </a:bodyPr>
          <a:lstStyle/>
          <a:p>
            <a:pPr algn="ctr">
              <a:defRPr/>
            </a:pPr>
            <a:endParaRPr lang="zh-CN" altLang="en-US" sz="2400" dirty="0">
              <a:latin typeface="微软雅黑" panose="020B0503020204020204" pitchFamily="34" charset="-122"/>
              <a:ea typeface="微软雅黑" panose="020B0503020204020204" pitchFamily="34" charset="-122"/>
            </a:endParaRPr>
          </a:p>
        </p:txBody>
      </p:sp>
      <p:cxnSp>
        <p:nvCxnSpPr>
          <p:cNvPr id="7" name="直接连接符 6"/>
          <p:cNvCxnSpPr/>
          <p:nvPr/>
        </p:nvCxnSpPr>
        <p:spPr>
          <a:xfrm>
            <a:off x="3033935" y="3568088"/>
            <a:ext cx="6732318" cy="0"/>
          </a:xfrm>
          <a:prstGeom prst="line">
            <a:avLst/>
          </a:prstGeom>
          <a:ln w="28575">
            <a:solidFill>
              <a:srgbClr val="345A88"/>
            </a:solidFill>
          </a:ln>
        </p:spPr>
        <p:style>
          <a:lnRef idx="1">
            <a:schemeClr val="accent1"/>
          </a:lnRef>
          <a:fillRef idx="0">
            <a:schemeClr val="accent1"/>
          </a:fillRef>
          <a:effectRef idx="0">
            <a:schemeClr val="accent1"/>
          </a:effectRef>
          <a:fontRef idx="minor">
            <a:schemeClr val="tx1"/>
          </a:fontRef>
        </p:style>
      </p:cxnSp>
      <p:sp>
        <p:nvSpPr>
          <p:cNvPr id="14" name="页脚占位符 3"/>
          <p:cNvSpPr txBox="1"/>
          <p:nvPr/>
        </p:nvSpPr>
        <p:spPr>
          <a:xfrm>
            <a:off x="10472468" y="6587032"/>
            <a:ext cx="1603995" cy="184666"/>
          </a:xfrm>
          <a:prstGeom prst="rect">
            <a:avLst/>
          </a:prstGeom>
        </p:spPr>
        <p:txBody>
          <a:bodyPr vert="horz" wrap="square" lIns="0" tIns="0" rIns="0" bIns="0" rtlCol="0" anchor="ctr">
            <a:spAutoFit/>
          </a:bodyPr>
          <a:lstStyle>
            <a:defPPr>
              <a:defRPr lang="zh-CN"/>
            </a:defPPr>
            <a:lvl1pPr marL="0" algn="dist" defTabSz="914400" rtl="0" eaLnBrk="1" latinLnBrk="0" hangingPunct="1">
              <a:defRPr lang="zh-CN" altLang="en-US" sz="800" b="0" i="0" kern="1200" smtClean="0">
                <a:solidFill>
                  <a:schemeClr val="tx1">
                    <a:tint val="75000"/>
                  </a:schemeClr>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dirty="0">
                <a:solidFill>
                  <a:schemeClr val="bg1"/>
                </a:solidFill>
                <a:latin typeface="等线" panose="020F0502020204030204"/>
                <a:ea typeface="等线" panose="02010600030101010101" pitchFamily="2" charset="-122"/>
              </a:rPr>
              <a:t>规格严格、功夫到家</a:t>
            </a:r>
          </a:p>
        </p:txBody>
      </p:sp>
      <p:sp>
        <p:nvSpPr>
          <p:cNvPr id="18" name="文本框 17"/>
          <p:cNvSpPr txBox="1"/>
          <p:nvPr/>
        </p:nvSpPr>
        <p:spPr>
          <a:xfrm>
            <a:off x="3326166" y="2742669"/>
            <a:ext cx="7015037" cy="825419"/>
          </a:xfrm>
          <a:prstGeom prst="rect">
            <a:avLst/>
          </a:prstGeom>
          <a:noFill/>
        </p:spPr>
        <p:txBody>
          <a:bodyPr wrap="square" rtlCol="0">
            <a:spAutoFit/>
          </a:bodyPr>
          <a:lstStyle/>
          <a:p>
            <a:pPr>
              <a:lnSpc>
                <a:spcPct val="150000"/>
              </a:lnSpc>
              <a:defRPr/>
            </a:pPr>
            <a:r>
              <a:rPr lang="en-US" altLang="zh-CN" sz="3600" dirty="0">
                <a:latin typeface="微软雅黑" panose="020B0503020204020204" pitchFamily="34" charset="-122"/>
                <a:ea typeface="微软雅黑" panose="020B0503020204020204" pitchFamily="34" charset="-122"/>
                <a:sym typeface="+mn-lt"/>
              </a:rPr>
              <a:t>3 </a:t>
            </a:r>
            <a:r>
              <a:rPr lang="zh-CN" altLang="en-US" sz="3600" dirty="0">
                <a:latin typeface="微软雅黑" panose="020B0503020204020204" pitchFamily="34" charset="-122"/>
                <a:ea typeface="微软雅黑" panose="020B0503020204020204" pitchFamily="34" charset="-122"/>
                <a:sym typeface="+mn-lt"/>
              </a:rPr>
              <a:t>已完成的研究工作及成果</a:t>
            </a:r>
          </a:p>
        </p:txBody>
      </p:sp>
    </p:spTree>
    <p:custDataLst>
      <p:tags r:id="rId1"/>
    </p:custDataLst>
  </p:cSld>
  <p:clrMapOvr>
    <a:masterClrMapping/>
  </p:clrMapOvr>
  <mc:AlternateContent xmlns:mc="http://schemas.openxmlformats.org/markup-compatibility/2006">
    <mc:Choice xmlns:p14="http://schemas.microsoft.com/office/powerpoint/2010/main" Requires="p14">
      <p:transition p14:dur="0" advTm="3920"/>
    </mc:Choice>
    <mc:Fallback>
      <p:transition advTm="392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a:t>
            </a:r>
            <a:r>
              <a:rPr lang="zh-CN" altLang="en-US" sz="1800" kern="100" dirty="0">
                <a:latin typeface="Times New Roman" panose="02020603050405020304" pitchFamily="18" charset="0"/>
                <a:ea typeface="黑体" panose="02010609060101010101" pitchFamily="49" charset="-122"/>
                <a:cs typeface="Times New Roman" panose="02020603050405020304" pitchFamily="18" charset="0"/>
              </a:rPr>
              <a:t>网络模型</a:t>
            </a:r>
          </a:p>
        </p:txBody>
      </p:sp>
      <p:pic>
        <p:nvPicPr>
          <p:cNvPr id="10" name="图片 9">
            <a:extLst>
              <a:ext uri="{FF2B5EF4-FFF2-40B4-BE49-F238E27FC236}">
                <a16:creationId xmlns:a16="http://schemas.microsoft.com/office/drawing/2014/main" id="{A724E04E-D5A8-47FC-A22C-A6040710FAC0}"/>
              </a:ext>
            </a:extLst>
          </p:cNvPr>
          <p:cNvPicPr>
            <a:picLocks noChangeAspect="1"/>
          </p:cNvPicPr>
          <p:nvPr/>
        </p:nvPicPr>
        <p:blipFill>
          <a:blip r:embed="rId3"/>
          <a:stretch>
            <a:fillRect/>
          </a:stretch>
        </p:blipFill>
        <p:spPr>
          <a:xfrm>
            <a:off x="940062" y="779808"/>
            <a:ext cx="10002971" cy="2908565"/>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4D7462A-3A1A-49C5-AD1E-814A0B23C45D}"/>
                  </a:ext>
                </a:extLst>
              </p:cNvPr>
              <p:cNvSpPr txBox="1"/>
              <p:nvPr/>
            </p:nvSpPr>
            <p:spPr>
              <a:xfrm>
                <a:off x="372620" y="3429000"/>
                <a:ext cx="11446759" cy="2562254"/>
              </a:xfrm>
              <a:prstGeom prst="rect">
                <a:avLst/>
              </a:prstGeom>
              <a:noFill/>
            </p:spPr>
            <p:txBody>
              <a:bodyPr wrap="square">
                <a:spAutoFit/>
              </a:bodyPr>
              <a:lstStyle/>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如图是一个简化的实际服务器</a:t>
                </a:r>
                <a:r>
                  <a:rPr lang="en-US"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边缘缓存系统。</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该系统由三部分组成：一组用户集，一个边缘缓存节点与一个服务器。用</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𝑈</m:t>
                    </m:r>
                  </m:oMath>
                </a14:m>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表示数量为</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𝑈</m:t>
                    </m:r>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m:t>
                    </m:r>
                  </m:oMath>
                </a14:m>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用户的集合，在每个时隙会向边缘缓存节点发出对内容的请求。先前的研究表明，用户的请求可以用数学模型表示。</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边缘缓存节点</a:t>
                </a:r>
                <a:r>
                  <a:rPr lang="en-US"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下简称缓存</a:t>
                </a:r>
                <a:r>
                  <a:rPr lang="en-US"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a:t>
                </a: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可以低成本的方式将文件发送给用户，但容量有限为</a:t>
                </a:r>
                <a14:m>
                  <m:oMath xmlns:m="http://schemas.openxmlformats.org/officeDocument/2006/math">
                    <m:r>
                      <a:rPr lang="en-US" altLang="zh-CN" sz="1800" i="1">
                        <a:solidFill>
                          <a:srgbClr val="191919"/>
                        </a:solidFill>
                        <a:effectLst/>
                        <a:latin typeface="Cambria Math" panose="02040503050406030204" pitchFamily="18" charset="0"/>
                        <a:ea typeface="宋体" panose="02010600030101010101" pitchFamily="2" charset="-122"/>
                        <a:cs typeface="Arial" panose="020B0604020202020204" pitchFamily="34" charset="0"/>
                      </a:rPr>
                      <m:t>𝑆</m:t>
                    </m:r>
                  </m:oMath>
                </a14:m>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，因此不可以将所有内容都储存在缓存中。</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indent="266700" algn="just">
                  <a:lnSpc>
                    <a:spcPct val="125000"/>
                  </a:lnSpc>
                </a:pP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内容储存服务器储存着所有文件，也具有将文件发送给用户的能力，但成本较高。因此，流行的文件应优先通过缓存</a:t>
                </a:r>
                <a:r>
                  <a:rPr lang="zh-CN" altLang="en-US" dirty="0">
                    <a:solidFill>
                      <a:srgbClr val="191919"/>
                    </a:solidFill>
                    <a:latin typeface="宋体" panose="02010600030101010101" pitchFamily="2" charset="-122"/>
                    <a:ea typeface="宋体" panose="02010600030101010101" pitchFamily="2" charset="-122"/>
                    <a:cs typeface="Arial" panose="020B0604020202020204" pitchFamily="34" charset="0"/>
                  </a:rPr>
                  <a:t>发送</a:t>
                </a:r>
                <a:r>
                  <a:rPr lang="zh-CN" altLang="zh-CN" sz="1800" dirty="0">
                    <a:solidFill>
                      <a:srgbClr val="191919"/>
                    </a:solidFill>
                    <a:effectLst/>
                    <a:latin typeface="宋体" panose="02010600030101010101" pitchFamily="2" charset="-122"/>
                    <a:ea typeface="宋体" panose="02010600030101010101" pitchFamily="2" charset="-122"/>
                    <a:cs typeface="Arial" panose="020B0604020202020204" pitchFamily="34" charset="0"/>
                  </a:rPr>
                  <a:t>。</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mc:Choice>
        <mc:Fallback xmlns="">
          <p:sp>
            <p:nvSpPr>
              <p:cNvPr id="12" name="文本框 11">
                <a:extLst>
                  <a:ext uri="{FF2B5EF4-FFF2-40B4-BE49-F238E27FC236}">
                    <a16:creationId xmlns:a16="http://schemas.microsoft.com/office/drawing/2014/main" id="{C4D7462A-3A1A-49C5-AD1E-814A0B23C45D}"/>
                  </a:ext>
                </a:extLst>
              </p:cNvPr>
              <p:cNvSpPr txBox="1">
                <a:spLocks noRot="1" noChangeAspect="1" noMove="1" noResize="1" noEditPoints="1" noAdjustHandles="1" noChangeArrowheads="1" noChangeShapeType="1" noTextEdit="1"/>
              </p:cNvSpPr>
              <p:nvPr/>
            </p:nvSpPr>
            <p:spPr>
              <a:xfrm>
                <a:off x="372620" y="3429000"/>
                <a:ext cx="11446759" cy="2562254"/>
              </a:xfrm>
              <a:prstGeom prst="rect">
                <a:avLst/>
              </a:prstGeom>
              <a:blipFill>
                <a:blip r:embed="rId4"/>
                <a:stretch>
                  <a:fillRect l="-426" t="-714" r="-479"/>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advTm="47172"/>
    </mc:Choice>
    <mc:Fallback>
      <p:transition spd="slow" advTm="47172"/>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0.9|2.2|1.4|2.3|9.1"/>
</p:tagLst>
</file>

<file path=ppt/tags/tag2.xml><?xml version="1.0" encoding="utf-8"?>
<p:tagLst xmlns:a="http://schemas.openxmlformats.org/drawingml/2006/main" xmlns:r="http://schemas.openxmlformats.org/officeDocument/2006/relationships" xmlns:p="http://schemas.openxmlformats.org/presentationml/2006/main">
  <p:tag name="TIMING" val="|0.9|2.2|1.4|2.3|9.1"/>
</p:tagLst>
</file>

<file path=ppt/tags/tag3.xml><?xml version="1.0" encoding="utf-8"?>
<p:tagLst xmlns:a="http://schemas.openxmlformats.org/drawingml/2006/main" xmlns:r="http://schemas.openxmlformats.org/officeDocument/2006/relationships" xmlns:p="http://schemas.openxmlformats.org/presentationml/2006/main">
  <p:tag name="TIMING" val="|0.9|2.2|1.4|2.3|9.1"/>
</p:tagLst>
</file>

<file path=ppt/tags/tag4.xml><?xml version="1.0" encoding="utf-8"?>
<p:tagLst xmlns:a="http://schemas.openxmlformats.org/drawingml/2006/main" xmlns:r="http://schemas.openxmlformats.org/officeDocument/2006/relationships" xmlns:p="http://schemas.openxmlformats.org/presentationml/2006/main">
  <p:tag name="TIMING" val="|0.9|2.2|1.4|2.3|9.1"/>
</p:tagLst>
</file>

<file path=ppt/tags/tag5.xml><?xml version="1.0" encoding="utf-8"?>
<p:tagLst xmlns:a="http://schemas.openxmlformats.org/drawingml/2006/main" xmlns:r="http://schemas.openxmlformats.org/officeDocument/2006/relationships" xmlns:p="http://schemas.openxmlformats.org/presentationml/2006/main">
  <p:tag name="TIMING" val="|0.9|2.2|1.4|2.3|9.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c43aee5-c409-42e1-ad79-17eb18188fc8}"/>
  <p:tag name="TABLE_ENDDRAG_ORIGIN_RECT" val="745*263"/>
  <p:tag name="TABLE_ENDDRAG_RECT" val="107*150*745*275"/>
</p:tagLst>
</file>

<file path=ppt/tags/tag7.xml><?xml version="1.0" encoding="utf-8"?>
<p:tagLst xmlns:a="http://schemas.openxmlformats.org/drawingml/2006/main" xmlns:r="http://schemas.openxmlformats.org/officeDocument/2006/relationships" xmlns:p="http://schemas.openxmlformats.org/presentationml/2006/main">
  <p:tag name="TIMING" val="|0.9|2.2|1.4|2.3|9.1"/>
</p:tagLst>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TotalTime>
  <Words>2938</Words>
  <Application>Microsoft Office PowerPoint</Application>
  <PresentationFormat>宽屏</PresentationFormat>
  <Paragraphs>145</Paragraphs>
  <Slides>26</Slides>
  <Notes>24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26</vt:i4>
      </vt:variant>
    </vt:vector>
  </HeadingPairs>
  <TitlesOfParts>
    <vt:vector size="38" baseType="lpstr">
      <vt:lpstr>Times New Roman Regular</vt:lpstr>
      <vt:lpstr>等线</vt:lpstr>
      <vt:lpstr>华文楷体</vt:lpstr>
      <vt:lpstr>宋体</vt:lpstr>
      <vt:lpstr>微软雅黑</vt:lpstr>
      <vt:lpstr>Arial</vt:lpstr>
      <vt:lpstr>Calibri</vt:lpstr>
      <vt:lpstr>Calibri Light</vt:lpstr>
      <vt:lpstr>Cambria Math</vt:lpstr>
      <vt:lpstr>Times New Roman</vt:lpstr>
      <vt:lpstr>Office</vt:lpstr>
      <vt:lpstr>自定义设计方案</vt:lpstr>
      <vt:lpstr>PowerPoint 演示文稿</vt:lpstr>
      <vt:lpstr>PowerPoint 演示文稿</vt:lpstr>
      <vt:lpstr>PowerPoint 演示文稿</vt:lpstr>
      <vt:lpstr>1.1研究目的与背景</vt:lpstr>
      <vt:lpstr>1.2主要研究内容</vt:lpstr>
      <vt:lpstr>PowerPoint 演示文稿</vt:lpstr>
      <vt:lpstr>2.1进度介绍</vt:lpstr>
      <vt:lpstr>PowerPoint 演示文稿</vt:lpstr>
      <vt:lpstr>3.1网络模型</vt:lpstr>
      <vt:lpstr>3.1网络模型</vt:lpstr>
      <vt:lpstr>3.2问题建模</vt:lpstr>
      <vt:lpstr>3.2问题建模</vt:lpstr>
      <vt:lpstr>3.2问题建模</vt:lpstr>
      <vt:lpstr>3.3问题分析</vt:lpstr>
      <vt:lpstr>3.3问题分析</vt:lpstr>
      <vt:lpstr>3.4列生成算法设计</vt:lpstr>
      <vt:lpstr>3.4列生成算法设计</vt:lpstr>
      <vt:lpstr>3.4列生成算法设计</vt:lpstr>
      <vt:lpstr>3.4列生成算法设计</vt:lpstr>
      <vt:lpstr>3.4列生成算法设计</vt:lpstr>
      <vt:lpstr>3.4列生成算法设计</vt:lpstr>
      <vt:lpstr>3.4舍入算法设计</vt:lpstr>
      <vt:lpstr>PowerPoint 演示文稿</vt:lpstr>
      <vt:lpstr>4.1主要困难</vt:lpstr>
      <vt:lpstr>4.2进度安排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Jianxiang</dc:creator>
  <cp:lastModifiedBy>邹 清林</cp:lastModifiedBy>
  <cp:revision>159</cp:revision>
  <dcterms:created xsi:type="dcterms:W3CDTF">2021-12-02T03:45:14Z</dcterms:created>
  <dcterms:modified xsi:type="dcterms:W3CDTF">2022-03-23T07:01:22Z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