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notesSlides/notesSlide5.xml" ContentType="application/vnd.openxmlformats-officedocument.presentationml.notesSlide+xml"/>
  <Override PartName="/ppt/comments/comment2.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3.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3.xml" ContentType="application/vnd.openxmlformats-officedocument.presentationml.comment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comment4.xml" ContentType="application/vnd.openxmlformats-officedocument.presentationml.comments+xml"/>
  <Override PartName="/ppt/notesSlides/notesSlide12.xml" ContentType="application/vnd.openxmlformats-officedocument.presentationml.notesSlide+xml"/>
  <Override PartName="/ppt/comments/comment5.xml" ContentType="application/vnd.openxmlformats-officedocument.presentationml.comments+xml"/>
  <Override PartName="/ppt/notesSlides/notesSlide13.xml" ContentType="application/vnd.openxmlformats-officedocument.presentationml.notesSlide+xml"/>
  <Override PartName="/ppt/comments/comment6.xml" ContentType="application/vnd.openxmlformats-officedocument.presentationml.comments+xml"/>
  <Override PartName="/ppt/tags/tag4.xml" ContentType="application/vnd.openxmlformats-officedocument.presentationml.tags+xml"/>
  <Override PartName="/ppt/notesSlides/notesSlide14.xml" ContentType="application/vnd.openxmlformats-officedocument.presentationml.notesSlide+xml"/>
  <Override PartName="/ppt/comments/comment7.xml" ContentType="application/vnd.openxmlformats-officedocument.presentationml.comments+xml"/>
  <Override PartName="/ppt/notesSlides/notesSlide15.xml" ContentType="application/vnd.openxmlformats-officedocument.presentationml.notesSlide+xml"/>
  <Override PartName="/ppt/comments/comment8.xml" ContentType="application/vnd.openxmlformats-officedocument.presentationml.comment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omments/comment9.xml" ContentType="application/vnd.openxmlformats-officedocument.presentationml.comments+xml"/>
  <Override PartName="/ppt/notesSlides/notesSlide18.xml" ContentType="application/vnd.openxmlformats-officedocument.presentationml.notesSlide+xml"/>
  <Override PartName="/ppt/comments/comment10.xml" ContentType="application/vnd.openxmlformats-officedocument.presentationml.comments+xml"/>
  <Override PartName="/ppt/notesSlides/notesSlide19.xml" ContentType="application/vnd.openxmlformats-officedocument.presentationml.notesSlide+xml"/>
  <Override PartName="/ppt/comments/comment11.xml" ContentType="application/vnd.openxmlformats-officedocument.presentationml.comment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omments/comment12.xml" ContentType="application/vnd.openxmlformats-officedocument.presentationml.comments+xml"/>
  <Override PartName="/ppt/notesSlides/notesSlide22.xml" ContentType="application/vnd.openxmlformats-officedocument.presentationml.notesSlide+xml"/>
  <Override PartName="/ppt/tags/tag5.xml" ContentType="application/vnd.openxmlformats-officedocument.presentationml.tags+xml"/>
  <Override PartName="/ppt/notesSlides/notesSlide23.xml" ContentType="application/vnd.openxmlformats-officedocument.presentationml.notesSlide+xml"/>
  <Override PartName="/ppt/comments/comment13.xml" ContentType="application/vnd.openxmlformats-officedocument.presentationml.comments+xml"/>
  <Override PartName="/ppt/comments/comment14.xml" ContentType="application/vnd.openxmlformats-officedocument.presentationml.comments+xml"/>
  <Override PartName="/ppt/comments/comment15.xml" ContentType="application/vnd.openxmlformats-officedocument.presentationml.comments+xml"/>
  <Override PartName="/ppt/tags/tag6.xml" ContentType="application/vnd.openxmlformats-officedocument.presentationml.tags+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33"/>
  </p:notesMasterIdLst>
  <p:sldIdLst>
    <p:sldId id="257" r:id="rId3"/>
    <p:sldId id="315" r:id="rId4"/>
    <p:sldId id="267" r:id="rId5"/>
    <p:sldId id="266" r:id="rId6"/>
    <p:sldId id="316" r:id="rId7"/>
    <p:sldId id="317" r:id="rId8"/>
    <p:sldId id="298" r:id="rId9"/>
    <p:sldId id="268" r:id="rId10"/>
    <p:sldId id="321" r:id="rId11"/>
    <p:sldId id="319" r:id="rId12"/>
    <p:sldId id="320" r:id="rId13"/>
    <p:sldId id="322" r:id="rId14"/>
    <p:sldId id="323" r:id="rId15"/>
    <p:sldId id="269" r:id="rId16"/>
    <p:sldId id="287" r:id="rId17"/>
    <p:sldId id="325" r:id="rId18"/>
    <p:sldId id="326" r:id="rId19"/>
    <p:sldId id="327" r:id="rId20"/>
    <p:sldId id="330" r:id="rId21"/>
    <p:sldId id="328" r:id="rId22"/>
    <p:sldId id="329" r:id="rId23"/>
    <p:sldId id="331" r:id="rId24"/>
    <p:sldId id="297" r:id="rId25"/>
    <p:sldId id="296" r:id="rId26"/>
    <p:sldId id="332" r:id="rId27"/>
    <p:sldId id="333" r:id="rId28"/>
    <p:sldId id="334" r:id="rId29"/>
    <p:sldId id="337" r:id="rId30"/>
    <p:sldId id="335" r:id="rId31"/>
    <p:sldId id="260"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邹 清林" initials="邹" lastIdx="26" clrIdx="0">
    <p:extLst>
      <p:ext uri="{19B8F6BF-5375-455C-9EA6-DF929625EA0E}">
        <p15:presenceInfo xmlns:p15="http://schemas.microsoft.com/office/powerpoint/2012/main" userId="fead829ce7b8163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45A88"/>
    <a:srgbClr val="355B88"/>
    <a:srgbClr val="0174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30" autoAdjust="0"/>
    <p:restoredTop sz="94660"/>
  </p:normalViewPr>
  <p:slideViewPr>
    <p:cSldViewPr snapToGrid="0">
      <p:cViewPr varScale="1">
        <p:scale>
          <a:sx n="81" d="100"/>
          <a:sy n="81" d="100"/>
        </p:scale>
        <p:origin x="61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6-09T12:59:33.445" idx="2">
    <p:pos x="215" y="2601"/>
    <p:text>这种想法推动了边缘缓存技术的产生</p:text>
    <p:extLst>
      <p:ext uri="{C676402C-5697-4E1C-873F-D02D1690AC5C}">
        <p15:threadingInfo xmlns:p15="http://schemas.microsoft.com/office/powerpoint/2012/main" timeZoneBias="-120"/>
      </p:ext>
    </p:extLst>
  </p:cm>
  <p:cm authorId="1" dt="2022-06-09T13:00:53.779" idx="3">
    <p:pos x="4598" y="1066"/>
    <p:text>移动数据流量从2017 年至2021年已经增长了近4倍，并且预测截止2022年底，全球总数据流量会变成2017年的约7倍</p:text>
    <p:extLst>
      <p:ext uri="{C676402C-5697-4E1C-873F-D02D1690AC5C}">
        <p15:threadingInfo xmlns:p15="http://schemas.microsoft.com/office/powerpoint/2012/main" timeZoneBias="-12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22-06-09T13:38:33.815" idx="15">
    <p:pos x="5163" y="2915"/>
    <p:text>更准确地说，假如得到了一条最短路径，对于时隙 t，如果路径决定经过节点V_t0，则设置x_tf^ = 0。如果路径经过〖〖V_t1^i〗_ 〗_ ^ ，我们设置x_tf^ =1和a_tfi^ =1。</p:text>
    <p:extLst>
      <p:ext uri="{C676402C-5697-4E1C-873F-D02D1690AC5C}">
        <p15:threadingInfo xmlns:p15="http://schemas.microsoft.com/office/powerpoint/2012/main" timeZoneBias="-12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22-06-09T13:36:45.157" idx="14">
    <p:pos x="5588" y="1419"/>
    <p:text>在一个文件的所有决策都设为0的情况下，算法能从一个简单的初始情况开始迭代。由于CGA算法是迭代的，在迭代循环中添加更优的解，因此总能找到最优解</p:text>
    <p:extLst>
      <p:ext uri="{C676402C-5697-4E1C-873F-D02D1690AC5C}">
        <p15:threadingInfo xmlns:p15="http://schemas.microsoft.com/office/powerpoint/2012/main" timeZoneBias="-12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1" dt="2022-06-09T13:53:11.732" idx="16">
    <p:pos x="4286" y="1938"/>
    <p:text>根据得到的〖 z〗_tf来修改决策，如〖 z〗_tf=1，说明在缓存决策中一定会在时隙t存储内容f，那就把对应要修改的表示决策的相应变量中〖(x〗_(tf ,) a_tfi)中的x置1，并且把所有不符合此缓存决定的决策丢弃。</p:text>
    <p:extLst>
      <p:ext uri="{C676402C-5697-4E1C-873F-D02D1690AC5C}">
        <p15:threadingInfo xmlns:p15="http://schemas.microsoft.com/office/powerpoint/2012/main" timeZoneBias="-120"/>
      </p:ext>
    </p:extLst>
  </p:cm>
</p:cmLst>
</file>

<file path=ppt/comments/comment13.xml><?xml version="1.0" encoding="utf-8"?>
<p:cmLst xmlns:a="http://schemas.openxmlformats.org/drawingml/2006/main" xmlns:r="http://schemas.openxmlformats.org/officeDocument/2006/relationships" xmlns:p="http://schemas.openxmlformats.org/presentationml/2006/main">
  <p:cm authorId="1" dt="2022-06-09T13:53:47.241" idx="17">
    <p:pos x="1463" y="3516"/>
    <p:text>其一是MPV算法和PBA算法在每个时刻做决策时都不考虑内容的新鲜度，实际上在每时隙的更新决策中做了许多不必要的下载策略，带来了相对高的系统负载。并不是所有用户请求的文件都需要极低的AoI，</p:text>
    <p:extLst>
      <p:ext uri="{C676402C-5697-4E1C-873F-D02D1690AC5C}">
        <p15:threadingInfo xmlns:p15="http://schemas.microsoft.com/office/powerpoint/2012/main" timeZoneBias="-120"/>
      </p:ext>
    </p:extLst>
  </p:cm>
  <p:cm authorId="1" dt="2022-06-09T13:54:26.465" idx="18">
    <p:pos x="1813" y="3491"/>
    <p:text>另一个原因是CGA算法的更新策略在每一时隙更新前都进行了相应的规划来求解相对的策略来决定哪些文件要主动从缓存中删除，哪些文件需要更新，因此时隙数|T|的增长对CGA算法的成本影响较小</p:text>
    <p:extLst>
      <p:ext uri="{C676402C-5697-4E1C-873F-D02D1690AC5C}">
        <p15:threadingInfo xmlns:p15="http://schemas.microsoft.com/office/powerpoint/2012/main" timeZoneBias="-120"/>
      </p:ext>
    </p:extLst>
  </p:cm>
</p:cmLst>
</file>

<file path=ppt/comments/comment14.xml><?xml version="1.0" encoding="utf-8"?>
<p:cmLst xmlns:a="http://schemas.openxmlformats.org/drawingml/2006/main" xmlns:r="http://schemas.openxmlformats.org/officeDocument/2006/relationships" xmlns:p="http://schemas.openxmlformats.org/presentationml/2006/main">
  <p:cm authorId="1" dt="2022-06-09T13:56:04.775" idx="19">
    <p:pos x="2496" y="624"/>
    <p:text>文件数少时三种算法性能差异很小。随着文件数增大，缓存容量同时也增加，而 CGA 能够有效地利用缓存容量，因此成本较低。</p:text>
    <p:extLst>
      <p:ext uri="{C676402C-5697-4E1C-873F-D02D1690AC5C}">
        <p15:threadingInfo xmlns:p15="http://schemas.microsoft.com/office/powerpoint/2012/main" timeZoneBias="-120"/>
      </p:ext>
    </p:extLst>
  </p:cm>
  <p:cm authorId="1" dt="2022-06-09T13:57:05.902" idx="20">
    <p:pos x="6462" y="593"/>
    <p:text>随着ρ从0.5增大到1，缓存的容量逐渐增大到能存储所有文件，CGA的性能越来越接近理论值</p:text>
    <p:extLst>
      <p:ext uri="{C676402C-5697-4E1C-873F-D02D1690AC5C}">
        <p15:threadingInfo xmlns:p15="http://schemas.microsoft.com/office/powerpoint/2012/main" timeZoneBias="-120"/>
      </p:ext>
    </p:extLst>
  </p:cm>
  <p:cm authorId="1" dt="2022-06-09T13:57:36.745" idx="21">
    <p:pos x="6462" y="729"/>
    <p:text>而此情况下的MPV与PBA算法与CGA算法的性能差异是关于AoI的更新策略不同导致的</p:text>
    <p:extLst>
      <p:ext uri="{C676402C-5697-4E1C-873F-D02D1690AC5C}">
        <p15:threadingInfo xmlns:p15="http://schemas.microsoft.com/office/powerpoint/2012/main" timeZoneBias="-120">
          <p15:parentCm authorId="1" idx="20"/>
        </p15:threadingInfo>
      </p:ext>
    </p:extLst>
  </p:cm>
</p:cmLst>
</file>

<file path=ppt/comments/comment15.xml><?xml version="1.0" encoding="utf-8"?>
<p:cmLst xmlns:a="http://schemas.openxmlformats.org/drawingml/2006/main" xmlns:r="http://schemas.openxmlformats.org/officeDocument/2006/relationships" xmlns:p="http://schemas.openxmlformats.org/presentationml/2006/main">
  <p:cm authorId="1" dt="2022-06-09T13:57:58.606" idx="22">
    <p:pos x="2452" y="617"/>
    <p:text>随着C_s增大服务器离用户距离变远，三种算法的性能差距增大，MPV算法的性能劣化最快，CGA算法的性能较为优秀</p:text>
    <p:extLst>
      <p:ext uri="{C676402C-5697-4E1C-873F-D02D1690AC5C}">
        <p15:threadingInfo xmlns:p15="http://schemas.microsoft.com/office/powerpoint/2012/main"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2-06-09T13:01:44.323" idx="4">
    <p:pos x="743" y="1124"/>
    <p:text>新鲜度是用来表征表示消息的新鲜程度的概念，刚刚产生的信息新鲜程度高，产生很久的信息新鲜程度低，考虑到有限的缓存容量和信息的新鲜度，在边缘缓存节点中存在一个更新问题</p:text>
    <p:extLst>
      <p:ext uri="{C676402C-5697-4E1C-873F-D02D1690AC5C}">
        <p15:threadingInfo xmlns:p15="http://schemas.microsoft.com/office/powerpoint/2012/main" timeZoneBias="-1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2-06-09T14:11:35.816" idx="23">
    <p:pos x="5619" y="824"/>
    <p:text>一个简化的边缘缓存系统</p:text>
    <p:extLst>
      <p:ext uri="{C676402C-5697-4E1C-873F-D02D1690AC5C}">
        <p15:threadingInfo xmlns:p15="http://schemas.microsoft.com/office/powerpoint/2012/main" timeZoneBias="-1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2-06-09T13:25:14.068" idx="5">
    <p:pos x="5507" y="924"/>
    <p:text>此问题中信息的新鲜度用Aoi表示</p:text>
    <p:extLst>
      <p:ext uri="{C676402C-5697-4E1C-873F-D02D1690AC5C}">
        <p15:threadingInfo xmlns:p15="http://schemas.microsoft.com/office/powerpoint/2012/main" timeZoneBias="-120"/>
      </p:ext>
    </p:extLst>
  </p:cm>
  <p:cm authorId="1" dt="2022-06-09T13:26:00.121" idx="6">
    <p:pos x="5507" y="1060"/>
    <p:text>信息的流行度服从齐夫分布，该分布指少部分内容占据了绝大多数的使用机会</p:text>
    <p:extLst>
      <p:ext uri="{C676402C-5697-4E1C-873F-D02D1690AC5C}">
        <p15:threadingInfo xmlns:p15="http://schemas.microsoft.com/office/powerpoint/2012/main" timeZoneBias="-120">
          <p15:parentCm authorId="1" idx="5"/>
        </p15:threadingInfo>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2-06-09T13:27:28.560" idx="7">
    <p:pos x="5751" y="1062"/>
    <p:text>第一部分满足所有用户的所有文件请求，第二部分文件更新，第三部分是内容过时的惩罚成本</p:text>
    <p:extLst>
      <p:ext uri="{C676402C-5697-4E1C-873F-D02D1690AC5C}">
        <p15:threadingInfo xmlns:p15="http://schemas.microsoft.com/office/powerpoint/2012/main" timeZoneBias="-120"/>
      </p:ext>
    </p:extLst>
  </p:cm>
  <p:cm authorId="1" dt="2022-06-09T14:57:33.318" idx="25">
    <p:pos x="5751" y="1198"/>
    <p:text>总成本反映了网络负载</p:text>
    <p:extLst>
      <p:ext uri="{C676402C-5697-4E1C-873F-D02D1690AC5C}">
        <p15:threadingInfo xmlns:p15="http://schemas.microsoft.com/office/powerpoint/2012/main" timeZoneBias="-120">
          <p15:parentCm authorId="1" idx="7"/>
        </p15:threadingInfo>
      </p:ext>
    </p:extLst>
  </p:cm>
  <p:cm authorId="1" dt="2022-06-09T13:28:30.065" idx="8">
    <p:pos x="5664" y="2502"/>
    <p:text>第一式表示缓存容量约束，后三个式子表示AoI约束</p:text>
    <p:extLst>
      <p:ext uri="{C676402C-5697-4E1C-873F-D02D1690AC5C}">
        <p15:threadingInfo xmlns:p15="http://schemas.microsoft.com/office/powerpoint/2012/main" timeZoneBias="-120"/>
      </p:ext>
    </p:extLst>
  </p:cm>
  <p:cm authorId="1" dt="2022-06-09T13:28:53.958" idx="9">
    <p:pos x="5864" y="3497"/>
    <p:text>该问题是一个整数线性规划问题，并且是Np-hard难度，证明过程见论文</p:text>
    <p:extLst>
      <p:ext uri="{C676402C-5697-4E1C-873F-D02D1690AC5C}">
        <p15:threadingInfo xmlns:p15="http://schemas.microsoft.com/office/powerpoint/2012/main" timeZoneBias="-12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2-06-09T13:33:48.456" idx="10">
    <p:pos x="3729" y="1519"/>
    <p:text>如果文件f是第k种组合，wfk就为1</p:text>
    <p:extLst>
      <p:ext uri="{C676402C-5697-4E1C-873F-D02D1690AC5C}">
        <p15:threadingInfo xmlns:p15="http://schemas.microsoft.com/office/powerpoint/2012/main" timeZoneBias="-12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2-06-09T13:34:46.286" idx="12">
    <p:pos x="5150" y="937"/>
    <p:text>接下来通过重表述后的问题，来进行缓存更新机制的设计</p:text>
    <p:extLst>
      <p:ext uri="{C676402C-5697-4E1C-873F-D02D1690AC5C}">
        <p15:threadingInfo xmlns:p15="http://schemas.microsoft.com/office/powerpoint/2012/main" timeZoneBias="-12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22-06-09T13:35:38.166" idx="13">
    <p:pos x="544" y="2358"/>
    <p:text>该问题是一个整数规划问题</p:text>
    <p:extLst>
      <p:ext uri="{C676402C-5697-4E1C-873F-D02D1690AC5C}">
        <p15:threadingInfo xmlns:p15="http://schemas.microsoft.com/office/powerpoint/2012/main" timeZoneBias="-12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22-06-09T14:17:27.167" idx="24">
    <p:pos x="10" y="10"/>
    <p:text>pi对应RMP的约束式1，beta对应约束式2</p:text>
    <p:extLst>
      <p:ext uri="{C676402C-5697-4E1C-873F-D02D1690AC5C}">
        <p15:threadingInfo xmlns:p15="http://schemas.microsoft.com/office/powerpoint/2012/main" timeZoneBias="-1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5B906-1A26-42D0-9785-1F9FBE03FAD7}" type="datetimeFigureOut">
              <a:rPr lang="zh-CN" altLang="en-US" smtClean="0"/>
              <a:t>2022/6/11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7A76F8-615D-4DCA-BF12-50E9766C04DA}"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26"/>
          <p:cNvSpPr>
            <a:spLocks noGrp="1" noRot="1" noChangeAspect="1" noChangeArrowheads="1" noTextEdit="1"/>
          </p:cNvSpPr>
          <p:nvPr>
            <p:ph type="sldImg" idx="4294967295"/>
          </p:nvPr>
        </p:nvSpPr>
        <p:spPr>
          <a:xfrm>
            <a:off x="395288" y="692150"/>
            <a:ext cx="6070600" cy="3416300"/>
          </a:xfrm>
        </p:spPr>
      </p:sp>
      <p:sp>
        <p:nvSpPr>
          <p:cNvPr id="5123" name="Rectangle 1027"/>
          <p:cNvSpPr>
            <a:spLocks noGrp="1" noChangeArrowheads="1"/>
          </p:cNvSpPr>
          <p:nvPr>
            <p:ph type="body" idx="4294967295"/>
          </p:nvPr>
        </p:nvSpPr>
        <p:spPr>
          <a:xfrm>
            <a:off x="906324" y="4344358"/>
            <a:ext cx="5036152" cy="4103240"/>
          </a:xfrm>
          <a:noFill/>
        </p:spPr>
        <p:txBody>
          <a:bodyPr/>
          <a:lstStyle/>
          <a:p>
            <a:pPr algn="ctr"/>
            <a:endParaRPr lang="en-US" altLang="zh-CN" dirty="0">
              <a:cs typeface="Arial" panose="020B060402020209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0317808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0835933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56396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2547214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p:cNvSpPr>
            <a:spLocks noGrp="1" noRot="1" noChangeAspect="1" noTextEdit="1"/>
          </p:cNvSpPr>
          <p:nvPr>
            <p:ph type="sldImg"/>
          </p:nvPr>
        </p:nvSpPr>
        <p:spPr bwMode="auto">
          <a:noFill/>
          <a:ln>
            <a:solidFill>
              <a:srgbClr val="000000"/>
            </a:solidFill>
            <a:miter lim="800000"/>
          </a:ln>
        </p:spPr>
      </p:sp>
      <p:sp>
        <p:nvSpPr>
          <p:cNvPr id="5123" name="备注占位符 2"/>
          <p:cNvSpPr>
            <a:spLocks noGrp="1"/>
          </p:cNvSpPr>
          <p:nvPr>
            <p:ph type="body" idx="1"/>
          </p:nvPr>
        </p:nvSpPr>
        <p:spPr bwMode="auto">
          <a:noFill/>
        </p:spPr>
        <p:txBody>
          <a:bodyPr wrap="square" numCol="1" anchor="t" anchorCtr="0" compatLnSpc="1"/>
          <a:lstStyle/>
          <a:p>
            <a:pPr eaLnBrk="1" hangingPunct="1"/>
            <a:endParaRPr lang="zh-CN" altLang="en-US"/>
          </a:p>
        </p:txBody>
      </p:sp>
      <p:sp>
        <p:nvSpPr>
          <p:cNvPr id="5124" name="灯片编号占位符 3"/>
          <p:cNvSpPr>
            <a:spLocks noGrp="1"/>
          </p:cNvSpPr>
          <p:nvPr>
            <p:ph type="sldNum" sz="quarter" idx="5"/>
          </p:nvPr>
        </p:nvSpPr>
        <p:spPr bwMode="auto">
          <a:noFill/>
          <a:ln>
            <a:miter lim="800000"/>
          </a:ln>
        </p:spPr>
        <p:txBody>
          <a:bodyPr/>
          <a:lstStyle/>
          <a:p>
            <a:fld id="{C78D7997-5B65-419B-92F8-24A46120F262}" type="slidenum">
              <a:rPr lang="zh-CN" altLang="en-US"/>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27A76F8-615D-4DCA-BF12-50E9766C04DA}" type="slidenum">
              <a:rPr lang="zh-CN" altLang="en-US" smtClean="0"/>
              <a:t>15</a:t>
            </a:fld>
            <a:endParaRPr lang="zh-CN" altLang="en-US"/>
          </a:p>
        </p:txBody>
      </p:sp>
    </p:spTree>
    <p:extLst>
      <p:ext uri="{BB962C8B-B14F-4D97-AF65-F5344CB8AC3E}">
        <p14:creationId xmlns:p14="http://schemas.microsoft.com/office/powerpoint/2010/main" val="12430829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27A76F8-615D-4DCA-BF12-50E9766C04DA}" type="slidenum">
              <a:rPr lang="zh-CN" altLang="en-US" smtClean="0"/>
              <a:t>16</a:t>
            </a:fld>
            <a:endParaRPr lang="zh-CN" altLang="en-US"/>
          </a:p>
        </p:txBody>
      </p:sp>
    </p:spTree>
    <p:extLst>
      <p:ext uri="{BB962C8B-B14F-4D97-AF65-F5344CB8AC3E}">
        <p14:creationId xmlns:p14="http://schemas.microsoft.com/office/powerpoint/2010/main" val="19485370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27A76F8-615D-4DCA-BF12-50E9766C04DA}" type="slidenum">
              <a:rPr lang="zh-CN" altLang="en-US" smtClean="0"/>
              <a:t>17</a:t>
            </a:fld>
            <a:endParaRPr lang="zh-CN" altLang="en-US"/>
          </a:p>
        </p:txBody>
      </p:sp>
    </p:spTree>
    <p:extLst>
      <p:ext uri="{BB962C8B-B14F-4D97-AF65-F5344CB8AC3E}">
        <p14:creationId xmlns:p14="http://schemas.microsoft.com/office/powerpoint/2010/main" val="15671996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27A76F8-615D-4DCA-BF12-50E9766C04DA}" type="slidenum">
              <a:rPr lang="zh-CN" altLang="en-US" smtClean="0"/>
              <a:t>18</a:t>
            </a:fld>
            <a:endParaRPr lang="zh-CN" altLang="en-US"/>
          </a:p>
        </p:txBody>
      </p:sp>
    </p:spTree>
    <p:extLst>
      <p:ext uri="{BB962C8B-B14F-4D97-AF65-F5344CB8AC3E}">
        <p14:creationId xmlns:p14="http://schemas.microsoft.com/office/powerpoint/2010/main" val="29896008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27A76F8-615D-4DCA-BF12-50E9766C04DA}" type="slidenum">
              <a:rPr lang="zh-CN" altLang="en-US" smtClean="0"/>
              <a:t>19</a:t>
            </a:fld>
            <a:endParaRPr lang="zh-CN" altLang="en-US"/>
          </a:p>
        </p:txBody>
      </p:sp>
    </p:spTree>
    <p:extLst>
      <p:ext uri="{BB962C8B-B14F-4D97-AF65-F5344CB8AC3E}">
        <p14:creationId xmlns:p14="http://schemas.microsoft.com/office/powerpoint/2010/main" val="13540054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p:cNvSpPr>
            <a:spLocks noGrp="1" noRot="1" noChangeAspect="1" noTextEdit="1"/>
          </p:cNvSpPr>
          <p:nvPr>
            <p:ph type="sldImg"/>
          </p:nvPr>
        </p:nvSpPr>
        <p:spPr bwMode="auto">
          <a:noFill/>
          <a:ln>
            <a:solidFill>
              <a:srgbClr val="000000"/>
            </a:solidFill>
            <a:miter lim="800000"/>
          </a:ln>
        </p:spPr>
      </p:sp>
      <p:sp>
        <p:nvSpPr>
          <p:cNvPr id="5123" name="备注占位符 2"/>
          <p:cNvSpPr>
            <a:spLocks noGrp="1"/>
          </p:cNvSpPr>
          <p:nvPr>
            <p:ph type="body" idx="1"/>
          </p:nvPr>
        </p:nvSpPr>
        <p:spPr bwMode="auto">
          <a:noFill/>
        </p:spPr>
        <p:txBody>
          <a:bodyPr wrap="square" numCol="1" anchor="t" anchorCtr="0" compatLnSpc="1"/>
          <a:lstStyle/>
          <a:p>
            <a:pPr eaLnBrk="1" hangingPunct="1"/>
            <a:endParaRPr lang="zh-CN" altLang="en-US"/>
          </a:p>
        </p:txBody>
      </p:sp>
      <p:sp>
        <p:nvSpPr>
          <p:cNvPr id="5124" name="灯片编号占位符 3"/>
          <p:cNvSpPr>
            <a:spLocks noGrp="1"/>
          </p:cNvSpPr>
          <p:nvPr>
            <p:ph type="sldNum" sz="quarter" idx="5"/>
          </p:nvPr>
        </p:nvSpPr>
        <p:spPr bwMode="auto">
          <a:noFill/>
          <a:ln>
            <a:miter lim="800000"/>
          </a:ln>
        </p:spPr>
        <p:txBody>
          <a:bodyPr/>
          <a:lstStyle/>
          <a:p>
            <a:fld id="{C78D7997-5B65-419B-92F8-24A46120F262}" type="slidenum">
              <a:rPr lang="zh-CN" altLang="en-US"/>
              <a:t>2</a:t>
            </a:fld>
            <a:endParaRPr lang="zh-CN" altLang="en-US"/>
          </a:p>
        </p:txBody>
      </p:sp>
    </p:spTree>
    <p:extLst>
      <p:ext uri="{BB962C8B-B14F-4D97-AF65-F5344CB8AC3E}">
        <p14:creationId xmlns:p14="http://schemas.microsoft.com/office/powerpoint/2010/main" val="25282166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27A76F8-615D-4DCA-BF12-50E9766C04DA}" type="slidenum">
              <a:rPr lang="zh-CN" altLang="en-US" smtClean="0"/>
              <a:t>20</a:t>
            </a:fld>
            <a:endParaRPr lang="zh-CN" altLang="en-US"/>
          </a:p>
        </p:txBody>
      </p:sp>
    </p:spTree>
    <p:extLst>
      <p:ext uri="{BB962C8B-B14F-4D97-AF65-F5344CB8AC3E}">
        <p14:creationId xmlns:p14="http://schemas.microsoft.com/office/powerpoint/2010/main" val="30598021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27A76F8-615D-4DCA-BF12-50E9766C04DA}" type="slidenum">
              <a:rPr lang="zh-CN" altLang="en-US" smtClean="0"/>
              <a:t>21</a:t>
            </a:fld>
            <a:endParaRPr lang="zh-CN" altLang="en-US"/>
          </a:p>
        </p:txBody>
      </p:sp>
    </p:spTree>
    <p:extLst>
      <p:ext uri="{BB962C8B-B14F-4D97-AF65-F5344CB8AC3E}">
        <p14:creationId xmlns:p14="http://schemas.microsoft.com/office/powerpoint/2010/main" val="3339871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27A76F8-615D-4DCA-BF12-50E9766C04DA}" type="slidenum">
              <a:rPr lang="zh-CN" altLang="en-US" smtClean="0"/>
              <a:t>22</a:t>
            </a:fld>
            <a:endParaRPr lang="zh-CN" altLang="en-US"/>
          </a:p>
        </p:txBody>
      </p:sp>
    </p:spTree>
    <p:extLst>
      <p:ext uri="{BB962C8B-B14F-4D97-AF65-F5344CB8AC3E}">
        <p14:creationId xmlns:p14="http://schemas.microsoft.com/office/powerpoint/2010/main" val="14998223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p:cNvSpPr>
            <a:spLocks noGrp="1" noRot="1" noChangeAspect="1" noTextEdit="1"/>
          </p:cNvSpPr>
          <p:nvPr>
            <p:ph type="sldImg"/>
          </p:nvPr>
        </p:nvSpPr>
        <p:spPr bwMode="auto">
          <a:noFill/>
          <a:ln>
            <a:solidFill>
              <a:srgbClr val="000000"/>
            </a:solidFill>
            <a:miter lim="800000"/>
          </a:ln>
        </p:spPr>
      </p:sp>
      <p:sp>
        <p:nvSpPr>
          <p:cNvPr id="5123" name="备注占位符 2"/>
          <p:cNvSpPr>
            <a:spLocks noGrp="1"/>
          </p:cNvSpPr>
          <p:nvPr>
            <p:ph type="body" idx="1"/>
          </p:nvPr>
        </p:nvSpPr>
        <p:spPr bwMode="auto">
          <a:noFill/>
        </p:spPr>
        <p:txBody>
          <a:bodyPr wrap="square" numCol="1" anchor="t" anchorCtr="0" compatLnSpc="1"/>
          <a:lstStyle/>
          <a:p>
            <a:pPr eaLnBrk="1" hangingPunct="1"/>
            <a:endParaRPr lang="zh-CN" altLang="en-US"/>
          </a:p>
        </p:txBody>
      </p:sp>
      <p:sp>
        <p:nvSpPr>
          <p:cNvPr id="5124" name="灯片编号占位符 3"/>
          <p:cNvSpPr>
            <a:spLocks noGrp="1"/>
          </p:cNvSpPr>
          <p:nvPr>
            <p:ph type="sldNum" sz="quarter" idx="5"/>
          </p:nvPr>
        </p:nvSpPr>
        <p:spPr bwMode="auto">
          <a:noFill/>
          <a:ln>
            <a:miter lim="800000"/>
          </a:ln>
        </p:spPr>
        <p:txBody>
          <a:bodyPr/>
          <a:lstStyle/>
          <a:p>
            <a:fld id="{C78D7997-5B65-419B-92F8-24A46120F262}" type="slidenum">
              <a:rPr lang="zh-CN" altLang="en-US"/>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p:cNvSpPr>
            <a:spLocks noGrp="1" noRot="1" noChangeAspect="1" noTextEdit="1"/>
          </p:cNvSpPr>
          <p:nvPr>
            <p:ph type="sldImg"/>
          </p:nvPr>
        </p:nvSpPr>
        <p:spPr bwMode="auto">
          <a:noFill/>
          <a:ln>
            <a:solidFill>
              <a:srgbClr val="000000"/>
            </a:solidFill>
            <a:miter lim="800000"/>
          </a:ln>
        </p:spPr>
      </p:sp>
      <p:sp>
        <p:nvSpPr>
          <p:cNvPr id="5123" name="备注占位符 2"/>
          <p:cNvSpPr>
            <a:spLocks noGrp="1"/>
          </p:cNvSpPr>
          <p:nvPr>
            <p:ph type="body" idx="1"/>
          </p:nvPr>
        </p:nvSpPr>
        <p:spPr bwMode="auto">
          <a:noFill/>
        </p:spPr>
        <p:txBody>
          <a:bodyPr wrap="square" numCol="1" anchor="t" anchorCtr="0" compatLnSpc="1"/>
          <a:lstStyle/>
          <a:p>
            <a:pPr eaLnBrk="1" hangingPunct="1"/>
            <a:endParaRPr lang="zh-CN" altLang="en-US"/>
          </a:p>
        </p:txBody>
      </p:sp>
      <p:sp>
        <p:nvSpPr>
          <p:cNvPr id="5124" name="灯片编号占位符 3"/>
          <p:cNvSpPr>
            <a:spLocks noGrp="1"/>
          </p:cNvSpPr>
          <p:nvPr>
            <p:ph type="sldNum" sz="quarter" idx="5"/>
          </p:nvPr>
        </p:nvSpPr>
        <p:spPr bwMode="auto">
          <a:noFill/>
          <a:ln>
            <a:miter lim="800000"/>
          </a:ln>
        </p:spPr>
        <p:txBody>
          <a:bodyPr/>
          <a:lstStyle/>
          <a:p>
            <a:fld id="{C78D7997-5B65-419B-92F8-24A46120F262}" type="slidenum">
              <a:rPr lang="zh-CN" altLang="en-US"/>
              <a:t>30</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p:cNvSpPr>
            <a:spLocks noGrp="1" noRot="1" noChangeAspect="1" noTextEdit="1"/>
          </p:cNvSpPr>
          <p:nvPr>
            <p:ph type="sldImg"/>
          </p:nvPr>
        </p:nvSpPr>
        <p:spPr bwMode="auto">
          <a:noFill/>
          <a:ln>
            <a:solidFill>
              <a:srgbClr val="000000"/>
            </a:solidFill>
            <a:miter lim="800000"/>
          </a:ln>
        </p:spPr>
      </p:sp>
      <p:sp>
        <p:nvSpPr>
          <p:cNvPr id="5123" name="备注占位符 2"/>
          <p:cNvSpPr>
            <a:spLocks noGrp="1"/>
          </p:cNvSpPr>
          <p:nvPr>
            <p:ph type="body" idx="1"/>
          </p:nvPr>
        </p:nvSpPr>
        <p:spPr bwMode="auto">
          <a:noFill/>
        </p:spPr>
        <p:txBody>
          <a:bodyPr wrap="square" numCol="1" anchor="t" anchorCtr="0" compatLnSpc="1"/>
          <a:lstStyle/>
          <a:p>
            <a:pPr eaLnBrk="1" hangingPunct="1"/>
            <a:endParaRPr lang="zh-CN" altLang="en-US"/>
          </a:p>
        </p:txBody>
      </p:sp>
      <p:sp>
        <p:nvSpPr>
          <p:cNvPr id="5124" name="灯片编号占位符 3"/>
          <p:cNvSpPr>
            <a:spLocks noGrp="1"/>
          </p:cNvSpPr>
          <p:nvPr>
            <p:ph type="sldNum" sz="quarter" idx="5"/>
          </p:nvPr>
        </p:nvSpPr>
        <p:spPr bwMode="auto">
          <a:noFill/>
          <a:ln>
            <a:miter lim="800000"/>
          </a:ln>
        </p:spPr>
        <p:txBody>
          <a:bodyPr/>
          <a:lstStyle/>
          <a:p>
            <a:fld id="{C78D7997-5B65-419B-92F8-24A46120F262}" type="slidenum">
              <a:rPr lang="zh-CN" altLang="en-US"/>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3181892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5544288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5794766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p:cNvSpPr>
            <a:spLocks noGrp="1" noRot="1" noChangeAspect="1" noTextEdit="1"/>
          </p:cNvSpPr>
          <p:nvPr>
            <p:ph type="sldImg"/>
          </p:nvPr>
        </p:nvSpPr>
        <p:spPr bwMode="auto">
          <a:noFill/>
          <a:ln>
            <a:solidFill>
              <a:srgbClr val="000000"/>
            </a:solidFill>
            <a:miter lim="800000"/>
          </a:ln>
        </p:spPr>
      </p:sp>
      <p:sp>
        <p:nvSpPr>
          <p:cNvPr id="5123" name="备注占位符 2"/>
          <p:cNvSpPr>
            <a:spLocks noGrp="1"/>
          </p:cNvSpPr>
          <p:nvPr>
            <p:ph type="body" idx="1"/>
          </p:nvPr>
        </p:nvSpPr>
        <p:spPr bwMode="auto">
          <a:noFill/>
        </p:spPr>
        <p:txBody>
          <a:bodyPr wrap="square" numCol="1" anchor="t" anchorCtr="0" compatLnSpc="1"/>
          <a:lstStyle/>
          <a:p>
            <a:pPr eaLnBrk="1" hangingPunct="1"/>
            <a:endParaRPr lang="zh-CN" altLang="en-US"/>
          </a:p>
        </p:txBody>
      </p:sp>
      <p:sp>
        <p:nvSpPr>
          <p:cNvPr id="5124" name="灯片编号占位符 3"/>
          <p:cNvSpPr>
            <a:spLocks noGrp="1"/>
          </p:cNvSpPr>
          <p:nvPr>
            <p:ph type="sldNum" sz="quarter" idx="5"/>
          </p:nvPr>
        </p:nvSpPr>
        <p:spPr bwMode="auto">
          <a:noFill/>
          <a:ln>
            <a:miter lim="800000"/>
          </a:ln>
        </p:spPr>
        <p:txBody>
          <a:bodyPr/>
          <a:lstStyle/>
          <a:p>
            <a:fld id="{C78D7997-5B65-419B-92F8-24A46120F262}" type="slidenum">
              <a:rPr lang="zh-CN" altLang="en-US"/>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27A76F8-615D-4DCA-BF12-50E9766C04DA}" type="slidenum">
              <a:rPr lang="zh-CN" altLang="en-US" smtClean="0"/>
              <a:t>9</a:t>
            </a:fld>
            <a:endParaRPr lang="zh-CN" altLang="en-US"/>
          </a:p>
        </p:txBody>
      </p:sp>
    </p:spTree>
    <p:extLst>
      <p:ext uri="{BB962C8B-B14F-4D97-AF65-F5344CB8AC3E}">
        <p14:creationId xmlns:p14="http://schemas.microsoft.com/office/powerpoint/2010/main" val="9194121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3422C8DC-61EF-4EFD-BD06-AFBF9142E21B}" type="datetimeFigureOut">
              <a:rPr lang="zh-CN" altLang="en-US" smtClean="0"/>
              <a:t>2022/6/11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F2900B-B216-4C74-8CC0-5A170A3B25FD}"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3422C8DC-61EF-4EFD-BD06-AFBF9142E21B}" type="datetimeFigureOut">
              <a:rPr lang="zh-CN" altLang="en-US" smtClean="0"/>
              <a:t>2022/6/11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F2900B-B216-4C74-8CC0-5A170A3B25FD}"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1"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3422C8DC-61EF-4EFD-BD06-AFBF9142E21B}" type="datetimeFigureOut">
              <a:rPr lang="zh-CN" altLang="en-US" smtClean="0"/>
              <a:t>2022/6/11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F2900B-B216-4C74-8CC0-5A170A3B25FD}"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2022/6/11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2022/6/11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2022/6/11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2022/6/11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2022/6/11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2022/6/11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2022/6/11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2022/6/11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3422C8DC-61EF-4EFD-BD06-AFBF9142E21B}" type="datetimeFigureOut">
              <a:rPr lang="zh-CN" altLang="en-US" smtClean="0"/>
              <a:t>2022/6/11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F2900B-B216-4C74-8CC0-5A170A3B25FD}"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2022/6/11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2022/6/11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3422C8DC-61EF-4EFD-BD06-AFBF9142E21B}" type="datetimeFigureOut">
              <a:rPr lang="zh-CN" altLang="en-US" smtClean="0"/>
              <a:t>2022/6/11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F2900B-B216-4C74-8CC0-5A170A3B25FD}"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3422C8DC-61EF-4EFD-BD06-AFBF9142E21B}" type="datetimeFigureOut">
              <a:rPr lang="zh-CN" altLang="en-US" smtClean="0"/>
              <a:t>2022/6/11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F2900B-B216-4C74-8CC0-5A170A3B25FD}"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7"/>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1"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3422C8DC-61EF-4EFD-BD06-AFBF9142E21B}" type="datetimeFigureOut">
              <a:rPr lang="zh-CN" altLang="en-US" smtClean="0"/>
              <a:t>2022/6/11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7F2900B-B216-4C74-8CC0-5A170A3B25FD}"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userDrawn="1"/>
        </p:nvSpPr>
        <p:spPr>
          <a:xfrm>
            <a:off x="89659" y="105238"/>
            <a:ext cx="266226" cy="255882"/>
          </a:xfrm>
          <a:prstGeom prst="rect">
            <a:avLst/>
          </a:prstGeom>
          <a:solidFill>
            <a:srgbClr val="345A88"/>
          </a:solidFill>
          <a:ln>
            <a:solidFill>
              <a:srgbClr val="345A8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矩形 6"/>
          <p:cNvSpPr/>
          <p:nvPr userDrawn="1"/>
        </p:nvSpPr>
        <p:spPr>
          <a:xfrm>
            <a:off x="0" y="6262688"/>
            <a:ext cx="12192000" cy="595312"/>
          </a:xfrm>
          <a:prstGeom prst="rect">
            <a:avLst/>
          </a:prstGeom>
          <a:solidFill>
            <a:srgbClr val="345A8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pic>
        <p:nvPicPr>
          <p:cNvPr id="4100" name="图片 2"/>
          <p:cNvPicPr>
            <a:picLocks noChangeAspect="1"/>
          </p:cNvPicPr>
          <p:nvPr userDrawn="1"/>
        </p:nvPicPr>
        <p:blipFill>
          <a:blip r:embed="rId2"/>
          <a:srcRect/>
          <a:stretch>
            <a:fillRect/>
          </a:stretch>
        </p:blipFill>
        <p:spPr bwMode="auto">
          <a:xfrm>
            <a:off x="115537" y="6350816"/>
            <a:ext cx="2235200" cy="449263"/>
          </a:xfrm>
          <a:prstGeom prst="rect">
            <a:avLst/>
          </a:prstGeom>
          <a:noFill/>
          <a:ln w="9525">
            <a:noFill/>
            <a:miter lim="800000"/>
            <a:headEnd/>
            <a:tailEnd/>
          </a:ln>
        </p:spPr>
      </p:pic>
      <p:sp>
        <p:nvSpPr>
          <p:cNvPr id="8" name="文本框 7"/>
          <p:cNvSpPr txBox="1"/>
          <p:nvPr userDrawn="1"/>
        </p:nvSpPr>
        <p:spPr>
          <a:xfrm>
            <a:off x="182213" y="192786"/>
            <a:ext cx="8927281" cy="583565"/>
          </a:xfrm>
          <a:prstGeom prst="rect">
            <a:avLst/>
          </a:prstGeom>
          <a:solidFill>
            <a:schemeClr val="accent1">
              <a:lumMod val="20000"/>
              <a:lumOff val="80000"/>
            </a:schemeClr>
          </a:solidFill>
        </p:spPr>
        <p:txBody>
          <a:bodyPr wrap="square">
            <a:spAutoFit/>
          </a:bodyPr>
          <a:lstStyle/>
          <a:p>
            <a:pPr>
              <a:defRPr/>
            </a:pPr>
            <a:r>
              <a:rPr lang="zh-CN" altLang="en-US" sz="3200" dirty="0">
                <a:latin typeface="微软雅黑" panose="020B0503020204020204" pitchFamily="34" charset="-122"/>
                <a:ea typeface="微软雅黑" panose="020B0503020204020204" pitchFamily="34" charset="-122"/>
              </a:rPr>
              <a:t>  </a:t>
            </a:r>
            <a:endParaRPr lang="zh-CN" altLang="en-US" sz="2400" dirty="0">
              <a:latin typeface="微软雅黑" panose="020B0503020204020204" pitchFamily="34" charset="-122"/>
              <a:ea typeface="微软雅黑" panose="020B0503020204020204" pitchFamily="34" charset="-122"/>
            </a:endParaRPr>
          </a:p>
        </p:txBody>
      </p:sp>
      <p:cxnSp>
        <p:nvCxnSpPr>
          <p:cNvPr id="9" name="直接连接符 8"/>
          <p:cNvCxnSpPr/>
          <p:nvPr userDrawn="1"/>
        </p:nvCxnSpPr>
        <p:spPr>
          <a:xfrm flipV="1">
            <a:off x="445738" y="696032"/>
            <a:ext cx="11462148" cy="21432"/>
          </a:xfrm>
          <a:prstGeom prst="line">
            <a:avLst/>
          </a:prstGeom>
          <a:ln w="28575">
            <a:solidFill>
              <a:srgbClr val="345A88"/>
            </a:solidFill>
          </a:ln>
        </p:spPr>
        <p:style>
          <a:lnRef idx="1">
            <a:schemeClr val="accent1"/>
          </a:lnRef>
          <a:fillRef idx="0">
            <a:schemeClr val="accent1"/>
          </a:fillRef>
          <a:effectRef idx="0">
            <a:schemeClr val="accent1"/>
          </a:effectRef>
          <a:fontRef idx="minor">
            <a:schemeClr val="tx1"/>
          </a:fontRef>
        </p:style>
      </p:cxnSp>
      <p:sp>
        <p:nvSpPr>
          <p:cNvPr id="13" name="灯片编号占位符 2"/>
          <p:cNvSpPr txBox="1"/>
          <p:nvPr userDrawn="1"/>
        </p:nvSpPr>
        <p:spPr>
          <a:xfrm>
            <a:off x="11010900" y="6196309"/>
            <a:ext cx="1065563" cy="449263"/>
          </a:xfrm>
          <a:prstGeom prst="rect">
            <a:avLst/>
          </a:prstGeom>
        </p:spPr>
        <p:txBody>
          <a:bodyPr vert="horz" lIns="0" tIns="0" rIns="0" bIns="0" rtlCol="0" anchor="ctr"/>
          <a:lstStyle>
            <a:defPPr>
              <a:defRPr lang="zh-CN"/>
            </a:defPPr>
            <a:lvl1pPr marL="0" algn="r" defTabSz="914400" rtl="0" eaLnBrk="1" latinLnBrk="0" hangingPunct="1">
              <a:defRPr sz="1200" b="1"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solidFill>
                  <a:schemeClr val="bg1"/>
                </a:solidFill>
                <a:latin typeface="等线" panose="020F0502020204030204"/>
                <a:ea typeface="等线" panose="02010600030101010101" pitchFamily="2" charset="-122"/>
              </a:rPr>
              <a:t>第 </a:t>
            </a:r>
            <a:fld id="{75168D04-7926-484C-B90B-2D13ABC6EC67}" type="slidenum">
              <a:rPr lang="zh-CN" altLang="en-US">
                <a:solidFill>
                  <a:schemeClr val="bg1"/>
                </a:solidFill>
                <a:latin typeface="等线" panose="020F0502020204030204"/>
                <a:ea typeface="等线" panose="02010600030101010101" pitchFamily="2" charset="-122"/>
              </a:rPr>
              <a:t>‹#›</a:t>
            </a:fld>
            <a:r>
              <a:rPr lang="zh-CN" altLang="en-US" dirty="0">
                <a:solidFill>
                  <a:schemeClr val="bg1"/>
                </a:solidFill>
                <a:latin typeface="等线" panose="020F0502020204030204"/>
                <a:ea typeface="等线" panose="02010600030101010101" pitchFamily="2" charset="-122"/>
              </a:rPr>
              <a:t> 页</a:t>
            </a:r>
          </a:p>
        </p:txBody>
      </p:sp>
      <p:sp>
        <p:nvSpPr>
          <p:cNvPr id="14" name="页脚占位符 3"/>
          <p:cNvSpPr txBox="1"/>
          <p:nvPr userDrawn="1"/>
        </p:nvSpPr>
        <p:spPr>
          <a:xfrm>
            <a:off x="10472468" y="6587032"/>
            <a:ext cx="1603995" cy="184666"/>
          </a:xfrm>
          <a:prstGeom prst="rect">
            <a:avLst/>
          </a:prstGeom>
        </p:spPr>
        <p:txBody>
          <a:bodyPr vert="horz" wrap="square" lIns="0" tIns="0" rIns="0" bIns="0" rtlCol="0" anchor="ctr">
            <a:spAutoFit/>
          </a:bodyPr>
          <a:lstStyle>
            <a:defPPr>
              <a:defRPr lang="zh-CN"/>
            </a:defPPr>
            <a:lvl1pPr marL="0" algn="dist" defTabSz="914400" rtl="0" eaLnBrk="1" latinLnBrk="0" hangingPunct="1">
              <a:defRPr lang="zh-CN" altLang="en-US" sz="800" b="0" i="0" kern="1200" smtClean="0">
                <a:solidFill>
                  <a:schemeClr val="tx1">
                    <a:tint val="75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dirty="0">
                <a:solidFill>
                  <a:schemeClr val="bg1"/>
                </a:solidFill>
                <a:latin typeface="等线" panose="020F0502020204030204"/>
                <a:ea typeface="等线" panose="02010600030101010101" pitchFamily="2" charset="-122"/>
              </a:rPr>
              <a:t>规格严格、功夫到家</a:t>
            </a:r>
          </a:p>
        </p:txBody>
      </p:sp>
      <p:sp>
        <p:nvSpPr>
          <p:cNvPr id="10" name="标题 9"/>
          <p:cNvSpPr>
            <a:spLocks noGrp="1"/>
          </p:cNvSpPr>
          <p:nvPr>
            <p:ph type="title"/>
          </p:nvPr>
        </p:nvSpPr>
        <p:spPr>
          <a:xfrm>
            <a:off x="355600" y="193040"/>
            <a:ext cx="8926830" cy="502920"/>
          </a:xfrm>
        </p:spPr>
        <p:txBody>
          <a:bodyPr>
            <a:noAutofit/>
          </a:bodyPr>
          <a:lstStyle>
            <a:lvl1pPr>
              <a:defRPr sz="3000"/>
            </a:lvl1pPr>
          </a:lstStyle>
          <a:p>
            <a:r>
              <a:rPr lang="zh-CN" altLang="en-US"/>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422C8DC-61EF-4EFD-BD06-AFBF9142E21B}" type="datetimeFigureOut">
              <a:rPr lang="zh-CN" altLang="en-US" smtClean="0"/>
              <a:t>2022/6/11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7F2900B-B216-4C74-8CC0-5A170A3B25FD}"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422C8DC-61EF-4EFD-BD06-AFBF9142E21B}" type="datetimeFigureOut">
              <a:rPr lang="zh-CN" altLang="en-US" smtClean="0"/>
              <a:t>2022/6/11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F2900B-B216-4C74-8CC0-5A170A3B25FD}"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422C8DC-61EF-4EFD-BD06-AFBF9142E21B}" type="datetimeFigureOut">
              <a:rPr lang="zh-CN" altLang="en-US" smtClean="0"/>
              <a:t>2022/6/11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F2900B-B216-4C74-8CC0-5A170A3B25FD}"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22C8DC-61EF-4EFD-BD06-AFBF9142E21B}" type="datetimeFigureOut">
              <a:rPr lang="zh-CN" altLang="en-US" smtClean="0"/>
              <a:t>2022/6/11</a:t>
            </a:fld>
            <a:endParaRPr lang="zh-CN" altLang="en-US"/>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F2900B-B216-4C74-8CC0-5A170A3B25FD}"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376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2022/6/11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8" Type="http://schemas.openxmlformats.org/officeDocument/2006/relationships/comments" Target="../comments/comment4.xml"/><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comments" Target="../comments/comment5.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comments" Target="../comments/comment6.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4.xml"/><Relationship Id="rId5" Type="http://schemas.openxmlformats.org/officeDocument/2006/relationships/comments" Target="../comments/comment7.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comments" Target="../comments/comment8.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comments" Target="../comments/comment9.xml"/><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6.xml"/><Relationship Id="rId5" Type="http://schemas.openxmlformats.org/officeDocument/2006/relationships/comments" Target="../comments/comment10.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comments" Target="../comments/comment1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1.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6.xml"/><Relationship Id="rId5" Type="http://schemas.openxmlformats.org/officeDocument/2006/relationships/comments" Target="../comments/comment12.xml"/><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6.xml"/><Relationship Id="rId5" Type="http://schemas.openxmlformats.org/officeDocument/2006/relationships/image" Target="../media/image32.png"/><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tags" Target="../tags/tag5.xml"/><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6.xml"/><Relationship Id="rId4" Type="http://schemas.openxmlformats.org/officeDocument/2006/relationships/comments" Target="../comments/comment13.xml"/></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6.xml"/><Relationship Id="rId4" Type="http://schemas.openxmlformats.org/officeDocument/2006/relationships/comments" Target="../comments/comment14.xml"/></Relationships>
</file>

<file path=ppt/slides/_rels/slide27.xml.rels><?xml version="1.0" encoding="UTF-8" standalone="yes"?>
<Relationships xmlns="http://schemas.openxmlformats.org/package/2006/relationships"><Relationship Id="rId3" Type="http://schemas.openxmlformats.org/officeDocument/2006/relationships/comments" Target="../comments/comment15.xml"/><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2.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tags" Target="../tags/tag6.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comments" Target="../comments/comment1.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3.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comments" Target="../comments/comment3.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098" name="Picture 1056" descr="HIT2"/>
          <p:cNvPicPr>
            <a:picLocks noChangeAspect="1" noChangeArrowheads="1"/>
          </p:cNvPicPr>
          <p:nvPr/>
        </p:nvPicPr>
        <p:blipFill>
          <a:blip r:embed="rId3"/>
          <a:srcRect/>
          <a:stretch>
            <a:fillRect/>
          </a:stretch>
        </p:blipFill>
        <p:spPr bwMode="auto">
          <a:xfrm>
            <a:off x="8061467" y="5940049"/>
            <a:ext cx="2263692" cy="789500"/>
          </a:xfrm>
          <a:prstGeom prst="rect">
            <a:avLst/>
          </a:prstGeom>
          <a:noFill/>
          <a:ln w="9525">
            <a:noFill/>
            <a:miter lim="800000"/>
            <a:headEnd/>
            <a:tailEnd/>
          </a:ln>
        </p:spPr>
      </p:pic>
      <p:sp>
        <p:nvSpPr>
          <p:cNvPr id="4099" name="Rectangle 4"/>
          <p:cNvSpPr>
            <a:spLocks noChangeArrowheads="1"/>
          </p:cNvSpPr>
          <p:nvPr/>
        </p:nvSpPr>
        <p:spPr bwMode="auto">
          <a:xfrm>
            <a:off x="1972070" y="1547581"/>
            <a:ext cx="8247860" cy="1948228"/>
          </a:xfrm>
          <a:prstGeom prst="rect">
            <a:avLst/>
          </a:prstGeom>
          <a:noFill/>
          <a:ln w="9525">
            <a:noFill/>
            <a:miter lim="800000"/>
          </a:ln>
        </p:spPr>
        <p:txBody>
          <a:bodyPr lIns="90187" tIns="45094" rIns="90187" bIns="45094" anchor="ctr"/>
          <a:lstStyle/>
          <a:p>
            <a:pPr algn="ctr"/>
            <a:r>
              <a:rPr lang="zh-CN" altLang="en-US" sz="4000" b="1" spc="300" dirty="0">
                <a:latin typeface="微软雅黑" panose="020B0503020204020204" pitchFamily="34" charset="-122"/>
                <a:ea typeface="微软雅黑" panose="020B0503020204020204" pitchFamily="34" charset="-122"/>
              </a:rPr>
              <a:t>基于信息新鲜度的边缘缓存更新机制研究</a:t>
            </a:r>
          </a:p>
        </p:txBody>
      </p:sp>
      <p:sp>
        <p:nvSpPr>
          <p:cNvPr id="4102" name="Rectangle 8"/>
          <p:cNvSpPr>
            <a:spLocks noChangeArrowheads="1"/>
          </p:cNvSpPr>
          <p:nvPr/>
        </p:nvSpPr>
        <p:spPr bwMode="auto">
          <a:xfrm>
            <a:off x="0" y="4214818"/>
            <a:ext cx="12192000" cy="2643182"/>
          </a:xfrm>
          <a:prstGeom prst="rect">
            <a:avLst/>
          </a:prstGeom>
          <a:solidFill>
            <a:srgbClr val="345A88"/>
          </a:solidFill>
          <a:ln>
            <a:noFill/>
          </a:ln>
        </p:spPr>
        <p:style>
          <a:lnRef idx="2">
            <a:schemeClr val="accent5"/>
          </a:lnRef>
          <a:fillRef idx="1">
            <a:schemeClr val="lt1"/>
          </a:fillRef>
          <a:effectRef idx="0">
            <a:schemeClr val="accent5"/>
          </a:effectRef>
          <a:fontRef idx="minor">
            <a:schemeClr val="dk1"/>
          </a:fontRef>
        </p:style>
        <p:txBody>
          <a:bodyPr wrap="none" lIns="90187" tIns="45094" rIns="90187" bIns="45094" anchor="ctr"/>
          <a:lstStyle>
            <a:lvl1pPr>
              <a:defRPr sz="1200">
                <a:solidFill>
                  <a:schemeClr val="tx1"/>
                </a:solidFill>
                <a:latin typeface="Arial" panose="020B0604020202090204" pitchFamily="34" charset="0"/>
                <a:cs typeface="Arial" panose="020B0604020202090204" pitchFamily="34" charset="0"/>
              </a:defRPr>
            </a:lvl1pPr>
            <a:lvl2pPr marL="742950" indent="-285750">
              <a:defRPr sz="1200">
                <a:solidFill>
                  <a:schemeClr val="tx1"/>
                </a:solidFill>
                <a:latin typeface="Arial" panose="020B0604020202090204" pitchFamily="34" charset="0"/>
                <a:cs typeface="Arial" panose="020B0604020202090204" pitchFamily="34" charset="0"/>
              </a:defRPr>
            </a:lvl2pPr>
            <a:lvl3pPr marL="1143000" indent="-228600">
              <a:defRPr sz="1200">
                <a:solidFill>
                  <a:schemeClr val="tx1"/>
                </a:solidFill>
                <a:latin typeface="Arial" panose="020B0604020202090204" pitchFamily="34" charset="0"/>
                <a:cs typeface="Arial" panose="020B0604020202090204" pitchFamily="34" charset="0"/>
              </a:defRPr>
            </a:lvl3pPr>
            <a:lvl4pPr marL="1600200" indent="-228600">
              <a:defRPr sz="1200">
                <a:solidFill>
                  <a:schemeClr val="tx1"/>
                </a:solidFill>
                <a:latin typeface="Arial" panose="020B0604020202090204" pitchFamily="34" charset="0"/>
                <a:cs typeface="Arial" panose="020B0604020202090204" pitchFamily="34" charset="0"/>
              </a:defRPr>
            </a:lvl4pPr>
            <a:lvl5pPr marL="2057400" indent="-228600">
              <a:defRPr sz="1200">
                <a:solidFill>
                  <a:schemeClr val="tx1"/>
                </a:solidFill>
                <a:latin typeface="Arial" panose="020B0604020202090204" pitchFamily="34" charset="0"/>
                <a:cs typeface="Arial" panose="020B0604020202090204" pitchFamily="34" charset="0"/>
              </a:defRPr>
            </a:lvl5pPr>
            <a:lvl6pPr marL="2514600" indent="-228600" eaLnBrk="0" fontAlgn="base" hangingPunct="0">
              <a:spcBef>
                <a:spcPct val="0"/>
              </a:spcBef>
              <a:spcAft>
                <a:spcPct val="0"/>
              </a:spcAft>
              <a:defRPr sz="1200">
                <a:solidFill>
                  <a:schemeClr val="tx1"/>
                </a:solidFill>
                <a:latin typeface="Arial" panose="020B0604020202090204" pitchFamily="34" charset="0"/>
                <a:cs typeface="Arial" panose="020B0604020202090204" pitchFamily="34" charset="0"/>
              </a:defRPr>
            </a:lvl6pPr>
            <a:lvl7pPr marL="2971800" indent="-228600" eaLnBrk="0" fontAlgn="base" hangingPunct="0">
              <a:spcBef>
                <a:spcPct val="0"/>
              </a:spcBef>
              <a:spcAft>
                <a:spcPct val="0"/>
              </a:spcAft>
              <a:defRPr sz="1200">
                <a:solidFill>
                  <a:schemeClr val="tx1"/>
                </a:solidFill>
                <a:latin typeface="Arial" panose="020B0604020202090204" pitchFamily="34" charset="0"/>
                <a:cs typeface="Arial" panose="020B0604020202090204" pitchFamily="34" charset="0"/>
              </a:defRPr>
            </a:lvl7pPr>
            <a:lvl8pPr marL="3429000" indent="-228600" eaLnBrk="0" fontAlgn="base" hangingPunct="0">
              <a:spcBef>
                <a:spcPct val="0"/>
              </a:spcBef>
              <a:spcAft>
                <a:spcPct val="0"/>
              </a:spcAft>
              <a:defRPr sz="1200">
                <a:solidFill>
                  <a:schemeClr val="tx1"/>
                </a:solidFill>
                <a:latin typeface="Arial" panose="020B0604020202090204" pitchFamily="34" charset="0"/>
                <a:cs typeface="Arial" panose="020B0604020202090204" pitchFamily="34" charset="0"/>
              </a:defRPr>
            </a:lvl8pPr>
            <a:lvl9pPr marL="3886200" indent="-228600" eaLnBrk="0" fontAlgn="base" hangingPunct="0">
              <a:spcBef>
                <a:spcPct val="0"/>
              </a:spcBef>
              <a:spcAft>
                <a:spcPct val="0"/>
              </a:spcAft>
              <a:defRPr sz="1200">
                <a:solidFill>
                  <a:schemeClr val="tx1"/>
                </a:solidFill>
                <a:latin typeface="Arial" panose="020B0604020202090204" pitchFamily="34" charset="0"/>
                <a:cs typeface="Arial" panose="020B0604020202090204" pitchFamily="34" charset="0"/>
              </a:defRPr>
            </a:lvl9pPr>
          </a:lstStyle>
          <a:p>
            <a:pPr algn="ctr">
              <a:buFont typeface="Arial" panose="020B0604020202090204" pitchFamily="34" charset="0"/>
              <a:buNone/>
              <a:defRPr/>
            </a:pPr>
            <a:r>
              <a:rPr lang="en-US" altLang="zh-CN">
                <a:ea typeface="宋体" panose="02010600030101010101" pitchFamily="2" charset="-122"/>
              </a:rPr>
              <a:t>·</a:t>
            </a:r>
            <a:endParaRPr lang="zh-CN" altLang="en-US">
              <a:ea typeface="宋体" panose="02010600030101010101" pitchFamily="2" charset="-122"/>
            </a:endParaRPr>
          </a:p>
        </p:txBody>
      </p:sp>
      <p:pic>
        <p:nvPicPr>
          <p:cNvPr id="4103" name="Picture 5" descr="C:/Users/INK/Desktop/design/img/HIT_main_building_white.pngHIT_main_building_white"/>
          <p:cNvPicPr>
            <a:picLocks noChangeAspect="1" noChangeArrowheads="1"/>
          </p:cNvPicPr>
          <p:nvPr/>
        </p:nvPicPr>
        <p:blipFill>
          <a:blip r:embed="rId4"/>
          <a:srcRect/>
          <a:stretch>
            <a:fillRect/>
          </a:stretch>
        </p:blipFill>
        <p:spPr bwMode="auto">
          <a:xfrm>
            <a:off x="2524100" y="4857762"/>
            <a:ext cx="7286676" cy="2000239"/>
          </a:xfrm>
          <a:prstGeom prst="rect">
            <a:avLst/>
          </a:prstGeom>
          <a:noFill/>
          <a:ln w="9525">
            <a:noFill/>
            <a:miter lim="800000"/>
            <a:headEnd/>
            <a:tailEnd/>
          </a:ln>
        </p:spPr>
      </p:pic>
      <p:sp>
        <p:nvSpPr>
          <p:cNvPr id="4100" name="TextBox 2"/>
          <p:cNvSpPr txBox="1">
            <a:spLocks noChangeArrowheads="1"/>
          </p:cNvSpPr>
          <p:nvPr/>
        </p:nvSpPr>
        <p:spPr bwMode="auto">
          <a:xfrm>
            <a:off x="7744425" y="4198933"/>
            <a:ext cx="3530830" cy="520700"/>
          </a:xfrm>
          <a:prstGeom prst="rect">
            <a:avLst/>
          </a:prstGeom>
          <a:noFill/>
          <a:ln w="9525">
            <a:noFill/>
            <a:miter lim="800000"/>
          </a:ln>
        </p:spPr>
        <p:txBody>
          <a:bodyPr wrap="square" lIns="90187" tIns="45094" rIns="90187" bIns="45094">
            <a:spAutoFit/>
          </a:bodyPr>
          <a:lstStyle/>
          <a:p>
            <a:pPr algn="ctr"/>
            <a:r>
              <a:rPr lang="zh-CN" altLang="en-US" sz="2800" b="1" spc="300" dirty="0">
                <a:solidFill>
                  <a:schemeClr val="bg1"/>
                </a:solidFill>
                <a:latin typeface="华文楷体" panose="02010600040101010101" pitchFamily="2" charset="-122"/>
                <a:ea typeface="华文楷体" panose="02010600040101010101" pitchFamily="2" charset="-122"/>
              </a:rPr>
              <a:t>   </a:t>
            </a:r>
            <a:r>
              <a:rPr lang="zh-CN" altLang="en-US" sz="2800" b="1" spc="300" dirty="0">
                <a:solidFill>
                  <a:schemeClr val="bg1"/>
                </a:solidFill>
                <a:latin typeface="微软雅黑" panose="020B0503020204020204" pitchFamily="34" charset="-122"/>
                <a:ea typeface="微软雅黑" panose="020B0503020204020204" pitchFamily="34" charset="-122"/>
              </a:rPr>
              <a:t>答辩人：邹清林</a:t>
            </a:r>
          </a:p>
        </p:txBody>
      </p:sp>
      <p:sp>
        <p:nvSpPr>
          <p:cNvPr id="8" name="TextBox 2"/>
          <p:cNvSpPr txBox="1">
            <a:spLocks noChangeArrowheads="1"/>
          </p:cNvSpPr>
          <p:nvPr/>
        </p:nvSpPr>
        <p:spPr bwMode="auto">
          <a:xfrm>
            <a:off x="8060545" y="4627561"/>
            <a:ext cx="3214710" cy="952843"/>
          </a:xfrm>
          <a:prstGeom prst="rect">
            <a:avLst/>
          </a:prstGeom>
          <a:noFill/>
          <a:ln w="9525">
            <a:noFill/>
            <a:miter lim="800000"/>
          </a:ln>
        </p:spPr>
        <p:txBody>
          <a:bodyPr wrap="square" lIns="90187" tIns="45094" rIns="90187" bIns="45094">
            <a:spAutoFit/>
          </a:bodyPr>
          <a:lstStyle/>
          <a:p>
            <a:pPr algn="ctr"/>
            <a:r>
              <a:rPr lang="zh-CN" altLang="en-US" sz="2800" b="1" spc="300" dirty="0">
                <a:solidFill>
                  <a:schemeClr val="bg1"/>
                </a:solidFill>
                <a:latin typeface="微软雅黑" panose="020B0503020204020204" pitchFamily="34" charset="-122"/>
                <a:ea typeface="微软雅黑" panose="020B0503020204020204" pitchFamily="34" charset="-122"/>
              </a:rPr>
              <a:t>导师：罗晶晶</a:t>
            </a:r>
            <a:endParaRPr lang="en-US" altLang="zh-CN" sz="2800" b="1" spc="300" dirty="0">
              <a:solidFill>
                <a:schemeClr val="bg1"/>
              </a:solidFill>
              <a:latin typeface="微软雅黑" panose="020B0503020204020204" pitchFamily="34" charset="-122"/>
              <a:ea typeface="微软雅黑" panose="020B0503020204020204" pitchFamily="34" charset="-122"/>
            </a:endParaRPr>
          </a:p>
          <a:p>
            <a:pPr algn="ctr"/>
            <a:r>
              <a:rPr lang="en-US" altLang="zh-CN" sz="2800" b="1" spc="300" dirty="0">
                <a:solidFill>
                  <a:schemeClr val="bg1"/>
                </a:solidFill>
                <a:latin typeface="微软雅黑" panose="020B0503020204020204" pitchFamily="34" charset="-122"/>
                <a:ea typeface="微软雅黑" panose="020B0503020204020204" pitchFamily="34" charset="-122"/>
              </a:rPr>
              <a:t>2022/6/11</a:t>
            </a:r>
          </a:p>
        </p:txBody>
      </p:sp>
      <p:pic>
        <p:nvPicPr>
          <p:cNvPr id="2050" name="Picture 2" descr="C:\Users\liu\Desktop\logo (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0" y="73025"/>
            <a:ext cx="3647440" cy="673100"/>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3527342" y="1024196"/>
            <a:ext cx="5136844" cy="523220"/>
          </a:xfrm>
          <a:prstGeom prst="rect">
            <a:avLst/>
          </a:prstGeom>
          <a:noFill/>
        </p:spPr>
        <p:txBody>
          <a:bodyPr wrap="square" rtlCol="0">
            <a:spAutoFit/>
          </a:bodyPr>
          <a:lstStyle/>
          <a:p>
            <a:pPr algn="ctr"/>
            <a:r>
              <a:rPr lang="zh-CN" altLang="en-US" sz="2800" spc="200" dirty="0">
                <a:latin typeface="微软雅黑" panose="020B0503020204020204" pitchFamily="34" charset="-122"/>
                <a:ea typeface="微软雅黑" panose="020B0503020204020204" pitchFamily="34" charset="-122"/>
              </a:rPr>
              <a:t>毕业设计（论文）结题答辩</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31470" y="229235"/>
            <a:ext cx="8926830" cy="502920"/>
          </a:xfrm>
        </p:spPr>
        <p:txBody>
          <a:bodyPr/>
          <a:lstStyle/>
          <a:p>
            <a:r>
              <a:rPr lang="en-US" altLang="zh-CN" dirty="0">
                <a:latin typeface="Times New Roman Regular" panose="02020603050405020304" charset="0"/>
                <a:ea typeface="黑体" charset="0"/>
                <a:cs typeface="Times New Roman Regular" panose="02020603050405020304" charset="0"/>
              </a:rPr>
              <a:t>2.1</a:t>
            </a:r>
            <a:r>
              <a:rPr lang="zh-CN" altLang="en-US" sz="1800" kern="100" dirty="0">
                <a:effectLst/>
                <a:latin typeface="Times New Roman" panose="02020603050405020304" pitchFamily="18" charset="0"/>
                <a:ea typeface="黑体" panose="02010609060101010101" pitchFamily="49" charset="-122"/>
                <a:cs typeface="Times New Roman" panose="02020603050405020304" pitchFamily="18" charset="0"/>
              </a:rPr>
              <a:t>网络模型</a:t>
            </a:r>
            <a:endParaRPr lang="zh-CN" altLang="en-US" dirty="0">
              <a:latin typeface="Times New Roman Regular" panose="02020603050405020304" charset="0"/>
              <a:ea typeface="黑体" charset="0"/>
              <a:cs typeface="Times New Roman Regular" panose="02020603050405020304" charset="0"/>
            </a:endParaRPr>
          </a:p>
        </p:txBody>
      </p:sp>
      <p:pic>
        <p:nvPicPr>
          <p:cNvPr id="13" name="图片 12">
            <a:extLst>
              <a:ext uri="{FF2B5EF4-FFF2-40B4-BE49-F238E27FC236}">
                <a16:creationId xmlns:a16="http://schemas.microsoft.com/office/drawing/2014/main" id="{92A7EA36-DBD8-1FFE-05EE-B05C3B68EB6A}"/>
              </a:ext>
            </a:extLst>
          </p:cNvPr>
          <p:cNvPicPr>
            <a:picLocks noChangeAspect="1"/>
          </p:cNvPicPr>
          <p:nvPr/>
        </p:nvPicPr>
        <p:blipFill>
          <a:blip r:embed="rId3"/>
          <a:stretch>
            <a:fillRect/>
          </a:stretch>
        </p:blipFill>
        <p:spPr>
          <a:xfrm>
            <a:off x="1086281" y="904446"/>
            <a:ext cx="10019437" cy="2677740"/>
          </a:xfrm>
          <a:prstGeom prst="rect">
            <a:avLst/>
          </a:prstGeom>
        </p:spPr>
      </p:pic>
      <p:sp>
        <p:nvSpPr>
          <p:cNvPr id="18" name="文本框 17">
            <a:extLst>
              <a:ext uri="{FF2B5EF4-FFF2-40B4-BE49-F238E27FC236}">
                <a16:creationId xmlns:a16="http://schemas.microsoft.com/office/drawing/2014/main" id="{945FD57C-BD87-4CBE-6994-8C9360113334}"/>
              </a:ext>
            </a:extLst>
          </p:cNvPr>
          <p:cNvSpPr txBox="1"/>
          <p:nvPr/>
        </p:nvSpPr>
        <p:spPr>
          <a:xfrm>
            <a:off x="1632584" y="3754477"/>
            <a:ext cx="8926830" cy="1338828"/>
          </a:xfrm>
          <a:prstGeom prst="rect">
            <a:avLst/>
          </a:prstGeom>
          <a:solidFill>
            <a:schemeClr val="accent1">
              <a:lumMod val="20000"/>
              <a:lumOff val="80000"/>
            </a:schemeClr>
          </a:solidFill>
        </p:spPr>
        <p:txBody>
          <a:bodyPr wrap="square">
            <a:spAutoFit/>
          </a:bodyPr>
          <a:lstStyle/>
          <a:p>
            <a:pPr>
              <a:lnSpc>
                <a:spcPct val="125000"/>
              </a:lnSpc>
            </a:pP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每个时隙，收到用户的请求后</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kern="1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25000"/>
              </a:lnSpc>
              <a:buFont typeface="Arial" panose="020B0604020202020204" pitchFamily="34" charset="0"/>
              <a:buChar char="•"/>
            </a:pP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缓存节点先从缓存查询文件。如果在缓存中没有查询到，则从服务器查询。</a:t>
            </a:r>
          </a:p>
          <a:p>
            <a:pPr marL="285750" indent="-285750">
              <a:buFont typeface="Arial" panose="020B0604020202020204" pitchFamily="34" charset="0"/>
              <a:buChar char="•"/>
            </a:pP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如果缓存中没有该文件</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且容量允许</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，则从服务器将文件发给用户，并且将该文件写入缓存，如果缓存中有，则直接将文件发给用户，并且将文件更新</a:t>
            </a:r>
            <a:endParaRPr lang="zh-CN" altLang="en-US"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41475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D88B00F6-24E2-ABC7-8602-BF22E430C735}"/>
              </a:ext>
            </a:extLst>
          </p:cNvPr>
          <p:cNvSpPr/>
          <p:nvPr/>
        </p:nvSpPr>
        <p:spPr>
          <a:xfrm>
            <a:off x="254524" y="960510"/>
            <a:ext cx="11520753" cy="485480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331470" y="229235"/>
            <a:ext cx="8926830" cy="502920"/>
          </a:xfrm>
        </p:spPr>
        <p:txBody>
          <a:bodyPr/>
          <a:lstStyle/>
          <a:p>
            <a:r>
              <a:rPr lang="en-US" altLang="zh-CN" dirty="0">
                <a:latin typeface="Times New Roman Regular" panose="02020603050405020304" charset="0"/>
                <a:ea typeface="黑体" charset="0"/>
                <a:cs typeface="Times New Roman Regular" panose="02020603050405020304" charset="0"/>
              </a:rPr>
              <a:t>2.1</a:t>
            </a:r>
            <a:r>
              <a:rPr lang="zh-CN" altLang="en-US" sz="1800" kern="100" dirty="0">
                <a:effectLst/>
                <a:latin typeface="Times New Roman" panose="02020603050405020304" pitchFamily="18" charset="0"/>
                <a:ea typeface="黑体" panose="02010609060101010101" pitchFamily="49" charset="-122"/>
                <a:cs typeface="Times New Roman" panose="02020603050405020304" pitchFamily="18" charset="0"/>
              </a:rPr>
              <a:t>网络模型</a:t>
            </a:r>
            <a:endParaRPr lang="zh-CN" altLang="en-US" dirty="0">
              <a:latin typeface="Times New Roman Regular" panose="02020603050405020304" charset="0"/>
              <a:ea typeface="黑体" charset="0"/>
              <a:cs typeface="Times New Roman Regular" panose="02020603050405020304" charset="0"/>
            </a:endParaRP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419E8C7A-2780-294B-6CFC-52996AA9D11D}"/>
                  </a:ext>
                </a:extLst>
              </p:cNvPr>
              <p:cNvSpPr txBox="1"/>
              <p:nvPr/>
            </p:nvSpPr>
            <p:spPr>
              <a:xfrm>
                <a:off x="426150" y="1144656"/>
                <a:ext cx="11112670" cy="715581"/>
              </a:xfrm>
              <a:prstGeom prst="rect">
                <a:avLst/>
              </a:prstGeom>
              <a:noFill/>
            </p:spPr>
            <p:txBody>
              <a:bodyPr wrap="square">
                <a:spAutoFit/>
              </a:bodyPr>
              <a:lstStyle/>
              <a:p>
                <a:pPr indent="304800" algn="just">
                  <a:lnSpc>
                    <a:spcPct val="125000"/>
                  </a:lnSpc>
                </a:pPr>
                <a:r>
                  <a:rPr lang="zh-CN" altLang="zh-CN" sz="1800" kern="100" dirty="0">
                    <a:effectLst/>
                    <a:latin typeface="微软雅黑" panose="020B0503020204020204" pitchFamily="34" charset="-122"/>
                    <a:ea typeface="微软雅黑" panose="020B0503020204020204" pitchFamily="34" charset="-122"/>
                  </a:rPr>
                  <a:t>定义内容</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rPr>
                      <m:t>𝑓</m:t>
                    </m:r>
                  </m:oMath>
                </a14:m>
                <a:r>
                  <a:rPr lang="zh-CN" altLang="zh-CN" sz="1800" kern="100" dirty="0">
                    <a:effectLst/>
                    <a:latin typeface="微软雅黑" panose="020B0503020204020204" pitchFamily="34" charset="-122"/>
                    <a:ea typeface="微软雅黑" panose="020B0503020204020204" pitchFamily="34" charset="-122"/>
                  </a:rPr>
                  <a:t>的</a:t>
                </a:r>
                <a:r>
                  <a:rPr lang="zh-CN" altLang="zh-CN" kern="100" dirty="0">
                    <a:latin typeface="微软雅黑" panose="020B0503020204020204" pitchFamily="34" charset="-122"/>
                    <a:ea typeface="微软雅黑" panose="020B0503020204020204" pitchFamily="34" charset="-122"/>
                  </a:rPr>
                  <a:t>信息年龄</a:t>
                </a:r>
                <a:r>
                  <a:rPr lang="en-US" altLang="zh-CN" kern="100" dirty="0" err="1">
                    <a:latin typeface="微软雅黑" panose="020B0503020204020204" pitchFamily="34" charset="-122"/>
                    <a:ea typeface="微软雅黑" panose="020B0503020204020204" pitchFamily="34" charset="-122"/>
                  </a:rPr>
                  <a:t>AoI</a:t>
                </a:r>
                <a:r>
                  <a:rPr lang="zh-CN" altLang="en-US" kern="100" dirty="0">
                    <a:latin typeface="微软雅黑" panose="020B0503020204020204" pitchFamily="34" charset="-122"/>
                    <a:ea typeface="微软雅黑" panose="020B0503020204020204" pitchFamily="34" charset="-122"/>
                  </a:rPr>
                  <a:t>为</a:t>
                </a:r>
                <a:r>
                  <a:rPr lang="zh-CN" altLang="zh-CN" kern="100" dirty="0">
                    <a:latin typeface="微软雅黑" panose="020B0503020204020204" pitchFamily="34" charset="-122"/>
                    <a:ea typeface="微软雅黑" panose="020B0503020204020204" pitchFamily="34" charset="-122"/>
                  </a:rPr>
                  <a:t>缓存的中的一个文件从下载后到更新之间经过的时间：</a:t>
                </a:r>
              </a:p>
              <a:p>
                <a:pPr/>
                <a14:m>
                  <m:oMathPara xmlns:m="http://schemas.openxmlformats.org/officeDocument/2006/math">
                    <m:oMathParaPr>
                      <m:jc m:val="centerGroup"/>
                    </m:oMathParaPr>
                    <m:oMath xmlns:m="http://schemas.openxmlformats.org/officeDocument/2006/math">
                      <m:eqArr>
                        <m:eqArrPr>
                          <m:ctrlPr>
                            <a:rPr lang="zh-CN" altLang="zh-CN" i="1">
                              <a:effectLst/>
                              <a:latin typeface="Cambria Math" panose="02040503050406030204" pitchFamily="18" charset="0"/>
                              <a:ea typeface="Cambria Math" panose="02040503050406030204" pitchFamily="18" charset="0"/>
                            </a:rPr>
                          </m:ctrlPr>
                        </m:eqArr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𝐴𝑜𝐼</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𝑓</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i="1">
                                  <a:effectLst/>
                                  <a:latin typeface="Cambria Math" panose="02040503050406030204" pitchFamily="18" charset="0"/>
                                  <a:ea typeface="Cambria Math" panose="02040503050406030204" pitchFamily="18" charset="0"/>
                                </a:rPr>
                              </m:ctrlPr>
                            </m:s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𝑡</m:t>
                              </m:r>
                            </m:e>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up>
                          </m:s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𝑡</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 #</m:t>
                          </m:r>
                        </m:e>
                      </m:eqArr>
                    </m:oMath>
                  </m:oMathPara>
                </a14:m>
                <a:endParaRPr lang="zh-CN" altLang="en-US" dirty="0">
                  <a:latin typeface="微软雅黑" panose="020B0503020204020204" pitchFamily="34" charset="-122"/>
                  <a:ea typeface="微软雅黑" panose="020B0503020204020204" pitchFamily="34" charset="-122"/>
                </a:endParaRPr>
              </a:p>
            </p:txBody>
          </p:sp>
        </mc:Choice>
        <mc:Fallback xmlns="">
          <p:sp>
            <p:nvSpPr>
              <p:cNvPr id="6" name="文本框 5">
                <a:extLst>
                  <a:ext uri="{FF2B5EF4-FFF2-40B4-BE49-F238E27FC236}">
                    <a16:creationId xmlns:a16="http://schemas.microsoft.com/office/drawing/2014/main" id="{419E8C7A-2780-294B-6CFC-52996AA9D11D}"/>
                  </a:ext>
                </a:extLst>
              </p:cNvPr>
              <p:cNvSpPr txBox="1">
                <a:spLocks noRot="1" noChangeAspect="1" noMove="1" noResize="1" noEditPoints="1" noAdjustHandles="1" noChangeArrowheads="1" noChangeShapeType="1" noTextEdit="1"/>
              </p:cNvSpPr>
              <p:nvPr/>
            </p:nvSpPr>
            <p:spPr>
              <a:xfrm>
                <a:off x="426150" y="1144656"/>
                <a:ext cx="11112670" cy="715581"/>
              </a:xfrm>
              <a:prstGeom prst="rect">
                <a:avLst/>
              </a:prstGeom>
              <a:blipFill>
                <a:blip r:embed="rId3"/>
                <a:stretch>
                  <a:fillRect b="-598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87CE6976-157E-AE96-69E5-0AC081ADA8B3}"/>
                  </a:ext>
                </a:extLst>
              </p:cNvPr>
              <p:cNvSpPr txBox="1"/>
              <p:nvPr/>
            </p:nvSpPr>
            <p:spPr>
              <a:xfrm>
                <a:off x="426150" y="1926889"/>
                <a:ext cx="10631903" cy="1030795"/>
              </a:xfrm>
              <a:prstGeom prst="rect">
                <a:avLst/>
              </a:prstGeom>
              <a:noFill/>
            </p:spPr>
            <p:txBody>
              <a:bodyPr wrap="square">
                <a:spAutoFit/>
              </a:bodyPr>
              <a:lstStyle/>
              <a:p>
                <a:pPr indent="266700" algn="just">
                  <a:lnSpc>
                    <a:spcPct val="125000"/>
                  </a:lnSpc>
                </a:pPr>
                <a:r>
                  <a:rPr lang="zh-CN" altLang="zh-CN" sz="1800" kern="100" dirty="0">
                    <a:effectLst/>
                    <a:latin typeface="微软雅黑" panose="020B0503020204020204" pitchFamily="34" charset="-122"/>
                    <a:ea typeface="微软雅黑" panose="020B0503020204020204" pitchFamily="34" charset="-122"/>
                  </a:rPr>
                  <a:t>对于任意一个请求，请求第</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rPr>
                      <m:t>𝑓</m:t>
                    </m:r>
                  </m:oMath>
                </a14:m>
                <a:r>
                  <a:rPr lang="zh-CN" altLang="zh-CN" sz="1800" kern="100" dirty="0">
                    <a:effectLst/>
                    <a:latin typeface="微软雅黑" panose="020B0503020204020204" pitchFamily="34" charset="-122"/>
                    <a:ea typeface="微软雅黑" panose="020B0503020204020204" pitchFamily="34" charset="-122"/>
                  </a:rPr>
                  <a:t>个内容的概率是：</a:t>
                </a:r>
              </a:p>
              <a:p>
                <a:pPr algn="ctr">
                  <a:lnSpc>
                    <a:spcPct val="125000"/>
                  </a:lnSpc>
                </a:pPr>
                <a14:m>
                  <m:oMath xmlns:m="http://schemas.openxmlformats.org/officeDocument/2006/math">
                    <m:eqArr>
                      <m:eqArrPr>
                        <m:ctrlPr>
                          <a:rPr lang="zh-CN" altLang="zh-CN" sz="1800" i="1" kern="100">
                            <a:effectLst/>
                            <a:latin typeface="Cambria Math" panose="02040503050406030204" pitchFamily="18" charset="0"/>
                            <a:ea typeface="Cambria Math" panose="02040503050406030204" pitchFamily="18" charset="0"/>
                          </a:rPr>
                        </m:ctrlPr>
                      </m:eqArrPr>
                      <m:e>
                        <m:r>
                          <a:rPr lang="en-US" altLang="zh-CN" sz="1800" i="1" kern="100">
                            <a:effectLst/>
                            <a:latin typeface="Cambria Math" panose="02040503050406030204" pitchFamily="18" charset="0"/>
                            <a:ea typeface="黑体" panose="02010609060101010101" pitchFamily="49" charset="-122"/>
                          </a:rPr>
                          <m:t>𝑝</m:t>
                        </m:r>
                        <m:d>
                          <m:dPr>
                            <m:ctrlPr>
                              <a:rPr lang="zh-CN" altLang="zh-CN" sz="1800" i="1" kern="100">
                                <a:effectLst/>
                                <a:latin typeface="Cambria Math" panose="02040503050406030204" pitchFamily="18" charset="0"/>
                                <a:ea typeface="Cambria Math" panose="02040503050406030204" pitchFamily="18" charset="0"/>
                              </a:rPr>
                            </m:ctrlPr>
                          </m:dPr>
                          <m:e>
                            <m:r>
                              <a:rPr lang="en-US" altLang="zh-CN" sz="1800" i="1" kern="100">
                                <a:effectLst/>
                                <a:latin typeface="Cambria Math" panose="02040503050406030204" pitchFamily="18" charset="0"/>
                                <a:ea typeface="黑体" panose="02010609060101010101" pitchFamily="49" charset="-122"/>
                              </a:rPr>
                              <m:t>𝑓</m:t>
                            </m:r>
                          </m:e>
                        </m:d>
                        <m:r>
                          <a:rPr lang="en-US" altLang="zh-CN" sz="1800" i="1" kern="100">
                            <a:effectLst/>
                            <a:latin typeface="Cambria Math" panose="02040503050406030204" pitchFamily="18" charset="0"/>
                            <a:ea typeface="黑体" panose="02010609060101010101" pitchFamily="49" charset="-122"/>
                          </a:rPr>
                          <m:t> = </m:t>
                        </m:r>
                        <m:f>
                          <m:fPr>
                            <m:ctrlPr>
                              <a:rPr lang="zh-CN" altLang="zh-CN" sz="1800" i="1" kern="100">
                                <a:effectLst/>
                                <a:latin typeface="Cambria Math" panose="02040503050406030204" pitchFamily="18" charset="0"/>
                                <a:ea typeface="Cambria Math" panose="02040503050406030204" pitchFamily="18" charset="0"/>
                              </a:rPr>
                            </m:ctrlPr>
                          </m:fPr>
                          <m:num>
                            <m:sSup>
                              <m:sSupPr>
                                <m:ctrlPr>
                                  <a:rPr lang="zh-CN" altLang="zh-CN" sz="1800" i="1" kern="100">
                                    <a:effectLst/>
                                    <a:latin typeface="Cambria Math" panose="02040503050406030204" pitchFamily="18" charset="0"/>
                                    <a:ea typeface="Cambria Math" panose="02040503050406030204" pitchFamily="18" charset="0"/>
                                  </a:rPr>
                                </m:ctrlPr>
                              </m:sSupPr>
                              <m:e>
                                <m:r>
                                  <a:rPr lang="en-US" altLang="zh-CN" sz="1800" i="1" kern="100">
                                    <a:effectLst/>
                                    <a:latin typeface="Cambria Math" panose="02040503050406030204" pitchFamily="18" charset="0"/>
                                    <a:ea typeface="黑体" panose="02010609060101010101" pitchFamily="49" charset="-122"/>
                                  </a:rPr>
                                  <m:t>𝑓</m:t>
                                </m:r>
                              </m:e>
                              <m:sup>
                                <m:r>
                                  <a:rPr lang="en-US" altLang="zh-CN" sz="1800" i="1" kern="100">
                                    <a:effectLst/>
                                    <a:latin typeface="Cambria Math" panose="02040503050406030204" pitchFamily="18" charset="0"/>
                                    <a:ea typeface="黑体" panose="02010609060101010101" pitchFamily="49" charset="-122"/>
                                  </a:rPr>
                                  <m:t>−</m:t>
                                </m:r>
                                <m:r>
                                  <a:rPr lang="en-US" altLang="zh-CN" sz="1800" i="1" kern="100">
                                    <a:effectLst/>
                                    <a:latin typeface="Cambria Math" panose="02040503050406030204" pitchFamily="18" charset="0"/>
                                    <a:ea typeface="黑体" panose="02010609060101010101" pitchFamily="49" charset="-122"/>
                                  </a:rPr>
                                  <m:t>𝛾</m:t>
                                </m:r>
                              </m:sup>
                            </m:sSup>
                          </m:num>
                          <m:den>
                            <m:nary>
                              <m:naryPr>
                                <m:chr m:val="∑"/>
                                <m:limLoc m:val="subSup"/>
                                <m:supHide m:val="on"/>
                                <m:ctrlPr>
                                  <a:rPr lang="zh-CN" altLang="zh-CN" sz="1800" i="1" kern="100">
                                    <a:effectLst/>
                                    <a:latin typeface="Cambria Math" panose="02040503050406030204" pitchFamily="18" charset="0"/>
                                    <a:ea typeface="Cambria Math" panose="02040503050406030204" pitchFamily="18" charset="0"/>
                                  </a:rPr>
                                </m:ctrlPr>
                              </m:naryPr>
                              <m:sub>
                                <m:r>
                                  <a:rPr lang="en-US" altLang="zh-CN" sz="1800" i="1" kern="100">
                                    <a:effectLst/>
                                    <a:latin typeface="Cambria Math" panose="02040503050406030204" pitchFamily="18" charset="0"/>
                                    <a:ea typeface="黑体" panose="02010609060101010101" pitchFamily="49" charset="-122"/>
                                  </a:rPr>
                                  <m:t>𝑖</m:t>
                                </m:r>
                                <m:r>
                                  <a:rPr lang="en-US" altLang="zh-CN" sz="1800" i="1" kern="100">
                                    <a:effectLst/>
                                    <a:latin typeface="Cambria Math" panose="02040503050406030204" pitchFamily="18" charset="0"/>
                                    <a:ea typeface="黑体" panose="02010609060101010101" pitchFamily="49" charset="-122"/>
                                  </a:rPr>
                                  <m:t>∈</m:t>
                                </m:r>
                                <m:r>
                                  <a:rPr lang="en-US" altLang="zh-CN" sz="1800" i="1" kern="100">
                                    <a:effectLst/>
                                    <a:latin typeface="Cambria Math" panose="02040503050406030204" pitchFamily="18" charset="0"/>
                                    <a:ea typeface="黑体" panose="02010609060101010101" pitchFamily="49" charset="-122"/>
                                  </a:rPr>
                                  <m:t>𝐹</m:t>
                                </m:r>
                              </m:sub>
                              <m:sup/>
                              <m:e>
                                <m:sSup>
                                  <m:sSupPr>
                                    <m:ctrlPr>
                                      <a:rPr lang="zh-CN" altLang="zh-CN" sz="1800" i="1" kern="100">
                                        <a:effectLst/>
                                        <a:latin typeface="Cambria Math" panose="02040503050406030204" pitchFamily="18" charset="0"/>
                                        <a:ea typeface="Cambria Math" panose="02040503050406030204" pitchFamily="18" charset="0"/>
                                      </a:rPr>
                                    </m:ctrlPr>
                                  </m:sSupPr>
                                  <m:e>
                                    <m:r>
                                      <a:rPr lang="en-US" altLang="zh-CN" sz="1800" i="1" kern="100">
                                        <a:effectLst/>
                                        <a:latin typeface="Cambria Math" panose="02040503050406030204" pitchFamily="18" charset="0"/>
                                        <a:ea typeface="黑体" panose="02010609060101010101" pitchFamily="49" charset="-122"/>
                                      </a:rPr>
                                      <m:t>𝑖</m:t>
                                    </m:r>
                                  </m:e>
                                  <m:sup>
                                    <m:r>
                                      <a:rPr lang="en-US" altLang="zh-CN" sz="1800" i="1" kern="100">
                                        <a:effectLst/>
                                        <a:latin typeface="Cambria Math" panose="02040503050406030204" pitchFamily="18" charset="0"/>
                                        <a:ea typeface="黑体" panose="02010609060101010101" pitchFamily="49" charset="-122"/>
                                      </a:rPr>
                                      <m:t>−</m:t>
                                    </m:r>
                                    <m:r>
                                      <a:rPr lang="en-US" altLang="zh-CN" sz="1800" i="1" kern="100">
                                        <a:effectLst/>
                                        <a:latin typeface="Cambria Math" panose="02040503050406030204" pitchFamily="18" charset="0"/>
                                        <a:ea typeface="黑体" panose="02010609060101010101" pitchFamily="49" charset="-122"/>
                                      </a:rPr>
                                      <m:t>𝛾</m:t>
                                    </m:r>
                                  </m:sup>
                                </m:sSup>
                              </m:e>
                            </m:nary>
                          </m:den>
                        </m:f>
                        <m:r>
                          <a:rPr lang="en-US" altLang="zh-CN" sz="1800" i="1" kern="100">
                            <a:effectLst/>
                            <a:latin typeface="Cambria Math" panose="02040503050406030204" pitchFamily="18" charset="0"/>
                            <a:ea typeface="黑体" panose="02010609060101010101" pitchFamily="49" charset="-122"/>
                          </a:rPr>
                          <m:t>##</m:t>
                        </m:r>
                      </m:e>
                    </m:eqArr>
                    <m:r>
                      <a:rPr lang="en-US" altLang="zh-CN" sz="1800" b="0" i="0" kern="100" smtClean="0">
                        <a:effectLst/>
                        <a:latin typeface="Cambria Math" panose="02040503050406030204" pitchFamily="18" charset="0"/>
                        <a:ea typeface="黑体" panose="02010609060101010101" pitchFamily="49" charset="-122"/>
                      </a:rPr>
                      <m:t> </m:t>
                    </m:r>
                    <m:r>
                      <a:rPr lang="en-US" altLang="zh-CN" sz="1800" b="0" i="1" kern="100" smtClean="0">
                        <a:effectLst/>
                        <a:latin typeface="Cambria Math" panose="02040503050406030204" pitchFamily="18" charset="0"/>
                        <a:ea typeface="黑体" panose="02010609060101010101" pitchFamily="49" charset="-122"/>
                      </a:rPr>
                      <m:t>,</m:t>
                    </m:r>
                    <m:r>
                      <a:rPr lang="en-US" altLang="zh-CN" sz="1800" i="1" kern="100">
                        <a:effectLst/>
                        <a:latin typeface="Cambria Math" panose="02040503050406030204" pitchFamily="18" charset="0"/>
                        <a:ea typeface="宋体" panose="02010600030101010101" pitchFamily="2" charset="-122"/>
                      </a:rPr>
                      <m:t>𝛾</m:t>
                    </m:r>
                  </m:oMath>
                </a14:m>
                <a:r>
                  <a:rPr lang="zh-CN" altLang="zh-CN" sz="1800" kern="100" dirty="0">
                    <a:effectLst/>
                    <a:latin typeface="微软雅黑" panose="020B0503020204020204" pitchFamily="34" charset="-122"/>
                    <a:ea typeface="微软雅黑" panose="020B0503020204020204" pitchFamily="34" charset="-122"/>
                  </a:rPr>
                  <a:t>为常数。</a:t>
                </a:r>
              </a:p>
            </p:txBody>
          </p:sp>
        </mc:Choice>
        <mc:Fallback xmlns="">
          <p:sp>
            <p:nvSpPr>
              <p:cNvPr id="8" name="文本框 7">
                <a:extLst>
                  <a:ext uri="{FF2B5EF4-FFF2-40B4-BE49-F238E27FC236}">
                    <a16:creationId xmlns:a16="http://schemas.microsoft.com/office/drawing/2014/main" id="{87CE6976-157E-AE96-69E5-0AC081ADA8B3}"/>
                  </a:ext>
                </a:extLst>
              </p:cNvPr>
              <p:cNvSpPr txBox="1">
                <a:spLocks noRot="1" noChangeAspect="1" noMove="1" noResize="1" noEditPoints="1" noAdjustHandles="1" noChangeArrowheads="1" noChangeShapeType="1" noTextEdit="1"/>
              </p:cNvSpPr>
              <p:nvPr/>
            </p:nvSpPr>
            <p:spPr>
              <a:xfrm>
                <a:off x="426150" y="1926889"/>
                <a:ext cx="10631903" cy="1030795"/>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C12094EF-4818-F70E-404D-26C327DEC6EC}"/>
                  </a:ext>
                </a:extLst>
              </p:cNvPr>
              <p:cNvSpPr txBox="1"/>
              <p:nvPr/>
            </p:nvSpPr>
            <p:spPr>
              <a:xfrm>
                <a:off x="416723" y="3005483"/>
                <a:ext cx="10942163" cy="805092"/>
              </a:xfrm>
              <a:prstGeom prst="rect">
                <a:avLst/>
              </a:prstGeom>
              <a:noFill/>
            </p:spPr>
            <p:txBody>
              <a:bodyPr wrap="square">
                <a:spAutoFit/>
              </a:bodyPr>
              <a:lstStyle/>
              <a:p>
                <a:pPr indent="304800" algn="just">
                  <a:lnSpc>
                    <a:spcPct val="125000"/>
                  </a:lnSpc>
                </a:pPr>
                <a:r>
                  <a:rPr lang="zh-CN" altLang="zh-CN" sz="1800" kern="100" dirty="0">
                    <a:effectLst/>
                    <a:latin typeface="微软雅黑" panose="020B0503020204020204" pitchFamily="34" charset="-122"/>
                    <a:ea typeface="微软雅黑" panose="020B0503020204020204" pitchFamily="34" charset="-122"/>
                  </a:rPr>
                  <a:t>用</a:t>
                </a:r>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𝑙</m:t>
                        </m:r>
                      </m:e>
                      <m:sub>
                        <m:r>
                          <a:rPr lang="en-US" altLang="zh-CN" sz="1800" i="1" kern="100">
                            <a:effectLst/>
                            <a:latin typeface="Cambria Math" panose="02040503050406030204" pitchFamily="18" charset="0"/>
                            <a:ea typeface="宋体" panose="02010600030101010101" pitchFamily="2" charset="-122"/>
                          </a:rPr>
                          <m:t>𝑓</m:t>
                        </m:r>
                      </m:sub>
                    </m:sSub>
                  </m:oMath>
                </a14:m>
                <a:r>
                  <a:rPr lang="zh-CN" altLang="zh-CN" sz="1800" kern="100" dirty="0">
                    <a:effectLst/>
                    <a:latin typeface="微软雅黑" panose="020B0503020204020204" pitchFamily="34" charset="-122"/>
                    <a:ea typeface="微软雅黑" panose="020B0503020204020204" pitchFamily="34" charset="-122"/>
                  </a:rPr>
                  <a:t>表示每个文件的大小（单元），设缓存大小为</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rPr>
                      <m:t>𝑆</m:t>
                    </m:r>
                  </m:oMath>
                </a14:m>
                <a:r>
                  <a:rPr lang="zh-CN" altLang="zh-CN" sz="1800" kern="100" dirty="0">
                    <a:effectLst/>
                    <a:latin typeface="微软雅黑" panose="020B0503020204020204" pitchFamily="34" charset="-122"/>
                    <a:ea typeface="微软雅黑" panose="020B0503020204020204" pitchFamily="34" charset="-122"/>
                  </a:rPr>
                  <a:t>，其值为所有文件的总大小的</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rPr>
                      <m:t>𝜌</m:t>
                    </m:r>
                  </m:oMath>
                </a14:m>
                <a:r>
                  <a:rPr lang="zh-CN" altLang="zh-CN" sz="1800" kern="100" dirty="0">
                    <a:effectLst/>
                    <a:latin typeface="微软雅黑" panose="020B0503020204020204" pitchFamily="34" charset="-122"/>
                    <a:ea typeface="微软雅黑" panose="020B0503020204020204" pitchFamily="34" charset="-122"/>
                  </a:rPr>
                  <a:t>倍：</a:t>
                </a:r>
                <a:endParaRPr lang="zh-CN" altLang="zh-CN" sz="2000" kern="100" dirty="0">
                  <a:effectLst/>
                  <a:latin typeface="微软雅黑" panose="020B0503020204020204" pitchFamily="34" charset="-122"/>
                  <a:ea typeface="微软雅黑" panose="020B0503020204020204" pitchFamily="34" charset="-122"/>
                </a:endParaRPr>
              </a:p>
              <a:p>
                <a:pPr indent="304800" algn="ctr">
                  <a:lnSpc>
                    <a:spcPct val="125000"/>
                  </a:lnSpc>
                </a:pPr>
                <a:r>
                  <a:rPr lang="en-US" altLang="zh-CN" sz="1800" kern="100" dirty="0">
                    <a:effectLst/>
                    <a:latin typeface="微软雅黑" panose="020B0503020204020204" pitchFamily="34" charset="-122"/>
                    <a:ea typeface="微软雅黑" panose="020B0503020204020204" pitchFamily="34" charset="-122"/>
                  </a:rPr>
                  <a:t> </a:t>
                </a:r>
                <a14:m>
                  <m:oMath xmlns:m="http://schemas.openxmlformats.org/officeDocument/2006/math">
                    <m:eqArr>
                      <m:eqArrPr>
                        <m:ctrlPr>
                          <a:rPr lang="zh-CN" altLang="zh-CN" sz="1800" i="1" kern="100">
                            <a:effectLst/>
                            <a:latin typeface="Cambria Math" panose="02040503050406030204" pitchFamily="18" charset="0"/>
                            <a:ea typeface="宋体" panose="02010600030101010101" pitchFamily="2" charset="-122"/>
                          </a:rPr>
                        </m:ctrlPr>
                      </m:eqArrPr>
                      <m:e>
                        <m:r>
                          <a:rPr lang="en-US" altLang="zh-CN" sz="1800" i="1" kern="100">
                            <a:effectLst/>
                            <a:latin typeface="Cambria Math" panose="02040503050406030204" pitchFamily="18" charset="0"/>
                            <a:ea typeface="宋体" panose="02010600030101010101" pitchFamily="2" charset="-122"/>
                          </a:rPr>
                          <m:t>𝑆</m:t>
                        </m:r>
                        <m:r>
                          <a:rPr lang="en-US" altLang="zh-CN" sz="1800" kern="100">
                            <a:effectLst/>
                            <a:latin typeface="Cambria Math" panose="02040503050406030204" pitchFamily="18" charset="0"/>
                            <a:ea typeface="宋体" panose="02010600030101010101" pitchFamily="2" charset="-122"/>
                          </a:rPr>
                          <m:t>= </m:t>
                        </m:r>
                        <m:r>
                          <a:rPr lang="en-US" altLang="zh-CN" sz="1800" i="1" kern="100">
                            <a:effectLst/>
                            <a:latin typeface="Cambria Math" panose="02040503050406030204" pitchFamily="18" charset="0"/>
                            <a:ea typeface="宋体" panose="02010600030101010101" pitchFamily="2" charset="-122"/>
                          </a:rPr>
                          <m:t>𝜌</m:t>
                        </m:r>
                        <m:nary>
                          <m:naryPr>
                            <m:chr m:val="∑"/>
                            <m:limLoc m:val="undOvr"/>
                            <m:subHide m:val="on"/>
                            <m:supHide m:val="on"/>
                            <m:ctrlPr>
                              <a:rPr lang="zh-CN" altLang="zh-CN" sz="1800" i="1" kern="100">
                                <a:effectLst/>
                                <a:latin typeface="Cambria Math" panose="02040503050406030204" pitchFamily="18" charset="0"/>
                                <a:ea typeface="Cambria Math" panose="02040503050406030204" pitchFamily="18" charset="0"/>
                              </a:rPr>
                            </m:ctrlPr>
                          </m:naryPr>
                          <m:sub/>
                          <m:sup/>
                          <m:e>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𝑙</m:t>
                                </m:r>
                              </m:e>
                              <m:sub>
                                <m:r>
                                  <a:rPr lang="en-US" altLang="zh-CN" sz="1800" i="1" kern="100">
                                    <a:effectLst/>
                                    <a:latin typeface="Cambria Math" panose="02040503050406030204" pitchFamily="18" charset="0"/>
                                    <a:ea typeface="宋体" panose="02010600030101010101" pitchFamily="2" charset="-122"/>
                                  </a:rPr>
                                  <m:t>𝑓</m:t>
                                </m:r>
                              </m:sub>
                            </m:sSub>
                          </m:e>
                        </m:nary>
                        <m:r>
                          <a:rPr lang="en-US" altLang="zh-CN" sz="1800" i="1" kern="100">
                            <a:effectLst/>
                            <a:latin typeface="Cambria Math" panose="02040503050406030204" pitchFamily="18" charset="0"/>
                            <a:ea typeface="宋体" panose="02010600030101010101" pitchFamily="2" charset="-122"/>
                          </a:rPr>
                          <m:t>#</m:t>
                        </m:r>
                      </m:e>
                    </m:eqArr>
                  </m:oMath>
                </a14:m>
                <a:endParaRPr lang="zh-CN" altLang="zh-CN" sz="2000" kern="100" dirty="0">
                  <a:effectLst/>
                  <a:latin typeface="微软雅黑" panose="020B0503020204020204" pitchFamily="34" charset="-122"/>
                  <a:ea typeface="微软雅黑" panose="020B0503020204020204" pitchFamily="34" charset="-122"/>
                </a:endParaRPr>
              </a:p>
            </p:txBody>
          </p:sp>
        </mc:Choice>
        <mc:Fallback xmlns="">
          <p:sp>
            <p:nvSpPr>
              <p:cNvPr id="10" name="文本框 9">
                <a:extLst>
                  <a:ext uri="{FF2B5EF4-FFF2-40B4-BE49-F238E27FC236}">
                    <a16:creationId xmlns:a16="http://schemas.microsoft.com/office/drawing/2014/main" id="{C12094EF-4818-F70E-404D-26C327DEC6EC}"/>
                  </a:ext>
                </a:extLst>
              </p:cNvPr>
              <p:cNvSpPr txBox="1">
                <a:spLocks noRot="1" noChangeAspect="1" noMove="1" noResize="1" noEditPoints="1" noAdjustHandles="1" noChangeArrowheads="1" noChangeShapeType="1" noTextEdit="1"/>
              </p:cNvSpPr>
              <p:nvPr/>
            </p:nvSpPr>
            <p:spPr>
              <a:xfrm>
                <a:off x="416723" y="3005483"/>
                <a:ext cx="10942163" cy="805092"/>
              </a:xfrm>
              <a:prstGeom prst="rect">
                <a:avLst/>
              </a:prstGeom>
              <a:blipFill>
                <a:blip r:embed="rId5"/>
                <a:stretch>
                  <a:fillRect t="-5303" b="-8106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F40E5507-EE34-2676-C577-3D7397375B83}"/>
                  </a:ext>
                </a:extLst>
              </p:cNvPr>
              <p:cNvSpPr txBox="1"/>
              <p:nvPr/>
            </p:nvSpPr>
            <p:spPr>
              <a:xfrm>
                <a:off x="426150" y="3874307"/>
                <a:ext cx="10932736" cy="406971"/>
              </a:xfrm>
              <a:prstGeom prst="rect">
                <a:avLst/>
              </a:prstGeom>
              <a:noFill/>
            </p:spPr>
            <p:txBody>
              <a:bodyPr wrap="square">
                <a:spAutoFit/>
              </a:bodyPr>
              <a:lstStyle/>
              <a:p>
                <a:pPr indent="316230" algn="just">
                  <a:lnSpc>
                    <a:spcPct val="125000"/>
                  </a:lnSpc>
                </a:pPr>
                <a14:m>
                  <m:oMath xmlns:m="http://schemas.openxmlformats.org/officeDocument/2006/math">
                    <m:sSub>
                      <m:sSubPr>
                        <m:ctrlPr>
                          <a:rPr lang="zh-CN" altLang="zh-CN" i="1" kern="10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kern="100">
                            <a:latin typeface="Cambria Math" panose="02040503050406030204" pitchFamily="18" charset="0"/>
                            <a:ea typeface="微软雅黑" panose="020B0503020204020204" pitchFamily="34" charset="-122"/>
                            <a:cs typeface="Times New Roman" panose="02020603050405020304" pitchFamily="18" charset="0"/>
                          </a:rPr>
                          <m:t>𝐶</m:t>
                        </m:r>
                      </m:e>
                      <m:sub>
                        <m:r>
                          <a:rPr lang="en-US" altLang="zh-CN" kern="100">
                            <a:latin typeface="Cambria Math" panose="02040503050406030204" pitchFamily="18" charset="0"/>
                            <a:ea typeface="微软雅黑" panose="020B0503020204020204" pitchFamily="34" charset="-122"/>
                            <a:cs typeface="Times New Roman" panose="02020603050405020304" pitchFamily="18" charset="0"/>
                          </a:rPr>
                          <m:t>𝑠</m:t>
                        </m:r>
                      </m:sub>
                    </m:sSub>
                  </m:oMath>
                </a14:m>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表示从服务器直接向用户提供文件的单元成本</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 </a:t>
                </a:r>
                <a14:m>
                  <m:oMath xmlns:m="http://schemas.openxmlformats.org/officeDocument/2006/math">
                    <m:sSub>
                      <m:sSubPr>
                        <m:ctrlPr>
                          <a:rPr lang="zh-CN" altLang="zh-CN" i="1" kern="10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kern="100">
                            <a:latin typeface="Cambria Math" panose="02040503050406030204" pitchFamily="18" charset="0"/>
                            <a:ea typeface="微软雅黑" panose="020B0503020204020204" pitchFamily="34" charset="-122"/>
                            <a:cs typeface="Times New Roman" panose="02020603050405020304" pitchFamily="18" charset="0"/>
                          </a:rPr>
                          <m:t>𝐶</m:t>
                        </m:r>
                      </m:e>
                      <m:sub>
                        <m:r>
                          <a:rPr lang="en-US" altLang="zh-CN" kern="100">
                            <a:latin typeface="Cambria Math" panose="02040503050406030204" pitchFamily="18" charset="0"/>
                            <a:ea typeface="微软雅黑" panose="020B0503020204020204" pitchFamily="34" charset="-122"/>
                            <a:cs typeface="Times New Roman" panose="02020603050405020304" pitchFamily="18" charset="0"/>
                          </a:rPr>
                          <m:t>𝑏</m:t>
                        </m:r>
                      </m:sub>
                    </m:sSub>
                  </m:oMath>
                </a14:m>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表示从缓存中向用户提供文件的单元成本。</a:t>
                </a:r>
              </a:p>
            </p:txBody>
          </p:sp>
        </mc:Choice>
        <mc:Fallback xmlns="">
          <p:sp>
            <p:nvSpPr>
              <p:cNvPr id="12" name="文本框 11">
                <a:extLst>
                  <a:ext uri="{FF2B5EF4-FFF2-40B4-BE49-F238E27FC236}">
                    <a16:creationId xmlns:a16="http://schemas.microsoft.com/office/drawing/2014/main" id="{F40E5507-EE34-2676-C577-3D7397375B83}"/>
                  </a:ext>
                </a:extLst>
              </p:cNvPr>
              <p:cNvSpPr txBox="1">
                <a:spLocks noRot="1" noChangeAspect="1" noMove="1" noResize="1" noEditPoints="1" noAdjustHandles="1" noChangeArrowheads="1" noChangeShapeType="1" noTextEdit="1"/>
              </p:cNvSpPr>
              <p:nvPr/>
            </p:nvSpPr>
            <p:spPr>
              <a:xfrm>
                <a:off x="426150" y="3874307"/>
                <a:ext cx="10932736" cy="406971"/>
              </a:xfrm>
              <a:prstGeom prst="rect">
                <a:avLst/>
              </a:prstGeom>
              <a:blipFill>
                <a:blip r:embed="rId6"/>
                <a:stretch>
                  <a:fillRect b="-2424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6FF1367C-CBEC-1DE4-687E-24E6696F469D}"/>
                  </a:ext>
                </a:extLst>
              </p:cNvPr>
              <p:cNvSpPr txBox="1"/>
              <p:nvPr/>
            </p:nvSpPr>
            <p:spPr>
              <a:xfrm>
                <a:off x="737275" y="4526300"/>
                <a:ext cx="10489262" cy="668581"/>
              </a:xfrm>
              <a:prstGeom prst="rect">
                <a:avLst/>
              </a:prstGeom>
              <a:noFill/>
            </p:spPr>
            <p:txBody>
              <a:bodyPr wrap="square">
                <a:spAutoFit/>
              </a:bodyPr>
              <a:lstStyle/>
              <a:p>
                <a14:m>
                  <m:oMath xmlns:m="http://schemas.openxmlformats.org/officeDocument/2006/math">
                    <m:sSub>
                      <m:sSubPr>
                        <m:ctrlPr>
                          <a:rPr lang="zh-CN" altLang="zh-CN" i="1" kern="10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kern="100">
                            <a:latin typeface="Cambria Math" panose="02040503050406030204" pitchFamily="18" charset="0"/>
                            <a:ea typeface="微软雅黑" panose="020B0503020204020204" pitchFamily="34" charset="-122"/>
                            <a:cs typeface="Times New Roman" panose="02020603050405020304" pitchFamily="18" charset="0"/>
                          </a:rPr>
                          <m:t>𝑥</m:t>
                        </m:r>
                      </m:e>
                      <m:sub>
                        <m:r>
                          <a:rPr lang="en-US" altLang="zh-CN" kern="100">
                            <a:latin typeface="Cambria Math" panose="02040503050406030204" pitchFamily="18" charset="0"/>
                            <a:ea typeface="微软雅黑" panose="020B0503020204020204" pitchFamily="34" charset="-122"/>
                            <a:cs typeface="Times New Roman" panose="02020603050405020304" pitchFamily="18" charset="0"/>
                          </a:rPr>
                          <m:t>𝑡𝑓</m:t>
                        </m:r>
                        <m:r>
                          <a:rPr lang="en-US" altLang="zh-CN" kern="100">
                            <a:latin typeface="Cambria Math" panose="02040503050406030204" pitchFamily="18" charset="0"/>
                            <a:ea typeface="微软雅黑" panose="020B0503020204020204" pitchFamily="34" charset="-122"/>
                            <a:cs typeface="Times New Roman" panose="02020603050405020304" pitchFamily="18" charset="0"/>
                          </a:rPr>
                          <m:t> </m:t>
                        </m:r>
                      </m:sub>
                    </m:sSub>
                  </m:oMath>
                </a14:m>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是二进制变量，表示内容</a:t>
                </a:r>
                <a14:m>
                  <m:oMath xmlns:m="http://schemas.openxmlformats.org/officeDocument/2006/math">
                    <m:r>
                      <a:rPr lang="en-US" altLang="zh-CN" kern="100">
                        <a:latin typeface="Cambria Math" panose="02040503050406030204" pitchFamily="18" charset="0"/>
                        <a:ea typeface="微软雅黑" panose="020B0503020204020204" pitchFamily="34" charset="-122"/>
                        <a:cs typeface="Times New Roman" panose="02020603050405020304" pitchFamily="18" charset="0"/>
                      </a:rPr>
                      <m:t>𝑓</m:t>
                    </m:r>
                  </m:oMath>
                </a14:m>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是否在</a:t>
                </a:r>
                <a14:m>
                  <m:oMath xmlns:m="http://schemas.openxmlformats.org/officeDocument/2006/math">
                    <m:r>
                      <a:rPr lang="en-US" altLang="zh-CN" kern="100">
                        <a:latin typeface="Cambria Math" panose="02040503050406030204" pitchFamily="18" charset="0"/>
                        <a:ea typeface="微软雅黑" panose="020B0503020204020204" pitchFamily="34" charset="-122"/>
                        <a:cs typeface="Times New Roman" panose="02020603050405020304" pitchFamily="18" charset="0"/>
                      </a:rPr>
                      <m:t>𝑡</m:t>
                    </m:r>
                  </m:oMath>
                </a14:m>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时刻存储在缓存中。</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另一个</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二进制变量</a:t>
                </a:r>
                <a14:m>
                  <m:oMath xmlns:m="http://schemas.openxmlformats.org/officeDocument/2006/math">
                    <m:sSub>
                      <m:sSubPr>
                        <m:ctrlPr>
                          <a:rPr lang="zh-CN" altLang="zh-CN" i="1" kern="10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kern="100">
                            <a:latin typeface="Cambria Math" panose="02040503050406030204" pitchFamily="18" charset="0"/>
                            <a:ea typeface="微软雅黑" panose="020B0503020204020204" pitchFamily="34" charset="-122"/>
                            <a:cs typeface="Times New Roman" panose="02020603050405020304" pitchFamily="18" charset="0"/>
                          </a:rPr>
                          <m:t>𝑎</m:t>
                        </m:r>
                      </m:e>
                      <m:sub>
                        <m:r>
                          <a:rPr lang="en-US" altLang="zh-CN" kern="100">
                            <a:latin typeface="Cambria Math" panose="02040503050406030204" pitchFamily="18" charset="0"/>
                            <a:ea typeface="微软雅黑" panose="020B0503020204020204" pitchFamily="34" charset="-122"/>
                            <a:cs typeface="Times New Roman" panose="02020603050405020304" pitchFamily="18" charset="0"/>
                          </a:rPr>
                          <m:t>𝑡𝑓𝑖</m:t>
                        </m:r>
                      </m:sub>
                    </m:sSub>
                  </m:oMath>
                </a14:m>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表示内容</a:t>
                </a:r>
                <a14:m>
                  <m:oMath xmlns:m="http://schemas.openxmlformats.org/officeDocument/2006/math">
                    <m:r>
                      <a:rPr lang="en-US" altLang="zh-CN" kern="100">
                        <a:latin typeface="Cambria Math" panose="02040503050406030204" pitchFamily="18" charset="0"/>
                        <a:ea typeface="微软雅黑" panose="020B0503020204020204" pitchFamily="34" charset="-122"/>
                        <a:cs typeface="Times New Roman" panose="02020603050405020304" pitchFamily="18" charset="0"/>
                      </a:rPr>
                      <m:t>𝑓</m:t>
                    </m:r>
                  </m:oMath>
                </a14:m>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是否在</a:t>
                </a:r>
                <a14:m>
                  <m:oMath xmlns:m="http://schemas.openxmlformats.org/officeDocument/2006/math">
                    <m:r>
                      <a:rPr lang="en-US" altLang="zh-CN" kern="100">
                        <a:latin typeface="Cambria Math" panose="02040503050406030204" pitchFamily="18" charset="0"/>
                        <a:ea typeface="微软雅黑" panose="020B0503020204020204" pitchFamily="34" charset="-122"/>
                        <a:cs typeface="Times New Roman" panose="02020603050405020304" pitchFamily="18" charset="0"/>
                      </a:rPr>
                      <m:t>𝑡</m:t>
                    </m:r>
                  </m:oMath>
                </a14:m>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时刻存储在缓存中且具有</a:t>
                </a:r>
                <a14:m>
                  <m:oMath xmlns:m="http://schemas.openxmlformats.org/officeDocument/2006/math">
                    <m:r>
                      <a:rPr lang="en-US" altLang="zh-CN" kern="100">
                        <a:latin typeface="Cambria Math" panose="02040503050406030204" pitchFamily="18" charset="0"/>
                        <a:ea typeface="微软雅黑" panose="020B0503020204020204" pitchFamily="34" charset="-122"/>
                        <a:cs typeface="Times New Roman" panose="02020603050405020304" pitchFamily="18" charset="0"/>
                      </a:rPr>
                      <m:t>𝑖</m:t>
                    </m:r>
                  </m:oMath>
                </a14:m>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的</a:t>
                </a:r>
                <a:r>
                  <a:rPr lang="en-US" altLang="zh-CN" kern="100" dirty="0" err="1">
                    <a:latin typeface="微软雅黑" panose="020B0503020204020204" pitchFamily="34" charset="-122"/>
                    <a:ea typeface="微软雅黑" panose="020B0503020204020204" pitchFamily="34" charset="-122"/>
                    <a:cs typeface="Times New Roman" panose="02020603050405020304" pitchFamily="18" charset="0"/>
                  </a:rPr>
                  <a:t>AoI</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a:t>
                </a:r>
              </a:p>
            </p:txBody>
          </p:sp>
        </mc:Choice>
        <mc:Fallback xmlns="">
          <p:sp>
            <p:nvSpPr>
              <p:cNvPr id="14" name="文本框 13">
                <a:extLst>
                  <a:ext uri="{FF2B5EF4-FFF2-40B4-BE49-F238E27FC236}">
                    <a16:creationId xmlns:a16="http://schemas.microsoft.com/office/drawing/2014/main" id="{6FF1367C-CBEC-1DE4-687E-24E6696F469D}"/>
                  </a:ext>
                </a:extLst>
              </p:cNvPr>
              <p:cNvSpPr txBox="1">
                <a:spLocks noRot="1" noChangeAspect="1" noMove="1" noResize="1" noEditPoints="1" noAdjustHandles="1" noChangeArrowheads="1" noChangeShapeType="1" noTextEdit="1"/>
              </p:cNvSpPr>
              <p:nvPr/>
            </p:nvSpPr>
            <p:spPr>
              <a:xfrm>
                <a:off x="737275" y="4526300"/>
                <a:ext cx="10489262" cy="668581"/>
              </a:xfrm>
              <a:prstGeom prst="rect">
                <a:avLst/>
              </a:prstGeom>
              <a:blipFill>
                <a:blip r:embed="rId7"/>
                <a:stretch>
                  <a:fillRect l="-523" t="-5505" r="-465" b="-1467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73809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E2C4DE74-1CBF-0D41-B906-01D3831C5B69}"/>
              </a:ext>
            </a:extLst>
          </p:cNvPr>
          <p:cNvSpPr/>
          <p:nvPr/>
        </p:nvSpPr>
        <p:spPr>
          <a:xfrm>
            <a:off x="2903456" y="3707105"/>
            <a:ext cx="6127422" cy="242013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C403421B-0F2B-F836-A51A-432723006396}"/>
              </a:ext>
            </a:extLst>
          </p:cNvPr>
          <p:cNvSpPr/>
          <p:nvPr/>
        </p:nvSpPr>
        <p:spPr>
          <a:xfrm>
            <a:off x="2903456" y="1498862"/>
            <a:ext cx="6127422" cy="193013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331470" y="229235"/>
            <a:ext cx="8926830" cy="502920"/>
          </a:xfrm>
        </p:spPr>
        <p:txBody>
          <a:bodyPr/>
          <a:lstStyle/>
          <a:p>
            <a:r>
              <a:rPr lang="en-US" altLang="zh-CN" dirty="0">
                <a:latin typeface="Times New Roman Regular" panose="02020603050405020304" charset="0"/>
                <a:ea typeface="黑体" charset="0"/>
                <a:cs typeface="Times New Roman Regular" panose="02020603050405020304" charset="0"/>
              </a:rPr>
              <a:t>2.1</a:t>
            </a:r>
            <a:r>
              <a:rPr lang="zh-CN" altLang="en-US" sz="1800" kern="100" dirty="0">
                <a:effectLst/>
                <a:latin typeface="Times New Roman" panose="02020603050405020304" pitchFamily="18" charset="0"/>
                <a:ea typeface="黑体" panose="02010609060101010101" pitchFamily="49" charset="-122"/>
                <a:cs typeface="Times New Roman" panose="02020603050405020304" pitchFamily="18" charset="0"/>
              </a:rPr>
              <a:t>网络模型</a:t>
            </a:r>
            <a:endParaRPr lang="zh-CN" altLang="en-US" dirty="0">
              <a:latin typeface="Times New Roman Regular" panose="02020603050405020304" charset="0"/>
              <a:ea typeface="黑体" charset="0"/>
              <a:cs typeface="Times New Roman Regular" panose="02020603050405020304" charset="0"/>
            </a:endParaRP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3FDF65E6-3E95-51B5-3D09-6B7FE5036547}"/>
                  </a:ext>
                </a:extLst>
              </p:cNvPr>
              <p:cNvSpPr txBox="1"/>
              <p:nvPr/>
            </p:nvSpPr>
            <p:spPr>
              <a:xfrm>
                <a:off x="331470" y="1010261"/>
                <a:ext cx="11362442" cy="5525039"/>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zh-CN" altLang="en-US" smtClean="0">
                          <a:latin typeface="微软雅黑" panose="020B0503020204020204" pitchFamily="34" charset="-122"/>
                          <a:ea typeface="微软雅黑" panose="020B0503020204020204" pitchFamily="34" charset="-122"/>
                        </a:rPr>
                        <m:t>在保证内容新鲜度的前提下降低网络负载，优化目标应为使总成本最小，该</m:t>
                      </m:r>
                      <m:r>
                        <m:rPr>
                          <m:nor/>
                        </m:rPr>
                        <a:rPr lang="zh-CN" altLang="en-US" smtClean="0">
                          <a:solidFill>
                            <a:srgbClr val="FF0000"/>
                          </a:solidFill>
                          <a:latin typeface="微软雅黑" panose="020B0503020204020204" pitchFamily="34" charset="-122"/>
                          <a:ea typeface="微软雅黑" panose="020B0503020204020204" pitchFamily="34" charset="-122"/>
                        </a:rPr>
                        <m:t>缓存优化问题</m:t>
                      </m:r>
                      <m:r>
                        <m:rPr>
                          <m:nor/>
                        </m:rPr>
                        <a:rPr lang="zh-CN" altLang="en-US" smtClean="0">
                          <a:solidFill>
                            <a:schemeClr val="tx1"/>
                          </a:solidFill>
                          <a:latin typeface="微软雅黑" panose="020B0503020204020204" pitchFamily="34" charset="-122"/>
                          <a:ea typeface="微软雅黑" panose="020B0503020204020204" pitchFamily="34" charset="-122"/>
                        </a:rPr>
                        <m:t>表示为</m:t>
                      </m:r>
                      <m:r>
                        <m:rPr>
                          <m:nor/>
                        </m:rPr>
                        <a:rPr lang="zh-CN" altLang="en-US" smtClean="0">
                          <a:latin typeface="微软雅黑" panose="020B0503020204020204" pitchFamily="34" charset="-122"/>
                          <a:ea typeface="微软雅黑" panose="020B0503020204020204" pitchFamily="34" charset="-122"/>
                        </a:rPr>
                        <m:t>：</m:t>
                      </m:r>
                    </m:oMath>
                  </m:oMathPara>
                </a14:m>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func>
                        <m:funcPr>
                          <m:ctrlPr>
                            <a:rPr lang="zh-CN" altLang="zh-CN" i="1" smtClean="0">
                              <a:effectLst/>
                              <a:latin typeface="Cambria Math" panose="02040503050406030204" pitchFamily="18" charset="0"/>
                              <a:ea typeface="Cambria Math" panose="02040503050406030204" pitchFamily="18" charset="0"/>
                            </a:rPr>
                          </m:ctrlPr>
                        </m:funcPr>
                        <m:fName>
                          <m:limLow>
                            <m:limLowPr>
                              <m:ctrlPr>
                                <a:rPr lang="zh-CN" altLang="zh-CN" i="1">
                                  <a:effectLst/>
                                  <a:latin typeface="Cambria Math" panose="02040503050406030204" pitchFamily="18" charset="0"/>
                                  <a:ea typeface="Cambria Math" panose="02040503050406030204" pitchFamily="18" charset="0"/>
                                </a:rPr>
                              </m:ctrlPr>
                            </m:limLowPr>
                            <m:e>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min</m:t>
                              </m:r>
                            </m:e>
                            <m:lim>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𝒙</m:t>
                              </m:r>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𝒂</m:t>
                              </m:r>
                            </m:lim>
                          </m:limLow>
                        </m:fName>
                        <m:e>
                          <m:eqArr>
                            <m:eqArrPr>
                              <m:ctrlPr>
                                <a:rPr lang="zh-CN" altLang="zh-CN" i="1">
                                  <a:effectLst/>
                                  <a:latin typeface="Cambria Math" panose="02040503050406030204" pitchFamily="18" charset="0"/>
                                  <a:ea typeface="Cambria Math" panose="02040503050406030204" pitchFamily="18" charset="0"/>
                                </a:rPr>
                              </m:ctrlPr>
                            </m:eqArrPr>
                            <m:e>
                              <m:nary>
                                <m:naryPr>
                                  <m:chr m:val="∑"/>
                                  <m:limLoc m:val="undOvr"/>
                                  <m:ctrlPr>
                                    <a:rPr lang="zh-CN" altLang="zh-CN" i="1">
                                      <a:effectLst/>
                                      <a:latin typeface="Cambria Math" panose="02040503050406030204" pitchFamily="18" charset="0"/>
                                      <a:ea typeface="Cambria Math" panose="02040503050406030204" pitchFamily="18" charset="0"/>
                                    </a:rPr>
                                  </m:ctrlPr>
                                </m:naryPr>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𝑢</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𝑈</m:t>
                                  </m:r>
                                </m:sup>
                                <m:e>
                                  <m:nary>
                                    <m:naryPr>
                                      <m:chr m:val="∑"/>
                                      <m:limLoc m:val="undOvr"/>
                                      <m:ctrlPr>
                                        <a:rPr lang="zh-CN" altLang="zh-CN" i="1">
                                          <a:effectLst/>
                                          <a:latin typeface="Cambria Math" panose="02040503050406030204" pitchFamily="18" charset="0"/>
                                          <a:ea typeface="Cambria Math" panose="02040503050406030204" pitchFamily="18" charset="0"/>
                                        </a:rPr>
                                      </m:ctrlPr>
                                    </m:naryPr>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𝑟</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sub>
                                    <m:sup>
                                      <m:sSub>
                                        <m:sSubPr>
                                          <m:ctrlPr>
                                            <a:rPr lang="zh-CN" altLang="zh-CN"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𝑅</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𝑢</m:t>
                                          </m:r>
                                        </m:sub>
                                      </m:sSub>
                                    </m:sup>
                                    <m:e>
                                      <m:sSub>
                                        <m:sSubPr>
                                          <m:ctrlPr>
                                            <a:rPr lang="zh-CN" altLang="zh-CN"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𝑙</m:t>
                                          </m:r>
                                        </m:e>
                                        <m:sub>
                                          <m:r>
                                            <a:rPr lang="en-US" altLang="zh-CN" sz="1800" i="1">
                                              <a:solidFill>
                                                <a:srgbClr val="191919"/>
                                              </a:solidFill>
                                              <a:effectLst/>
                                              <a:latin typeface="Cambria Math" panose="02040503050406030204" pitchFamily="18" charset="0"/>
                                              <a:ea typeface="宋体" panose="02010600030101010101" pitchFamily="2" charset="-122"/>
                                              <a:cs typeface="Times New Roman" panose="02020603050405020304" pitchFamily="18" charset="0"/>
                                            </a:rPr>
                                            <m:t>h</m:t>
                                          </m:r>
                                          <m:d>
                                            <m:dPr>
                                              <m:ctrlPr>
                                                <a:rPr lang="zh-CN" altLang="zh-CN" i="1" kern="0">
                                                  <a:solidFill>
                                                    <a:srgbClr val="191919"/>
                                                  </a:solidFill>
                                                  <a:effectLst/>
                                                  <a:latin typeface="Cambria Math" panose="02040503050406030204" pitchFamily="18" charset="0"/>
                                                  <a:ea typeface="Cambria Math" panose="02040503050406030204" pitchFamily="18" charset="0"/>
                                                </a:rPr>
                                              </m:ctrlPr>
                                            </m:dPr>
                                            <m:e>
                                              <m:r>
                                                <a:rPr lang="en-US" altLang="zh-CN" sz="1800" i="1">
                                                  <a:solidFill>
                                                    <a:srgbClr val="191919"/>
                                                  </a:solidFill>
                                                  <a:effectLst/>
                                                  <a:latin typeface="Cambria Math" panose="02040503050406030204" pitchFamily="18" charset="0"/>
                                                  <a:ea typeface="宋体" panose="02010600030101010101" pitchFamily="2" charset="-122"/>
                                                  <a:cs typeface="Times New Roman" panose="02020603050405020304" pitchFamily="18" charset="0"/>
                                                </a:rPr>
                                                <m:t>𝑢</m:t>
                                              </m:r>
                                              <m:r>
                                                <a:rPr lang="en-US" altLang="zh-CN" sz="1800" i="1">
                                                  <a:solidFill>
                                                    <a:srgbClr val="191919"/>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solidFill>
                                                    <a:srgbClr val="191919"/>
                                                  </a:solidFill>
                                                  <a:effectLst/>
                                                  <a:latin typeface="Cambria Math" panose="02040503050406030204" pitchFamily="18" charset="0"/>
                                                  <a:ea typeface="宋体" panose="02010600030101010101" pitchFamily="2" charset="-122"/>
                                                  <a:cs typeface="Times New Roman" panose="02020603050405020304" pitchFamily="18" charset="0"/>
                                                </a:rPr>
                                                <m:t>𝑟</m:t>
                                              </m:r>
                                            </m:e>
                                          </m:d>
                                        </m:sub>
                                      </m:s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e>
                                  </m:nary>
                                </m:e>
                              </m:nary>
                              <m:sSub>
                                <m:sSubPr>
                                  <m:ctrlPr>
                                    <a:rPr lang="zh-CN" altLang="zh-CN"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𝐶</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𝑏</m:t>
                                  </m:r>
                                </m:sub>
                              </m:sSub>
                              <m:sSub>
                                <m:sSubPr>
                                  <m:ctrlPr>
                                    <a:rPr lang="zh-CN" altLang="zh-CN"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solidFill>
                                        <a:srgbClr val="191919"/>
                                      </a:solidFill>
                                      <a:effectLst/>
                                      <a:latin typeface="Cambria Math" panose="02040503050406030204" pitchFamily="18" charset="0"/>
                                      <a:ea typeface="宋体" panose="02010600030101010101" pitchFamily="2" charset="-122"/>
                                      <a:cs typeface="Times New Roman" panose="02020603050405020304" pitchFamily="18" charset="0"/>
                                    </a:rPr>
                                    <m:t>𝑜</m:t>
                                  </m:r>
                                  <m:d>
                                    <m:dPr>
                                      <m:ctrlPr>
                                        <a:rPr lang="zh-CN" altLang="zh-CN" i="1" kern="0">
                                          <a:solidFill>
                                            <a:srgbClr val="191919"/>
                                          </a:solidFill>
                                          <a:effectLst/>
                                          <a:latin typeface="Cambria Math" panose="02040503050406030204" pitchFamily="18" charset="0"/>
                                          <a:ea typeface="Cambria Math" panose="02040503050406030204" pitchFamily="18" charset="0"/>
                                        </a:rPr>
                                      </m:ctrlPr>
                                    </m:dPr>
                                    <m:e>
                                      <m:r>
                                        <a:rPr lang="en-US" altLang="zh-CN" sz="1800" i="1">
                                          <a:solidFill>
                                            <a:srgbClr val="191919"/>
                                          </a:solidFill>
                                          <a:effectLst/>
                                          <a:latin typeface="Cambria Math" panose="02040503050406030204" pitchFamily="18" charset="0"/>
                                          <a:ea typeface="宋体" panose="02010600030101010101" pitchFamily="2" charset="-122"/>
                                          <a:cs typeface="Times New Roman" panose="02020603050405020304" pitchFamily="18" charset="0"/>
                                        </a:rPr>
                                        <m:t>𝑢</m:t>
                                      </m:r>
                                      <m:r>
                                        <a:rPr lang="en-US" altLang="zh-CN" sz="1800" i="1">
                                          <a:solidFill>
                                            <a:srgbClr val="191919"/>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solidFill>
                                            <a:srgbClr val="191919"/>
                                          </a:solidFill>
                                          <a:effectLst/>
                                          <a:latin typeface="Cambria Math" panose="02040503050406030204" pitchFamily="18" charset="0"/>
                                          <a:ea typeface="宋体" panose="02010600030101010101" pitchFamily="2" charset="-122"/>
                                          <a:cs typeface="Times New Roman" panose="02020603050405020304" pitchFamily="18" charset="0"/>
                                        </a:rPr>
                                        <m:t>𝑟</m:t>
                                      </m:r>
                                    </m:e>
                                  </m:d>
                                  <m:r>
                                    <a:rPr lang="en-US" altLang="zh-CN" sz="1800" i="1">
                                      <a:solidFill>
                                        <a:srgbClr val="191919"/>
                                      </a:solidFill>
                                      <a:effectLst/>
                                      <a:latin typeface="Cambria Math" panose="02040503050406030204" pitchFamily="18" charset="0"/>
                                      <a:ea typeface="宋体" panose="02010600030101010101" pitchFamily="2" charset="-122"/>
                                      <a:cs typeface="Times New Roman" panose="02020603050405020304" pitchFamily="18" charset="0"/>
                                    </a:rPr>
                                    <m:t>h</m:t>
                                  </m:r>
                                  <m:d>
                                    <m:dPr>
                                      <m:ctrlPr>
                                        <a:rPr lang="zh-CN" altLang="zh-CN" i="1" kern="0">
                                          <a:solidFill>
                                            <a:srgbClr val="191919"/>
                                          </a:solidFill>
                                          <a:effectLst/>
                                          <a:latin typeface="Cambria Math" panose="02040503050406030204" pitchFamily="18" charset="0"/>
                                          <a:ea typeface="Cambria Math" panose="02040503050406030204" pitchFamily="18" charset="0"/>
                                        </a:rPr>
                                      </m:ctrlPr>
                                    </m:dPr>
                                    <m:e>
                                      <m:r>
                                        <a:rPr lang="en-US" altLang="zh-CN" sz="1800" i="1">
                                          <a:solidFill>
                                            <a:srgbClr val="191919"/>
                                          </a:solidFill>
                                          <a:effectLst/>
                                          <a:latin typeface="Cambria Math" panose="02040503050406030204" pitchFamily="18" charset="0"/>
                                          <a:ea typeface="宋体" panose="02010600030101010101" pitchFamily="2" charset="-122"/>
                                          <a:cs typeface="Times New Roman" panose="02020603050405020304" pitchFamily="18" charset="0"/>
                                        </a:rPr>
                                        <m:t>𝑢</m:t>
                                      </m:r>
                                      <m:r>
                                        <a:rPr lang="en-US" altLang="zh-CN" sz="1800" i="1">
                                          <a:solidFill>
                                            <a:srgbClr val="191919"/>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solidFill>
                                            <a:srgbClr val="191919"/>
                                          </a:solidFill>
                                          <a:effectLst/>
                                          <a:latin typeface="Cambria Math" panose="02040503050406030204" pitchFamily="18" charset="0"/>
                                          <a:ea typeface="宋体" panose="02010600030101010101" pitchFamily="2" charset="-122"/>
                                          <a:cs typeface="Times New Roman" panose="02020603050405020304" pitchFamily="18" charset="0"/>
                                        </a:rPr>
                                        <m:t>𝑟</m:t>
                                      </m:r>
                                    </m:e>
                                  </m:d>
                                </m:sub>
                              </m:s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𝐶</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𝑠</m:t>
                                  </m:r>
                                </m:sub>
                              </m:s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sSub>
                                <m:sSubPr>
                                  <m:ctrlPr>
                                    <a:rPr lang="zh-CN" altLang="zh-CN"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solidFill>
                                        <a:srgbClr val="191919"/>
                                      </a:solidFill>
                                      <a:effectLst/>
                                      <a:latin typeface="Cambria Math" panose="02040503050406030204" pitchFamily="18" charset="0"/>
                                      <a:ea typeface="宋体" panose="02010600030101010101" pitchFamily="2" charset="-122"/>
                                      <a:cs typeface="Times New Roman" panose="02020603050405020304" pitchFamily="18" charset="0"/>
                                    </a:rPr>
                                    <m:t>𝑜</m:t>
                                  </m:r>
                                  <m:d>
                                    <m:dPr>
                                      <m:ctrlPr>
                                        <a:rPr lang="zh-CN" altLang="zh-CN" i="1" kern="0">
                                          <a:solidFill>
                                            <a:srgbClr val="191919"/>
                                          </a:solidFill>
                                          <a:effectLst/>
                                          <a:latin typeface="Cambria Math" panose="02040503050406030204" pitchFamily="18" charset="0"/>
                                          <a:ea typeface="Cambria Math" panose="02040503050406030204" pitchFamily="18" charset="0"/>
                                        </a:rPr>
                                      </m:ctrlPr>
                                    </m:dPr>
                                    <m:e>
                                      <m:r>
                                        <a:rPr lang="en-US" altLang="zh-CN" sz="1800" i="1">
                                          <a:solidFill>
                                            <a:srgbClr val="191919"/>
                                          </a:solidFill>
                                          <a:effectLst/>
                                          <a:latin typeface="Cambria Math" panose="02040503050406030204" pitchFamily="18" charset="0"/>
                                          <a:ea typeface="宋体" panose="02010600030101010101" pitchFamily="2" charset="-122"/>
                                          <a:cs typeface="Times New Roman" panose="02020603050405020304" pitchFamily="18" charset="0"/>
                                        </a:rPr>
                                        <m:t>𝑢</m:t>
                                      </m:r>
                                      <m:r>
                                        <a:rPr lang="en-US" altLang="zh-CN" sz="1800" i="1">
                                          <a:solidFill>
                                            <a:srgbClr val="191919"/>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solidFill>
                                            <a:srgbClr val="191919"/>
                                          </a:solidFill>
                                          <a:effectLst/>
                                          <a:latin typeface="Cambria Math" panose="02040503050406030204" pitchFamily="18" charset="0"/>
                                          <a:ea typeface="宋体" panose="02010600030101010101" pitchFamily="2" charset="-122"/>
                                          <a:cs typeface="Times New Roman" panose="02020603050405020304" pitchFamily="18" charset="0"/>
                                        </a:rPr>
                                        <m:t>𝑟</m:t>
                                      </m:r>
                                    </m:e>
                                  </m:d>
                                  <m:r>
                                    <a:rPr lang="en-US" altLang="zh-CN" sz="1800" i="1">
                                      <a:solidFill>
                                        <a:srgbClr val="191919"/>
                                      </a:solidFill>
                                      <a:effectLst/>
                                      <a:latin typeface="Cambria Math" panose="02040503050406030204" pitchFamily="18" charset="0"/>
                                      <a:ea typeface="宋体" panose="02010600030101010101" pitchFamily="2" charset="-122"/>
                                      <a:cs typeface="Times New Roman" panose="02020603050405020304" pitchFamily="18" charset="0"/>
                                    </a:rPr>
                                    <m:t>h</m:t>
                                  </m:r>
                                  <m:d>
                                    <m:dPr>
                                      <m:ctrlPr>
                                        <a:rPr lang="zh-CN" altLang="zh-CN" i="1" kern="0">
                                          <a:solidFill>
                                            <a:srgbClr val="191919"/>
                                          </a:solidFill>
                                          <a:effectLst/>
                                          <a:latin typeface="Cambria Math" panose="02040503050406030204" pitchFamily="18" charset="0"/>
                                          <a:ea typeface="Cambria Math" panose="02040503050406030204" pitchFamily="18" charset="0"/>
                                        </a:rPr>
                                      </m:ctrlPr>
                                    </m:dPr>
                                    <m:e>
                                      <m:r>
                                        <a:rPr lang="en-US" altLang="zh-CN" sz="1800" i="1">
                                          <a:solidFill>
                                            <a:srgbClr val="191919"/>
                                          </a:solidFill>
                                          <a:effectLst/>
                                          <a:latin typeface="Cambria Math" panose="02040503050406030204" pitchFamily="18" charset="0"/>
                                          <a:ea typeface="宋体" panose="02010600030101010101" pitchFamily="2" charset="-122"/>
                                          <a:cs typeface="Times New Roman" panose="02020603050405020304" pitchFamily="18" charset="0"/>
                                        </a:rPr>
                                        <m:t>𝑢</m:t>
                                      </m:r>
                                      <m:r>
                                        <a:rPr lang="en-US" altLang="zh-CN" sz="1800" i="1">
                                          <a:solidFill>
                                            <a:srgbClr val="191919"/>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solidFill>
                                            <a:srgbClr val="191919"/>
                                          </a:solidFill>
                                          <a:effectLst/>
                                          <a:latin typeface="Cambria Math" panose="02040503050406030204" pitchFamily="18" charset="0"/>
                                          <a:ea typeface="宋体" panose="02010600030101010101" pitchFamily="2" charset="-122"/>
                                          <a:cs typeface="Times New Roman" panose="02020603050405020304" pitchFamily="18" charset="0"/>
                                        </a:rPr>
                                        <m:t>𝑟</m:t>
                                      </m:r>
                                    </m:e>
                                  </m:d>
                                </m:sub>
                              </m:s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e>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nary>
                                <m:naryPr>
                                  <m:chr m:val="∑"/>
                                  <m:limLoc m:val="undOvr"/>
                                  <m:ctrlPr>
                                    <a:rPr lang="zh-CN" altLang="zh-CN" i="1">
                                      <a:effectLst/>
                                      <a:latin typeface="Cambria Math" panose="02040503050406030204" pitchFamily="18" charset="0"/>
                                      <a:ea typeface="Cambria Math" panose="02040503050406030204" pitchFamily="18" charset="0"/>
                                    </a:rPr>
                                  </m:ctrlPr>
                                </m:naryPr>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𝑡</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𝑇</m:t>
                                  </m:r>
                                </m:sup>
                                <m:e>
                                  <m:nary>
                                    <m:naryPr>
                                      <m:chr m:val="∑"/>
                                      <m:limLoc m:val="undOvr"/>
                                      <m:ctrlPr>
                                        <a:rPr lang="zh-CN" altLang="zh-CN" i="1">
                                          <a:effectLst/>
                                          <a:latin typeface="Cambria Math" panose="02040503050406030204" pitchFamily="18" charset="0"/>
                                          <a:ea typeface="Cambria Math" panose="02040503050406030204" pitchFamily="18" charset="0"/>
                                        </a:rPr>
                                      </m:ctrlPr>
                                    </m:naryPr>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𝑓</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𝐹</m:t>
                                      </m:r>
                                    </m:sup>
                                    <m:e>
                                      <m:sSub>
                                        <m:sSubPr>
                                          <m:ctrlPr>
                                            <a:rPr lang="zh-CN" altLang="zh-CN"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𝑙</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𝑓</m:t>
                                          </m:r>
                                        </m:sub>
                                      </m:s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𝐶</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𝑠</m:t>
                                          </m:r>
                                        </m:sub>
                                      </m:s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e>
                                  </m:nary>
                                </m:e>
                              </m:nary>
                              <m:sSub>
                                <m:sSubPr>
                                  <m:ctrlPr>
                                    <a:rPr lang="zh-CN" altLang="zh-CN"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𝐶</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𝑏</m:t>
                                  </m:r>
                                </m:sub>
                              </m:s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 </m:t>
                              </m:r>
                              <m:sSub>
                                <m:sSubPr>
                                  <m:ctrlPr>
                                    <a:rPr lang="zh-CN" altLang="zh-CN"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𝑎</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𝑡𝑓</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0</m:t>
                                  </m:r>
                                </m:sub>
                              </m:s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solidFill>
                                    <a:srgbClr val="191919"/>
                                  </a:solidFill>
                                  <a:effectLst/>
                                  <a:latin typeface="Cambria Math" panose="02040503050406030204" pitchFamily="18" charset="0"/>
                                  <a:ea typeface="宋体" panose="02010600030101010101" pitchFamily="2" charset="-122"/>
                                  <a:cs typeface="Times New Roman" panose="02020603050405020304" pitchFamily="18" charset="0"/>
                                </a:rPr>
                                <m:t>𝜆</m:t>
                              </m:r>
                              <m:nary>
                                <m:naryPr>
                                  <m:chr m:val="∑"/>
                                  <m:limLoc m:val="undOvr"/>
                                  <m:ctrlPr>
                                    <a:rPr lang="zh-CN" altLang="zh-CN" i="1">
                                      <a:effectLst/>
                                      <a:latin typeface="Cambria Math" panose="02040503050406030204" pitchFamily="18" charset="0"/>
                                      <a:ea typeface="Cambria Math" panose="02040503050406030204" pitchFamily="18" charset="0"/>
                                    </a:rPr>
                                  </m:ctrlPr>
                                </m:naryPr>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𝑓</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𝐹</m:t>
                                  </m:r>
                                </m:sup>
                                <m:e>
                                  <m:nary>
                                    <m:naryPr>
                                      <m:chr m:val="∑"/>
                                      <m:limLoc m:val="undOvr"/>
                                      <m:ctrlPr>
                                        <a:rPr lang="zh-CN" altLang="zh-CN" i="1">
                                          <a:effectLst/>
                                          <a:latin typeface="Cambria Math" panose="02040503050406030204" pitchFamily="18" charset="0"/>
                                          <a:ea typeface="Cambria Math" panose="02040503050406030204" pitchFamily="18" charset="0"/>
                                        </a:rPr>
                                      </m:ctrlPr>
                                    </m:naryPr>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𝑡</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𝑇</m:t>
                                      </m:r>
                                    </m:sup>
                                    <m:e>
                                      <m:nary>
                                        <m:naryPr>
                                          <m:chr m:val="∑"/>
                                          <m:limLoc m:val="undOvr"/>
                                          <m:ctrlPr>
                                            <a:rPr lang="zh-CN" altLang="zh-CN" i="1">
                                              <a:effectLst/>
                                              <a:latin typeface="Cambria Math" panose="02040503050406030204" pitchFamily="18" charset="0"/>
                                              <a:ea typeface="Cambria Math" panose="02040503050406030204" pitchFamily="18" charset="0"/>
                                            </a:rPr>
                                          </m:ctrlPr>
                                        </m:naryPr>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𝑡</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sup>
                                        <m:e>
                                          <m:sSub>
                                            <m:sSubPr>
                                              <m:ctrlPr>
                                                <a:rPr lang="zh-CN" altLang="zh-CN" i="1">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𝑝</m:t>
                                              </m:r>
                                            </m:e>
                                            <m:sub>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𝑓</m:t>
                                              </m:r>
                                            </m:sub>
                                          </m:sSub>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kern="0">
                                                  <a:solidFill>
                                                    <a:srgbClr val="191919"/>
                                                  </a:solidFill>
                                                  <a:effectLst/>
                                                  <a:latin typeface="Cambria Math" panose="02040503050406030204" pitchFamily="18" charset="0"/>
                                                  <a:ea typeface="Cambria Math" panose="02040503050406030204" pitchFamily="18" charset="0"/>
                                                </a:rPr>
                                              </m:ctrlPr>
                                            </m:sSubPr>
                                            <m:e>
                                              <m:r>
                                                <a:rPr lang="en-US" altLang="zh-CN" sz="1800" i="1">
                                                  <a:solidFill>
                                                    <a:srgbClr val="191919"/>
                                                  </a:solidFill>
                                                  <a:effectLst/>
                                                  <a:latin typeface="Cambria Math" panose="02040503050406030204" pitchFamily="18" charset="0"/>
                                                  <a:ea typeface="宋体" panose="02010600030101010101" pitchFamily="2" charset="-122"/>
                                                  <a:cs typeface="Times New Roman" panose="02020603050405020304" pitchFamily="18" charset="0"/>
                                                </a:rPr>
                                                <m:t>𝑚</m:t>
                                              </m:r>
                                            </m:e>
                                            <m:sub>
                                              <m:r>
                                                <a:rPr lang="en-US" altLang="zh-CN" sz="1800" i="1">
                                                  <a:solidFill>
                                                    <a:srgbClr val="191919"/>
                                                  </a:solidFill>
                                                  <a:effectLst/>
                                                  <a:latin typeface="Cambria Math" panose="02040503050406030204" pitchFamily="18" charset="0"/>
                                                  <a:ea typeface="宋体" panose="02010600030101010101" pitchFamily="2" charset="-122"/>
                                                  <a:cs typeface="Times New Roman" panose="02020603050405020304" pitchFamily="18" charset="0"/>
                                                </a:rPr>
                                                <m:t>𝑡𝑓</m:t>
                                              </m:r>
                                            </m:sub>
                                          </m:sSub>
                                          <m:sSub>
                                            <m:sSubPr>
                                              <m:ctrlPr>
                                                <a:rPr lang="zh-CN" altLang="zh-CN"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𝑎</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𝑡𝑓𝑖</m:t>
                                              </m:r>
                                            </m:sub>
                                          </m:sSub>
                                          <m:r>
                                            <a:rPr lang="en-US" altLang="zh-CN" sz="1800" i="1">
                                              <a:solidFill>
                                                <a:srgbClr val="191919"/>
                                              </a:solidFill>
                                              <a:effectLst/>
                                              <a:latin typeface="Cambria Math" panose="02040503050406030204" pitchFamily="18" charset="0"/>
                                              <a:ea typeface="宋体" panose="02010600030101010101" pitchFamily="2" charset="-122"/>
                                              <a:cs typeface="Times New Roman" panose="02020603050405020304" pitchFamily="18" charset="0"/>
                                            </a:rPr>
                                            <m:t> </m:t>
                                          </m:r>
                                        </m:e>
                                      </m:nary>
                                    </m:e>
                                  </m:nary>
                                </m:e>
                              </m:nary>
                            </m:e>
                          </m:eqArr>
                        </m:e>
                      </m:func>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 </m:t>
                      </m:r>
                    </m:oMath>
                  </m:oMathPara>
                </a14:m>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pP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1800"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约束条件</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为：</a:t>
                </a:r>
                <a:br>
                  <a:rPr lang="en-US" altLang="zh-CN" sz="1800" kern="100" dirty="0">
                    <a:effectLst/>
                    <a:latin typeface="微软雅黑" panose="020B0503020204020204" pitchFamily="34" charset="-122"/>
                    <a:ea typeface="微软雅黑" panose="020B0503020204020204" pitchFamily="34" charset="-122"/>
                  </a:rPr>
                </a:br>
                <a14:m>
                  <m:oMathPara xmlns:m="http://schemas.openxmlformats.org/officeDocument/2006/math">
                    <m:oMathParaPr>
                      <m:jc m:val="centerGroup"/>
                    </m:oMathParaPr>
                    <m:oMath xmlns:m="http://schemas.openxmlformats.org/officeDocument/2006/math">
                      <m:eqArr>
                        <m:eqArrPr>
                          <m:ctrlPr>
                            <a:rPr lang="zh-CN" altLang="zh-CN" i="1">
                              <a:effectLst/>
                              <a:latin typeface="Cambria Math" panose="02040503050406030204" pitchFamily="18" charset="0"/>
                              <a:ea typeface="Cambria Math" panose="02040503050406030204" pitchFamily="18" charset="0"/>
                            </a:rPr>
                          </m:ctrlPr>
                        </m:eqArrPr>
                        <m:e>
                          <m:d>
                            <m:dPr>
                              <m:begChr m:val="{"/>
                              <m:endChr m:val=""/>
                              <m:ctrlPr>
                                <a:rPr lang="zh-CN" altLang="zh-CN" i="1">
                                  <a:effectLst/>
                                  <a:latin typeface="Cambria Math" panose="02040503050406030204" pitchFamily="18" charset="0"/>
                                  <a:ea typeface="Cambria Math" panose="02040503050406030204" pitchFamily="18" charset="0"/>
                                </a:rPr>
                              </m:ctrlPr>
                            </m:dPr>
                            <m:e>
                              <m:eqArr>
                                <m:eqArrPr>
                                  <m:ctrlPr>
                                    <a:rPr lang="zh-CN" altLang="zh-CN" i="1">
                                      <a:effectLst/>
                                      <a:latin typeface="Cambria Math" panose="02040503050406030204" pitchFamily="18" charset="0"/>
                                      <a:ea typeface="Cambria Math" panose="02040503050406030204" pitchFamily="18" charset="0"/>
                                    </a:rPr>
                                  </m:ctrlPr>
                                </m:eqArrPr>
                                <m:e>
                                  <m:eqArr>
                                    <m:eqArrPr>
                                      <m:ctrlPr>
                                        <a:rPr lang="zh-CN" altLang="zh-CN" i="1">
                                          <a:effectLst/>
                                          <a:latin typeface="Cambria Math" panose="02040503050406030204" pitchFamily="18" charset="0"/>
                                          <a:ea typeface="Cambria Math" panose="02040503050406030204" pitchFamily="18" charset="0"/>
                                        </a:rPr>
                                      </m:ctrlPr>
                                    </m:eqArrPr>
                                    <m:e>
                                      <m:nary>
                                        <m:naryPr>
                                          <m:chr m:val="∑"/>
                                          <m:limLoc m:val="undOvr"/>
                                          <m:ctrlPr>
                                            <a:rPr lang="zh-CN" altLang="zh-CN" i="1">
                                              <a:effectLst/>
                                              <a:latin typeface="Cambria Math" panose="02040503050406030204" pitchFamily="18" charset="0"/>
                                              <a:ea typeface="Cambria Math" panose="02040503050406030204" pitchFamily="18" charset="0"/>
                                            </a:rPr>
                                          </m:ctrlPr>
                                        </m:naryPr>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𝑓</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𝐹</m:t>
                                          </m:r>
                                        </m:sup>
                                        <m:e>
                                          <m:sSub>
                                            <m:sSubPr>
                                              <m:ctrlPr>
                                                <a:rPr lang="zh-CN" altLang="zh-CN"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𝑡𝑓</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 </m:t>
                                              </m:r>
                                            </m:sub>
                                          </m:sSub>
                                        </m:e>
                                      </m:nary>
                                      <m:sSub>
                                        <m:sSubPr>
                                          <m:ctrlPr>
                                            <a:rPr lang="zh-CN" altLang="zh-CN"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𝑙</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𝑓</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 </m:t>
                                          </m:r>
                                        </m:sub>
                                      </m:s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𝑆</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𝑡</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𝑇</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 ##</m:t>
                                      </m:r>
                                    </m:e>
                                    <m:e>
                                      <m:nary>
                                        <m:naryPr>
                                          <m:chr m:val="∑"/>
                                          <m:limLoc m:val="undOvr"/>
                                          <m:ctrlPr>
                                            <a:rPr lang="zh-CN" altLang="zh-CN" i="1">
                                              <a:effectLst/>
                                              <a:latin typeface="Cambria Math" panose="02040503050406030204" pitchFamily="18" charset="0"/>
                                              <a:ea typeface="Cambria Math" panose="02040503050406030204" pitchFamily="18" charset="0"/>
                                            </a:rPr>
                                          </m:ctrlPr>
                                        </m:naryPr>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=0</m:t>
                                          </m:r>
                                        </m:sub>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𝑡</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sup>
                                        <m:e>
                                          <m:sSub>
                                            <m:sSubPr>
                                              <m:ctrlPr>
                                                <a:rPr lang="zh-CN" altLang="zh-CN"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𝑎</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𝑡𝑓𝑖</m:t>
                                              </m:r>
                                            </m:sub>
                                          </m:sSub>
                                        </m:e>
                                      </m:nary>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𝑡𝑓</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 </m:t>
                                          </m:r>
                                        </m:sub>
                                      </m:s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𝑡</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𝑇</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𝑓</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𝐹</m:t>
                                      </m:r>
                                    </m:e>
                                    <m:e>
                                      <m:sSubSup>
                                        <m:sSubSupPr>
                                          <m:ctrlPr>
                                            <a:rPr lang="zh-CN" altLang="zh-CN" i="1">
                                              <a:effectLst/>
                                              <a:latin typeface="Cambria Math" panose="02040503050406030204" pitchFamily="18" charset="0"/>
                                              <a:ea typeface="Cambria Math" panose="02040503050406030204" pitchFamily="18" charset="0"/>
                                            </a:rPr>
                                          </m:ctrlPr>
                                        </m:sSub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𝑎</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𝑡𝑓𝑖</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  </m:t>
                                          </m:r>
                                        </m:sub>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 </m:t>
                                          </m:r>
                                        </m:sup>
                                      </m:sSub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 </m:t>
                                      </m:r>
                                      <m:sSubSup>
                                        <m:sSubSupPr>
                                          <m:ctrlPr>
                                            <a:rPr lang="zh-CN" altLang="zh-CN" i="1">
                                              <a:effectLst/>
                                              <a:latin typeface="Cambria Math" panose="02040503050406030204" pitchFamily="18" charset="0"/>
                                              <a:ea typeface="Cambria Math" panose="02040503050406030204" pitchFamily="18" charset="0"/>
                                            </a:rPr>
                                          </m:ctrlPr>
                                        </m:sSub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𝑡𝑓</m:t>
                                          </m:r>
                                        </m:sub>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 </m:t>
                                          </m:r>
                                        </m:sup>
                                      </m:sSub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zh-CN" altLang="zh-CN" i="1">
                                              <a:effectLst/>
                                              <a:latin typeface="Cambria Math" panose="02040503050406030204" pitchFamily="18" charset="0"/>
                                              <a:ea typeface="Cambria Math" panose="02040503050406030204" pitchFamily="18" charset="0"/>
                                            </a:rPr>
                                          </m:ctrlPr>
                                        </m:sSub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𝑎</m:t>
                                          </m:r>
                                        </m:e>
                                        <m:sub>
                                          <m:d>
                                            <m:dPr>
                                              <m:ctrlPr>
                                                <a:rPr lang="zh-CN" altLang="zh-CN" i="1">
                                                  <a:effectLst/>
                                                  <a:latin typeface="Cambria Math" panose="02040503050406030204" pitchFamily="18" charset="0"/>
                                                  <a:ea typeface="Cambria Math" panose="02040503050406030204" pitchFamily="18" charset="0"/>
                                                </a:rPr>
                                              </m:ctrlPr>
                                            </m:d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𝑡</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e>
                                          </m:d>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𝑓</m:t>
                                          </m:r>
                                          <m:d>
                                            <m:dPr>
                                              <m:ctrlPr>
                                                <a:rPr lang="zh-CN" altLang="zh-CN" i="1">
                                                  <a:effectLst/>
                                                  <a:latin typeface="Cambria Math" panose="02040503050406030204" pitchFamily="18" charset="0"/>
                                                  <a:ea typeface="Cambria Math" panose="02040503050406030204" pitchFamily="18" charset="0"/>
                                                </a:rPr>
                                              </m:ctrlPr>
                                            </m:d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e>
                                          </m:d>
                                        </m:sub>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 </m:t>
                                          </m:r>
                                        </m:sup>
                                      </m:sSub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zh-CN" altLang="zh-CN" i="1">
                                              <a:effectLst/>
                                              <a:latin typeface="Cambria Math" panose="02040503050406030204" pitchFamily="18" charset="0"/>
                                              <a:ea typeface="Cambria Math" panose="02040503050406030204" pitchFamily="18" charset="0"/>
                                            </a:rPr>
                                          </m:ctrlPr>
                                        </m:sSub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𝑎</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𝑡𝑓</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0 </m:t>
                                          </m:r>
                                        </m:sub>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 </m:t>
                                          </m:r>
                                        </m:sup>
                                      </m:sSub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−1, </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𝑡</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𝑇</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𝑡</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e>
                                    <m:e>
                                      <m:sSubSup>
                                        <m:sSubSupPr>
                                          <m:ctrlPr>
                                            <a:rPr lang="zh-CN" altLang="zh-CN" i="1">
                                              <a:effectLst/>
                                              <a:latin typeface="Cambria Math" panose="02040503050406030204" pitchFamily="18" charset="0"/>
                                              <a:ea typeface="Cambria Math" panose="02040503050406030204" pitchFamily="18" charset="0"/>
                                            </a:rPr>
                                          </m:ctrlPr>
                                        </m:sSub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𝑎</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𝑡𝑓𝑖</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  </m:t>
                                          </m:r>
                                        </m:sub>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 </m:t>
                                          </m:r>
                                        </m:sup>
                                      </m:sSub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 </m:t>
                                      </m:r>
                                      <m:sSubSup>
                                        <m:sSubSupPr>
                                          <m:ctrlPr>
                                            <a:rPr lang="zh-CN" altLang="zh-CN" i="1">
                                              <a:effectLst/>
                                              <a:latin typeface="Cambria Math" panose="02040503050406030204" pitchFamily="18" charset="0"/>
                                              <a:ea typeface="Cambria Math" panose="02040503050406030204" pitchFamily="18" charset="0"/>
                                            </a:rPr>
                                          </m:ctrlPr>
                                        </m:sSub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𝑎</m:t>
                                          </m:r>
                                        </m:e>
                                        <m:sub>
                                          <m:d>
                                            <m:dPr>
                                              <m:ctrlPr>
                                                <a:rPr lang="zh-CN" altLang="zh-CN" i="1">
                                                  <a:effectLst/>
                                                  <a:latin typeface="Cambria Math" panose="02040503050406030204" pitchFamily="18" charset="0"/>
                                                  <a:ea typeface="Cambria Math" panose="02040503050406030204" pitchFamily="18" charset="0"/>
                                                </a:rPr>
                                              </m:ctrlPr>
                                            </m:d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𝑡</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e>
                                          </m:d>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𝑓</m:t>
                                          </m:r>
                                          <m:d>
                                            <m:dPr>
                                              <m:ctrlPr>
                                                <a:rPr lang="zh-CN" altLang="zh-CN" i="1">
                                                  <a:effectLst/>
                                                  <a:latin typeface="Cambria Math" panose="02040503050406030204" pitchFamily="18" charset="0"/>
                                                  <a:ea typeface="Cambria Math" panose="02040503050406030204" pitchFamily="18" charset="0"/>
                                                </a:rPr>
                                              </m:ctrlPr>
                                            </m:d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e>
                                          </m:d>
                                        </m:sub>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 </m:t>
                                          </m:r>
                                        </m:sup>
                                      </m:sSub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𝑡</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𝑇</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𝑡</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e>
                                  </m:eqAr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            </m:t>
                                  </m:r>
                                </m:e>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          </m:t>
                                  </m:r>
                                </m:e>
                              </m:eqArr>
                            </m:e>
                          </m:d>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e>
                      </m:eqArr>
                    </m:oMath>
                  </m:oMathPara>
                </a14:m>
                <a:endParaRPr lang="en-US" altLang="zh-CN" dirty="0"/>
              </a:p>
              <a:p>
                <a:r>
                  <a:rPr lang="zh-CN" altLang="en-US" kern="100" dirty="0">
                    <a:latin typeface="微软雅黑" panose="020B0503020204020204" pitchFamily="34" charset="-122"/>
                    <a:ea typeface="微软雅黑" panose="020B0503020204020204" pitchFamily="34" charset="-122"/>
                  </a:rPr>
                  <a:t>          </a:t>
                </a:r>
                <a:endParaRPr lang="zh-CN" altLang="en-US" dirty="0">
                  <a:latin typeface="微软雅黑" panose="020B0503020204020204" pitchFamily="34" charset="-122"/>
                  <a:ea typeface="微软雅黑" panose="020B0503020204020204" pitchFamily="34" charset="-122"/>
                </a:endParaRPr>
              </a:p>
            </p:txBody>
          </p:sp>
        </mc:Choice>
        <mc:Fallback xmlns="">
          <p:sp>
            <p:nvSpPr>
              <p:cNvPr id="3" name="文本框 2">
                <a:extLst>
                  <a:ext uri="{FF2B5EF4-FFF2-40B4-BE49-F238E27FC236}">
                    <a16:creationId xmlns:a16="http://schemas.microsoft.com/office/drawing/2014/main" id="{3FDF65E6-3E95-51B5-3D09-6B7FE5036547}"/>
                  </a:ext>
                </a:extLst>
              </p:cNvPr>
              <p:cNvSpPr txBox="1">
                <a:spLocks noRot="1" noChangeAspect="1" noMove="1" noResize="1" noEditPoints="1" noAdjustHandles="1" noChangeArrowheads="1" noChangeShapeType="1" noTextEdit="1"/>
              </p:cNvSpPr>
              <p:nvPr/>
            </p:nvSpPr>
            <p:spPr>
              <a:xfrm>
                <a:off x="331470" y="1010261"/>
                <a:ext cx="11362442" cy="5525039"/>
              </a:xfrm>
              <a:prstGeom prst="rect">
                <a:avLst/>
              </a:prstGeom>
              <a:blipFill>
                <a:blip r:embed="rId3"/>
                <a:stretch>
                  <a:fillRect/>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258072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DDB890DD-48E9-A7EF-AD5E-3FAA425A0F25}"/>
              </a:ext>
            </a:extLst>
          </p:cNvPr>
          <p:cNvSpPr/>
          <p:nvPr/>
        </p:nvSpPr>
        <p:spPr>
          <a:xfrm>
            <a:off x="322043" y="2884602"/>
            <a:ext cx="11480316" cy="2885447"/>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331470" y="229235"/>
            <a:ext cx="8926830" cy="502920"/>
          </a:xfrm>
        </p:spPr>
        <p:txBody>
          <a:bodyPr/>
          <a:lstStyle/>
          <a:p>
            <a:r>
              <a:rPr lang="en-US" altLang="zh-CN" dirty="0">
                <a:latin typeface="Times New Roman Regular" panose="02020603050405020304" charset="0"/>
                <a:ea typeface="黑体" charset="0"/>
                <a:cs typeface="Times New Roman Regular" panose="02020603050405020304" charset="0"/>
              </a:rPr>
              <a:t>2.2</a:t>
            </a:r>
            <a:r>
              <a:rPr lang="zh-CN" altLang="en-US" sz="1800" kern="100" dirty="0">
                <a:latin typeface="Times New Roman" panose="02020603050405020304" pitchFamily="18" charset="0"/>
                <a:ea typeface="黑体" panose="02010609060101010101" pitchFamily="49" charset="-122"/>
                <a:cs typeface="Times New Roman" panose="02020603050405020304" pitchFamily="18" charset="0"/>
              </a:rPr>
              <a:t>重表述</a:t>
            </a:r>
            <a:endParaRPr lang="zh-CN" altLang="en-US" dirty="0">
              <a:latin typeface="Times New Roman Regular" panose="02020603050405020304" charset="0"/>
              <a:ea typeface="黑体" charset="0"/>
              <a:cs typeface="Times New Roman Regular" panose="02020603050405020304" charset="0"/>
            </a:endParaRPr>
          </a:p>
        </p:txBody>
      </p:sp>
      <p:sp>
        <p:nvSpPr>
          <p:cNvPr id="7" name="文本框 6">
            <a:extLst>
              <a:ext uri="{FF2B5EF4-FFF2-40B4-BE49-F238E27FC236}">
                <a16:creationId xmlns:a16="http://schemas.microsoft.com/office/drawing/2014/main" id="{D22933D0-B9E7-84C7-183C-D2828BE92F04}"/>
              </a:ext>
            </a:extLst>
          </p:cNvPr>
          <p:cNvSpPr txBox="1"/>
          <p:nvPr/>
        </p:nvSpPr>
        <p:spPr>
          <a:xfrm>
            <a:off x="331470" y="1087951"/>
            <a:ext cx="6094428" cy="369332"/>
          </a:xfrm>
          <a:prstGeom prst="rect">
            <a:avLst/>
          </a:prstGeom>
          <a:noFill/>
        </p:spPr>
        <p:txBody>
          <a:bodyPr wrap="square">
            <a:spAutoFit/>
          </a:bodyPr>
          <a:lstStyle/>
          <a:p>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为了方便求解，下文对问题进行重新表述。</a:t>
            </a:r>
            <a:endParaRPr lang="zh-CN" altLang="en-US"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2527A4EC-50A5-0ED9-4CFF-4A2DC84EA6B7}"/>
                  </a:ext>
                </a:extLst>
              </p:cNvPr>
              <p:cNvSpPr txBox="1"/>
              <p:nvPr/>
            </p:nvSpPr>
            <p:spPr>
              <a:xfrm>
                <a:off x="331470" y="1457283"/>
                <a:ext cx="10716744" cy="1283941"/>
              </a:xfrm>
              <a:prstGeom prst="rect">
                <a:avLst/>
              </a:prstGeom>
              <a:noFill/>
            </p:spPr>
            <p:txBody>
              <a:bodyPr wrap="square">
                <a:spAutoFit/>
              </a:bodyPr>
              <a:lstStyle/>
              <a:p>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定义</a:t>
                </a:r>
                <a:r>
                  <a:rPr lang="zh-CN" altLang="zh-CN" sz="1800"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决策对</a:t>
                </a:r>
                <a14:m>
                  <m:oMath xmlns:m="http://schemas.openxmlformats.org/officeDocument/2006/math">
                    <m:sSub>
                      <m:sSubPr>
                        <m:ctrlPr>
                          <a:rPr lang="zh-CN" altLang="zh-CN" b="1" i="1">
                            <a:effectLst/>
                            <a:latin typeface="Cambria Math" panose="02040503050406030204" pitchFamily="18" charset="0"/>
                            <a:ea typeface="Cambria Math" panose="02040503050406030204" pitchFamily="18" charset="0"/>
                          </a:rPr>
                        </m:ctrlPr>
                      </m:sSubPr>
                      <m:e>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𝒙</m:t>
                        </m:r>
                      </m:e>
                      <m:sub>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𝒇</m:t>
                        </m:r>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 </m:t>
                        </m:r>
                      </m:sub>
                    </m:sSub>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 </m:t>
                    </m:r>
                    <m:sSub>
                      <m:sSubPr>
                        <m:ctrlPr>
                          <a:rPr lang="zh-CN" altLang="zh-CN" b="1" i="1">
                            <a:effectLst/>
                            <a:latin typeface="Cambria Math" panose="02040503050406030204" pitchFamily="18" charset="0"/>
                            <a:ea typeface="Cambria Math" panose="02040503050406030204" pitchFamily="18" charset="0"/>
                          </a:rPr>
                        </m:ctrlPr>
                      </m:sSubPr>
                      <m:e>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𝒂</m:t>
                        </m:r>
                      </m:e>
                      <m:sub>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𝒇</m:t>
                        </m:r>
                      </m:sub>
                    </m:sSub>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m:t>
                    </m:r>
                  </m:oMath>
                </a14:m>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表示文件的一个决策</a:t>
                </a:r>
                <a:r>
                  <a:rPr lang="zh-CN" altLang="en-US" sz="1800"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zh-CN" dirty="0">
                    <a:latin typeface="微软雅黑" panose="020B0503020204020204" pitchFamily="34" charset="-122"/>
                    <a:ea typeface="微软雅黑" panose="020B0503020204020204" pitchFamily="34" charset="-122"/>
                  </a:rPr>
                  <a:t>可能有三种情况</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0</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0</a:t>
                </a:r>
                <a:r>
                  <a:rPr lang="zh-CN" altLang="zh-CN" dirty="0">
                    <a:latin typeface="微软雅黑" panose="020B0503020204020204" pitchFamily="34" charset="-122"/>
                    <a:ea typeface="微软雅黑" panose="020B0503020204020204" pitchFamily="34" charset="-122"/>
                  </a:rPr>
                  <a:t>）代表删去该内容或者该时隙没有请求，（</a:t>
                </a:r>
                <a:r>
                  <a:rPr lang="en-US" altLang="zh-CN" dirty="0">
                    <a:latin typeface="微软雅黑" panose="020B0503020204020204" pitchFamily="34" charset="-122"/>
                    <a:ea typeface="微软雅黑" panose="020B0503020204020204" pitchFamily="34" charset="-122"/>
                  </a:rPr>
                  <a:t>1</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0</a:t>
                </a:r>
                <a:r>
                  <a:rPr lang="zh-CN" altLang="zh-CN" dirty="0">
                    <a:latin typeface="微软雅黑" panose="020B0503020204020204" pitchFamily="34" charset="-122"/>
                    <a:ea typeface="微软雅黑" panose="020B0503020204020204" pitchFamily="34" charset="-122"/>
                  </a:rPr>
                  <a:t>）表示继续存储但不更新，（</a:t>
                </a:r>
                <a:r>
                  <a:rPr lang="en-US" altLang="zh-CN" dirty="0">
                    <a:latin typeface="微软雅黑" panose="020B0503020204020204" pitchFamily="34" charset="-122"/>
                    <a:ea typeface="微软雅黑" panose="020B0503020204020204" pitchFamily="34" charset="-122"/>
                  </a:rPr>
                  <a:t>1</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zh-CN" dirty="0">
                    <a:latin typeface="微软雅黑" panose="020B0503020204020204" pitchFamily="34" charset="-122"/>
                    <a:ea typeface="微软雅黑" panose="020B0503020204020204" pitchFamily="34" charset="-122"/>
                  </a:rPr>
                  <a:t>）表示更新该内容。</a:t>
                </a:r>
                <a:r>
                  <a:rPr lang="zh-CN" altLang="en-US" dirty="0">
                    <a:latin typeface="微软雅黑" panose="020B0503020204020204" pitchFamily="34" charset="-122"/>
                    <a:ea typeface="微软雅黑" panose="020B0503020204020204" pitchFamily="34" charset="-122"/>
                  </a:rPr>
                  <a:t>每个文件都有</a:t>
                </a:r>
                <a14:m>
                  <m:oMath xmlns:m="http://schemas.openxmlformats.org/officeDocument/2006/math">
                    <m:sSup>
                      <m:sSupPr>
                        <m:ctrlPr>
                          <a:rPr lang="zh-CN" altLang="zh-CN" i="1">
                            <a:latin typeface="Cambria Math" panose="02040503050406030204" pitchFamily="18" charset="0"/>
                            <a:ea typeface="微软雅黑" panose="020B0503020204020204" pitchFamily="34" charset="-122"/>
                          </a:rPr>
                        </m:ctrlPr>
                      </m:sSupPr>
                      <m:e>
                        <m:r>
                          <a:rPr lang="en-US" altLang="zh-CN">
                            <a:latin typeface="Cambria Math" panose="02040503050406030204" pitchFamily="18" charset="0"/>
                            <a:ea typeface="微软雅黑" panose="020B0503020204020204" pitchFamily="34" charset="-122"/>
                          </a:rPr>
                          <m:t>3</m:t>
                        </m:r>
                      </m:e>
                      <m:sup>
                        <m:r>
                          <a:rPr lang="en-US" altLang="zh-CN">
                            <a:latin typeface="Cambria Math" panose="02040503050406030204" pitchFamily="18" charset="0"/>
                            <a:ea typeface="微软雅黑" panose="020B0503020204020204" pitchFamily="34" charset="-122"/>
                          </a:rPr>
                          <m:t>𝑇</m:t>
                        </m:r>
                      </m:sup>
                    </m:sSup>
                  </m:oMath>
                </a14:m>
                <a:r>
                  <a:rPr lang="zh-CN" altLang="zh-CN" dirty="0">
                    <a:latin typeface="微软雅黑" panose="020B0503020204020204" pitchFamily="34" charset="-122"/>
                    <a:ea typeface="微软雅黑" panose="020B0503020204020204" pitchFamily="34" charset="-122"/>
                  </a:rPr>
                  <a:t>个</a:t>
                </a:r>
                <a:r>
                  <a:rPr lang="zh-CN" altLang="en-US" dirty="0">
                    <a:latin typeface="微软雅黑" panose="020B0503020204020204" pitchFamily="34" charset="-122"/>
                    <a:ea typeface="微软雅黑" panose="020B0503020204020204" pitchFamily="34" charset="-122"/>
                  </a:rPr>
                  <a:t>可能的组合。又</a:t>
                </a:r>
                <a:r>
                  <a:rPr lang="zh-CN" altLang="zh-CN" dirty="0">
                    <a:latin typeface="微软雅黑" panose="020B0503020204020204" pitchFamily="34" charset="-122"/>
                    <a:ea typeface="微软雅黑" panose="020B0503020204020204" pitchFamily="34" charset="-122"/>
                  </a:rPr>
                  <a:t>定义一个索引集</a:t>
                </a:r>
                <a14:m>
                  <m:oMath xmlns:m="http://schemas.openxmlformats.org/officeDocument/2006/math">
                    <m:r>
                      <a:rPr lang="en-US" altLang="zh-CN">
                        <a:latin typeface="Cambria Math" panose="02040503050406030204" pitchFamily="18" charset="0"/>
                        <a:ea typeface="微软雅黑" panose="020B0503020204020204" pitchFamily="34" charset="-122"/>
                      </a:rPr>
                      <m:t>𝐾</m:t>
                    </m:r>
                    <m:r>
                      <a:rPr lang="en-US" altLang="zh-CN">
                        <a:latin typeface="Cambria Math" panose="02040503050406030204" pitchFamily="18" charset="0"/>
                        <a:ea typeface="微软雅黑" panose="020B0503020204020204" pitchFamily="34" charset="-122"/>
                      </a:rPr>
                      <m:t>={1,2,3,4,……,</m:t>
                    </m:r>
                    <m:sSup>
                      <m:sSupPr>
                        <m:ctrlPr>
                          <a:rPr lang="zh-CN" altLang="zh-CN" i="1">
                            <a:latin typeface="Cambria Math" panose="02040503050406030204" pitchFamily="18" charset="0"/>
                            <a:ea typeface="微软雅黑" panose="020B0503020204020204" pitchFamily="34" charset="-122"/>
                          </a:rPr>
                        </m:ctrlPr>
                      </m:sSupPr>
                      <m:e>
                        <m:r>
                          <a:rPr lang="en-US" altLang="zh-CN">
                            <a:latin typeface="Cambria Math" panose="02040503050406030204" pitchFamily="18" charset="0"/>
                            <a:ea typeface="微软雅黑" panose="020B0503020204020204" pitchFamily="34" charset="-122"/>
                          </a:rPr>
                          <m:t>3</m:t>
                        </m:r>
                      </m:e>
                      <m:sup>
                        <m:r>
                          <a:rPr lang="en-US" altLang="zh-CN">
                            <a:latin typeface="Cambria Math" panose="02040503050406030204" pitchFamily="18" charset="0"/>
                            <a:ea typeface="微软雅黑" panose="020B0503020204020204" pitchFamily="34" charset="-122"/>
                          </a:rPr>
                          <m:t>𝑇</m:t>
                        </m:r>
                      </m:sup>
                    </m:sSup>
                    <m:r>
                      <a:rPr lang="en-US" altLang="zh-CN">
                        <a:latin typeface="Cambria Math" panose="02040503050406030204" pitchFamily="18" charset="0"/>
                        <a:ea typeface="微软雅黑" panose="020B0503020204020204" pitchFamily="34" charset="-122"/>
                      </a:rPr>
                      <m:t>}</m:t>
                    </m:r>
                  </m:oMath>
                </a14:m>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表示所有的决策变量</a:t>
                </a:r>
                <a14:m>
                  <m:oMath xmlns:m="http://schemas.openxmlformats.org/officeDocument/2006/math">
                    <m:sSub>
                      <m:sSubPr>
                        <m:ctrlPr>
                          <a:rPr lang="zh-CN" altLang="zh-CN" i="1">
                            <a:latin typeface="Cambria Math" panose="02040503050406030204" pitchFamily="18" charset="0"/>
                            <a:ea typeface="微软雅黑" panose="020B0503020204020204" pitchFamily="34" charset="-122"/>
                          </a:rPr>
                        </m:ctrlPr>
                      </m:sSubPr>
                      <m:e>
                        <m:r>
                          <a:rPr lang="en-US" altLang="zh-CN">
                            <a:latin typeface="Cambria Math" panose="02040503050406030204" pitchFamily="18" charset="0"/>
                            <a:ea typeface="微软雅黑" panose="020B0503020204020204" pitchFamily="34" charset="-122"/>
                          </a:rPr>
                          <m:t>(</m:t>
                        </m:r>
                        <m:r>
                          <a:rPr lang="en-US" altLang="zh-CN">
                            <a:latin typeface="Cambria Math" panose="02040503050406030204" pitchFamily="18" charset="0"/>
                            <a:ea typeface="微软雅黑" panose="020B0503020204020204" pitchFamily="34" charset="-122"/>
                          </a:rPr>
                          <m:t>𝒙</m:t>
                        </m:r>
                      </m:e>
                      <m:sub>
                        <m:r>
                          <a:rPr lang="en-US" altLang="zh-CN">
                            <a:latin typeface="Cambria Math" panose="02040503050406030204" pitchFamily="18" charset="0"/>
                            <a:ea typeface="微软雅黑" panose="020B0503020204020204" pitchFamily="34" charset="-122"/>
                          </a:rPr>
                          <m:t>𝒇</m:t>
                        </m:r>
                        <m:r>
                          <a:rPr lang="en-US" altLang="zh-CN">
                            <a:latin typeface="Cambria Math" panose="02040503050406030204" pitchFamily="18" charset="0"/>
                            <a:ea typeface="微软雅黑" panose="020B0503020204020204" pitchFamily="34" charset="-122"/>
                          </a:rPr>
                          <m:t> </m:t>
                        </m:r>
                      </m:sub>
                    </m:sSub>
                    <m:r>
                      <a:rPr lang="en-US" altLang="zh-CN">
                        <a:latin typeface="Cambria Math" panose="02040503050406030204" pitchFamily="18" charset="0"/>
                        <a:ea typeface="微软雅黑" panose="020B0503020204020204" pitchFamily="34" charset="-122"/>
                      </a:rPr>
                      <m:t>, </m:t>
                    </m:r>
                    <m:sSub>
                      <m:sSubPr>
                        <m:ctrlPr>
                          <a:rPr lang="zh-CN" altLang="zh-CN" i="1">
                            <a:latin typeface="Cambria Math" panose="02040503050406030204" pitchFamily="18" charset="0"/>
                            <a:ea typeface="微软雅黑" panose="020B0503020204020204" pitchFamily="34" charset="-122"/>
                          </a:rPr>
                        </m:ctrlPr>
                      </m:sSubPr>
                      <m:e>
                        <m:r>
                          <a:rPr lang="en-US" altLang="zh-CN">
                            <a:latin typeface="Cambria Math" panose="02040503050406030204" pitchFamily="18" charset="0"/>
                            <a:ea typeface="微软雅黑" panose="020B0503020204020204" pitchFamily="34" charset="-122"/>
                          </a:rPr>
                          <m:t>𝒂</m:t>
                        </m:r>
                      </m:e>
                      <m:sub>
                        <m:r>
                          <a:rPr lang="en-US" altLang="zh-CN">
                            <a:latin typeface="Cambria Math" panose="02040503050406030204" pitchFamily="18" charset="0"/>
                            <a:ea typeface="微软雅黑" panose="020B0503020204020204" pitchFamily="34" charset="-122"/>
                          </a:rPr>
                          <m:t>𝒇</m:t>
                        </m:r>
                      </m:sub>
                    </m:sSub>
                    <m:r>
                      <a:rPr lang="en-US" altLang="zh-CN">
                        <a:latin typeface="Cambria Math" panose="02040503050406030204" pitchFamily="18" charset="0"/>
                        <a:ea typeface="微软雅黑" panose="020B0503020204020204" pitchFamily="34" charset="-122"/>
                      </a:rPr>
                      <m:t>)</m:t>
                    </m:r>
                  </m:oMath>
                </a14:m>
                <a:r>
                  <a:rPr lang="zh-CN" altLang="zh-CN" dirty="0">
                    <a:latin typeface="微软雅黑" panose="020B0503020204020204" pitchFamily="34" charset="-122"/>
                    <a:ea typeface="微软雅黑" panose="020B0503020204020204" pitchFamily="34" charset="-122"/>
                  </a:rPr>
                  <a:t>对组合</a:t>
                </a:r>
                <a:r>
                  <a:rPr lang="zh-CN" altLang="en-US" dirty="0">
                    <a:latin typeface="微软雅黑" panose="020B0503020204020204" pitchFamily="34" charset="-122"/>
                    <a:ea typeface="微软雅黑" panose="020B0503020204020204" pitchFamily="34" charset="-122"/>
                  </a:rPr>
                  <a:t>，</a:t>
                </a:r>
                <a14:m>
                  <m:oMath xmlns:m="http://schemas.openxmlformats.org/officeDocument/2006/math">
                    <m:r>
                      <a:rPr lang="en-US" altLang="zh-CN">
                        <a:latin typeface="Cambria Math" panose="02040503050406030204" pitchFamily="18" charset="0"/>
                        <a:ea typeface="微软雅黑" panose="020B0503020204020204" pitchFamily="34" charset="-122"/>
                      </a:rPr>
                      <m:t>𝑘</m:t>
                    </m:r>
                    <m:r>
                      <a:rPr lang="en-US" altLang="zh-CN">
                        <a:latin typeface="Cambria Math" panose="02040503050406030204" pitchFamily="18" charset="0"/>
                        <a:ea typeface="微软雅黑" panose="020B0503020204020204" pitchFamily="34" charset="-122"/>
                      </a:rPr>
                      <m:t>∈</m:t>
                    </m:r>
                    <m:r>
                      <a:rPr lang="en-US" altLang="zh-CN">
                        <a:latin typeface="Cambria Math" panose="02040503050406030204" pitchFamily="18" charset="0"/>
                        <a:ea typeface="微软雅黑" panose="020B0503020204020204" pitchFamily="34" charset="-122"/>
                      </a:rPr>
                      <m:t>𝐾</m:t>
                    </m:r>
                  </m:oMath>
                </a14:m>
                <a:r>
                  <a:rPr lang="zh-CN" altLang="zh-CN" dirty="0">
                    <a:latin typeface="微软雅黑" panose="020B0503020204020204" pitchFamily="34" charset="-122"/>
                    <a:ea typeface="微软雅黑" panose="020B0503020204020204" pitchFamily="34" charset="-122"/>
                  </a:rPr>
                  <a:t>表示一</a:t>
                </a:r>
                <a:r>
                  <a:rPr lang="zh-CN" altLang="en-US" dirty="0">
                    <a:latin typeface="微软雅黑" panose="020B0503020204020204" pitchFamily="34" charset="-122"/>
                    <a:ea typeface="微软雅黑" panose="020B0503020204020204" pitchFamily="34" charset="-122"/>
                  </a:rPr>
                  <a:t>个文件的一种</a:t>
                </a:r>
                <a:r>
                  <a:rPr lang="zh-CN" altLang="zh-CN" dirty="0">
                    <a:latin typeface="微软雅黑" panose="020B0503020204020204" pitchFamily="34" charset="-122"/>
                    <a:ea typeface="微软雅黑" panose="020B0503020204020204" pitchFamily="34" charset="-122"/>
                  </a:rPr>
                  <a:t>可能的</a:t>
                </a:r>
                <a:r>
                  <a:rPr lang="zh-CN" altLang="en-US" dirty="0">
                    <a:latin typeface="微软雅黑" panose="020B0503020204020204" pitchFamily="34" charset="-122"/>
                    <a:ea typeface="微软雅黑" panose="020B0503020204020204" pitchFamily="34" charset="-122"/>
                  </a:rPr>
                  <a:t>组合情况，使用</a:t>
                </a:r>
                <a:r>
                  <a:rPr lang="zh-CN" altLang="zh-CN" dirty="0">
                    <a:latin typeface="微软雅黑" panose="020B0503020204020204" pitchFamily="34" charset="-122"/>
                    <a:ea typeface="微软雅黑" panose="020B0503020204020204" pitchFamily="34" charset="-122"/>
                  </a:rPr>
                  <a:t>二进制变量</a:t>
                </a:r>
                <a14:m>
                  <m:oMath xmlns:m="http://schemas.openxmlformats.org/officeDocument/2006/math">
                    <m:sSub>
                      <m:sSubPr>
                        <m:ctrlPr>
                          <a:rPr lang="zh-CN" altLang="zh-CN" i="1">
                            <a:latin typeface="Cambria Math" panose="02040503050406030204" pitchFamily="18" charset="0"/>
                            <a:ea typeface="微软雅黑" panose="020B0503020204020204" pitchFamily="34" charset="-122"/>
                          </a:rPr>
                        </m:ctrlPr>
                      </m:sSubPr>
                      <m:e>
                        <m:r>
                          <a:rPr lang="en-US" altLang="zh-CN">
                            <a:latin typeface="Cambria Math" panose="02040503050406030204" pitchFamily="18" charset="0"/>
                            <a:ea typeface="微软雅黑" panose="020B0503020204020204" pitchFamily="34" charset="-122"/>
                          </a:rPr>
                          <m:t>𝑤</m:t>
                        </m:r>
                      </m:e>
                      <m:sub>
                        <m:r>
                          <a:rPr lang="en-US" altLang="zh-CN">
                            <a:latin typeface="Cambria Math" panose="02040503050406030204" pitchFamily="18" charset="0"/>
                            <a:ea typeface="微软雅黑" panose="020B0503020204020204" pitchFamily="34" charset="-122"/>
                          </a:rPr>
                          <m:t>𝑓𝑘</m:t>
                        </m:r>
                      </m:sub>
                    </m:sSub>
                  </m:oMath>
                </a14:m>
                <a:r>
                  <a:rPr lang="zh-CN" altLang="zh-CN" dirty="0">
                    <a:latin typeface="微软雅黑" panose="020B0503020204020204" pitchFamily="34" charset="-122"/>
                    <a:ea typeface="微软雅黑" panose="020B0503020204020204" pitchFamily="34" charset="-122"/>
                  </a:rPr>
                  <a:t>来表示其选择情况</a:t>
                </a:r>
                <a:r>
                  <a:rPr lang="zh-CN" altLang="en-US" dirty="0"/>
                  <a:t>。</a:t>
                </a:r>
                <a:endParaRPr lang="zh-CN" altLang="en-US" dirty="0">
                  <a:latin typeface="微软雅黑" panose="020B0503020204020204" pitchFamily="34" charset="-122"/>
                  <a:ea typeface="微软雅黑" panose="020B0503020204020204" pitchFamily="34" charset="-122"/>
                </a:endParaRPr>
              </a:p>
            </p:txBody>
          </p:sp>
        </mc:Choice>
        <mc:Fallback xmlns="">
          <p:sp>
            <p:nvSpPr>
              <p:cNvPr id="9" name="文本框 8">
                <a:extLst>
                  <a:ext uri="{FF2B5EF4-FFF2-40B4-BE49-F238E27FC236}">
                    <a16:creationId xmlns:a16="http://schemas.microsoft.com/office/drawing/2014/main" id="{2527A4EC-50A5-0ED9-4CFF-4A2DC84EA6B7}"/>
                  </a:ext>
                </a:extLst>
              </p:cNvPr>
              <p:cNvSpPr txBox="1">
                <a:spLocks noRot="1" noChangeAspect="1" noMove="1" noResize="1" noEditPoints="1" noAdjustHandles="1" noChangeArrowheads="1" noChangeShapeType="1" noTextEdit="1"/>
              </p:cNvSpPr>
              <p:nvPr/>
            </p:nvSpPr>
            <p:spPr>
              <a:xfrm>
                <a:off x="331470" y="1457283"/>
                <a:ext cx="10716744" cy="1283941"/>
              </a:xfrm>
              <a:prstGeom prst="rect">
                <a:avLst/>
              </a:prstGeom>
              <a:blipFill>
                <a:blip r:embed="rId3"/>
                <a:stretch>
                  <a:fillRect l="-455" t="-2370" b="-473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D111EC59-0B46-444D-2FC3-805A79030CC7}"/>
                  </a:ext>
                </a:extLst>
              </p:cNvPr>
              <p:cNvSpPr txBox="1"/>
              <p:nvPr/>
            </p:nvSpPr>
            <p:spPr>
              <a:xfrm>
                <a:off x="465056" y="3027979"/>
                <a:ext cx="11404901" cy="2266198"/>
              </a:xfrm>
              <a:prstGeom prst="rect">
                <a:avLst/>
              </a:prstGeom>
              <a:noFill/>
            </p:spPr>
            <p:txBody>
              <a:bodyPr wrap="square" rtlCol="0">
                <a:spAutoFit/>
              </a:bodyPr>
              <a:lstStyle/>
              <a:p>
                <a:r>
                  <a:rPr lang="zh-CN" altLang="zh-CN" dirty="0">
                    <a:solidFill>
                      <a:schemeClr val="tx1"/>
                    </a:solidFill>
                    <a:latin typeface="微软雅黑" panose="020B0503020204020204" pitchFamily="34" charset="-122"/>
                    <a:ea typeface="微软雅黑" panose="020B0503020204020204" pitchFamily="34" charset="-122"/>
                  </a:rPr>
                  <a:t>所有时隙</a:t>
                </a:r>
                <a14:m>
                  <m:oMath xmlns:m="http://schemas.openxmlformats.org/officeDocument/2006/math">
                    <m:r>
                      <a:rPr lang="en-US" altLang="zh-CN">
                        <a:solidFill>
                          <a:schemeClr val="tx1"/>
                        </a:solidFill>
                        <a:latin typeface="Cambria Math" panose="02040503050406030204" pitchFamily="18" charset="0"/>
                        <a:ea typeface="微软雅黑" panose="020B0503020204020204" pitchFamily="34" charset="-122"/>
                      </a:rPr>
                      <m:t>𝑇</m:t>
                    </m:r>
                  </m:oMath>
                </a14:m>
                <a:r>
                  <a:rPr lang="zh-CN" altLang="zh-CN" dirty="0">
                    <a:solidFill>
                      <a:schemeClr val="tx1"/>
                    </a:solidFill>
                    <a:latin typeface="微软雅黑" panose="020B0503020204020204" pitchFamily="34" charset="-122"/>
                    <a:ea typeface="微软雅黑" panose="020B0503020204020204" pitchFamily="34" charset="-122"/>
                  </a:rPr>
                  <a:t>内，一个文件</a:t>
                </a:r>
                <a14:m>
                  <m:oMath xmlns:m="http://schemas.openxmlformats.org/officeDocument/2006/math">
                    <m:r>
                      <a:rPr lang="en-US" altLang="zh-CN">
                        <a:solidFill>
                          <a:schemeClr val="tx1"/>
                        </a:solidFill>
                        <a:latin typeface="Cambria Math" panose="02040503050406030204" pitchFamily="18" charset="0"/>
                        <a:ea typeface="微软雅黑" panose="020B0503020204020204" pitchFamily="34" charset="-122"/>
                      </a:rPr>
                      <m:t>𝑓</m:t>
                    </m:r>
                  </m:oMath>
                </a14:m>
                <a:r>
                  <a:rPr lang="zh-CN" altLang="zh-CN" dirty="0">
                    <a:solidFill>
                      <a:schemeClr val="tx1"/>
                    </a:solidFill>
                    <a:latin typeface="微软雅黑" panose="020B0503020204020204" pitchFamily="34" charset="-122"/>
                    <a:ea typeface="微软雅黑" panose="020B0503020204020204" pitchFamily="34" charset="-122"/>
                  </a:rPr>
                  <a:t>在更新策略为</a:t>
                </a:r>
                <a14:m>
                  <m:oMath xmlns:m="http://schemas.openxmlformats.org/officeDocument/2006/math">
                    <m:r>
                      <a:rPr lang="en-US" altLang="zh-CN">
                        <a:solidFill>
                          <a:schemeClr val="tx1"/>
                        </a:solidFill>
                        <a:latin typeface="Cambria Math" panose="02040503050406030204" pitchFamily="18" charset="0"/>
                        <a:ea typeface="微软雅黑" panose="020B0503020204020204" pitchFamily="34" charset="-122"/>
                      </a:rPr>
                      <m:t>𝑘</m:t>
                    </m:r>
                  </m:oMath>
                </a14:m>
                <a:r>
                  <a:rPr lang="zh-CN" altLang="zh-CN" dirty="0">
                    <a:solidFill>
                      <a:schemeClr val="tx1"/>
                    </a:solidFill>
                    <a:latin typeface="微软雅黑" panose="020B0503020204020204" pitchFamily="34" charset="-122"/>
                    <a:ea typeface="微软雅黑" panose="020B0503020204020204" pitchFamily="34" charset="-122"/>
                  </a:rPr>
                  <a:t>下的总花费为</a:t>
                </a:r>
                <a14:m>
                  <m:oMath xmlns:m="http://schemas.openxmlformats.org/officeDocument/2006/math">
                    <m:sSub>
                      <m:sSubPr>
                        <m:ctrlPr>
                          <a:rPr lang="zh-CN" altLang="zh-CN" i="1">
                            <a:solidFill>
                              <a:schemeClr val="tx1"/>
                            </a:solidFill>
                            <a:latin typeface="Cambria Math" panose="02040503050406030204" pitchFamily="18" charset="0"/>
                            <a:ea typeface="微软雅黑" panose="020B0503020204020204" pitchFamily="34" charset="-122"/>
                          </a:rPr>
                        </m:ctrlPr>
                      </m:sSubPr>
                      <m:e>
                        <m:r>
                          <a:rPr lang="en-US" altLang="zh-CN">
                            <a:solidFill>
                              <a:schemeClr val="tx1"/>
                            </a:solidFill>
                            <a:latin typeface="Cambria Math" panose="02040503050406030204" pitchFamily="18" charset="0"/>
                            <a:ea typeface="微软雅黑" panose="020B0503020204020204" pitchFamily="34" charset="-122"/>
                          </a:rPr>
                          <m:t>𝐶</m:t>
                        </m:r>
                      </m:e>
                      <m:sub>
                        <m:r>
                          <a:rPr lang="en-US" altLang="zh-CN">
                            <a:solidFill>
                              <a:schemeClr val="tx1"/>
                            </a:solidFill>
                            <a:latin typeface="Cambria Math" panose="02040503050406030204" pitchFamily="18" charset="0"/>
                            <a:ea typeface="微软雅黑" panose="020B0503020204020204" pitchFamily="34" charset="-122"/>
                          </a:rPr>
                          <m:t>𝑓𝑘</m:t>
                        </m:r>
                      </m:sub>
                    </m:sSub>
                  </m:oMath>
                </a14:m>
                <a:endParaRPr lang="en-US" altLang="zh-CN" dirty="0">
                  <a:solidFill>
                    <a:schemeClr val="tx1"/>
                  </a:solidFill>
                  <a:latin typeface="微软雅黑" panose="020B0503020204020204" pitchFamily="34" charset="-122"/>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eqArr>
                        <m:eqArrPr>
                          <m:ctrlPr>
                            <a:rPr lang="zh-CN" altLang="zh-CN" sz="1800" i="1" kern="100" smtClean="0">
                              <a:solidFill>
                                <a:schemeClr val="tx1"/>
                              </a:solidFill>
                              <a:effectLst/>
                              <a:latin typeface="Cambria Math" panose="02040503050406030204" pitchFamily="18" charset="0"/>
                              <a:ea typeface="Cambria Math" panose="02040503050406030204" pitchFamily="18" charset="0"/>
                            </a:rPr>
                          </m:ctrlPr>
                        </m:eqArrPr>
                        <m:e>
                          <m:sSub>
                            <m:sSubPr>
                              <m:ctrlPr>
                                <a:rPr lang="zh-CN" altLang="zh-CN" sz="1800" i="1" kern="100">
                                  <a:solidFill>
                                    <a:schemeClr val="tx1"/>
                                  </a:solidFill>
                                  <a:effectLst/>
                                  <a:latin typeface="Cambria Math" panose="02040503050406030204" pitchFamily="18" charset="0"/>
                                  <a:ea typeface="Cambria Math" panose="02040503050406030204" pitchFamily="18" charset="0"/>
                                </a:rPr>
                              </m:ctrlPr>
                            </m:sSubPr>
                            <m:e>
                              <m:r>
                                <a:rPr lang="en-US" altLang="zh-CN" sz="1800" i="1" kern="100">
                                  <a:solidFill>
                                    <a:schemeClr val="tx1"/>
                                  </a:solidFill>
                                  <a:effectLst/>
                                  <a:latin typeface="Cambria Math" panose="02040503050406030204" pitchFamily="18" charset="0"/>
                                  <a:ea typeface="黑体" panose="02010609060101010101" pitchFamily="49" charset="-122"/>
                                </a:rPr>
                                <m:t>𝐶</m:t>
                              </m:r>
                            </m:e>
                            <m:sub>
                              <m:r>
                                <a:rPr lang="en-US" altLang="zh-CN" sz="1800" i="1" kern="100">
                                  <a:solidFill>
                                    <a:schemeClr val="tx1"/>
                                  </a:solidFill>
                                  <a:effectLst/>
                                  <a:latin typeface="Cambria Math" panose="02040503050406030204" pitchFamily="18" charset="0"/>
                                  <a:ea typeface="黑体" panose="02010609060101010101" pitchFamily="49" charset="-122"/>
                                </a:rPr>
                                <m:t>𝑓𝑘</m:t>
                              </m:r>
                            </m:sub>
                          </m:sSub>
                          <m:r>
                            <a:rPr lang="en-US" altLang="zh-CN" sz="1800" i="1" kern="100">
                              <a:solidFill>
                                <a:schemeClr val="tx1"/>
                              </a:solidFill>
                              <a:effectLst/>
                              <a:latin typeface="Cambria Math" panose="02040503050406030204" pitchFamily="18" charset="0"/>
                              <a:ea typeface="黑体" panose="02010609060101010101" pitchFamily="49" charset="-122"/>
                            </a:rPr>
                            <m:t>=</m:t>
                          </m:r>
                          <m:nary>
                            <m:naryPr>
                              <m:chr m:val="∑"/>
                              <m:limLoc m:val="undOvr"/>
                              <m:ctrlPr>
                                <a:rPr lang="zh-CN" altLang="zh-CN" sz="1800" i="1" kern="100">
                                  <a:solidFill>
                                    <a:schemeClr val="tx1"/>
                                  </a:solidFill>
                                  <a:effectLst/>
                                  <a:latin typeface="Cambria Math" panose="02040503050406030204" pitchFamily="18" charset="0"/>
                                  <a:ea typeface="Cambria Math" panose="02040503050406030204" pitchFamily="18" charset="0"/>
                                </a:rPr>
                              </m:ctrlPr>
                            </m:naryPr>
                            <m:sub>
                              <m:r>
                                <a:rPr lang="en-US" altLang="zh-CN" sz="1800" i="1" kern="100">
                                  <a:solidFill>
                                    <a:schemeClr val="tx1"/>
                                  </a:solidFill>
                                  <a:effectLst/>
                                  <a:latin typeface="Cambria Math" panose="02040503050406030204" pitchFamily="18" charset="0"/>
                                  <a:ea typeface="黑体" panose="02010609060101010101" pitchFamily="49" charset="-122"/>
                                </a:rPr>
                                <m:t>𝑡</m:t>
                              </m:r>
                              <m:r>
                                <a:rPr lang="en-US" altLang="zh-CN" sz="1800" i="1" kern="100">
                                  <a:solidFill>
                                    <a:schemeClr val="tx1"/>
                                  </a:solidFill>
                                  <a:effectLst/>
                                  <a:latin typeface="Cambria Math" panose="02040503050406030204" pitchFamily="18" charset="0"/>
                                  <a:ea typeface="黑体" panose="02010609060101010101" pitchFamily="49" charset="-122"/>
                                </a:rPr>
                                <m:t>=1</m:t>
                              </m:r>
                            </m:sub>
                            <m:sup>
                              <m:r>
                                <a:rPr lang="en-US" altLang="zh-CN" sz="1800" i="1" kern="100">
                                  <a:solidFill>
                                    <a:schemeClr val="tx1"/>
                                  </a:solidFill>
                                  <a:effectLst/>
                                  <a:latin typeface="Cambria Math" panose="02040503050406030204" pitchFamily="18" charset="0"/>
                                  <a:ea typeface="黑体" panose="02010609060101010101" pitchFamily="49" charset="-122"/>
                                </a:rPr>
                                <m:t>𝑇</m:t>
                              </m:r>
                            </m:sup>
                            <m:e>
                              <m:sSub>
                                <m:sSubPr>
                                  <m:ctrlPr>
                                    <a:rPr lang="zh-CN" altLang="zh-CN" sz="1800" i="1" kern="100">
                                      <a:solidFill>
                                        <a:schemeClr val="tx1"/>
                                      </a:solidFill>
                                      <a:effectLst/>
                                      <a:latin typeface="Cambria Math" panose="02040503050406030204" pitchFamily="18" charset="0"/>
                                      <a:ea typeface="Cambria Math" panose="02040503050406030204" pitchFamily="18" charset="0"/>
                                    </a:rPr>
                                  </m:ctrlPr>
                                </m:sSubPr>
                                <m:e>
                                  <m:sSub>
                                    <m:sSubPr>
                                      <m:ctrlPr>
                                        <a:rPr lang="zh-CN" altLang="zh-CN" sz="1800" i="1" kern="100">
                                          <a:solidFill>
                                            <a:schemeClr val="tx1"/>
                                          </a:solidFill>
                                          <a:effectLst/>
                                          <a:latin typeface="Cambria Math" panose="02040503050406030204" pitchFamily="18" charset="0"/>
                                          <a:ea typeface="Cambria Math" panose="02040503050406030204" pitchFamily="18" charset="0"/>
                                        </a:rPr>
                                      </m:ctrlPr>
                                    </m:sSubPr>
                                    <m:e>
                                      <m:r>
                                        <a:rPr lang="en-US" altLang="zh-CN" sz="1800" i="1" kern="100">
                                          <a:solidFill>
                                            <a:schemeClr val="tx1"/>
                                          </a:solidFill>
                                          <a:effectLst/>
                                          <a:latin typeface="Cambria Math" panose="02040503050406030204" pitchFamily="18" charset="0"/>
                                          <a:ea typeface="黑体" panose="02010609060101010101" pitchFamily="49" charset="-122"/>
                                        </a:rPr>
                                        <m:t>𝑙</m:t>
                                      </m:r>
                                    </m:e>
                                    <m:sub>
                                      <m:r>
                                        <a:rPr lang="en-US" altLang="zh-CN" sz="1800" i="1" kern="100">
                                          <a:solidFill>
                                            <a:schemeClr val="tx1"/>
                                          </a:solidFill>
                                          <a:effectLst/>
                                          <a:latin typeface="Cambria Math" panose="02040503050406030204" pitchFamily="18" charset="0"/>
                                          <a:ea typeface="黑体" panose="02010609060101010101" pitchFamily="49" charset="-122"/>
                                        </a:rPr>
                                        <m:t>𝑓</m:t>
                                      </m:r>
                                    </m:sub>
                                  </m:sSub>
                                  <m:sSub>
                                    <m:sSubPr>
                                      <m:ctrlPr>
                                        <a:rPr lang="zh-CN" altLang="zh-CN" sz="1800" i="1" kern="100">
                                          <a:solidFill>
                                            <a:schemeClr val="tx1"/>
                                          </a:solidFill>
                                          <a:effectLst/>
                                          <a:latin typeface="Cambria Math" panose="02040503050406030204" pitchFamily="18" charset="0"/>
                                          <a:ea typeface="Cambria Math" panose="02040503050406030204" pitchFamily="18" charset="0"/>
                                        </a:rPr>
                                      </m:ctrlPr>
                                    </m:sSubPr>
                                    <m:e>
                                      <m:r>
                                        <a:rPr lang="en-US" altLang="zh-CN" sz="1800" i="1" kern="100">
                                          <a:solidFill>
                                            <a:schemeClr val="tx1"/>
                                          </a:solidFill>
                                          <a:effectLst/>
                                          <a:latin typeface="Cambria Math" panose="02040503050406030204" pitchFamily="18" charset="0"/>
                                          <a:ea typeface="黑体" panose="02010609060101010101" pitchFamily="49" charset="-122"/>
                                        </a:rPr>
                                        <m:t>𝑚</m:t>
                                      </m:r>
                                    </m:e>
                                    <m:sub>
                                      <m:r>
                                        <a:rPr lang="en-US" altLang="zh-CN" sz="1800" i="1" kern="100">
                                          <a:solidFill>
                                            <a:schemeClr val="tx1"/>
                                          </a:solidFill>
                                          <a:effectLst/>
                                          <a:latin typeface="Cambria Math" panose="02040503050406030204" pitchFamily="18" charset="0"/>
                                          <a:ea typeface="黑体" panose="02010609060101010101" pitchFamily="49" charset="-122"/>
                                        </a:rPr>
                                        <m:t>𝑡𝑓</m:t>
                                      </m:r>
                                    </m:sub>
                                  </m:sSub>
                                  <m:r>
                                    <a:rPr lang="en-US" altLang="zh-CN" sz="1800" i="1" kern="100">
                                      <a:solidFill>
                                        <a:schemeClr val="tx1"/>
                                      </a:solidFill>
                                      <a:effectLst/>
                                      <a:latin typeface="Cambria Math" panose="02040503050406030204" pitchFamily="18" charset="0"/>
                                      <a:ea typeface="黑体" panose="02010609060101010101" pitchFamily="49" charset="-122"/>
                                    </a:rPr>
                                    <m:t>[</m:t>
                                  </m:r>
                                  <m:r>
                                    <a:rPr lang="en-US" altLang="zh-CN" sz="1800" i="1" kern="100">
                                      <a:solidFill>
                                        <a:schemeClr val="tx1"/>
                                      </a:solidFill>
                                      <a:effectLst/>
                                      <a:latin typeface="Cambria Math" panose="02040503050406030204" pitchFamily="18" charset="0"/>
                                      <a:ea typeface="黑体" panose="02010609060101010101" pitchFamily="49" charset="-122"/>
                                    </a:rPr>
                                    <m:t>𝐶</m:t>
                                  </m:r>
                                </m:e>
                                <m:sub>
                                  <m:r>
                                    <a:rPr lang="en-US" altLang="zh-CN" sz="1800" i="1" kern="100">
                                      <a:solidFill>
                                        <a:schemeClr val="tx1"/>
                                      </a:solidFill>
                                      <a:effectLst/>
                                      <a:latin typeface="Cambria Math" panose="02040503050406030204" pitchFamily="18" charset="0"/>
                                      <a:ea typeface="黑体" panose="02010609060101010101" pitchFamily="49" charset="-122"/>
                                    </a:rPr>
                                    <m:t>𝑏</m:t>
                                  </m:r>
                                </m:sub>
                              </m:sSub>
                              <m:sSubSup>
                                <m:sSubSupPr>
                                  <m:ctrlPr>
                                    <a:rPr lang="zh-CN" altLang="zh-CN" sz="1800" i="1" kern="100">
                                      <a:solidFill>
                                        <a:schemeClr val="tx1"/>
                                      </a:solidFill>
                                      <a:effectLst/>
                                      <a:latin typeface="Cambria Math" panose="02040503050406030204" pitchFamily="18" charset="0"/>
                                      <a:ea typeface="Cambria Math" panose="02040503050406030204" pitchFamily="18" charset="0"/>
                                    </a:rPr>
                                  </m:ctrlPr>
                                </m:sSubSupPr>
                                <m:e>
                                  <m:r>
                                    <a:rPr lang="en-US" altLang="zh-CN" sz="1800" i="1" kern="100">
                                      <a:solidFill>
                                        <a:schemeClr val="tx1"/>
                                      </a:solidFill>
                                      <a:effectLst/>
                                      <a:latin typeface="Cambria Math" panose="02040503050406030204" pitchFamily="18" charset="0"/>
                                      <a:ea typeface="黑体" panose="02010609060101010101" pitchFamily="49" charset="-122"/>
                                    </a:rPr>
                                    <m:t>𝑥</m:t>
                                  </m:r>
                                </m:e>
                                <m:sub>
                                  <m:r>
                                    <a:rPr lang="en-US" altLang="zh-CN" sz="1800" i="1" kern="100">
                                      <a:solidFill>
                                        <a:schemeClr val="tx1"/>
                                      </a:solidFill>
                                      <a:effectLst/>
                                      <a:latin typeface="Cambria Math" panose="02040503050406030204" pitchFamily="18" charset="0"/>
                                      <a:ea typeface="黑体" panose="02010609060101010101" pitchFamily="49" charset="-122"/>
                                    </a:rPr>
                                    <m:t>𝑡𝑓</m:t>
                                  </m:r>
                                </m:sub>
                                <m:sup>
                                  <m:r>
                                    <a:rPr lang="en-US" altLang="zh-CN" sz="1800" i="1" kern="100">
                                      <a:solidFill>
                                        <a:schemeClr val="tx1"/>
                                      </a:solidFill>
                                      <a:effectLst/>
                                      <a:latin typeface="Cambria Math" panose="02040503050406030204" pitchFamily="18" charset="0"/>
                                      <a:ea typeface="黑体" panose="02010609060101010101" pitchFamily="49" charset="-122"/>
                                    </a:rPr>
                                    <m:t>𝑘</m:t>
                                  </m:r>
                                </m:sup>
                              </m:sSubSup>
                              <m:r>
                                <a:rPr lang="en-US" altLang="zh-CN" sz="1800" i="1" kern="100">
                                  <a:solidFill>
                                    <a:schemeClr val="tx1"/>
                                  </a:solidFill>
                                  <a:effectLst/>
                                  <a:latin typeface="Cambria Math" panose="02040503050406030204" pitchFamily="18" charset="0"/>
                                  <a:ea typeface="黑体" panose="02010609060101010101" pitchFamily="49" charset="-122"/>
                                </a:rPr>
                                <m:t>+</m:t>
                              </m:r>
                              <m:sSub>
                                <m:sSubPr>
                                  <m:ctrlPr>
                                    <a:rPr lang="zh-CN" altLang="zh-CN" sz="1800" i="1" kern="100">
                                      <a:solidFill>
                                        <a:schemeClr val="tx1"/>
                                      </a:solidFill>
                                      <a:effectLst/>
                                      <a:latin typeface="Cambria Math" panose="02040503050406030204" pitchFamily="18" charset="0"/>
                                      <a:ea typeface="Cambria Math" panose="02040503050406030204" pitchFamily="18" charset="0"/>
                                    </a:rPr>
                                  </m:ctrlPr>
                                </m:sSubPr>
                                <m:e>
                                  <m:r>
                                    <a:rPr lang="en-US" altLang="zh-CN" sz="1800" i="1" kern="100">
                                      <a:solidFill>
                                        <a:schemeClr val="tx1"/>
                                      </a:solidFill>
                                      <a:effectLst/>
                                      <a:latin typeface="Cambria Math" panose="02040503050406030204" pitchFamily="18" charset="0"/>
                                      <a:ea typeface="黑体" panose="02010609060101010101" pitchFamily="49" charset="-122"/>
                                    </a:rPr>
                                    <m:t>𝐶</m:t>
                                  </m:r>
                                </m:e>
                                <m:sub>
                                  <m:r>
                                    <a:rPr lang="en-US" altLang="zh-CN" sz="1800" i="1" kern="100">
                                      <a:solidFill>
                                        <a:schemeClr val="tx1"/>
                                      </a:solidFill>
                                      <a:effectLst/>
                                      <a:latin typeface="Cambria Math" panose="02040503050406030204" pitchFamily="18" charset="0"/>
                                      <a:ea typeface="黑体" panose="02010609060101010101" pitchFamily="49" charset="-122"/>
                                    </a:rPr>
                                    <m:t>𝑠</m:t>
                                  </m:r>
                                </m:sub>
                              </m:sSub>
                              <m:r>
                                <a:rPr lang="en-US" altLang="zh-CN" sz="1800" i="1" kern="100">
                                  <a:solidFill>
                                    <a:schemeClr val="tx1"/>
                                  </a:solidFill>
                                  <a:effectLst/>
                                  <a:latin typeface="Cambria Math" panose="02040503050406030204" pitchFamily="18" charset="0"/>
                                  <a:ea typeface="黑体" panose="02010609060101010101" pitchFamily="49" charset="-122"/>
                                </a:rPr>
                                <m:t>(1−</m:t>
                              </m:r>
                              <m:sSubSup>
                                <m:sSubSupPr>
                                  <m:ctrlPr>
                                    <a:rPr lang="zh-CN" altLang="zh-CN" sz="1800" i="1" kern="100">
                                      <a:solidFill>
                                        <a:schemeClr val="tx1"/>
                                      </a:solidFill>
                                      <a:effectLst/>
                                      <a:latin typeface="Cambria Math" panose="02040503050406030204" pitchFamily="18" charset="0"/>
                                      <a:ea typeface="Cambria Math" panose="02040503050406030204" pitchFamily="18" charset="0"/>
                                    </a:rPr>
                                  </m:ctrlPr>
                                </m:sSubSupPr>
                                <m:e>
                                  <m:r>
                                    <a:rPr lang="en-US" altLang="zh-CN" sz="1800" i="1" kern="100">
                                      <a:solidFill>
                                        <a:schemeClr val="tx1"/>
                                      </a:solidFill>
                                      <a:effectLst/>
                                      <a:latin typeface="Cambria Math" panose="02040503050406030204" pitchFamily="18" charset="0"/>
                                      <a:ea typeface="黑体" panose="02010609060101010101" pitchFamily="49" charset="-122"/>
                                    </a:rPr>
                                    <m:t>𝑥</m:t>
                                  </m:r>
                                </m:e>
                                <m:sub>
                                  <m:r>
                                    <a:rPr lang="en-US" altLang="zh-CN" sz="1800" i="1" kern="100">
                                      <a:solidFill>
                                        <a:schemeClr val="tx1"/>
                                      </a:solidFill>
                                      <a:effectLst/>
                                      <a:latin typeface="Cambria Math" panose="02040503050406030204" pitchFamily="18" charset="0"/>
                                      <a:ea typeface="黑体" panose="02010609060101010101" pitchFamily="49" charset="-122"/>
                                    </a:rPr>
                                    <m:t>𝑡𝑓</m:t>
                                  </m:r>
                                </m:sub>
                                <m:sup>
                                  <m:r>
                                    <a:rPr lang="en-US" altLang="zh-CN" sz="1800" i="1" kern="100">
                                      <a:solidFill>
                                        <a:schemeClr val="tx1"/>
                                      </a:solidFill>
                                      <a:effectLst/>
                                      <a:latin typeface="Cambria Math" panose="02040503050406030204" pitchFamily="18" charset="0"/>
                                      <a:ea typeface="黑体" panose="02010609060101010101" pitchFamily="49" charset="-122"/>
                                    </a:rPr>
                                    <m:t>𝑘</m:t>
                                  </m:r>
                                </m:sup>
                              </m:sSubSup>
                              <m:r>
                                <a:rPr lang="en-US" altLang="zh-CN" sz="1800" i="1" kern="100">
                                  <a:solidFill>
                                    <a:schemeClr val="tx1"/>
                                  </a:solidFill>
                                  <a:effectLst/>
                                  <a:latin typeface="Cambria Math" panose="02040503050406030204" pitchFamily="18" charset="0"/>
                                  <a:ea typeface="黑体" panose="02010609060101010101" pitchFamily="49" charset="-122"/>
                                </a:rPr>
                                <m:t>)]</m:t>
                              </m:r>
                            </m:e>
                          </m:nary>
                          <m:r>
                            <a:rPr lang="en-US" altLang="zh-CN" sz="1800" i="1" kern="100">
                              <a:solidFill>
                                <a:schemeClr val="tx1"/>
                              </a:solidFill>
                              <a:effectLst/>
                              <a:latin typeface="Cambria Math" panose="02040503050406030204" pitchFamily="18" charset="0"/>
                              <a:ea typeface="黑体" panose="02010609060101010101" pitchFamily="49" charset="-122"/>
                            </a:rPr>
                            <m:t>+</m:t>
                          </m:r>
                          <m:nary>
                            <m:naryPr>
                              <m:chr m:val="∑"/>
                              <m:limLoc m:val="undOvr"/>
                              <m:ctrlPr>
                                <a:rPr lang="zh-CN" altLang="zh-CN" sz="1800" i="1" kern="100">
                                  <a:solidFill>
                                    <a:schemeClr val="tx1"/>
                                  </a:solidFill>
                                  <a:effectLst/>
                                  <a:latin typeface="Cambria Math" panose="02040503050406030204" pitchFamily="18" charset="0"/>
                                  <a:ea typeface="Cambria Math" panose="02040503050406030204" pitchFamily="18" charset="0"/>
                                </a:rPr>
                              </m:ctrlPr>
                            </m:naryPr>
                            <m:sub>
                              <m:r>
                                <a:rPr lang="en-US" altLang="zh-CN" sz="1800" i="1" kern="100">
                                  <a:solidFill>
                                    <a:schemeClr val="tx1"/>
                                  </a:solidFill>
                                  <a:effectLst/>
                                  <a:latin typeface="Cambria Math" panose="02040503050406030204" pitchFamily="18" charset="0"/>
                                  <a:ea typeface="黑体" panose="02010609060101010101" pitchFamily="49" charset="-122"/>
                                </a:rPr>
                                <m:t>𝑡</m:t>
                              </m:r>
                              <m:r>
                                <a:rPr lang="en-US" altLang="zh-CN" sz="1800" i="1" kern="100">
                                  <a:solidFill>
                                    <a:schemeClr val="tx1"/>
                                  </a:solidFill>
                                  <a:effectLst/>
                                  <a:latin typeface="Cambria Math" panose="02040503050406030204" pitchFamily="18" charset="0"/>
                                  <a:ea typeface="黑体" panose="02010609060101010101" pitchFamily="49" charset="-122"/>
                                </a:rPr>
                                <m:t>=1</m:t>
                              </m:r>
                            </m:sub>
                            <m:sup>
                              <m:r>
                                <a:rPr lang="en-US" altLang="zh-CN" sz="1800" i="1" kern="100">
                                  <a:solidFill>
                                    <a:schemeClr val="tx1"/>
                                  </a:solidFill>
                                  <a:effectLst/>
                                  <a:latin typeface="Cambria Math" panose="02040503050406030204" pitchFamily="18" charset="0"/>
                                  <a:ea typeface="黑体" panose="02010609060101010101" pitchFamily="49" charset="-122"/>
                                </a:rPr>
                                <m:t>𝑇</m:t>
                              </m:r>
                            </m:sup>
                            <m:e>
                              <m:sSub>
                                <m:sSubPr>
                                  <m:ctrlPr>
                                    <a:rPr lang="zh-CN" altLang="zh-CN" sz="1800" i="1" kern="100">
                                      <a:solidFill>
                                        <a:schemeClr val="tx1"/>
                                      </a:solidFill>
                                      <a:effectLst/>
                                      <a:latin typeface="Cambria Math" panose="02040503050406030204" pitchFamily="18" charset="0"/>
                                      <a:ea typeface="Cambria Math" panose="02040503050406030204" pitchFamily="18" charset="0"/>
                                    </a:rPr>
                                  </m:ctrlPr>
                                </m:sSubPr>
                                <m:e>
                                  <m:sSub>
                                    <m:sSubPr>
                                      <m:ctrlPr>
                                        <a:rPr lang="zh-CN" altLang="zh-CN" sz="1800" i="1" kern="100">
                                          <a:solidFill>
                                            <a:schemeClr val="tx1"/>
                                          </a:solidFill>
                                          <a:effectLst/>
                                          <a:latin typeface="Cambria Math" panose="02040503050406030204" pitchFamily="18" charset="0"/>
                                          <a:ea typeface="Cambria Math" panose="02040503050406030204" pitchFamily="18" charset="0"/>
                                        </a:rPr>
                                      </m:ctrlPr>
                                    </m:sSubPr>
                                    <m:e>
                                      <m:sSub>
                                        <m:sSubPr>
                                          <m:ctrlPr>
                                            <a:rPr lang="zh-CN" altLang="zh-CN" sz="1800" i="1" kern="100">
                                              <a:solidFill>
                                                <a:schemeClr val="tx1"/>
                                              </a:solidFill>
                                              <a:effectLst/>
                                              <a:latin typeface="Cambria Math" panose="02040503050406030204" pitchFamily="18" charset="0"/>
                                              <a:ea typeface="Cambria Math" panose="02040503050406030204" pitchFamily="18" charset="0"/>
                                            </a:rPr>
                                          </m:ctrlPr>
                                        </m:sSubPr>
                                        <m:e>
                                          <m:r>
                                            <a:rPr lang="en-US" altLang="zh-CN" sz="1800" i="1" kern="100">
                                              <a:solidFill>
                                                <a:schemeClr val="tx1"/>
                                              </a:solidFill>
                                              <a:effectLst/>
                                              <a:latin typeface="Cambria Math" panose="02040503050406030204" pitchFamily="18" charset="0"/>
                                              <a:ea typeface="黑体" panose="02010609060101010101" pitchFamily="49" charset="-122"/>
                                            </a:rPr>
                                            <m:t>𝑙</m:t>
                                          </m:r>
                                        </m:e>
                                        <m:sub>
                                          <m:r>
                                            <a:rPr lang="en-US" altLang="zh-CN" sz="1800" i="1" kern="100">
                                              <a:solidFill>
                                                <a:schemeClr val="tx1"/>
                                              </a:solidFill>
                                              <a:effectLst/>
                                              <a:latin typeface="Cambria Math" panose="02040503050406030204" pitchFamily="18" charset="0"/>
                                              <a:ea typeface="黑体" panose="02010609060101010101" pitchFamily="49" charset="-122"/>
                                            </a:rPr>
                                            <m:t>𝑓</m:t>
                                          </m:r>
                                        </m:sub>
                                      </m:sSub>
                                      <m:r>
                                        <a:rPr lang="en-US" altLang="zh-CN" sz="1800" i="1" kern="100">
                                          <a:solidFill>
                                            <a:schemeClr val="tx1"/>
                                          </a:solidFill>
                                          <a:effectLst/>
                                          <a:latin typeface="Cambria Math" panose="02040503050406030204" pitchFamily="18" charset="0"/>
                                          <a:ea typeface="黑体" panose="02010609060101010101" pitchFamily="49" charset="-122"/>
                                        </a:rPr>
                                        <m:t>(</m:t>
                                      </m:r>
                                      <m:r>
                                        <a:rPr lang="en-US" altLang="zh-CN" sz="1800" i="1" kern="100">
                                          <a:solidFill>
                                            <a:schemeClr val="tx1"/>
                                          </a:solidFill>
                                          <a:effectLst/>
                                          <a:latin typeface="Cambria Math" panose="02040503050406030204" pitchFamily="18" charset="0"/>
                                          <a:ea typeface="黑体" panose="02010609060101010101" pitchFamily="49" charset="-122"/>
                                        </a:rPr>
                                        <m:t>𝐶</m:t>
                                      </m:r>
                                    </m:e>
                                    <m:sub>
                                      <m:r>
                                        <a:rPr lang="en-US" altLang="zh-CN" sz="1800" i="1" kern="100">
                                          <a:solidFill>
                                            <a:schemeClr val="tx1"/>
                                          </a:solidFill>
                                          <a:effectLst/>
                                          <a:latin typeface="Cambria Math" panose="02040503050406030204" pitchFamily="18" charset="0"/>
                                          <a:ea typeface="黑体" panose="02010609060101010101" pitchFamily="49" charset="-122"/>
                                        </a:rPr>
                                        <m:t>𝑠</m:t>
                                      </m:r>
                                    </m:sub>
                                  </m:sSub>
                                  <m:r>
                                    <a:rPr lang="en-US" altLang="zh-CN" sz="1800" i="1" kern="100">
                                      <a:solidFill>
                                        <a:schemeClr val="tx1"/>
                                      </a:solidFill>
                                      <a:effectLst/>
                                      <a:latin typeface="Cambria Math" panose="02040503050406030204" pitchFamily="18" charset="0"/>
                                      <a:ea typeface="黑体" panose="02010609060101010101" pitchFamily="49" charset="-122"/>
                                    </a:rPr>
                                    <m:t>−</m:t>
                                  </m:r>
                                  <m:r>
                                    <a:rPr lang="en-US" altLang="zh-CN" sz="1800" i="1" kern="100">
                                      <a:solidFill>
                                        <a:schemeClr val="tx1"/>
                                      </a:solidFill>
                                      <a:effectLst/>
                                      <a:latin typeface="Cambria Math" panose="02040503050406030204" pitchFamily="18" charset="0"/>
                                      <a:ea typeface="黑体" panose="02010609060101010101" pitchFamily="49" charset="-122"/>
                                    </a:rPr>
                                    <m:t>𝐶</m:t>
                                  </m:r>
                                </m:e>
                                <m:sub>
                                  <m:r>
                                    <a:rPr lang="en-US" altLang="zh-CN" sz="1800" i="1" kern="100">
                                      <a:solidFill>
                                        <a:schemeClr val="tx1"/>
                                      </a:solidFill>
                                      <a:effectLst/>
                                      <a:latin typeface="Cambria Math" panose="02040503050406030204" pitchFamily="18" charset="0"/>
                                      <a:ea typeface="黑体" panose="02010609060101010101" pitchFamily="49" charset="-122"/>
                                    </a:rPr>
                                    <m:t>𝑏</m:t>
                                  </m:r>
                                </m:sub>
                              </m:sSub>
                              <m:r>
                                <a:rPr lang="en-US" altLang="zh-CN" sz="1800" i="1" kern="100">
                                  <a:solidFill>
                                    <a:schemeClr val="tx1"/>
                                  </a:solidFill>
                                  <a:effectLst/>
                                  <a:latin typeface="Cambria Math" panose="02040503050406030204" pitchFamily="18" charset="0"/>
                                  <a:ea typeface="黑体" panose="02010609060101010101" pitchFamily="49" charset="-122"/>
                                </a:rPr>
                                <m:t>) </m:t>
                              </m:r>
                              <m:sSub>
                                <m:sSubPr>
                                  <m:ctrlPr>
                                    <a:rPr lang="zh-CN" altLang="zh-CN" sz="1800" i="1" kern="100">
                                      <a:solidFill>
                                        <a:schemeClr val="tx1"/>
                                      </a:solidFill>
                                      <a:effectLst/>
                                      <a:latin typeface="Cambria Math" panose="02040503050406030204" pitchFamily="18" charset="0"/>
                                      <a:ea typeface="Cambria Math" panose="02040503050406030204" pitchFamily="18" charset="0"/>
                                    </a:rPr>
                                  </m:ctrlPr>
                                </m:sSubPr>
                                <m:e>
                                  <m:sSubSup>
                                    <m:sSubSupPr>
                                      <m:ctrlPr>
                                        <a:rPr lang="zh-CN" altLang="zh-CN" sz="1800" i="1" kern="100">
                                          <a:solidFill>
                                            <a:schemeClr val="tx1"/>
                                          </a:solidFill>
                                          <a:effectLst/>
                                          <a:latin typeface="Cambria Math" panose="02040503050406030204" pitchFamily="18" charset="0"/>
                                          <a:ea typeface="Cambria Math" panose="02040503050406030204" pitchFamily="18" charset="0"/>
                                        </a:rPr>
                                      </m:ctrlPr>
                                    </m:sSubSupPr>
                                    <m:e>
                                      <m:r>
                                        <a:rPr lang="en-US" altLang="zh-CN" sz="1800" i="1" kern="100">
                                          <a:solidFill>
                                            <a:schemeClr val="tx1"/>
                                          </a:solidFill>
                                          <a:effectLst/>
                                          <a:latin typeface="Cambria Math" panose="02040503050406030204" pitchFamily="18" charset="0"/>
                                          <a:ea typeface="黑体" panose="02010609060101010101" pitchFamily="49" charset="-122"/>
                                        </a:rPr>
                                        <m:t>𝑎</m:t>
                                      </m:r>
                                    </m:e>
                                    <m:sub>
                                      <m:r>
                                        <a:rPr lang="en-US" altLang="zh-CN" sz="1800" i="1" kern="100">
                                          <a:solidFill>
                                            <a:schemeClr val="tx1"/>
                                          </a:solidFill>
                                          <a:effectLst/>
                                          <a:latin typeface="Cambria Math" panose="02040503050406030204" pitchFamily="18" charset="0"/>
                                          <a:ea typeface="黑体" panose="02010609060101010101" pitchFamily="49" charset="-122"/>
                                        </a:rPr>
                                        <m:t>𝑡𝑓</m:t>
                                      </m:r>
                                      <m:r>
                                        <a:rPr lang="en-US" altLang="zh-CN" sz="1800" i="1" kern="100">
                                          <a:solidFill>
                                            <a:schemeClr val="tx1"/>
                                          </a:solidFill>
                                          <a:effectLst/>
                                          <a:latin typeface="Cambria Math" panose="02040503050406030204" pitchFamily="18" charset="0"/>
                                          <a:ea typeface="黑体" panose="02010609060101010101" pitchFamily="49" charset="-122"/>
                                        </a:rPr>
                                        <m:t>0</m:t>
                                      </m:r>
                                    </m:sub>
                                    <m:sup>
                                      <m:r>
                                        <a:rPr lang="en-US" altLang="zh-CN" sz="1800" i="1" kern="100">
                                          <a:solidFill>
                                            <a:schemeClr val="tx1"/>
                                          </a:solidFill>
                                          <a:effectLst/>
                                          <a:latin typeface="Cambria Math" panose="02040503050406030204" pitchFamily="18" charset="0"/>
                                          <a:ea typeface="黑体" panose="02010609060101010101" pitchFamily="49" charset="-122"/>
                                        </a:rPr>
                                        <m:t>𝑘</m:t>
                                      </m:r>
                                    </m:sup>
                                  </m:sSubSup>
                                </m:e>
                                <m:sub>
                                  <m:r>
                                    <a:rPr lang="en-US" altLang="zh-CN" sz="1800" i="1" kern="100">
                                      <a:solidFill>
                                        <a:schemeClr val="tx1"/>
                                      </a:solidFill>
                                      <a:effectLst/>
                                      <a:latin typeface="Cambria Math" panose="02040503050406030204" pitchFamily="18" charset="0"/>
                                      <a:ea typeface="黑体" panose="02010609060101010101" pitchFamily="49" charset="-122"/>
                                    </a:rPr>
                                    <m:t> </m:t>
                                  </m:r>
                                </m:sub>
                              </m:sSub>
                            </m:e>
                          </m:nary>
                        </m:e>
                        <m:e>
                          <m:r>
                            <a:rPr lang="en-US" altLang="zh-CN" sz="1800" i="1" kern="100">
                              <a:solidFill>
                                <a:schemeClr val="tx1"/>
                              </a:solidFill>
                              <a:effectLst/>
                              <a:latin typeface="Cambria Math" panose="02040503050406030204" pitchFamily="18" charset="0"/>
                              <a:ea typeface="黑体" panose="02010609060101010101" pitchFamily="49" charset="-122"/>
                            </a:rPr>
                            <m:t>+</m:t>
                          </m:r>
                          <m:r>
                            <a:rPr lang="en-US" altLang="zh-CN" sz="1800" i="1" kern="100">
                              <a:solidFill>
                                <a:schemeClr val="tx1"/>
                              </a:solidFill>
                              <a:effectLst/>
                              <a:latin typeface="Cambria Math" panose="02040503050406030204" pitchFamily="18" charset="0"/>
                              <a:ea typeface="黑体" panose="02010609060101010101" pitchFamily="49" charset="-122"/>
                            </a:rPr>
                            <m:t>𝜆</m:t>
                          </m:r>
                          <m:nary>
                            <m:naryPr>
                              <m:chr m:val="∑"/>
                              <m:limLoc m:val="undOvr"/>
                              <m:ctrlPr>
                                <a:rPr lang="zh-CN" altLang="zh-CN" sz="1800" i="1" kern="100">
                                  <a:solidFill>
                                    <a:schemeClr val="tx1"/>
                                  </a:solidFill>
                                  <a:effectLst/>
                                  <a:latin typeface="Cambria Math" panose="02040503050406030204" pitchFamily="18" charset="0"/>
                                  <a:ea typeface="Cambria Math" panose="02040503050406030204" pitchFamily="18" charset="0"/>
                                </a:rPr>
                              </m:ctrlPr>
                            </m:naryPr>
                            <m:sub>
                              <m:r>
                                <a:rPr lang="en-US" altLang="zh-CN" sz="1800" i="1" kern="100">
                                  <a:solidFill>
                                    <a:schemeClr val="tx1"/>
                                  </a:solidFill>
                                  <a:effectLst/>
                                  <a:latin typeface="Cambria Math" panose="02040503050406030204" pitchFamily="18" charset="0"/>
                                  <a:ea typeface="黑体" panose="02010609060101010101" pitchFamily="49" charset="-122"/>
                                </a:rPr>
                                <m:t>𝑡</m:t>
                              </m:r>
                              <m:r>
                                <a:rPr lang="en-US" altLang="zh-CN" sz="1800" i="1" kern="100">
                                  <a:solidFill>
                                    <a:schemeClr val="tx1"/>
                                  </a:solidFill>
                                  <a:effectLst/>
                                  <a:latin typeface="Cambria Math" panose="02040503050406030204" pitchFamily="18" charset="0"/>
                                  <a:ea typeface="黑体" panose="02010609060101010101" pitchFamily="49" charset="-122"/>
                                </a:rPr>
                                <m:t>=1</m:t>
                              </m:r>
                            </m:sub>
                            <m:sup>
                              <m:r>
                                <a:rPr lang="en-US" altLang="zh-CN" sz="1800" i="1" kern="100">
                                  <a:solidFill>
                                    <a:schemeClr val="tx1"/>
                                  </a:solidFill>
                                  <a:effectLst/>
                                  <a:latin typeface="Cambria Math" panose="02040503050406030204" pitchFamily="18" charset="0"/>
                                  <a:ea typeface="黑体" panose="02010609060101010101" pitchFamily="49" charset="-122"/>
                                </a:rPr>
                                <m:t>𝑇</m:t>
                              </m:r>
                            </m:sup>
                            <m:e>
                              <m:nary>
                                <m:naryPr>
                                  <m:chr m:val="∑"/>
                                  <m:limLoc m:val="undOvr"/>
                                  <m:ctrlPr>
                                    <a:rPr lang="zh-CN" altLang="zh-CN" sz="1800" i="1" kern="100">
                                      <a:solidFill>
                                        <a:schemeClr val="tx1"/>
                                      </a:solidFill>
                                      <a:effectLst/>
                                      <a:latin typeface="Cambria Math" panose="02040503050406030204" pitchFamily="18" charset="0"/>
                                      <a:ea typeface="Cambria Math" panose="02040503050406030204" pitchFamily="18" charset="0"/>
                                    </a:rPr>
                                  </m:ctrlPr>
                                </m:naryPr>
                                <m:sub>
                                  <m:r>
                                    <a:rPr lang="en-US" altLang="zh-CN" sz="1800" i="1" kern="100">
                                      <a:solidFill>
                                        <a:schemeClr val="tx1"/>
                                      </a:solidFill>
                                      <a:effectLst/>
                                      <a:latin typeface="Cambria Math" panose="02040503050406030204" pitchFamily="18" charset="0"/>
                                      <a:ea typeface="黑体" panose="02010609060101010101" pitchFamily="49" charset="-122"/>
                                    </a:rPr>
                                    <m:t>𝑖</m:t>
                                  </m:r>
                                  <m:r>
                                    <a:rPr lang="en-US" altLang="zh-CN" sz="1800" i="1" kern="100">
                                      <a:solidFill>
                                        <a:schemeClr val="tx1"/>
                                      </a:solidFill>
                                      <a:effectLst/>
                                      <a:latin typeface="Cambria Math" panose="02040503050406030204" pitchFamily="18" charset="0"/>
                                      <a:ea typeface="黑体" panose="02010609060101010101" pitchFamily="49" charset="-122"/>
                                    </a:rPr>
                                    <m:t>=1</m:t>
                                  </m:r>
                                </m:sub>
                                <m:sup>
                                  <m:r>
                                    <a:rPr lang="en-US" altLang="zh-CN" sz="1800" i="1" kern="100">
                                      <a:solidFill>
                                        <a:schemeClr val="tx1"/>
                                      </a:solidFill>
                                      <a:effectLst/>
                                      <a:latin typeface="Cambria Math" panose="02040503050406030204" pitchFamily="18" charset="0"/>
                                      <a:ea typeface="黑体" panose="02010609060101010101" pitchFamily="49" charset="-122"/>
                                    </a:rPr>
                                    <m:t>𝑡</m:t>
                                  </m:r>
                                  <m:r>
                                    <a:rPr lang="en-US" altLang="zh-CN" sz="1800" i="1" kern="100">
                                      <a:solidFill>
                                        <a:schemeClr val="tx1"/>
                                      </a:solidFill>
                                      <a:effectLst/>
                                      <a:latin typeface="Cambria Math" panose="02040503050406030204" pitchFamily="18" charset="0"/>
                                      <a:ea typeface="黑体" panose="02010609060101010101" pitchFamily="49" charset="-122"/>
                                    </a:rPr>
                                    <m:t>=1</m:t>
                                  </m:r>
                                </m:sup>
                                <m:e>
                                  <m:sSub>
                                    <m:sSubPr>
                                      <m:ctrlPr>
                                        <a:rPr lang="zh-CN" altLang="zh-CN" sz="1800" i="1" kern="100">
                                          <a:solidFill>
                                            <a:schemeClr val="tx1"/>
                                          </a:solidFill>
                                          <a:effectLst/>
                                          <a:latin typeface="Cambria Math" panose="02040503050406030204" pitchFamily="18" charset="0"/>
                                          <a:ea typeface="Cambria Math" panose="02040503050406030204" pitchFamily="18" charset="0"/>
                                        </a:rPr>
                                      </m:ctrlPr>
                                    </m:sSubPr>
                                    <m:e>
                                      <m:r>
                                        <a:rPr lang="en-US" altLang="zh-CN" sz="1800" i="1" kern="100">
                                          <a:solidFill>
                                            <a:schemeClr val="tx1"/>
                                          </a:solidFill>
                                          <a:effectLst/>
                                          <a:latin typeface="Cambria Math" panose="02040503050406030204" pitchFamily="18" charset="0"/>
                                          <a:ea typeface="黑体" panose="02010609060101010101" pitchFamily="49" charset="-122"/>
                                        </a:rPr>
                                        <m:t>𝑝</m:t>
                                      </m:r>
                                    </m:e>
                                    <m:sub>
                                      <m:r>
                                        <a:rPr lang="en-US" altLang="zh-CN" sz="1800" i="1" kern="100">
                                          <a:solidFill>
                                            <a:schemeClr val="tx1"/>
                                          </a:solidFill>
                                          <a:effectLst/>
                                          <a:latin typeface="Cambria Math" panose="02040503050406030204" pitchFamily="18" charset="0"/>
                                          <a:ea typeface="黑体" panose="02010609060101010101" pitchFamily="49" charset="-122"/>
                                        </a:rPr>
                                        <m:t>𝑓</m:t>
                                      </m:r>
                                    </m:sub>
                                  </m:sSub>
                                  <m:d>
                                    <m:dPr>
                                      <m:ctrlPr>
                                        <a:rPr lang="zh-CN" altLang="zh-CN" sz="1800" i="1" kern="100">
                                          <a:solidFill>
                                            <a:schemeClr val="tx1"/>
                                          </a:solidFill>
                                          <a:effectLst/>
                                          <a:latin typeface="Cambria Math" panose="02040503050406030204" pitchFamily="18" charset="0"/>
                                          <a:ea typeface="Cambria Math" panose="02040503050406030204" pitchFamily="18" charset="0"/>
                                        </a:rPr>
                                      </m:ctrlPr>
                                    </m:dPr>
                                    <m:e>
                                      <m:r>
                                        <a:rPr lang="en-US" altLang="zh-CN" sz="1800" i="1" kern="100">
                                          <a:solidFill>
                                            <a:schemeClr val="tx1"/>
                                          </a:solidFill>
                                          <a:effectLst/>
                                          <a:latin typeface="Cambria Math" panose="02040503050406030204" pitchFamily="18" charset="0"/>
                                          <a:ea typeface="黑体" panose="02010609060101010101" pitchFamily="49" charset="-122"/>
                                        </a:rPr>
                                        <m:t>𝑖</m:t>
                                      </m:r>
                                    </m:e>
                                  </m:d>
                                  <m:sSub>
                                    <m:sSubPr>
                                      <m:ctrlPr>
                                        <a:rPr lang="zh-CN" altLang="zh-CN" sz="1800" i="1" kern="0">
                                          <a:solidFill>
                                            <a:schemeClr val="tx1"/>
                                          </a:solidFill>
                                          <a:effectLst/>
                                          <a:latin typeface="Cambria Math" panose="02040503050406030204" pitchFamily="18" charset="0"/>
                                          <a:ea typeface="Cambria Math" panose="02040503050406030204" pitchFamily="18" charset="0"/>
                                        </a:rPr>
                                      </m:ctrlPr>
                                    </m:sSubPr>
                                    <m:e>
                                      <m:r>
                                        <a:rPr lang="en-US" altLang="zh-CN" sz="1800" i="1" kern="0">
                                          <a:solidFill>
                                            <a:schemeClr val="tx1"/>
                                          </a:solidFill>
                                          <a:effectLst/>
                                          <a:latin typeface="Cambria Math" panose="02040503050406030204" pitchFamily="18" charset="0"/>
                                          <a:ea typeface="黑体" panose="02010609060101010101" pitchFamily="49" charset="-122"/>
                                        </a:rPr>
                                        <m:t>𝑚</m:t>
                                      </m:r>
                                    </m:e>
                                    <m:sub>
                                      <m:r>
                                        <a:rPr lang="en-US" altLang="zh-CN" sz="1800" i="1" kern="0">
                                          <a:solidFill>
                                            <a:schemeClr val="tx1"/>
                                          </a:solidFill>
                                          <a:effectLst/>
                                          <a:latin typeface="Cambria Math" panose="02040503050406030204" pitchFamily="18" charset="0"/>
                                          <a:ea typeface="黑体" panose="02010609060101010101" pitchFamily="49" charset="-122"/>
                                        </a:rPr>
                                        <m:t>𝑡𝑓</m:t>
                                      </m:r>
                                    </m:sub>
                                  </m:sSub>
                                  <m:sSub>
                                    <m:sSubPr>
                                      <m:ctrlPr>
                                        <a:rPr lang="zh-CN" altLang="zh-CN" sz="1800" i="1" kern="100">
                                          <a:solidFill>
                                            <a:schemeClr val="tx1"/>
                                          </a:solidFill>
                                          <a:effectLst/>
                                          <a:latin typeface="Cambria Math" panose="02040503050406030204" pitchFamily="18" charset="0"/>
                                          <a:ea typeface="Cambria Math" panose="02040503050406030204" pitchFamily="18" charset="0"/>
                                        </a:rPr>
                                      </m:ctrlPr>
                                    </m:sSubPr>
                                    <m:e>
                                      <m:sSubSup>
                                        <m:sSubSupPr>
                                          <m:ctrlPr>
                                            <a:rPr lang="zh-CN" altLang="zh-CN" sz="1800" i="1" kern="100">
                                              <a:solidFill>
                                                <a:schemeClr val="tx1"/>
                                              </a:solidFill>
                                              <a:effectLst/>
                                              <a:latin typeface="Cambria Math" panose="02040503050406030204" pitchFamily="18" charset="0"/>
                                              <a:ea typeface="Cambria Math" panose="02040503050406030204" pitchFamily="18" charset="0"/>
                                            </a:rPr>
                                          </m:ctrlPr>
                                        </m:sSubSupPr>
                                        <m:e>
                                          <m:r>
                                            <a:rPr lang="en-US" altLang="zh-CN" sz="1800" i="1" kern="100">
                                              <a:solidFill>
                                                <a:schemeClr val="tx1"/>
                                              </a:solidFill>
                                              <a:effectLst/>
                                              <a:latin typeface="Cambria Math" panose="02040503050406030204" pitchFamily="18" charset="0"/>
                                              <a:ea typeface="黑体" panose="02010609060101010101" pitchFamily="49" charset="-122"/>
                                            </a:rPr>
                                            <m:t>𝑎</m:t>
                                          </m:r>
                                        </m:e>
                                        <m:sub>
                                          <m:r>
                                            <a:rPr lang="en-US" altLang="zh-CN" sz="1800" i="1" kern="100">
                                              <a:solidFill>
                                                <a:schemeClr val="tx1"/>
                                              </a:solidFill>
                                              <a:effectLst/>
                                              <a:latin typeface="Cambria Math" panose="02040503050406030204" pitchFamily="18" charset="0"/>
                                              <a:ea typeface="黑体" panose="02010609060101010101" pitchFamily="49" charset="-122"/>
                                            </a:rPr>
                                            <m:t>𝑡𝑓𝑖</m:t>
                                          </m:r>
                                        </m:sub>
                                        <m:sup>
                                          <m:r>
                                            <a:rPr lang="en-US" altLang="zh-CN" sz="1800" i="1" kern="100">
                                              <a:solidFill>
                                                <a:schemeClr val="tx1"/>
                                              </a:solidFill>
                                              <a:effectLst/>
                                              <a:latin typeface="Cambria Math" panose="02040503050406030204" pitchFamily="18" charset="0"/>
                                              <a:ea typeface="黑体" panose="02010609060101010101" pitchFamily="49" charset="-122"/>
                                            </a:rPr>
                                            <m:t>𝑘</m:t>
                                          </m:r>
                                        </m:sup>
                                      </m:sSubSup>
                                    </m:e>
                                    <m:sub>
                                      <m:r>
                                        <a:rPr lang="en-US" altLang="zh-CN" sz="1800" i="1" kern="100">
                                          <a:solidFill>
                                            <a:schemeClr val="tx1"/>
                                          </a:solidFill>
                                          <a:effectLst/>
                                          <a:latin typeface="Cambria Math" panose="02040503050406030204" pitchFamily="18" charset="0"/>
                                          <a:ea typeface="黑体" panose="02010609060101010101" pitchFamily="49" charset="-122"/>
                                        </a:rPr>
                                        <m:t> </m:t>
                                      </m:r>
                                    </m:sub>
                                  </m:sSub>
                                  <m:r>
                                    <a:rPr lang="en-US" altLang="zh-CN" sz="1800" i="1" kern="0">
                                      <a:solidFill>
                                        <a:schemeClr val="tx1"/>
                                      </a:solidFill>
                                      <a:effectLst/>
                                      <a:latin typeface="Cambria Math" panose="02040503050406030204" pitchFamily="18" charset="0"/>
                                      <a:ea typeface="黑体" panose="02010609060101010101" pitchFamily="49" charset="-122"/>
                                    </a:rPr>
                                    <m:t> </m:t>
                                  </m:r>
                                </m:e>
                              </m:nary>
                            </m:e>
                          </m:nary>
                          <m:r>
                            <a:rPr lang="en-US" altLang="zh-CN" sz="1800" i="1" kern="100">
                              <a:solidFill>
                                <a:schemeClr val="tx1"/>
                              </a:solidFill>
                              <a:effectLst/>
                              <a:latin typeface="Cambria Math" panose="02040503050406030204" pitchFamily="18" charset="0"/>
                              <a:ea typeface="黑体" panose="02010609060101010101" pitchFamily="49" charset="-122"/>
                            </a:rPr>
                            <m:t>#</m:t>
                          </m:r>
                        </m:e>
                      </m:eqArr>
                    </m:oMath>
                  </m:oMathPara>
                </a14:m>
                <a:endParaRPr lang="zh-CN" altLang="zh-CN" sz="1800" kern="100" dirty="0">
                  <a:solidFill>
                    <a:schemeClr val="tx1"/>
                  </a:solidFill>
                  <a:effectLst/>
                  <a:latin typeface="Times New Roman" panose="02020603050405020304" pitchFamily="18" charset="0"/>
                  <a:ea typeface="宋体" panose="02010600030101010101" pitchFamily="2" charset="-122"/>
                </a:endParaRPr>
              </a:p>
              <a:p>
                <a:r>
                  <a:rPr lang="zh-CN" altLang="en-US" dirty="0">
                    <a:solidFill>
                      <a:schemeClr val="tx1"/>
                    </a:solidFill>
                  </a:rPr>
                  <a:t> </a:t>
                </a:r>
              </a:p>
            </p:txBody>
          </p:sp>
        </mc:Choice>
        <mc:Fallback xmlns="">
          <p:sp>
            <p:nvSpPr>
              <p:cNvPr id="8" name="文本框 7">
                <a:extLst>
                  <a:ext uri="{FF2B5EF4-FFF2-40B4-BE49-F238E27FC236}">
                    <a16:creationId xmlns:a16="http://schemas.microsoft.com/office/drawing/2014/main" id="{D111EC59-0B46-444D-2FC3-805A79030CC7}"/>
                  </a:ext>
                </a:extLst>
              </p:cNvPr>
              <p:cNvSpPr txBox="1">
                <a:spLocks noRot="1" noChangeAspect="1" noMove="1" noResize="1" noEditPoints="1" noAdjustHandles="1" noChangeArrowheads="1" noChangeShapeType="1" noTextEdit="1"/>
              </p:cNvSpPr>
              <p:nvPr/>
            </p:nvSpPr>
            <p:spPr>
              <a:xfrm>
                <a:off x="465056" y="3027979"/>
                <a:ext cx="11404901" cy="2266198"/>
              </a:xfrm>
              <a:prstGeom prst="rect">
                <a:avLst/>
              </a:prstGeom>
              <a:blipFill>
                <a:blip r:embed="rId4"/>
                <a:stretch>
                  <a:fillRect l="-428" t="-161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66EA2F2B-2388-B935-5D6B-FEBDF8800E50}"/>
                  </a:ext>
                </a:extLst>
              </p:cNvPr>
              <p:cNvSpPr txBox="1"/>
              <p:nvPr/>
            </p:nvSpPr>
            <p:spPr>
              <a:xfrm>
                <a:off x="465056" y="4944210"/>
                <a:ext cx="8926830" cy="699935"/>
              </a:xfrm>
              <a:prstGeom prst="rect">
                <a:avLst/>
              </a:prstGeom>
              <a:noFill/>
            </p:spPr>
            <p:txBody>
              <a:bodyPr wrap="square">
                <a:spAutoFit/>
              </a:bodyPr>
              <a:lstStyle/>
              <a:p>
                <a:r>
                  <a:rPr lang="zh-CN" altLang="zh-CN" dirty="0">
                    <a:solidFill>
                      <a:schemeClr val="tx1"/>
                    </a:solidFill>
                    <a:latin typeface="微软雅黑" panose="020B0503020204020204" pitchFamily="34" charset="-122"/>
                    <a:ea typeface="微软雅黑" panose="020B0503020204020204" pitchFamily="34" charset="-122"/>
                  </a:rPr>
                  <a:t>现在目标问题被</a:t>
                </a:r>
                <a:r>
                  <a:rPr lang="zh-CN" altLang="en-US" dirty="0">
                    <a:solidFill>
                      <a:schemeClr val="tx1"/>
                    </a:solidFill>
                    <a:latin typeface="微软雅黑" panose="020B0503020204020204" pitchFamily="34" charset="-122"/>
                    <a:ea typeface="微软雅黑" panose="020B0503020204020204" pitchFamily="34" charset="-122"/>
                  </a:rPr>
                  <a:t>重表述</a:t>
                </a:r>
                <a:r>
                  <a:rPr lang="zh-CN" altLang="zh-CN" dirty="0">
                    <a:solidFill>
                      <a:schemeClr val="tx1"/>
                    </a:solidFill>
                    <a:latin typeface="微软雅黑" panose="020B0503020204020204" pitchFamily="34" charset="-122"/>
                    <a:ea typeface="微软雅黑" panose="020B0503020204020204" pitchFamily="34" charset="-122"/>
                  </a:rPr>
                  <a:t>为</a:t>
                </a:r>
                <a:r>
                  <a:rPr lang="zh-CN" altLang="zh-CN" sz="18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eqArr>
                      <m:eqArrPr>
                        <m:ctrlPr>
                          <a:rPr lang="zh-CN" altLang="zh-CN" sz="1800" i="1" kern="100" smtClean="0">
                            <a:solidFill>
                              <a:schemeClr val="tx1"/>
                            </a:solidFill>
                            <a:effectLst/>
                            <a:latin typeface="Cambria Math" panose="02040503050406030204" pitchFamily="18" charset="0"/>
                            <a:ea typeface="Cambria Math" panose="02040503050406030204" pitchFamily="18" charset="0"/>
                          </a:rPr>
                        </m:ctrlPr>
                      </m:eqArrPr>
                      <m:e>
                        <m:func>
                          <m:funcPr>
                            <m:ctrlPr>
                              <a:rPr lang="zh-CN" altLang="zh-CN" sz="1800" i="1" kern="100">
                                <a:solidFill>
                                  <a:schemeClr val="tx1"/>
                                </a:solidFill>
                                <a:effectLst/>
                                <a:latin typeface="Cambria Math" panose="02040503050406030204" pitchFamily="18" charset="0"/>
                                <a:ea typeface="Cambria Math" panose="02040503050406030204" pitchFamily="18" charset="0"/>
                              </a:rPr>
                            </m:ctrlPr>
                          </m:funcPr>
                          <m:fName>
                            <m:limLow>
                              <m:limLowPr>
                                <m:ctrlPr>
                                  <a:rPr lang="zh-CN" altLang="zh-CN" sz="1800" i="1" kern="100">
                                    <a:solidFill>
                                      <a:schemeClr val="tx1"/>
                                    </a:solidFill>
                                    <a:effectLst/>
                                    <a:latin typeface="Cambria Math" panose="02040503050406030204" pitchFamily="18" charset="0"/>
                                    <a:ea typeface="Cambria Math" panose="02040503050406030204" pitchFamily="18" charset="0"/>
                                  </a:rPr>
                                </m:ctrlPr>
                              </m:limLowPr>
                              <m:e>
                                <m:r>
                                  <m:rPr>
                                    <m:sty m:val="p"/>
                                  </m:rPr>
                                  <a:rPr lang="en-US" altLang="zh-CN" sz="1800" kern="100">
                                    <a:solidFill>
                                      <a:schemeClr val="tx1"/>
                                    </a:solidFill>
                                    <a:effectLst/>
                                    <a:latin typeface="Cambria Math" panose="02040503050406030204" pitchFamily="18" charset="0"/>
                                    <a:ea typeface="宋体" panose="02010600030101010101" pitchFamily="2" charset="-122"/>
                                  </a:rPr>
                                  <m:t>min</m:t>
                                </m:r>
                              </m:e>
                              <m:lim>
                                <m:r>
                                  <a:rPr lang="en-US" altLang="zh-CN" sz="1800" i="1" kern="100">
                                    <a:solidFill>
                                      <a:schemeClr val="tx1"/>
                                    </a:solidFill>
                                    <a:effectLst/>
                                    <a:latin typeface="Cambria Math" panose="02040503050406030204" pitchFamily="18" charset="0"/>
                                    <a:ea typeface="宋体" panose="02010600030101010101" pitchFamily="2" charset="-122"/>
                                  </a:rPr>
                                  <m:t>𝑤</m:t>
                                </m:r>
                              </m:lim>
                            </m:limLow>
                          </m:fName>
                          <m:e>
                            <m:sSub>
                              <m:sSubPr>
                                <m:ctrlPr>
                                  <a:rPr lang="zh-CN" altLang="zh-CN" sz="1800" i="1" kern="100">
                                    <a:solidFill>
                                      <a:schemeClr val="tx1"/>
                                    </a:solidFill>
                                    <a:effectLst/>
                                    <a:latin typeface="Cambria Math" panose="02040503050406030204" pitchFamily="18" charset="0"/>
                                    <a:ea typeface="Cambria Math" panose="02040503050406030204" pitchFamily="18" charset="0"/>
                                  </a:rPr>
                                </m:ctrlPr>
                              </m:sSubPr>
                              <m:e>
                                <m:r>
                                  <a:rPr lang="en-US" altLang="zh-CN" sz="1800" i="1" kern="100">
                                    <a:solidFill>
                                      <a:schemeClr val="tx1"/>
                                    </a:solidFill>
                                    <a:effectLst/>
                                    <a:latin typeface="Cambria Math" panose="02040503050406030204" pitchFamily="18" charset="0"/>
                                    <a:ea typeface="宋体" panose="02010600030101010101" pitchFamily="2" charset="-122"/>
                                  </a:rPr>
                                  <m:t> </m:t>
                                </m:r>
                                <m:r>
                                  <a:rPr lang="en-US" altLang="zh-CN" sz="1800" i="1" kern="100">
                                    <a:solidFill>
                                      <a:schemeClr val="tx1"/>
                                    </a:solidFill>
                                    <a:effectLst/>
                                    <a:latin typeface="Cambria Math" panose="02040503050406030204" pitchFamily="18" charset="0"/>
                                    <a:ea typeface="宋体" panose="02010600030101010101" pitchFamily="2" charset="-122"/>
                                  </a:rPr>
                                  <m:t>𝐶</m:t>
                                </m:r>
                              </m:e>
                              <m:sub>
                                <m:r>
                                  <a:rPr lang="en-US" altLang="zh-CN" sz="1800" i="1" kern="100">
                                    <a:solidFill>
                                      <a:schemeClr val="tx1"/>
                                    </a:solidFill>
                                    <a:effectLst/>
                                    <a:latin typeface="Cambria Math" panose="02040503050406030204" pitchFamily="18" charset="0"/>
                                    <a:ea typeface="宋体" panose="02010600030101010101" pitchFamily="2" charset="-122"/>
                                  </a:rPr>
                                  <m:t>𝑓𝑘</m:t>
                                </m:r>
                              </m:sub>
                            </m:sSub>
                          </m:e>
                        </m:func>
                        <m:sSub>
                          <m:sSubPr>
                            <m:ctrlPr>
                              <a:rPr lang="zh-CN" altLang="zh-CN" sz="1800" i="1" kern="100">
                                <a:solidFill>
                                  <a:schemeClr val="tx1"/>
                                </a:solidFill>
                                <a:effectLst/>
                                <a:latin typeface="Cambria Math" panose="02040503050406030204" pitchFamily="18" charset="0"/>
                                <a:ea typeface="Cambria Math" panose="02040503050406030204" pitchFamily="18" charset="0"/>
                              </a:rPr>
                            </m:ctrlPr>
                          </m:sSubPr>
                          <m:e>
                            <m:r>
                              <a:rPr lang="en-US" altLang="zh-CN" sz="1800" i="1" kern="100">
                                <a:solidFill>
                                  <a:schemeClr val="tx1"/>
                                </a:solidFill>
                                <a:effectLst/>
                                <a:latin typeface="Cambria Math" panose="02040503050406030204" pitchFamily="18" charset="0"/>
                                <a:ea typeface="宋体" panose="02010600030101010101" pitchFamily="2" charset="-122"/>
                              </a:rPr>
                              <m:t>𝑤</m:t>
                            </m:r>
                          </m:e>
                          <m:sub>
                            <m:r>
                              <a:rPr lang="en-US" altLang="zh-CN" sz="1800" i="1" kern="100">
                                <a:solidFill>
                                  <a:schemeClr val="tx1"/>
                                </a:solidFill>
                                <a:effectLst/>
                                <a:latin typeface="Cambria Math" panose="02040503050406030204" pitchFamily="18" charset="0"/>
                                <a:ea typeface="宋体" panose="02010600030101010101" pitchFamily="2" charset="-122"/>
                              </a:rPr>
                              <m:t>𝑓𝑘</m:t>
                            </m:r>
                          </m:sub>
                        </m:sSub>
                        <m:r>
                          <a:rPr lang="en-US" altLang="zh-CN" sz="1800" i="1" kern="100">
                            <a:solidFill>
                              <a:schemeClr val="tx1"/>
                            </a:solidFill>
                            <a:effectLst/>
                            <a:latin typeface="Cambria Math" panose="02040503050406030204" pitchFamily="18" charset="0"/>
                            <a:ea typeface="宋体" panose="02010600030101010101" pitchFamily="2" charset="-122"/>
                          </a:rPr>
                          <m:t>#</m:t>
                        </m:r>
                      </m:e>
                    </m:eqArr>
                  </m:oMath>
                </a14:m>
                <a:endParaRPr lang="zh-CN" altLang="zh-CN" sz="1800" kern="100" dirty="0">
                  <a:solidFill>
                    <a:schemeClr val="tx1"/>
                  </a:solidFill>
                  <a:effectLst/>
                  <a:latin typeface="Times New Roman" panose="02020603050405020304" pitchFamily="18" charset="0"/>
                  <a:ea typeface="宋体" panose="02010600030101010101" pitchFamily="2" charset="-122"/>
                </a:endParaRPr>
              </a:p>
              <a:p>
                <a:endParaRPr lang="zh-CN" altLang="en-US" dirty="0"/>
              </a:p>
            </p:txBody>
          </p:sp>
        </mc:Choice>
        <mc:Fallback xmlns="">
          <p:sp>
            <p:nvSpPr>
              <p:cNvPr id="12" name="文本框 11">
                <a:extLst>
                  <a:ext uri="{FF2B5EF4-FFF2-40B4-BE49-F238E27FC236}">
                    <a16:creationId xmlns:a16="http://schemas.microsoft.com/office/drawing/2014/main" id="{66EA2F2B-2388-B935-5D6B-FEBDF8800E50}"/>
                  </a:ext>
                </a:extLst>
              </p:cNvPr>
              <p:cNvSpPr txBox="1">
                <a:spLocks noRot="1" noChangeAspect="1" noMove="1" noResize="1" noEditPoints="1" noAdjustHandles="1" noChangeArrowheads="1" noChangeShapeType="1" noTextEdit="1"/>
              </p:cNvSpPr>
              <p:nvPr/>
            </p:nvSpPr>
            <p:spPr>
              <a:xfrm>
                <a:off x="465056" y="4944210"/>
                <a:ext cx="8926830" cy="699935"/>
              </a:xfrm>
              <a:prstGeom prst="rect">
                <a:avLst/>
              </a:prstGeom>
              <a:blipFill>
                <a:blip r:embed="rId5"/>
                <a:stretch>
                  <a:fillRect l="-546" t="-347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944176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350737" y="2501561"/>
            <a:ext cx="744932" cy="788352"/>
          </a:xfrm>
          <a:prstGeom prst="rect">
            <a:avLst/>
          </a:prstGeom>
          <a:solidFill>
            <a:srgbClr val="345A88"/>
          </a:solidFill>
          <a:ln>
            <a:solidFill>
              <a:srgbClr val="345A8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矩形 1"/>
          <p:cNvSpPr/>
          <p:nvPr/>
        </p:nvSpPr>
        <p:spPr>
          <a:xfrm>
            <a:off x="0" y="6262688"/>
            <a:ext cx="12192000" cy="595312"/>
          </a:xfrm>
          <a:prstGeom prst="rect">
            <a:avLst/>
          </a:prstGeom>
          <a:solidFill>
            <a:srgbClr val="345A8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pic>
        <p:nvPicPr>
          <p:cNvPr id="4100" name="图片 2"/>
          <p:cNvPicPr>
            <a:picLocks noChangeAspect="1"/>
          </p:cNvPicPr>
          <p:nvPr/>
        </p:nvPicPr>
        <p:blipFill>
          <a:blip r:embed="rId4"/>
          <a:srcRect/>
          <a:stretch>
            <a:fillRect/>
          </a:stretch>
        </p:blipFill>
        <p:spPr bwMode="auto">
          <a:xfrm>
            <a:off x="115537" y="6350816"/>
            <a:ext cx="2235200" cy="449263"/>
          </a:xfrm>
          <a:prstGeom prst="rect">
            <a:avLst/>
          </a:prstGeom>
          <a:noFill/>
          <a:ln w="9525">
            <a:noFill/>
            <a:miter lim="800000"/>
            <a:headEnd/>
            <a:tailEnd/>
          </a:ln>
        </p:spPr>
      </p:pic>
      <p:sp>
        <p:nvSpPr>
          <p:cNvPr id="4" name="文本框 3"/>
          <p:cNvSpPr txBox="1"/>
          <p:nvPr/>
        </p:nvSpPr>
        <p:spPr>
          <a:xfrm>
            <a:off x="2735819" y="2755896"/>
            <a:ext cx="6720361" cy="1020471"/>
          </a:xfrm>
          <a:prstGeom prst="rect">
            <a:avLst/>
          </a:prstGeom>
          <a:solidFill>
            <a:schemeClr val="accent1">
              <a:lumMod val="20000"/>
              <a:lumOff val="80000"/>
            </a:schemeClr>
          </a:solidFill>
        </p:spPr>
        <p:txBody>
          <a:bodyPr wrap="square">
            <a:spAutoFit/>
          </a:bodyPr>
          <a:lstStyle/>
          <a:p>
            <a:pPr algn="ctr">
              <a:defRPr/>
            </a:pPr>
            <a:endParaRPr lang="zh-CN" altLang="en-US" sz="2400" dirty="0">
              <a:latin typeface="微软雅黑" panose="020B0503020204020204" pitchFamily="34" charset="-122"/>
              <a:ea typeface="微软雅黑" panose="020B0503020204020204" pitchFamily="34" charset="-122"/>
            </a:endParaRPr>
          </a:p>
        </p:txBody>
      </p:sp>
      <p:cxnSp>
        <p:nvCxnSpPr>
          <p:cNvPr id="7" name="直接连接符 6"/>
          <p:cNvCxnSpPr/>
          <p:nvPr/>
        </p:nvCxnSpPr>
        <p:spPr>
          <a:xfrm>
            <a:off x="3033935" y="3568088"/>
            <a:ext cx="6732318" cy="0"/>
          </a:xfrm>
          <a:prstGeom prst="line">
            <a:avLst/>
          </a:prstGeom>
          <a:ln w="28575">
            <a:solidFill>
              <a:srgbClr val="345A88"/>
            </a:solidFill>
          </a:ln>
        </p:spPr>
        <p:style>
          <a:lnRef idx="1">
            <a:schemeClr val="accent1"/>
          </a:lnRef>
          <a:fillRef idx="0">
            <a:schemeClr val="accent1"/>
          </a:fillRef>
          <a:effectRef idx="0">
            <a:schemeClr val="accent1"/>
          </a:effectRef>
          <a:fontRef idx="minor">
            <a:schemeClr val="tx1"/>
          </a:fontRef>
        </p:style>
      </p:cxnSp>
      <p:sp>
        <p:nvSpPr>
          <p:cNvPr id="14" name="页脚占位符 3"/>
          <p:cNvSpPr txBox="1"/>
          <p:nvPr/>
        </p:nvSpPr>
        <p:spPr>
          <a:xfrm>
            <a:off x="10472468" y="6587032"/>
            <a:ext cx="1603995" cy="184666"/>
          </a:xfrm>
          <a:prstGeom prst="rect">
            <a:avLst/>
          </a:prstGeom>
        </p:spPr>
        <p:txBody>
          <a:bodyPr vert="horz" wrap="square" lIns="0" tIns="0" rIns="0" bIns="0" rtlCol="0" anchor="ctr">
            <a:spAutoFit/>
          </a:bodyPr>
          <a:lstStyle>
            <a:defPPr>
              <a:defRPr lang="zh-CN"/>
            </a:defPPr>
            <a:lvl1pPr marL="0" algn="dist" defTabSz="914400" rtl="0" eaLnBrk="1" latinLnBrk="0" hangingPunct="1">
              <a:defRPr lang="zh-CN" altLang="en-US" sz="800" b="0" i="0" kern="1200" smtClean="0">
                <a:solidFill>
                  <a:schemeClr val="tx1">
                    <a:tint val="75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dirty="0">
                <a:solidFill>
                  <a:schemeClr val="bg1"/>
                </a:solidFill>
                <a:latin typeface="等线" panose="020F0502020204030204"/>
                <a:ea typeface="等线" panose="02010600030101010101" pitchFamily="2" charset="-122"/>
              </a:rPr>
              <a:t>规格严格、功夫到家</a:t>
            </a:r>
          </a:p>
        </p:txBody>
      </p:sp>
      <p:sp>
        <p:nvSpPr>
          <p:cNvPr id="18" name="文本框 17"/>
          <p:cNvSpPr txBox="1"/>
          <p:nvPr/>
        </p:nvSpPr>
        <p:spPr>
          <a:xfrm>
            <a:off x="3326166" y="2742669"/>
            <a:ext cx="7015037" cy="825419"/>
          </a:xfrm>
          <a:prstGeom prst="rect">
            <a:avLst/>
          </a:prstGeom>
          <a:noFill/>
        </p:spPr>
        <p:txBody>
          <a:bodyPr wrap="square" rtlCol="0">
            <a:spAutoFit/>
          </a:bodyPr>
          <a:lstStyle/>
          <a:p>
            <a:pPr>
              <a:lnSpc>
                <a:spcPct val="150000"/>
              </a:lnSpc>
              <a:defRPr/>
            </a:pPr>
            <a:r>
              <a:rPr lang="en-US" altLang="zh-CN" sz="3600" b="1" dirty="0">
                <a:latin typeface="微软雅黑" panose="020B0503020204020204" pitchFamily="34" charset="-122"/>
                <a:ea typeface="微软雅黑" panose="020B0503020204020204" pitchFamily="34" charset="-122"/>
                <a:sym typeface="+mn-lt"/>
              </a:rPr>
              <a:t>3 </a:t>
            </a:r>
            <a:r>
              <a:rPr lang="zh-CN" altLang="en-US" sz="3600" b="1" dirty="0">
                <a:latin typeface="微软雅黑" panose="020B0503020204020204" pitchFamily="34" charset="-122"/>
                <a:ea typeface="微软雅黑" panose="020B0503020204020204" pitchFamily="34" charset="-122"/>
              </a:rPr>
              <a:t>缓存更新机制设计</a:t>
            </a:r>
            <a:endParaRPr lang="zh-CN" altLang="en-US" sz="3600" b="1" dirty="0">
              <a:latin typeface="微软雅黑" panose="020B0503020204020204" pitchFamily="34" charset="-122"/>
              <a:ea typeface="微软雅黑" panose="020B0503020204020204" pitchFamily="34" charset="-122"/>
              <a:sym typeface="+mn-lt"/>
            </a:endParaRP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圆角 7">
            <a:extLst>
              <a:ext uri="{FF2B5EF4-FFF2-40B4-BE49-F238E27FC236}">
                <a16:creationId xmlns:a16="http://schemas.microsoft.com/office/drawing/2014/main" id="{7B0AE126-4856-ECFF-511C-CBB92F8CC0FB}"/>
              </a:ext>
            </a:extLst>
          </p:cNvPr>
          <p:cNvSpPr/>
          <p:nvPr/>
        </p:nvSpPr>
        <p:spPr>
          <a:xfrm>
            <a:off x="554150" y="3946039"/>
            <a:ext cx="11083695" cy="155125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kern="1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标题 1"/>
          <p:cNvSpPr>
            <a:spLocks noGrp="1"/>
          </p:cNvSpPr>
          <p:nvPr>
            <p:ph type="title"/>
          </p:nvPr>
        </p:nvSpPr>
        <p:spPr/>
        <p:txBody>
          <a:bodyPr/>
          <a:lstStyle/>
          <a:p>
            <a:r>
              <a:rPr lang="en-US" altLang="zh-CN" dirty="0">
                <a:latin typeface="Times New Roman Regular" panose="02020603050405020304" charset="0"/>
                <a:ea typeface="黑体" charset="0"/>
              </a:rPr>
              <a:t>3.1</a:t>
            </a:r>
            <a:r>
              <a:rPr lang="zh-CN" altLang="en-US" sz="1800" kern="100" dirty="0">
                <a:latin typeface="Times New Roman" panose="02020603050405020304" pitchFamily="18" charset="0"/>
                <a:ea typeface="黑体" panose="02010609060101010101" pitchFamily="49" charset="-122"/>
                <a:cs typeface="Times New Roman" panose="02020603050405020304" pitchFamily="18" charset="0"/>
              </a:rPr>
              <a:t>算法设计</a:t>
            </a:r>
          </a:p>
        </p:txBody>
      </p:sp>
      <p:pic>
        <p:nvPicPr>
          <p:cNvPr id="5" name="图片 4">
            <a:extLst>
              <a:ext uri="{FF2B5EF4-FFF2-40B4-BE49-F238E27FC236}">
                <a16:creationId xmlns:a16="http://schemas.microsoft.com/office/drawing/2014/main" id="{65A71CA5-F8D4-4A05-D2DC-C146DCB3D38D}"/>
              </a:ext>
            </a:extLst>
          </p:cNvPr>
          <p:cNvPicPr>
            <a:picLocks noChangeAspect="1"/>
          </p:cNvPicPr>
          <p:nvPr/>
        </p:nvPicPr>
        <p:blipFill>
          <a:blip r:embed="rId3"/>
          <a:stretch>
            <a:fillRect/>
          </a:stretch>
        </p:blipFill>
        <p:spPr>
          <a:xfrm>
            <a:off x="971221" y="1237486"/>
            <a:ext cx="10249555" cy="2417757"/>
          </a:xfrm>
          <a:prstGeom prst="rect">
            <a:avLst/>
          </a:prstGeom>
        </p:spPr>
      </p:pic>
      <p:sp>
        <p:nvSpPr>
          <p:cNvPr id="7" name="文本框 6">
            <a:extLst>
              <a:ext uri="{FF2B5EF4-FFF2-40B4-BE49-F238E27FC236}">
                <a16:creationId xmlns:a16="http://schemas.microsoft.com/office/drawing/2014/main" id="{E03DB1DF-9D4E-57CB-570F-0E026AD99183}"/>
              </a:ext>
            </a:extLst>
          </p:cNvPr>
          <p:cNvSpPr txBox="1"/>
          <p:nvPr/>
        </p:nvSpPr>
        <p:spPr>
          <a:xfrm>
            <a:off x="920814" y="3998806"/>
            <a:ext cx="10350370" cy="1445717"/>
          </a:xfrm>
          <a:prstGeom prst="rect">
            <a:avLst/>
          </a:prstGeom>
          <a:noFill/>
        </p:spPr>
        <p:txBody>
          <a:bodyPr wrap="square">
            <a:spAutoFit/>
          </a:bodyPr>
          <a:lstStyle/>
          <a:p>
            <a:pPr>
              <a:lnSpc>
                <a:spcPct val="125000"/>
              </a:lnSpc>
            </a:pPr>
            <a:r>
              <a:rPr lang="zh-CN" altLang="zh-CN" dirty="0">
                <a:latin typeface="微软雅黑" panose="020B0503020204020204" pitchFamily="34" charset="-122"/>
                <a:ea typeface="微软雅黑" panose="020B0503020204020204" pitchFamily="34" charset="-122"/>
              </a:rPr>
              <a:t>本问题中变量数很多，</a:t>
            </a:r>
            <a:r>
              <a:rPr lang="zh-CN" altLang="en-US" dirty="0">
                <a:latin typeface="微软雅黑" panose="020B0503020204020204" pitchFamily="34" charset="-122"/>
                <a:ea typeface="微软雅黑" panose="020B0503020204020204" pitchFamily="34" charset="-122"/>
              </a:rPr>
              <a:t>常用</a:t>
            </a:r>
            <a:r>
              <a:rPr lang="zh-CN" altLang="zh-CN" dirty="0">
                <a:latin typeface="微软雅黑" panose="020B0503020204020204" pitchFamily="34" charset="-122"/>
                <a:ea typeface="微软雅黑" panose="020B0503020204020204" pitchFamily="34" charset="-122"/>
              </a:rPr>
              <a:t>算法从所有可能的变量开始规划，需要的时间相对较长，不适用于该问题</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采用基于单纯型法提出的</a:t>
            </a:r>
            <a:r>
              <a:rPr lang="zh-CN" altLang="zh-CN" dirty="0">
                <a:solidFill>
                  <a:srgbClr val="FF0000"/>
                </a:solidFill>
                <a:latin typeface="微软雅黑" panose="020B0503020204020204" pitchFamily="34" charset="-122"/>
                <a:ea typeface="微软雅黑" panose="020B0503020204020204" pitchFamily="34" charset="-122"/>
              </a:rPr>
              <a:t>列生成算法</a:t>
            </a:r>
            <a:r>
              <a:rPr lang="zh-CN" altLang="en-US" dirty="0">
                <a:latin typeface="微软雅黑" panose="020B0503020204020204" pitchFamily="34" charset="-122"/>
                <a:ea typeface="微软雅黑" panose="020B0503020204020204" pitchFamily="34" charset="-122"/>
              </a:rPr>
              <a:t>，该算法</a:t>
            </a:r>
            <a:r>
              <a:rPr lang="zh-CN" altLang="zh-CN" dirty="0">
                <a:latin typeface="微软雅黑" panose="020B0503020204020204" pitchFamily="34" charset="-122"/>
                <a:ea typeface="微软雅黑" panose="020B0503020204020204" pitchFamily="34" charset="-122"/>
              </a:rPr>
              <a:t>从小规模的问题出发，不需要一开始就得到大量的决策组合，而是逐渐找到可能的解，可以节省许多时间。由于列生成算法得不到整数解，又设计了一个舍入算法来在每个时隙上修改获得的决策，直到得到整数解</a:t>
            </a:r>
            <a:r>
              <a:rPr lang="zh-CN" altLang="en-US" dirty="0">
                <a:latin typeface="微软雅黑" panose="020B0503020204020204" pitchFamily="34" charset="-122"/>
                <a:ea typeface="微软雅黑" panose="020B0503020204020204" pitchFamily="34" charset="-122"/>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Regular" panose="02020603050405020304" charset="0"/>
                <a:ea typeface="黑体" charset="0"/>
              </a:rPr>
              <a:t>3.2</a:t>
            </a:r>
            <a:r>
              <a:rPr lang="zh-CN" altLang="en-US" sz="1800" kern="100" dirty="0">
                <a:latin typeface="Times New Roman" panose="02020603050405020304" pitchFamily="18" charset="0"/>
                <a:ea typeface="黑体" panose="02010609060101010101" pitchFamily="49" charset="-122"/>
                <a:cs typeface="Times New Roman" panose="02020603050405020304" pitchFamily="18" charset="0"/>
              </a:rPr>
              <a:t>列生成算法设计</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8817BE97-E3EE-2E85-64E9-F568749FB710}"/>
                  </a:ext>
                </a:extLst>
              </p:cNvPr>
              <p:cNvSpPr txBox="1"/>
              <p:nvPr/>
            </p:nvSpPr>
            <p:spPr>
              <a:xfrm>
                <a:off x="355600" y="1021068"/>
                <a:ext cx="11393760" cy="3969356"/>
              </a:xfrm>
              <a:prstGeom prst="rect">
                <a:avLst/>
              </a:prstGeom>
              <a:noFill/>
            </p:spPr>
            <p:txBody>
              <a:bodyPr wrap="square">
                <a:spAutoFit/>
              </a:bodyPr>
              <a:lstStyle/>
              <a:p>
                <a:pPr indent="316230" algn="just">
                  <a:lnSpc>
                    <a:spcPct val="125000"/>
                  </a:lnSpc>
                  <a:spcAft>
                    <a:spcPts val="600"/>
                  </a:spcAft>
                </a:pPr>
                <a:r>
                  <a:rPr lang="zh-CN" altLang="zh-CN" dirty="0">
                    <a:latin typeface="微软雅黑" panose="020B0503020204020204" pitchFamily="34" charset="-122"/>
                    <a:ea typeface="微软雅黑" panose="020B0503020204020204" pitchFamily="34" charset="-122"/>
                  </a:rPr>
                  <a:t>列生成算法</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先把原问题</a:t>
                </a:r>
                <a:r>
                  <a:rPr lang="en-US" altLang="zh-CN" sz="1800" kern="100" dirty="0">
                    <a:effectLst/>
                    <a:latin typeface="微软雅黑" panose="020B0503020204020204" pitchFamily="34" charset="-122"/>
                    <a:ea typeface="微软雅黑" panose="020B0503020204020204" pitchFamily="34" charset="-122"/>
                  </a:rPr>
                  <a:t>MP</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800" kern="100" dirty="0">
                    <a:effectLst/>
                    <a:latin typeface="微软雅黑" panose="020B0503020204020204" pitchFamily="34" charset="-122"/>
                    <a:ea typeface="微软雅黑" panose="020B0503020204020204" pitchFamily="34" charset="-122"/>
                  </a:rPr>
                  <a:t>Master Problem</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800" kern="100" dirty="0">
                    <a:effectLst/>
                    <a:latin typeface="微软雅黑" panose="020B0503020204020204" pitchFamily="34" charset="-122"/>
                    <a:ea typeface="微软雅黑" panose="020B0503020204020204" pitchFamily="34" charset="-122"/>
                  </a:rPr>
                  <a:t>MP</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）简化到一个规模更小的限制主问题</a:t>
                </a:r>
                <a:r>
                  <a:rPr lang="en-US" altLang="zh-CN" sz="1800" kern="100" dirty="0">
                    <a:effectLst/>
                    <a:latin typeface="微软雅黑" panose="020B0503020204020204" pitchFamily="34" charset="-122"/>
                    <a:ea typeface="微软雅黑" panose="020B0503020204020204" pitchFamily="34" charset="-122"/>
                  </a:rPr>
                  <a:t>RMP</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800" kern="100" dirty="0">
                    <a:effectLst/>
                    <a:latin typeface="微软雅黑" panose="020B0503020204020204" pitchFamily="34" charset="-122"/>
                    <a:ea typeface="微软雅黑" panose="020B0503020204020204" pitchFamily="34" charset="-122"/>
                  </a:rPr>
                  <a:t>Restricted Master Problem</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800" kern="100" dirty="0">
                    <a:effectLst/>
                    <a:latin typeface="微软雅黑" panose="020B0503020204020204" pitchFamily="34" charset="-122"/>
                    <a:ea typeface="微软雅黑" panose="020B0503020204020204" pitchFamily="34" charset="-122"/>
                  </a:rPr>
                  <a:t>RMP</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）下，在</a:t>
                </a:r>
                <a:r>
                  <a:rPr lang="en-US" altLang="zh-CN" sz="1800" kern="100" dirty="0">
                    <a:effectLst/>
                    <a:latin typeface="微软雅黑" panose="020B0503020204020204" pitchFamily="34" charset="-122"/>
                    <a:ea typeface="微软雅黑" panose="020B0503020204020204" pitchFamily="34" charset="-122"/>
                  </a:rPr>
                  <a:t>RMP</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上求</a:t>
                </a:r>
                <a:r>
                  <a:rPr lang="zh-CN" altLang="zh-CN" kern="100" dirty="0">
                    <a:latin typeface="微软雅黑" panose="020B0503020204020204" pitchFamily="34" charset="-122"/>
                    <a:ea typeface="微软雅黑" panose="020B0503020204020204" pitchFamily="34" charset="-122"/>
                  </a:rPr>
                  <a:t>最优解</a:t>
                </a:r>
                <a:r>
                  <a:rPr lang="zh-CN" altLang="en-US" kern="100" dirty="0">
                    <a:latin typeface="微软雅黑" panose="020B0503020204020204" pitchFamily="34" charset="-122"/>
                    <a:ea typeface="微软雅黑" panose="020B0503020204020204" pitchFamily="34" charset="-122"/>
                  </a:rPr>
                  <a:t>。</a:t>
                </a:r>
                <a:r>
                  <a:rPr lang="zh-CN" altLang="zh-CN" kern="100" dirty="0">
                    <a:latin typeface="微软雅黑" panose="020B0503020204020204" pitchFamily="34" charset="-122"/>
                    <a:ea typeface="微软雅黑" panose="020B0503020204020204" pitchFamily="34" charset="-122"/>
                  </a:rPr>
                  <a:t>但是此时求得的最优解只是对于</a:t>
                </a:r>
                <a:r>
                  <a:rPr lang="en-US" altLang="zh-CN" kern="100" dirty="0">
                    <a:latin typeface="微软雅黑" panose="020B0503020204020204" pitchFamily="34" charset="-122"/>
                    <a:ea typeface="微软雅黑" panose="020B0503020204020204" pitchFamily="34" charset="-122"/>
                  </a:rPr>
                  <a:t>RMP</a:t>
                </a:r>
                <a:r>
                  <a:rPr lang="zh-CN" altLang="zh-CN" kern="100" dirty="0">
                    <a:latin typeface="微软雅黑" panose="020B0503020204020204" pitchFamily="34" charset="-122"/>
                    <a:ea typeface="微软雅黑" panose="020B0503020204020204" pitchFamily="34" charset="-122"/>
                  </a:rPr>
                  <a:t>问题的，并不是</a:t>
                </a:r>
                <a:r>
                  <a:rPr lang="en-US" altLang="zh-CN" kern="100" dirty="0">
                    <a:latin typeface="微软雅黑" panose="020B0503020204020204" pitchFamily="34" charset="-122"/>
                    <a:ea typeface="微软雅黑" panose="020B0503020204020204" pitchFamily="34" charset="-122"/>
                  </a:rPr>
                  <a:t>MP</a:t>
                </a:r>
                <a:r>
                  <a:rPr lang="zh-CN" altLang="zh-CN" kern="100" dirty="0">
                    <a:latin typeface="微软雅黑" panose="020B0503020204020204" pitchFamily="34" charset="-122"/>
                    <a:ea typeface="微软雅黑" panose="020B0503020204020204" pitchFamily="34" charset="-122"/>
                  </a:rPr>
                  <a:t>问题的最优解。我们需要通过子问题（</a:t>
                </a:r>
                <a:r>
                  <a:rPr lang="en-US" altLang="zh-CN" kern="100" dirty="0">
                    <a:latin typeface="微软雅黑" panose="020B0503020204020204" pitchFamily="34" charset="-122"/>
                    <a:ea typeface="微软雅黑" panose="020B0503020204020204" pitchFamily="34" charset="-122"/>
                  </a:rPr>
                  <a:t>Subproblem, SP</a:t>
                </a:r>
                <a:r>
                  <a:rPr lang="zh-CN" altLang="zh-CN" kern="100" dirty="0">
                    <a:latin typeface="微软雅黑" panose="020B0503020204020204" pitchFamily="34" charset="-122"/>
                    <a:ea typeface="微软雅黑" panose="020B0503020204020204" pitchFamily="34" charset="-122"/>
                  </a:rPr>
                  <a:t>）并计算其</a:t>
                </a:r>
                <a:r>
                  <a:rPr lang="en-US" altLang="zh-CN" kern="100" dirty="0">
                    <a:latin typeface="微软雅黑" panose="020B0503020204020204" pitchFamily="34" charset="-122"/>
                    <a:ea typeface="微软雅黑" panose="020B0503020204020204" pitchFamily="34" charset="-122"/>
                  </a:rPr>
                  <a:t>reduced cost</a:t>
                </a:r>
                <a:r>
                  <a:rPr lang="zh-CN" altLang="zh-CN" kern="100" dirty="0">
                    <a:latin typeface="微软雅黑" panose="020B0503020204020204" pitchFamily="34" charset="-122"/>
                    <a:ea typeface="微软雅黑" panose="020B0503020204020204" pitchFamily="34" charset="-122"/>
                  </a:rPr>
                  <a:t>去检验在那些未被考虑的变量。</a:t>
                </a:r>
                <a:endParaRPr lang="en-US" altLang="zh-CN" kern="100" dirty="0">
                  <a:latin typeface="微软雅黑" panose="020B0503020204020204" pitchFamily="34" charset="-122"/>
                  <a:ea typeface="微软雅黑" panose="020B0503020204020204" pitchFamily="34" charset="-122"/>
                </a:endParaRPr>
              </a:p>
              <a:p>
                <a:pPr indent="316230" algn="just">
                  <a:lnSpc>
                    <a:spcPct val="125000"/>
                  </a:lnSpc>
                  <a:spcAft>
                    <a:spcPts val="600"/>
                  </a:spcAft>
                </a:pPr>
                <a:r>
                  <a:rPr lang="en-US" altLang="zh-CN" sz="1800" kern="100" dirty="0">
                    <a:solidFill>
                      <a:srgbClr val="FF0000"/>
                    </a:solidFill>
                    <a:effectLst/>
                    <a:latin typeface="微软雅黑" panose="020B0503020204020204" pitchFamily="34" charset="-122"/>
                    <a:ea typeface="微软雅黑" panose="020B0503020204020204" pitchFamily="34" charset="-122"/>
                  </a:rPr>
                  <a:t>RMP</a:t>
                </a:r>
                <a:r>
                  <a:rPr lang="zh-CN" altLang="zh-CN" sz="1800" kern="100" dirty="0">
                    <a:solidFill>
                      <a:srgbClr val="FF0000"/>
                    </a:solidFill>
                    <a:effectLst/>
                    <a:latin typeface="微软雅黑" panose="020B0503020204020204" pitchFamily="34" charset="-122"/>
                    <a:ea typeface="微软雅黑" panose="020B0503020204020204" pitchFamily="34" charset="-122"/>
                  </a:rPr>
                  <a:t>问题</a:t>
                </a:r>
                <a:r>
                  <a:rPr lang="zh-CN" altLang="zh-CN" sz="1800" kern="100" dirty="0">
                    <a:effectLst/>
                    <a:latin typeface="微软雅黑" panose="020B0503020204020204" pitchFamily="34" charset="-122"/>
                    <a:ea typeface="微软雅黑" panose="020B0503020204020204" pitchFamily="34" charset="-122"/>
                  </a:rPr>
                  <a:t>：</a:t>
                </a:r>
              </a:p>
              <a:p>
                <a:pPr indent="304800" algn="just">
                  <a:lnSpc>
                    <a:spcPct val="125000"/>
                  </a:lnSpc>
                  <a:spcAft>
                    <a:spcPts val="600"/>
                  </a:spcAft>
                </a:pPr>
                <a14:m>
                  <m:oMathPara xmlns:m="http://schemas.openxmlformats.org/officeDocument/2006/math">
                    <m:oMathParaPr>
                      <m:jc m:val="centerGroup"/>
                    </m:oMathParaPr>
                    <m:oMath xmlns:m="http://schemas.openxmlformats.org/officeDocument/2006/math">
                      <m:func>
                        <m:funcPr>
                          <m:ctrlPr>
                            <a:rPr lang="zh-CN" altLang="zh-CN" sz="1800" i="1" kern="100">
                              <a:effectLst/>
                              <a:latin typeface="Cambria Math" panose="02040503050406030204" pitchFamily="18" charset="0"/>
                              <a:ea typeface="Cambria Math" panose="02040503050406030204" pitchFamily="18" charset="0"/>
                            </a:rPr>
                          </m:ctrlPr>
                        </m:funcPr>
                        <m:fName>
                          <m:limLow>
                            <m:limLowPr>
                              <m:ctrlPr>
                                <a:rPr lang="zh-CN" altLang="zh-CN" sz="1800" i="1" kern="100">
                                  <a:effectLst/>
                                  <a:latin typeface="Cambria Math" panose="02040503050406030204" pitchFamily="18" charset="0"/>
                                  <a:ea typeface="Cambria Math" panose="02040503050406030204" pitchFamily="18" charset="0"/>
                                </a:rPr>
                              </m:ctrlPr>
                            </m:limLowPr>
                            <m:e>
                              <m:r>
                                <m:rPr>
                                  <m:sty m:val="p"/>
                                </m:rPr>
                                <a:rPr lang="en-US" altLang="zh-CN" sz="1800" kern="100">
                                  <a:effectLst/>
                                  <a:latin typeface="Cambria Math" panose="02040503050406030204" pitchFamily="18" charset="0"/>
                                  <a:ea typeface="宋体" panose="02010600030101010101" pitchFamily="2" charset="-122"/>
                                </a:rPr>
                                <m:t>min</m:t>
                              </m:r>
                            </m:e>
                            <m:lim>
                              <m:r>
                                <a:rPr lang="en-US" altLang="zh-CN" sz="1800" i="1" kern="100">
                                  <a:effectLst/>
                                  <a:latin typeface="Cambria Math" panose="02040503050406030204" pitchFamily="18" charset="0"/>
                                  <a:ea typeface="宋体" panose="02010600030101010101" pitchFamily="2" charset="-122"/>
                                </a:rPr>
                                <m:t>𝑤</m:t>
                              </m:r>
                            </m:lim>
                          </m:limLow>
                        </m:fName>
                        <m:e>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 </m:t>
                              </m:r>
                              <m:r>
                                <a:rPr lang="en-US" altLang="zh-CN" sz="1800" i="1" kern="100">
                                  <a:effectLst/>
                                  <a:latin typeface="Cambria Math" panose="02040503050406030204" pitchFamily="18" charset="0"/>
                                  <a:ea typeface="宋体" panose="02010600030101010101" pitchFamily="2" charset="-122"/>
                                </a:rPr>
                                <m:t>𝐶</m:t>
                              </m:r>
                            </m:e>
                            <m:sub>
                              <m:r>
                                <a:rPr lang="en-US" altLang="zh-CN" sz="1800" i="1" kern="100">
                                  <a:effectLst/>
                                  <a:latin typeface="Cambria Math" panose="02040503050406030204" pitchFamily="18" charset="0"/>
                                  <a:ea typeface="宋体" panose="02010600030101010101" pitchFamily="2" charset="-122"/>
                                </a:rPr>
                                <m:t>𝑓𝑘</m:t>
                              </m:r>
                            </m:sub>
                          </m:sSub>
                        </m:e>
                      </m:func>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𝑤</m:t>
                          </m:r>
                        </m:e>
                        <m:sub>
                          <m:r>
                            <a:rPr lang="en-US" altLang="zh-CN" sz="1800" i="1" kern="100">
                              <a:effectLst/>
                              <a:latin typeface="Cambria Math" panose="02040503050406030204" pitchFamily="18" charset="0"/>
                              <a:ea typeface="宋体" panose="02010600030101010101" pitchFamily="2" charset="-122"/>
                            </a:rPr>
                            <m:t>𝑓𝑘</m:t>
                          </m:r>
                        </m:sub>
                      </m:sSub>
                    </m:oMath>
                  </m:oMathPara>
                </a14:m>
                <a:endParaRPr lang="zh-CN" altLang="zh-CN" sz="1800" kern="100" dirty="0">
                  <a:effectLst/>
                  <a:latin typeface="微软雅黑" panose="020B0503020204020204" pitchFamily="34" charset="-122"/>
                  <a:ea typeface="微软雅黑" panose="020B0503020204020204" pitchFamily="34" charset="-122"/>
                </a:endParaRPr>
              </a:p>
              <a:p>
                <a:pPr indent="304800" algn="ctr">
                  <a:lnSpc>
                    <a:spcPct val="125000"/>
                  </a:lnSpc>
                  <a:spcAft>
                    <a:spcPts val="600"/>
                  </a:spcAft>
                </a:pPr>
                <a:r>
                  <a:rPr lang="zh-CN" altLang="zh-CN" sz="1800" kern="100" dirty="0">
                    <a:effectLst/>
                    <a:latin typeface="微软雅黑" panose="020B0503020204020204" pitchFamily="34" charset="-122"/>
                    <a:ea typeface="微软雅黑" panose="020B0503020204020204" pitchFamily="34" charset="-122"/>
                  </a:rPr>
                  <a:t>约束为</a:t>
                </a:r>
                <a:r>
                  <a:rPr lang="zh-CN" altLang="zh-CN" sz="1800" i="1" kern="100" dirty="0">
                    <a:effectLst/>
                    <a:latin typeface="微软雅黑" panose="020B0503020204020204" pitchFamily="34" charset="-122"/>
                    <a:ea typeface="微软雅黑" panose="020B0503020204020204" pitchFamily="34" charset="-122"/>
                  </a:rPr>
                  <a:t>： </a:t>
                </a:r>
                <a14:m>
                  <m:oMath xmlns:m="http://schemas.openxmlformats.org/officeDocument/2006/math">
                    <m:d>
                      <m:dPr>
                        <m:begChr m:val="{"/>
                        <m:endChr m:val=""/>
                        <m:ctrlPr>
                          <a:rPr lang="zh-CN" altLang="zh-CN" sz="1800" i="1" kern="100">
                            <a:effectLst/>
                            <a:latin typeface="Cambria Math" panose="02040503050406030204" pitchFamily="18" charset="0"/>
                            <a:ea typeface="Cambria Math" panose="02040503050406030204" pitchFamily="18" charset="0"/>
                          </a:rPr>
                        </m:ctrlPr>
                      </m:dPr>
                      <m:e>
                        <m:eqArr>
                          <m:eqArrPr>
                            <m:ctrlPr>
                              <a:rPr lang="zh-CN" altLang="zh-CN" sz="1800" i="1" kern="100">
                                <a:effectLst/>
                                <a:latin typeface="Cambria Math" panose="02040503050406030204" pitchFamily="18" charset="0"/>
                                <a:ea typeface="Cambria Math" panose="02040503050406030204" pitchFamily="18" charset="0"/>
                              </a:rPr>
                            </m:ctrlPr>
                          </m:eqArrPr>
                          <m:e>
                            <m:nary>
                              <m:naryPr>
                                <m:chr m:val="∑"/>
                                <m:limLoc m:val="undOvr"/>
                                <m:supHide m:val="on"/>
                                <m:ctrlPr>
                                  <a:rPr lang="zh-CN" altLang="zh-CN" sz="1800" i="1" kern="100">
                                    <a:effectLst/>
                                    <a:latin typeface="Cambria Math" panose="02040503050406030204" pitchFamily="18" charset="0"/>
                                    <a:ea typeface="Cambria Math" panose="02040503050406030204" pitchFamily="18" charset="0"/>
                                  </a:rPr>
                                </m:ctrlPr>
                              </m:naryPr>
                              <m:sub>
                                <m:r>
                                  <a:rPr lang="en-US" altLang="zh-CN" sz="1800" i="1" kern="100">
                                    <a:effectLst/>
                                    <a:latin typeface="Cambria Math" panose="02040503050406030204" pitchFamily="18" charset="0"/>
                                    <a:ea typeface="宋体" panose="02010600030101010101" pitchFamily="2" charset="-122"/>
                                  </a:rPr>
                                  <m:t>𝑓</m:t>
                                </m:r>
                                <m:r>
                                  <a:rPr lang="zh-CN"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𝐹</m:t>
                                </m:r>
                              </m:sub>
                              <m:sup/>
                              <m:e>
                                <m:nary>
                                  <m:naryPr>
                                    <m:chr m:val="∑"/>
                                    <m:limLoc m:val="undOvr"/>
                                    <m:supHide m:val="on"/>
                                    <m:ctrlPr>
                                      <a:rPr lang="zh-CN" altLang="zh-CN" sz="1800" i="1" kern="100">
                                        <a:effectLst/>
                                        <a:latin typeface="Cambria Math" panose="02040503050406030204" pitchFamily="18" charset="0"/>
                                        <a:ea typeface="Cambria Math" panose="02040503050406030204" pitchFamily="18" charset="0"/>
                                      </a:rPr>
                                    </m:ctrlPr>
                                  </m:naryPr>
                                  <m:sub>
                                    <m:r>
                                      <a:rPr lang="en-US" altLang="zh-CN" sz="1800" i="1" kern="100">
                                        <a:effectLst/>
                                        <a:latin typeface="Cambria Math" panose="02040503050406030204" pitchFamily="18" charset="0"/>
                                        <a:ea typeface="宋体" panose="02010600030101010101" pitchFamily="2" charset="-122"/>
                                      </a:rPr>
                                      <m:t>𝑘</m:t>
                                    </m:r>
                                    <m:r>
                                      <a:rPr lang="zh-CN"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𝐾</m:t>
                                    </m:r>
                                    <m:r>
                                      <a:rPr lang="en-US" altLang="zh-CN" sz="1800" i="1" kern="100">
                                        <a:effectLst/>
                                        <a:latin typeface="Cambria Math" panose="02040503050406030204" pitchFamily="18" charset="0"/>
                                        <a:ea typeface="宋体" panose="02010600030101010101" pitchFamily="2" charset="-122"/>
                                      </a:rPr>
                                      <m:t>′</m:t>
                                    </m:r>
                                  </m:sub>
                                  <m:sup/>
                                  <m:e>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𝑙</m:t>
                                        </m:r>
                                      </m:e>
                                      <m:sub>
                                        <m:r>
                                          <a:rPr lang="en-US" altLang="zh-CN" sz="1800" i="1" kern="100">
                                            <a:effectLst/>
                                            <a:latin typeface="Cambria Math" panose="02040503050406030204" pitchFamily="18" charset="0"/>
                                            <a:ea typeface="宋体" panose="02010600030101010101" pitchFamily="2" charset="-122"/>
                                          </a:rPr>
                                          <m:t>𝑓</m:t>
                                        </m:r>
                                      </m:sub>
                                    </m:sSub>
                                  </m:e>
                                </m:nary>
                              </m:e>
                            </m:nary>
                            <m:sSubSup>
                              <m:sSubSupPr>
                                <m:ctrlPr>
                                  <a:rPr lang="zh-CN" altLang="zh-CN" sz="1800" i="1" kern="100">
                                    <a:effectLst/>
                                    <a:latin typeface="Cambria Math" panose="02040503050406030204" pitchFamily="18" charset="0"/>
                                    <a:ea typeface="Cambria Math" panose="02040503050406030204" pitchFamily="18" charset="0"/>
                                  </a:rPr>
                                </m:ctrlPr>
                              </m:sSubSupPr>
                              <m:e>
                                <m:r>
                                  <a:rPr lang="en-US" altLang="zh-CN" sz="1800" i="1" kern="100">
                                    <a:effectLst/>
                                    <a:latin typeface="Cambria Math" panose="02040503050406030204" pitchFamily="18" charset="0"/>
                                    <a:ea typeface="宋体" panose="02010600030101010101" pitchFamily="2" charset="-122"/>
                                  </a:rPr>
                                  <m:t>𝑥</m:t>
                                </m:r>
                              </m:e>
                              <m:sub>
                                <m:r>
                                  <a:rPr lang="en-US" altLang="zh-CN" sz="1800" i="1" kern="100">
                                    <a:effectLst/>
                                    <a:latin typeface="Cambria Math" panose="02040503050406030204" pitchFamily="18" charset="0"/>
                                    <a:ea typeface="宋体" panose="02010600030101010101" pitchFamily="2" charset="-122"/>
                                  </a:rPr>
                                  <m:t>𝑡𝑓</m:t>
                                </m:r>
                              </m:sub>
                              <m:sup>
                                <m:r>
                                  <a:rPr lang="en-US" altLang="zh-CN" sz="1800" i="1" kern="100">
                                    <a:effectLst/>
                                    <a:latin typeface="Cambria Math" panose="02040503050406030204" pitchFamily="18" charset="0"/>
                                    <a:ea typeface="宋体" panose="02010600030101010101" pitchFamily="2" charset="-122"/>
                                  </a:rPr>
                                  <m:t>𝑘</m:t>
                                </m:r>
                              </m:sup>
                            </m:sSubSup>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𝑤</m:t>
                                </m:r>
                              </m:e>
                              <m:sub>
                                <m:r>
                                  <a:rPr lang="en-US" altLang="zh-CN" sz="1800" i="1" kern="100">
                                    <a:effectLst/>
                                    <a:latin typeface="Cambria Math" panose="02040503050406030204" pitchFamily="18" charset="0"/>
                                    <a:ea typeface="宋体" panose="02010600030101010101" pitchFamily="2" charset="-122"/>
                                  </a:rPr>
                                  <m:t>𝑓𝑘</m:t>
                                </m:r>
                              </m:sub>
                            </m:sSub>
                            <m:r>
                              <a:rPr lang="zh-CN"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𝑆</m:t>
                            </m:r>
                            <m:r>
                              <a:rPr lang="en-US" altLang="zh-CN" sz="1800" i="1" kern="100">
                                <a:effectLst/>
                                <a:latin typeface="Cambria Math" panose="02040503050406030204" pitchFamily="18" charset="0"/>
                                <a:ea typeface="宋体" panose="02010600030101010101" pitchFamily="2" charset="-122"/>
                              </a:rPr>
                              <m:t>,    </m:t>
                            </m:r>
                            <m:r>
                              <a:rPr lang="en-US" altLang="zh-CN" sz="1800" i="1" kern="100">
                                <a:effectLst/>
                                <a:latin typeface="Cambria Math" panose="02040503050406030204" pitchFamily="18" charset="0"/>
                                <a:ea typeface="宋体" panose="02010600030101010101" pitchFamily="2" charset="-122"/>
                              </a:rPr>
                              <m:t>𝑡</m:t>
                            </m:r>
                            <m:r>
                              <a:rPr lang="zh-CN"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𝑇</m:t>
                            </m:r>
                          </m:e>
                          <m:e>
                            <m:r>
                              <a:rPr lang="en-US" altLang="zh-CN" sz="1800" i="1" kern="100">
                                <a:effectLst/>
                                <a:latin typeface="Cambria Math" panose="02040503050406030204" pitchFamily="18" charset="0"/>
                                <a:ea typeface="宋体" panose="02010600030101010101" pitchFamily="2" charset="-122"/>
                              </a:rPr>
                              <m:t>   </m:t>
                            </m:r>
                            <m:nary>
                              <m:naryPr>
                                <m:chr m:val="∑"/>
                                <m:limLoc m:val="undOvr"/>
                                <m:supHide m:val="on"/>
                                <m:ctrlPr>
                                  <a:rPr lang="zh-CN" altLang="zh-CN" sz="1800" i="1" kern="100">
                                    <a:effectLst/>
                                    <a:latin typeface="Cambria Math" panose="02040503050406030204" pitchFamily="18" charset="0"/>
                                    <a:ea typeface="Cambria Math" panose="02040503050406030204" pitchFamily="18" charset="0"/>
                                  </a:rPr>
                                </m:ctrlPr>
                              </m:naryPr>
                              <m:sub>
                                <m:r>
                                  <a:rPr lang="en-US" altLang="zh-CN" sz="1800" i="1" kern="100">
                                    <a:effectLst/>
                                    <a:latin typeface="Cambria Math" panose="02040503050406030204" pitchFamily="18" charset="0"/>
                                    <a:ea typeface="宋体" panose="02010600030101010101" pitchFamily="2" charset="-122"/>
                                  </a:rPr>
                                  <m:t>𝑘</m:t>
                                </m:r>
                                <m:r>
                                  <a:rPr lang="zh-CN"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𝐾</m:t>
                                </m:r>
                              </m:sub>
                              <m:sup/>
                              <m:e>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𝑤</m:t>
                                    </m:r>
                                  </m:e>
                                  <m:sub>
                                    <m:r>
                                      <a:rPr lang="en-US" altLang="zh-CN" sz="1800" i="1" kern="100">
                                        <a:effectLst/>
                                        <a:latin typeface="Cambria Math" panose="02040503050406030204" pitchFamily="18" charset="0"/>
                                        <a:ea typeface="宋体" panose="02010600030101010101" pitchFamily="2" charset="-122"/>
                                      </a:rPr>
                                      <m:t>𝑓𝑘</m:t>
                                    </m:r>
                                  </m:sub>
                                </m:sSub>
                              </m:e>
                            </m:nary>
                            <m:r>
                              <a:rPr lang="en-US" altLang="zh-CN" sz="1800" i="1" kern="100">
                                <a:effectLst/>
                                <a:latin typeface="Cambria Math" panose="02040503050406030204" pitchFamily="18" charset="0"/>
                                <a:ea typeface="宋体" panose="02010600030101010101" pitchFamily="2" charset="-122"/>
                              </a:rPr>
                              <m:t>=1,   </m:t>
                            </m:r>
                            <m:r>
                              <a:rPr lang="en-US" altLang="zh-CN" sz="1800" i="1" kern="100">
                                <a:effectLst/>
                                <a:latin typeface="Cambria Math" panose="02040503050406030204" pitchFamily="18" charset="0"/>
                                <a:ea typeface="宋体" panose="02010600030101010101" pitchFamily="2" charset="-122"/>
                              </a:rPr>
                              <m:t>𝑓</m:t>
                            </m:r>
                            <m:r>
                              <a:rPr lang="zh-CN"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𝐹</m:t>
                            </m:r>
                          </m:e>
                          <m:e>
                            <m:r>
                              <a:rPr lang="en-US" altLang="zh-CN" sz="1800" i="1" kern="100">
                                <a:effectLst/>
                                <a:latin typeface="Cambria Math" panose="02040503050406030204" pitchFamily="18" charset="0"/>
                                <a:ea typeface="宋体" panose="02010600030101010101" pitchFamily="2" charset="-122"/>
                              </a:rPr>
                              <m:t> 0≤ </m:t>
                            </m:r>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𝑤</m:t>
                                </m:r>
                              </m:e>
                              <m:sub>
                                <m:r>
                                  <a:rPr lang="en-US" altLang="zh-CN" sz="1800" i="1" kern="100">
                                    <a:effectLst/>
                                    <a:latin typeface="Cambria Math" panose="02040503050406030204" pitchFamily="18" charset="0"/>
                                    <a:ea typeface="宋体" panose="02010600030101010101" pitchFamily="2" charset="-122"/>
                                  </a:rPr>
                                  <m:t>𝑓𝑘</m:t>
                                </m:r>
                              </m:sub>
                            </m:sSub>
                            <m:r>
                              <a:rPr lang="en-US" altLang="zh-CN" sz="1800" i="1" kern="100">
                                <a:effectLst/>
                                <a:latin typeface="Cambria Math" panose="02040503050406030204" pitchFamily="18" charset="0"/>
                                <a:ea typeface="宋体" panose="02010600030101010101" pitchFamily="2" charset="-122"/>
                              </a:rPr>
                              <m:t>≤1 , </m:t>
                            </m:r>
                            <m:r>
                              <a:rPr lang="en-US" altLang="zh-CN" sz="1800" i="1" kern="100">
                                <a:effectLst/>
                                <a:latin typeface="Cambria Math" panose="02040503050406030204" pitchFamily="18" charset="0"/>
                                <a:ea typeface="宋体" panose="02010600030101010101" pitchFamily="2" charset="-122"/>
                              </a:rPr>
                              <m:t>𝑓</m:t>
                            </m:r>
                            <m:r>
                              <a:rPr lang="zh-CN"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𝐹</m:t>
                            </m:r>
                            <m:r>
                              <a:rPr lang="en-US"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𝑘</m:t>
                            </m:r>
                            <m:r>
                              <a:rPr lang="zh-CN"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𝐾</m:t>
                            </m:r>
                            <m:r>
                              <a:rPr lang="en-US" altLang="zh-CN" sz="1800" i="1" kern="100">
                                <a:effectLst/>
                                <a:latin typeface="Cambria Math" panose="02040503050406030204" pitchFamily="18" charset="0"/>
                                <a:ea typeface="宋体" panose="02010600030101010101" pitchFamily="2" charset="-122"/>
                              </a:rPr>
                              <m:t>′</m:t>
                            </m:r>
                          </m:e>
                        </m:eqArr>
                      </m:e>
                    </m:d>
                  </m:oMath>
                </a14:m>
                <a:endParaRPr lang="zh-CN" altLang="zh-CN" sz="1800" kern="100" dirty="0">
                  <a:effectLst/>
                  <a:latin typeface="微软雅黑" panose="020B0503020204020204" pitchFamily="34" charset="-122"/>
                  <a:ea typeface="微软雅黑" panose="020B0503020204020204" pitchFamily="34" charset="-122"/>
                </a:endParaRPr>
              </a:p>
              <a:p>
                <a:pPr indent="316230" algn="just">
                  <a:lnSpc>
                    <a:spcPct val="125000"/>
                  </a:lnSpc>
                  <a:spcBef>
                    <a:spcPts val="600"/>
                  </a:spcBef>
                  <a:spcAft>
                    <a:spcPts val="600"/>
                  </a:spcAft>
                </a:pPr>
                <a:r>
                  <a:rPr lang="zh-CN" altLang="zh-CN" sz="1800" kern="100" dirty="0">
                    <a:solidFill>
                      <a:srgbClr val="191919"/>
                    </a:solidFill>
                    <a:effectLst/>
                    <a:latin typeface="微软雅黑" panose="020B0503020204020204" pitchFamily="34" charset="-122"/>
                    <a:ea typeface="微软雅黑" panose="020B0503020204020204" pitchFamily="34" charset="-122"/>
                    <a:cs typeface="Arial" panose="020B0604020202020204" pitchFamily="34" charset="0"/>
                  </a:rPr>
                  <a:t>在该算法中没有整数约束，</a:t>
                </a:r>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𝑤</m:t>
                        </m:r>
                      </m:e>
                      <m:sub>
                        <m:r>
                          <a:rPr lang="en-US" altLang="zh-CN" sz="1800" i="1" kern="100">
                            <a:effectLst/>
                            <a:latin typeface="Cambria Math" panose="02040503050406030204" pitchFamily="18" charset="0"/>
                            <a:ea typeface="宋体" panose="02010600030101010101" pitchFamily="2" charset="-122"/>
                          </a:rPr>
                          <m:t>𝑓𝑘</m:t>
                        </m:r>
                      </m:sub>
                    </m:sSub>
                  </m:oMath>
                </a14:m>
                <a:r>
                  <a:rPr lang="zh-CN" altLang="zh-CN" sz="1800" kern="100" dirty="0">
                    <a:effectLst/>
                    <a:latin typeface="微软雅黑" panose="020B0503020204020204" pitchFamily="34" charset="-122"/>
                    <a:ea typeface="微软雅黑" panose="020B0503020204020204" pitchFamily="34" charset="-122"/>
                    <a:cs typeface="Arial" panose="020B0604020202020204" pitchFamily="34" charset="0"/>
                  </a:rPr>
                  <a:t>可以得到分数结果</a:t>
                </a:r>
                <a:r>
                  <a:rPr lang="zh-CN" altLang="en-US" kern="100" dirty="0">
                    <a:latin typeface="微软雅黑" panose="020B0503020204020204" pitchFamily="34" charset="-122"/>
                    <a:ea typeface="微软雅黑" panose="020B0503020204020204" pitchFamily="34" charset="-122"/>
                    <a:cs typeface="Arial" panose="020B0604020202020204" pitchFamily="34" charset="0"/>
                  </a:rPr>
                  <a:t>。</a:t>
                </a:r>
                <a:endParaRPr lang="en-US" altLang="zh-CN" sz="1800" kern="100" dirty="0">
                  <a:effectLst/>
                  <a:latin typeface="微软雅黑" panose="020B0503020204020204" pitchFamily="34" charset="-122"/>
                  <a:ea typeface="微软雅黑" panose="020B0503020204020204" pitchFamily="34" charset="-122"/>
                  <a:cs typeface="Arial" panose="020B0604020202020204" pitchFamily="34" charset="0"/>
                </a:endParaRPr>
              </a:p>
            </p:txBody>
          </p:sp>
        </mc:Choice>
        <mc:Fallback xmlns="">
          <p:sp>
            <p:nvSpPr>
              <p:cNvPr id="4" name="文本框 3">
                <a:extLst>
                  <a:ext uri="{FF2B5EF4-FFF2-40B4-BE49-F238E27FC236}">
                    <a16:creationId xmlns:a16="http://schemas.microsoft.com/office/drawing/2014/main" id="{8817BE97-E3EE-2E85-64E9-F568749FB710}"/>
                  </a:ext>
                </a:extLst>
              </p:cNvPr>
              <p:cNvSpPr txBox="1">
                <a:spLocks noRot="1" noChangeAspect="1" noMove="1" noResize="1" noEditPoints="1" noAdjustHandles="1" noChangeArrowheads="1" noChangeShapeType="1" noTextEdit="1"/>
              </p:cNvSpPr>
              <p:nvPr/>
            </p:nvSpPr>
            <p:spPr>
              <a:xfrm>
                <a:off x="355600" y="1021068"/>
                <a:ext cx="11393760" cy="3969356"/>
              </a:xfrm>
              <a:prstGeom prst="rect">
                <a:avLst/>
              </a:prstGeom>
              <a:blipFill>
                <a:blip r:embed="rId3"/>
                <a:stretch>
                  <a:fillRect l="-428" r="-482" b="-7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049597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Regular" panose="02020603050405020304" charset="0"/>
                <a:ea typeface="黑体" charset="0"/>
              </a:rPr>
              <a:t>3.2</a:t>
            </a:r>
            <a:r>
              <a:rPr lang="zh-CN" altLang="en-US" sz="1800" kern="100" dirty="0">
                <a:latin typeface="Times New Roman" panose="02020603050405020304" pitchFamily="18" charset="0"/>
                <a:ea typeface="黑体" panose="02010609060101010101" pitchFamily="49" charset="-122"/>
                <a:cs typeface="Times New Roman" panose="02020603050405020304" pitchFamily="18" charset="0"/>
              </a:rPr>
              <a:t>列生成算法设计</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8817BE97-E3EE-2E85-64E9-F568749FB710}"/>
                  </a:ext>
                </a:extLst>
              </p:cNvPr>
              <p:cNvSpPr txBox="1"/>
              <p:nvPr/>
            </p:nvSpPr>
            <p:spPr>
              <a:xfrm>
                <a:off x="355599" y="1021068"/>
                <a:ext cx="11475039" cy="3597908"/>
              </a:xfrm>
              <a:prstGeom prst="rect">
                <a:avLst/>
              </a:prstGeom>
              <a:noFill/>
            </p:spPr>
            <p:txBody>
              <a:bodyPr wrap="square">
                <a:spAutoFit/>
              </a:bodyPr>
              <a:lstStyle/>
              <a:p>
                <a:pPr indent="316865" algn="just">
                  <a:lnSpc>
                    <a:spcPct val="125000"/>
                  </a:lnSpc>
                </a:pPr>
                <a:r>
                  <a:rPr lang="en-US" altLang="zh-CN" kern="100" dirty="0">
                    <a:latin typeface="微软雅黑" panose="020B0503020204020204" pitchFamily="34" charset="-122"/>
                    <a:ea typeface="微软雅黑" panose="020B0503020204020204" pitchFamily="34" charset="-122"/>
                  </a:rPr>
                  <a:t>RMP</a:t>
                </a:r>
                <a:r>
                  <a:rPr lang="zh-CN" altLang="en-US" kern="100" dirty="0">
                    <a:latin typeface="微软雅黑" panose="020B0503020204020204" pitchFamily="34" charset="-122"/>
                    <a:ea typeface="微软雅黑" panose="020B0503020204020204" pitchFamily="34" charset="-122"/>
                  </a:rPr>
                  <a:t>问题的</a:t>
                </a:r>
                <a:r>
                  <a:rPr lang="zh-CN" altLang="zh-CN" kern="100" dirty="0">
                    <a:latin typeface="微软雅黑" panose="020B0503020204020204" pitchFamily="34" charset="-122"/>
                    <a:ea typeface="微软雅黑" panose="020B0503020204020204" pitchFamily="34" charset="-122"/>
                  </a:rPr>
                  <a:t>对偶变量为</a:t>
                </a:r>
                <a14:m>
                  <m:oMath xmlns:m="http://schemas.openxmlformats.org/officeDocument/2006/math">
                    <m:r>
                      <a:rPr lang="en-US" altLang="zh-CN" kern="100">
                        <a:latin typeface="Cambria Math" panose="02040503050406030204" pitchFamily="18" charset="0"/>
                        <a:ea typeface="微软雅黑" panose="020B0503020204020204" pitchFamily="34" charset="-122"/>
                      </a:rPr>
                      <m:t>𝜋</m:t>
                    </m:r>
                  </m:oMath>
                </a14:m>
                <a:r>
                  <a:rPr lang="zh-CN" altLang="zh-CN" kern="100" dirty="0">
                    <a:latin typeface="微软雅黑" panose="020B0503020204020204" pitchFamily="34" charset="-122"/>
                    <a:ea typeface="微软雅黑" panose="020B0503020204020204" pitchFamily="34" charset="-122"/>
                  </a:rPr>
                  <a:t>和</a:t>
                </a:r>
                <a14:m>
                  <m:oMath xmlns:m="http://schemas.openxmlformats.org/officeDocument/2006/math">
                    <m:r>
                      <a:rPr lang="en-US" altLang="zh-CN" kern="100">
                        <a:latin typeface="Cambria Math" panose="02040503050406030204" pitchFamily="18" charset="0"/>
                        <a:ea typeface="微软雅黑" panose="020B0503020204020204" pitchFamily="34" charset="-122"/>
                      </a:rPr>
                      <m:t>𝛽</m:t>
                    </m:r>
                  </m:oMath>
                </a14:m>
                <a:r>
                  <a:rPr lang="zh-CN" altLang="zh-CN" kern="100" dirty="0">
                    <a:latin typeface="微软雅黑" panose="020B0503020204020204" pitchFamily="34" charset="-122"/>
                    <a:ea typeface="微软雅黑" panose="020B0503020204020204" pitchFamily="34" charset="-122"/>
                  </a:rPr>
                  <a:t>：</a:t>
                </a:r>
                <a14:m>
                  <m:oMath xmlns:m="http://schemas.openxmlformats.org/officeDocument/2006/math">
                    <m:r>
                      <a:rPr lang="en-US" altLang="zh-CN" kern="100">
                        <a:latin typeface="Cambria Math" panose="02040503050406030204" pitchFamily="18" charset="0"/>
                        <a:ea typeface="微软雅黑" panose="020B0503020204020204" pitchFamily="34" charset="-122"/>
                      </a:rPr>
                      <m:t>𝜋</m:t>
                    </m:r>
                    <m:r>
                      <a:rPr lang="en-US" altLang="zh-CN" kern="100">
                        <a:latin typeface="Cambria Math" panose="02040503050406030204" pitchFamily="18" charset="0"/>
                        <a:ea typeface="微软雅黑" panose="020B0503020204020204" pitchFamily="34" charset="-122"/>
                      </a:rPr>
                      <m:t>=</m:t>
                    </m:r>
                    <m:d>
                      <m:dPr>
                        <m:begChr m:val="["/>
                        <m:endChr m:val="]"/>
                        <m:ctrlPr>
                          <a:rPr lang="zh-CN" altLang="zh-CN" i="1" kern="100">
                            <a:latin typeface="Cambria Math" panose="02040503050406030204" pitchFamily="18" charset="0"/>
                            <a:ea typeface="微软雅黑" panose="020B0503020204020204" pitchFamily="34" charset="-122"/>
                          </a:rPr>
                        </m:ctrlPr>
                      </m:dPr>
                      <m:e>
                        <m:sSub>
                          <m:sSubPr>
                            <m:ctrlPr>
                              <a:rPr lang="zh-CN" altLang="zh-CN" i="1" kern="100">
                                <a:latin typeface="Cambria Math" panose="02040503050406030204" pitchFamily="18" charset="0"/>
                                <a:ea typeface="微软雅黑" panose="020B0503020204020204" pitchFamily="34" charset="-122"/>
                              </a:rPr>
                            </m:ctrlPr>
                          </m:sSubPr>
                          <m:e>
                            <m:r>
                              <a:rPr lang="en-US" altLang="zh-CN" kern="100">
                                <a:latin typeface="Cambria Math" panose="02040503050406030204" pitchFamily="18" charset="0"/>
                                <a:ea typeface="微软雅黑" panose="020B0503020204020204" pitchFamily="34" charset="-122"/>
                              </a:rPr>
                              <m:t>𝜋</m:t>
                            </m:r>
                          </m:e>
                          <m:sub>
                            <m:r>
                              <a:rPr lang="en-US" altLang="zh-CN" kern="100">
                                <a:latin typeface="Cambria Math" panose="02040503050406030204" pitchFamily="18" charset="0"/>
                                <a:ea typeface="微软雅黑" panose="020B0503020204020204" pitchFamily="34" charset="-122"/>
                              </a:rPr>
                              <m:t>1</m:t>
                            </m:r>
                          </m:sub>
                        </m:sSub>
                        <m:r>
                          <a:rPr lang="en-US" altLang="zh-CN" kern="100">
                            <a:latin typeface="Cambria Math" panose="02040503050406030204" pitchFamily="18" charset="0"/>
                            <a:ea typeface="微软雅黑" panose="020B0503020204020204" pitchFamily="34" charset="-122"/>
                          </a:rPr>
                          <m:t>,</m:t>
                        </m:r>
                        <m:sSub>
                          <m:sSubPr>
                            <m:ctrlPr>
                              <a:rPr lang="zh-CN" altLang="zh-CN" i="1" kern="100">
                                <a:latin typeface="Cambria Math" panose="02040503050406030204" pitchFamily="18" charset="0"/>
                                <a:ea typeface="微软雅黑" panose="020B0503020204020204" pitchFamily="34" charset="-122"/>
                              </a:rPr>
                            </m:ctrlPr>
                          </m:sSubPr>
                          <m:e>
                            <m:r>
                              <a:rPr lang="en-US" altLang="zh-CN" kern="100">
                                <a:latin typeface="Cambria Math" panose="02040503050406030204" pitchFamily="18" charset="0"/>
                                <a:ea typeface="微软雅黑" panose="020B0503020204020204" pitchFamily="34" charset="-122"/>
                              </a:rPr>
                              <m:t>𝜋</m:t>
                            </m:r>
                          </m:e>
                          <m:sub>
                            <m:r>
                              <a:rPr lang="en-US" altLang="zh-CN" kern="100">
                                <a:latin typeface="Cambria Math" panose="02040503050406030204" pitchFamily="18" charset="0"/>
                                <a:ea typeface="微软雅黑" panose="020B0503020204020204" pitchFamily="34" charset="-122"/>
                              </a:rPr>
                              <m:t>2</m:t>
                            </m:r>
                          </m:sub>
                        </m:sSub>
                        <m:r>
                          <a:rPr lang="en-US" altLang="zh-CN" kern="100">
                            <a:latin typeface="Cambria Math" panose="02040503050406030204" pitchFamily="18" charset="0"/>
                            <a:ea typeface="微软雅黑" panose="020B0503020204020204" pitchFamily="34" charset="-122"/>
                          </a:rPr>
                          <m:t> ,</m:t>
                        </m:r>
                        <m:sSub>
                          <m:sSubPr>
                            <m:ctrlPr>
                              <a:rPr lang="zh-CN" altLang="zh-CN" i="1" kern="100">
                                <a:latin typeface="Cambria Math" panose="02040503050406030204" pitchFamily="18" charset="0"/>
                                <a:ea typeface="微软雅黑" panose="020B0503020204020204" pitchFamily="34" charset="-122"/>
                              </a:rPr>
                            </m:ctrlPr>
                          </m:sSubPr>
                          <m:e>
                            <m:r>
                              <a:rPr lang="en-US" altLang="zh-CN" kern="100">
                                <a:latin typeface="Cambria Math" panose="02040503050406030204" pitchFamily="18" charset="0"/>
                                <a:ea typeface="微软雅黑" panose="020B0503020204020204" pitchFamily="34" charset="-122"/>
                              </a:rPr>
                              <m:t>𝜋</m:t>
                            </m:r>
                          </m:e>
                          <m:sub>
                            <m:r>
                              <a:rPr lang="en-US" altLang="zh-CN" kern="100">
                                <a:latin typeface="Cambria Math" panose="02040503050406030204" pitchFamily="18" charset="0"/>
                                <a:ea typeface="微软雅黑" panose="020B0503020204020204" pitchFamily="34" charset="-122"/>
                              </a:rPr>
                              <m:t>3</m:t>
                            </m:r>
                          </m:sub>
                        </m:sSub>
                        <m:r>
                          <a:rPr lang="en-US" altLang="zh-CN" kern="100">
                            <a:latin typeface="Cambria Math" panose="02040503050406030204" pitchFamily="18" charset="0"/>
                            <a:ea typeface="微软雅黑" panose="020B0503020204020204" pitchFamily="34" charset="-122"/>
                          </a:rPr>
                          <m:t>,</m:t>
                        </m:r>
                        <m:r>
                          <a:rPr lang="zh-CN" altLang="zh-CN" kern="100">
                            <a:latin typeface="Cambria Math" panose="02040503050406030204" pitchFamily="18" charset="0"/>
                            <a:ea typeface="微软雅黑" panose="020B0503020204020204" pitchFamily="34" charset="-122"/>
                          </a:rPr>
                          <m:t>……</m:t>
                        </m:r>
                        <m:r>
                          <a:rPr lang="en-US" altLang="zh-CN" kern="100">
                            <a:latin typeface="Cambria Math" panose="02040503050406030204" pitchFamily="18" charset="0"/>
                            <a:ea typeface="微软雅黑" panose="020B0503020204020204" pitchFamily="34" charset="-122"/>
                          </a:rPr>
                          <m:t>,</m:t>
                        </m:r>
                        <m:sSub>
                          <m:sSubPr>
                            <m:ctrlPr>
                              <a:rPr lang="zh-CN" altLang="zh-CN" i="1" kern="100">
                                <a:latin typeface="Cambria Math" panose="02040503050406030204" pitchFamily="18" charset="0"/>
                                <a:ea typeface="微软雅黑" panose="020B0503020204020204" pitchFamily="34" charset="-122"/>
                              </a:rPr>
                            </m:ctrlPr>
                          </m:sSubPr>
                          <m:e>
                            <m:r>
                              <a:rPr lang="en-US" altLang="zh-CN" kern="100">
                                <a:latin typeface="Cambria Math" panose="02040503050406030204" pitchFamily="18" charset="0"/>
                                <a:ea typeface="微软雅黑" panose="020B0503020204020204" pitchFamily="34" charset="-122"/>
                              </a:rPr>
                              <m:t>𝜋</m:t>
                            </m:r>
                          </m:e>
                          <m:sub>
                            <m:r>
                              <a:rPr lang="en-US" altLang="zh-CN" kern="100">
                                <a:latin typeface="Cambria Math" panose="02040503050406030204" pitchFamily="18" charset="0"/>
                                <a:ea typeface="微软雅黑" panose="020B0503020204020204" pitchFamily="34" charset="-122"/>
                              </a:rPr>
                              <m:t>𝑇</m:t>
                            </m:r>
                          </m:sub>
                        </m:sSub>
                        <m:r>
                          <a:rPr lang="en-US" altLang="zh-CN" kern="100">
                            <a:latin typeface="Cambria Math" panose="02040503050406030204" pitchFamily="18" charset="0"/>
                            <a:ea typeface="微软雅黑" panose="020B0503020204020204" pitchFamily="34" charset="-122"/>
                          </a:rPr>
                          <m:t>  </m:t>
                        </m:r>
                      </m:e>
                    </m:d>
                    <m:r>
                      <a:rPr lang="en-US" altLang="zh-CN" kern="100">
                        <a:latin typeface="Cambria Math" panose="02040503050406030204" pitchFamily="18" charset="0"/>
                        <a:ea typeface="微软雅黑" panose="020B0503020204020204" pitchFamily="34" charset="-122"/>
                      </a:rPr>
                      <m:t>′ </m:t>
                    </m:r>
                  </m:oMath>
                </a14:m>
                <a:r>
                  <a:rPr lang="zh-CN" altLang="zh-CN" kern="100" dirty="0">
                    <a:latin typeface="微软雅黑" panose="020B0503020204020204" pitchFamily="34" charset="-122"/>
                    <a:ea typeface="微软雅黑" panose="020B0503020204020204" pitchFamily="34" charset="-122"/>
                  </a:rPr>
                  <a:t>与</a:t>
                </a:r>
                <a14:m>
                  <m:oMath xmlns:m="http://schemas.openxmlformats.org/officeDocument/2006/math">
                    <m:r>
                      <a:rPr lang="en-US" altLang="zh-CN" kern="100">
                        <a:latin typeface="Cambria Math" panose="02040503050406030204" pitchFamily="18" charset="0"/>
                        <a:ea typeface="微软雅黑" panose="020B0503020204020204" pitchFamily="34" charset="-122"/>
                      </a:rPr>
                      <m:t>𝛽</m:t>
                    </m:r>
                    <m:r>
                      <a:rPr lang="en-US" altLang="zh-CN" kern="100">
                        <a:latin typeface="Cambria Math" panose="02040503050406030204" pitchFamily="18" charset="0"/>
                        <a:ea typeface="微软雅黑" panose="020B0503020204020204" pitchFamily="34" charset="-122"/>
                      </a:rPr>
                      <m:t>=[</m:t>
                    </m:r>
                    <m:sSub>
                      <m:sSubPr>
                        <m:ctrlPr>
                          <a:rPr lang="zh-CN" altLang="zh-CN" i="1" kern="100">
                            <a:latin typeface="Cambria Math" panose="02040503050406030204" pitchFamily="18" charset="0"/>
                            <a:ea typeface="微软雅黑" panose="020B0503020204020204" pitchFamily="34" charset="-122"/>
                          </a:rPr>
                        </m:ctrlPr>
                      </m:sSubPr>
                      <m:e>
                        <m:r>
                          <a:rPr lang="en-US" altLang="zh-CN" kern="100">
                            <a:latin typeface="Cambria Math" panose="02040503050406030204" pitchFamily="18" charset="0"/>
                            <a:ea typeface="微软雅黑" panose="020B0503020204020204" pitchFamily="34" charset="-122"/>
                          </a:rPr>
                          <m:t>𝛽</m:t>
                        </m:r>
                      </m:e>
                      <m:sub>
                        <m:r>
                          <a:rPr lang="en-US" altLang="zh-CN" kern="100">
                            <a:latin typeface="Cambria Math" panose="02040503050406030204" pitchFamily="18" charset="0"/>
                            <a:ea typeface="微软雅黑" panose="020B0503020204020204" pitchFamily="34" charset="-122"/>
                          </a:rPr>
                          <m:t>1,</m:t>
                        </m:r>
                      </m:sub>
                    </m:sSub>
                    <m:sSub>
                      <m:sSubPr>
                        <m:ctrlPr>
                          <a:rPr lang="zh-CN" altLang="zh-CN" i="1" kern="100">
                            <a:latin typeface="Cambria Math" panose="02040503050406030204" pitchFamily="18" charset="0"/>
                            <a:ea typeface="微软雅黑" panose="020B0503020204020204" pitchFamily="34" charset="-122"/>
                          </a:rPr>
                        </m:ctrlPr>
                      </m:sSubPr>
                      <m:e>
                        <m:r>
                          <a:rPr lang="en-US" altLang="zh-CN" kern="100">
                            <a:latin typeface="Cambria Math" panose="02040503050406030204" pitchFamily="18" charset="0"/>
                            <a:ea typeface="微软雅黑" panose="020B0503020204020204" pitchFamily="34" charset="-122"/>
                          </a:rPr>
                          <m:t>𝛽</m:t>
                        </m:r>
                      </m:e>
                      <m:sub>
                        <m:r>
                          <a:rPr lang="en-US" altLang="zh-CN" kern="100">
                            <a:latin typeface="Cambria Math" panose="02040503050406030204" pitchFamily="18" charset="0"/>
                            <a:ea typeface="微软雅黑" panose="020B0503020204020204" pitchFamily="34" charset="-122"/>
                          </a:rPr>
                          <m:t>2</m:t>
                        </m:r>
                      </m:sub>
                    </m:sSub>
                    <m:r>
                      <a:rPr lang="en-US" altLang="zh-CN" kern="100">
                        <a:latin typeface="Cambria Math" panose="02040503050406030204" pitchFamily="18" charset="0"/>
                        <a:ea typeface="微软雅黑" panose="020B0503020204020204" pitchFamily="34" charset="-122"/>
                      </a:rPr>
                      <m:t>,</m:t>
                    </m:r>
                    <m:sSub>
                      <m:sSubPr>
                        <m:ctrlPr>
                          <a:rPr lang="zh-CN" altLang="zh-CN" i="1" kern="100">
                            <a:latin typeface="Cambria Math" panose="02040503050406030204" pitchFamily="18" charset="0"/>
                            <a:ea typeface="微软雅黑" panose="020B0503020204020204" pitchFamily="34" charset="-122"/>
                          </a:rPr>
                        </m:ctrlPr>
                      </m:sSubPr>
                      <m:e>
                        <m:r>
                          <a:rPr lang="zh-CN" altLang="zh-CN" kern="100">
                            <a:latin typeface="Cambria Math" panose="02040503050406030204" pitchFamily="18" charset="0"/>
                            <a:ea typeface="微软雅黑" panose="020B0503020204020204" pitchFamily="34" charset="-122"/>
                          </a:rPr>
                          <m:t>……</m:t>
                        </m:r>
                        <m:r>
                          <a:rPr lang="en-US" altLang="zh-CN" kern="100">
                            <a:latin typeface="Cambria Math" panose="02040503050406030204" pitchFamily="18" charset="0"/>
                            <a:ea typeface="微软雅黑" panose="020B0503020204020204" pitchFamily="34" charset="-122"/>
                          </a:rPr>
                          <m:t>,</m:t>
                        </m:r>
                        <m:r>
                          <a:rPr lang="en-US" altLang="zh-CN" kern="100">
                            <a:latin typeface="Cambria Math" panose="02040503050406030204" pitchFamily="18" charset="0"/>
                            <a:ea typeface="微软雅黑" panose="020B0503020204020204" pitchFamily="34" charset="-122"/>
                          </a:rPr>
                          <m:t>𝛽</m:t>
                        </m:r>
                      </m:e>
                      <m:sub>
                        <m:r>
                          <a:rPr lang="en-US" altLang="zh-CN" kern="100">
                            <a:latin typeface="Cambria Math" panose="02040503050406030204" pitchFamily="18" charset="0"/>
                            <a:ea typeface="微软雅黑" panose="020B0503020204020204" pitchFamily="34" charset="-122"/>
                          </a:rPr>
                          <m:t>𝐹</m:t>
                        </m:r>
                      </m:sub>
                    </m:sSub>
                    <m:r>
                      <a:rPr lang="en-US" altLang="zh-CN" kern="100">
                        <a:latin typeface="Cambria Math" panose="02040503050406030204" pitchFamily="18" charset="0"/>
                        <a:ea typeface="微软雅黑" panose="020B0503020204020204" pitchFamily="34" charset="-122"/>
                      </a:rPr>
                      <m:t>]′</m:t>
                    </m:r>
                    <m:r>
                      <a:rPr lang="zh-CN" altLang="en-US" i="1" kern="100">
                        <a:latin typeface="Cambria Math" panose="02040503050406030204" pitchFamily="18" charset="0"/>
                        <a:ea typeface="微软雅黑" panose="020B0503020204020204" pitchFamily="34" charset="-122"/>
                      </a:rPr>
                      <m:t>，</m:t>
                    </m:r>
                  </m:oMath>
                </a14:m>
                <a:r>
                  <a:rPr lang="zh-CN" altLang="en-US" kern="100" dirty="0">
                    <a:latin typeface="微软雅黑" panose="020B0503020204020204" pitchFamily="34" charset="-122"/>
                    <a:ea typeface="微软雅黑" panose="020B0503020204020204" pitchFamily="34" charset="-122"/>
                  </a:rPr>
                  <a:t>对</a:t>
                </a:r>
                <a:r>
                  <a:rPr lang="zh-CN" altLang="zh-CN" kern="100" dirty="0">
                    <a:latin typeface="微软雅黑" panose="020B0503020204020204" pitchFamily="34" charset="-122"/>
                    <a:ea typeface="微软雅黑" panose="020B0503020204020204" pitchFamily="34" charset="-122"/>
                  </a:rPr>
                  <a:t>于一组内容</a:t>
                </a:r>
                <a14:m>
                  <m:oMath xmlns:m="http://schemas.openxmlformats.org/officeDocument/2006/math">
                    <m:r>
                      <a:rPr lang="en-US" altLang="zh-CN" kern="100">
                        <a:latin typeface="Cambria Math" panose="02040503050406030204" pitchFamily="18" charset="0"/>
                        <a:ea typeface="微软雅黑" panose="020B0503020204020204" pitchFamily="34" charset="-122"/>
                      </a:rPr>
                      <m:t>𝑓</m:t>
                    </m:r>
                  </m:oMath>
                </a14:m>
                <a:r>
                  <a:rPr lang="zh-CN" altLang="zh-CN" kern="100" dirty="0">
                    <a:latin typeface="微软雅黑" panose="020B0503020204020204" pitchFamily="34" charset="-122"/>
                    <a:ea typeface="微软雅黑" panose="020B0503020204020204" pitchFamily="34" charset="-122"/>
                  </a:rPr>
                  <a:t>，决定是否有新变量加入</a:t>
                </a:r>
                <a:r>
                  <a:rPr lang="en-US" altLang="zh-CN" kern="100" dirty="0">
                    <a:latin typeface="微软雅黑" panose="020B0503020204020204" pitchFamily="34" charset="-122"/>
                    <a:ea typeface="微软雅黑" panose="020B0503020204020204" pitchFamily="34" charset="-122"/>
                  </a:rPr>
                  <a:t>RMP</a:t>
                </a:r>
                <a:r>
                  <a:rPr lang="zh-CN" altLang="zh-CN" kern="100" dirty="0">
                    <a:latin typeface="微软雅黑" panose="020B0503020204020204" pitchFamily="34" charset="-122"/>
                    <a:ea typeface="微软雅黑" panose="020B0503020204020204" pitchFamily="34" charset="-122"/>
                  </a:rPr>
                  <a:t>问题的</a:t>
                </a:r>
                <a:r>
                  <a:rPr lang="en-US" altLang="zh-CN" kern="100" dirty="0">
                    <a:latin typeface="微软雅黑" panose="020B0503020204020204" pitchFamily="34" charset="-122"/>
                    <a:ea typeface="微软雅黑" panose="020B0503020204020204" pitchFamily="34" charset="-122"/>
                  </a:rPr>
                  <a:t>reduced cost </a:t>
                </a:r>
                <a14:m>
                  <m:oMath xmlns:m="http://schemas.openxmlformats.org/officeDocument/2006/math">
                    <m:r>
                      <a:rPr lang="en-US" altLang="zh-CN" i="1" kern="100" dirty="0">
                        <a:latin typeface="Cambria Math" panose="02040503050406030204" pitchFamily="18" charset="0"/>
                        <a:ea typeface="微软雅黑" panose="020B0503020204020204" pitchFamily="34" charset="-122"/>
                      </a:rPr>
                      <m:t>(</m:t>
                    </m:r>
                    <m:r>
                      <a:rPr lang="en-US" altLang="zh-CN" kern="100">
                        <a:latin typeface="Cambria Math" panose="02040503050406030204" pitchFamily="18" charset="0"/>
                        <a:ea typeface="微软雅黑" panose="020B0503020204020204" pitchFamily="34" charset="-122"/>
                      </a:rPr>
                      <m:t>𝛥</m:t>
                    </m:r>
                    <m:r>
                      <a:rPr lang="en-US" altLang="zh-CN" kern="100">
                        <a:latin typeface="Cambria Math" panose="02040503050406030204" pitchFamily="18" charset="0"/>
                        <a:ea typeface="微软雅黑" panose="020B0503020204020204" pitchFamily="34" charset="-122"/>
                      </a:rPr>
                      <m:t>𝐶</m:t>
                    </m:r>
                    <m:r>
                      <a:rPr lang="en-US" altLang="zh-CN" b="0" i="0" kern="100" smtClean="0">
                        <a:latin typeface="Cambria Math" panose="02040503050406030204" pitchFamily="18" charset="0"/>
                        <a:ea typeface="微软雅黑" panose="020B0503020204020204" pitchFamily="34" charset="-122"/>
                      </a:rPr>
                      <m:t>)</m:t>
                    </m:r>
                  </m:oMath>
                </a14:m>
                <a:r>
                  <a:rPr lang="zh-CN" altLang="zh-CN" kern="100" dirty="0">
                    <a:latin typeface="微软雅黑" panose="020B0503020204020204" pitchFamily="34" charset="-122"/>
                    <a:ea typeface="微软雅黑" panose="020B0503020204020204" pitchFamily="34" charset="-122"/>
                  </a:rPr>
                  <a:t>为</a:t>
                </a:r>
              </a:p>
              <a:p>
                <a:pPr marL="304800" indent="304800" algn="ctr">
                  <a:lnSpc>
                    <a:spcPct val="125000"/>
                  </a:lnSpc>
                </a:pPr>
                <a14:m>
                  <m:oMathPara xmlns:m="http://schemas.openxmlformats.org/officeDocument/2006/math">
                    <m:oMathParaPr>
                      <m:jc m:val="centerGroup"/>
                    </m:oMathParaPr>
                    <m:oMath xmlns:m="http://schemas.openxmlformats.org/officeDocument/2006/math">
                      <m:eqArr>
                        <m:eqArrPr>
                          <m:ctrlPr>
                            <a:rPr lang="zh-CN" altLang="zh-CN" sz="1800" i="1" kern="100">
                              <a:solidFill>
                                <a:srgbClr val="191919"/>
                              </a:solidFill>
                              <a:effectLst/>
                              <a:latin typeface="Cambria Math" panose="02040503050406030204" pitchFamily="18" charset="0"/>
                              <a:ea typeface="Cambria Math" panose="02040503050406030204" pitchFamily="18" charset="0"/>
                            </a:rPr>
                          </m:ctrlPr>
                        </m:eqArrPr>
                        <m:e>
                          <m:sSub>
                            <m:sSubPr>
                              <m:ctrlPr>
                                <a:rPr lang="zh-CN" altLang="zh-CN" sz="1800" i="1" kern="100">
                                  <a:solidFill>
                                    <a:srgbClr val="191919"/>
                                  </a:solidFill>
                                  <a:effectLst/>
                                  <a:latin typeface="Cambria Math" panose="02040503050406030204" pitchFamily="18" charset="0"/>
                                  <a:ea typeface="Cambria Math" panose="02040503050406030204" pitchFamily="18" charset="0"/>
                                </a:rPr>
                              </m:ctrlPr>
                            </m:sSubPr>
                            <m:e>
                              <m:r>
                                <a:rPr lang="en-US" altLang="zh-CN" sz="1800" i="1" kern="100">
                                  <a:solidFill>
                                    <a:srgbClr val="191919"/>
                                  </a:solidFill>
                                  <a:effectLst/>
                                  <a:latin typeface="Cambria Math" panose="02040503050406030204" pitchFamily="18" charset="0"/>
                                  <a:ea typeface="宋体" panose="02010600030101010101" pitchFamily="2" charset="-122"/>
                                </a:rPr>
                                <m:t>𝛥</m:t>
                              </m:r>
                              <m:r>
                                <a:rPr lang="en-US" altLang="zh-CN" sz="1800" i="1" kern="100">
                                  <a:solidFill>
                                    <a:srgbClr val="191919"/>
                                  </a:solidFill>
                                  <a:effectLst/>
                                  <a:latin typeface="Cambria Math" panose="02040503050406030204" pitchFamily="18" charset="0"/>
                                  <a:ea typeface="宋体" panose="02010600030101010101" pitchFamily="2" charset="-122"/>
                                </a:rPr>
                                <m:t>𝐶</m:t>
                              </m:r>
                              <m:r>
                                <a:rPr lang="en-US" altLang="zh-CN" sz="1800" kern="100">
                                  <a:solidFill>
                                    <a:srgbClr val="191919"/>
                                  </a:solidFill>
                                  <a:effectLst/>
                                  <a:latin typeface="Cambria Math" panose="02040503050406030204" pitchFamily="18" charset="0"/>
                                  <a:ea typeface="宋体" panose="02010600030101010101" pitchFamily="2" charset="-122"/>
                                </a:rPr>
                                <m:t>=</m:t>
                              </m:r>
                              <m:r>
                                <a:rPr lang="en-US" altLang="zh-CN" sz="1800" i="1" kern="100">
                                  <a:solidFill>
                                    <a:srgbClr val="191919"/>
                                  </a:solidFill>
                                  <a:effectLst/>
                                  <a:latin typeface="Cambria Math" panose="02040503050406030204" pitchFamily="18" charset="0"/>
                                  <a:ea typeface="宋体" panose="02010600030101010101" pitchFamily="2" charset="-122"/>
                                </a:rPr>
                                <m:t>𝐶</m:t>
                              </m:r>
                            </m:e>
                            <m:sub>
                              <m:r>
                                <a:rPr lang="en-US" altLang="zh-CN" sz="1800" i="1" kern="100">
                                  <a:solidFill>
                                    <a:srgbClr val="191919"/>
                                  </a:solidFill>
                                  <a:effectLst/>
                                  <a:latin typeface="Cambria Math" panose="02040503050406030204" pitchFamily="18" charset="0"/>
                                  <a:ea typeface="宋体" panose="02010600030101010101" pitchFamily="2" charset="-122"/>
                                </a:rPr>
                                <m:t>𝑓</m:t>
                              </m:r>
                            </m:sub>
                          </m:sSub>
                          <m:r>
                            <a:rPr lang="en-US" altLang="zh-CN" sz="1800" i="1" kern="100">
                              <a:solidFill>
                                <a:srgbClr val="191919"/>
                              </a:solidFill>
                              <a:effectLst/>
                              <a:latin typeface="Cambria Math" panose="02040503050406030204" pitchFamily="18" charset="0"/>
                              <a:ea typeface="宋体" panose="02010600030101010101" pitchFamily="2" charset="-122"/>
                            </a:rPr>
                            <m:t>−</m:t>
                          </m:r>
                          <m:nary>
                            <m:naryPr>
                              <m:chr m:val="∑"/>
                              <m:limLoc m:val="subSup"/>
                              <m:ctrlPr>
                                <a:rPr lang="zh-CN" altLang="zh-CN" sz="1800" i="1" kern="100">
                                  <a:solidFill>
                                    <a:srgbClr val="191919"/>
                                  </a:solidFill>
                                  <a:effectLst/>
                                  <a:latin typeface="Cambria Math" panose="02040503050406030204" pitchFamily="18" charset="0"/>
                                  <a:ea typeface="Cambria Math" panose="02040503050406030204" pitchFamily="18" charset="0"/>
                                </a:rPr>
                              </m:ctrlPr>
                            </m:naryPr>
                            <m:sub>
                              <m:r>
                                <a:rPr lang="en-US" altLang="zh-CN" sz="1800" i="1" kern="100">
                                  <a:solidFill>
                                    <a:srgbClr val="191919"/>
                                  </a:solidFill>
                                  <a:effectLst/>
                                  <a:latin typeface="Cambria Math" panose="02040503050406030204" pitchFamily="18" charset="0"/>
                                  <a:ea typeface="宋体" panose="02010600030101010101" pitchFamily="2" charset="-122"/>
                                </a:rPr>
                                <m:t>𝑡</m:t>
                              </m:r>
                              <m:r>
                                <a:rPr lang="en-US" altLang="zh-CN" sz="1800" kern="100">
                                  <a:solidFill>
                                    <a:srgbClr val="191919"/>
                                  </a:solidFill>
                                  <a:effectLst/>
                                  <a:latin typeface="Cambria Math" panose="02040503050406030204" pitchFamily="18" charset="0"/>
                                  <a:ea typeface="宋体" panose="02010600030101010101" pitchFamily="2" charset="-122"/>
                                </a:rPr>
                                <m:t>=1</m:t>
                              </m:r>
                            </m:sub>
                            <m:sup>
                              <m:r>
                                <a:rPr lang="en-US" altLang="zh-CN" sz="1800" i="1" kern="100">
                                  <a:solidFill>
                                    <a:srgbClr val="191919"/>
                                  </a:solidFill>
                                  <a:effectLst/>
                                  <a:latin typeface="Cambria Math" panose="02040503050406030204" pitchFamily="18" charset="0"/>
                                  <a:ea typeface="宋体" panose="02010600030101010101" pitchFamily="2" charset="-122"/>
                                </a:rPr>
                                <m:t>𝑇</m:t>
                              </m:r>
                            </m:sup>
                            <m:e>
                              <m:sSub>
                                <m:sSubPr>
                                  <m:ctrlPr>
                                    <a:rPr lang="zh-CN" altLang="zh-CN" sz="1800" i="1" kern="100">
                                      <a:solidFill>
                                        <a:srgbClr val="191919"/>
                                      </a:solidFill>
                                      <a:effectLst/>
                                      <a:latin typeface="Cambria Math" panose="02040503050406030204" pitchFamily="18" charset="0"/>
                                      <a:ea typeface="Cambria Math" panose="02040503050406030204" pitchFamily="18" charset="0"/>
                                    </a:rPr>
                                  </m:ctrlPr>
                                </m:sSubPr>
                                <m:e>
                                  <m:r>
                                    <a:rPr lang="en-US" altLang="zh-CN" sz="1800" i="1" kern="100">
                                      <a:solidFill>
                                        <a:srgbClr val="191919"/>
                                      </a:solidFill>
                                      <a:effectLst/>
                                      <a:latin typeface="Cambria Math" panose="02040503050406030204" pitchFamily="18" charset="0"/>
                                      <a:ea typeface="宋体" panose="02010600030101010101" pitchFamily="2" charset="-122"/>
                                    </a:rPr>
                                    <m:t>𝑙</m:t>
                                  </m:r>
                                </m:e>
                                <m:sub>
                                  <m:r>
                                    <a:rPr lang="en-US" altLang="zh-CN" sz="1800" i="1" kern="100">
                                      <a:solidFill>
                                        <a:srgbClr val="191919"/>
                                      </a:solidFill>
                                      <a:effectLst/>
                                      <a:latin typeface="Cambria Math" panose="02040503050406030204" pitchFamily="18" charset="0"/>
                                      <a:ea typeface="宋体" panose="02010600030101010101" pitchFamily="2" charset="-122"/>
                                    </a:rPr>
                                    <m:t>𝑓</m:t>
                                  </m:r>
                                </m:sub>
                              </m:sSub>
                              <m:sSub>
                                <m:sSubPr>
                                  <m:ctrlPr>
                                    <a:rPr lang="zh-CN" altLang="zh-CN" sz="1800" i="1" kern="100">
                                      <a:solidFill>
                                        <a:srgbClr val="191919"/>
                                      </a:solidFill>
                                      <a:effectLst/>
                                      <a:latin typeface="Cambria Math" panose="02040503050406030204" pitchFamily="18" charset="0"/>
                                      <a:ea typeface="Cambria Math" panose="02040503050406030204" pitchFamily="18" charset="0"/>
                                    </a:rPr>
                                  </m:ctrlPr>
                                </m:sSubPr>
                                <m:e>
                                  <m:r>
                                    <a:rPr lang="en-US" altLang="zh-CN" sz="1800" i="1" kern="100">
                                      <a:solidFill>
                                        <a:srgbClr val="191919"/>
                                      </a:solidFill>
                                      <a:effectLst/>
                                      <a:latin typeface="Cambria Math" panose="02040503050406030204" pitchFamily="18" charset="0"/>
                                      <a:ea typeface="宋体" panose="02010600030101010101" pitchFamily="2" charset="-122"/>
                                    </a:rPr>
                                    <m:t>𝜋</m:t>
                                  </m:r>
                                </m:e>
                                <m:sub>
                                  <m:r>
                                    <a:rPr lang="en-US" altLang="zh-CN" sz="1800" i="1" kern="100">
                                      <a:solidFill>
                                        <a:srgbClr val="191919"/>
                                      </a:solidFill>
                                      <a:effectLst/>
                                      <a:latin typeface="Cambria Math" panose="02040503050406030204" pitchFamily="18" charset="0"/>
                                      <a:ea typeface="宋体" panose="02010600030101010101" pitchFamily="2" charset="-122"/>
                                    </a:rPr>
                                    <m:t>𝑡</m:t>
                                  </m:r>
                                </m:sub>
                              </m:sSub>
                            </m:e>
                          </m:nary>
                          <m:sSubSup>
                            <m:sSubSupPr>
                              <m:ctrlPr>
                                <a:rPr lang="zh-CN" altLang="zh-CN" sz="1800" i="1" kern="100">
                                  <a:solidFill>
                                    <a:srgbClr val="191919"/>
                                  </a:solidFill>
                                  <a:effectLst/>
                                  <a:latin typeface="Cambria Math" panose="02040503050406030204" pitchFamily="18" charset="0"/>
                                  <a:ea typeface="Cambria Math" panose="02040503050406030204" pitchFamily="18" charset="0"/>
                                </a:rPr>
                              </m:ctrlPr>
                            </m:sSubSupPr>
                            <m:e>
                              <m:r>
                                <a:rPr lang="en-US" altLang="zh-CN" sz="1800" i="1" kern="100">
                                  <a:solidFill>
                                    <a:srgbClr val="191919"/>
                                  </a:solidFill>
                                  <a:effectLst/>
                                  <a:latin typeface="Cambria Math" panose="02040503050406030204" pitchFamily="18" charset="0"/>
                                  <a:ea typeface="宋体" panose="02010600030101010101" pitchFamily="2" charset="-122"/>
                                </a:rPr>
                                <m:t>𝑥</m:t>
                              </m:r>
                            </m:e>
                            <m:sub>
                              <m:r>
                                <a:rPr lang="en-US" altLang="zh-CN" sz="1800" i="1" kern="100">
                                  <a:solidFill>
                                    <a:srgbClr val="191919"/>
                                  </a:solidFill>
                                  <a:effectLst/>
                                  <a:latin typeface="Cambria Math" panose="02040503050406030204" pitchFamily="18" charset="0"/>
                                  <a:ea typeface="宋体" panose="02010600030101010101" pitchFamily="2" charset="-122"/>
                                </a:rPr>
                                <m:t>𝑡𝑓</m:t>
                              </m:r>
                            </m:sub>
                            <m:sup>
                              <m:r>
                                <a:rPr lang="en-US" altLang="zh-CN" sz="1800" kern="100">
                                  <a:solidFill>
                                    <a:srgbClr val="191919"/>
                                  </a:solidFill>
                                  <a:effectLst/>
                                  <a:latin typeface="Cambria Math" panose="02040503050406030204" pitchFamily="18" charset="0"/>
                                  <a:ea typeface="宋体" panose="02010600030101010101" pitchFamily="2" charset="-122"/>
                                </a:rPr>
                                <m:t> </m:t>
                              </m:r>
                            </m:sup>
                          </m:sSubSup>
                          <m:r>
                            <a:rPr lang="en-US" altLang="zh-CN" sz="1800" i="1" kern="100">
                              <a:solidFill>
                                <a:srgbClr val="191919"/>
                              </a:solidFill>
                              <a:effectLst/>
                              <a:latin typeface="Cambria Math" panose="02040503050406030204" pitchFamily="18" charset="0"/>
                              <a:ea typeface="宋体" panose="02010600030101010101" pitchFamily="2" charset="-122"/>
                            </a:rPr>
                            <m:t>−</m:t>
                          </m:r>
                          <m:r>
                            <a:rPr lang="en-US" altLang="zh-CN" sz="1800" kern="100">
                              <a:solidFill>
                                <a:srgbClr val="191919"/>
                              </a:solidFill>
                              <a:effectLst/>
                              <a:latin typeface="Cambria Math" panose="02040503050406030204" pitchFamily="18" charset="0"/>
                              <a:ea typeface="宋体" panose="02010600030101010101" pitchFamily="2" charset="-122"/>
                            </a:rPr>
                            <m:t> </m:t>
                          </m:r>
                          <m:sSub>
                            <m:sSubPr>
                              <m:ctrlPr>
                                <a:rPr lang="zh-CN" altLang="zh-CN" sz="1800" i="1" kern="100">
                                  <a:solidFill>
                                    <a:srgbClr val="191919"/>
                                  </a:solidFill>
                                  <a:effectLst/>
                                  <a:latin typeface="Cambria Math" panose="02040503050406030204" pitchFamily="18" charset="0"/>
                                  <a:ea typeface="Cambria Math" panose="02040503050406030204" pitchFamily="18" charset="0"/>
                                </a:rPr>
                              </m:ctrlPr>
                            </m:sSubPr>
                            <m:e>
                              <m:r>
                                <a:rPr lang="en-US" altLang="zh-CN" sz="1800" i="1" kern="100">
                                  <a:solidFill>
                                    <a:srgbClr val="191919"/>
                                  </a:solidFill>
                                  <a:effectLst/>
                                  <a:latin typeface="Cambria Math" panose="02040503050406030204" pitchFamily="18" charset="0"/>
                                  <a:ea typeface="宋体" panose="02010600030101010101" pitchFamily="2" charset="-122"/>
                                </a:rPr>
                                <m:t>𝛽</m:t>
                              </m:r>
                            </m:e>
                            <m:sub>
                              <m:r>
                                <a:rPr lang="en-US" altLang="zh-CN" sz="1800" i="1" kern="100">
                                  <a:solidFill>
                                    <a:srgbClr val="191919"/>
                                  </a:solidFill>
                                  <a:effectLst/>
                                  <a:latin typeface="Cambria Math" panose="02040503050406030204" pitchFamily="18" charset="0"/>
                                  <a:ea typeface="宋体" panose="02010600030101010101" pitchFamily="2" charset="-122"/>
                                </a:rPr>
                                <m:t>𝑓</m:t>
                              </m:r>
                            </m:sub>
                          </m:sSub>
                          <m:r>
                            <a:rPr lang="en-US" altLang="zh-CN" sz="1800" i="1" kern="100">
                              <a:solidFill>
                                <a:srgbClr val="191919"/>
                              </a:solidFill>
                              <a:effectLst/>
                              <a:latin typeface="Cambria Math" panose="02040503050406030204" pitchFamily="18" charset="0"/>
                              <a:ea typeface="宋体" panose="02010600030101010101" pitchFamily="2" charset="-122"/>
                            </a:rPr>
                            <m:t>#</m:t>
                          </m:r>
                        </m:e>
                      </m:eqArr>
                    </m:oMath>
                    <m:oMath xmlns:m="http://schemas.openxmlformats.org/officeDocument/2006/math">
                      <m:eqArr>
                        <m:eqArrPr>
                          <m:ctrlPr>
                            <a:rPr lang="zh-CN" altLang="zh-CN" sz="1800" i="1" kern="100">
                              <a:solidFill>
                                <a:srgbClr val="191919"/>
                              </a:solidFill>
                              <a:effectLst/>
                              <a:latin typeface="Cambria Math" panose="02040503050406030204" pitchFamily="18" charset="0"/>
                              <a:ea typeface="Cambria Math" panose="02040503050406030204" pitchFamily="18" charset="0"/>
                            </a:rPr>
                          </m:ctrlPr>
                        </m:eqArrPr>
                        <m:e>
                          <m:sSub>
                            <m:sSubPr>
                              <m:ctrlPr>
                                <a:rPr lang="zh-CN" altLang="zh-CN" sz="1800" i="1" kern="100">
                                  <a:solidFill>
                                    <a:srgbClr val="191919"/>
                                  </a:solidFill>
                                  <a:effectLst/>
                                  <a:latin typeface="Cambria Math" panose="02040503050406030204" pitchFamily="18" charset="0"/>
                                  <a:ea typeface="Cambria Math" panose="02040503050406030204" pitchFamily="18" charset="0"/>
                                </a:rPr>
                              </m:ctrlPr>
                            </m:sSubPr>
                            <m:e>
                              <m:r>
                                <a:rPr lang="en-US" altLang="zh-CN" sz="1800" i="1" kern="100">
                                  <a:solidFill>
                                    <a:srgbClr val="191919"/>
                                  </a:solidFill>
                                  <a:effectLst/>
                                  <a:latin typeface="Cambria Math" panose="02040503050406030204" pitchFamily="18" charset="0"/>
                                  <a:ea typeface="宋体" panose="02010600030101010101" pitchFamily="2" charset="-122"/>
                                </a:rPr>
                                <m:t>𝐶</m:t>
                              </m:r>
                            </m:e>
                            <m:sub>
                              <m:r>
                                <a:rPr lang="en-US" altLang="zh-CN" sz="1800" i="1" kern="100">
                                  <a:solidFill>
                                    <a:srgbClr val="191919"/>
                                  </a:solidFill>
                                  <a:effectLst/>
                                  <a:latin typeface="Cambria Math" panose="02040503050406030204" pitchFamily="18" charset="0"/>
                                  <a:ea typeface="宋体" panose="02010600030101010101" pitchFamily="2" charset="-122"/>
                                </a:rPr>
                                <m:t>𝑓</m:t>
                              </m:r>
                            </m:sub>
                          </m:sSub>
                          <m:r>
                            <a:rPr lang="en-US" altLang="zh-CN" sz="1800" i="1" kern="100">
                              <a:solidFill>
                                <a:srgbClr val="191919"/>
                              </a:solidFill>
                              <a:effectLst/>
                              <a:latin typeface="Cambria Math" panose="02040503050406030204" pitchFamily="18" charset="0"/>
                              <a:ea typeface="宋体" panose="02010600030101010101" pitchFamily="2" charset="-122"/>
                            </a:rPr>
                            <m:t>=</m:t>
                          </m:r>
                          <m:nary>
                            <m:naryPr>
                              <m:chr m:val="∑"/>
                              <m:limLoc m:val="undOvr"/>
                              <m:ctrlPr>
                                <a:rPr lang="zh-CN" altLang="zh-CN" sz="1800" i="1" kern="100">
                                  <a:solidFill>
                                    <a:srgbClr val="191919"/>
                                  </a:solidFill>
                                  <a:effectLst/>
                                  <a:latin typeface="Cambria Math" panose="02040503050406030204" pitchFamily="18" charset="0"/>
                                  <a:ea typeface="Cambria Math" panose="02040503050406030204" pitchFamily="18" charset="0"/>
                                </a:rPr>
                              </m:ctrlPr>
                            </m:naryPr>
                            <m:sub>
                              <m:r>
                                <a:rPr lang="en-US" altLang="zh-CN" sz="1800" i="1" kern="100">
                                  <a:solidFill>
                                    <a:srgbClr val="191919"/>
                                  </a:solidFill>
                                  <a:effectLst/>
                                  <a:latin typeface="Cambria Math" panose="02040503050406030204" pitchFamily="18" charset="0"/>
                                  <a:ea typeface="宋体" panose="02010600030101010101" pitchFamily="2" charset="-122"/>
                                </a:rPr>
                                <m:t>𝑡</m:t>
                              </m:r>
                              <m:r>
                                <a:rPr lang="en-US" altLang="zh-CN" sz="1800" kern="100">
                                  <a:solidFill>
                                    <a:srgbClr val="191919"/>
                                  </a:solidFill>
                                  <a:effectLst/>
                                  <a:latin typeface="Cambria Math" panose="02040503050406030204" pitchFamily="18" charset="0"/>
                                  <a:ea typeface="宋体" panose="02010600030101010101" pitchFamily="2" charset="-122"/>
                                </a:rPr>
                                <m:t>=1</m:t>
                              </m:r>
                            </m:sub>
                            <m:sup>
                              <m:r>
                                <a:rPr lang="en-US" altLang="zh-CN" sz="1800" i="1" kern="100">
                                  <a:solidFill>
                                    <a:srgbClr val="191919"/>
                                  </a:solidFill>
                                  <a:effectLst/>
                                  <a:latin typeface="Cambria Math" panose="02040503050406030204" pitchFamily="18" charset="0"/>
                                  <a:ea typeface="宋体" panose="02010600030101010101" pitchFamily="2" charset="-122"/>
                                </a:rPr>
                                <m:t>𝑇</m:t>
                              </m:r>
                            </m:sup>
                            <m:e>
                              <m:sSub>
                                <m:sSubPr>
                                  <m:ctrlPr>
                                    <a:rPr lang="zh-CN" altLang="zh-CN" sz="1800" i="1" kern="100">
                                      <a:solidFill>
                                        <a:srgbClr val="191919"/>
                                      </a:solidFill>
                                      <a:effectLst/>
                                      <a:latin typeface="Cambria Math" panose="02040503050406030204" pitchFamily="18" charset="0"/>
                                      <a:ea typeface="Cambria Math" panose="02040503050406030204" pitchFamily="18" charset="0"/>
                                    </a:rPr>
                                  </m:ctrlPr>
                                </m:sSubPr>
                                <m:e>
                                  <m:sSub>
                                    <m:sSubPr>
                                      <m:ctrlPr>
                                        <a:rPr lang="zh-CN" altLang="zh-CN" sz="1800" i="1" kern="100">
                                          <a:solidFill>
                                            <a:srgbClr val="191919"/>
                                          </a:solidFill>
                                          <a:effectLst/>
                                          <a:latin typeface="Cambria Math" panose="02040503050406030204" pitchFamily="18" charset="0"/>
                                          <a:ea typeface="Cambria Math" panose="02040503050406030204" pitchFamily="18" charset="0"/>
                                        </a:rPr>
                                      </m:ctrlPr>
                                    </m:sSubPr>
                                    <m:e>
                                      <m:r>
                                        <a:rPr lang="en-US" altLang="zh-CN" sz="1800" i="1" kern="100">
                                          <a:solidFill>
                                            <a:srgbClr val="191919"/>
                                          </a:solidFill>
                                          <a:effectLst/>
                                          <a:latin typeface="Cambria Math" panose="02040503050406030204" pitchFamily="18" charset="0"/>
                                          <a:ea typeface="宋体" panose="02010600030101010101" pitchFamily="2" charset="-122"/>
                                        </a:rPr>
                                        <m:t>𝑙</m:t>
                                      </m:r>
                                    </m:e>
                                    <m:sub>
                                      <m:r>
                                        <a:rPr lang="en-US" altLang="zh-CN" sz="1800" i="1" kern="100">
                                          <a:solidFill>
                                            <a:srgbClr val="191919"/>
                                          </a:solidFill>
                                          <a:effectLst/>
                                          <a:latin typeface="Cambria Math" panose="02040503050406030204" pitchFamily="18" charset="0"/>
                                          <a:ea typeface="宋体" panose="02010600030101010101" pitchFamily="2" charset="-122"/>
                                        </a:rPr>
                                        <m:t>𝑓</m:t>
                                      </m:r>
                                    </m:sub>
                                  </m:sSub>
                                  <m:sSub>
                                    <m:sSubPr>
                                      <m:ctrlPr>
                                        <a:rPr lang="zh-CN" altLang="zh-CN" sz="1800" i="1" kern="100">
                                          <a:solidFill>
                                            <a:srgbClr val="191919"/>
                                          </a:solidFill>
                                          <a:effectLst/>
                                          <a:latin typeface="Cambria Math" panose="02040503050406030204" pitchFamily="18" charset="0"/>
                                          <a:ea typeface="Cambria Math" panose="02040503050406030204" pitchFamily="18" charset="0"/>
                                        </a:rPr>
                                      </m:ctrlPr>
                                    </m:sSubPr>
                                    <m:e>
                                      <m:r>
                                        <a:rPr lang="en-US" altLang="zh-CN" sz="1800" i="1" kern="100">
                                          <a:solidFill>
                                            <a:srgbClr val="191919"/>
                                          </a:solidFill>
                                          <a:effectLst/>
                                          <a:latin typeface="Cambria Math" panose="02040503050406030204" pitchFamily="18" charset="0"/>
                                          <a:ea typeface="宋体" panose="02010600030101010101" pitchFamily="2" charset="-122"/>
                                        </a:rPr>
                                        <m:t>𝑚</m:t>
                                      </m:r>
                                    </m:e>
                                    <m:sub>
                                      <m:r>
                                        <a:rPr lang="en-US" altLang="zh-CN" sz="1800" i="1" kern="100">
                                          <a:solidFill>
                                            <a:srgbClr val="191919"/>
                                          </a:solidFill>
                                          <a:effectLst/>
                                          <a:latin typeface="Cambria Math" panose="02040503050406030204" pitchFamily="18" charset="0"/>
                                          <a:ea typeface="宋体" panose="02010600030101010101" pitchFamily="2" charset="-122"/>
                                        </a:rPr>
                                        <m:t>𝑡𝑓</m:t>
                                      </m:r>
                                    </m:sub>
                                  </m:sSub>
                                  <m:r>
                                    <a:rPr lang="en-US" altLang="zh-CN" sz="1800" kern="100">
                                      <a:solidFill>
                                        <a:srgbClr val="191919"/>
                                      </a:solidFill>
                                      <a:effectLst/>
                                      <a:latin typeface="Cambria Math" panose="02040503050406030204" pitchFamily="18" charset="0"/>
                                      <a:ea typeface="宋体" panose="02010600030101010101" pitchFamily="2" charset="-122"/>
                                    </a:rPr>
                                    <m:t>[</m:t>
                                  </m:r>
                                  <m:r>
                                    <a:rPr lang="en-US" altLang="zh-CN" sz="1800" i="1" kern="100">
                                      <a:solidFill>
                                        <a:srgbClr val="191919"/>
                                      </a:solidFill>
                                      <a:effectLst/>
                                      <a:latin typeface="Cambria Math" panose="02040503050406030204" pitchFamily="18" charset="0"/>
                                      <a:ea typeface="宋体" panose="02010600030101010101" pitchFamily="2" charset="-122"/>
                                    </a:rPr>
                                    <m:t>𝐶</m:t>
                                  </m:r>
                                </m:e>
                                <m:sub>
                                  <m:r>
                                    <a:rPr lang="en-US" altLang="zh-CN" sz="1800" i="1" kern="100">
                                      <a:solidFill>
                                        <a:srgbClr val="191919"/>
                                      </a:solidFill>
                                      <a:effectLst/>
                                      <a:latin typeface="Cambria Math" panose="02040503050406030204" pitchFamily="18" charset="0"/>
                                      <a:ea typeface="宋体" panose="02010600030101010101" pitchFamily="2" charset="-122"/>
                                    </a:rPr>
                                    <m:t>𝑏</m:t>
                                  </m:r>
                                </m:sub>
                              </m:sSub>
                              <m:sSubSup>
                                <m:sSubSupPr>
                                  <m:ctrlPr>
                                    <a:rPr lang="zh-CN" altLang="zh-CN" sz="1800" i="1" kern="100">
                                      <a:solidFill>
                                        <a:srgbClr val="191919"/>
                                      </a:solidFill>
                                      <a:effectLst/>
                                      <a:latin typeface="Cambria Math" panose="02040503050406030204" pitchFamily="18" charset="0"/>
                                      <a:ea typeface="Cambria Math" panose="02040503050406030204" pitchFamily="18" charset="0"/>
                                    </a:rPr>
                                  </m:ctrlPr>
                                </m:sSubSupPr>
                                <m:e>
                                  <m:r>
                                    <a:rPr lang="en-US" altLang="zh-CN" sz="1800" i="1" kern="100">
                                      <a:solidFill>
                                        <a:srgbClr val="191919"/>
                                      </a:solidFill>
                                      <a:effectLst/>
                                      <a:latin typeface="Cambria Math" panose="02040503050406030204" pitchFamily="18" charset="0"/>
                                      <a:ea typeface="宋体" panose="02010600030101010101" pitchFamily="2" charset="-122"/>
                                    </a:rPr>
                                    <m:t>𝑥</m:t>
                                  </m:r>
                                </m:e>
                                <m:sub>
                                  <m:r>
                                    <a:rPr lang="en-US" altLang="zh-CN" sz="1800" i="1" kern="100">
                                      <a:solidFill>
                                        <a:srgbClr val="191919"/>
                                      </a:solidFill>
                                      <a:effectLst/>
                                      <a:latin typeface="Cambria Math" panose="02040503050406030204" pitchFamily="18" charset="0"/>
                                      <a:ea typeface="宋体" panose="02010600030101010101" pitchFamily="2" charset="-122"/>
                                    </a:rPr>
                                    <m:t>𝑡𝑓</m:t>
                                  </m:r>
                                </m:sub>
                                <m:sup>
                                  <m:r>
                                    <a:rPr lang="en-US" altLang="zh-CN" sz="1800" kern="100">
                                      <a:solidFill>
                                        <a:srgbClr val="191919"/>
                                      </a:solidFill>
                                      <a:effectLst/>
                                      <a:latin typeface="Cambria Math" panose="02040503050406030204" pitchFamily="18" charset="0"/>
                                      <a:ea typeface="宋体" panose="02010600030101010101" pitchFamily="2" charset="-122"/>
                                    </a:rPr>
                                    <m:t> </m:t>
                                  </m:r>
                                </m:sup>
                              </m:sSubSup>
                              <m:r>
                                <a:rPr lang="en-US" altLang="zh-CN" sz="1800" kern="100">
                                  <a:solidFill>
                                    <a:srgbClr val="191919"/>
                                  </a:solidFill>
                                  <a:effectLst/>
                                  <a:latin typeface="Cambria Math" panose="02040503050406030204" pitchFamily="18" charset="0"/>
                                  <a:ea typeface="宋体" panose="02010600030101010101" pitchFamily="2" charset="-122"/>
                                </a:rPr>
                                <m:t>+</m:t>
                              </m:r>
                              <m:sSub>
                                <m:sSubPr>
                                  <m:ctrlPr>
                                    <a:rPr lang="zh-CN" altLang="zh-CN" sz="1800" i="1" kern="100">
                                      <a:solidFill>
                                        <a:srgbClr val="191919"/>
                                      </a:solidFill>
                                      <a:effectLst/>
                                      <a:latin typeface="Cambria Math" panose="02040503050406030204" pitchFamily="18" charset="0"/>
                                      <a:ea typeface="Cambria Math" panose="02040503050406030204" pitchFamily="18" charset="0"/>
                                    </a:rPr>
                                  </m:ctrlPr>
                                </m:sSubPr>
                                <m:e>
                                  <m:r>
                                    <a:rPr lang="en-US" altLang="zh-CN" sz="1800" i="1" kern="100">
                                      <a:solidFill>
                                        <a:srgbClr val="191919"/>
                                      </a:solidFill>
                                      <a:effectLst/>
                                      <a:latin typeface="Cambria Math" panose="02040503050406030204" pitchFamily="18" charset="0"/>
                                      <a:ea typeface="宋体" panose="02010600030101010101" pitchFamily="2" charset="-122"/>
                                    </a:rPr>
                                    <m:t>𝐶</m:t>
                                  </m:r>
                                </m:e>
                                <m:sub>
                                  <m:r>
                                    <a:rPr lang="en-US" altLang="zh-CN" sz="1800" i="1" kern="100">
                                      <a:solidFill>
                                        <a:srgbClr val="191919"/>
                                      </a:solidFill>
                                      <a:effectLst/>
                                      <a:latin typeface="Cambria Math" panose="02040503050406030204" pitchFamily="18" charset="0"/>
                                      <a:ea typeface="宋体" panose="02010600030101010101" pitchFamily="2" charset="-122"/>
                                    </a:rPr>
                                    <m:t>𝑠</m:t>
                                  </m:r>
                                </m:sub>
                              </m:sSub>
                              <m:r>
                                <a:rPr lang="en-US" altLang="zh-CN" sz="1800" kern="100">
                                  <a:solidFill>
                                    <a:srgbClr val="191919"/>
                                  </a:solidFill>
                                  <a:effectLst/>
                                  <a:latin typeface="Cambria Math" panose="02040503050406030204" pitchFamily="18" charset="0"/>
                                  <a:ea typeface="宋体" panose="02010600030101010101" pitchFamily="2" charset="-122"/>
                                </a:rPr>
                                <m:t>(1</m:t>
                              </m:r>
                              <m:r>
                                <a:rPr lang="en-US" altLang="zh-CN" sz="1800" i="1" kern="100">
                                  <a:solidFill>
                                    <a:srgbClr val="191919"/>
                                  </a:solidFill>
                                  <a:effectLst/>
                                  <a:latin typeface="Cambria Math" panose="02040503050406030204" pitchFamily="18" charset="0"/>
                                  <a:ea typeface="宋体" panose="02010600030101010101" pitchFamily="2" charset="-122"/>
                                </a:rPr>
                                <m:t>−</m:t>
                              </m:r>
                              <m:sSubSup>
                                <m:sSubSupPr>
                                  <m:ctrlPr>
                                    <a:rPr lang="zh-CN" altLang="zh-CN" sz="1800" i="1" kern="100">
                                      <a:solidFill>
                                        <a:srgbClr val="191919"/>
                                      </a:solidFill>
                                      <a:effectLst/>
                                      <a:latin typeface="Cambria Math" panose="02040503050406030204" pitchFamily="18" charset="0"/>
                                      <a:ea typeface="Cambria Math" panose="02040503050406030204" pitchFamily="18" charset="0"/>
                                    </a:rPr>
                                  </m:ctrlPr>
                                </m:sSubSupPr>
                                <m:e>
                                  <m:r>
                                    <a:rPr lang="en-US" altLang="zh-CN" sz="1800" i="1" kern="100">
                                      <a:solidFill>
                                        <a:srgbClr val="191919"/>
                                      </a:solidFill>
                                      <a:effectLst/>
                                      <a:latin typeface="Cambria Math" panose="02040503050406030204" pitchFamily="18" charset="0"/>
                                      <a:ea typeface="宋体" panose="02010600030101010101" pitchFamily="2" charset="-122"/>
                                    </a:rPr>
                                    <m:t>𝑥</m:t>
                                  </m:r>
                                </m:e>
                                <m:sub>
                                  <m:r>
                                    <a:rPr lang="en-US" altLang="zh-CN" sz="1800" i="1" kern="100">
                                      <a:solidFill>
                                        <a:srgbClr val="191919"/>
                                      </a:solidFill>
                                      <a:effectLst/>
                                      <a:latin typeface="Cambria Math" panose="02040503050406030204" pitchFamily="18" charset="0"/>
                                      <a:ea typeface="宋体" panose="02010600030101010101" pitchFamily="2" charset="-122"/>
                                    </a:rPr>
                                    <m:t>𝑡𝑓</m:t>
                                  </m:r>
                                </m:sub>
                                <m:sup>
                                  <m:r>
                                    <a:rPr lang="en-US" altLang="zh-CN" sz="1800" kern="100">
                                      <a:solidFill>
                                        <a:srgbClr val="191919"/>
                                      </a:solidFill>
                                      <a:effectLst/>
                                      <a:latin typeface="Cambria Math" panose="02040503050406030204" pitchFamily="18" charset="0"/>
                                      <a:ea typeface="宋体" panose="02010600030101010101" pitchFamily="2" charset="-122"/>
                                    </a:rPr>
                                    <m:t> </m:t>
                                  </m:r>
                                </m:sup>
                              </m:sSubSup>
                              <m:r>
                                <a:rPr lang="en-US" altLang="zh-CN" sz="1800" kern="100">
                                  <a:solidFill>
                                    <a:srgbClr val="191919"/>
                                  </a:solidFill>
                                  <a:effectLst/>
                                  <a:latin typeface="Cambria Math" panose="02040503050406030204" pitchFamily="18" charset="0"/>
                                  <a:ea typeface="宋体" panose="02010600030101010101" pitchFamily="2" charset="-122"/>
                                </a:rPr>
                                <m:t>)]</m:t>
                              </m:r>
                            </m:e>
                          </m:nary>
                          <m:r>
                            <a:rPr lang="en-US" altLang="zh-CN" sz="1800" i="1" kern="100">
                              <a:solidFill>
                                <a:srgbClr val="191919"/>
                              </a:solidFill>
                              <a:effectLst/>
                              <a:latin typeface="Cambria Math" panose="02040503050406030204" pitchFamily="18" charset="0"/>
                              <a:ea typeface="宋体" panose="02010600030101010101" pitchFamily="2" charset="-122"/>
                            </a:rPr>
                            <m:t>+</m:t>
                          </m:r>
                          <m:nary>
                            <m:naryPr>
                              <m:chr m:val="∑"/>
                              <m:limLoc m:val="undOvr"/>
                              <m:ctrlPr>
                                <a:rPr lang="zh-CN" altLang="zh-CN" sz="1800" i="1" kern="100">
                                  <a:solidFill>
                                    <a:srgbClr val="191919"/>
                                  </a:solidFill>
                                  <a:effectLst/>
                                  <a:latin typeface="Cambria Math" panose="02040503050406030204" pitchFamily="18" charset="0"/>
                                  <a:ea typeface="Cambria Math" panose="02040503050406030204" pitchFamily="18" charset="0"/>
                                </a:rPr>
                              </m:ctrlPr>
                            </m:naryPr>
                            <m:sub>
                              <m:r>
                                <a:rPr lang="en-US" altLang="zh-CN" sz="1800" i="1" kern="100">
                                  <a:solidFill>
                                    <a:srgbClr val="191919"/>
                                  </a:solidFill>
                                  <a:effectLst/>
                                  <a:latin typeface="Cambria Math" panose="02040503050406030204" pitchFamily="18" charset="0"/>
                                  <a:ea typeface="宋体" panose="02010600030101010101" pitchFamily="2" charset="-122"/>
                                </a:rPr>
                                <m:t>𝑡</m:t>
                              </m:r>
                              <m:r>
                                <a:rPr lang="en-US" altLang="zh-CN" sz="1800" kern="100">
                                  <a:solidFill>
                                    <a:srgbClr val="191919"/>
                                  </a:solidFill>
                                  <a:effectLst/>
                                  <a:latin typeface="Cambria Math" panose="02040503050406030204" pitchFamily="18" charset="0"/>
                                  <a:ea typeface="宋体" panose="02010600030101010101" pitchFamily="2" charset="-122"/>
                                </a:rPr>
                                <m:t>=1</m:t>
                              </m:r>
                            </m:sub>
                            <m:sup>
                              <m:r>
                                <a:rPr lang="en-US" altLang="zh-CN" sz="1800" i="1" kern="100">
                                  <a:solidFill>
                                    <a:srgbClr val="191919"/>
                                  </a:solidFill>
                                  <a:effectLst/>
                                  <a:latin typeface="Cambria Math" panose="02040503050406030204" pitchFamily="18" charset="0"/>
                                  <a:ea typeface="宋体" panose="02010600030101010101" pitchFamily="2" charset="-122"/>
                                </a:rPr>
                                <m:t>𝑇</m:t>
                              </m:r>
                            </m:sup>
                            <m:e>
                              <m:sSub>
                                <m:sSubPr>
                                  <m:ctrlPr>
                                    <a:rPr lang="zh-CN" altLang="zh-CN" sz="1800" i="1" kern="100">
                                      <a:solidFill>
                                        <a:srgbClr val="191919"/>
                                      </a:solidFill>
                                      <a:effectLst/>
                                      <a:latin typeface="Cambria Math" panose="02040503050406030204" pitchFamily="18" charset="0"/>
                                      <a:ea typeface="Cambria Math" panose="02040503050406030204" pitchFamily="18" charset="0"/>
                                    </a:rPr>
                                  </m:ctrlPr>
                                </m:sSubPr>
                                <m:e>
                                  <m:sSub>
                                    <m:sSubPr>
                                      <m:ctrlPr>
                                        <a:rPr lang="zh-CN" altLang="zh-CN" sz="1800" i="1" kern="100">
                                          <a:solidFill>
                                            <a:srgbClr val="191919"/>
                                          </a:solidFill>
                                          <a:effectLst/>
                                          <a:latin typeface="Cambria Math" panose="02040503050406030204" pitchFamily="18" charset="0"/>
                                          <a:ea typeface="Cambria Math" panose="02040503050406030204" pitchFamily="18" charset="0"/>
                                        </a:rPr>
                                      </m:ctrlPr>
                                    </m:sSubPr>
                                    <m:e>
                                      <m:sSub>
                                        <m:sSubPr>
                                          <m:ctrlPr>
                                            <a:rPr lang="zh-CN" altLang="zh-CN" sz="1800" i="1" kern="100">
                                              <a:solidFill>
                                                <a:srgbClr val="191919"/>
                                              </a:solidFill>
                                              <a:effectLst/>
                                              <a:latin typeface="Cambria Math" panose="02040503050406030204" pitchFamily="18" charset="0"/>
                                              <a:ea typeface="Cambria Math" panose="02040503050406030204" pitchFamily="18" charset="0"/>
                                            </a:rPr>
                                          </m:ctrlPr>
                                        </m:sSubPr>
                                        <m:e>
                                          <m:r>
                                            <a:rPr lang="en-US" altLang="zh-CN" sz="1800" i="1" kern="100">
                                              <a:solidFill>
                                                <a:srgbClr val="191919"/>
                                              </a:solidFill>
                                              <a:effectLst/>
                                              <a:latin typeface="Cambria Math" panose="02040503050406030204" pitchFamily="18" charset="0"/>
                                              <a:ea typeface="宋体" panose="02010600030101010101" pitchFamily="2" charset="-122"/>
                                            </a:rPr>
                                            <m:t>𝑙</m:t>
                                          </m:r>
                                        </m:e>
                                        <m:sub>
                                          <m:r>
                                            <a:rPr lang="en-US" altLang="zh-CN" sz="1800" i="1" kern="100">
                                              <a:solidFill>
                                                <a:srgbClr val="191919"/>
                                              </a:solidFill>
                                              <a:effectLst/>
                                              <a:latin typeface="Cambria Math" panose="02040503050406030204" pitchFamily="18" charset="0"/>
                                              <a:ea typeface="宋体" panose="02010600030101010101" pitchFamily="2" charset="-122"/>
                                            </a:rPr>
                                            <m:t>𝑓</m:t>
                                          </m:r>
                                        </m:sub>
                                      </m:sSub>
                                      <m:r>
                                        <a:rPr lang="en-US" altLang="zh-CN" sz="1800" kern="100">
                                          <a:solidFill>
                                            <a:srgbClr val="191919"/>
                                          </a:solidFill>
                                          <a:effectLst/>
                                          <a:latin typeface="Cambria Math" panose="02040503050406030204" pitchFamily="18" charset="0"/>
                                          <a:ea typeface="宋体" panose="02010600030101010101" pitchFamily="2" charset="-122"/>
                                        </a:rPr>
                                        <m:t>(</m:t>
                                      </m:r>
                                      <m:r>
                                        <a:rPr lang="en-US" altLang="zh-CN" sz="1800" i="1" kern="100">
                                          <a:solidFill>
                                            <a:srgbClr val="191919"/>
                                          </a:solidFill>
                                          <a:effectLst/>
                                          <a:latin typeface="Cambria Math" panose="02040503050406030204" pitchFamily="18" charset="0"/>
                                          <a:ea typeface="宋体" panose="02010600030101010101" pitchFamily="2" charset="-122"/>
                                        </a:rPr>
                                        <m:t>𝐶</m:t>
                                      </m:r>
                                    </m:e>
                                    <m:sub>
                                      <m:r>
                                        <a:rPr lang="en-US" altLang="zh-CN" sz="1800" i="1" kern="100">
                                          <a:solidFill>
                                            <a:srgbClr val="191919"/>
                                          </a:solidFill>
                                          <a:effectLst/>
                                          <a:latin typeface="Cambria Math" panose="02040503050406030204" pitchFamily="18" charset="0"/>
                                          <a:ea typeface="宋体" panose="02010600030101010101" pitchFamily="2" charset="-122"/>
                                        </a:rPr>
                                        <m:t>𝑠</m:t>
                                      </m:r>
                                    </m:sub>
                                  </m:sSub>
                                  <m:r>
                                    <a:rPr lang="en-US" altLang="zh-CN" sz="1800" i="1" kern="100">
                                      <a:solidFill>
                                        <a:srgbClr val="191919"/>
                                      </a:solidFill>
                                      <a:effectLst/>
                                      <a:latin typeface="Cambria Math" panose="02040503050406030204" pitchFamily="18" charset="0"/>
                                      <a:ea typeface="宋体" panose="02010600030101010101" pitchFamily="2" charset="-122"/>
                                    </a:rPr>
                                    <m:t>−</m:t>
                                  </m:r>
                                  <m:r>
                                    <a:rPr lang="en-US" altLang="zh-CN" sz="1800" i="1" kern="100">
                                      <a:solidFill>
                                        <a:srgbClr val="191919"/>
                                      </a:solidFill>
                                      <a:effectLst/>
                                      <a:latin typeface="Cambria Math" panose="02040503050406030204" pitchFamily="18" charset="0"/>
                                      <a:ea typeface="宋体" panose="02010600030101010101" pitchFamily="2" charset="-122"/>
                                    </a:rPr>
                                    <m:t>𝐶</m:t>
                                  </m:r>
                                </m:e>
                                <m:sub>
                                  <m:r>
                                    <a:rPr lang="en-US" altLang="zh-CN" sz="1800" i="1" kern="100">
                                      <a:solidFill>
                                        <a:srgbClr val="191919"/>
                                      </a:solidFill>
                                      <a:effectLst/>
                                      <a:latin typeface="Cambria Math" panose="02040503050406030204" pitchFamily="18" charset="0"/>
                                      <a:ea typeface="宋体" panose="02010600030101010101" pitchFamily="2" charset="-122"/>
                                    </a:rPr>
                                    <m:t>𝑏</m:t>
                                  </m:r>
                                </m:sub>
                              </m:sSub>
                              <m:r>
                                <a:rPr lang="en-US" altLang="zh-CN" sz="1800" kern="100">
                                  <a:solidFill>
                                    <a:srgbClr val="191919"/>
                                  </a:solidFill>
                                  <a:effectLst/>
                                  <a:latin typeface="Cambria Math" panose="02040503050406030204" pitchFamily="18" charset="0"/>
                                  <a:ea typeface="宋体" panose="02010600030101010101" pitchFamily="2" charset="-122"/>
                                </a:rPr>
                                <m:t>) </m:t>
                              </m:r>
                              <m:sSub>
                                <m:sSubPr>
                                  <m:ctrlPr>
                                    <a:rPr lang="zh-CN" altLang="zh-CN" sz="1800" i="1" kern="100">
                                      <a:solidFill>
                                        <a:srgbClr val="191919"/>
                                      </a:solidFill>
                                      <a:effectLst/>
                                      <a:latin typeface="Cambria Math" panose="02040503050406030204" pitchFamily="18" charset="0"/>
                                      <a:ea typeface="Cambria Math" panose="02040503050406030204" pitchFamily="18" charset="0"/>
                                    </a:rPr>
                                  </m:ctrlPr>
                                </m:sSubPr>
                                <m:e>
                                  <m:sSubSup>
                                    <m:sSubSupPr>
                                      <m:ctrlPr>
                                        <a:rPr lang="zh-CN" altLang="zh-CN" sz="1800" i="1" kern="100">
                                          <a:solidFill>
                                            <a:srgbClr val="191919"/>
                                          </a:solidFill>
                                          <a:effectLst/>
                                          <a:latin typeface="Cambria Math" panose="02040503050406030204" pitchFamily="18" charset="0"/>
                                          <a:ea typeface="Cambria Math" panose="02040503050406030204" pitchFamily="18" charset="0"/>
                                        </a:rPr>
                                      </m:ctrlPr>
                                    </m:sSubSupPr>
                                    <m:e>
                                      <m:r>
                                        <a:rPr lang="en-US" altLang="zh-CN" sz="1800" i="1" kern="100">
                                          <a:solidFill>
                                            <a:srgbClr val="191919"/>
                                          </a:solidFill>
                                          <a:effectLst/>
                                          <a:latin typeface="Cambria Math" panose="02040503050406030204" pitchFamily="18" charset="0"/>
                                          <a:ea typeface="宋体" panose="02010600030101010101" pitchFamily="2" charset="-122"/>
                                        </a:rPr>
                                        <m:t>𝑎</m:t>
                                      </m:r>
                                    </m:e>
                                    <m:sub>
                                      <m:r>
                                        <a:rPr lang="en-US" altLang="zh-CN" sz="1800" i="1" kern="100">
                                          <a:solidFill>
                                            <a:srgbClr val="191919"/>
                                          </a:solidFill>
                                          <a:effectLst/>
                                          <a:latin typeface="Cambria Math" panose="02040503050406030204" pitchFamily="18" charset="0"/>
                                          <a:ea typeface="宋体" panose="02010600030101010101" pitchFamily="2" charset="-122"/>
                                        </a:rPr>
                                        <m:t>𝑡𝑓</m:t>
                                      </m:r>
                                      <m:r>
                                        <a:rPr lang="en-US" altLang="zh-CN" sz="1800" kern="100">
                                          <a:solidFill>
                                            <a:srgbClr val="191919"/>
                                          </a:solidFill>
                                          <a:effectLst/>
                                          <a:latin typeface="Cambria Math" panose="02040503050406030204" pitchFamily="18" charset="0"/>
                                          <a:ea typeface="宋体" panose="02010600030101010101" pitchFamily="2" charset="-122"/>
                                        </a:rPr>
                                        <m:t>0</m:t>
                                      </m:r>
                                    </m:sub>
                                    <m:sup>
                                      <m:r>
                                        <a:rPr lang="en-US" altLang="zh-CN" sz="1800" kern="100">
                                          <a:solidFill>
                                            <a:srgbClr val="191919"/>
                                          </a:solidFill>
                                          <a:effectLst/>
                                          <a:latin typeface="Cambria Math" panose="02040503050406030204" pitchFamily="18" charset="0"/>
                                          <a:ea typeface="宋体" panose="02010600030101010101" pitchFamily="2" charset="-122"/>
                                        </a:rPr>
                                        <m:t> </m:t>
                                      </m:r>
                                    </m:sup>
                                  </m:sSubSup>
                                </m:e>
                                <m:sub>
                                  <m:r>
                                    <a:rPr lang="en-US" altLang="zh-CN" sz="1800" b="0" i="1" kern="100" smtClean="0">
                                      <a:solidFill>
                                        <a:srgbClr val="191919"/>
                                      </a:solidFill>
                                      <a:effectLst/>
                                      <a:latin typeface="Cambria Math" panose="02040503050406030204" pitchFamily="18" charset="0"/>
                                      <a:ea typeface="宋体" panose="02010600030101010101" pitchFamily="2" charset="-122"/>
                                    </a:rPr>
                                    <m:t> </m:t>
                                  </m:r>
                                </m:sub>
                              </m:sSub>
                            </m:e>
                          </m:nary>
                        </m:e>
                        <m:e>
                          <m:r>
                            <a:rPr lang="en-US" altLang="zh-CN" sz="1800" kern="100">
                              <a:solidFill>
                                <a:srgbClr val="191919"/>
                              </a:solidFill>
                              <a:effectLst/>
                              <a:latin typeface="Cambria Math" panose="02040503050406030204" pitchFamily="18" charset="0"/>
                              <a:ea typeface="宋体" panose="02010600030101010101" pitchFamily="2" charset="-122"/>
                            </a:rPr>
                            <m:t>+</m:t>
                          </m:r>
                          <m:r>
                            <a:rPr lang="en-US" altLang="zh-CN" sz="1800" i="1" kern="100">
                              <a:solidFill>
                                <a:srgbClr val="191919"/>
                              </a:solidFill>
                              <a:effectLst/>
                              <a:latin typeface="Cambria Math" panose="02040503050406030204" pitchFamily="18" charset="0"/>
                              <a:ea typeface="宋体" panose="02010600030101010101" pitchFamily="2" charset="-122"/>
                            </a:rPr>
                            <m:t>𝜆</m:t>
                          </m:r>
                          <m:nary>
                            <m:naryPr>
                              <m:chr m:val="∑"/>
                              <m:limLoc m:val="undOvr"/>
                              <m:ctrlPr>
                                <a:rPr lang="zh-CN" altLang="zh-CN" sz="1800" i="1" kern="100">
                                  <a:solidFill>
                                    <a:srgbClr val="191919"/>
                                  </a:solidFill>
                                  <a:effectLst/>
                                  <a:latin typeface="Cambria Math" panose="02040503050406030204" pitchFamily="18" charset="0"/>
                                  <a:ea typeface="Cambria Math" panose="02040503050406030204" pitchFamily="18" charset="0"/>
                                </a:rPr>
                              </m:ctrlPr>
                            </m:naryPr>
                            <m:sub>
                              <m:r>
                                <a:rPr lang="en-US" altLang="zh-CN" sz="1800" i="1" kern="100">
                                  <a:solidFill>
                                    <a:srgbClr val="191919"/>
                                  </a:solidFill>
                                  <a:effectLst/>
                                  <a:latin typeface="Cambria Math" panose="02040503050406030204" pitchFamily="18" charset="0"/>
                                  <a:ea typeface="宋体" panose="02010600030101010101" pitchFamily="2" charset="-122"/>
                                </a:rPr>
                                <m:t>𝑡</m:t>
                              </m:r>
                              <m:r>
                                <a:rPr lang="en-US" altLang="zh-CN" sz="1800" kern="100">
                                  <a:solidFill>
                                    <a:srgbClr val="191919"/>
                                  </a:solidFill>
                                  <a:effectLst/>
                                  <a:latin typeface="Cambria Math" panose="02040503050406030204" pitchFamily="18" charset="0"/>
                                  <a:ea typeface="宋体" panose="02010600030101010101" pitchFamily="2" charset="-122"/>
                                </a:rPr>
                                <m:t>=1</m:t>
                              </m:r>
                            </m:sub>
                            <m:sup>
                              <m:r>
                                <a:rPr lang="en-US" altLang="zh-CN" sz="1800" i="1" kern="100">
                                  <a:solidFill>
                                    <a:srgbClr val="191919"/>
                                  </a:solidFill>
                                  <a:effectLst/>
                                  <a:latin typeface="Cambria Math" panose="02040503050406030204" pitchFamily="18" charset="0"/>
                                  <a:ea typeface="宋体" panose="02010600030101010101" pitchFamily="2" charset="-122"/>
                                </a:rPr>
                                <m:t>𝑇</m:t>
                              </m:r>
                            </m:sup>
                            <m:e>
                              <m:nary>
                                <m:naryPr>
                                  <m:chr m:val="∑"/>
                                  <m:limLoc m:val="undOvr"/>
                                  <m:ctrlPr>
                                    <a:rPr lang="zh-CN" altLang="zh-CN" sz="1800" i="1" kern="100">
                                      <a:solidFill>
                                        <a:srgbClr val="191919"/>
                                      </a:solidFill>
                                      <a:effectLst/>
                                      <a:latin typeface="Cambria Math" panose="02040503050406030204" pitchFamily="18" charset="0"/>
                                      <a:ea typeface="Cambria Math" panose="02040503050406030204" pitchFamily="18" charset="0"/>
                                    </a:rPr>
                                  </m:ctrlPr>
                                </m:naryPr>
                                <m:sub>
                                  <m:r>
                                    <a:rPr lang="en-US" altLang="zh-CN" sz="1800" i="1" kern="100">
                                      <a:solidFill>
                                        <a:srgbClr val="191919"/>
                                      </a:solidFill>
                                      <a:effectLst/>
                                      <a:latin typeface="Cambria Math" panose="02040503050406030204" pitchFamily="18" charset="0"/>
                                      <a:ea typeface="宋体" panose="02010600030101010101" pitchFamily="2" charset="-122"/>
                                    </a:rPr>
                                    <m:t>𝑖</m:t>
                                  </m:r>
                                  <m:r>
                                    <a:rPr lang="en-US" altLang="zh-CN" sz="1800" kern="100">
                                      <a:solidFill>
                                        <a:srgbClr val="191919"/>
                                      </a:solidFill>
                                      <a:effectLst/>
                                      <a:latin typeface="Cambria Math" panose="02040503050406030204" pitchFamily="18" charset="0"/>
                                      <a:ea typeface="宋体" panose="02010600030101010101" pitchFamily="2" charset="-122"/>
                                    </a:rPr>
                                    <m:t>=1</m:t>
                                  </m:r>
                                </m:sub>
                                <m:sup>
                                  <m:r>
                                    <a:rPr lang="en-US" altLang="zh-CN" sz="1800" i="1" kern="100">
                                      <a:solidFill>
                                        <a:srgbClr val="191919"/>
                                      </a:solidFill>
                                      <a:effectLst/>
                                      <a:latin typeface="Cambria Math" panose="02040503050406030204" pitchFamily="18" charset="0"/>
                                      <a:ea typeface="宋体" panose="02010600030101010101" pitchFamily="2" charset="-122"/>
                                    </a:rPr>
                                    <m:t>𝑡</m:t>
                                  </m:r>
                                  <m:r>
                                    <a:rPr lang="en-US" altLang="zh-CN" sz="1800" kern="100">
                                      <a:solidFill>
                                        <a:srgbClr val="191919"/>
                                      </a:solidFill>
                                      <a:effectLst/>
                                      <a:latin typeface="Cambria Math" panose="02040503050406030204" pitchFamily="18" charset="0"/>
                                      <a:ea typeface="宋体" panose="02010600030101010101" pitchFamily="2" charset="-122"/>
                                    </a:rPr>
                                    <m:t>=1</m:t>
                                  </m:r>
                                </m:sup>
                                <m:e>
                                  <m:sSub>
                                    <m:sSubPr>
                                      <m:ctrlPr>
                                        <a:rPr lang="zh-CN" altLang="zh-CN" sz="1800" i="1" kern="100">
                                          <a:solidFill>
                                            <a:srgbClr val="191919"/>
                                          </a:solidFill>
                                          <a:effectLst/>
                                          <a:latin typeface="Cambria Math" panose="02040503050406030204" pitchFamily="18" charset="0"/>
                                          <a:ea typeface="Cambria Math" panose="02040503050406030204" pitchFamily="18" charset="0"/>
                                        </a:rPr>
                                      </m:ctrlPr>
                                    </m:sSubPr>
                                    <m:e>
                                      <m:r>
                                        <a:rPr lang="en-US" altLang="zh-CN" sz="1800" i="1" kern="100">
                                          <a:solidFill>
                                            <a:srgbClr val="191919"/>
                                          </a:solidFill>
                                          <a:effectLst/>
                                          <a:latin typeface="Cambria Math" panose="02040503050406030204" pitchFamily="18" charset="0"/>
                                          <a:ea typeface="宋体" panose="02010600030101010101" pitchFamily="2" charset="-122"/>
                                        </a:rPr>
                                        <m:t>𝑝</m:t>
                                      </m:r>
                                    </m:e>
                                    <m:sub>
                                      <m:r>
                                        <a:rPr lang="en-US" altLang="zh-CN" sz="1800" i="1" kern="100">
                                          <a:solidFill>
                                            <a:srgbClr val="191919"/>
                                          </a:solidFill>
                                          <a:effectLst/>
                                          <a:latin typeface="Cambria Math" panose="02040503050406030204" pitchFamily="18" charset="0"/>
                                          <a:ea typeface="宋体" panose="02010600030101010101" pitchFamily="2" charset="-122"/>
                                        </a:rPr>
                                        <m:t>𝑓</m:t>
                                      </m:r>
                                    </m:sub>
                                  </m:sSub>
                                  <m:d>
                                    <m:dPr>
                                      <m:ctrlPr>
                                        <a:rPr lang="zh-CN" altLang="zh-CN" sz="1800" i="1" kern="100">
                                          <a:solidFill>
                                            <a:srgbClr val="191919"/>
                                          </a:solidFill>
                                          <a:effectLst/>
                                          <a:latin typeface="Cambria Math" panose="02040503050406030204" pitchFamily="18" charset="0"/>
                                          <a:ea typeface="Cambria Math" panose="02040503050406030204" pitchFamily="18" charset="0"/>
                                        </a:rPr>
                                      </m:ctrlPr>
                                    </m:dPr>
                                    <m:e>
                                      <m:r>
                                        <a:rPr lang="en-US" altLang="zh-CN" sz="1800" i="1" kern="100">
                                          <a:solidFill>
                                            <a:srgbClr val="191919"/>
                                          </a:solidFill>
                                          <a:effectLst/>
                                          <a:latin typeface="Cambria Math" panose="02040503050406030204" pitchFamily="18" charset="0"/>
                                          <a:ea typeface="宋体" panose="02010600030101010101" pitchFamily="2" charset="-122"/>
                                        </a:rPr>
                                        <m:t>𝑖</m:t>
                                      </m:r>
                                    </m:e>
                                  </m:d>
                                  <m:sSub>
                                    <m:sSubPr>
                                      <m:ctrlPr>
                                        <a:rPr lang="zh-CN" altLang="zh-CN" sz="1800" i="1" kern="100">
                                          <a:solidFill>
                                            <a:srgbClr val="191919"/>
                                          </a:solidFill>
                                          <a:effectLst/>
                                          <a:latin typeface="Cambria Math" panose="02040503050406030204" pitchFamily="18" charset="0"/>
                                          <a:ea typeface="Cambria Math" panose="02040503050406030204" pitchFamily="18" charset="0"/>
                                        </a:rPr>
                                      </m:ctrlPr>
                                    </m:sSubPr>
                                    <m:e>
                                      <m:r>
                                        <a:rPr lang="en-US" altLang="zh-CN" sz="1800" i="1" kern="100">
                                          <a:solidFill>
                                            <a:srgbClr val="191919"/>
                                          </a:solidFill>
                                          <a:effectLst/>
                                          <a:latin typeface="Cambria Math" panose="02040503050406030204" pitchFamily="18" charset="0"/>
                                          <a:ea typeface="宋体" panose="02010600030101010101" pitchFamily="2" charset="-122"/>
                                        </a:rPr>
                                        <m:t>𝑚</m:t>
                                      </m:r>
                                    </m:e>
                                    <m:sub>
                                      <m:r>
                                        <a:rPr lang="en-US" altLang="zh-CN" sz="1800" i="1" kern="100">
                                          <a:solidFill>
                                            <a:srgbClr val="191919"/>
                                          </a:solidFill>
                                          <a:effectLst/>
                                          <a:latin typeface="Cambria Math" panose="02040503050406030204" pitchFamily="18" charset="0"/>
                                          <a:ea typeface="宋体" panose="02010600030101010101" pitchFamily="2" charset="-122"/>
                                        </a:rPr>
                                        <m:t>𝑡𝑓</m:t>
                                      </m:r>
                                    </m:sub>
                                  </m:sSub>
                                  <m:sSub>
                                    <m:sSubPr>
                                      <m:ctrlPr>
                                        <a:rPr lang="zh-CN" altLang="zh-CN" sz="1800" i="1" kern="100">
                                          <a:solidFill>
                                            <a:srgbClr val="191919"/>
                                          </a:solidFill>
                                          <a:effectLst/>
                                          <a:latin typeface="Cambria Math" panose="02040503050406030204" pitchFamily="18" charset="0"/>
                                          <a:ea typeface="Cambria Math" panose="02040503050406030204" pitchFamily="18" charset="0"/>
                                        </a:rPr>
                                      </m:ctrlPr>
                                    </m:sSubPr>
                                    <m:e>
                                      <m:sSubSup>
                                        <m:sSubSupPr>
                                          <m:ctrlPr>
                                            <a:rPr lang="zh-CN" altLang="zh-CN" sz="1800" i="1" kern="100">
                                              <a:solidFill>
                                                <a:srgbClr val="191919"/>
                                              </a:solidFill>
                                              <a:effectLst/>
                                              <a:latin typeface="Cambria Math" panose="02040503050406030204" pitchFamily="18" charset="0"/>
                                              <a:ea typeface="Cambria Math" panose="02040503050406030204" pitchFamily="18" charset="0"/>
                                            </a:rPr>
                                          </m:ctrlPr>
                                        </m:sSubSupPr>
                                        <m:e>
                                          <m:r>
                                            <a:rPr lang="en-US" altLang="zh-CN" sz="1800" i="1" kern="100">
                                              <a:solidFill>
                                                <a:srgbClr val="191919"/>
                                              </a:solidFill>
                                              <a:effectLst/>
                                              <a:latin typeface="Cambria Math" panose="02040503050406030204" pitchFamily="18" charset="0"/>
                                              <a:ea typeface="宋体" panose="02010600030101010101" pitchFamily="2" charset="-122"/>
                                            </a:rPr>
                                            <m:t>𝑎</m:t>
                                          </m:r>
                                        </m:e>
                                        <m:sub>
                                          <m:r>
                                            <a:rPr lang="en-US" altLang="zh-CN" sz="1800" i="1" kern="100">
                                              <a:solidFill>
                                                <a:srgbClr val="191919"/>
                                              </a:solidFill>
                                              <a:effectLst/>
                                              <a:latin typeface="Cambria Math" panose="02040503050406030204" pitchFamily="18" charset="0"/>
                                              <a:ea typeface="宋体" panose="02010600030101010101" pitchFamily="2" charset="-122"/>
                                            </a:rPr>
                                            <m:t>𝑡𝑓𝑖</m:t>
                                          </m:r>
                                        </m:sub>
                                        <m:sup>
                                          <m:r>
                                            <a:rPr lang="en-US" altLang="zh-CN" sz="1800" kern="100">
                                              <a:solidFill>
                                                <a:srgbClr val="191919"/>
                                              </a:solidFill>
                                              <a:effectLst/>
                                              <a:latin typeface="Cambria Math" panose="02040503050406030204" pitchFamily="18" charset="0"/>
                                              <a:ea typeface="宋体" panose="02010600030101010101" pitchFamily="2" charset="-122"/>
                                            </a:rPr>
                                            <m:t> </m:t>
                                          </m:r>
                                        </m:sup>
                                      </m:sSubSup>
                                    </m:e>
                                    <m:sub>
                                      <m:r>
                                        <a:rPr lang="en-US" altLang="zh-CN" sz="1800" b="0" i="1" kern="100" smtClean="0">
                                          <a:solidFill>
                                            <a:srgbClr val="191919"/>
                                          </a:solidFill>
                                          <a:effectLst/>
                                          <a:latin typeface="Cambria Math" panose="02040503050406030204" pitchFamily="18" charset="0"/>
                                          <a:ea typeface="宋体" panose="02010600030101010101" pitchFamily="2" charset="-122"/>
                                        </a:rPr>
                                        <m:t> </m:t>
                                      </m:r>
                                    </m:sub>
                                  </m:sSub>
                                </m:e>
                              </m:nary>
                            </m:e>
                          </m:nary>
                          <m:r>
                            <a:rPr lang="en-US" altLang="zh-CN" sz="1800" i="1" kern="100">
                              <a:solidFill>
                                <a:srgbClr val="191919"/>
                              </a:solidFill>
                              <a:effectLst/>
                              <a:latin typeface="Cambria Math" panose="02040503050406030204" pitchFamily="18" charset="0"/>
                              <a:ea typeface="宋体" panose="02010600030101010101" pitchFamily="2" charset="-122"/>
                            </a:rPr>
                            <m:t>#</m:t>
                          </m:r>
                        </m:e>
                        <m:e>
                          <m:r>
                            <a:rPr lang="en-US" altLang="zh-CN" sz="1800" b="0" i="1" kern="100" smtClean="0">
                              <a:solidFill>
                                <a:srgbClr val="191919"/>
                              </a:solidFill>
                              <a:effectLst/>
                              <a:latin typeface="Cambria Math" panose="02040503050406030204" pitchFamily="18" charset="0"/>
                              <a:ea typeface="宋体" panose="02010600030101010101" pitchFamily="2" charset="-122"/>
                            </a:rPr>
                            <m:t> </m:t>
                          </m:r>
                        </m:e>
                      </m:eqArr>
                    </m:oMath>
                  </m:oMathPara>
                </a14:m>
                <a:endParaRPr lang="zh-CN" altLang="zh-CN" sz="1800" kern="100" dirty="0">
                  <a:effectLst/>
                  <a:latin typeface="Times New Roman" panose="02020603050405020304" pitchFamily="18" charset="0"/>
                  <a:ea typeface="宋体" panose="02010600030101010101" pitchFamily="2" charset="-122"/>
                </a:endParaRPr>
              </a:p>
            </p:txBody>
          </p:sp>
        </mc:Choice>
        <mc:Fallback xmlns="">
          <p:sp>
            <p:nvSpPr>
              <p:cNvPr id="4" name="文本框 3">
                <a:extLst>
                  <a:ext uri="{FF2B5EF4-FFF2-40B4-BE49-F238E27FC236}">
                    <a16:creationId xmlns:a16="http://schemas.microsoft.com/office/drawing/2014/main" id="{8817BE97-E3EE-2E85-64E9-F568749FB710}"/>
                  </a:ext>
                </a:extLst>
              </p:cNvPr>
              <p:cNvSpPr txBox="1">
                <a:spLocks noRot="1" noChangeAspect="1" noMove="1" noResize="1" noEditPoints="1" noAdjustHandles="1" noChangeArrowheads="1" noChangeShapeType="1" noTextEdit="1"/>
              </p:cNvSpPr>
              <p:nvPr/>
            </p:nvSpPr>
            <p:spPr>
              <a:xfrm>
                <a:off x="355599" y="1021068"/>
                <a:ext cx="11475039" cy="3597908"/>
              </a:xfrm>
              <a:prstGeom prst="rect">
                <a:avLst/>
              </a:prstGeom>
              <a:blipFill>
                <a:blip r:embed="rId3"/>
                <a:stretch>
                  <a:fillRect l="-425" r="-42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8888BE45-20D4-CE22-8EF7-24A29B86E2A7}"/>
                  </a:ext>
                </a:extLst>
              </p:cNvPr>
              <p:cNvSpPr txBox="1"/>
              <p:nvPr/>
            </p:nvSpPr>
            <p:spPr>
              <a:xfrm>
                <a:off x="662233" y="4230399"/>
                <a:ext cx="6094428" cy="977575"/>
              </a:xfrm>
              <a:prstGeom prst="rect">
                <a:avLst/>
              </a:prstGeom>
              <a:noFill/>
            </p:spPr>
            <p:txBody>
              <a:bodyPr wrap="square">
                <a:spAutoFit/>
              </a:bodyPr>
              <a:lstStyle/>
              <a:p>
                <a:pPr/>
                <a:r>
                  <a:rPr lang="en-US" altLang="zh-CN" kern="100" dirty="0">
                    <a:latin typeface="微软雅黑" panose="020B0503020204020204" pitchFamily="34" charset="-122"/>
                    <a:ea typeface="微软雅黑" panose="020B0503020204020204" pitchFamily="34" charset="-122"/>
                  </a:rPr>
                  <a:t>SP</a:t>
                </a:r>
                <a:r>
                  <a:rPr lang="zh-CN" altLang="zh-CN" kern="100" dirty="0">
                    <a:latin typeface="微软雅黑" panose="020B0503020204020204" pitchFamily="34" charset="-122"/>
                    <a:ea typeface="微软雅黑" panose="020B0503020204020204" pitchFamily="34" charset="-122"/>
                  </a:rPr>
                  <a:t>问题</a:t>
                </a:r>
                <a:r>
                  <a:rPr lang="en-US" altLang="zh-CN" kern="100" dirty="0">
                    <a:latin typeface="微软雅黑" panose="020B0503020204020204" pitchFamily="34" charset="-122"/>
                    <a:ea typeface="微软雅黑" panose="020B0503020204020204" pitchFamily="34" charset="-122"/>
                  </a:rPr>
                  <a:t>:</a:t>
                </a:r>
                <a:br>
                  <a:rPr lang="en-US" altLang="zh-CN" sz="1800" i="1" kern="100" dirty="0">
                    <a:effectLst/>
                    <a:latin typeface="Times New Roman" panose="02020603050405020304" pitchFamily="18" charset="0"/>
                    <a:ea typeface="宋体" panose="02010600030101010101" pitchFamily="2" charset="-122"/>
                  </a:rPr>
                </a:br>
                <a14:m>
                  <m:oMathPara xmlns:m="http://schemas.openxmlformats.org/officeDocument/2006/math">
                    <m:oMathParaPr>
                      <m:jc m:val="centerGroup"/>
                    </m:oMathParaPr>
                    <m:oMath xmlns:m="http://schemas.openxmlformats.org/officeDocument/2006/math">
                      <m:eqArr>
                        <m:eqArrPr>
                          <m:ctrlPr>
                            <a:rPr lang="zh-CN" altLang="zh-CN" i="1">
                              <a:effectLst/>
                              <a:latin typeface="Cambria Math" panose="02040503050406030204" pitchFamily="18" charset="0"/>
                              <a:ea typeface="Cambria Math" panose="02040503050406030204" pitchFamily="18" charset="0"/>
                            </a:rPr>
                          </m:ctrlPr>
                        </m:eqArrPr>
                        <m:e>
                          <m:func>
                            <m:funcPr>
                              <m:ctrlPr>
                                <a:rPr lang="zh-CN" altLang="zh-CN" i="1">
                                  <a:effectLst/>
                                  <a:latin typeface="Cambria Math" panose="02040503050406030204" pitchFamily="18" charset="0"/>
                                  <a:ea typeface="Cambria Math" panose="02040503050406030204" pitchFamily="18" charset="0"/>
                                </a:rPr>
                              </m:ctrlPr>
                            </m:funcPr>
                            <m:fName>
                              <m:limLow>
                                <m:limLowPr>
                                  <m:ctrlPr>
                                    <a:rPr lang="zh-CN" altLang="zh-CN" i="1">
                                      <a:effectLst/>
                                      <a:latin typeface="Cambria Math" panose="02040503050406030204" pitchFamily="18" charset="0"/>
                                      <a:ea typeface="Cambria Math" panose="02040503050406030204" pitchFamily="18" charset="0"/>
                                    </a:rPr>
                                  </m:ctrlPr>
                                </m:limLowPr>
                                <m:e>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min</m:t>
                                  </m:r>
                                </m:e>
                                <m:lim>
                                  <m:sSub>
                                    <m:sSubPr>
                                      <m:ctrlPr>
                                        <a:rPr lang="zh-CN" altLang="zh-CN" b="1" i="1">
                                          <a:effectLst/>
                                          <a:latin typeface="Cambria Math" panose="02040503050406030204" pitchFamily="18" charset="0"/>
                                          <a:ea typeface="Cambria Math" panose="02040503050406030204" pitchFamily="18" charset="0"/>
                                        </a:rPr>
                                      </m:ctrlPr>
                                    </m:sSubPr>
                                    <m:e>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b="1" i="1">
                                              <a:effectLst/>
                                              <a:latin typeface="Cambria Math" panose="02040503050406030204" pitchFamily="18" charset="0"/>
                                              <a:ea typeface="Cambria Math" panose="02040503050406030204" pitchFamily="18" charset="0"/>
                                            </a:rPr>
                                          </m:ctrlPr>
                                        </m:sSupPr>
                                        <m:e>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𝒙</m:t>
                                          </m:r>
                                        </m:e>
                                        <m:sup>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m:t>
                                          </m:r>
                                        </m:sup>
                                      </m:sSup>
                                    </m:e>
                                    <m:sub>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𝒇</m:t>
                                      </m:r>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 </m:t>
                                      </m:r>
                                    </m:sub>
                                  </m:sSub>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 </m:t>
                                  </m:r>
                                  <m:sSub>
                                    <m:sSubPr>
                                      <m:ctrlPr>
                                        <a:rPr lang="zh-CN" altLang="zh-CN" b="1" i="1">
                                          <a:effectLst/>
                                          <a:latin typeface="Cambria Math" panose="02040503050406030204" pitchFamily="18" charset="0"/>
                                          <a:ea typeface="Cambria Math" panose="02040503050406030204" pitchFamily="18" charset="0"/>
                                        </a:rPr>
                                      </m:ctrlPr>
                                    </m:sSubPr>
                                    <m:e>
                                      <m:sSup>
                                        <m:sSupPr>
                                          <m:ctrlPr>
                                            <a:rPr lang="zh-CN" altLang="zh-CN" b="1" i="1">
                                              <a:effectLst/>
                                              <a:latin typeface="Cambria Math" panose="02040503050406030204" pitchFamily="18" charset="0"/>
                                              <a:ea typeface="Cambria Math" panose="02040503050406030204" pitchFamily="18" charset="0"/>
                                            </a:rPr>
                                          </m:ctrlPr>
                                        </m:sSupPr>
                                        <m:e>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𝒂</m:t>
                                          </m:r>
                                        </m:e>
                                        <m:sup>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m:t>
                                          </m:r>
                                        </m:sup>
                                      </m:sSup>
                                    </m:e>
                                    <m:sub>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𝒇</m:t>
                                      </m:r>
                                    </m:sub>
                                  </m:sSub>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m:t>
                                  </m:r>
                                </m:lim>
                              </m:limLow>
                            </m:fName>
                            <m:e>
                              <m:sSub>
                                <m:sSubPr>
                                  <m:ctrlPr>
                                    <a:rPr lang="zh-CN" altLang="zh-CN" i="1">
                                      <a:solidFill>
                                        <a:srgbClr val="191919"/>
                                      </a:solidFill>
                                      <a:effectLst/>
                                      <a:latin typeface="Cambria Math" panose="02040503050406030204" pitchFamily="18" charset="0"/>
                                      <a:ea typeface="Cambria Math" panose="02040503050406030204" pitchFamily="18" charset="0"/>
                                    </a:rPr>
                                  </m:ctrlPr>
                                </m:sSubPr>
                                <m:e>
                                  <m:r>
                                    <a:rPr lang="en-US" altLang="zh-CN" sz="1800" i="1" kern="100">
                                      <a:solidFill>
                                        <a:srgbClr val="191919"/>
                                      </a:solidFill>
                                      <a:effectLst/>
                                      <a:latin typeface="Cambria Math" panose="02040503050406030204" pitchFamily="18" charset="0"/>
                                      <a:ea typeface="宋体" panose="02010600030101010101" pitchFamily="2" charset="-122"/>
                                      <a:cs typeface="Times New Roman" panose="02020603050405020304" pitchFamily="18" charset="0"/>
                                    </a:rPr>
                                    <m:t>𝐶</m:t>
                                  </m:r>
                                </m:e>
                                <m:sub>
                                  <m:r>
                                    <a:rPr lang="en-US" altLang="zh-CN" sz="1800" i="1" kern="100">
                                      <a:solidFill>
                                        <a:srgbClr val="191919"/>
                                      </a:solidFill>
                                      <a:effectLst/>
                                      <a:latin typeface="Cambria Math" panose="02040503050406030204" pitchFamily="18" charset="0"/>
                                      <a:ea typeface="宋体" panose="02010600030101010101" pitchFamily="2" charset="-122"/>
                                      <a:cs typeface="Times New Roman" panose="02020603050405020304" pitchFamily="18" charset="0"/>
                                    </a:rPr>
                                    <m:t>𝑓</m:t>
                                  </m:r>
                                </m:sub>
                              </m:sSub>
                              <m:r>
                                <a:rPr lang="en-US" altLang="zh-CN" sz="1800" i="1" kern="100">
                                  <a:solidFill>
                                    <a:srgbClr val="191919"/>
                                  </a:solidFill>
                                  <a:effectLst/>
                                  <a:latin typeface="Cambria Math" panose="02040503050406030204" pitchFamily="18" charset="0"/>
                                  <a:ea typeface="宋体" panose="02010600030101010101" pitchFamily="2" charset="-122"/>
                                  <a:cs typeface="Times New Roman" panose="02020603050405020304" pitchFamily="18" charset="0"/>
                                </a:rPr>
                                <m:t>−</m:t>
                              </m:r>
                              <m:nary>
                                <m:naryPr>
                                  <m:chr m:val="∑"/>
                                  <m:limLoc m:val="subSup"/>
                                  <m:ctrlPr>
                                    <a:rPr lang="zh-CN" altLang="zh-CN" i="1">
                                      <a:solidFill>
                                        <a:srgbClr val="191919"/>
                                      </a:solidFill>
                                      <a:effectLst/>
                                      <a:latin typeface="Cambria Math" panose="02040503050406030204" pitchFamily="18" charset="0"/>
                                      <a:ea typeface="Cambria Math" panose="02040503050406030204" pitchFamily="18" charset="0"/>
                                    </a:rPr>
                                  </m:ctrlPr>
                                </m:naryPr>
                                <m:sub>
                                  <m:r>
                                    <a:rPr lang="en-US" altLang="zh-CN" sz="1800" i="1" kern="100">
                                      <a:solidFill>
                                        <a:srgbClr val="191919"/>
                                      </a:solidFill>
                                      <a:effectLst/>
                                      <a:latin typeface="Cambria Math" panose="02040503050406030204" pitchFamily="18" charset="0"/>
                                      <a:ea typeface="宋体" panose="02010600030101010101" pitchFamily="2" charset="-122"/>
                                      <a:cs typeface="Times New Roman" panose="02020603050405020304" pitchFamily="18" charset="0"/>
                                    </a:rPr>
                                    <m:t>𝑡</m:t>
                                  </m:r>
                                  <m:r>
                                    <a:rPr lang="en-US" altLang="zh-CN" sz="1800" i="1" kern="100">
                                      <a:solidFill>
                                        <a:srgbClr val="191919"/>
                                      </a:solidFill>
                                      <a:effectLst/>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sz="1800" i="1" kern="100">
                                      <a:solidFill>
                                        <a:srgbClr val="191919"/>
                                      </a:solidFill>
                                      <a:effectLst/>
                                      <a:latin typeface="Cambria Math" panose="02040503050406030204" pitchFamily="18" charset="0"/>
                                      <a:ea typeface="宋体" panose="02010600030101010101" pitchFamily="2" charset="-122"/>
                                      <a:cs typeface="Times New Roman" panose="02020603050405020304" pitchFamily="18" charset="0"/>
                                    </a:rPr>
                                    <m:t>𝑇</m:t>
                                  </m:r>
                                </m:sup>
                                <m:e>
                                  <m:sSub>
                                    <m:sSubPr>
                                      <m:ctrlPr>
                                        <a:rPr lang="zh-CN" altLang="zh-CN" i="1">
                                          <a:solidFill>
                                            <a:srgbClr val="191919"/>
                                          </a:solidFill>
                                          <a:effectLst/>
                                          <a:latin typeface="Cambria Math" panose="02040503050406030204" pitchFamily="18" charset="0"/>
                                          <a:ea typeface="Cambria Math" panose="02040503050406030204" pitchFamily="18" charset="0"/>
                                        </a:rPr>
                                      </m:ctrlPr>
                                    </m:sSubPr>
                                    <m:e>
                                      <m:r>
                                        <a:rPr lang="en-US" altLang="zh-CN" sz="1800" i="1" kern="100">
                                          <a:solidFill>
                                            <a:srgbClr val="191919"/>
                                          </a:solidFill>
                                          <a:effectLst/>
                                          <a:latin typeface="Cambria Math" panose="02040503050406030204" pitchFamily="18" charset="0"/>
                                          <a:ea typeface="宋体" panose="02010600030101010101" pitchFamily="2" charset="-122"/>
                                          <a:cs typeface="Times New Roman" panose="02020603050405020304" pitchFamily="18" charset="0"/>
                                        </a:rPr>
                                        <m:t>𝑙</m:t>
                                      </m:r>
                                    </m:e>
                                    <m:sub>
                                      <m:r>
                                        <a:rPr lang="en-US" altLang="zh-CN" sz="1800" i="1" kern="100">
                                          <a:solidFill>
                                            <a:srgbClr val="191919"/>
                                          </a:solidFill>
                                          <a:effectLst/>
                                          <a:latin typeface="Cambria Math" panose="02040503050406030204" pitchFamily="18" charset="0"/>
                                          <a:ea typeface="宋体" panose="02010600030101010101" pitchFamily="2" charset="-122"/>
                                          <a:cs typeface="Times New Roman" panose="02020603050405020304" pitchFamily="18" charset="0"/>
                                        </a:rPr>
                                        <m:t>𝑓</m:t>
                                      </m:r>
                                    </m:sub>
                                  </m:sSub>
                                  <m:sSub>
                                    <m:sSubPr>
                                      <m:ctrlPr>
                                        <a:rPr lang="zh-CN" altLang="zh-CN" i="1">
                                          <a:solidFill>
                                            <a:srgbClr val="191919"/>
                                          </a:solidFill>
                                          <a:effectLst/>
                                          <a:latin typeface="Cambria Math" panose="02040503050406030204" pitchFamily="18" charset="0"/>
                                          <a:ea typeface="Cambria Math" panose="02040503050406030204" pitchFamily="18" charset="0"/>
                                        </a:rPr>
                                      </m:ctrlPr>
                                    </m:sSubPr>
                                    <m:e>
                                      <m:r>
                                        <a:rPr lang="en-US" altLang="zh-CN" sz="1800" i="1" kern="100">
                                          <a:solidFill>
                                            <a:srgbClr val="191919"/>
                                          </a:solidFill>
                                          <a:effectLst/>
                                          <a:latin typeface="Cambria Math" panose="02040503050406030204" pitchFamily="18" charset="0"/>
                                          <a:ea typeface="宋体" panose="02010600030101010101" pitchFamily="2" charset="-122"/>
                                          <a:cs typeface="Times New Roman" panose="02020603050405020304" pitchFamily="18" charset="0"/>
                                        </a:rPr>
                                        <m:t>𝜋</m:t>
                                      </m:r>
                                    </m:e>
                                    <m:sub>
                                      <m:r>
                                        <a:rPr lang="en-US" altLang="zh-CN" sz="1800" i="1" kern="100">
                                          <a:solidFill>
                                            <a:srgbClr val="191919"/>
                                          </a:solidFill>
                                          <a:effectLst/>
                                          <a:latin typeface="Cambria Math" panose="02040503050406030204" pitchFamily="18" charset="0"/>
                                          <a:ea typeface="宋体" panose="02010600030101010101" pitchFamily="2" charset="-122"/>
                                          <a:cs typeface="Times New Roman" panose="02020603050405020304" pitchFamily="18" charset="0"/>
                                        </a:rPr>
                                        <m:t>𝑡</m:t>
                                      </m:r>
                                    </m:sub>
                                  </m:sSub>
                                </m:e>
                              </m:nary>
                              <m:sSubSup>
                                <m:sSubSupPr>
                                  <m:ctrlPr>
                                    <a:rPr lang="zh-CN" altLang="zh-CN" i="1">
                                      <a:effectLst/>
                                      <a:latin typeface="Cambria Math" panose="02040503050406030204" pitchFamily="18" charset="0"/>
                                      <a:ea typeface="Cambria Math" panose="02040503050406030204" pitchFamily="18" charset="0"/>
                                    </a:rPr>
                                  </m:ctrlPr>
                                </m:sSub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𝑡𝑓</m:t>
                                  </m:r>
                                </m:sub>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 </m:t>
                                  </m:r>
                                </m:sup>
                              </m:sSub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solidFill>
                                    <a:srgbClr val="191919"/>
                                  </a:solidFill>
                                  <a:effectLst/>
                                  <a:latin typeface="Cambria Math" panose="02040503050406030204" pitchFamily="18" charset="0"/>
                                  <a:ea typeface="宋体" panose="02010600030101010101" pitchFamily="2" charset="-122"/>
                                  <a:cs typeface="Times New Roman" panose="02020603050405020304" pitchFamily="18" charset="0"/>
                                </a:rPr>
                                <m:t> </m:t>
                              </m:r>
                              <m:sSub>
                                <m:sSubPr>
                                  <m:ctrlPr>
                                    <a:rPr lang="zh-CN" altLang="zh-CN" i="1">
                                      <a:solidFill>
                                        <a:srgbClr val="191919"/>
                                      </a:solidFill>
                                      <a:effectLst/>
                                      <a:latin typeface="Cambria Math" panose="02040503050406030204" pitchFamily="18" charset="0"/>
                                      <a:ea typeface="Cambria Math" panose="02040503050406030204" pitchFamily="18" charset="0"/>
                                    </a:rPr>
                                  </m:ctrlPr>
                                </m:sSubPr>
                                <m:e>
                                  <m:r>
                                    <a:rPr lang="en-US" altLang="zh-CN" sz="1800" i="1" kern="100">
                                      <a:solidFill>
                                        <a:srgbClr val="191919"/>
                                      </a:solidFill>
                                      <a:effectLst/>
                                      <a:latin typeface="Cambria Math" panose="02040503050406030204" pitchFamily="18" charset="0"/>
                                      <a:ea typeface="宋体" panose="02010600030101010101" pitchFamily="2" charset="-122"/>
                                      <a:cs typeface="Times New Roman" panose="02020603050405020304" pitchFamily="18" charset="0"/>
                                    </a:rPr>
                                    <m:t>𝛽</m:t>
                                  </m:r>
                                </m:e>
                                <m:sub>
                                  <m:r>
                                    <a:rPr lang="en-US" altLang="zh-CN" sz="1800" i="1" kern="100">
                                      <a:solidFill>
                                        <a:srgbClr val="191919"/>
                                      </a:solidFill>
                                      <a:effectLst/>
                                      <a:latin typeface="Cambria Math" panose="02040503050406030204" pitchFamily="18" charset="0"/>
                                      <a:ea typeface="宋体" panose="02010600030101010101" pitchFamily="2" charset="-122"/>
                                      <a:cs typeface="Times New Roman" panose="02020603050405020304" pitchFamily="18" charset="0"/>
                                    </a:rPr>
                                    <m:t>𝑓</m:t>
                                  </m:r>
                                </m:sub>
                              </m:sSub>
                            </m:e>
                          </m:func>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 #</m:t>
                          </m:r>
                        </m:e>
                      </m:eqArr>
                    </m:oMath>
                  </m:oMathPara>
                </a14:m>
                <a:endParaRPr lang="zh-CN" altLang="en-US" dirty="0"/>
              </a:p>
            </p:txBody>
          </p:sp>
        </mc:Choice>
        <mc:Fallback xmlns="">
          <p:sp>
            <p:nvSpPr>
              <p:cNvPr id="5" name="文本框 4">
                <a:extLst>
                  <a:ext uri="{FF2B5EF4-FFF2-40B4-BE49-F238E27FC236}">
                    <a16:creationId xmlns:a16="http://schemas.microsoft.com/office/drawing/2014/main" id="{8888BE45-20D4-CE22-8EF7-24A29B86E2A7}"/>
                  </a:ext>
                </a:extLst>
              </p:cNvPr>
              <p:cNvSpPr txBox="1">
                <a:spLocks noRot="1" noChangeAspect="1" noMove="1" noResize="1" noEditPoints="1" noAdjustHandles="1" noChangeArrowheads="1" noChangeShapeType="1" noTextEdit="1"/>
              </p:cNvSpPr>
              <p:nvPr/>
            </p:nvSpPr>
            <p:spPr>
              <a:xfrm>
                <a:off x="662233" y="4230399"/>
                <a:ext cx="6094428" cy="977575"/>
              </a:xfrm>
              <a:prstGeom prst="rect">
                <a:avLst/>
              </a:prstGeom>
              <a:blipFill>
                <a:blip r:embed="rId4"/>
                <a:stretch>
                  <a:fillRect l="-901" t="-375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92A4EA74-5EB8-7D53-8C06-EECE94021F8D}"/>
                  </a:ext>
                </a:extLst>
              </p:cNvPr>
              <p:cNvSpPr txBox="1"/>
              <p:nvPr/>
            </p:nvSpPr>
            <p:spPr>
              <a:xfrm>
                <a:off x="5871748" y="4230399"/>
                <a:ext cx="6094428" cy="2012346"/>
              </a:xfrm>
              <a:prstGeom prst="rect">
                <a:avLst/>
              </a:prstGeom>
              <a:noFill/>
            </p:spPr>
            <p:txBody>
              <a:bodyPr wrap="square">
                <a:spAutoFit/>
              </a:bodyPr>
              <a:lstStyle/>
              <a:p>
                <a:pPr marL="304800" indent="316230" algn="l">
                  <a:lnSpc>
                    <a:spcPct val="125000"/>
                  </a:lnSpc>
                </a:pPr>
                <a:r>
                  <a:rPr lang="zh-CN" altLang="zh-CN" kern="100" dirty="0">
                    <a:latin typeface="微软雅黑" panose="020B0503020204020204" pitchFamily="34" charset="-122"/>
                    <a:ea typeface="微软雅黑" panose="020B0503020204020204" pitchFamily="34" charset="-122"/>
                  </a:rPr>
                  <a:t>约束为：</a:t>
                </a:r>
                <a:br>
                  <a:rPr lang="en-US" altLang="zh-CN" sz="1800" kern="100" dirty="0">
                    <a:effectLst/>
                    <a:latin typeface="Cambria Math" panose="02040503050406030204" pitchFamily="18" charset="0"/>
                    <a:ea typeface="宋体" panose="02010600030101010101" pitchFamily="2" charset="-122"/>
                  </a:rPr>
                </a:br>
                <a14:m>
                  <m:oMathPara xmlns:m="http://schemas.openxmlformats.org/officeDocument/2006/math">
                    <m:oMathParaPr>
                      <m:jc m:val="centerGroup"/>
                    </m:oMathParaPr>
                    <m:oMath xmlns:m="http://schemas.openxmlformats.org/officeDocument/2006/math">
                      <m:eqArr>
                        <m:eqArrPr>
                          <m:ctrlPr>
                            <a:rPr lang="zh-CN" altLang="zh-CN" sz="1800" i="1" kern="100">
                              <a:effectLst/>
                              <a:latin typeface="Cambria Math" panose="02040503050406030204" pitchFamily="18" charset="0"/>
                              <a:ea typeface="Cambria Math" panose="02040503050406030204" pitchFamily="18" charset="0"/>
                            </a:rPr>
                          </m:ctrlPr>
                        </m:eqArrPr>
                        <m:e>
                          <m:r>
                            <a:rPr lang="en-US" altLang="zh-CN" sz="1800" i="1" kern="100">
                              <a:effectLst/>
                              <a:latin typeface="Cambria Math" panose="02040503050406030204" pitchFamily="18" charset="0"/>
                              <a:ea typeface="宋体" panose="02010600030101010101" pitchFamily="2" charset="-122"/>
                            </a:rPr>
                            <m:t>       </m:t>
                          </m:r>
                          <m:d>
                            <m:dPr>
                              <m:begChr m:val="{"/>
                              <m:endChr m:val=""/>
                              <m:ctrlPr>
                                <a:rPr lang="zh-CN" altLang="zh-CN" sz="1800" i="1" kern="100">
                                  <a:effectLst/>
                                  <a:latin typeface="Cambria Math" panose="02040503050406030204" pitchFamily="18" charset="0"/>
                                  <a:ea typeface="Cambria Math" panose="02040503050406030204" pitchFamily="18" charset="0"/>
                                </a:rPr>
                              </m:ctrlPr>
                            </m:dPr>
                            <m:e>
                              <m:eqArr>
                                <m:eqArrPr>
                                  <m:ctrlPr>
                                    <a:rPr lang="zh-CN" altLang="zh-CN" sz="1800" i="1" kern="100">
                                      <a:effectLst/>
                                      <a:latin typeface="Cambria Math" panose="02040503050406030204" pitchFamily="18" charset="0"/>
                                      <a:ea typeface="Cambria Math" panose="02040503050406030204" pitchFamily="18" charset="0"/>
                                    </a:rPr>
                                  </m:ctrlPr>
                                </m:eqArrPr>
                                <m:e>
                                  <m:nary>
                                    <m:naryPr>
                                      <m:chr m:val="∑"/>
                                      <m:limLoc m:val="subSup"/>
                                      <m:ctrlPr>
                                        <a:rPr lang="zh-CN" altLang="zh-CN" sz="1800" i="1" kern="100">
                                          <a:effectLst/>
                                          <a:latin typeface="Cambria Math" panose="02040503050406030204" pitchFamily="18" charset="0"/>
                                          <a:ea typeface="Cambria Math" panose="02040503050406030204" pitchFamily="18" charset="0"/>
                                        </a:rPr>
                                      </m:ctrlPr>
                                    </m:naryPr>
                                    <m:sub>
                                      <m:r>
                                        <a:rPr lang="en-US" altLang="zh-CN" sz="1800" i="1" kern="100">
                                          <a:effectLst/>
                                          <a:latin typeface="Cambria Math" panose="02040503050406030204" pitchFamily="18" charset="0"/>
                                          <a:ea typeface="宋体" panose="02010600030101010101" pitchFamily="2" charset="-122"/>
                                        </a:rPr>
                                        <m:t>𝑖</m:t>
                                      </m:r>
                                      <m:r>
                                        <a:rPr lang="en-US" altLang="zh-CN" sz="1800" i="1" kern="100">
                                          <a:effectLst/>
                                          <a:latin typeface="Cambria Math" panose="02040503050406030204" pitchFamily="18" charset="0"/>
                                          <a:ea typeface="宋体" panose="02010600030101010101" pitchFamily="2" charset="-122"/>
                                        </a:rPr>
                                        <m:t>=0</m:t>
                                      </m:r>
                                    </m:sub>
                                    <m:sup>
                                      <m:r>
                                        <a:rPr lang="en-US" altLang="zh-CN" sz="1800" i="1" kern="100">
                                          <a:effectLst/>
                                          <a:latin typeface="Cambria Math" panose="02040503050406030204" pitchFamily="18" charset="0"/>
                                          <a:ea typeface="宋体" panose="02010600030101010101" pitchFamily="2" charset="-122"/>
                                        </a:rPr>
                                        <m:t>𝑡</m:t>
                                      </m:r>
                                      <m:r>
                                        <a:rPr lang="en-US" altLang="zh-CN" sz="1800" i="1" kern="100">
                                          <a:effectLst/>
                                          <a:latin typeface="Cambria Math" panose="02040503050406030204" pitchFamily="18" charset="0"/>
                                          <a:ea typeface="宋体" panose="02010600030101010101" pitchFamily="2" charset="-122"/>
                                        </a:rPr>
                                        <m:t>−1</m:t>
                                      </m:r>
                                    </m:sup>
                                    <m:e>
                                      <m:sSubSup>
                                        <m:sSubSupPr>
                                          <m:ctrlPr>
                                            <a:rPr lang="zh-CN" altLang="zh-CN" sz="1800" i="1" kern="100">
                                              <a:effectLst/>
                                              <a:latin typeface="Cambria Math" panose="02040503050406030204" pitchFamily="18" charset="0"/>
                                              <a:ea typeface="Cambria Math" panose="02040503050406030204" pitchFamily="18" charset="0"/>
                                            </a:rPr>
                                          </m:ctrlPr>
                                        </m:sSubSupPr>
                                        <m:e>
                                          <m:r>
                                            <a:rPr lang="en-US" altLang="zh-CN" sz="1800" i="1" kern="100">
                                              <a:effectLst/>
                                              <a:latin typeface="Cambria Math" panose="02040503050406030204" pitchFamily="18" charset="0"/>
                                              <a:ea typeface="宋体" panose="02010600030101010101" pitchFamily="2" charset="-122"/>
                                            </a:rPr>
                                            <m:t>𝑎</m:t>
                                          </m:r>
                                        </m:e>
                                        <m:sub>
                                          <m:r>
                                            <a:rPr lang="en-US" altLang="zh-CN" sz="1800" i="1" kern="100">
                                              <a:effectLst/>
                                              <a:latin typeface="Cambria Math" panose="02040503050406030204" pitchFamily="18" charset="0"/>
                                              <a:ea typeface="宋体" panose="02010600030101010101" pitchFamily="2" charset="-122"/>
                                            </a:rPr>
                                            <m:t>𝑡𝑓𝑖</m:t>
                                          </m:r>
                                          <m:r>
                                            <a:rPr lang="en-US" altLang="zh-CN" sz="1800" i="1" kern="100">
                                              <a:effectLst/>
                                              <a:latin typeface="Cambria Math" panose="02040503050406030204" pitchFamily="18" charset="0"/>
                                              <a:ea typeface="宋体" panose="02010600030101010101" pitchFamily="2" charset="-122"/>
                                            </a:rPr>
                                            <m:t>   </m:t>
                                          </m:r>
                                        </m:sub>
                                        <m:sup>
                                          <m:r>
                                            <a:rPr lang="en-US" altLang="zh-CN" sz="1800" i="1" kern="100">
                                              <a:effectLst/>
                                              <a:latin typeface="Cambria Math" panose="02040503050406030204" pitchFamily="18" charset="0"/>
                                              <a:ea typeface="宋体" panose="02010600030101010101" pitchFamily="2" charset="-122"/>
                                            </a:rPr>
                                            <m:t> </m:t>
                                          </m:r>
                                        </m:sup>
                                      </m:sSubSup>
                                    </m:e>
                                  </m:nary>
                                  <m:r>
                                    <a:rPr lang="en-US" altLang="zh-CN" sz="1800" i="1" kern="100">
                                      <a:effectLst/>
                                      <a:latin typeface="Cambria Math" panose="02040503050406030204" pitchFamily="18" charset="0"/>
                                      <a:ea typeface="宋体" panose="02010600030101010101" pitchFamily="2" charset="-122"/>
                                    </a:rPr>
                                    <m:t>=</m:t>
                                  </m:r>
                                  <m:sSubSup>
                                    <m:sSubSupPr>
                                      <m:ctrlPr>
                                        <a:rPr lang="zh-CN" altLang="zh-CN" sz="1800" i="1" kern="100">
                                          <a:effectLst/>
                                          <a:latin typeface="Cambria Math" panose="02040503050406030204" pitchFamily="18" charset="0"/>
                                          <a:ea typeface="Cambria Math" panose="02040503050406030204" pitchFamily="18" charset="0"/>
                                        </a:rPr>
                                      </m:ctrlPr>
                                    </m:sSubSupPr>
                                    <m:e>
                                      <m:r>
                                        <a:rPr lang="en-US" altLang="zh-CN" sz="1800" i="1" kern="100">
                                          <a:effectLst/>
                                          <a:latin typeface="Cambria Math" panose="02040503050406030204" pitchFamily="18" charset="0"/>
                                          <a:ea typeface="宋体" panose="02010600030101010101" pitchFamily="2" charset="-122"/>
                                        </a:rPr>
                                        <m:t>𝑥</m:t>
                                      </m:r>
                                    </m:e>
                                    <m:sub>
                                      <m:r>
                                        <a:rPr lang="en-US" altLang="zh-CN" sz="1800" i="1" kern="100">
                                          <a:effectLst/>
                                          <a:latin typeface="Cambria Math" panose="02040503050406030204" pitchFamily="18" charset="0"/>
                                          <a:ea typeface="宋体" panose="02010600030101010101" pitchFamily="2" charset="-122"/>
                                        </a:rPr>
                                        <m:t>𝑡𝑓</m:t>
                                      </m:r>
                                    </m:sub>
                                    <m:sup>
                                      <m:r>
                                        <a:rPr lang="en-US" altLang="zh-CN" sz="1800" i="1" kern="100">
                                          <a:effectLst/>
                                          <a:latin typeface="Cambria Math" panose="02040503050406030204" pitchFamily="18" charset="0"/>
                                          <a:ea typeface="宋体" panose="02010600030101010101" pitchFamily="2" charset="-122"/>
                                        </a:rPr>
                                        <m:t> </m:t>
                                      </m:r>
                                    </m:sup>
                                  </m:sSubSup>
                                  <m:r>
                                    <a:rPr lang="en-US" altLang="zh-CN" sz="1800" i="1" kern="100">
                                      <a:effectLst/>
                                      <a:latin typeface="Cambria Math" panose="02040503050406030204" pitchFamily="18" charset="0"/>
                                      <a:ea typeface="宋体" panose="02010600030101010101" pitchFamily="2" charset="-122"/>
                                    </a:rPr>
                                    <m:t> , </m:t>
                                  </m:r>
                                  <m:r>
                                    <a:rPr lang="en-US" altLang="zh-CN" sz="1800" i="1" kern="100">
                                      <a:effectLst/>
                                      <a:latin typeface="Cambria Math" panose="02040503050406030204" pitchFamily="18" charset="0"/>
                                      <a:ea typeface="宋体" panose="02010600030101010101" pitchFamily="2" charset="-122"/>
                                    </a:rPr>
                                    <m:t>𝑡</m:t>
                                  </m:r>
                                  <m:r>
                                    <a:rPr lang="en-US"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𝑇</m:t>
                                  </m:r>
                                  <m:r>
                                    <a:rPr lang="en-US"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𝑓</m:t>
                                  </m:r>
                                  <m:r>
                                    <a:rPr lang="en-US"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𝐹</m:t>
                                  </m:r>
                                </m:e>
                                <m:e>
                                  <m:sSubSup>
                                    <m:sSubSupPr>
                                      <m:ctrlPr>
                                        <a:rPr lang="zh-CN" altLang="zh-CN" sz="1800" i="1" kern="100">
                                          <a:effectLst/>
                                          <a:latin typeface="Cambria Math" panose="02040503050406030204" pitchFamily="18" charset="0"/>
                                          <a:ea typeface="Cambria Math" panose="02040503050406030204" pitchFamily="18" charset="0"/>
                                        </a:rPr>
                                      </m:ctrlPr>
                                    </m:sSubSupPr>
                                    <m:e>
                                      <m:r>
                                        <a:rPr lang="en-US" altLang="zh-CN" sz="1800" i="1" kern="100">
                                          <a:effectLst/>
                                          <a:latin typeface="Cambria Math" panose="02040503050406030204" pitchFamily="18" charset="0"/>
                                          <a:ea typeface="宋体" panose="02010600030101010101" pitchFamily="2" charset="-122"/>
                                        </a:rPr>
                                        <m:t>𝑎</m:t>
                                      </m:r>
                                    </m:e>
                                    <m:sub>
                                      <m:r>
                                        <a:rPr lang="en-US" altLang="zh-CN" sz="1800" i="1" kern="100">
                                          <a:effectLst/>
                                          <a:latin typeface="Cambria Math" panose="02040503050406030204" pitchFamily="18" charset="0"/>
                                          <a:ea typeface="宋体" panose="02010600030101010101" pitchFamily="2" charset="-122"/>
                                        </a:rPr>
                                        <m:t>𝑡𝑓𝑖</m:t>
                                      </m:r>
                                      <m:r>
                                        <a:rPr lang="en-US" altLang="zh-CN" sz="1800" i="1" kern="100">
                                          <a:effectLst/>
                                          <a:latin typeface="Cambria Math" panose="02040503050406030204" pitchFamily="18" charset="0"/>
                                          <a:ea typeface="宋体" panose="02010600030101010101" pitchFamily="2" charset="-122"/>
                                        </a:rPr>
                                        <m:t>  </m:t>
                                      </m:r>
                                    </m:sub>
                                    <m:sup>
                                      <m:r>
                                        <a:rPr lang="en-US" altLang="zh-CN" sz="1800" i="1" kern="100">
                                          <a:effectLst/>
                                          <a:latin typeface="Cambria Math" panose="02040503050406030204" pitchFamily="18" charset="0"/>
                                          <a:ea typeface="宋体" panose="02010600030101010101" pitchFamily="2" charset="-122"/>
                                        </a:rPr>
                                        <m:t> </m:t>
                                      </m:r>
                                    </m:sup>
                                  </m:sSubSup>
                                  <m:r>
                                    <a:rPr lang="en-US" altLang="zh-CN" sz="1800" i="1" kern="100">
                                      <a:effectLst/>
                                      <a:latin typeface="Cambria Math" panose="02040503050406030204" pitchFamily="18" charset="0"/>
                                      <a:ea typeface="宋体" panose="02010600030101010101" pitchFamily="2" charset="-122"/>
                                    </a:rPr>
                                    <m:t>≥ </m:t>
                                  </m:r>
                                  <m:sSubSup>
                                    <m:sSubSupPr>
                                      <m:ctrlPr>
                                        <a:rPr lang="zh-CN" altLang="zh-CN" sz="1800" i="1" kern="100">
                                          <a:effectLst/>
                                          <a:latin typeface="Cambria Math" panose="02040503050406030204" pitchFamily="18" charset="0"/>
                                          <a:ea typeface="Cambria Math" panose="02040503050406030204" pitchFamily="18" charset="0"/>
                                        </a:rPr>
                                      </m:ctrlPr>
                                    </m:sSubSupPr>
                                    <m:e>
                                      <m:r>
                                        <a:rPr lang="en-US" altLang="zh-CN" sz="1800" i="1" kern="100">
                                          <a:effectLst/>
                                          <a:latin typeface="Cambria Math" panose="02040503050406030204" pitchFamily="18" charset="0"/>
                                          <a:ea typeface="宋体" panose="02010600030101010101" pitchFamily="2" charset="-122"/>
                                        </a:rPr>
                                        <m:t>𝑥</m:t>
                                      </m:r>
                                    </m:e>
                                    <m:sub>
                                      <m:r>
                                        <a:rPr lang="en-US" altLang="zh-CN" sz="1800" i="1" kern="100">
                                          <a:effectLst/>
                                          <a:latin typeface="Cambria Math" panose="02040503050406030204" pitchFamily="18" charset="0"/>
                                          <a:ea typeface="宋体" panose="02010600030101010101" pitchFamily="2" charset="-122"/>
                                        </a:rPr>
                                        <m:t>𝑡𝑓</m:t>
                                      </m:r>
                                    </m:sub>
                                    <m:sup>
                                      <m:r>
                                        <a:rPr lang="en-US" altLang="zh-CN" sz="1800" i="1" kern="100">
                                          <a:effectLst/>
                                          <a:latin typeface="Cambria Math" panose="02040503050406030204" pitchFamily="18" charset="0"/>
                                          <a:ea typeface="宋体" panose="02010600030101010101" pitchFamily="2" charset="-122"/>
                                        </a:rPr>
                                        <m:t> </m:t>
                                      </m:r>
                                    </m:sup>
                                  </m:sSubSup>
                                  <m:r>
                                    <a:rPr lang="en-US" altLang="zh-CN" sz="1800" i="1" kern="100">
                                      <a:effectLst/>
                                      <a:latin typeface="Cambria Math" panose="02040503050406030204" pitchFamily="18" charset="0"/>
                                      <a:ea typeface="宋体" panose="02010600030101010101" pitchFamily="2" charset="-122"/>
                                    </a:rPr>
                                    <m:t>+</m:t>
                                  </m:r>
                                  <m:sSubSup>
                                    <m:sSubSupPr>
                                      <m:ctrlPr>
                                        <a:rPr lang="zh-CN" altLang="zh-CN" sz="1800" i="1" kern="100">
                                          <a:effectLst/>
                                          <a:latin typeface="Cambria Math" panose="02040503050406030204" pitchFamily="18" charset="0"/>
                                          <a:ea typeface="Cambria Math" panose="02040503050406030204" pitchFamily="18" charset="0"/>
                                        </a:rPr>
                                      </m:ctrlPr>
                                    </m:sSubSupPr>
                                    <m:e>
                                      <m:r>
                                        <a:rPr lang="en-US" altLang="zh-CN" sz="1800" i="1" kern="100">
                                          <a:effectLst/>
                                          <a:latin typeface="Cambria Math" panose="02040503050406030204" pitchFamily="18" charset="0"/>
                                          <a:ea typeface="宋体" panose="02010600030101010101" pitchFamily="2" charset="-122"/>
                                        </a:rPr>
                                        <m:t>𝑎</m:t>
                                      </m:r>
                                    </m:e>
                                    <m:sub>
                                      <m:d>
                                        <m:dPr>
                                          <m:ctrlPr>
                                            <a:rPr lang="zh-CN" altLang="zh-CN" sz="1800" i="1" kern="100">
                                              <a:effectLst/>
                                              <a:latin typeface="Cambria Math" panose="02040503050406030204" pitchFamily="18" charset="0"/>
                                              <a:ea typeface="Cambria Math" panose="02040503050406030204" pitchFamily="18" charset="0"/>
                                            </a:rPr>
                                          </m:ctrlPr>
                                        </m:dPr>
                                        <m:e>
                                          <m:r>
                                            <a:rPr lang="en-US" altLang="zh-CN" sz="1800" i="1" kern="100">
                                              <a:effectLst/>
                                              <a:latin typeface="Cambria Math" panose="02040503050406030204" pitchFamily="18" charset="0"/>
                                              <a:ea typeface="宋体" panose="02010600030101010101" pitchFamily="2" charset="-122"/>
                                            </a:rPr>
                                            <m:t>𝑡</m:t>
                                          </m:r>
                                          <m:r>
                                            <a:rPr lang="en-US" altLang="zh-CN" sz="1800" i="1" kern="100">
                                              <a:effectLst/>
                                              <a:latin typeface="Cambria Math" panose="02040503050406030204" pitchFamily="18" charset="0"/>
                                              <a:ea typeface="宋体" panose="02010600030101010101" pitchFamily="2" charset="-122"/>
                                            </a:rPr>
                                            <m:t>−1</m:t>
                                          </m:r>
                                        </m:e>
                                      </m:d>
                                      <m:r>
                                        <a:rPr lang="en-US" altLang="zh-CN" sz="1800" i="1" kern="100">
                                          <a:effectLst/>
                                          <a:latin typeface="Cambria Math" panose="02040503050406030204" pitchFamily="18" charset="0"/>
                                          <a:ea typeface="宋体" panose="02010600030101010101" pitchFamily="2" charset="-122"/>
                                        </a:rPr>
                                        <m:t>𝑓</m:t>
                                      </m:r>
                                      <m:d>
                                        <m:dPr>
                                          <m:ctrlPr>
                                            <a:rPr lang="zh-CN" altLang="zh-CN" sz="1800" i="1" kern="100">
                                              <a:effectLst/>
                                              <a:latin typeface="Cambria Math" panose="02040503050406030204" pitchFamily="18" charset="0"/>
                                              <a:ea typeface="Cambria Math" panose="02040503050406030204" pitchFamily="18" charset="0"/>
                                            </a:rPr>
                                          </m:ctrlPr>
                                        </m:dPr>
                                        <m:e>
                                          <m:r>
                                            <a:rPr lang="en-US" altLang="zh-CN" sz="1800" i="1" kern="100">
                                              <a:effectLst/>
                                              <a:latin typeface="Cambria Math" panose="02040503050406030204" pitchFamily="18" charset="0"/>
                                              <a:ea typeface="宋体" panose="02010600030101010101" pitchFamily="2" charset="-122"/>
                                            </a:rPr>
                                            <m:t>𝑖</m:t>
                                          </m:r>
                                          <m:r>
                                            <a:rPr lang="en-US" altLang="zh-CN" sz="1800" i="1" kern="100">
                                              <a:effectLst/>
                                              <a:latin typeface="Cambria Math" panose="02040503050406030204" pitchFamily="18" charset="0"/>
                                              <a:ea typeface="宋体" panose="02010600030101010101" pitchFamily="2" charset="-122"/>
                                            </a:rPr>
                                            <m:t>−1</m:t>
                                          </m:r>
                                        </m:e>
                                      </m:d>
                                    </m:sub>
                                    <m:sup>
                                      <m:r>
                                        <a:rPr lang="en-US" altLang="zh-CN" sz="1800" i="1" kern="100">
                                          <a:effectLst/>
                                          <a:latin typeface="Cambria Math" panose="02040503050406030204" pitchFamily="18" charset="0"/>
                                          <a:ea typeface="宋体" panose="02010600030101010101" pitchFamily="2" charset="-122"/>
                                        </a:rPr>
                                        <m:t> </m:t>
                                      </m:r>
                                    </m:sup>
                                  </m:sSubSup>
                                  <m:r>
                                    <a:rPr lang="en-US" altLang="zh-CN" sz="1800" i="1" kern="100">
                                      <a:effectLst/>
                                      <a:latin typeface="Cambria Math" panose="02040503050406030204" pitchFamily="18" charset="0"/>
                                      <a:ea typeface="宋体" panose="02010600030101010101" pitchFamily="2" charset="-122"/>
                                    </a:rPr>
                                    <m:t>−</m:t>
                                  </m:r>
                                  <m:sSubSup>
                                    <m:sSubSupPr>
                                      <m:ctrlPr>
                                        <a:rPr lang="zh-CN" altLang="zh-CN" sz="1800" i="1" kern="100">
                                          <a:effectLst/>
                                          <a:latin typeface="Cambria Math" panose="02040503050406030204" pitchFamily="18" charset="0"/>
                                          <a:ea typeface="Cambria Math" panose="02040503050406030204" pitchFamily="18" charset="0"/>
                                        </a:rPr>
                                      </m:ctrlPr>
                                    </m:sSubSupPr>
                                    <m:e>
                                      <m:r>
                                        <a:rPr lang="en-US" altLang="zh-CN" sz="1800" i="1" kern="100">
                                          <a:effectLst/>
                                          <a:latin typeface="Cambria Math" panose="02040503050406030204" pitchFamily="18" charset="0"/>
                                          <a:ea typeface="宋体" panose="02010600030101010101" pitchFamily="2" charset="-122"/>
                                        </a:rPr>
                                        <m:t>𝑎</m:t>
                                      </m:r>
                                    </m:e>
                                    <m:sub>
                                      <m:r>
                                        <a:rPr lang="en-US" altLang="zh-CN" sz="1800" i="1" kern="100">
                                          <a:effectLst/>
                                          <a:latin typeface="Cambria Math" panose="02040503050406030204" pitchFamily="18" charset="0"/>
                                          <a:ea typeface="宋体" panose="02010600030101010101" pitchFamily="2" charset="-122"/>
                                        </a:rPr>
                                        <m:t>𝑡𝑓</m:t>
                                      </m:r>
                                      <m:r>
                                        <a:rPr lang="en-US" altLang="zh-CN" sz="1800" i="1" kern="100">
                                          <a:effectLst/>
                                          <a:latin typeface="Cambria Math" panose="02040503050406030204" pitchFamily="18" charset="0"/>
                                          <a:ea typeface="宋体" panose="02010600030101010101" pitchFamily="2" charset="-122"/>
                                        </a:rPr>
                                        <m:t>0 </m:t>
                                      </m:r>
                                    </m:sub>
                                    <m:sup>
                                      <m:r>
                                        <a:rPr lang="en-US" altLang="zh-CN" sz="1800" i="1" kern="100">
                                          <a:effectLst/>
                                          <a:latin typeface="Cambria Math" panose="02040503050406030204" pitchFamily="18" charset="0"/>
                                          <a:ea typeface="宋体" panose="02010600030101010101" pitchFamily="2" charset="-122"/>
                                        </a:rPr>
                                        <m:t> </m:t>
                                      </m:r>
                                    </m:sup>
                                  </m:sSubSup>
                                  <m:r>
                                    <a:rPr lang="en-US" altLang="zh-CN" sz="1800" i="1" kern="100">
                                      <a:effectLst/>
                                      <a:latin typeface="Cambria Math" panose="02040503050406030204" pitchFamily="18" charset="0"/>
                                      <a:ea typeface="宋体" panose="02010600030101010101" pitchFamily="2" charset="-122"/>
                                    </a:rPr>
                                    <m:t>−1</m:t>
                                  </m:r>
                                </m:e>
                                <m:e>
                                  <m:sSubSup>
                                    <m:sSubSupPr>
                                      <m:ctrlPr>
                                        <a:rPr lang="zh-CN" altLang="zh-CN" sz="1800" i="1" kern="100">
                                          <a:effectLst/>
                                          <a:latin typeface="Cambria Math" panose="02040503050406030204" pitchFamily="18" charset="0"/>
                                          <a:ea typeface="Cambria Math" panose="02040503050406030204" pitchFamily="18" charset="0"/>
                                        </a:rPr>
                                      </m:ctrlPr>
                                    </m:sSubSupPr>
                                    <m:e>
                                      <m:r>
                                        <a:rPr lang="en-US" altLang="zh-CN" sz="1800" i="1" kern="100">
                                          <a:effectLst/>
                                          <a:latin typeface="Cambria Math" panose="02040503050406030204" pitchFamily="18" charset="0"/>
                                          <a:ea typeface="宋体" panose="02010600030101010101" pitchFamily="2" charset="-122"/>
                                        </a:rPr>
                                        <m:t>𝑎</m:t>
                                      </m:r>
                                    </m:e>
                                    <m:sub>
                                      <m:r>
                                        <a:rPr lang="en-US" altLang="zh-CN" sz="1800" i="1" kern="100">
                                          <a:effectLst/>
                                          <a:latin typeface="Cambria Math" panose="02040503050406030204" pitchFamily="18" charset="0"/>
                                          <a:ea typeface="宋体" panose="02010600030101010101" pitchFamily="2" charset="-122"/>
                                        </a:rPr>
                                        <m:t>𝑡𝑓𝑖</m:t>
                                      </m:r>
                                      <m:r>
                                        <a:rPr lang="en-US" altLang="zh-CN" sz="1800" i="1" kern="100">
                                          <a:effectLst/>
                                          <a:latin typeface="Cambria Math" panose="02040503050406030204" pitchFamily="18" charset="0"/>
                                          <a:ea typeface="宋体" panose="02010600030101010101" pitchFamily="2" charset="-122"/>
                                        </a:rPr>
                                        <m:t>  </m:t>
                                      </m:r>
                                    </m:sub>
                                    <m:sup>
                                      <m:r>
                                        <a:rPr lang="en-US" altLang="zh-CN" sz="1800" i="1" kern="100">
                                          <a:effectLst/>
                                          <a:latin typeface="Cambria Math" panose="02040503050406030204" pitchFamily="18" charset="0"/>
                                          <a:ea typeface="宋体" panose="02010600030101010101" pitchFamily="2" charset="-122"/>
                                        </a:rPr>
                                        <m:t> </m:t>
                                      </m:r>
                                    </m:sup>
                                  </m:sSubSup>
                                  <m:r>
                                    <a:rPr lang="en-US" altLang="zh-CN" sz="1800" i="1" kern="100">
                                      <a:effectLst/>
                                      <a:latin typeface="Cambria Math" panose="02040503050406030204" pitchFamily="18" charset="0"/>
                                      <a:ea typeface="宋体" panose="02010600030101010101" pitchFamily="2" charset="-122"/>
                                    </a:rPr>
                                    <m:t>≤ </m:t>
                                  </m:r>
                                  <m:sSubSup>
                                    <m:sSubSupPr>
                                      <m:ctrlPr>
                                        <a:rPr lang="zh-CN" altLang="zh-CN" sz="1800" i="1" kern="100">
                                          <a:effectLst/>
                                          <a:latin typeface="Cambria Math" panose="02040503050406030204" pitchFamily="18" charset="0"/>
                                          <a:ea typeface="Cambria Math" panose="02040503050406030204" pitchFamily="18" charset="0"/>
                                        </a:rPr>
                                      </m:ctrlPr>
                                    </m:sSubSupPr>
                                    <m:e>
                                      <m:r>
                                        <a:rPr lang="en-US" altLang="zh-CN" sz="1800" i="1" kern="100">
                                          <a:effectLst/>
                                          <a:latin typeface="Cambria Math" panose="02040503050406030204" pitchFamily="18" charset="0"/>
                                          <a:ea typeface="宋体" panose="02010600030101010101" pitchFamily="2" charset="-122"/>
                                        </a:rPr>
                                        <m:t>𝑎</m:t>
                                      </m:r>
                                    </m:e>
                                    <m:sub>
                                      <m:d>
                                        <m:dPr>
                                          <m:ctrlPr>
                                            <a:rPr lang="zh-CN" altLang="zh-CN" sz="1800" i="1" kern="100">
                                              <a:effectLst/>
                                              <a:latin typeface="Cambria Math" panose="02040503050406030204" pitchFamily="18" charset="0"/>
                                              <a:ea typeface="Cambria Math" panose="02040503050406030204" pitchFamily="18" charset="0"/>
                                            </a:rPr>
                                          </m:ctrlPr>
                                        </m:dPr>
                                        <m:e>
                                          <m:r>
                                            <a:rPr lang="en-US" altLang="zh-CN" sz="1800" i="1" kern="100">
                                              <a:effectLst/>
                                              <a:latin typeface="Cambria Math" panose="02040503050406030204" pitchFamily="18" charset="0"/>
                                              <a:ea typeface="宋体" panose="02010600030101010101" pitchFamily="2" charset="-122"/>
                                            </a:rPr>
                                            <m:t>𝑡</m:t>
                                          </m:r>
                                          <m:r>
                                            <a:rPr lang="en-US" altLang="zh-CN" sz="1800" i="1" kern="100">
                                              <a:effectLst/>
                                              <a:latin typeface="Cambria Math" panose="02040503050406030204" pitchFamily="18" charset="0"/>
                                              <a:ea typeface="宋体" panose="02010600030101010101" pitchFamily="2" charset="-122"/>
                                            </a:rPr>
                                            <m:t>−1</m:t>
                                          </m:r>
                                        </m:e>
                                      </m:d>
                                      <m:r>
                                        <a:rPr lang="en-US" altLang="zh-CN" sz="1800" i="1" kern="100">
                                          <a:effectLst/>
                                          <a:latin typeface="Cambria Math" panose="02040503050406030204" pitchFamily="18" charset="0"/>
                                          <a:ea typeface="宋体" panose="02010600030101010101" pitchFamily="2" charset="-122"/>
                                        </a:rPr>
                                        <m:t>𝑓</m:t>
                                      </m:r>
                                      <m:d>
                                        <m:dPr>
                                          <m:ctrlPr>
                                            <a:rPr lang="zh-CN" altLang="zh-CN" sz="1800" i="1" kern="100">
                                              <a:effectLst/>
                                              <a:latin typeface="Cambria Math" panose="02040503050406030204" pitchFamily="18" charset="0"/>
                                              <a:ea typeface="Cambria Math" panose="02040503050406030204" pitchFamily="18" charset="0"/>
                                            </a:rPr>
                                          </m:ctrlPr>
                                        </m:dPr>
                                        <m:e>
                                          <m:r>
                                            <a:rPr lang="en-US" altLang="zh-CN" sz="1800" i="1" kern="100">
                                              <a:effectLst/>
                                              <a:latin typeface="Cambria Math" panose="02040503050406030204" pitchFamily="18" charset="0"/>
                                              <a:ea typeface="宋体" panose="02010600030101010101" pitchFamily="2" charset="-122"/>
                                            </a:rPr>
                                            <m:t>𝑖</m:t>
                                          </m:r>
                                          <m:r>
                                            <a:rPr lang="en-US" altLang="zh-CN" sz="1800" i="1" kern="100">
                                              <a:effectLst/>
                                              <a:latin typeface="Cambria Math" panose="02040503050406030204" pitchFamily="18" charset="0"/>
                                              <a:ea typeface="宋体" panose="02010600030101010101" pitchFamily="2" charset="-122"/>
                                            </a:rPr>
                                            <m:t>−1</m:t>
                                          </m:r>
                                        </m:e>
                                      </m:d>
                                    </m:sub>
                                    <m:sup>
                                      <m:r>
                                        <a:rPr lang="en-US" altLang="zh-CN" sz="1800" i="1" kern="100">
                                          <a:effectLst/>
                                          <a:latin typeface="Cambria Math" panose="02040503050406030204" pitchFamily="18" charset="0"/>
                                          <a:ea typeface="宋体" panose="02010600030101010101" pitchFamily="2" charset="-122"/>
                                        </a:rPr>
                                        <m:t> </m:t>
                                      </m:r>
                                    </m:sup>
                                  </m:sSubSup>
                                  <m:r>
                                    <a:rPr lang="en-US" altLang="zh-CN" sz="1800" i="1" kern="100">
                                      <a:effectLst/>
                                      <a:latin typeface="Cambria Math" panose="02040503050406030204" pitchFamily="18" charset="0"/>
                                      <a:ea typeface="宋体" panose="02010600030101010101" pitchFamily="2" charset="-122"/>
                                    </a:rPr>
                                    <m:t>,</m:t>
                                  </m:r>
                                </m:e>
                              </m:eqArr>
                            </m:e>
                          </m:d>
                          <m:r>
                            <a:rPr lang="en-US" altLang="zh-CN" sz="1800" i="1" kern="100">
                              <a:effectLst/>
                              <a:latin typeface="Cambria Math" panose="02040503050406030204" pitchFamily="18" charset="0"/>
                              <a:ea typeface="宋体" panose="02010600030101010101" pitchFamily="2" charset="-122"/>
                            </a:rPr>
                            <m:t> ,  </m:t>
                          </m:r>
                          <m:r>
                            <a:rPr lang="en-US" altLang="zh-CN" sz="1800" i="1" kern="100">
                              <a:effectLst/>
                              <a:latin typeface="Cambria Math" panose="02040503050406030204" pitchFamily="18" charset="0"/>
                              <a:ea typeface="宋体" panose="02010600030101010101" pitchFamily="2" charset="-122"/>
                            </a:rPr>
                            <m:t>𝑡</m:t>
                          </m:r>
                          <m:r>
                            <a:rPr lang="en-US"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𝑇</m:t>
                          </m:r>
                          <m:r>
                            <a:rPr lang="en-US"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𝑡</m:t>
                          </m:r>
                          <m:r>
                            <a:rPr lang="en-US" altLang="zh-CN" sz="1800" i="1" kern="100">
                              <a:effectLst/>
                              <a:latin typeface="Cambria Math" panose="02040503050406030204" pitchFamily="18" charset="0"/>
                              <a:ea typeface="宋体" panose="02010600030101010101" pitchFamily="2" charset="-122"/>
                            </a:rPr>
                            <m:t>≠1#</m:t>
                          </m:r>
                        </m:e>
                      </m:eqArr>
                    </m:oMath>
                  </m:oMathPara>
                </a14:m>
                <a:endParaRPr lang="zh-CN" altLang="zh-CN" sz="1800" kern="100" dirty="0">
                  <a:effectLst/>
                  <a:latin typeface="Times New Roman" panose="02020603050405020304" pitchFamily="18" charset="0"/>
                  <a:ea typeface="宋体" panose="02010600030101010101" pitchFamily="2" charset="-122"/>
                </a:endParaRPr>
              </a:p>
            </p:txBody>
          </p:sp>
        </mc:Choice>
        <mc:Fallback xmlns="">
          <p:sp>
            <p:nvSpPr>
              <p:cNvPr id="7" name="文本框 6">
                <a:extLst>
                  <a:ext uri="{FF2B5EF4-FFF2-40B4-BE49-F238E27FC236}">
                    <a16:creationId xmlns:a16="http://schemas.microsoft.com/office/drawing/2014/main" id="{92A4EA74-5EB8-7D53-8C06-EECE94021F8D}"/>
                  </a:ext>
                </a:extLst>
              </p:cNvPr>
              <p:cNvSpPr txBox="1">
                <a:spLocks noRot="1" noChangeAspect="1" noMove="1" noResize="1" noEditPoints="1" noAdjustHandles="1" noChangeArrowheads="1" noChangeShapeType="1" noTextEdit="1"/>
              </p:cNvSpPr>
              <p:nvPr/>
            </p:nvSpPr>
            <p:spPr>
              <a:xfrm>
                <a:off x="5871748" y="4230399"/>
                <a:ext cx="6094428" cy="2012346"/>
              </a:xfrm>
              <a:prstGeom prst="rect">
                <a:avLst/>
              </a:prstGeom>
              <a:blipFill>
                <a:blip r:embed="rId5"/>
                <a:stretch>
                  <a:fillRect r="-16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918439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Regular" panose="02020603050405020304" charset="0"/>
                <a:ea typeface="黑体" charset="0"/>
              </a:rPr>
              <a:t>3.2</a:t>
            </a:r>
            <a:r>
              <a:rPr lang="zh-CN" altLang="en-US" sz="1800" kern="100" dirty="0">
                <a:latin typeface="Times New Roman" panose="02020603050405020304" pitchFamily="18" charset="0"/>
                <a:ea typeface="黑体" panose="02010609060101010101" pitchFamily="49" charset="-122"/>
                <a:cs typeface="Times New Roman" panose="02020603050405020304" pitchFamily="18" charset="0"/>
              </a:rPr>
              <a:t>列生成算法设计</a:t>
            </a:r>
          </a:p>
        </p:txBody>
      </p:sp>
      <p:sp>
        <p:nvSpPr>
          <p:cNvPr id="8" name="文本框 7">
            <a:extLst>
              <a:ext uri="{FF2B5EF4-FFF2-40B4-BE49-F238E27FC236}">
                <a16:creationId xmlns:a16="http://schemas.microsoft.com/office/drawing/2014/main" id="{5F3B9F6B-C125-350D-31EC-49AA25D0F200}"/>
              </a:ext>
            </a:extLst>
          </p:cNvPr>
          <p:cNvSpPr txBox="1"/>
          <p:nvPr/>
        </p:nvSpPr>
        <p:spPr>
          <a:xfrm>
            <a:off x="662233" y="892893"/>
            <a:ext cx="10829041" cy="369332"/>
          </a:xfrm>
          <a:prstGeom prst="rect">
            <a:avLst/>
          </a:prstGeom>
          <a:noFill/>
        </p:spPr>
        <p:txBody>
          <a:bodyPr wrap="square">
            <a:spAutoFit/>
          </a:bodyPr>
          <a:lstStyle/>
          <a:p>
            <a:r>
              <a:rPr lang="en-US" altLang="zh-CN" kern="100" dirty="0">
                <a:solidFill>
                  <a:srgbClr val="FF0000"/>
                </a:solidFill>
                <a:latin typeface="微软雅黑" panose="020B0503020204020204" pitchFamily="34" charset="-122"/>
                <a:ea typeface="微软雅黑" panose="020B0503020204020204" pitchFamily="34" charset="-122"/>
              </a:rPr>
              <a:t>SP</a:t>
            </a:r>
            <a:r>
              <a:rPr lang="zh-CN" altLang="zh-CN" kern="100" dirty="0">
                <a:solidFill>
                  <a:srgbClr val="FF0000"/>
                </a:solidFill>
                <a:latin typeface="微软雅黑" panose="020B0503020204020204" pitchFamily="34" charset="-122"/>
                <a:ea typeface="微软雅黑" panose="020B0503020204020204" pitchFamily="34" charset="-122"/>
              </a:rPr>
              <a:t>问题</a:t>
            </a:r>
            <a:r>
              <a:rPr lang="zh-CN" altLang="zh-CN" kern="100" dirty="0">
                <a:latin typeface="微软雅黑" panose="020B0503020204020204" pitchFamily="34" charset="-122"/>
                <a:ea typeface="微软雅黑" panose="020B0503020204020204" pitchFamily="34" charset="-122"/>
              </a:rPr>
              <a:t>可以被转化为</a:t>
            </a:r>
            <a:r>
              <a:rPr lang="zh-CN" altLang="zh-CN" kern="100" dirty="0">
                <a:solidFill>
                  <a:srgbClr val="FF0000"/>
                </a:solidFill>
                <a:latin typeface="微软雅黑" panose="020B0503020204020204" pitchFamily="34" charset="-122"/>
                <a:ea typeface="微软雅黑" panose="020B0503020204020204" pitchFamily="34" charset="-122"/>
              </a:rPr>
              <a:t>最短路径问题</a:t>
            </a:r>
            <a:r>
              <a:rPr lang="zh-CN" altLang="zh-CN" kern="100" dirty="0">
                <a:latin typeface="微软雅黑" panose="020B0503020204020204" pitchFamily="34" charset="-122"/>
                <a:ea typeface="微软雅黑" panose="020B0503020204020204" pitchFamily="34" charset="-122"/>
              </a:rPr>
              <a:t>，并且可以通过</a:t>
            </a:r>
            <a:r>
              <a:rPr lang="en-US" altLang="zh-CN" kern="100" dirty="0">
                <a:solidFill>
                  <a:srgbClr val="FF0000"/>
                </a:solidFill>
                <a:latin typeface="微软雅黑" panose="020B0503020204020204" pitchFamily="34" charset="-122"/>
                <a:ea typeface="微软雅黑" panose="020B0503020204020204" pitchFamily="34" charset="-122"/>
              </a:rPr>
              <a:t>Dijkstra</a:t>
            </a:r>
            <a:r>
              <a:rPr lang="zh-CN" altLang="zh-CN" kern="100" dirty="0">
                <a:solidFill>
                  <a:srgbClr val="FF0000"/>
                </a:solidFill>
                <a:latin typeface="微软雅黑" panose="020B0503020204020204" pitchFamily="34" charset="-122"/>
                <a:ea typeface="微软雅黑" panose="020B0503020204020204" pitchFamily="34" charset="-122"/>
              </a:rPr>
              <a:t>算法</a:t>
            </a:r>
            <a:r>
              <a:rPr lang="zh-CN" altLang="zh-CN" kern="100" dirty="0">
                <a:latin typeface="微软雅黑" panose="020B0503020204020204" pitchFamily="34" charset="-122"/>
                <a:ea typeface="微软雅黑" panose="020B0503020204020204" pitchFamily="34" charset="-122"/>
              </a:rPr>
              <a:t>来求解</a:t>
            </a:r>
            <a:r>
              <a:rPr lang="en-US" altLang="zh-CN" kern="100" dirty="0">
                <a:latin typeface="微软雅黑" panose="020B0503020204020204" pitchFamily="34" charset="-122"/>
                <a:ea typeface="微软雅黑" panose="020B0503020204020204" pitchFamily="34" charset="-122"/>
              </a:rPr>
              <a:t>,</a:t>
            </a:r>
            <a:r>
              <a:rPr lang="zh-CN" altLang="en-US" kern="100" dirty="0">
                <a:latin typeface="微软雅黑" panose="020B0503020204020204" pitchFamily="34" charset="-122"/>
                <a:ea typeface="微软雅黑" panose="020B0503020204020204" pitchFamily="34" charset="-122"/>
              </a:rPr>
              <a:t>可以节约大量时间。</a:t>
            </a:r>
          </a:p>
        </p:txBody>
      </p:sp>
      <p:pic>
        <p:nvPicPr>
          <p:cNvPr id="9" name="图片 8">
            <a:extLst>
              <a:ext uri="{FF2B5EF4-FFF2-40B4-BE49-F238E27FC236}">
                <a16:creationId xmlns:a16="http://schemas.microsoft.com/office/drawing/2014/main" id="{6A03AD91-3CFA-A04C-2074-A952C34878E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09602" y="1077559"/>
            <a:ext cx="6916300" cy="5119721"/>
          </a:xfrm>
          <a:prstGeom prst="rect">
            <a:avLst/>
          </a:prstGeom>
          <a:noFill/>
          <a:ln>
            <a:noFill/>
          </a:ln>
        </p:spPr>
      </p:pic>
      <p:sp>
        <p:nvSpPr>
          <p:cNvPr id="10" name="文本框 9">
            <a:extLst>
              <a:ext uri="{FF2B5EF4-FFF2-40B4-BE49-F238E27FC236}">
                <a16:creationId xmlns:a16="http://schemas.microsoft.com/office/drawing/2014/main" id="{5B4A674B-23A0-7802-71B0-C4231BCE68C9}"/>
              </a:ext>
            </a:extLst>
          </p:cNvPr>
          <p:cNvSpPr txBox="1"/>
          <p:nvPr/>
        </p:nvSpPr>
        <p:spPr>
          <a:xfrm>
            <a:off x="1375053" y="3429000"/>
            <a:ext cx="3683524" cy="2138214"/>
          </a:xfrm>
          <a:prstGeom prst="rect">
            <a:avLst/>
          </a:prstGeom>
          <a:solidFill>
            <a:schemeClr val="accent1">
              <a:lumMod val="20000"/>
              <a:lumOff val="80000"/>
            </a:schemeClr>
          </a:solidFill>
        </p:spPr>
        <p:txBody>
          <a:bodyPr wrap="square">
            <a:spAutoFit/>
          </a:bodyPr>
          <a:lstStyle/>
          <a:p>
            <a:pPr>
              <a:lnSpc>
                <a:spcPct val="125000"/>
              </a:lnSpc>
            </a:pPr>
            <a:r>
              <a:rPr lang="zh-CN" altLang="zh-CN" kern="100" dirty="0">
                <a:latin typeface="微软雅黑" panose="020B0503020204020204" pitchFamily="34" charset="-122"/>
                <a:ea typeface="微软雅黑" panose="020B0503020204020204" pitchFamily="34" charset="-122"/>
              </a:rPr>
              <a:t>通过该方式来构造</a:t>
            </a:r>
            <a:r>
              <a:rPr lang="en-US" altLang="zh-CN" kern="100" dirty="0">
                <a:latin typeface="微软雅黑" panose="020B0503020204020204" pitchFamily="34" charset="-122"/>
                <a:ea typeface="微软雅黑" panose="020B0503020204020204" pitchFamily="34" charset="-122"/>
              </a:rPr>
              <a:t>Dijkstra</a:t>
            </a:r>
            <a:r>
              <a:rPr lang="zh-CN" altLang="zh-CN" kern="100" dirty="0">
                <a:latin typeface="微软雅黑" panose="020B0503020204020204" pitchFamily="34" charset="-122"/>
                <a:ea typeface="微软雅黑" panose="020B0503020204020204" pitchFamily="34" charset="-122"/>
              </a:rPr>
              <a:t>节点图，那么每一种</a:t>
            </a:r>
            <a:r>
              <a:rPr lang="en-US" altLang="zh-CN" kern="100" dirty="0">
                <a:latin typeface="微软雅黑" panose="020B0503020204020204" pitchFamily="34" charset="-122"/>
                <a:ea typeface="微软雅黑" panose="020B0503020204020204" pitchFamily="34" charset="-122"/>
              </a:rPr>
              <a:t>SP</a:t>
            </a:r>
            <a:r>
              <a:rPr lang="zh-CN" altLang="zh-CN" kern="100" dirty="0">
                <a:latin typeface="微软雅黑" panose="020B0503020204020204" pitchFamily="34" charset="-122"/>
                <a:ea typeface="微软雅黑" panose="020B0503020204020204" pitchFamily="34" charset="-122"/>
              </a:rPr>
              <a:t>问题的解都可以直接映射到具有相同目标函数的从源到目的地的路径。相反，给定一条路径，同样可以找到一种</a:t>
            </a:r>
            <a:r>
              <a:rPr lang="en-US" altLang="zh-CN" kern="100" dirty="0">
                <a:latin typeface="微软雅黑" panose="020B0503020204020204" pitchFamily="34" charset="-122"/>
                <a:ea typeface="微软雅黑" panose="020B0503020204020204" pitchFamily="34" charset="-122"/>
              </a:rPr>
              <a:t>SP</a:t>
            </a:r>
            <a:r>
              <a:rPr lang="zh-CN" altLang="zh-CN" kern="100" dirty="0">
                <a:latin typeface="微软雅黑" panose="020B0503020204020204" pitchFamily="34" charset="-122"/>
                <a:ea typeface="微软雅黑" panose="020B0503020204020204" pitchFamily="34" charset="-122"/>
              </a:rPr>
              <a:t>问题的解决方案与之对应。</a:t>
            </a:r>
            <a:endParaRPr lang="zh-CN" altLang="en-US" kern="100" dirty="0">
              <a:latin typeface="微软雅黑" panose="020B0503020204020204" pitchFamily="34" charset="-122"/>
              <a:ea typeface="微软雅黑" panose="020B0503020204020204" pitchFamily="34" charset="-122"/>
            </a:endParaRPr>
          </a:p>
        </p:txBody>
      </p:sp>
      <p:sp>
        <p:nvSpPr>
          <p:cNvPr id="12" name="箭头: 右 11">
            <a:extLst>
              <a:ext uri="{FF2B5EF4-FFF2-40B4-BE49-F238E27FC236}">
                <a16:creationId xmlns:a16="http://schemas.microsoft.com/office/drawing/2014/main" id="{6DB8438B-B559-C7A1-7285-EA100DEC00B7}"/>
              </a:ext>
            </a:extLst>
          </p:cNvPr>
          <p:cNvSpPr/>
          <p:nvPr/>
        </p:nvSpPr>
        <p:spPr>
          <a:xfrm>
            <a:off x="5211653" y="3579828"/>
            <a:ext cx="752425" cy="15934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03814D6B-10F6-B492-49D2-EBA870B28B4E}"/>
                  </a:ext>
                </a:extLst>
              </p:cNvPr>
              <p:cNvSpPr txBox="1"/>
              <p:nvPr/>
            </p:nvSpPr>
            <p:spPr>
              <a:xfrm>
                <a:off x="641546" y="1373350"/>
                <a:ext cx="4177469" cy="1200329"/>
              </a:xfrm>
              <a:prstGeom prst="rect">
                <a:avLst/>
              </a:prstGeom>
              <a:noFill/>
            </p:spPr>
            <p:txBody>
              <a:bodyPr wrap="square">
                <a:spAutoFit/>
              </a:bodyPr>
              <a:lstStyle/>
              <a:p>
                <a:r>
                  <a:rPr lang="zh-CN" altLang="zh-CN" kern="100" dirty="0">
                    <a:latin typeface="微软雅黑" panose="020B0503020204020204" pitchFamily="34" charset="-122"/>
                    <a:ea typeface="微软雅黑" panose="020B0503020204020204" pitchFamily="34" charset="-122"/>
                  </a:rPr>
                  <a:t>将缓存以如下方式表示：起点为</a:t>
                </a:r>
                <a14:m>
                  <m:oMath xmlns:m="http://schemas.openxmlformats.org/officeDocument/2006/math">
                    <m:r>
                      <a:rPr lang="en-US" altLang="zh-CN" kern="100">
                        <a:latin typeface="Cambria Math" panose="02040503050406030204" pitchFamily="18" charset="0"/>
                        <a:ea typeface="微软雅黑" panose="020B0503020204020204" pitchFamily="34" charset="-122"/>
                      </a:rPr>
                      <m:t>𝑆</m:t>
                    </m:r>
                  </m:oMath>
                </a14:m>
                <a:r>
                  <a:rPr lang="zh-CN" altLang="zh-CN" kern="100" dirty="0">
                    <a:latin typeface="微软雅黑" panose="020B0503020204020204" pitchFamily="34" charset="-122"/>
                    <a:ea typeface="微软雅黑" panose="020B0503020204020204" pitchFamily="34" charset="-122"/>
                  </a:rPr>
                  <a:t>终点为</a:t>
                </a:r>
                <a14:m>
                  <m:oMath xmlns:m="http://schemas.openxmlformats.org/officeDocument/2006/math">
                    <m:r>
                      <a:rPr lang="en-US" altLang="zh-CN" kern="100">
                        <a:latin typeface="Cambria Math" panose="02040503050406030204" pitchFamily="18" charset="0"/>
                        <a:ea typeface="微软雅黑" panose="020B0503020204020204" pitchFamily="34" charset="-122"/>
                      </a:rPr>
                      <m:t>𝐷</m:t>
                    </m:r>
                  </m:oMath>
                </a14:m>
                <a:r>
                  <a:rPr lang="zh-CN" altLang="zh-CN" kern="100" dirty="0">
                    <a:latin typeface="微软雅黑" panose="020B0503020204020204" pitchFamily="34" charset="-122"/>
                    <a:ea typeface="微软雅黑" panose="020B0503020204020204" pitchFamily="34" charset="-122"/>
                  </a:rPr>
                  <a:t>，并依照每个时隙来生成每个时隙的节点列。节点</a:t>
                </a:r>
                <a14:m>
                  <m:oMath xmlns:m="http://schemas.openxmlformats.org/officeDocument/2006/math">
                    <m:sSub>
                      <m:sSubPr>
                        <m:ctrlPr>
                          <a:rPr lang="zh-CN" altLang="zh-CN" i="1" kern="100">
                            <a:latin typeface="Cambria Math" panose="02040503050406030204" pitchFamily="18" charset="0"/>
                            <a:ea typeface="微软雅黑" panose="020B0503020204020204" pitchFamily="34" charset="-122"/>
                          </a:rPr>
                        </m:ctrlPr>
                      </m:sSubPr>
                      <m:e>
                        <m:r>
                          <a:rPr lang="en-US" altLang="zh-CN" kern="100">
                            <a:latin typeface="Cambria Math" panose="02040503050406030204" pitchFamily="18" charset="0"/>
                            <a:ea typeface="微软雅黑" panose="020B0503020204020204" pitchFamily="34" charset="-122"/>
                          </a:rPr>
                          <m:t>𝑉</m:t>
                        </m:r>
                      </m:e>
                      <m:sub>
                        <m:r>
                          <a:rPr lang="en-US" altLang="zh-CN" kern="100">
                            <a:latin typeface="Cambria Math" panose="02040503050406030204" pitchFamily="18" charset="0"/>
                            <a:ea typeface="微软雅黑" panose="020B0503020204020204" pitchFamily="34" charset="-122"/>
                          </a:rPr>
                          <m:t>00</m:t>
                        </m:r>
                      </m:sub>
                    </m:sSub>
                  </m:oMath>
                </a14:m>
                <a:r>
                  <a:rPr lang="zh-CN" altLang="zh-CN" kern="100" dirty="0">
                    <a:latin typeface="微软雅黑" panose="020B0503020204020204" pitchFamily="34" charset="-122"/>
                    <a:ea typeface="微软雅黑" panose="020B0503020204020204" pitchFamily="34" charset="-122"/>
                  </a:rPr>
                  <a:t>表示每个文件的</a:t>
                </a:r>
                <a14:m>
                  <m:oMath xmlns:m="http://schemas.openxmlformats.org/officeDocument/2006/math">
                    <m:sSub>
                      <m:sSubPr>
                        <m:ctrlPr>
                          <a:rPr lang="zh-CN" altLang="zh-CN" i="1" kern="100">
                            <a:latin typeface="Cambria Math" panose="02040503050406030204" pitchFamily="18" charset="0"/>
                            <a:ea typeface="微软雅黑" panose="020B0503020204020204" pitchFamily="34" charset="-122"/>
                          </a:rPr>
                        </m:ctrlPr>
                      </m:sSubPr>
                      <m:e>
                        <m:r>
                          <a:rPr lang="en-US" altLang="zh-CN" kern="100">
                            <a:latin typeface="Cambria Math" panose="02040503050406030204" pitchFamily="18" charset="0"/>
                            <a:ea typeface="微软雅黑" panose="020B0503020204020204" pitchFamily="34" charset="-122"/>
                          </a:rPr>
                          <m:t>𝑥</m:t>
                        </m:r>
                      </m:e>
                      <m:sub>
                        <m:r>
                          <a:rPr lang="en-US" altLang="zh-CN" kern="100">
                            <a:latin typeface="Cambria Math" panose="02040503050406030204" pitchFamily="18" charset="0"/>
                            <a:ea typeface="微软雅黑" panose="020B0503020204020204" pitchFamily="34" charset="-122"/>
                          </a:rPr>
                          <m:t>0</m:t>
                        </m:r>
                      </m:sub>
                    </m:sSub>
                  </m:oMath>
                </a14:m>
                <a:r>
                  <a:rPr lang="en-US" altLang="zh-CN" kern="100" dirty="0">
                    <a:latin typeface="微软雅黑" panose="020B0503020204020204" pitchFamily="34" charset="-122"/>
                    <a:ea typeface="微软雅黑" panose="020B0503020204020204" pitchFamily="34" charset="-122"/>
                  </a:rPr>
                  <a:t>=0</a:t>
                </a:r>
                <a14:m>
                  <m:oMath xmlns:m="http://schemas.openxmlformats.org/officeDocument/2006/math">
                    <m:r>
                      <a:rPr lang="en-US" altLang="zh-CN" kern="100">
                        <a:latin typeface="Cambria Math" panose="02040503050406030204" pitchFamily="18" charset="0"/>
                        <a:ea typeface="微软雅黑" panose="020B0503020204020204" pitchFamily="34" charset="-122"/>
                      </a:rPr>
                      <m:t>,</m:t>
                    </m:r>
                  </m:oMath>
                </a14:m>
                <a:r>
                  <a:rPr lang="zh-CN" altLang="zh-CN" kern="100" dirty="0">
                    <a:latin typeface="微软雅黑" panose="020B0503020204020204" pitchFamily="34" charset="-122"/>
                    <a:ea typeface="微软雅黑" panose="020B0503020204020204" pitchFamily="34" charset="-122"/>
                  </a:rPr>
                  <a:t>即初始状态不在缓存中。</a:t>
                </a:r>
                <a:endParaRPr lang="zh-CN" altLang="en-US" kern="100" dirty="0">
                  <a:latin typeface="微软雅黑" panose="020B0503020204020204" pitchFamily="34" charset="-122"/>
                  <a:ea typeface="微软雅黑" panose="020B0503020204020204" pitchFamily="34" charset="-122"/>
                </a:endParaRPr>
              </a:p>
            </p:txBody>
          </p:sp>
        </mc:Choice>
        <mc:Fallback xmlns="">
          <p:sp>
            <p:nvSpPr>
              <p:cNvPr id="14" name="文本框 13">
                <a:extLst>
                  <a:ext uri="{FF2B5EF4-FFF2-40B4-BE49-F238E27FC236}">
                    <a16:creationId xmlns:a16="http://schemas.microsoft.com/office/drawing/2014/main" id="{03814D6B-10F6-B492-49D2-EBA870B28B4E}"/>
                  </a:ext>
                </a:extLst>
              </p:cNvPr>
              <p:cNvSpPr txBox="1">
                <a:spLocks noRot="1" noChangeAspect="1" noMove="1" noResize="1" noEditPoints="1" noAdjustHandles="1" noChangeArrowheads="1" noChangeShapeType="1" noTextEdit="1"/>
              </p:cNvSpPr>
              <p:nvPr/>
            </p:nvSpPr>
            <p:spPr>
              <a:xfrm>
                <a:off x="641546" y="1373350"/>
                <a:ext cx="4177469" cy="1200329"/>
              </a:xfrm>
              <a:prstGeom prst="rect">
                <a:avLst/>
              </a:prstGeom>
              <a:blipFill>
                <a:blip r:embed="rId4"/>
                <a:stretch>
                  <a:fillRect l="-1166" t="-2538" b="-710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547574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Regular" panose="02020603050405020304" charset="0"/>
                <a:ea typeface="黑体" charset="0"/>
              </a:rPr>
              <a:t>3.2</a:t>
            </a:r>
            <a:r>
              <a:rPr lang="zh-CN" altLang="en-US" sz="1800" kern="100" dirty="0">
                <a:latin typeface="Times New Roman" panose="02020603050405020304" pitchFamily="18" charset="0"/>
                <a:ea typeface="黑体" panose="02010609060101010101" pitchFamily="49" charset="-122"/>
                <a:cs typeface="Times New Roman" panose="02020603050405020304" pitchFamily="18" charset="0"/>
              </a:rPr>
              <a:t>列生成算法设计</a:t>
            </a:r>
          </a:p>
        </p:txBody>
      </p:sp>
      <p:pic>
        <p:nvPicPr>
          <p:cNvPr id="4" name="图片 3">
            <a:extLst>
              <a:ext uri="{FF2B5EF4-FFF2-40B4-BE49-F238E27FC236}">
                <a16:creationId xmlns:a16="http://schemas.microsoft.com/office/drawing/2014/main" id="{F9C58A0E-022F-EDD2-5B8F-B32A591609CF}"/>
              </a:ext>
            </a:extLst>
          </p:cNvPr>
          <p:cNvPicPr>
            <a:picLocks noChangeAspect="1"/>
          </p:cNvPicPr>
          <p:nvPr/>
        </p:nvPicPr>
        <p:blipFill>
          <a:blip r:embed="rId3"/>
          <a:stretch>
            <a:fillRect/>
          </a:stretch>
        </p:blipFill>
        <p:spPr>
          <a:xfrm>
            <a:off x="2570234" y="1101411"/>
            <a:ext cx="7051532" cy="4413269"/>
          </a:xfrm>
          <a:prstGeom prst="rect">
            <a:avLst/>
          </a:prstGeom>
        </p:spPr>
      </p:pic>
    </p:spTree>
    <p:extLst>
      <p:ext uri="{BB962C8B-B14F-4D97-AF65-F5344CB8AC3E}">
        <p14:creationId xmlns:p14="http://schemas.microsoft.com/office/powerpoint/2010/main" val="2124456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9659" y="105238"/>
            <a:ext cx="266226" cy="255882"/>
          </a:xfrm>
          <a:prstGeom prst="rect">
            <a:avLst/>
          </a:prstGeom>
          <a:solidFill>
            <a:srgbClr val="345A88"/>
          </a:solidFill>
          <a:ln>
            <a:solidFill>
              <a:srgbClr val="345A8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矩形 1"/>
          <p:cNvSpPr/>
          <p:nvPr/>
        </p:nvSpPr>
        <p:spPr>
          <a:xfrm>
            <a:off x="0" y="6262688"/>
            <a:ext cx="12192000" cy="595312"/>
          </a:xfrm>
          <a:prstGeom prst="rect">
            <a:avLst/>
          </a:prstGeom>
          <a:solidFill>
            <a:srgbClr val="345A8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pic>
        <p:nvPicPr>
          <p:cNvPr id="4100" name="图片 2"/>
          <p:cNvPicPr>
            <a:picLocks noChangeAspect="1"/>
          </p:cNvPicPr>
          <p:nvPr/>
        </p:nvPicPr>
        <p:blipFill>
          <a:blip r:embed="rId4"/>
          <a:srcRect/>
          <a:stretch>
            <a:fillRect/>
          </a:stretch>
        </p:blipFill>
        <p:spPr bwMode="auto">
          <a:xfrm>
            <a:off x="115537" y="6350816"/>
            <a:ext cx="2235200" cy="449263"/>
          </a:xfrm>
          <a:prstGeom prst="rect">
            <a:avLst/>
          </a:prstGeom>
          <a:noFill/>
          <a:ln w="9525">
            <a:noFill/>
            <a:miter lim="800000"/>
            <a:headEnd/>
            <a:tailEnd/>
          </a:ln>
        </p:spPr>
      </p:pic>
      <p:sp>
        <p:nvSpPr>
          <p:cNvPr id="4" name="文本框 3"/>
          <p:cNvSpPr txBox="1"/>
          <p:nvPr/>
        </p:nvSpPr>
        <p:spPr>
          <a:xfrm>
            <a:off x="182213" y="192787"/>
            <a:ext cx="8927281" cy="612000"/>
          </a:xfrm>
          <a:prstGeom prst="rect">
            <a:avLst/>
          </a:prstGeom>
          <a:solidFill>
            <a:schemeClr val="accent1">
              <a:lumMod val="20000"/>
              <a:lumOff val="80000"/>
            </a:schemeClr>
          </a:solidFill>
        </p:spPr>
        <p:txBody>
          <a:bodyPr wrap="square">
            <a:spAutoFit/>
          </a:bodyPr>
          <a:lstStyle/>
          <a:p>
            <a:pPr>
              <a:defRPr/>
            </a:pPr>
            <a:r>
              <a:rPr lang="zh-CN" altLang="en-US" sz="3200" dirty="0">
                <a:latin typeface="微软雅黑" panose="020B0503020204020204" pitchFamily="34" charset="-122"/>
                <a:ea typeface="微软雅黑" panose="020B0503020204020204" pitchFamily="34" charset="-122"/>
              </a:rPr>
              <a:t>  目录 </a:t>
            </a:r>
            <a:r>
              <a:rPr lang="en-US" altLang="zh-CN" sz="3200" dirty="0">
                <a:latin typeface="微软雅黑" panose="020B0503020204020204" pitchFamily="34" charset="-122"/>
                <a:ea typeface="微软雅黑" panose="020B0503020204020204" pitchFamily="34" charset="-122"/>
              </a:rPr>
              <a:t>CONTENTS</a:t>
            </a:r>
            <a:endParaRPr lang="zh-CN" altLang="en-US" sz="2400" dirty="0">
              <a:latin typeface="微软雅黑" panose="020B0503020204020204" pitchFamily="34" charset="-122"/>
              <a:ea typeface="微软雅黑" panose="020B0503020204020204" pitchFamily="34" charset="-122"/>
            </a:endParaRPr>
          </a:p>
        </p:txBody>
      </p:sp>
      <p:cxnSp>
        <p:nvCxnSpPr>
          <p:cNvPr id="7" name="直接连接符 6"/>
          <p:cNvCxnSpPr/>
          <p:nvPr/>
        </p:nvCxnSpPr>
        <p:spPr>
          <a:xfrm flipV="1">
            <a:off x="445738" y="696032"/>
            <a:ext cx="11462148" cy="21432"/>
          </a:xfrm>
          <a:prstGeom prst="line">
            <a:avLst/>
          </a:prstGeom>
          <a:ln w="28575">
            <a:solidFill>
              <a:srgbClr val="345A88"/>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3069894" y="1844321"/>
            <a:ext cx="6215106" cy="3135154"/>
          </a:xfrm>
          <a:prstGeom prst="rect">
            <a:avLst/>
          </a:prstGeom>
        </p:spPr>
        <p:txBody>
          <a:bodyPr wrap="square">
            <a:spAutoFit/>
          </a:bodyPr>
          <a:lstStyle/>
          <a:p>
            <a:pPr marL="514350" indent="-514350">
              <a:lnSpc>
                <a:spcPct val="150000"/>
              </a:lnSpc>
              <a:buAutoNum type="arabicPlain"/>
            </a:pPr>
            <a:r>
              <a:rPr lang="zh-CN" altLang="en-US" sz="2700" dirty="0">
                <a:latin typeface="微软雅黑" panose="020B0503020204020204" pitchFamily="34" charset="-122"/>
                <a:ea typeface="微软雅黑" panose="020B0503020204020204" pitchFamily="34" charset="-122"/>
              </a:rPr>
              <a:t>    研究背景及意义</a:t>
            </a:r>
            <a:endParaRPr lang="en-US" altLang="zh-CN" sz="2700" dirty="0">
              <a:latin typeface="微软雅黑" panose="020B0503020204020204" pitchFamily="34" charset="-122"/>
              <a:ea typeface="微软雅黑" panose="020B0503020204020204" pitchFamily="34" charset="-122"/>
            </a:endParaRPr>
          </a:p>
          <a:p>
            <a:pPr marL="514350" indent="-514350">
              <a:lnSpc>
                <a:spcPct val="150000"/>
              </a:lnSpc>
              <a:buAutoNum type="arabicPlain"/>
            </a:pPr>
            <a:r>
              <a:rPr lang="zh-CN" altLang="en-US" sz="2700" dirty="0">
                <a:latin typeface="微软雅黑" panose="020B0503020204020204" pitchFamily="34" charset="-122"/>
                <a:ea typeface="微软雅黑" panose="020B0503020204020204" pitchFamily="34" charset="-122"/>
                <a:sym typeface="+mn-lt"/>
              </a:rPr>
              <a:t>    边缘缓存模型</a:t>
            </a:r>
            <a:endParaRPr lang="en-US" altLang="zh-CN" sz="2700" dirty="0">
              <a:latin typeface="微软雅黑" panose="020B0503020204020204" pitchFamily="34" charset="-122"/>
              <a:ea typeface="微软雅黑" panose="020B0503020204020204" pitchFamily="34" charset="-122"/>
              <a:sym typeface="+mn-lt"/>
            </a:endParaRPr>
          </a:p>
          <a:p>
            <a:pPr>
              <a:lnSpc>
                <a:spcPct val="150000"/>
              </a:lnSpc>
            </a:pPr>
            <a:r>
              <a:rPr lang="en-US" altLang="zh-CN" sz="2700" dirty="0">
                <a:latin typeface="微软雅黑" panose="020B0503020204020204" pitchFamily="34" charset="-122"/>
                <a:ea typeface="微软雅黑" panose="020B0503020204020204" pitchFamily="34" charset="-122"/>
              </a:rPr>
              <a:t>3   	</a:t>
            </a:r>
            <a:r>
              <a:rPr lang="zh-CN" altLang="en-US" sz="2700" dirty="0">
                <a:latin typeface="微软雅黑" panose="020B0503020204020204" pitchFamily="34" charset="-122"/>
                <a:ea typeface="微软雅黑" panose="020B0503020204020204" pitchFamily="34" charset="-122"/>
              </a:rPr>
              <a:t>缓存更新机制设计</a:t>
            </a:r>
            <a:endParaRPr lang="zh-CN" altLang="en-US" sz="2700" dirty="0">
              <a:latin typeface="微软雅黑" panose="020B0503020204020204" pitchFamily="34" charset="-122"/>
              <a:ea typeface="微软雅黑" panose="020B0503020204020204" pitchFamily="34" charset="-122"/>
              <a:sym typeface="+mn-lt"/>
            </a:endParaRPr>
          </a:p>
          <a:p>
            <a:pPr marL="342900" indent="-342900">
              <a:lnSpc>
                <a:spcPct val="150000"/>
              </a:lnSpc>
              <a:buAutoNum type="arabicPlain" startAt="4"/>
            </a:pPr>
            <a:r>
              <a:rPr lang="en-US" altLang="zh-CN" sz="2700" dirty="0">
                <a:latin typeface="微软雅黑" panose="020B0503020204020204" pitchFamily="34" charset="-122"/>
                <a:ea typeface="微软雅黑" panose="020B0503020204020204" pitchFamily="34" charset="-122"/>
              </a:rPr>
              <a:t>  	</a:t>
            </a:r>
            <a:r>
              <a:rPr lang="zh-CN" altLang="en-US" sz="2700" dirty="0">
                <a:latin typeface="微软雅黑" panose="020B0503020204020204" pitchFamily="34" charset="-122"/>
                <a:ea typeface="微软雅黑" panose="020B0503020204020204" pitchFamily="34" charset="-122"/>
              </a:rPr>
              <a:t>仿真分析</a:t>
            </a:r>
            <a:endParaRPr lang="en-US" altLang="zh-CN" sz="2700" dirty="0">
              <a:latin typeface="微软雅黑" panose="020B0503020204020204" pitchFamily="34" charset="-122"/>
              <a:ea typeface="微软雅黑" panose="020B0503020204020204" pitchFamily="34" charset="-122"/>
            </a:endParaRPr>
          </a:p>
          <a:p>
            <a:pPr marL="342900" indent="-342900">
              <a:lnSpc>
                <a:spcPct val="150000"/>
              </a:lnSpc>
              <a:buAutoNum type="arabicPlain" startAt="4"/>
            </a:pPr>
            <a:r>
              <a:rPr lang="en-US" altLang="zh-CN" sz="2700" dirty="0">
                <a:latin typeface="微软雅黑" panose="020B0503020204020204" pitchFamily="34" charset="-122"/>
                <a:ea typeface="微软雅黑" panose="020B0503020204020204" pitchFamily="34" charset="-122"/>
              </a:rPr>
              <a:t>      </a:t>
            </a:r>
            <a:r>
              <a:rPr lang="zh-CN" altLang="en-US" sz="2700" dirty="0">
                <a:latin typeface="微软雅黑" panose="020B0503020204020204" pitchFamily="34" charset="-122"/>
                <a:ea typeface="微软雅黑" panose="020B0503020204020204" pitchFamily="34" charset="-122"/>
              </a:rPr>
              <a:t>总结及展望</a:t>
            </a:r>
            <a:endParaRPr lang="en-US" altLang="zh-CN" sz="2700" dirty="0">
              <a:latin typeface="微软雅黑" panose="020B0503020204020204" pitchFamily="34" charset="-122"/>
              <a:ea typeface="微软雅黑" panose="020B0503020204020204" pitchFamily="34" charset="-122"/>
            </a:endParaRPr>
          </a:p>
        </p:txBody>
      </p:sp>
      <p:sp>
        <p:nvSpPr>
          <p:cNvPr id="13" name="灯片编号占位符 2"/>
          <p:cNvSpPr txBox="1"/>
          <p:nvPr/>
        </p:nvSpPr>
        <p:spPr>
          <a:xfrm>
            <a:off x="11010900" y="6196309"/>
            <a:ext cx="1065563" cy="449263"/>
          </a:xfrm>
          <a:prstGeom prst="rect">
            <a:avLst/>
          </a:prstGeom>
        </p:spPr>
        <p:txBody>
          <a:bodyPr vert="horz" lIns="0" tIns="0" rIns="0" bIns="0" rtlCol="0" anchor="ctr"/>
          <a:lstStyle>
            <a:defPPr>
              <a:defRPr lang="zh-CN"/>
            </a:defPPr>
            <a:lvl1pPr marL="0" algn="r" defTabSz="914400" rtl="0" eaLnBrk="1" latinLnBrk="0" hangingPunct="1">
              <a:defRPr sz="1200" b="1"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solidFill>
                  <a:schemeClr val="bg1"/>
                </a:solidFill>
                <a:latin typeface="等线" panose="020F0502020204030204"/>
                <a:ea typeface="等线" panose="02010600030101010101" pitchFamily="2" charset="-122"/>
              </a:rPr>
              <a:t>第 </a:t>
            </a:r>
            <a:fld id="{75168D04-7926-484C-B90B-2D13ABC6EC67}" type="slidenum">
              <a:rPr lang="zh-CN" altLang="en-US">
                <a:solidFill>
                  <a:schemeClr val="bg1"/>
                </a:solidFill>
                <a:latin typeface="等线" panose="020F0502020204030204"/>
                <a:ea typeface="等线" panose="02010600030101010101" pitchFamily="2" charset="-122"/>
              </a:rPr>
              <a:t>2</a:t>
            </a:fld>
            <a:r>
              <a:rPr lang="zh-CN" altLang="en-US" dirty="0">
                <a:solidFill>
                  <a:schemeClr val="bg1"/>
                </a:solidFill>
                <a:latin typeface="等线" panose="020F0502020204030204"/>
                <a:ea typeface="等线" panose="02010600030101010101" pitchFamily="2" charset="-122"/>
              </a:rPr>
              <a:t> 页</a:t>
            </a:r>
          </a:p>
        </p:txBody>
      </p:sp>
      <p:sp>
        <p:nvSpPr>
          <p:cNvPr id="14" name="页脚占位符 3"/>
          <p:cNvSpPr txBox="1"/>
          <p:nvPr/>
        </p:nvSpPr>
        <p:spPr>
          <a:xfrm>
            <a:off x="10472468" y="6587032"/>
            <a:ext cx="1603995" cy="184666"/>
          </a:xfrm>
          <a:prstGeom prst="rect">
            <a:avLst/>
          </a:prstGeom>
        </p:spPr>
        <p:txBody>
          <a:bodyPr vert="horz" wrap="square" lIns="0" tIns="0" rIns="0" bIns="0" rtlCol="0" anchor="ctr">
            <a:spAutoFit/>
          </a:bodyPr>
          <a:lstStyle>
            <a:defPPr>
              <a:defRPr lang="zh-CN"/>
            </a:defPPr>
            <a:lvl1pPr marL="0" algn="dist" defTabSz="914400" rtl="0" eaLnBrk="1" latinLnBrk="0" hangingPunct="1">
              <a:defRPr lang="zh-CN" altLang="en-US" sz="800" b="0" i="0" kern="1200" smtClean="0">
                <a:solidFill>
                  <a:schemeClr val="tx1">
                    <a:tint val="75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dirty="0">
                <a:solidFill>
                  <a:schemeClr val="bg1"/>
                </a:solidFill>
                <a:latin typeface="等线" panose="020F0502020204030204"/>
                <a:ea typeface="等线" panose="02010600030101010101" pitchFamily="2" charset="-122"/>
              </a:rPr>
              <a:t>规格严格、功夫到家</a:t>
            </a:r>
          </a:p>
        </p:txBody>
      </p:sp>
    </p:spTree>
    <p:custDataLst>
      <p:tags r:id="rId1"/>
    </p:custDataLst>
    <p:extLst>
      <p:ext uri="{BB962C8B-B14F-4D97-AF65-F5344CB8AC3E}">
        <p14:creationId xmlns:p14="http://schemas.microsoft.com/office/powerpoint/2010/main" val="677760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Regular" panose="02020603050405020304" charset="0"/>
                <a:ea typeface="黑体" charset="0"/>
              </a:rPr>
              <a:t>3.3</a:t>
            </a:r>
            <a:r>
              <a:rPr lang="zh-CN" altLang="en-US" sz="1800" kern="100" dirty="0">
                <a:latin typeface="Times New Roman" panose="02020603050405020304" pitchFamily="18" charset="0"/>
                <a:ea typeface="黑体" panose="02010609060101010101" pitchFamily="49" charset="-122"/>
                <a:cs typeface="Times New Roman" panose="02020603050405020304" pitchFamily="18" charset="0"/>
              </a:rPr>
              <a:t>舍入算法设计</a:t>
            </a:r>
          </a:p>
        </p:txBody>
      </p:sp>
      <p:sp>
        <p:nvSpPr>
          <p:cNvPr id="8" name="文本框 7">
            <a:extLst>
              <a:ext uri="{FF2B5EF4-FFF2-40B4-BE49-F238E27FC236}">
                <a16:creationId xmlns:a16="http://schemas.microsoft.com/office/drawing/2014/main" id="{096ED60C-8EC9-2EAE-5474-96242D0797E1}"/>
              </a:ext>
            </a:extLst>
          </p:cNvPr>
          <p:cNvSpPr txBox="1"/>
          <p:nvPr/>
        </p:nvSpPr>
        <p:spPr>
          <a:xfrm>
            <a:off x="355599" y="1061681"/>
            <a:ext cx="11314784" cy="1099468"/>
          </a:xfrm>
          <a:prstGeom prst="rect">
            <a:avLst/>
          </a:prstGeom>
          <a:solidFill>
            <a:schemeClr val="accent1">
              <a:lumMod val="20000"/>
              <a:lumOff val="80000"/>
            </a:schemeClr>
          </a:solidFill>
        </p:spPr>
        <p:txBody>
          <a:bodyPr wrap="square">
            <a:spAutoFit/>
          </a:bodyPr>
          <a:lstStyle/>
          <a:p>
            <a:pPr>
              <a:lnSpc>
                <a:spcPct val="125000"/>
              </a:lnSpc>
            </a:pPr>
            <a:r>
              <a:rPr lang="zh-CN" altLang="en-US" kern="100" dirty="0">
                <a:latin typeface="微软雅黑" panose="020B0503020204020204" pitchFamily="34" charset="-122"/>
                <a:ea typeface="微软雅黑" panose="020B0503020204020204" pitchFamily="34" charset="-122"/>
              </a:rPr>
              <a:t>   考</a:t>
            </a:r>
            <a:r>
              <a:rPr lang="zh-CN" altLang="zh-CN" kern="100" dirty="0">
                <a:latin typeface="微软雅黑" panose="020B0503020204020204" pitchFamily="34" charset="-122"/>
                <a:ea typeface="微软雅黑" panose="020B0503020204020204" pitchFamily="34" charset="-122"/>
              </a:rPr>
              <a:t>虑到列生成算法只能得到最优解，但不能保证得到整数解</a:t>
            </a:r>
            <a:r>
              <a:rPr lang="zh-CN" altLang="en-US" kern="100" dirty="0">
                <a:latin typeface="微软雅黑" panose="020B0503020204020204" pitchFamily="34" charset="-122"/>
                <a:ea typeface="微软雅黑" panose="020B0503020204020204" pitchFamily="34" charset="-122"/>
              </a:rPr>
              <a:t>，</a:t>
            </a:r>
            <a:r>
              <a:rPr lang="zh-CN" altLang="zh-CN" kern="100" dirty="0">
                <a:latin typeface="微软雅黑" panose="020B0503020204020204" pitchFamily="34" charset="-122"/>
                <a:ea typeface="微软雅黑" panose="020B0503020204020204" pitchFamily="34" charset="-122"/>
              </a:rPr>
              <a:t>还需要设计一个舍入算法，将其与</a:t>
            </a:r>
            <a:r>
              <a:rPr lang="en-US" altLang="zh-CN" kern="100" dirty="0">
                <a:latin typeface="微软雅黑" panose="020B0503020204020204" pitchFamily="34" charset="-122"/>
                <a:ea typeface="微软雅黑" panose="020B0503020204020204" pitchFamily="34" charset="-122"/>
              </a:rPr>
              <a:t>CGA</a:t>
            </a:r>
            <a:r>
              <a:rPr lang="zh-CN" altLang="zh-CN" kern="100" dirty="0">
                <a:latin typeface="微软雅黑" panose="020B0503020204020204" pitchFamily="34" charset="-122"/>
                <a:ea typeface="微软雅黑" panose="020B0503020204020204" pitchFamily="34" charset="-122"/>
              </a:rPr>
              <a:t>算法一起使用来得到线性规划的最优整数解。在</a:t>
            </a:r>
            <a:r>
              <a:rPr lang="en-US" altLang="zh-CN" kern="100" dirty="0">
                <a:latin typeface="微软雅黑" panose="020B0503020204020204" pitchFamily="34" charset="-122"/>
                <a:ea typeface="微软雅黑" panose="020B0503020204020204" pitchFamily="34" charset="-122"/>
              </a:rPr>
              <a:t>CGA</a:t>
            </a:r>
            <a:r>
              <a:rPr lang="zh-CN" altLang="zh-CN" kern="100" dirty="0">
                <a:latin typeface="微软雅黑" panose="020B0503020204020204" pitchFamily="34" charset="-122"/>
                <a:ea typeface="微软雅黑" panose="020B0503020204020204" pitchFamily="34" charset="-122"/>
              </a:rPr>
              <a:t>算法得到方案之后，对该缓存更新方案进行检验，如果得到的解并不是一个整数解，则采用</a:t>
            </a:r>
            <a:r>
              <a:rPr lang="zh-CN" altLang="en-US" kern="100" dirty="0">
                <a:solidFill>
                  <a:srgbClr val="FF0000"/>
                </a:solidFill>
                <a:latin typeface="微软雅黑" panose="020B0503020204020204" pitchFamily="34" charset="-122"/>
                <a:ea typeface="微软雅黑" panose="020B0503020204020204" pitchFamily="34" charset="-122"/>
              </a:rPr>
              <a:t>舍入</a:t>
            </a:r>
            <a:r>
              <a:rPr lang="zh-CN" altLang="zh-CN" kern="100" dirty="0">
                <a:solidFill>
                  <a:srgbClr val="FF0000"/>
                </a:solidFill>
                <a:latin typeface="微软雅黑" panose="020B0503020204020204" pitchFamily="34" charset="-122"/>
                <a:ea typeface="微软雅黑" panose="020B0503020204020204" pitchFamily="34" charset="-122"/>
              </a:rPr>
              <a:t>算法</a:t>
            </a:r>
            <a:r>
              <a:rPr lang="zh-CN" altLang="zh-CN" kern="100" dirty="0">
                <a:latin typeface="微软雅黑" panose="020B0503020204020204" pitchFamily="34" charset="-122"/>
                <a:ea typeface="微软雅黑" panose="020B0503020204020204" pitchFamily="34" charset="-122"/>
              </a:rPr>
              <a:t>进行舍入。</a:t>
            </a:r>
            <a:endParaRPr lang="zh-CN" altLang="en-US" kern="1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D9CE49E2-57BF-895B-9768-AC58BD7AD18E}"/>
                  </a:ext>
                </a:extLst>
              </p:cNvPr>
              <p:cNvSpPr txBox="1"/>
              <p:nvPr/>
            </p:nvSpPr>
            <p:spPr>
              <a:xfrm>
                <a:off x="355598" y="2487035"/>
                <a:ext cx="11314785" cy="1669368"/>
              </a:xfrm>
              <a:prstGeom prst="rect">
                <a:avLst/>
              </a:prstGeom>
              <a:solidFill>
                <a:schemeClr val="accent1">
                  <a:lumMod val="20000"/>
                  <a:lumOff val="80000"/>
                </a:schemeClr>
              </a:solidFill>
            </p:spPr>
            <p:txBody>
              <a:bodyPr wrap="square">
                <a:spAutoFit/>
              </a:bodyPr>
              <a:lstStyle/>
              <a:p>
                <a:pPr indent="266700" algn="just">
                  <a:lnSpc>
                    <a:spcPct val="125000"/>
                  </a:lnSpc>
                </a:pPr>
                <a:r>
                  <a:rPr lang="zh-CN" altLang="zh-CN" kern="100" dirty="0">
                    <a:latin typeface="微软雅黑" panose="020B0503020204020204" pitchFamily="34" charset="-122"/>
                    <a:ea typeface="微软雅黑" panose="020B0503020204020204" pitchFamily="34" charset="-122"/>
                  </a:rPr>
                  <a:t>在时隙</a:t>
                </a:r>
                <a14:m>
                  <m:oMath xmlns:m="http://schemas.openxmlformats.org/officeDocument/2006/math">
                    <m:r>
                      <a:rPr lang="zh-CN" altLang="zh-CN" kern="100">
                        <a:latin typeface="Cambria Math" panose="02040503050406030204" pitchFamily="18" charset="0"/>
                        <a:ea typeface="微软雅黑" panose="020B0503020204020204" pitchFamily="34" charset="-122"/>
                      </a:rPr>
                      <m:t> </m:t>
                    </m:r>
                    <m:r>
                      <a:rPr lang="en-US" altLang="zh-CN" kern="100">
                        <a:latin typeface="Cambria Math" panose="02040503050406030204" pitchFamily="18" charset="0"/>
                        <a:ea typeface="微软雅黑" panose="020B0503020204020204" pitchFamily="34" charset="-122"/>
                      </a:rPr>
                      <m:t>𝑡</m:t>
                    </m:r>
                  </m:oMath>
                </a14:m>
                <a:r>
                  <a:rPr lang="zh-CN" altLang="zh-CN" kern="100" dirty="0">
                    <a:latin typeface="微软雅黑" panose="020B0503020204020204" pitchFamily="34" charset="-122"/>
                    <a:ea typeface="微软雅黑" panose="020B0503020204020204" pitchFamily="34" charset="-122"/>
                  </a:rPr>
                  <a:t>是否缓存内容</a:t>
                </a:r>
                <a14:m>
                  <m:oMath xmlns:m="http://schemas.openxmlformats.org/officeDocument/2006/math">
                    <m:r>
                      <a:rPr lang="zh-CN" altLang="zh-CN" kern="100">
                        <a:latin typeface="Cambria Math" panose="02040503050406030204" pitchFamily="18" charset="0"/>
                        <a:ea typeface="微软雅黑" panose="020B0503020204020204" pitchFamily="34" charset="-122"/>
                      </a:rPr>
                      <m:t> </m:t>
                    </m:r>
                    <m:r>
                      <a:rPr lang="en-US" altLang="zh-CN" kern="100">
                        <a:latin typeface="Cambria Math" panose="02040503050406030204" pitchFamily="18" charset="0"/>
                        <a:ea typeface="微软雅黑" panose="020B0503020204020204" pitchFamily="34" charset="-122"/>
                      </a:rPr>
                      <m:t>𝑓</m:t>
                    </m:r>
                    <m:r>
                      <a:rPr lang="en-US" altLang="zh-CN" kern="100">
                        <a:latin typeface="Cambria Math" panose="02040503050406030204" pitchFamily="18" charset="0"/>
                        <a:ea typeface="微软雅黑" panose="020B0503020204020204" pitchFamily="34" charset="-122"/>
                      </a:rPr>
                      <m:t> </m:t>
                    </m:r>
                  </m:oMath>
                </a14:m>
                <a:r>
                  <a:rPr lang="zh-CN" altLang="zh-CN" kern="100" dirty="0">
                    <a:latin typeface="微软雅黑" panose="020B0503020204020204" pitchFamily="34" charset="-122"/>
                    <a:ea typeface="微软雅黑" panose="020B0503020204020204" pitchFamily="34" charset="-122"/>
                  </a:rPr>
                  <a:t>的缓存决策基于值</a:t>
                </a:r>
                <a14:m>
                  <m:oMath xmlns:m="http://schemas.openxmlformats.org/officeDocument/2006/math">
                    <m:sSub>
                      <m:sSubPr>
                        <m:ctrlPr>
                          <a:rPr lang="zh-CN" altLang="zh-CN" i="1" kern="100">
                            <a:latin typeface="Cambria Math" panose="02040503050406030204" pitchFamily="18" charset="0"/>
                            <a:ea typeface="微软雅黑" panose="020B0503020204020204" pitchFamily="34" charset="-122"/>
                          </a:rPr>
                        </m:ctrlPr>
                      </m:sSubPr>
                      <m:e>
                        <m:r>
                          <a:rPr lang="en-US" altLang="zh-CN" kern="100">
                            <a:latin typeface="Cambria Math" panose="02040503050406030204" pitchFamily="18" charset="0"/>
                            <a:ea typeface="微软雅黑" panose="020B0503020204020204" pitchFamily="34" charset="-122"/>
                          </a:rPr>
                          <m:t> </m:t>
                        </m:r>
                        <m:r>
                          <a:rPr lang="en-US" altLang="zh-CN" kern="100">
                            <a:latin typeface="Cambria Math" panose="02040503050406030204" pitchFamily="18" charset="0"/>
                            <a:ea typeface="微软雅黑" panose="020B0503020204020204" pitchFamily="34" charset="-122"/>
                          </a:rPr>
                          <m:t>𝑧</m:t>
                        </m:r>
                      </m:e>
                      <m:sub>
                        <m:r>
                          <a:rPr lang="en-US" altLang="zh-CN" kern="100">
                            <a:latin typeface="Cambria Math" panose="02040503050406030204" pitchFamily="18" charset="0"/>
                            <a:ea typeface="微软雅黑" panose="020B0503020204020204" pitchFamily="34" charset="-122"/>
                          </a:rPr>
                          <m:t>𝑡𝑓</m:t>
                        </m:r>
                      </m:sub>
                    </m:sSub>
                  </m:oMath>
                </a14:m>
                <a:r>
                  <a:rPr lang="en-US" altLang="zh-CN" kern="100" dirty="0">
                    <a:latin typeface="微软雅黑" panose="020B0503020204020204" pitchFamily="34" charset="-122"/>
                    <a:ea typeface="微软雅黑" panose="020B0503020204020204" pitchFamily="34" charset="-122"/>
                  </a:rPr>
                  <a:t> </a:t>
                </a:r>
                <a:r>
                  <a:rPr lang="zh-CN" altLang="zh-CN" kern="100" dirty="0">
                    <a:latin typeface="微软雅黑" panose="020B0503020204020204" pitchFamily="34" charset="-122"/>
                    <a:ea typeface="微软雅黑" panose="020B0503020204020204" pitchFamily="34" charset="-122"/>
                  </a:rPr>
                  <a:t>确定，该值表示在时隙</a:t>
                </a:r>
                <a14:m>
                  <m:oMath xmlns:m="http://schemas.openxmlformats.org/officeDocument/2006/math">
                    <m:r>
                      <a:rPr lang="zh-CN" altLang="zh-CN" kern="100">
                        <a:latin typeface="Cambria Math" panose="02040503050406030204" pitchFamily="18" charset="0"/>
                        <a:ea typeface="微软雅黑" panose="020B0503020204020204" pitchFamily="34" charset="-122"/>
                      </a:rPr>
                      <m:t> </m:t>
                    </m:r>
                    <m:r>
                      <a:rPr lang="en-US" altLang="zh-CN" kern="100">
                        <a:latin typeface="Cambria Math" panose="02040503050406030204" pitchFamily="18" charset="0"/>
                        <a:ea typeface="微软雅黑" panose="020B0503020204020204" pitchFamily="34" charset="-122"/>
                      </a:rPr>
                      <m:t>𝑡</m:t>
                    </m:r>
                    <m:r>
                      <a:rPr lang="en-US" altLang="zh-CN" kern="100">
                        <a:latin typeface="Cambria Math" panose="02040503050406030204" pitchFamily="18" charset="0"/>
                        <a:ea typeface="微软雅黑" panose="020B0503020204020204" pitchFamily="34" charset="-122"/>
                      </a:rPr>
                      <m:t> </m:t>
                    </m:r>
                  </m:oMath>
                </a14:m>
                <a:r>
                  <a:rPr lang="zh-CN" altLang="zh-CN" kern="100" dirty="0">
                    <a:latin typeface="微软雅黑" panose="020B0503020204020204" pitchFamily="34" charset="-122"/>
                    <a:ea typeface="微软雅黑" panose="020B0503020204020204" pitchFamily="34" charset="-122"/>
                  </a:rPr>
                  <a:t>中存储内容</a:t>
                </a:r>
                <a14:m>
                  <m:oMath xmlns:m="http://schemas.openxmlformats.org/officeDocument/2006/math">
                    <m:r>
                      <a:rPr lang="zh-CN" altLang="zh-CN" kern="100">
                        <a:latin typeface="Cambria Math" panose="02040503050406030204" pitchFamily="18" charset="0"/>
                        <a:ea typeface="微软雅黑" panose="020B0503020204020204" pitchFamily="34" charset="-122"/>
                      </a:rPr>
                      <m:t> </m:t>
                    </m:r>
                    <m:r>
                      <a:rPr lang="en-US" altLang="zh-CN" kern="100">
                        <a:latin typeface="Cambria Math" panose="02040503050406030204" pitchFamily="18" charset="0"/>
                        <a:ea typeface="微软雅黑" panose="020B0503020204020204" pitchFamily="34" charset="-122"/>
                      </a:rPr>
                      <m:t>𝑓</m:t>
                    </m:r>
                    <m:r>
                      <a:rPr lang="en-US" altLang="zh-CN" kern="100">
                        <a:latin typeface="Cambria Math" panose="02040503050406030204" pitchFamily="18" charset="0"/>
                        <a:ea typeface="微软雅黑" panose="020B0503020204020204" pitchFamily="34" charset="-122"/>
                      </a:rPr>
                      <m:t> </m:t>
                    </m:r>
                  </m:oMath>
                </a14:m>
                <a:r>
                  <a:rPr lang="zh-CN" altLang="zh-CN" kern="100" dirty="0">
                    <a:latin typeface="微软雅黑" panose="020B0503020204020204" pitchFamily="34" charset="-122"/>
                    <a:ea typeface="微软雅黑" panose="020B0503020204020204" pitchFamily="34" charset="-122"/>
                  </a:rPr>
                  <a:t>的可能性有多大。定义为</a:t>
                </a:r>
                <a:endParaRPr lang="zh-CN" altLang="en-US" kern="100" dirty="0">
                  <a:latin typeface="微软雅黑" panose="020B0503020204020204" pitchFamily="34" charset="-122"/>
                  <a:ea typeface="微软雅黑" panose="020B0503020204020204" pitchFamily="34" charset="-122"/>
                </a:endParaRPr>
              </a:p>
              <a:p>
                <a:pPr indent="266700" algn="just">
                  <a:lnSpc>
                    <a:spcPct val="125000"/>
                  </a:lnSpc>
                </a:pPr>
                <a14:m>
                  <m:oMathPara xmlns:m="http://schemas.openxmlformats.org/officeDocument/2006/math">
                    <m:oMathParaPr>
                      <m:jc m:val="centerGroup"/>
                    </m:oMathParaPr>
                    <m:oMath xmlns:m="http://schemas.openxmlformats.org/officeDocument/2006/math">
                      <m:eqArr>
                        <m:eqArrPr>
                          <m:ctrlPr>
                            <a:rPr lang="zh-CN" altLang="zh-CN" sz="1800" i="1" kern="100" smtClean="0">
                              <a:effectLst/>
                              <a:latin typeface="Cambria Math" panose="02040503050406030204" pitchFamily="18" charset="0"/>
                              <a:ea typeface="Cambria Math" panose="02040503050406030204" pitchFamily="18" charset="0"/>
                            </a:rPr>
                          </m:ctrlPr>
                        </m:eqArrPr>
                        <m:e>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𝑧</m:t>
                              </m:r>
                            </m:e>
                            <m:sub>
                              <m:r>
                                <a:rPr lang="en-US" altLang="zh-CN" sz="1800" i="1" kern="100">
                                  <a:effectLst/>
                                  <a:latin typeface="Cambria Math" panose="02040503050406030204" pitchFamily="18" charset="0"/>
                                  <a:ea typeface="宋体" panose="02010600030101010101" pitchFamily="2" charset="-122"/>
                                </a:rPr>
                                <m:t>𝑡𝑓</m:t>
                              </m:r>
                            </m:sub>
                          </m:sSub>
                          <m:r>
                            <a:rPr lang="en-US" altLang="zh-CN" sz="1800" i="1" kern="100">
                              <a:effectLst/>
                              <a:latin typeface="Cambria Math" panose="02040503050406030204" pitchFamily="18" charset="0"/>
                              <a:ea typeface="宋体" panose="02010600030101010101" pitchFamily="2" charset="-122"/>
                            </a:rPr>
                            <m:t>=</m:t>
                          </m:r>
                          <m:nary>
                            <m:naryPr>
                              <m:chr m:val="∑"/>
                              <m:limLoc m:val="undOvr"/>
                              <m:supHide m:val="on"/>
                              <m:ctrlPr>
                                <a:rPr lang="zh-CN" altLang="zh-CN" sz="1800" i="1" kern="100">
                                  <a:effectLst/>
                                  <a:latin typeface="Cambria Math" panose="02040503050406030204" pitchFamily="18" charset="0"/>
                                  <a:ea typeface="Cambria Math" panose="02040503050406030204" pitchFamily="18" charset="0"/>
                                </a:rPr>
                              </m:ctrlPr>
                            </m:naryPr>
                            <m:sub>
                              <m:r>
                                <a:rPr lang="en-US" altLang="zh-CN" sz="1800" i="1" kern="100">
                                  <a:effectLst/>
                                  <a:latin typeface="Cambria Math" panose="02040503050406030204" pitchFamily="18" charset="0"/>
                                  <a:ea typeface="宋体" panose="02010600030101010101" pitchFamily="2" charset="-122"/>
                                </a:rPr>
                                <m:t>𝑘</m:t>
                              </m:r>
                              <m:r>
                                <a:rPr lang="en-US" altLang="zh-CN" sz="1800" i="1" kern="100">
                                  <a:effectLst/>
                                  <a:latin typeface="Cambria Math" panose="02040503050406030204" pitchFamily="18" charset="0"/>
                                  <a:ea typeface="宋体" panose="02010600030101010101" pitchFamily="2" charset="-122"/>
                                </a:rPr>
                                <m:t>∈</m:t>
                              </m:r>
                              <m:sSup>
                                <m:sSupPr>
                                  <m:ctrlPr>
                                    <a:rPr lang="zh-CN" altLang="zh-CN" sz="1800" i="1" kern="100">
                                      <a:effectLst/>
                                      <a:latin typeface="Cambria Math" panose="02040503050406030204" pitchFamily="18" charset="0"/>
                                      <a:ea typeface="Cambria Math" panose="02040503050406030204" pitchFamily="18" charset="0"/>
                                    </a:rPr>
                                  </m:ctrlPr>
                                </m:sSupPr>
                                <m:e>
                                  <m:r>
                                    <a:rPr lang="en-US" altLang="zh-CN" sz="1800" i="1" kern="100">
                                      <a:effectLst/>
                                      <a:latin typeface="Cambria Math" panose="02040503050406030204" pitchFamily="18" charset="0"/>
                                      <a:ea typeface="宋体" panose="02010600030101010101" pitchFamily="2" charset="-122"/>
                                    </a:rPr>
                                    <m:t>𝐾</m:t>
                                  </m:r>
                                </m:e>
                                <m:sup>
                                  <m:r>
                                    <a:rPr lang="en-US" altLang="zh-CN" sz="1800" i="1" kern="100">
                                      <a:effectLst/>
                                      <a:latin typeface="Cambria Math" panose="02040503050406030204" pitchFamily="18" charset="0"/>
                                      <a:ea typeface="宋体" panose="02010600030101010101" pitchFamily="2" charset="-122"/>
                                    </a:rPr>
                                    <m:t>′</m:t>
                                  </m:r>
                                </m:sup>
                              </m:sSup>
                            </m:sub>
                            <m:sup/>
                            <m:e>
                              <m:sSubSup>
                                <m:sSubSupPr>
                                  <m:ctrlPr>
                                    <a:rPr lang="zh-CN" altLang="zh-CN" sz="1800" i="1" kern="100">
                                      <a:effectLst/>
                                      <a:latin typeface="Cambria Math" panose="02040503050406030204" pitchFamily="18" charset="0"/>
                                      <a:ea typeface="Cambria Math" panose="02040503050406030204" pitchFamily="18" charset="0"/>
                                    </a:rPr>
                                  </m:ctrlPr>
                                </m:sSubSupPr>
                                <m:e>
                                  <m:r>
                                    <a:rPr lang="en-US" altLang="zh-CN" sz="1800" i="1" kern="100">
                                      <a:effectLst/>
                                      <a:latin typeface="Cambria Math" panose="02040503050406030204" pitchFamily="18" charset="0"/>
                                      <a:ea typeface="宋体" panose="02010600030101010101" pitchFamily="2" charset="-122"/>
                                    </a:rPr>
                                    <m:t>𝑥</m:t>
                                  </m:r>
                                </m:e>
                                <m:sub>
                                  <m:r>
                                    <a:rPr lang="en-US" altLang="zh-CN" sz="1800" i="1" kern="100">
                                      <a:effectLst/>
                                      <a:latin typeface="Cambria Math" panose="02040503050406030204" pitchFamily="18" charset="0"/>
                                      <a:ea typeface="宋体" panose="02010600030101010101" pitchFamily="2" charset="-122"/>
                                    </a:rPr>
                                    <m:t>𝑡𝑓</m:t>
                                  </m:r>
                                </m:sub>
                                <m:sup>
                                  <m:r>
                                    <a:rPr lang="en-US" altLang="zh-CN" sz="1800" i="1" kern="100">
                                      <a:effectLst/>
                                      <a:latin typeface="Cambria Math" panose="02040503050406030204" pitchFamily="18" charset="0"/>
                                      <a:ea typeface="宋体" panose="02010600030101010101" pitchFamily="2" charset="-122"/>
                                    </a:rPr>
                                    <m:t>𝑘</m:t>
                                  </m:r>
                                </m:sup>
                              </m:sSubSup>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𝑤</m:t>
                                  </m:r>
                                </m:e>
                                <m:sub>
                                  <m:r>
                                    <a:rPr lang="en-US" altLang="zh-CN" sz="1800" i="1" kern="100">
                                      <a:effectLst/>
                                      <a:latin typeface="Cambria Math" panose="02040503050406030204" pitchFamily="18" charset="0"/>
                                      <a:ea typeface="宋体" panose="02010600030101010101" pitchFamily="2" charset="-122"/>
                                    </a:rPr>
                                    <m:t>𝑓𝑘</m:t>
                                  </m:r>
                                </m:sub>
                              </m:sSub>
                            </m:e>
                          </m:nary>
                          <m:r>
                            <a:rPr lang="en-US" altLang="zh-CN" sz="1800" i="1" kern="100">
                              <a:effectLst/>
                              <a:latin typeface="Cambria Math" panose="02040503050406030204" pitchFamily="18" charset="0"/>
                              <a:ea typeface="宋体" panose="02010600030101010101" pitchFamily="2" charset="-122"/>
                            </a:rPr>
                            <m:t> #</m:t>
                          </m:r>
                        </m:e>
                      </m:eqArr>
                    </m:oMath>
                  </m:oMathPara>
                </a14:m>
                <a:endParaRPr lang="zh-CN" altLang="zh-CN" sz="1800" kern="100" dirty="0">
                  <a:effectLst/>
                  <a:latin typeface="Times New Roman" panose="02020603050405020304" pitchFamily="18" charset="0"/>
                  <a:ea typeface="宋体" panose="02010600030101010101" pitchFamily="2" charset="-122"/>
                </a:endParaRPr>
              </a:p>
            </p:txBody>
          </p:sp>
        </mc:Choice>
        <mc:Fallback xmlns="">
          <p:sp>
            <p:nvSpPr>
              <p:cNvPr id="9" name="文本框 8">
                <a:extLst>
                  <a:ext uri="{FF2B5EF4-FFF2-40B4-BE49-F238E27FC236}">
                    <a16:creationId xmlns:a16="http://schemas.microsoft.com/office/drawing/2014/main" id="{D9CE49E2-57BF-895B-9768-AC58BD7AD18E}"/>
                  </a:ext>
                </a:extLst>
              </p:cNvPr>
              <p:cNvSpPr txBox="1">
                <a:spLocks noRot="1" noChangeAspect="1" noMove="1" noResize="1" noEditPoints="1" noAdjustHandles="1" noChangeArrowheads="1" noChangeShapeType="1" noTextEdit="1"/>
              </p:cNvSpPr>
              <p:nvPr/>
            </p:nvSpPr>
            <p:spPr>
              <a:xfrm>
                <a:off x="355598" y="2487035"/>
                <a:ext cx="11314785" cy="1669368"/>
              </a:xfrm>
              <a:prstGeom prst="rect">
                <a:avLst/>
              </a:prstGeom>
              <a:blipFill>
                <a:blip r:embed="rId3"/>
                <a:stretch>
                  <a:fillRect l="-431" r="-48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259B03C7-FA97-0A11-13FA-BC409A77288F}"/>
                  </a:ext>
                </a:extLst>
              </p:cNvPr>
              <p:cNvSpPr txBox="1"/>
              <p:nvPr/>
            </p:nvSpPr>
            <p:spPr>
              <a:xfrm>
                <a:off x="355598" y="4522124"/>
                <a:ext cx="11314785" cy="781048"/>
              </a:xfrm>
              <a:prstGeom prst="rect">
                <a:avLst/>
              </a:prstGeom>
              <a:solidFill>
                <a:schemeClr val="accent1">
                  <a:lumMod val="20000"/>
                  <a:lumOff val="80000"/>
                </a:schemeClr>
              </a:solidFill>
            </p:spPr>
            <p:txBody>
              <a:bodyPr wrap="square">
                <a:spAutoFit/>
              </a:bodyPr>
              <a:lstStyle/>
              <a:p>
                <a:pPr>
                  <a:lnSpc>
                    <a:spcPct val="125000"/>
                  </a:lnSpc>
                </a:pPr>
                <a14:m>
                  <m:oMath xmlns:m="http://schemas.openxmlformats.org/officeDocument/2006/math">
                    <m:sSub>
                      <m:sSubPr>
                        <m:ctrlPr>
                          <a:rPr lang="zh-CN" altLang="zh-CN" i="1" smtClean="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𝑧</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𝑡𝑓</m:t>
                        </m:r>
                      </m:sub>
                    </m:sSub>
                  </m:oMath>
                </a14:m>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与</a:t>
                </a:r>
                <a14:m>
                  <m:oMath xmlns:m="http://schemas.openxmlformats.org/officeDocument/2006/math">
                    <m:sSub>
                      <m:sSubPr>
                        <m:ctrlPr>
                          <a:rPr lang="zh-CN" altLang="zh-CN"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𝑓𝑘</m:t>
                        </m:r>
                      </m:sub>
                    </m:sSub>
                  </m:oMath>
                </a14:m>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存在着对应关系：对于内容</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𝑓</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𝐹</m:t>
                    </m:r>
                  </m:oMath>
                </a14:m>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a:t>
                </a:r>
                <a14:m>
                  <m:oMath xmlns:m="http://schemas.openxmlformats.org/officeDocument/2006/math">
                    <m:sSub>
                      <m:sSubPr>
                        <m:ctrlPr>
                          <a:rPr lang="zh-CN" altLang="zh-CN" i="1">
                            <a:effectLst/>
                            <a:latin typeface="Cambria Math" panose="02040503050406030204" pitchFamily="18" charset="0"/>
                            <a:ea typeface="Cambria Math" panose="02040503050406030204" pitchFamily="18" charset="0"/>
                          </a:rPr>
                        </m:ctrlPr>
                      </m:sSubPr>
                      <m:e>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𝒛</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𝑓</m:t>
                        </m:r>
                      </m:sub>
                    </m:s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𝑧</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𝑓</m:t>
                        </m:r>
                      </m:sub>
                    </m:s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 ,</m:t>
                    </m:r>
                    <m:sSub>
                      <m:sSubPr>
                        <m:ctrlPr>
                          <a:rPr lang="zh-CN" altLang="zh-CN"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𝑧</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2</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𝑓</m:t>
                        </m:r>
                      </m:sub>
                    </m:s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 , . . . , </m:t>
                    </m:r>
                    <m:sSub>
                      <m:sSubPr>
                        <m:ctrlPr>
                          <a:rPr lang="zh-CN" altLang="zh-CN"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𝑧</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𝑡𝑓</m:t>
                        </m:r>
                      </m:sub>
                    </m:s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oMath>
                </a14:m>
                <a:r>
                  <a:rPr lang="en-US" altLang="zh-CN" sz="1800" kern="100" dirty="0">
                    <a:effectLst/>
                    <a:latin typeface="微软雅黑" panose="020B0503020204020204" pitchFamily="34" charset="-122"/>
                    <a:ea typeface="微软雅黑" panose="020B0503020204020204" pitchFamily="34" charset="-122"/>
                  </a:rPr>
                  <a:t> </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是二元矩阵的充要条件是对于任何</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𝑘</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𝑓𝑘</m:t>
                        </m:r>
                      </m:sub>
                    </m:sSub>
                  </m:oMath>
                </a14:m>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都是二元的</a:t>
                </a:r>
                <a:endParaRPr lang="zh-CN" altLang="en-US" dirty="0">
                  <a:latin typeface="微软雅黑" panose="020B0503020204020204" pitchFamily="34" charset="-122"/>
                  <a:ea typeface="微软雅黑" panose="020B0503020204020204" pitchFamily="34" charset="-122"/>
                </a:endParaRPr>
              </a:p>
            </p:txBody>
          </p:sp>
        </mc:Choice>
        <mc:Fallback xmlns="">
          <p:sp>
            <p:nvSpPr>
              <p:cNvPr id="11" name="文本框 10">
                <a:extLst>
                  <a:ext uri="{FF2B5EF4-FFF2-40B4-BE49-F238E27FC236}">
                    <a16:creationId xmlns:a16="http://schemas.microsoft.com/office/drawing/2014/main" id="{259B03C7-FA97-0A11-13FA-BC409A77288F}"/>
                  </a:ext>
                </a:extLst>
              </p:cNvPr>
              <p:cNvSpPr txBox="1">
                <a:spLocks noRot="1" noChangeAspect="1" noMove="1" noResize="1" noEditPoints="1" noAdjustHandles="1" noChangeArrowheads="1" noChangeShapeType="1" noTextEdit="1"/>
              </p:cNvSpPr>
              <p:nvPr/>
            </p:nvSpPr>
            <p:spPr>
              <a:xfrm>
                <a:off x="355598" y="4522124"/>
                <a:ext cx="11314785" cy="781048"/>
              </a:xfrm>
              <a:prstGeom prst="rect">
                <a:avLst/>
              </a:prstGeom>
              <a:blipFill>
                <a:blip r:embed="rId4"/>
                <a:stretch>
                  <a:fillRect l="-431" r="-485" b="-1171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445726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Regular" panose="02020603050405020304" charset="0"/>
                <a:ea typeface="黑体" charset="0"/>
              </a:rPr>
              <a:t>3.3</a:t>
            </a:r>
            <a:r>
              <a:rPr lang="zh-CN" altLang="en-US" sz="1800" kern="100" dirty="0">
                <a:latin typeface="Times New Roman" panose="02020603050405020304" pitchFamily="18" charset="0"/>
                <a:ea typeface="黑体" panose="02010609060101010101" pitchFamily="49" charset="-122"/>
                <a:cs typeface="Times New Roman" panose="02020603050405020304" pitchFamily="18" charset="0"/>
              </a:rPr>
              <a:t>舍入算法设计</a:t>
            </a:r>
          </a:p>
        </p:txBody>
      </p:sp>
      <p:pic>
        <p:nvPicPr>
          <p:cNvPr id="10" name="图片 9">
            <a:extLst>
              <a:ext uri="{FF2B5EF4-FFF2-40B4-BE49-F238E27FC236}">
                <a16:creationId xmlns:a16="http://schemas.microsoft.com/office/drawing/2014/main" id="{3251D1F4-A8F3-6326-C266-8F697E5AFDD4}"/>
              </a:ext>
            </a:extLst>
          </p:cNvPr>
          <p:cNvPicPr>
            <a:picLocks noChangeAspect="1"/>
          </p:cNvPicPr>
          <p:nvPr/>
        </p:nvPicPr>
        <p:blipFill>
          <a:blip r:embed="rId3"/>
          <a:stretch>
            <a:fillRect/>
          </a:stretch>
        </p:blipFill>
        <p:spPr>
          <a:xfrm>
            <a:off x="6096000" y="944664"/>
            <a:ext cx="5547841" cy="1897544"/>
          </a:xfrm>
          <a:prstGeom prst="rect">
            <a:avLst/>
          </a:prstGeom>
        </p:spPr>
      </p:pic>
      <p:pic>
        <p:nvPicPr>
          <p:cNvPr id="9" name="图片 8">
            <a:extLst>
              <a:ext uri="{FF2B5EF4-FFF2-40B4-BE49-F238E27FC236}">
                <a16:creationId xmlns:a16="http://schemas.microsoft.com/office/drawing/2014/main" id="{CA74D160-79E0-4549-A002-A28685C53DF1}"/>
              </a:ext>
            </a:extLst>
          </p:cNvPr>
          <p:cNvPicPr>
            <a:picLocks noChangeAspect="1"/>
          </p:cNvPicPr>
          <p:nvPr/>
        </p:nvPicPr>
        <p:blipFill>
          <a:blip r:embed="rId4"/>
          <a:stretch>
            <a:fillRect/>
          </a:stretch>
        </p:blipFill>
        <p:spPr>
          <a:xfrm>
            <a:off x="101943" y="804005"/>
            <a:ext cx="6104149" cy="5448772"/>
          </a:xfrm>
          <a:prstGeom prst="rect">
            <a:avLst/>
          </a:prstGeom>
        </p:spPr>
      </p:pic>
    </p:spTree>
    <p:extLst>
      <p:ext uri="{BB962C8B-B14F-4D97-AF65-F5344CB8AC3E}">
        <p14:creationId xmlns:p14="http://schemas.microsoft.com/office/powerpoint/2010/main" val="6543556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Regular" panose="02020603050405020304" charset="0"/>
                <a:ea typeface="黑体" charset="0"/>
              </a:rPr>
              <a:t>3.4</a:t>
            </a:r>
            <a:r>
              <a:rPr lang="zh-CN" altLang="en-US" sz="1800" kern="100" dirty="0">
                <a:latin typeface="Times New Roman" panose="02020603050405020304" pitchFamily="18" charset="0"/>
                <a:ea typeface="黑体" panose="02010609060101010101" pitchFamily="49" charset="-122"/>
                <a:cs typeface="Times New Roman" panose="02020603050405020304" pitchFamily="18" charset="0"/>
              </a:rPr>
              <a:t>舍入函数设计</a:t>
            </a: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F7F0DFDE-F3DA-6C09-77C1-4444ED2B3D18}"/>
                  </a:ext>
                </a:extLst>
              </p:cNvPr>
              <p:cNvSpPr txBox="1"/>
              <p:nvPr/>
            </p:nvSpPr>
            <p:spPr>
              <a:xfrm>
                <a:off x="366433" y="1609960"/>
                <a:ext cx="5512322" cy="3176960"/>
              </a:xfrm>
              <a:prstGeom prst="rect">
                <a:avLst/>
              </a:prstGeom>
              <a:solidFill>
                <a:schemeClr val="accent1">
                  <a:lumMod val="20000"/>
                  <a:lumOff val="80000"/>
                </a:schemeClr>
              </a:solidFill>
            </p:spPr>
            <p:txBody>
              <a:bodyPr wrap="square">
                <a:spAutoFit/>
              </a:bodyPr>
              <a:lstStyle/>
              <a:p>
                <a:pPr>
                  <a:lnSpc>
                    <a:spcPct val="125000"/>
                  </a:lnSpc>
                </a:pP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1800" kern="10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在实际仿真中，足够长的时间下</a:t>
                </a:r>
                <a:r>
                  <a:rPr lang="en-US" altLang="zh-CN" sz="1800" kern="100" dirty="0">
                    <a:solidFill>
                      <a:schemeClr val="tx1"/>
                    </a:solidFill>
                    <a:effectLst/>
                    <a:latin typeface="微软雅黑" panose="020B0503020204020204" pitchFamily="34" charset="-122"/>
                    <a:ea typeface="微软雅黑" panose="020B0503020204020204" pitchFamily="34" charset="-122"/>
                  </a:rPr>
                  <a:t>RA</a:t>
                </a:r>
                <a:r>
                  <a:rPr lang="zh-CN" altLang="zh-CN" sz="1800" kern="10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算法可以收敛到整数解。实际上，对于一个文件</a:t>
                </a:r>
                <a14:m>
                  <m:oMath xmlns:m="http://schemas.openxmlformats.org/officeDocument/2006/math">
                    <m:r>
                      <a:rPr lang="en-US" altLang="zh-CN" sz="1800" i="1" kern="100">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𝑓</m:t>
                    </m:r>
                  </m:oMath>
                </a14:m>
                <a:r>
                  <a:rPr lang="zh-CN" altLang="zh-CN" sz="1800" kern="10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，在前十几次迭代中</a:t>
                </a:r>
                <a:r>
                  <a:rPr lang="en-US" altLang="zh-CN" sz="1800" kern="100" dirty="0">
                    <a:solidFill>
                      <a:schemeClr val="tx1"/>
                    </a:solidFill>
                    <a:effectLst/>
                    <a:latin typeface="微软雅黑" panose="020B0503020204020204" pitchFamily="34" charset="-122"/>
                    <a:ea typeface="微软雅黑" panose="020B0503020204020204" pitchFamily="34" charset="-122"/>
                  </a:rPr>
                  <a:t>RA</a:t>
                </a:r>
                <a:r>
                  <a:rPr lang="zh-CN" altLang="zh-CN" sz="1800" kern="10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算法可以快速地将绝大部分不需要的决策舍去，而之后的循环中该算法会不断地在剩下的两个可能的决策中优化，直到一个决策被优化到</a:t>
                </a:r>
                <a:r>
                  <a:rPr lang="en-US" altLang="zh-CN" sz="1800" kern="100" dirty="0">
                    <a:solidFill>
                      <a:schemeClr val="tx1"/>
                    </a:solidFill>
                    <a:effectLst/>
                    <a:latin typeface="微软雅黑" panose="020B0503020204020204" pitchFamily="34" charset="-122"/>
                    <a:ea typeface="微软雅黑" panose="020B0503020204020204" pitchFamily="34" charset="-122"/>
                  </a:rPr>
                  <a:t>0</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kern="1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25000"/>
                  </a:lnSpc>
                </a:pPr>
                <a:r>
                  <a:rPr lang="zh-CN" altLang="zh-CN" sz="1800" kern="10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本文使用一个简单的</a:t>
                </a:r>
                <a:r>
                  <a:rPr lang="zh-CN" altLang="zh-CN" sz="1800"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舍入函数</a:t>
                </a:r>
                <a:r>
                  <a:rPr lang="zh-CN" altLang="zh-CN" sz="1800" kern="10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来节省时间，在迭代次数足够多能看到内容决策的更新趋势后，该舍入函数可以直接针对两个可能决策进行选择，从而缩短算法的运行时间，提高效率。</a:t>
                </a:r>
                <a:endParaRPr lang="zh-CN" altLang="en-US" dirty="0">
                  <a:solidFill>
                    <a:schemeClr val="tx1"/>
                  </a:solidFill>
                  <a:latin typeface="微软雅黑" panose="020B0503020204020204" pitchFamily="34" charset="-122"/>
                  <a:ea typeface="微软雅黑" panose="020B0503020204020204" pitchFamily="34" charset="-122"/>
                </a:endParaRPr>
              </a:p>
            </p:txBody>
          </p:sp>
        </mc:Choice>
        <mc:Fallback xmlns="">
          <p:sp>
            <p:nvSpPr>
              <p:cNvPr id="6" name="文本框 5">
                <a:extLst>
                  <a:ext uri="{FF2B5EF4-FFF2-40B4-BE49-F238E27FC236}">
                    <a16:creationId xmlns:a16="http://schemas.microsoft.com/office/drawing/2014/main" id="{F7F0DFDE-F3DA-6C09-77C1-4444ED2B3D18}"/>
                  </a:ext>
                </a:extLst>
              </p:cNvPr>
              <p:cNvSpPr txBox="1">
                <a:spLocks noRot="1" noChangeAspect="1" noMove="1" noResize="1" noEditPoints="1" noAdjustHandles="1" noChangeArrowheads="1" noChangeShapeType="1" noTextEdit="1"/>
              </p:cNvSpPr>
              <p:nvPr/>
            </p:nvSpPr>
            <p:spPr>
              <a:xfrm>
                <a:off x="366433" y="1609960"/>
                <a:ext cx="5512322" cy="3176960"/>
              </a:xfrm>
              <a:prstGeom prst="rect">
                <a:avLst/>
              </a:prstGeom>
              <a:blipFill>
                <a:blip r:embed="rId3"/>
                <a:stretch>
                  <a:fillRect l="-885" r="-664" b="-2111"/>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3A1C45B8-2BF3-69CC-B1C4-1C6A95B100DD}"/>
              </a:ext>
            </a:extLst>
          </p:cNvPr>
          <p:cNvPicPr>
            <a:picLocks noChangeAspect="1"/>
          </p:cNvPicPr>
          <p:nvPr/>
        </p:nvPicPr>
        <p:blipFill>
          <a:blip r:embed="rId4"/>
          <a:stretch>
            <a:fillRect/>
          </a:stretch>
        </p:blipFill>
        <p:spPr>
          <a:xfrm>
            <a:off x="5878755" y="1224331"/>
            <a:ext cx="6088908" cy="3033023"/>
          </a:xfrm>
          <a:prstGeom prst="rect">
            <a:avLst/>
          </a:prstGeom>
        </p:spPr>
      </p:pic>
      <p:pic>
        <p:nvPicPr>
          <p:cNvPr id="9" name="图片 8">
            <a:extLst>
              <a:ext uri="{FF2B5EF4-FFF2-40B4-BE49-F238E27FC236}">
                <a16:creationId xmlns:a16="http://schemas.microsoft.com/office/drawing/2014/main" id="{CCA0B0BB-B3E5-C16D-707D-C6882D7FFFAC}"/>
              </a:ext>
            </a:extLst>
          </p:cNvPr>
          <p:cNvPicPr>
            <a:picLocks noChangeAspect="1"/>
          </p:cNvPicPr>
          <p:nvPr/>
        </p:nvPicPr>
        <p:blipFill>
          <a:blip r:embed="rId5"/>
          <a:stretch>
            <a:fillRect/>
          </a:stretch>
        </p:blipFill>
        <p:spPr>
          <a:xfrm>
            <a:off x="5878755" y="4180668"/>
            <a:ext cx="6149873" cy="990686"/>
          </a:xfrm>
          <a:prstGeom prst="rect">
            <a:avLst/>
          </a:prstGeom>
        </p:spPr>
      </p:pic>
    </p:spTree>
    <p:extLst>
      <p:ext uri="{BB962C8B-B14F-4D97-AF65-F5344CB8AC3E}">
        <p14:creationId xmlns:p14="http://schemas.microsoft.com/office/powerpoint/2010/main" val="2845137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350737" y="2501561"/>
            <a:ext cx="744932" cy="788352"/>
          </a:xfrm>
          <a:prstGeom prst="rect">
            <a:avLst/>
          </a:prstGeom>
          <a:solidFill>
            <a:srgbClr val="345A88"/>
          </a:solidFill>
          <a:ln>
            <a:solidFill>
              <a:srgbClr val="345A8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矩形 1"/>
          <p:cNvSpPr/>
          <p:nvPr/>
        </p:nvSpPr>
        <p:spPr>
          <a:xfrm>
            <a:off x="0" y="6262688"/>
            <a:ext cx="12192000" cy="595312"/>
          </a:xfrm>
          <a:prstGeom prst="rect">
            <a:avLst/>
          </a:prstGeom>
          <a:solidFill>
            <a:srgbClr val="345A8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pic>
        <p:nvPicPr>
          <p:cNvPr id="4100" name="图片 2"/>
          <p:cNvPicPr>
            <a:picLocks noChangeAspect="1"/>
          </p:cNvPicPr>
          <p:nvPr/>
        </p:nvPicPr>
        <p:blipFill>
          <a:blip r:embed="rId4"/>
          <a:srcRect/>
          <a:stretch>
            <a:fillRect/>
          </a:stretch>
        </p:blipFill>
        <p:spPr bwMode="auto">
          <a:xfrm>
            <a:off x="115537" y="6350816"/>
            <a:ext cx="2235200" cy="449263"/>
          </a:xfrm>
          <a:prstGeom prst="rect">
            <a:avLst/>
          </a:prstGeom>
          <a:noFill/>
          <a:ln w="9525">
            <a:noFill/>
            <a:miter lim="800000"/>
            <a:headEnd/>
            <a:tailEnd/>
          </a:ln>
        </p:spPr>
      </p:pic>
      <p:sp>
        <p:nvSpPr>
          <p:cNvPr id="4" name="文本框 3"/>
          <p:cNvSpPr txBox="1"/>
          <p:nvPr/>
        </p:nvSpPr>
        <p:spPr>
          <a:xfrm>
            <a:off x="2735819" y="2755896"/>
            <a:ext cx="6720361" cy="1020471"/>
          </a:xfrm>
          <a:prstGeom prst="rect">
            <a:avLst/>
          </a:prstGeom>
          <a:solidFill>
            <a:schemeClr val="accent1">
              <a:lumMod val="20000"/>
              <a:lumOff val="80000"/>
            </a:schemeClr>
          </a:solidFill>
        </p:spPr>
        <p:txBody>
          <a:bodyPr wrap="square">
            <a:spAutoFit/>
          </a:bodyPr>
          <a:lstStyle/>
          <a:p>
            <a:pPr algn="ctr">
              <a:defRPr/>
            </a:pPr>
            <a:endParaRPr lang="zh-CN" altLang="en-US" sz="2400" dirty="0">
              <a:latin typeface="微软雅黑" panose="020B0503020204020204" pitchFamily="34" charset="-122"/>
              <a:ea typeface="微软雅黑" panose="020B0503020204020204" pitchFamily="34" charset="-122"/>
            </a:endParaRPr>
          </a:p>
        </p:txBody>
      </p:sp>
      <p:cxnSp>
        <p:nvCxnSpPr>
          <p:cNvPr id="7" name="直接连接符 6"/>
          <p:cNvCxnSpPr/>
          <p:nvPr/>
        </p:nvCxnSpPr>
        <p:spPr>
          <a:xfrm>
            <a:off x="3033935" y="3568088"/>
            <a:ext cx="6732318" cy="0"/>
          </a:xfrm>
          <a:prstGeom prst="line">
            <a:avLst/>
          </a:prstGeom>
          <a:ln w="28575">
            <a:solidFill>
              <a:srgbClr val="345A88"/>
            </a:solidFill>
          </a:ln>
        </p:spPr>
        <p:style>
          <a:lnRef idx="1">
            <a:schemeClr val="accent1"/>
          </a:lnRef>
          <a:fillRef idx="0">
            <a:schemeClr val="accent1"/>
          </a:fillRef>
          <a:effectRef idx="0">
            <a:schemeClr val="accent1"/>
          </a:effectRef>
          <a:fontRef idx="minor">
            <a:schemeClr val="tx1"/>
          </a:fontRef>
        </p:style>
      </p:cxnSp>
      <p:sp>
        <p:nvSpPr>
          <p:cNvPr id="14" name="页脚占位符 3"/>
          <p:cNvSpPr txBox="1"/>
          <p:nvPr/>
        </p:nvSpPr>
        <p:spPr>
          <a:xfrm>
            <a:off x="10472468" y="6587032"/>
            <a:ext cx="1603995" cy="184666"/>
          </a:xfrm>
          <a:prstGeom prst="rect">
            <a:avLst/>
          </a:prstGeom>
        </p:spPr>
        <p:txBody>
          <a:bodyPr vert="horz" wrap="square" lIns="0" tIns="0" rIns="0" bIns="0" rtlCol="0" anchor="ctr">
            <a:spAutoFit/>
          </a:bodyPr>
          <a:lstStyle>
            <a:defPPr>
              <a:defRPr lang="zh-CN"/>
            </a:defPPr>
            <a:lvl1pPr marL="0" algn="dist" defTabSz="914400" rtl="0" eaLnBrk="1" latinLnBrk="0" hangingPunct="1">
              <a:defRPr lang="zh-CN" altLang="en-US" sz="800" b="0" i="0" kern="1200" smtClean="0">
                <a:solidFill>
                  <a:schemeClr val="tx1">
                    <a:tint val="75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dirty="0">
                <a:solidFill>
                  <a:schemeClr val="bg1"/>
                </a:solidFill>
                <a:latin typeface="等线" panose="020F0502020204030204"/>
                <a:ea typeface="等线" panose="02010600030101010101" pitchFamily="2" charset="-122"/>
              </a:rPr>
              <a:t>规格严格、功夫到家</a:t>
            </a:r>
          </a:p>
        </p:txBody>
      </p:sp>
      <p:sp>
        <p:nvSpPr>
          <p:cNvPr id="18" name="文本框 17"/>
          <p:cNvSpPr txBox="1"/>
          <p:nvPr/>
        </p:nvSpPr>
        <p:spPr>
          <a:xfrm>
            <a:off x="4353539" y="2742669"/>
            <a:ext cx="5710830" cy="825419"/>
          </a:xfrm>
          <a:prstGeom prst="rect">
            <a:avLst/>
          </a:prstGeom>
          <a:noFill/>
        </p:spPr>
        <p:txBody>
          <a:bodyPr wrap="square" rtlCol="0">
            <a:spAutoFit/>
          </a:bodyPr>
          <a:lstStyle/>
          <a:p>
            <a:pPr>
              <a:lnSpc>
                <a:spcPct val="150000"/>
              </a:lnSpc>
            </a:pPr>
            <a:r>
              <a:rPr lang="en-US" altLang="zh-CN" sz="3600" b="1" dirty="0">
                <a:latin typeface="微软雅黑" panose="020B0503020204020204" pitchFamily="34" charset="-122"/>
                <a:ea typeface="微软雅黑" panose="020B0503020204020204" pitchFamily="34" charset="-122"/>
                <a:sym typeface="+mn-ea"/>
              </a:rPr>
              <a:t>4 </a:t>
            </a:r>
            <a:r>
              <a:rPr lang="zh-CN" altLang="en-US" sz="3600" b="1" dirty="0">
                <a:latin typeface="微软雅黑" panose="020B0503020204020204" pitchFamily="34" charset="-122"/>
                <a:ea typeface="微软雅黑" panose="020B0503020204020204" pitchFamily="34" charset="-122"/>
                <a:sym typeface="+mn-ea"/>
              </a:rPr>
              <a:t>仿真分析</a:t>
            </a:r>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Regular" panose="02020603050405020304" charset="0"/>
                <a:ea typeface="黑体" charset="0"/>
              </a:rPr>
              <a:t>4.1</a:t>
            </a:r>
            <a:r>
              <a:rPr lang="zh-CN" altLang="en-US" sz="1800" kern="100" dirty="0">
                <a:latin typeface="Times New Roman" panose="02020603050405020304" pitchFamily="18" charset="0"/>
                <a:ea typeface="黑体" panose="02010609060101010101" pitchFamily="49" charset="-122"/>
                <a:cs typeface="Times New Roman" panose="02020603050405020304" pitchFamily="18" charset="0"/>
              </a:rPr>
              <a:t>仿真结果</a:t>
            </a:r>
          </a:p>
        </p:txBody>
      </p:sp>
      <p:sp>
        <p:nvSpPr>
          <p:cNvPr id="5" name="文本框 4">
            <a:extLst>
              <a:ext uri="{FF2B5EF4-FFF2-40B4-BE49-F238E27FC236}">
                <a16:creationId xmlns:a16="http://schemas.microsoft.com/office/drawing/2014/main" id="{ED7CE801-C8A1-1B11-E032-38659D3A1D08}"/>
              </a:ext>
            </a:extLst>
          </p:cNvPr>
          <p:cNvSpPr txBox="1"/>
          <p:nvPr/>
        </p:nvSpPr>
        <p:spPr>
          <a:xfrm>
            <a:off x="445415" y="1045173"/>
            <a:ext cx="11328661" cy="369332"/>
          </a:xfrm>
          <a:prstGeom prst="rect">
            <a:avLst/>
          </a:prstGeom>
          <a:solidFill>
            <a:schemeClr val="tx2">
              <a:lumMod val="20000"/>
              <a:lumOff val="80000"/>
            </a:schemeClr>
          </a:solidFill>
        </p:spPr>
        <p:txBody>
          <a:bodyPr wrap="square">
            <a:spAutoFit/>
          </a:bodyPr>
          <a:lstStyle/>
          <a:p>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在数学软件中将设计的算法进行仿真，并且</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与已有的两种算法相比较</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a:t>
            </a:r>
          </a:p>
        </p:txBody>
      </p:sp>
      <p:sp>
        <p:nvSpPr>
          <p:cNvPr id="7" name="文本框 6">
            <a:extLst>
              <a:ext uri="{FF2B5EF4-FFF2-40B4-BE49-F238E27FC236}">
                <a16:creationId xmlns:a16="http://schemas.microsoft.com/office/drawing/2014/main" id="{4940F5C0-35FB-C319-24B5-5112B05A968D}"/>
              </a:ext>
            </a:extLst>
          </p:cNvPr>
          <p:cNvSpPr txBox="1"/>
          <p:nvPr/>
        </p:nvSpPr>
        <p:spPr>
          <a:xfrm>
            <a:off x="445415" y="1688464"/>
            <a:ext cx="5889395" cy="1445717"/>
          </a:xfrm>
          <a:prstGeom prst="rect">
            <a:avLst/>
          </a:prstGeom>
          <a:solidFill>
            <a:schemeClr val="accent1">
              <a:lumMod val="20000"/>
              <a:lumOff val="80000"/>
            </a:schemeClr>
          </a:solidFill>
        </p:spPr>
        <p:txBody>
          <a:bodyPr wrap="square">
            <a:spAutoFit/>
          </a:bodyPr>
          <a:lstStyle/>
          <a:p>
            <a:pPr>
              <a:lnSpc>
                <a:spcPct val="125000"/>
              </a:lnSpc>
            </a:pP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最流行视频算法（</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Most-Popular-Video Algorithm</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MPV</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），是一种基于流行度的基站缓存算法，目前被广泛应用于视频软件。</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MPV </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是一种较主动的缓存策略，使用统计预测的视频流行度来提前缓存“最流行的视频”。</a:t>
            </a:r>
            <a:endParaRPr lang="zh-CN" altLang="en-US"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文本框 10">
            <a:extLst>
              <a:ext uri="{FF2B5EF4-FFF2-40B4-BE49-F238E27FC236}">
                <a16:creationId xmlns:a16="http://schemas.microsoft.com/office/drawing/2014/main" id="{E10C8B35-526C-78B5-C263-09204AADDCBB}"/>
              </a:ext>
            </a:extLst>
          </p:cNvPr>
          <p:cNvSpPr txBox="1"/>
          <p:nvPr/>
        </p:nvSpPr>
        <p:spPr>
          <a:xfrm>
            <a:off x="445415" y="3384516"/>
            <a:ext cx="5889395" cy="1445717"/>
          </a:xfrm>
          <a:prstGeom prst="rect">
            <a:avLst/>
          </a:prstGeom>
          <a:solidFill>
            <a:schemeClr val="accent1">
              <a:lumMod val="20000"/>
              <a:lumOff val="80000"/>
            </a:schemeClr>
          </a:solidFill>
        </p:spPr>
        <p:txBody>
          <a:bodyPr wrap="square">
            <a:spAutoFit/>
          </a:bodyPr>
          <a:lstStyle/>
          <a:p>
            <a:pPr>
              <a:lnSpc>
                <a:spcPct val="125000"/>
              </a:lnSpc>
            </a:pP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基于流行度的缓存更新算法（</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Popularity-based Algorithm</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PBA</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）是一种基于</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MPV</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算法提出的改进算法，相比于</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MPV</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算法，</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PBA</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是一种主被动结合的缓存更新策略。</a:t>
            </a:r>
          </a:p>
        </p:txBody>
      </p:sp>
      <p:pic>
        <p:nvPicPr>
          <p:cNvPr id="13" name="图片 12">
            <a:extLst>
              <a:ext uri="{FF2B5EF4-FFF2-40B4-BE49-F238E27FC236}">
                <a16:creationId xmlns:a16="http://schemas.microsoft.com/office/drawing/2014/main" id="{E319469F-78EB-9333-4A85-052E2BA0E6B3}"/>
              </a:ext>
            </a:extLst>
          </p:cNvPr>
          <p:cNvPicPr>
            <a:picLocks noChangeAspect="1"/>
          </p:cNvPicPr>
          <p:nvPr/>
        </p:nvPicPr>
        <p:blipFill>
          <a:blip r:embed="rId2"/>
          <a:stretch>
            <a:fillRect/>
          </a:stretch>
        </p:blipFill>
        <p:spPr>
          <a:xfrm>
            <a:off x="6682497" y="1736150"/>
            <a:ext cx="5199866" cy="4278151"/>
          </a:xfrm>
          <a:prstGeom prst="rect">
            <a:avLst/>
          </a:prstGeom>
        </p:spPr>
      </p:pic>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BDB713B8-589C-0A6D-A9CD-6944916B1E0D}"/>
                  </a:ext>
                </a:extLst>
              </p:cNvPr>
              <p:cNvSpPr txBox="1"/>
              <p:nvPr/>
            </p:nvSpPr>
            <p:spPr>
              <a:xfrm>
                <a:off x="414226" y="5070662"/>
                <a:ext cx="5920584" cy="1099468"/>
              </a:xfrm>
              <a:prstGeom prst="rect">
                <a:avLst/>
              </a:prstGeom>
              <a:solidFill>
                <a:schemeClr val="accent1">
                  <a:lumMod val="20000"/>
                  <a:lumOff val="80000"/>
                </a:schemeClr>
              </a:solidFill>
            </p:spPr>
            <p:txBody>
              <a:bodyPr wrap="square">
                <a:spAutoFit/>
              </a:bodyPr>
              <a:lstStyle/>
              <a:p>
                <a:pPr>
                  <a:lnSpc>
                    <a:spcPct val="125000"/>
                  </a:lnSpc>
                </a:pP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同时</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仿真</a:t>
                </a:r>
                <a14:m>
                  <m:oMath xmlns:m="http://schemas.openxmlformats.org/officeDocument/2006/math">
                    <m:r>
                      <a:rPr lang="en-US" altLang="zh-CN" kern="100">
                        <a:latin typeface="Cambria Math" panose="02040503050406030204" pitchFamily="18" charset="0"/>
                        <a:ea typeface="微软雅黑" panose="020B0503020204020204" pitchFamily="34" charset="-122"/>
                        <a:cs typeface="Times New Roman" panose="02020603050405020304" pitchFamily="18" charset="0"/>
                      </a:rPr>
                      <m:t>𝜌</m:t>
                    </m:r>
                  </m:oMath>
                </a14:m>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时的情况</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。边缘缓存大小与</a:t>
                </a:r>
                <a14:m>
                  <m:oMath xmlns:m="http://schemas.openxmlformats.org/officeDocument/2006/math">
                    <m:r>
                      <a:rPr lang="en-US" altLang="zh-CN" kern="100">
                        <a:latin typeface="Cambria Math" panose="02040503050406030204" pitchFamily="18" charset="0"/>
                        <a:ea typeface="微软雅黑" panose="020B0503020204020204" pitchFamily="34" charset="-122"/>
                        <a:cs typeface="Times New Roman" panose="02020603050405020304" pitchFamily="18" charset="0"/>
                      </a:rPr>
                      <m:t>𝜌</m:t>
                    </m:r>
                  </m:oMath>
                </a14:m>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和所有文件的大小之和有关，当</a:t>
                </a:r>
                <a14:m>
                  <m:oMath xmlns:m="http://schemas.openxmlformats.org/officeDocument/2006/math">
                    <m:r>
                      <a:rPr lang="en-US" altLang="zh-CN" kern="100">
                        <a:latin typeface="Cambria Math" panose="02040503050406030204" pitchFamily="18" charset="0"/>
                        <a:ea typeface="微软雅黑" panose="020B0503020204020204" pitchFamily="34" charset="-122"/>
                        <a:cs typeface="Times New Roman" panose="02020603050405020304" pitchFamily="18" charset="0"/>
                      </a:rPr>
                      <m:t>𝜌</m:t>
                    </m:r>
                  </m:oMath>
                </a14:m>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时，缓存容量大到可以存储所有文件</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，此时等效于缓存容量无穷。</a:t>
                </a:r>
              </a:p>
            </p:txBody>
          </p:sp>
        </mc:Choice>
        <mc:Fallback xmlns="">
          <p:sp>
            <p:nvSpPr>
              <p:cNvPr id="15" name="文本框 14">
                <a:extLst>
                  <a:ext uri="{FF2B5EF4-FFF2-40B4-BE49-F238E27FC236}">
                    <a16:creationId xmlns:a16="http://schemas.microsoft.com/office/drawing/2014/main" id="{BDB713B8-589C-0A6D-A9CD-6944916B1E0D}"/>
                  </a:ext>
                </a:extLst>
              </p:cNvPr>
              <p:cNvSpPr txBox="1">
                <a:spLocks noRot="1" noChangeAspect="1" noMove="1" noResize="1" noEditPoints="1" noAdjustHandles="1" noChangeArrowheads="1" noChangeShapeType="1" noTextEdit="1"/>
              </p:cNvSpPr>
              <p:nvPr/>
            </p:nvSpPr>
            <p:spPr>
              <a:xfrm>
                <a:off x="414226" y="5070662"/>
                <a:ext cx="5920584" cy="1099468"/>
              </a:xfrm>
              <a:prstGeom prst="rect">
                <a:avLst/>
              </a:prstGeom>
              <a:blipFill>
                <a:blip r:embed="rId3"/>
                <a:stretch>
                  <a:fillRect l="-927" r="-412" b="-8333"/>
                </a:stretch>
              </a:blipFill>
            </p:spPr>
            <p:txBody>
              <a:bodyPr/>
              <a:lstStyle/>
              <a:p>
                <a:r>
                  <a:rPr lang="zh-CN" altLang="en-US">
                    <a:noFill/>
                  </a:rPr>
                  <a:t> </a:t>
                </a:r>
              </a:p>
            </p:txBody>
          </p:sp>
        </mc:Fallback>
      </mc:AlternateContent>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Regular" panose="02020603050405020304" charset="0"/>
                <a:ea typeface="黑体" charset="0"/>
              </a:rPr>
              <a:t>4.1</a:t>
            </a:r>
            <a:r>
              <a:rPr lang="zh-CN" altLang="en-US" sz="1800" kern="100" dirty="0">
                <a:latin typeface="Times New Roman" panose="02020603050405020304" pitchFamily="18" charset="0"/>
                <a:ea typeface="黑体" panose="02010609060101010101" pitchFamily="49" charset="-122"/>
                <a:cs typeface="Times New Roman" panose="02020603050405020304" pitchFamily="18" charset="0"/>
              </a:rPr>
              <a:t>仿真结果</a:t>
            </a:r>
          </a:p>
        </p:txBody>
      </p:sp>
      <p:sp>
        <p:nvSpPr>
          <p:cNvPr id="8" name="文本框 7">
            <a:extLst>
              <a:ext uri="{FF2B5EF4-FFF2-40B4-BE49-F238E27FC236}">
                <a16:creationId xmlns:a16="http://schemas.microsoft.com/office/drawing/2014/main" id="{361824B3-DA75-B8F7-A36A-D0E343239CDF}"/>
              </a:ext>
            </a:extLst>
          </p:cNvPr>
          <p:cNvSpPr txBox="1"/>
          <p:nvPr/>
        </p:nvSpPr>
        <p:spPr>
          <a:xfrm>
            <a:off x="355600" y="927696"/>
            <a:ext cx="5253348" cy="369332"/>
          </a:xfrm>
          <a:prstGeom prst="rect">
            <a:avLst/>
          </a:prstGeom>
          <a:solidFill>
            <a:schemeClr val="bg2">
              <a:lumMod val="90000"/>
            </a:schemeClr>
          </a:solidFill>
        </p:spPr>
        <p:txBody>
          <a:bodyPr wrap="square">
            <a:spAutoFit/>
          </a:bodyPr>
          <a:lstStyle/>
          <a:p>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随时隙增加</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系统总成本的变化情况</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kern="100" dirty="0">
              <a:latin typeface="微软雅黑" panose="020B0503020204020204" pitchFamily="34" charset="-122"/>
              <a:ea typeface="微软雅黑" panose="020B0503020204020204" pitchFamily="34"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62BAA0FA-AE66-3DD5-6414-14E0113F703C}"/>
                  </a:ext>
                </a:extLst>
              </p:cNvPr>
              <p:cNvSpPr txBox="1"/>
              <p:nvPr/>
            </p:nvSpPr>
            <p:spPr>
              <a:xfrm>
                <a:off x="355600" y="1921731"/>
                <a:ext cx="5253348" cy="1445717"/>
              </a:xfrm>
              <a:prstGeom prst="rect">
                <a:avLst/>
              </a:prstGeom>
              <a:solidFill>
                <a:schemeClr val="accent1">
                  <a:lumMod val="20000"/>
                  <a:lumOff val="80000"/>
                </a:schemeClr>
              </a:solidFill>
            </p:spPr>
            <p:txBody>
              <a:bodyPr wrap="square">
                <a:spAutoFit/>
              </a:bodyPr>
              <a:lstStyle/>
              <a:p>
                <a:pPr>
                  <a:lnSpc>
                    <a:spcPct val="125000"/>
                  </a:lnSpc>
                </a:pP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三种算法的总成本都随着时隙数</a:t>
                </a:r>
                <a14:m>
                  <m:oMath xmlns:m="http://schemas.openxmlformats.org/officeDocument/2006/math">
                    <m:d>
                      <m:dPr>
                        <m:begChr m:val="|"/>
                        <m:endChr m:val="|"/>
                        <m:ctrlPr>
                          <a:rPr lang="zh-CN" altLang="zh-CN" i="1" kern="100">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kern="100">
                            <a:latin typeface="Cambria Math" panose="02040503050406030204" pitchFamily="18" charset="0"/>
                            <a:ea typeface="微软雅黑" panose="020B0503020204020204" pitchFamily="34" charset="-122"/>
                            <a:cs typeface="Times New Roman" panose="02020603050405020304" pitchFamily="18" charset="0"/>
                          </a:rPr>
                          <m:t>𝑇</m:t>
                        </m:r>
                      </m:e>
                    </m:d>
                  </m:oMath>
                </a14:m>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的增加而增加，本文设计的</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CGA</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算法在总成本上要相比另外两种算法有明显优势，且这种优势随着时隙数</a:t>
                </a:r>
                <a14:m>
                  <m:oMath xmlns:m="http://schemas.openxmlformats.org/officeDocument/2006/math">
                    <m:r>
                      <a:rPr lang="en-US" altLang="zh-CN" kern="100">
                        <a:latin typeface="Cambria Math" panose="02040503050406030204" pitchFamily="18" charset="0"/>
                        <a:ea typeface="微软雅黑" panose="020B0503020204020204" pitchFamily="34" charset="-122"/>
                        <a:cs typeface="Times New Roman" panose="02020603050405020304" pitchFamily="18" charset="0"/>
                      </a:rPr>
                      <m:t>𝑇</m:t>
                    </m:r>
                  </m:oMath>
                </a14:m>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的增加而变得更加明显。</a:t>
                </a:r>
                <a:endParaRPr lang="zh-CN" altLang="en-US" kern="100" dirty="0">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14" name="文本框 13">
                <a:extLst>
                  <a:ext uri="{FF2B5EF4-FFF2-40B4-BE49-F238E27FC236}">
                    <a16:creationId xmlns:a16="http://schemas.microsoft.com/office/drawing/2014/main" id="{62BAA0FA-AE66-3DD5-6414-14E0113F703C}"/>
                  </a:ext>
                </a:extLst>
              </p:cNvPr>
              <p:cNvSpPr txBox="1">
                <a:spLocks noRot="1" noChangeAspect="1" noMove="1" noResize="1" noEditPoints="1" noAdjustHandles="1" noChangeArrowheads="1" noChangeShapeType="1" noTextEdit="1"/>
              </p:cNvSpPr>
              <p:nvPr/>
            </p:nvSpPr>
            <p:spPr>
              <a:xfrm>
                <a:off x="355600" y="1921731"/>
                <a:ext cx="5253348" cy="1445717"/>
              </a:xfrm>
              <a:prstGeom prst="rect">
                <a:avLst/>
              </a:prstGeom>
              <a:blipFill>
                <a:blip r:embed="rId2"/>
                <a:stretch>
                  <a:fillRect l="-928" r="-5336" b="-5907"/>
                </a:stretch>
              </a:blipFill>
            </p:spPr>
            <p:txBody>
              <a:bodyPr/>
              <a:lstStyle/>
              <a:p>
                <a:r>
                  <a:rPr lang="zh-CN" altLang="en-US">
                    <a:noFill/>
                  </a:rPr>
                  <a:t> </a:t>
                </a:r>
              </a:p>
            </p:txBody>
          </p:sp>
        </mc:Fallback>
      </mc:AlternateContent>
      <p:sp>
        <p:nvSpPr>
          <p:cNvPr id="15" name="文本框 14">
            <a:extLst>
              <a:ext uri="{FF2B5EF4-FFF2-40B4-BE49-F238E27FC236}">
                <a16:creationId xmlns:a16="http://schemas.microsoft.com/office/drawing/2014/main" id="{1873FF88-8DAD-FE3B-E44A-8BA6A916BF9E}"/>
              </a:ext>
            </a:extLst>
          </p:cNvPr>
          <p:cNvSpPr txBox="1"/>
          <p:nvPr/>
        </p:nvSpPr>
        <p:spPr>
          <a:xfrm>
            <a:off x="355600" y="3992152"/>
            <a:ext cx="5253348" cy="1099468"/>
          </a:xfrm>
          <a:prstGeom prst="rect">
            <a:avLst/>
          </a:prstGeom>
          <a:solidFill>
            <a:schemeClr val="accent1">
              <a:lumMod val="20000"/>
              <a:lumOff val="80000"/>
            </a:schemeClr>
          </a:solidFill>
        </p:spPr>
        <p:txBody>
          <a:bodyPr wrap="square">
            <a:spAutoFit/>
          </a:bodyPr>
          <a:lstStyle/>
          <a:p>
            <a:pPr>
              <a:lnSpc>
                <a:spcPct val="125000"/>
              </a:lnSpc>
            </a:pP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一方面，</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CGA</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算法的系统成本相比另外两者低，另一方面，随着时隙增长，</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CGA</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算法的系统成本增长更缓慢。</a:t>
            </a:r>
            <a:endParaRPr lang="zh-CN" altLang="en-US" kern="100"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4" name="图片 3">
            <a:extLst>
              <a:ext uri="{FF2B5EF4-FFF2-40B4-BE49-F238E27FC236}">
                <a16:creationId xmlns:a16="http://schemas.microsoft.com/office/drawing/2014/main" id="{9BEF41AD-2C22-DE40-F23B-8CBD32757C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089000"/>
            <a:ext cx="5543083" cy="4680000"/>
          </a:xfrm>
          <a:prstGeom prst="rect">
            <a:avLst/>
          </a:prstGeom>
        </p:spPr>
      </p:pic>
    </p:spTree>
    <p:extLst>
      <p:ext uri="{BB962C8B-B14F-4D97-AF65-F5344CB8AC3E}">
        <p14:creationId xmlns:p14="http://schemas.microsoft.com/office/powerpoint/2010/main" val="8282336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3547A0D-8909-9BFA-4002-F245AF4C5786}"/>
              </a:ext>
            </a:extLst>
          </p:cNvPr>
          <p:cNvSpPr/>
          <p:nvPr/>
        </p:nvSpPr>
        <p:spPr>
          <a:xfrm>
            <a:off x="6246008" y="927695"/>
            <a:ext cx="5804590" cy="527514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0755F2EB-624C-CB7F-5A5E-B78B75438C74}"/>
              </a:ext>
            </a:extLst>
          </p:cNvPr>
          <p:cNvSpPr/>
          <p:nvPr/>
        </p:nvSpPr>
        <p:spPr>
          <a:xfrm>
            <a:off x="141402" y="927695"/>
            <a:ext cx="5804590" cy="527514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a:latin typeface="Times New Roman Regular" panose="02020603050405020304" charset="0"/>
                <a:ea typeface="黑体" charset="0"/>
              </a:rPr>
              <a:t>4.1</a:t>
            </a:r>
            <a:r>
              <a:rPr lang="zh-CN" altLang="en-US" sz="1800" kern="100" dirty="0">
                <a:latin typeface="Times New Roman" panose="02020603050405020304" pitchFamily="18" charset="0"/>
                <a:ea typeface="黑体" panose="02010609060101010101" pitchFamily="49" charset="-122"/>
                <a:cs typeface="Times New Roman" panose="02020603050405020304" pitchFamily="18" charset="0"/>
              </a:rPr>
              <a:t>仿真结果</a:t>
            </a:r>
          </a:p>
        </p:txBody>
      </p:sp>
      <p:sp>
        <p:nvSpPr>
          <p:cNvPr id="8" name="文本框 7">
            <a:extLst>
              <a:ext uri="{FF2B5EF4-FFF2-40B4-BE49-F238E27FC236}">
                <a16:creationId xmlns:a16="http://schemas.microsoft.com/office/drawing/2014/main" id="{361824B3-DA75-B8F7-A36A-D0E343239CDF}"/>
              </a:ext>
            </a:extLst>
          </p:cNvPr>
          <p:cNvSpPr txBox="1"/>
          <p:nvPr/>
        </p:nvSpPr>
        <p:spPr>
          <a:xfrm>
            <a:off x="207165" y="952010"/>
            <a:ext cx="6094428" cy="369332"/>
          </a:xfrm>
          <a:prstGeom prst="rect">
            <a:avLst/>
          </a:prstGeom>
          <a:noFill/>
        </p:spPr>
        <p:txBody>
          <a:bodyPr wrap="square">
            <a:spAutoFit/>
          </a:bodyPr>
          <a:lstStyle/>
          <a:p>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系统总成本随文件数变化</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a:t>
            </a:r>
          </a:p>
        </p:txBody>
      </p:sp>
      <p:sp>
        <p:nvSpPr>
          <p:cNvPr id="10" name="文本框 9">
            <a:extLst>
              <a:ext uri="{FF2B5EF4-FFF2-40B4-BE49-F238E27FC236}">
                <a16:creationId xmlns:a16="http://schemas.microsoft.com/office/drawing/2014/main" id="{01160C03-DA71-3C66-D90A-9BA01CE75513}"/>
              </a:ext>
            </a:extLst>
          </p:cNvPr>
          <p:cNvSpPr txBox="1"/>
          <p:nvPr/>
        </p:nvSpPr>
        <p:spPr>
          <a:xfrm>
            <a:off x="6301593" y="952010"/>
            <a:ext cx="6094428" cy="369332"/>
          </a:xfrm>
          <a:prstGeom prst="rect">
            <a:avLst/>
          </a:prstGeom>
          <a:noFill/>
        </p:spPr>
        <p:txBody>
          <a:bodyPr wrap="square">
            <a:spAutoFit/>
          </a:bodyPr>
          <a:lstStyle/>
          <a:p>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系统总成本随基站容量大小变化</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kern="100"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5" name="图片 4">
            <a:extLst>
              <a:ext uri="{FF2B5EF4-FFF2-40B4-BE49-F238E27FC236}">
                <a16:creationId xmlns:a16="http://schemas.microsoft.com/office/drawing/2014/main" id="{CFAD0B15-E443-4E4C-B32C-FC1218D32F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126" y="1422089"/>
            <a:ext cx="5705142" cy="4680000"/>
          </a:xfrm>
          <a:prstGeom prst="rect">
            <a:avLst/>
          </a:prstGeom>
        </p:spPr>
      </p:pic>
      <p:pic>
        <p:nvPicPr>
          <p:cNvPr id="7" name="图片 6">
            <a:extLst>
              <a:ext uri="{FF2B5EF4-FFF2-40B4-BE49-F238E27FC236}">
                <a16:creationId xmlns:a16="http://schemas.microsoft.com/office/drawing/2014/main" id="{7F3DACE6-3C3C-5D67-A9DA-14B468DC76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8398" y="1422089"/>
            <a:ext cx="5639810" cy="4680000"/>
          </a:xfrm>
          <a:prstGeom prst="rect">
            <a:avLst/>
          </a:prstGeom>
        </p:spPr>
      </p:pic>
    </p:spTree>
    <p:extLst>
      <p:ext uri="{BB962C8B-B14F-4D97-AF65-F5344CB8AC3E}">
        <p14:creationId xmlns:p14="http://schemas.microsoft.com/office/powerpoint/2010/main" val="34219801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0755F2EB-624C-CB7F-5A5E-B78B75438C74}"/>
              </a:ext>
            </a:extLst>
          </p:cNvPr>
          <p:cNvSpPr/>
          <p:nvPr/>
        </p:nvSpPr>
        <p:spPr>
          <a:xfrm>
            <a:off x="141402" y="927695"/>
            <a:ext cx="5804590" cy="527514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a:latin typeface="Times New Roman Regular" panose="02020603050405020304" charset="0"/>
                <a:ea typeface="黑体" charset="0"/>
              </a:rPr>
              <a:t>4.1</a:t>
            </a:r>
            <a:r>
              <a:rPr lang="zh-CN" altLang="en-US" sz="1800" kern="100" dirty="0">
                <a:latin typeface="Times New Roman" panose="02020603050405020304" pitchFamily="18" charset="0"/>
                <a:ea typeface="黑体" panose="02010609060101010101" pitchFamily="49" charset="-122"/>
                <a:cs typeface="Times New Roman" panose="02020603050405020304" pitchFamily="18" charset="0"/>
              </a:rPr>
              <a:t>仿真结果</a:t>
            </a:r>
          </a:p>
        </p:txBody>
      </p:sp>
      <p:sp>
        <p:nvSpPr>
          <p:cNvPr id="8" name="文本框 7">
            <a:extLst>
              <a:ext uri="{FF2B5EF4-FFF2-40B4-BE49-F238E27FC236}">
                <a16:creationId xmlns:a16="http://schemas.microsoft.com/office/drawing/2014/main" id="{361824B3-DA75-B8F7-A36A-D0E343239CDF}"/>
              </a:ext>
            </a:extLst>
          </p:cNvPr>
          <p:cNvSpPr txBox="1"/>
          <p:nvPr/>
        </p:nvSpPr>
        <p:spPr>
          <a:xfrm>
            <a:off x="207165" y="952010"/>
            <a:ext cx="6094428" cy="369332"/>
          </a:xfrm>
          <a:prstGeom prst="rect">
            <a:avLst/>
          </a:prstGeom>
          <a:noFill/>
        </p:spPr>
        <p:txBody>
          <a:bodyPr wrap="square">
            <a:spAutoFit/>
          </a:bodyPr>
          <a:lstStyle/>
          <a:p>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系统总成本随</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服务器下载成本</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变化</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a:t>
            </a:r>
          </a:p>
        </p:txBody>
      </p:sp>
      <p:sp>
        <p:nvSpPr>
          <p:cNvPr id="12" name="文本框 11">
            <a:extLst>
              <a:ext uri="{FF2B5EF4-FFF2-40B4-BE49-F238E27FC236}">
                <a16:creationId xmlns:a16="http://schemas.microsoft.com/office/drawing/2014/main" id="{54A50BD2-43FA-053B-7AD2-72ACA8805B33}"/>
              </a:ext>
            </a:extLst>
          </p:cNvPr>
          <p:cNvSpPr txBox="1"/>
          <p:nvPr/>
        </p:nvSpPr>
        <p:spPr>
          <a:xfrm>
            <a:off x="6423690" y="2417921"/>
            <a:ext cx="5496155" cy="1791965"/>
          </a:xfrm>
          <a:prstGeom prst="rect">
            <a:avLst/>
          </a:prstGeom>
          <a:solidFill>
            <a:schemeClr val="accent1">
              <a:lumMod val="60000"/>
              <a:lumOff val="40000"/>
            </a:schemeClr>
          </a:solidFill>
        </p:spPr>
        <p:txBody>
          <a:bodyPr wrap="square">
            <a:spAutoFit/>
          </a:bodyPr>
          <a:lstStyle/>
          <a:p>
            <a:pPr>
              <a:lnSpc>
                <a:spcPct val="125000"/>
              </a:lnSpc>
            </a:pP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四种情况下</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CGA</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算法在系统总成本上都有显著优势。从总体上看，越是文件多、时间长、离服务器远的小容量基站，也就是通常的边缘缓存系统采用的基站，</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CGA</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算法的性能优势就越明显，采用该算法可以尽可能达成系统负载和缓存文件新鲜度的均衡。</a:t>
            </a:r>
            <a:endParaRPr lang="zh-CN" altLang="en-US" kern="100"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4" name="图片 3">
            <a:extLst>
              <a:ext uri="{FF2B5EF4-FFF2-40B4-BE49-F238E27FC236}">
                <a16:creationId xmlns:a16="http://schemas.microsoft.com/office/drawing/2014/main" id="{0F8A993E-494E-94E3-538F-1C442FA3A4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155" y="1422089"/>
            <a:ext cx="5543084" cy="4680000"/>
          </a:xfrm>
          <a:prstGeom prst="rect">
            <a:avLst/>
          </a:prstGeom>
        </p:spPr>
      </p:pic>
    </p:spTree>
    <p:extLst>
      <p:ext uri="{BB962C8B-B14F-4D97-AF65-F5344CB8AC3E}">
        <p14:creationId xmlns:p14="http://schemas.microsoft.com/office/powerpoint/2010/main" val="17599626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Regular" panose="02020603050405020304" charset="0"/>
                <a:ea typeface="黑体" charset="0"/>
              </a:rPr>
              <a:t>4.2</a:t>
            </a:r>
            <a:r>
              <a:rPr lang="zh-CN" altLang="en-US" sz="1800" kern="100" dirty="0">
                <a:latin typeface="Times New Roman" panose="02020603050405020304" pitchFamily="18" charset="0"/>
                <a:ea typeface="黑体" panose="02010609060101010101" pitchFamily="49" charset="-122"/>
                <a:cs typeface="Times New Roman" panose="02020603050405020304" pitchFamily="18" charset="0"/>
              </a:rPr>
              <a:t>总结</a:t>
            </a:r>
          </a:p>
        </p:txBody>
      </p:sp>
      <p:sp>
        <p:nvSpPr>
          <p:cNvPr id="9" name="文本框 8">
            <a:extLst>
              <a:ext uri="{FF2B5EF4-FFF2-40B4-BE49-F238E27FC236}">
                <a16:creationId xmlns:a16="http://schemas.microsoft.com/office/drawing/2014/main" id="{E6C3B037-A357-A6F8-654B-E92CF640140D}"/>
              </a:ext>
            </a:extLst>
          </p:cNvPr>
          <p:cNvSpPr txBox="1"/>
          <p:nvPr/>
        </p:nvSpPr>
        <p:spPr>
          <a:xfrm>
            <a:off x="1458153" y="1329162"/>
            <a:ext cx="9275694" cy="3869457"/>
          </a:xfrm>
          <a:prstGeom prst="rect">
            <a:avLst/>
          </a:prstGeom>
          <a:solidFill>
            <a:schemeClr val="accent1">
              <a:lumMod val="20000"/>
              <a:lumOff val="80000"/>
            </a:schemeClr>
          </a:solidFill>
        </p:spPr>
        <p:txBody>
          <a:bodyPr wrap="square">
            <a:spAutoFit/>
          </a:bodyPr>
          <a:lstStyle/>
          <a:p>
            <a:pPr indent="266700" algn="just">
              <a:lnSpc>
                <a:spcPct val="125000"/>
              </a:lnSpc>
            </a:pP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本文研究了在一个容量有限的边缘缓存系统中的内容更新问题，综合考虑了信息的新鲜度与流行度。</a:t>
            </a:r>
          </a:p>
          <a:p>
            <a:pPr indent="266700" algn="just">
              <a:lnSpc>
                <a:spcPct val="125000"/>
              </a:lnSpc>
            </a:pP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首先，本文建立了在用户随机请求下的该基站内容存储的数学模型，通过添加一个基于信息年龄（</a:t>
            </a:r>
            <a:r>
              <a:rPr lang="en-US" altLang="zh-CN" kern="100" dirty="0" err="1">
                <a:latin typeface="微软雅黑" panose="020B0503020204020204" pitchFamily="34" charset="-122"/>
                <a:ea typeface="微软雅黑" panose="020B0503020204020204" pitchFamily="34" charset="-122"/>
                <a:cs typeface="Times New Roman" panose="02020603050405020304" pitchFamily="18" charset="0"/>
              </a:rPr>
              <a:t>AoI</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）的惩罚成本，从该数学模型里建立起一个关于内容更新的整数规划问题</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该问题为一个</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NP-hard</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难度问题，但可以通过数学规划方法解决。</a:t>
            </a:r>
          </a:p>
          <a:p>
            <a:pPr indent="266700" algn="just">
              <a:lnSpc>
                <a:spcPct val="125000"/>
              </a:lnSpc>
            </a:pP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通过对数学规划中列生成算法的子问题与最短路径算法（</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Dijkstra</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算法）做映射，本文得到了一种基于列生成算法的解决方案，由于该方法得到的可能不是整数解，本文还添加了相关的舍入算法和函数，使非整数的解快速收敛得到一个整数解。</a:t>
            </a:r>
          </a:p>
          <a:p>
            <a:pPr indent="266700" algn="just">
              <a:lnSpc>
                <a:spcPct val="125000"/>
              </a:lnSpc>
            </a:pP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本文对设计的算法进行了仿真并且与现有的更新算法进行比较，并通过仿真结果证明该算法在系统成本上有显著优势</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，性能接近理论值</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。相比现有的更新方案，本文得到的是综合考虑了信息的新鲜度与流行度以及有限的容量的边缘缓存更新方案，</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实际性能更好</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a:t>
            </a:r>
          </a:p>
        </p:txBody>
      </p:sp>
    </p:spTree>
    <p:extLst>
      <p:ext uri="{BB962C8B-B14F-4D97-AF65-F5344CB8AC3E}">
        <p14:creationId xmlns:p14="http://schemas.microsoft.com/office/powerpoint/2010/main" val="16152547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Regular" panose="02020603050405020304" charset="0"/>
                <a:ea typeface="黑体" charset="0"/>
              </a:rPr>
              <a:t>4.3</a:t>
            </a:r>
            <a:r>
              <a:rPr lang="zh-CN" altLang="en-US" sz="1800" kern="100" dirty="0">
                <a:latin typeface="Times New Roman" panose="02020603050405020304" pitchFamily="18" charset="0"/>
                <a:ea typeface="黑体" panose="02010609060101010101" pitchFamily="49" charset="-122"/>
                <a:cs typeface="Times New Roman" panose="02020603050405020304" pitchFamily="18" charset="0"/>
              </a:rPr>
              <a:t>存在的不足与改进</a:t>
            </a:r>
          </a:p>
        </p:txBody>
      </p:sp>
      <p:sp>
        <p:nvSpPr>
          <p:cNvPr id="9" name="文本框 8">
            <a:extLst>
              <a:ext uri="{FF2B5EF4-FFF2-40B4-BE49-F238E27FC236}">
                <a16:creationId xmlns:a16="http://schemas.microsoft.com/office/drawing/2014/main" id="{53ED6D55-4579-BC0A-D131-B2F50B03AB19}"/>
              </a:ext>
            </a:extLst>
          </p:cNvPr>
          <p:cNvSpPr txBox="1"/>
          <p:nvPr/>
        </p:nvSpPr>
        <p:spPr>
          <a:xfrm>
            <a:off x="355599" y="1512746"/>
            <a:ext cx="11343064" cy="1099468"/>
          </a:xfrm>
          <a:prstGeom prst="rect">
            <a:avLst/>
          </a:prstGeom>
          <a:solidFill>
            <a:schemeClr val="accent1">
              <a:lumMod val="20000"/>
              <a:lumOff val="80000"/>
            </a:schemeClr>
          </a:solidFill>
        </p:spPr>
        <p:txBody>
          <a:bodyPr wrap="square">
            <a:spAutoFit/>
          </a:bodyPr>
          <a:lstStyle/>
          <a:p>
            <a:pPr>
              <a:lnSpc>
                <a:spcPct val="125000"/>
              </a:lnSpc>
            </a:pP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本文提出的边缘缓存模型考虑的用户请求模型</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相对简化</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，实际情况中用户请求的分布更随机，并不是每个时隙都会产生请求，这就要求在后续的研究中建立更实际的用户请求模型，考虑用户生成请求的数量和产生请求的时隙，进而提高模型的准确性。</a:t>
            </a:r>
            <a:endParaRPr lang="zh-CN" altLang="en-US" kern="100" dirty="0">
              <a:latin typeface="微软雅黑" panose="020B0503020204020204" pitchFamily="34" charset="-122"/>
              <a:ea typeface="微软雅黑" panose="020B0503020204020204" pitchFamily="34"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CAC4CBFA-0385-15A0-E9B4-43BE983267AF}"/>
                  </a:ext>
                </a:extLst>
              </p:cNvPr>
              <p:cNvSpPr txBox="1"/>
              <p:nvPr/>
            </p:nvSpPr>
            <p:spPr>
              <a:xfrm>
                <a:off x="355599" y="3429000"/>
                <a:ext cx="11343063" cy="1445717"/>
              </a:xfrm>
              <a:prstGeom prst="rect">
                <a:avLst/>
              </a:prstGeom>
              <a:solidFill>
                <a:schemeClr val="accent1">
                  <a:lumMod val="20000"/>
                  <a:lumOff val="80000"/>
                </a:schemeClr>
              </a:solidFill>
            </p:spPr>
            <p:txBody>
              <a:bodyPr wrap="square">
                <a:spAutoFit/>
              </a:bodyPr>
              <a:lstStyle/>
              <a:p>
                <a:pPr>
                  <a:lnSpc>
                    <a:spcPct val="125000"/>
                  </a:lnSpc>
                </a:pP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相较于另外两种算法，该算法存在时间复杂度高，计算时间长的问题，究其原因是</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Dijkstra</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算法的性能限制，</a:t>
                </a:r>
                <a:endParaRPr lang="en-US" altLang="zh-CN" kern="1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25000"/>
                  </a:lnSpc>
                </a:pP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随着时隙数增长算法的运行时间呈</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指数</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级增长。在后续的研究工作中需要改善该问题，我认为该问题有两种方法，一种是限制时隙数，将时隙数</a:t>
                </a:r>
                <a14:m>
                  <m:oMath xmlns:m="http://schemas.openxmlformats.org/officeDocument/2006/math">
                    <m:d>
                      <m:dPr>
                        <m:begChr m:val="|"/>
                        <m:endChr m:val="|"/>
                        <m:ctrlPr>
                          <a:rPr lang="zh-CN" altLang="zh-CN" i="1" kern="100">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kern="100">
                            <a:latin typeface="Cambria Math" panose="02040503050406030204" pitchFamily="18" charset="0"/>
                            <a:ea typeface="微软雅黑" panose="020B0503020204020204" pitchFamily="34" charset="-122"/>
                            <a:cs typeface="Times New Roman" panose="02020603050405020304" pitchFamily="18" charset="0"/>
                          </a:rPr>
                          <m:t>𝑇</m:t>
                        </m:r>
                      </m:e>
                    </m:d>
                  </m:oMath>
                </a14:m>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设置为不大于</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10</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的值，在基站上采用多次计算的方式避免单次计算时间太长的问题；另一种方法是找到性能更好的最短路径求解算法并建立起其与</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SP</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问题的映射关系，如</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SPFA</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算法。</a:t>
                </a:r>
                <a:endParaRPr lang="zh-CN" altLang="en-US" kern="100" dirty="0">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10" name="文本框 9">
                <a:extLst>
                  <a:ext uri="{FF2B5EF4-FFF2-40B4-BE49-F238E27FC236}">
                    <a16:creationId xmlns:a16="http://schemas.microsoft.com/office/drawing/2014/main" id="{CAC4CBFA-0385-15A0-E9B4-43BE983267AF}"/>
                  </a:ext>
                </a:extLst>
              </p:cNvPr>
              <p:cNvSpPr txBox="1">
                <a:spLocks noRot="1" noChangeAspect="1" noMove="1" noResize="1" noEditPoints="1" noAdjustHandles="1" noChangeArrowheads="1" noChangeShapeType="1" noTextEdit="1"/>
              </p:cNvSpPr>
              <p:nvPr/>
            </p:nvSpPr>
            <p:spPr>
              <a:xfrm>
                <a:off x="355599" y="3429000"/>
                <a:ext cx="11343063" cy="1445717"/>
              </a:xfrm>
              <a:prstGeom prst="rect">
                <a:avLst/>
              </a:prstGeom>
              <a:blipFill>
                <a:blip r:embed="rId2"/>
                <a:stretch>
                  <a:fillRect l="-430" b="-548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06289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350737" y="2501561"/>
            <a:ext cx="744932" cy="788352"/>
          </a:xfrm>
          <a:prstGeom prst="rect">
            <a:avLst/>
          </a:prstGeom>
          <a:solidFill>
            <a:srgbClr val="345A88"/>
          </a:solidFill>
          <a:ln>
            <a:solidFill>
              <a:srgbClr val="345A8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矩形 1"/>
          <p:cNvSpPr/>
          <p:nvPr/>
        </p:nvSpPr>
        <p:spPr>
          <a:xfrm>
            <a:off x="0" y="6262688"/>
            <a:ext cx="12192000" cy="595312"/>
          </a:xfrm>
          <a:prstGeom prst="rect">
            <a:avLst/>
          </a:prstGeom>
          <a:solidFill>
            <a:srgbClr val="345A8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pic>
        <p:nvPicPr>
          <p:cNvPr id="4100" name="图片 2"/>
          <p:cNvPicPr>
            <a:picLocks noChangeAspect="1"/>
          </p:cNvPicPr>
          <p:nvPr/>
        </p:nvPicPr>
        <p:blipFill>
          <a:blip r:embed="rId4"/>
          <a:srcRect/>
          <a:stretch>
            <a:fillRect/>
          </a:stretch>
        </p:blipFill>
        <p:spPr bwMode="auto">
          <a:xfrm>
            <a:off x="115537" y="6350816"/>
            <a:ext cx="2235200" cy="449263"/>
          </a:xfrm>
          <a:prstGeom prst="rect">
            <a:avLst/>
          </a:prstGeom>
          <a:noFill/>
          <a:ln w="9525">
            <a:noFill/>
            <a:miter lim="800000"/>
            <a:headEnd/>
            <a:tailEnd/>
          </a:ln>
        </p:spPr>
      </p:pic>
      <p:sp>
        <p:nvSpPr>
          <p:cNvPr id="4" name="文本框 3"/>
          <p:cNvSpPr txBox="1"/>
          <p:nvPr/>
        </p:nvSpPr>
        <p:spPr>
          <a:xfrm>
            <a:off x="2735819" y="2755896"/>
            <a:ext cx="6720361" cy="1020471"/>
          </a:xfrm>
          <a:prstGeom prst="rect">
            <a:avLst/>
          </a:prstGeom>
          <a:solidFill>
            <a:schemeClr val="accent1">
              <a:lumMod val="20000"/>
              <a:lumOff val="80000"/>
            </a:schemeClr>
          </a:solidFill>
        </p:spPr>
        <p:txBody>
          <a:bodyPr wrap="square">
            <a:spAutoFit/>
          </a:bodyPr>
          <a:lstStyle/>
          <a:p>
            <a:pPr algn="ctr">
              <a:defRPr/>
            </a:pPr>
            <a:endParaRPr lang="zh-CN" altLang="en-US" sz="2400" dirty="0">
              <a:latin typeface="微软雅黑" panose="020B0503020204020204" pitchFamily="34" charset="-122"/>
              <a:ea typeface="微软雅黑" panose="020B0503020204020204" pitchFamily="34" charset="-122"/>
            </a:endParaRPr>
          </a:p>
        </p:txBody>
      </p:sp>
      <p:cxnSp>
        <p:nvCxnSpPr>
          <p:cNvPr id="7" name="直接连接符 6"/>
          <p:cNvCxnSpPr/>
          <p:nvPr/>
        </p:nvCxnSpPr>
        <p:spPr>
          <a:xfrm>
            <a:off x="3033935" y="3568088"/>
            <a:ext cx="6732318" cy="0"/>
          </a:xfrm>
          <a:prstGeom prst="line">
            <a:avLst/>
          </a:prstGeom>
          <a:ln w="28575">
            <a:solidFill>
              <a:srgbClr val="345A88"/>
            </a:solidFill>
          </a:ln>
        </p:spPr>
        <p:style>
          <a:lnRef idx="1">
            <a:schemeClr val="accent1"/>
          </a:lnRef>
          <a:fillRef idx="0">
            <a:schemeClr val="accent1"/>
          </a:fillRef>
          <a:effectRef idx="0">
            <a:schemeClr val="accent1"/>
          </a:effectRef>
          <a:fontRef idx="minor">
            <a:schemeClr val="tx1"/>
          </a:fontRef>
        </p:style>
      </p:cxnSp>
      <p:sp>
        <p:nvSpPr>
          <p:cNvPr id="14" name="页脚占位符 3"/>
          <p:cNvSpPr txBox="1"/>
          <p:nvPr/>
        </p:nvSpPr>
        <p:spPr>
          <a:xfrm>
            <a:off x="10472468" y="6587032"/>
            <a:ext cx="1603995" cy="184666"/>
          </a:xfrm>
          <a:prstGeom prst="rect">
            <a:avLst/>
          </a:prstGeom>
        </p:spPr>
        <p:txBody>
          <a:bodyPr vert="horz" wrap="square" lIns="0" tIns="0" rIns="0" bIns="0" rtlCol="0" anchor="ctr">
            <a:spAutoFit/>
          </a:bodyPr>
          <a:lstStyle>
            <a:defPPr>
              <a:defRPr lang="zh-CN"/>
            </a:defPPr>
            <a:lvl1pPr marL="0" algn="dist" defTabSz="914400" rtl="0" eaLnBrk="1" latinLnBrk="0" hangingPunct="1">
              <a:defRPr lang="zh-CN" altLang="en-US" sz="800" b="0" i="0" kern="1200" smtClean="0">
                <a:solidFill>
                  <a:schemeClr val="tx1">
                    <a:tint val="75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dirty="0">
                <a:solidFill>
                  <a:schemeClr val="bg1"/>
                </a:solidFill>
                <a:latin typeface="等线" panose="020F0502020204030204"/>
                <a:ea typeface="等线" panose="02010600030101010101" pitchFamily="2" charset="-122"/>
              </a:rPr>
              <a:t>规格严格、功夫到家</a:t>
            </a:r>
          </a:p>
        </p:txBody>
      </p:sp>
      <p:sp>
        <p:nvSpPr>
          <p:cNvPr id="18" name="文本框 17"/>
          <p:cNvSpPr txBox="1"/>
          <p:nvPr/>
        </p:nvSpPr>
        <p:spPr>
          <a:xfrm>
            <a:off x="3845655" y="2739880"/>
            <a:ext cx="5312410" cy="825419"/>
          </a:xfrm>
          <a:prstGeom prst="rect">
            <a:avLst/>
          </a:prstGeom>
          <a:noFill/>
        </p:spPr>
        <p:txBody>
          <a:bodyPr wrap="square" rtlCol="0">
            <a:spAutoFit/>
          </a:bodyPr>
          <a:lstStyle/>
          <a:p>
            <a:pPr>
              <a:lnSpc>
                <a:spcPct val="150000"/>
              </a:lnSpc>
            </a:pPr>
            <a:r>
              <a:rPr lang="en-US" altLang="zh-CN" sz="3600" b="1" dirty="0">
                <a:latin typeface="微软雅黑" panose="020B0503020204020204" pitchFamily="34" charset="-122"/>
                <a:ea typeface="微软雅黑" panose="020B0503020204020204" pitchFamily="34" charset="-122"/>
                <a:sym typeface="+mn-ea"/>
              </a:rPr>
              <a:t>1 </a:t>
            </a:r>
            <a:r>
              <a:rPr lang="zh-CN" altLang="en-US" sz="3600" b="1" dirty="0">
                <a:latin typeface="微软雅黑" panose="020B0503020204020204" pitchFamily="34" charset="-122"/>
                <a:ea typeface="微软雅黑" panose="020B0503020204020204" pitchFamily="34" charset="-122"/>
                <a:sym typeface="+mn-ea"/>
              </a:rPr>
              <a:t>研究背景及意义</a:t>
            </a:r>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350737" y="2501561"/>
            <a:ext cx="744932" cy="788352"/>
          </a:xfrm>
          <a:prstGeom prst="rect">
            <a:avLst/>
          </a:prstGeom>
          <a:solidFill>
            <a:srgbClr val="345A88"/>
          </a:solidFill>
          <a:ln>
            <a:solidFill>
              <a:srgbClr val="345A8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矩形 1"/>
          <p:cNvSpPr/>
          <p:nvPr/>
        </p:nvSpPr>
        <p:spPr>
          <a:xfrm>
            <a:off x="0" y="6262688"/>
            <a:ext cx="12192000" cy="595312"/>
          </a:xfrm>
          <a:prstGeom prst="rect">
            <a:avLst/>
          </a:prstGeom>
          <a:solidFill>
            <a:srgbClr val="345A8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pic>
        <p:nvPicPr>
          <p:cNvPr id="4100" name="图片 2"/>
          <p:cNvPicPr>
            <a:picLocks noChangeAspect="1"/>
          </p:cNvPicPr>
          <p:nvPr/>
        </p:nvPicPr>
        <p:blipFill>
          <a:blip r:embed="rId4"/>
          <a:srcRect/>
          <a:stretch>
            <a:fillRect/>
          </a:stretch>
        </p:blipFill>
        <p:spPr bwMode="auto">
          <a:xfrm>
            <a:off x="115537" y="6350816"/>
            <a:ext cx="2235200" cy="449263"/>
          </a:xfrm>
          <a:prstGeom prst="rect">
            <a:avLst/>
          </a:prstGeom>
          <a:noFill/>
          <a:ln w="9525">
            <a:noFill/>
            <a:miter lim="800000"/>
            <a:headEnd/>
            <a:tailEnd/>
          </a:ln>
        </p:spPr>
      </p:pic>
      <p:sp>
        <p:nvSpPr>
          <p:cNvPr id="4" name="文本框 3"/>
          <p:cNvSpPr txBox="1"/>
          <p:nvPr/>
        </p:nvSpPr>
        <p:spPr>
          <a:xfrm>
            <a:off x="2735819" y="2755896"/>
            <a:ext cx="6720361" cy="1020471"/>
          </a:xfrm>
          <a:prstGeom prst="rect">
            <a:avLst/>
          </a:prstGeom>
          <a:solidFill>
            <a:schemeClr val="accent1">
              <a:lumMod val="20000"/>
              <a:lumOff val="80000"/>
            </a:schemeClr>
          </a:solidFill>
        </p:spPr>
        <p:txBody>
          <a:bodyPr wrap="square">
            <a:spAutoFit/>
          </a:bodyPr>
          <a:lstStyle/>
          <a:p>
            <a:pPr algn="ctr">
              <a:defRPr/>
            </a:pPr>
            <a:endParaRPr lang="zh-CN" altLang="en-US" sz="2400" dirty="0">
              <a:latin typeface="微软雅黑" panose="020B0503020204020204" pitchFamily="34" charset="-122"/>
              <a:ea typeface="微软雅黑" panose="020B0503020204020204" pitchFamily="34" charset="-122"/>
            </a:endParaRPr>
          </a:p>
        </p:txBody>
      </p:sp>
      <p:cxnSp>
        <p:nvCxnSpPr>
          <p:cNvPr id="7" name="直接连接符 6"/>
          <p:cNvCxnSpPr/>
          <p:nvPr/>
        </p:nvCxnSpPr>
        <p:spPr>
          <a:xfrm>
            <a:off x="3058065" y="3568088"/>
            <a:ext cx="6732318" cy="0"/>
          </a:xfrm>
          <a:prstGeom prst="line">
            <a:avLst/>
          </a:prstGeom>
          <a:ln w="28575">
            <a:solidFill>
              <a:srgbClr val="345A88"/>
            </a:solidFill>
          </a:ln>
        </p:spPr>
        <p:style>
          <a:lnRef idx="1">
            <a:schemeClr val="accent1"/>
          </a:lnRef>
          <a:fillRef idx="0">
            <a:schemeClr val="accent1"/>
          </a:fillRef>
          <a:effectRef idx="0">
            <a:schemeClr val="accent1"/>
          </a:effectRef>
          <a:fontRef idx="minor">
            <a:schemeClr val="tx1"/>
          </a:fontRef>
        </p:style>
      </p:cxnSp>
      <p:sp>
        <p:nvSpPr>
          <p:cNvPr id="14" name="页脚占位符 3"/>
          <p:cNvSpPr txBox="1"/>
          <p:nvPr/>
        </p:nvSpPr>
        <p:spPr>
          <a:xfrm>
            <a:off x="10472468" y="6587032"/>
            <a:ext cx="1603995" cy="184666"/>
          </a:xfrm>
          <a:prstGeom prst="rect">
            <a:avLst/>
          </a:prstGeom>
        </p:spPr>
        <p:txBody>
          <a:bodyPr vert="horz" wrap="square" lIns="0" tIns="0" rIns="0" bIns="0" rtlCol="0" anchor="ctr">
            <a:spAutoFit/>
          </a:bodyPr>
          <a:lstStyle>
            <a:defPPr>
              <a:defRPr lang="zh-CN"/>
            </a:defPPr>
            <a:lvl1pPr marL="0" algn="dist" defTabSz="914400" rtl="0" eaLnBrk="1" latinLnBrk="0" hangingPunct="1">
              <a:defRPr lang="zh-CN" altLang="en-US" sz="800" b="0" i="0" kern="1200" smtClean="0">
                <a:solidFill>
                  <a:schemeClr val="tx1">
                    <a:tint val="75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dirty="0">
                <a:solidFill>
                  <a:schemeClr val="bg1"/>
                </a:solidFill>
                <a:latin typeface="等线" panose="020F0502020204030204"/>
                <a:ea typeface="等线" panose="02010600030101010101" pitchFamily="2" charset="-122"/>
              </a:rPr>
              <a:t>规格严格、功夫到家</a:t>
            </a:r>
          </a:p>
        </p:txBody>
      </p:sp>
      <p:sp>
        <p:nvSpPr>
          <p:cNvPr id="18" name="文本框 17"/>
          <p:cNvSpPr txBox="1"/>
          <p:nvPr/>
        </p:nvSpPr>
        <p:spPr>
          <a:xfrm>
            <a:off x="4245043" y="2879146"/>
            <a:ext cx="3701911" cy="707886"/>
          </a:xfrm>
          <a:prstGeom prst="rect">
            <a:avLst/>
          </a:prstGeom>
          <a:noFill/>
        </p:spPr>
        <p:txBody>
          <a:bodyPr wrap="square" rtlCol="0">
            <a:spAutoFit/>
          </a:bodyPr>
          <a:lstStyle/>
          <a:p>
            <a:pPr algn="ctr"/>
            <a:r>
              <a:rPr lang="zh-CN" altLang="en-US" sz="4000" dirty="0">
                <a:latin typeface="微软雅黑" panose="020B0503020204020204" pitchFamily="34" charset="-122"/>
                <a:ea typeface="微软雅黑" panose="020B0503020204020204" pitchFamily="34" charset="-122"/>
              </a:rPr>
              <a:t> 谢谢</a:t>
            </a: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圆角 13">
            <a:extLst>
              <a:ext uri="{FF2B5EF4-FFF2-40B4-BE49-F238E27FC236}">
                <a16:creationId xmlns:a16="http://schemas.microsoft.com/office/drawing/2014/main" id="{8DFD5F5C-9F2B-B9CF-BBD1-5B1032D83DD8}"/>
              </a:ext>
            </a:extLst>
          </p:cNvPr>
          <p:cNvSpPr/>
          <p:nvPr/>
        </p:nvSpPr>
        <p:spPr>
          <a:xfrm>
            <a:off x="288283" y="1349388"/>
            <a:ext cx="6180802" cy="120032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圆角 14">
            <a:extLst>
              <a:ext uri="{FF2B5EF4-FFF2-40B4-BE49-F238E27FC236}">
                <a16:creationId xmlns:a16="http://schemas.microsoft.com/office/drawing/2014/main" id="{4C172720-B72B-AE9D-201D-0CA9AEEB3C65}"/>
              </a:ext>
            </a:extLst>
          </p:cNvPr>
          <p:cNvSpPr/>
          <p:nvPr/>
        </p:nvSpPr>
        <p:spPr>
          <a:xfrm>
            <a:off x="331470" y="4308282"/>
            <a:ext cx="6180802" cy="120032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nvPr>
        </p:nvSpPr>
        <p:spPr>
          <a:xfrm>
            <a:off x="331470" y="229235"/>
            <a:ext cx="8926830" cy="502920"/>
          </a:xfrm>
        </p:spPr>
        <p:txBody>
          <a:bodyPr/>
          <a:lstStyle/>
          <a:p>
            <a:r>
              <a:rPr lang="en-US" altLang="zh-CN" dirty="0">
                <a:latin typeface="Times New Roman Regular" panose="02020603050405020304" charset="0"/>
                <a:ea typeface="黑体" charset="0"/>
                <a:cs typeface="Times New Roman Regular" panose="02020603050405020304" charset="0"/>
              </a:rPr>
              <a:t>1.1</a:t>
            </a:r>
            <a:r>
              <a:rPr lang="zh-CN" altLang="zh-CN" sz="1800" kern="100" dirty="0">
                <a:effectLst/>
                <a:latin typeface="Times New Roman" panose="02020603050405020304" pitchFamily="18" charset="0"/>
                <a:ea typeface="黑体" panose="02010609060101010101" pitchFamily="49" charset="-122"/>
                <a:cs typeface="Times New Roman" panose="02020603050405020304" pitchFamily="18" charset="0"/>
              </a:rPr>
              <a:t>研究背景</a:t>
            </a:r>
            <a:endParaRPr lang="zh-CN" altLang="en-US" dirty="0">
              <a:latin typeface="Times New Roman Regular" panose="02020603050405020304" charset="0"/>
              <a:ea typeface="黑体" charset="0"/>
              <a:cs typeface="Times New Roman Regular" panose="02020603050405020304" charset="0"/>
            </a:endParaRPr>
          </a:p>
        </p:txBody>
      </p:sp>
      <p:sp>
        <p:nvSpPr>
          <p:cNvPr id="5" name="文本框 4">
            <a:extLst>
              <a:ext uri="{FF2B5EF4-FFF2-40B4-BE49-F238E27FC236}">
                <a16:creationId xmlns:a16="http://schemas.microsoft.com/office/drawing/2014/main" id="{F02F474E-4D88-CDC7-B88A-51520BB40A87}"/>
              </a:ext>
            </a:extLst>
          </p:cNvPr>
          <p:cNvSpPr txBox="1"/>
          <p:nvPr/>
        </p:nvSpPr>
        <p:spPr>
          <a:xfrm>
            <a:off x="417844" y="1626386"/>
            <a:ext cx="6094428" cy="646331"/>
          </a:xfrm>
          <a:prstGeom prst="rect">
            <a:avLst/>
          </a:prstGeom>
          <a:noFill/>
        </p:spPr>
        <p:txBody>
          <a:bodyPr wrap="square">
            <a:spAutoFit/>
          </a:bodyPr>
          <a:lstStyle/>
          <a:p>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随着智能设备的普及与用户的增多，需要发送的数据量在高速增长，增加了通信网络的传输压力。</a:t>
            </a:r>
            <a:endParaRPr lang="zh-CN" altLang="en-US"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矩形: 圆角 10">
            <a:extLst>
              <a:ext uri="{FF2B5EF4-FFF2-40B4-BE49-F238E27FC236}">
                <a16:creationId xmlns:a16="http://schemas.microsoft.com/office/drawing/2014/main" id="{1346E5C5-1713-FE79-EBEF-B50BD8B80634}"/>
              </a:ext>
            </a:extLst>
          </p:cNvPr>
          <p:cNvSpPr/>
          <p:nvPr/>
        </p:nvSpPr>
        <p:spPr>
          <a:xfrm>
            <a:off x="288283" y="2828835"/>
            <a:ext cx="6180802" cy="120032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a:extLst>
              <a:ext uri="{FF2B5EF4-FFF2-40B4-BE49-F238E27FC236}">
                <a16:creationId xmlns:a16="http://schemas.microsoft.com/office/drawing/2014/main" id="{CCBD8AC1-3873-F996-395C-B337070AE9C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08510" y="1792542"/>
            <a:ext cx="5230368" cy="3020377"/>
          </a:xfrm>
          <a:prstGeom prst="rect">
            <a:avLst/>
          </a:prstGeom>
          <a:noFill/>
          <a:ln>
            <a:noFill/>
          </a:ln>
        </p:spPr>
      </p:pic>
      <p:sp>
        <p:nvSpPr>
          <p:cNvPr id="8" name="文本框 7">
            <a:extLst>
              <a:ext uri="{FF2B5EF4-FFF2-40B4-BE49-F238E27FC236}">
                <a16:creationId xmlns:a16="http://schemas.microsoft.com/office/drawing/2014/main" id="{61206914-B636-7CAA-8215-68D23A79BCE1}"/>
              </a:ext>
            </a:extLst>
          </p:cNvPr>
          <p:cNvSpPr txBox="1"/>
          <p:nvPr/>
        </p:nvSpPr>
        <p:spPr>
          <a:xfrm>
            <a:off x="417844" y="2967334"/>
            <a:ext cx="6094428" cy="923330"/>
          </a:xfrm>
          <a:prstGeom prst="rect">
            <a:avLst/>
          </a:prstGeom>
          <a:noFill/>
        </p:spPr>
        <p:txBody>
          <a:bodyPr wrap="square">
            <a:spAutoFit/>
          </a:bodyPr>
          <a:lstStyle/>
          <a:p>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大部分的用户请求都集中在小部分的内容文件上</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对于经常被访问的热门内容，如果内容提供商将这些内容储存在离用户较近的地方，就可以有效地</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提高用户体验</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文本框 9">
            <a:extLst>
              <a:ext uri="{FF2B5EF4-FFF2-40B4-BE49-F238E27FC236}">
                <a16:creationId xmlns:a16="http://schemas.microsoft.com/office/drawing/2014/main" id="{316A071F-D9A2-9169-1D6C-40C65CD75A49}"/>
              </a:ext>
            </a:extLst>
          </p:cNvPr>
          <p:cNvSpPr txBox="1"/>
          <p:nvPr/>
        </p:nvSpPr>
        <p:spPr>
          <a:xfrm>
            <a:off x="417844" y="4446781"/>
            <a:ext cx="6094428" cy="923330"/>
          </a:xfrm>
          <a:prstGeom prst="rect">
            <a:avLst/>
          </a:prstGeom>
          <a:noFill/>
        </p:spPr>
        <p:txBody>
          <a:bodyPr wrap="square">
            <a:spAutoFit/>
          </a:bodyPr>
          <a:lstStyle/>
          <a:p>
            <a:r>
              <a:rPr lang="zh-CN" altLang="zh-CN" sz="1800"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边缘缓存</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是一种在传统或超大规模数据中心与访问资源的用户</a:t>
            </a:r>
            <a:r>
              <a:rPr lang="zh-CN" altLang="en-US" sz="1800" kern="100" dirty="0">
                <a:effectLst/>
                <a:latin typeface="微软雅黑" panose="020B0503020204020204" pitchFamily="34" charset="-122"/>
                <a:ea typeface="微软雅黑" panose="020B0503020204020204" pitchFamily="34" charset="-122"/>
                <a:cs typeface="Times New Roman" panose="02020603050405020304" pitchFamily="18" charset="0"/>
              </a:rPr>
              <a:t>终端</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之间使用中间存储的操作来</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节约回程链路的带宽资源</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的缓存技术，可以提高缓存性能。</a:t>
            </a:r>
            <a:endParaRPr lang="zh-CN" altLang="en-US" dirty="0">
              <a:latin typeface="微软雅黑" panose="020B0503020204020204" pitchFamily="34" charset="-122"/>
              <a:ea typeface="微软雅黑" panose="020B0503020204020204" pitchFamily="34" charset="-122"/>
            </a:endParaRPr>
          </a:p>
        </p:txBody>
      </p:sp>
      <p:sp>
        <p:nvSpPr>
          <p:cNvPr id="17" name="文本框 16">
            <a:extLst>
              <a:ext uri="{FF2B5EF4-FFF2-40B4-BE49-F238E27FC236}">
                <a16:creationId xmlns:a16="http://schemas.microsoft.com/office/drawing/2014/main" id="{122CB9E8-042C-C3B8-187D-DD7EEA821D74}"/>
              </a:ext>
            </a:extLst>
          </p:cNvPr>
          <p:cNvSpPr txBox="1"/>
          <p:nvPr/>
        </p:nvSpPr>
        <p:spPr>
          <a:xfrm>
            <a:off x="7196619" y="4981411"/>
            <a:ext cx="4663911" cy="307777"/>
          </a:xfrm>
          <a:prstGeom prst="rect">
            <a:avLst/>
          </a:prstGeom>
          <a:noFill/>
        </p:spPr>
        <p:txBody>
          <a:bodyPr wrap="square">
            <a:spAutoFit/>
          </a:bodyPr>
          <a:lstStyle/>
          <a:p>
            <a:r>
              <a:rPr lang="en-US" altLang="zh-CN" sz="1400" kern="100" dirty="0">
                <a:effectLst/>
                <a:latin typeface="微软雅黑" panose="020B0503020204020204" pitchFamily="34" charset="-122"/>
                <a:ea typeface="微软雅黑" panose="020B0503020204020204" pitchFamily="34" charset="-122"/>
              </a:rPr>
              <a:t>Cisco</a:t>
            </a:r>
            <a:r>
              <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公司关于全球总数据流量的统计和预测</a:t>
            </a:r>
            <a:endParaRPr lang="zh-CN" altLang="en-US" sz="1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31470" y="229235"/>
            <a:ext cx="8926830" cy="502920"/>
          </a:xfrm>
        </p:spPr>
        <p:txBody>
          <a:bodyPr/>
          <a:lstStyle/>
          <a:p>
            <a:r>
              <a:rPr lang="en-US" altLang="zh-CN" dirty="0">
                <a:latin typeface="Times New Roman Regular" panose="02020603050405020304" charset="0"/>
                <a:ea typeface="黑体" charset="0"/>
                <a:cs typeface="Times New Roman Regular" panose="02020603050405020304" charset="0"/>
              </a:rPr>
              <a:t>1.1</a:t>
            </a:r>
            <a:r>
              <a:rPr lang="zh-CN" altLang="zh-CN" sz="1800" kern="100" dirty="0">
                <a:effectLst/>
                <a:latin typeface="Times New Roman" panose="02020603050405020304" pitchFamily="18" charset="0"/>
                <a:ea typeface="黑体" panose="02010609060101010101" pitchFamily="49" charset="-122"/>
                <a:cs typeface="Times New Roman" panose="02020603050405020304" pitchFamily="18" charset="0"/>
              </a:rPr>
              <a:t>研究背景</a:t>
            </a:r>
            <a:endParaRPr lang="zh-CN" altLang="en-US" dirty="0">
              <a:latin typeface="Times New Roman Regular" panose="02020603050405020304" charset="0"/>
              <a:ea typeface="黑体" charset="0"/>
              <a:cs typeface="Times New Roman Regular" panose="02020603050405020304" charset="0"/>
            </a:endParaRPr>
          </a:p>
        </p:txBody>
      </p:sp>
      <p:sp>
        <p:nvSpPr>
          <p:cNvPr id="3" name="矩形: 圆角 2">
            <a:extLst>
              <a:ext uri="{FF2B5EF4-FFF2-40B4-BE49-F238E27FC236}">
                <a16:creationId xmlns:a16="http://schemas.microsoft.com/office/drawing/2014/main" id="{88DA4E3B-6A43-FA55-320A-6178C46E316D}"/>
              </a:ext>
            </a:extLst>
          </p:cNvPr>
          <p:cNvSpPr/>
          <p:nvPr/>
        </p:nvSpPr>
        <p:spPr>
          <a:xfrm>
            <a:off x="887691" y="1777747"/>
            <a:ext cx="10416618" cy="2573518"/>
          </a:xfrm>
          <a:prstGeom prst="roundRect">
            <a:avLst/>
          </a:prstGeom>
          <a:solidFill>
            <a:schemeClr val="accent1">
              <a:lumMod val="20000"/>
              <a:lumOff val="80000"/>
            </a:schemeClr>
          </a:solidFill>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743FF17A-5152-1D4A-3006-F0B92DC01769}"/>
              </a:ext>
            </a:extLst>
          </p:cNvPr>
          <p:cNvSpPr txBox="1"/>
          <p:nvPr/>
        </p:nvSpPr>
        <p:spPr>
          <a:xfrm>
            <a:off x="1104508" y="2095010"/>
            <a:ext cx="10199801" cy="1938992"/>
          </a:xfrm>
          <a:prstGeom prst="rect">
            <a:avLst/>
          </a:prstGeom>
          <a:noFill/>
        </p:spPr>
        <p:txBody>
          <a:bodyPr wrap="square">
            <a:spAutoFit/>
          </a:bodyPr>
          <a:lstStyle/>
          <a:p>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边缘缓存更新问题：</a:t>
            </a:r>
            <a:endPar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endParaRPr>
          </a:p>
          <a:p>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通常情况下，信息随着时间的流逝而新鲜度下降，为了保证用户得到信息的新鲜度，我们希望更频繁地在边缘缓存中更新信息。</a:t>
            </a:r>
            <a:endPar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       然而一方面</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用户请求的信息多种多样，</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可能</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超出了边缘缓存容量限制</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，一方面如果频繁更新，网络负载会加重</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       在有限的缓存容量下，如何进行缓存更新来减小网络负载？</a:t>
            </a:r>
          </a:p>
        </p:txBody>
      </p:sp>
    </p:spTree>
    <p:extLst>
      <p:ext uri="{BB962C8B-B14F-4D97-AF65-F5344CB8AC3E}">
        <p14:creationId xmlns:p14="http://schemas.microsoft.com/office/powerpoint/2010/main" val="616664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圆角 6">
            <a:extLst>
              <a:ext uri="{FF2B5EF4-FFF2-40B4-BE49-F238E27FC236}">
                <a16:creationId xmlns:a16="http://schemas.microsoft.com/office/drawing/2014/main" id="{356B4DD0-2630-DA56-9D86-7760C8CE9AAE}"/>
              </a:ext>
            </a:extLst>
          </p:cNvPr>
          <p:cNvSpPr/>
          <p:nvPr/>
        </p:nvSpPr>
        <p:spPr>
          <a:xfrm>
            <a:off x="1352343" y="1059974"/>
            <a:ext cx="9487314" cy="132782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kern="1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针对如何减小边缘缓存的回程链路负载问题，有许多文献提出了改进算法</a:t>
            </a:r>
            <a:r>
              <a:rPr lang="zh-CN" altLang="zh-CN" kern="1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，但有的研究忽略了从服务器下载内容的成本，有的研究忽略了缓存的快速更新能力，有的研究则假设有无限的缓存容量。</a:t>
            </a:r>
            <a:endParaRPr lang="en-US" altLang="zh-CN" kern="1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标题 1"/>
          <p:cNvSpPr>
            <a:spLocks noGrp="1"/>
          </p:cNvSpPr>
          <p:nvPr>
            <p:ph type="title"/>
          </p:nvPr>
        </p:nvSpPr>
        <p:spPr>
          <a:xfrm>
            <a:off x="331470" y="229235"/>
            <a:ext cx="8926830" cy="502920"/>
          </a:xfrm>
        </p:spPr>
        <p:txBody>
          <a:bodyPr/>
          <a:lstStyle/>
          <a:p>
            <a:r>
              <a:rPr lang="en-US" altLang="zh-CN" dirty="0">
                <a:latin typeface="Times New Roman Regular" panose="02020603050405020304" charset="0"/>
                <a:ea typeface="黑体" charset="0"/>
                <a:cs typeface="Times New Roman Regular" panose="02020603050405020304" charset="0"/>
              </a:rPr>
              <a:t>1.2</a:t>
            </a:r>
            <a:r>
              <a:rPr lang="zh-CN" altLang="en-US" sz="1800" kern="100" dirty="0">
                <a:latin typeface="Times New Roman" panose="02020603050405020304" pitchFamily="18" charset="0"/>
                <a:ea typeface="黑体" panose="02010609060101010101" pitchFamily="49" charset="-122"/>
                <a:cs typeface="Times New Roman" panose="02020603050405020304" pitchFamily="18" charset="0"/>
              </a:rPr>
              <a:t>研究现状</a:t>
            </a:r>
            <a:endParaRPr lang="zh-CN" altLang="en-US" dirty="0">
              <a:latin typeface="Times New Roman Regular" panose="02020603050405020304" charset="0"/>
              <a:ea typeface="黑体" charset="0"/>
              <a:cs typeface="Times New Roman Regular" panose="02020603050405020304" charset="0"/>
            </a:endParaRPr>
          </a:p>
        </p:txBody>
      </p:sp>
      <p:sp>
        <p:nvSpPr>
          <p:cNvPr id="10" name="矩形: 圆角 9">
            <a:extLst>
              <a:ext uri="{FF2B5EF4-FFF2-40B4-BE49-F238E27FC236}">
                <a16:creationId xmlns:a16="http://schemas.microsoft.com/office/drawing/2014/main" id="{227AA7BA-6F5A-78C0-DCB4-86889F923EFF}"/>
              </a:ext>
            </a:extLst>
          </p:cNvPr>
          <p:cNvSpPr/>
          <p:nvPr/>
        </p:nvSpPr>
        <p:spPr>
          <a:xfrm>
            <a:off x="1352343" y="2765088"/>
            <a:ext cx="9487314" cy="132782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kern="1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实际的缓存模型不仅容量有限，而且距离服务器很远，从服务器下载内容的成本要远高于从缓存基站中下载内容的成本。</a:t>
            </a:r>
            <a:r>
              <a:rPr lang="zh-CN" altLang="en-US" kern="1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需要</a:t>
            </a:r>
            <a:r>
              <a:rPr lang="zh-CN" altLang="zh-CN" kern="1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同时考虑新鲜度与流行度、新鲜度和流行度的时变性、基站下载内容的成本、基站的容量限制等因素</a:t>
            </a:r>
            <a:r>
              <a:rPr lang="zh-CN" altLang="en-US" kern="1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kern="1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5" name="矩形: 圆角 14">
            <a:extLst>
              <a:ext uri="{FF2B5EF4-FFF2-40B4-BE49-F238E27FC236}">
                <a16:creationId xmlns:a16="http://schemas.microsoft.com/office/drawing/2014/main" id="{9154EF60-6B48-15FF-3683-9EE65E58CA64}"/>
              </a:ext>
            </a:extLst>
          </p:cNvPr>
          <p:cNvSpPr/>
          <p:nvPr/>
        </p:nvSpPr>
        <p:spPr>
          <a:xfrm>
            <a:off x="1352343" y="4470202"/>
            <a:ext cx="9487314" cy="132782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kern="1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截至目前，还没有一种算法能同时考虑以上因素，这就使得如何找到合适的更新算法成为了边缘缓存大面积推广的关键问题。</a:t>
            </a:r>
            <a:endParaRPr lang="en-US" altLang="zh-CN" kern="1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04346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a:extLst>
              <a:ext uri="{FF2B5EF4-FFF2-40B4-BE49-F238E27FC236}">
                <a16:creationId xmlns:a16="http://schemas.microsoft.com/office/drawing/2014/main" id="{1EE5D346-08FE-26A7-1A11-BC19CDBD4C0E}"/>
              </a:ext>
            </a:extLst>
          </p:cNvPr>
          <p:cNvSpPr/>
          <p:nvPr/>
        </p:nvSpPr>
        <p:spPr>
          <a:xfrm>
            <a:off x="999822" y="1168553"/>
            <a:ext cx="10144813" cy="103220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5000"/>
              </a:lnSpc>
            </a:pPr>
            <a:r>
              <a:rPr lang="en-US" altLang="zh-CN" kern="1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zh-CN" kern="1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）分析缓存容量有限的情况下的边缘缓存模型，建立边缘缓存数学模型，研究边缘缓存基站的更新机制。</a:t>
            </a:r>
          </a:p>
        </p:txBody>
      </p:sp>
      <p:sp>
        <p:nvSpPr>
          <p:cNvPr id="2" name="标题 1"/>
          <p:cNvSpPr>
            <a:spLocks noGrp="1"/>
          </p:cNvSpPr>
          <p:nvPr>
            <p:ph type="title"/>
          </p:nvPr>
        </p:nvSpPr>
        <p:spPr>
          <a:xfrm>
            <a:off x="331470" y="229235"/>
            <a:ext cx="8926830" cy="502920"/>
          </a:xfrm>
        </p:spPr>
        <p:txBody>
          <a:bodyPr/>
          <a:lstStyle/>
          <a:p>
            <a:r>
              <a:rPr lang="en-US" altLang="zh-CN" dirty="0">
                <a:latin typeface="Times New Roman Regular" panose="02020603050405020304" charset="0"/>
                <a:ea typeface="黑体" charset="0"/>
                <a:cs typeface="Times New Roman Regular" panose="02020603050405020304" charset="0"/>
              </a:rPr>
              <a:t>1.3</a:t>
            </a:r>
            <a:r>
              <a:rPr lang="zh-CN" altLang="en-US" sz="1800" kern="100" dirty="0">
                <a:latin typeface="Times New Roman" panose="02020603050405020304" pitchFamily="18" charset="0"/>
                <a:ea typeface="黑体" panose="02010609060101010101" pitchFamily="49" charset="-122"/>
                <a:cs typeface="Times New Roman" panose="02020603050405020304" pitchFamily="18" charset="0"/>
              </a:rPr>
              <a:t>研究内容与思路</a:t>
            </a:r>
          </a:p>
        </p:txBody>
      </p:sp>
      <p:sp>
        <p:nvSpPr>
          <p:cNvPr id="3" name="Rectangle 2">
            <a:extLst>
              <a:ext uri="{FF2B5EF4-FFF2-40B4-BE49-F238E27FC236}">
                <a16:creationId xmlns:a16="http://schemas.microsoft.com/office/drawing/2014/main" id="{F18CF9F5-6E04-487B-865A-7D04EDF8298D}"/>
              </a:ext>
            </a:extLst>
          </p:cNvPr>
          <p:cNvSpPr>
            <a:spLocks noChangeArrowheads="1"/>
          </p:cNvSpPr>
          <p:nvPr/>
        </p:nvSpPr>
        <p:spPr bwMode="auto">
          <a:xfrm>
            <a:off x="1084082" y="370473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矩形: 圆角 6">
            <a:extLst>
              <a:ext uri="{FF2B5EF4-FFF2-40B4-BE49-F238E27FC236}">
                <a16:creationId xmlns:a16="http://schemas.microsoft.com/office/drawing/2014/main" id="{87DCA43B-7F62-D84F-911A-2276FA853725}"/>
              </a:ext>
            </a:extLst>
          </p:cNvPr>
          <p:cNvSpPr/>
          <p:nvPr/>
        </p:nvSpPr>
        <p:spPr>
          <a:xfrm>
            <a:off x="999822" y="2616794"/>
            <a:ext cx="10144813" cy="103220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5000"/>
              </a:lnSpc>
            </a:pPr>
            <a:r>
              <a:rPr lang="en-US" altLang="zh-CN" kern="1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en-US" kern="1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）在考虑新鲜度流行度以及容量有限的节点情况下构建优化问题。目标是在缓存容量的约束下，通过最小化与内容下载、内容更新和内容过时惩罚成本来减轻网络的负载。</a:t>
            </a:r>
          </a:p>
        </p:txBody>
      </p:sp>
      <p:sp>
        <p:nvSpPr>
          <p:cNvPr id="8" name="矩形: 圆角 7">
            <a:extLst>
              <a:ext uri="{FF2B5EF4-FFF2-40B4-BE49-F238E27FC236}">
                <a16:creationId xmlns:a16="http://schemas.microsoft.com/office/drawing/2014/main" id="{EE78982B-D1B7-15D3-13A8-24D4C1D21E3C}"/>
              </a:ext>
            </a:extLst>
          </p:cNvPr>
          <p:cNvSpPr/>
          <p:nvPr/>
        </p:nvSpPr>
        <p:spPr>
          <a:xfrm>
            <a:off x="999822" y="4065035"/>
            <a:ext cx="10229071" cy="103220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5000"/>
              </a:lnSpc>
            </a:pPr>
            <a:r>
              <a:rPr lang="en-US" altLang="zh-CN" kern="1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3</a:t>
            </a:r>
            <a:r>
              <a:rPr lang="zh-CN" altLang="zh-CN" kern="1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kern="1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联合使用列生成算法与最短路径算法，添加舍入算法，得到缓存更新机制，将得到的缓存更新机制进行仿真分析并与已有算法进行性能对比。</a:t>
            </a:r>
            <a:endParaRPr lang="zh-CN" altLang="zh-CN" kern="1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638535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350737" y="2501561"/>
            <a:ext cx="744932" cy="788352"/>
          </a:xfrm>
          <a:prstGeom prst="rect">
            <a:avLst/>
          </a:prstGeom>
          <a:solidFill>
            <a:srgbClr val="345A88"/>
          </a:solidFill>
          <a:ln>
            <a:solidFill>
              <a:srgbClr val="345A8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矩形 1"/>
          <p:cNvSpPr/>
          <p:nvPr/>
        </p:nvSpPr>
        <p:spPr>
          <a:xfrm>
            <a:off x="0" y="6262688"/>
            <a:ext cx="12192000" cy="595312"/>
          </a:xfrm>
          <a:prstGeom prst="rect">
            <a:avLst/>
          </a:prstGeom>
          <a:solidFill>
            <a:srgbClr val="345A8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pic>
        <p:nvPicPr>
          <p:cNvPr id="4100" name="图片 2"/>
          <p:cNvPicPr>
            <a:picLocks noChangeAspect="1"/>
          </p:cNvPicPr>
          <p:nvPr/>
        </p:nvPicPr>
        <p:blipFill>
          <a:blip r:embed="rId4"/>
          <a:srcRect/>
          <a:stretch>
            <a:fillRect/>
          </a:stretch>
        </p:blipFill>
        <p:spPr bwMode="auto">
          <a:xfrm>
            <a:off x="115537" y="6350816"/>
            <a:ext cx="2235200" cy="449263"/>
          </a:xfrm>
          <a:prstGeom prst="rect">
            <a:avLst/>
          </a:prstGeom>
          <a:noFill/>
          <a:ln w="9525">
            <a:noFill/>
            <a:miter lim="800000"/>
            <a:headEnd/>
            <a:tailEnd/>
          </a:ln>
        </p:spPr>
      </p:pic>
      <p:sp>
        <p:nvSpPr>
          <p:cNvPr id="4" name="文本框 3"/>
          <p:cNvSpPr txBox="1"/>
          <p:nvPr/>
        </p:nvSpPr>
        <p:spPr>
          <a:xfrm>
            <a:off x="2735819" y="2755896"/>
            <a:ext cx="6720361" cy="1020471"/>
          </a:xfrm>
          <a:prstGeom prst="rect">
            <a:avLst/>
          </a:prstGeom>
          <a:solidFill>
            <a:schemeClr val="accent1">
              <a:lumMod val="20000"/>
              <a:lumOff val="80000"/>
            </a:schemeClr>
          </a:solidFill>
        </p:spPr>
        <p:txBody>
          <a:bodyPr wrap="square">
            <a:spAutoFit/>
          </a:bodyPr>
          <a:lstStyle/>
          <a:p>
            <a:pPr algn="ctr">
              <a:defRPr/>
            </a:pPr>
            <a:endParaRPr lang="zh-CN" altLang="en-US" sz="2400" dirty="0">
              <a:latin typeface="微软雅黑" panose="020B0503020204020204" pitchFamily="34" charset="-122"/>
              <a:ea typeface="微软雅黑" panose="020B0503020204020204" pitchFamily="34" charset="-122"/>
            </a:endParaRPr>
          </a:p>
        </p:txBody>
      </p:sp>
      <p:cxnSp>
        <p:nvCxnSpPr>
          <p:cNvPr id="7" name="直接连接符 6"/>
          <p:cNvCxnSpPr/>
          <p:nvPr/>
        </p:nvCxnSpPr>
        <p:spPr>
          <a:xfrm>
            <a:off x="3033935" y="3568088"/>
            <a:ext cx="6732318" cy="0"/>
          </a:xfrm>
          <a:prstGeom prst="line">
            <a:avLst/>
          </a:prstGeom>
          <a:ln w="28575">
            <a:solidFill>
              <a:srgbClr val="345A88"/>
            </a:solidFill>
          </a:ln>
        </p:spPr>
        <p:style>
          <a:lnRef idx="1">
            <a:schemeClr val="accent1"/>
          </a:lnRef>
          <a:fillRef idx="0">
            <a:schemeClr val="accent1"/>
          </a:fillRef>
          <a:effectRef idx="0">
            <a:schemeClr val="accent1"/>
          </a:effectRef>
          <a:fontRef idx="minor">
            <a:schemeClr val="tx1"/>
          </a:fontRef>
        </p:style>
      </p:cxnSp>
      <p:sp>
        <p:nvSpPr>
          <p:cNvPr id="14" name="页脚占位符 3"/>
          <p:cNvSpPr txBox="1"/>
          <p:nvPr/>
        </p:nvSpPr>
        <p:spPr>
          <a:xfrm>
            <a:off x="10472468" y="6587032"/>
            <a:ext cx="1603995" cy="184666"/>
          </a:xfrm>
          <a:prstGeom prst="rect">
            <a:avLst/>
          </a:prstGeom>
        </p:spPr>
        <p:txBody>
          <a:bodyPr vert="horz" wrap="square" lIns="0" tIns="0" rIns="0" bIns="0" rtlCol="0" anchor="ctr">
            <a:spAutoFit/>
          </a:bodyPr>
          <a:lstStyle>
            <a:defPPr>
              <a:defRPr lang="zh-CN"/>
            </a:defPPr>
            <a:lvl1pPr marL="0" algn="dist" defTabSz="914400" rtl="0" eaLnBrk="1" latinLnBrk="0" hangingPunct="1">
              <a:defRPr lang="zh-CN" altLang="en-US" sz="800" b="0" i="0" kern="1200" smtClean="0">
                <a:solidFill>
                  <a:schemeClr val="tx1">
                    <a:tint val="75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dirty="0">
                <a:solidFill>
                  <a:schemeClr val="bg1"/>
                </a:solidFill>
                <a:latin typeface="等线" panose="020F0502020204030204"/>
                <a:ea typeface="等线" panose="02010600030101010101" pitchFamily="2" charset="-122"/>
              </a:rPr>
              <a:t>规格严格、功夫到家</a:t>
            </a:r>
          </a:p>
        </p:txBody>
      </p:sp>
      <p:sp>
        <p:nvSpPr>
          <p:cNvPr id="18" name="文本框 17"/>
          <p:cNvSpPr txBox="1"/>
          <p:nvPr/>
        </p:nvSpPr>
        <p:spPr>
          <a:xfrm>
            <a:off x="3900254" y="2755896"/>
            <a:ext cx="6054535" cy="825419"/>
          </a:xfrm>
          <a:prstGeom prst="rect">
            <a:avLst/>
          </a:prstGeom>
          <a:noFill/>
        </p:spPr>
        <p:txBody>
          <a:bodyPr wrap="square" rtlCol="0">
            <a:spAutoFit/>
          </a:bodyPr>
          <a:lstStyle/>
          <a:p>
            <a:pPr>
              <a:lnSpc>
                <a:spcPct val="150000"/>
              </a:lnSpc>
            </a:pPr>
            <a:r>
              <a:rPr lang="en-US" altLang="zh-CN" sz="3600" b="1" dirty="0">
                <a:latin typeface="微软雅黑" panose="020B0503020204020204" pitchFamily="34" charset="-122"/>
                <a:ea typeface="微软雅黑" panose="020B0503020204020204" pitchFamily="34" charset="-122"/>
                <a:sym typeface="+mn-ea"/>
              </a:rPr>
              <a:t>2 </a:t>
            </a:r>
            <a:r>
              <a:rPr lang="zh-CN" altLang="en-US" sz="3600" b="1" dirty="0">
                <a:latin typeface="微软雅黑" panose="020B0503020204020204" pitchFamily="34" charset="-122"/>
                <a:ea typeface="微软雅黑" panose="020B0503020204020204" pitchFamily="34" charset="-122"/>
                <a:sym typeface="+mn-lt"/>
              </a:rPr>
              <a:t>边缘缓存模型</a:t>
            </a:r>
            <a:endParaRPr lang="zh-CN" altLang="en-US" sz="3600" b="1" dirty="0">
              <a:latin typeface="微软雅黑" panose="020B0503020204020204" pitchFamily="34" charset="-122"/>
              <a:ea typeface="微软雅黑" panose="020B0503020204020204" pitchFamily="34" charset="-122"/>
              <a:sym typeface="+mn-ea"/>
            </a:endParaRP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Regular" panose="02020603050405020304" charset="0"/>
                <a:ea typeface="黑体" charset="0"/>
              </a:rPr>
              <a:t>2.1</a:t>
            </a:r>
            <a:r>
              <a:rPr lang="zh-CN" altLang="en-US" sz="1800" kern="100" dirty="0">
                <a:latin typeface="Times New Roman" panose="02020603050405020304" pitchFamily="18" charset="0"/>
                <a:ea typeface="黑体" panose="02010609060101010101" pitchFamily="49" charset="-122"/>
                <a:cs typeface="Times New Roman" panose="02020603050405020304" pitchFamily="18" charset="0"/>
              </a:rPr>
              <a:t>网络模型</a:t>
            </a:r>
          </a:p>
        </p:txBody>
      </p:sp>
      <p:pic>
        <p:nvPicPr>
          <p:cNvPr id="10" name="图片 9">
            <a:extLst>
              <a:ext uri="{FF2B5EF4-FFF2-40B4-BE49-F238E27FC236}">
                <a16:creationId xmlns:a16="http://schemas.microsoft.com/office/drawing/2014/main" id="{A724E04E-D5A8-47FC-A22C-A6040710FAC0}"/>
              </a:ext>
            </a:extLst>
          </p:cNvPr>
          <p:cNvPicPr>
            <a:picLocks noChangeAspect="1"/>
          </p:cNvPicPr>
          <p:nvPr/>
        </p:nvPicPr>
        <p:blipFill>
          <a:blip r:embed="rId3"/>
          <a:stretch>
            <a:fillRect/>
          </a:stretch>
        </p:blipFill>
        <p:spPr>
          <a:xfrm>
            <a:off x="940062" y="779808"/>
            <a:ext cx="10002971" cy="2908565"/>
          </a:xfrm>
          <a:prstGeom prst="rect">
            <a:avLst/>
          </a:prstGeom>
        </p:spPr>
      </p:pic>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C4D7462A-3A1A-49C5-AD1E-814A0B23C45D}"/>
                  </a:ext>
                </a:extLst>
              </p:cNvPr>
              <p:cNvSpPr txBox="1"/>
              <p:nvPr/>
            </p:nvSpPr>
            <p:spPr>
              <a:xfrm>
                <a:off x="940062" y="3772221"/>
                <a:ext cx="9834775" cy="2125069"/>
              </a:xfrm>
              <a:prstGeom prst="rect">
                <a:avLst/>
              </a:prstGeom>
              <a:noFill/>
            </p:spPr>
            <p:txBody>
              <a:bodyPr wrap="square">
                <a:spAutoFit/>
              </a:bodyPr>
              <a:lstStyle/>
              <a:p>
                <a:pPr indent="266700" algn="just">
                  <a:lnSpc>
                    <a:spcPct val="125000"/>
                  </a:lnSpc>
                </a:pP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该系统由三部分组成：一组用户集，一个边缘缓存节点与一个服务器。</a:t>
                </a:r>
                <a:endParaRPr lang="en-US" altLang="zh-CN"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266700" algn="just">
                  <a:lnSpc>
                    <a:spcPct val="125000"/>
                  </a:lnSpc>
                </a:pPr>
                <a14:m>
                  <m:oMath xmlns:m="http://schemas.openxmlformats.org/officeDocument/2006/math">
                    <m:r>
                      <a:rPr lang="en-US" altLang="zh-CN" kern="100">
                        <a:latin typeface="Cambria Math" panose="02040503050406030204" pitchFamily="18" charset="0"/>
                      </a:rPr>
                      <m:t>𝐹</m:t>
                    </m:r>
                  </m:oMath>
                </a14:m>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为文件集，文件的编号为</a:t>
                </a:r>
                <a14:m>
                  <m:oMath xmlns:m="http://schemas.openxmlformats.org/officeDocument/2006/math">
                    <m:d>
                      <m:dPr>
                        <m:begChr m:val="{"/>
                        <m:endChr m:val="}"/>
                        <m:ctrlPr>
                          <a:rPr lang="zh-CN" altLang="zh-CN" i="1" kern="100">
                            <a:latin typeface="Cambria Math" panose="02040503050406030204" pitchFamily="18" charset="0"/>
                          </a:rPr>
                        </m:ctrlPr>
                      </m:dPr>
                      <m:e>
                        <m:r>
                          <a:rPr lang="en-US" altLang="zh-CN" kern="100">
                            <a:latin typeface="Cambria Math" panose="02040503050406030204" pitchFamily="18" charset="0"/>
                          </a:rPr>
                          <m:t>1,2,3,……,</m:t>
                        </m:r>
                        <m:d>
                          <m:dPr>
                            <m:begChr m:val="|"/>
                            <m:endChr m:val="|"/>
                            <m:ctrlPr>
                              <a:rPr lang="zh-CN" altLang="zh-CN" i="1" kern="100">
                                <a:latin typeface="Cambria Math" panose="02040503050406030204" pitchFamily="18" charset="0"/>
                              </a:rPr>
                            </m:ctrlPr>
                          </m:dPr>
                          <m:e>
                            <m:r>
                              <a:rPr lang="en-US" altLang="zh-CN" kern="100">
                                <a:latin typeface="Cambria Math" panose="02040503050406030204" pitchFamily="18" charset="0"/>
                              </a:rPr>
                              <m:t>𝐹</m:t>
                            </m:r>
                          </m:e>
                        </m:d>
                        <m:r>
                          <a:rPr lang="en-US" altLang="zh-CN" kern="100">
                            <a:latin typeface="Cambria Math" panose="02040503050406030204" pitchFamily="18" charset="0"/>
                          </a:rPr>
                          <m:t>−1,</m:t>
                        </m:r>
                        <m:d>
                          <m:dPr>
                            <m:begChr m:val="|"/>
                            <m:endChr m:val="|"/>
                            <m:ctrlPr>
                              <a:rPr lang="zh-CN" altLang="zh-CN" i="1" kern="100">
                                <a:latin typeface="Cambria Math" panose="02040503050406030204" pitchFamily="18" charset="0"/>
                              </a:rPr>
                            </m:ctrlPr>
                          </m:dPr>
                          <m:e>
                            <m:r>
                              <a:rPr lang="en-US" altLang="zh-CN" kern="100">
                                <a:latin typeface="Cambria Math" panose="02040503050406030204" pitchFamily="18" charset="0"/>
                              </a:rPr>
                              <m:t>𝐹</m:t>
                            </m:r>
                          </m:e>
                        </m:d>
                      </m:e>
                    </m:d>
                  </m:oMath>
                </a14:m>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a:t>
                </a:r>
                <a14:m>
                  <m:oMath xmlns:m="http://schemas.openxmlformats.org/officeDocument/2006/math">
                    <m:r>
                      <a:rPr lang="en-US" altLang="zh-CN" kern="100">
                        <a:latin typeface="Cambria Math" panose="02040503050406030204" pitchFamily="18" charset="0"/>
                      </a:rPr>
                      <m:t>𝑓</m:t>
                    </m:r>
                    <m:r>
                      <a:rPr lang="zh-CN" altLang="zh-CN" kern="100">
                        <a:latin typeface="Cambria Math" panose="02040503050406030204" pitchFamily="18" charset="0"/>
                      </a:rPr>
                      <m:t>∈</m:t>
                    </m:r>
                    <m:r>
                      <a:rPr lang="en-US" altLang="zh-CN" kern="100">
                        <a:latin typeface="Cambria Math" panose="02040503050406030204" pitchFamily="18" charset="0"/>
                      </a:rPr>
                      <m:t>𝐹</m:t>
                    </m:r>
                  </m:oMath>
                </a14:m>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表示一份文件（内容）</a:t>
                </a:r>
              </a:p>
              <a:p>
                <a:pPr indent="266700">
                  <a:lnSpc>
                    <a:spcPct val="125000"/>
                  </a:lnSpc>
                </a:pPr>
                <a14:m>
                  <m:oMath xmlns:m="http://schemas.openxmlformats.org/officeDocument/2006/math">
                    <m:r>
                      <a:rPr lang="en-US" altLang="zh-CN" kern="100">
                        <a:latin typeface="Cambria Math" panose="02040503050406030204" pitchFamily="18" charset="0"/>
                      </a:rPr>
                      <m:t>𝑇</m:t>
                    </m:r>
                    <m:r>
                      <a:rPr lang="en-US" altLang="zh-CN" kern="100">
                        <a:latin typeface="Cambria Math" panose="02040503050406030204" pitchFamily="18" charset="0"/>
                      </a:rPr>
                      <m:t>={1,2,3,…..,</m:t>
                    </m:r>
                    <m:d>
                      <m:dPr>
                        <m:begChr m:val="|"/>
                        <m:endChr m:val="|"/>
                        <m:ctrlPr>
                          <a:rPr lang="zh-CN" altLang="zh-CN" i="1" kern="100">
                            <a:latin typeface="Cambria Math" panose="02040503050406030204" pitchFamily="18" charset="0"/>
                          </a:rPr>
                        </m:ctrlPr>
                      </m:dPr>
                      <m:e>
                        <m:r>
                          <a:rPr lang="en-US" altLang="zh-CN" kern="100">
                            <a:latin typeface="Cambria Math" panose="02040503050406030204" pitchFamily="18" charset="0"/>
                          </a:rPr>
                          <m:t>𝑇</m:t>
                        </m:r>
                      </m:e>
                    </m:d>
                    <m:r>
                      <a:rPr lang="en-US" altLang="zh-CN" kern="100">
                        <a:latin typeface="Cambria Math" panose="02040503050406030204" pitchFamily="18" charset="0"/>
                      </a:rPr>
                      <m:t>−1,</m:t>
                    </m:r>
                    <m:d>
                      <m:dPr>
                        <m:begChr m:val="|"/>
                        <m:endChr m:val="|"/>
                        <m:ctrlPr>
                          <a:rPr lang="zh-CN" altLang="zh-CN" i="1" kern="100">
                            <a:latin typeface="Cambria Math" panose="02040503050406030204" pitchFamily="18" charset="0"/>
                          </a:rPr>
                        </m:ctrlPr>
                      </m:dPr>
                      <m:e>
                        <m:r>
                          <a:rPr lang="en-US" altLang="zh-CN" kern="100">
                            <a:latin typeface="Cambria Math" panose="02040503050406030204" pitchFamily="18" charset="0"/>
                          </a:rPr>
                          <m:t>𝑇</m:t>
                        </m:r>
                      </m:e>
                    </m:d>
                    <m:r>
                      <a:rPr lang="en-US" altLang="zh-CN" kern="100">
                        <a:latin typeface="Cambria Math" panose="02040503050406030204" pitchFamily="18" charset="0"/>
                      </a:rPr>
                      <m:t>}</m:t>
                    </m:r>
                  </m:oMath>
                </a14:m>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a:t>
                </a:r>
                <a14:m>
                  <m:oMath xmlns:m="http://schemas.openxmlformats.org/officeDocument/2006/math">
                    <m:r>
                      <a:rPr lang="en-US" altLang="zh-CN" kern="100">
                        <a:latin typeface="Cambria Math" panose="02040503050406030204" pitchFamily="18" charset="0"/>
                      </a:rPr>
                      <m:t>𝑡</m:t>
                    </m:r>
                    <m:r>
                      <a:rPr lang="zh-CN" altLang="zh-CN" kern="100">
                        <a:latin typeface="Cambria Math" panose="02040503050406030204" pitchFamily="18" charset="0"/>
                      </a:rPr>
                      <m:t>∈</m:t>
                    </m:r>
                    <m:r>
                      <a:rPr lang="en-US" altLang="zh-CN" kern="100">
                        <a:latin typeface="Cambria Math" panose="02040503050406030204" pitchFamily="18" charset="0"/>
                      </a:rPr>
                      <m:t>𝑇</m:t>
                    </m:r>
                  </m:oMath>
                </a14:m>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表示其中一个时隙</a:t>
                </a:r>
              </a:p>
              <a:p>
                <a:pPr indent="266700">
                  <a:lnSpc>
                    <a:spcPct val="125000"/>
                  </a:lnSpc>
                </a:pPr>
                <a14:m>
                  <m:oMath xmlns:m="http://schemas.openxmlformats.org/officeDocument/2006/math">
                    <m:r>
                      <a:rPr lang="en-US" altLang="zh-CN" kern="100">
                        <a:latin typeface="Cambria Math" panose="02040503050406030204" pitchFamily="18" charset="0"/>
                        <a:ea typeface="微软雅黑" panose="020B0503020204020204" pitchFamily="34" charset="-122"/>
                        <a:cs typeface="Times New Roman" panose="02020603050405020304" pitchFamily="18" charset="0"/>
                      </a:rPr>
                      <m:t>𝑈</m:t>
                    </m:r>
                  </m:oMath>
                </a14:m>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为用户集，用户的编号为</a:t>
                </a:r>
                <a14:m>
                  <m:oMath xmlns:m="http://schemas.openxmlformats.org/officeDocument/2006/math">
                    <m:r>
                      <a:rPr lang="en-US" altLang="zh-CN" kern="100">
                        <a:latin typeface="Cambria Math" panose="02040503050406030204" pitchFamily="18" charset="0"/>
                        <a:ea typeface="微软雅黑" panose="020B0503020204020204" pitchFamily="34" charset="-122"/>
                        <a:cs typeface="Times New Roman" panose="02020603050405020304" pitchFamily="18" charset="0"/>
                      </a:rPr>
                      <m:t>{1,2,3,…..,</m:t>
                    </m:r>
                    <m:d>
                      <m:dPr>
                        <m:begChr m:val="|"/>
                        <m:endChr m:val="|"/>
                        <m:ctrlPr>
                          <a:rPr lang="zh-CN" altLang="zh-CN" i="1" kern="100">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kern="100">
                            <a:latin typeface="Cambria Math" panose="02040503050406030204" pitchFamily="18" charset="0"/>
                            <a:ea typeface="微软雅黑" panose="020B0503020204020204" pitchFamily="34" charset="-122"/>
                            <a:cs typeface="Times New Roman" panose="02020603050405020304" pitchFamily="18" charset="0"/>
                          </a:rPr>
                          <m:t>𝑈</m:t>
                        </m:r>
                      </m:e>
                    </m:d>
                    <m:r>
                      <a:rPr lang="en-US" altLang="zh-CN" kern="100">
                        <a:latin typeface="Cambria Math" panose="02040503050406030204" pitchFamily="18" charset="0"/>
                        <a:ea typeface="微软雅黑" panose="020B0503020204020204" pitchFamily="34" charset="-122"/>
                        <a:cs typeface="Times New Roman" panose="02020603050405020304" pitchFamily="18" charset="0"/>
                      </a:rPr>
                      <m:t>−1,</m:t>
                    </m:r>
                    <m:d>
                      <m:dPr>
                        <m:begChr m:val="|"/>
                        <m:endChr m:val="|"/>
                        <m:ctrlPr>
                          <a:rPr lang="zh-CN" altLang="zh-CN" i="1" kern="100">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kern="100">
                            <a:latin typeface="Cambria Math" panose="02040503050406030204" pitchFamily="18" charset="0"/>
                            <a:ea typeface="微软雅黑" panose="020B0503020204020204" pitchFamily="34" charset="-122"/>
                            <a:cs typeface="Times New Roman" panose="02020603050405020304" pitchFamily="18" charset="0"/>
                          </a:rPr>
                          <m:t>𝑈</m:t>
                        </m:r>
                      </m:e>
                    </m:d>
                    <m:r>
                      <a:rPr lang="en-US" altLang="zh-CN" kern="100">
                        <a:latin typeface="Cambria Math" panose="02040503050406030204" pitchFamily="18" charset="0"/>
                        <a:ea typeface="微软雅黑" panose="020B0503020204020204" pitchFamily="34" charset="-122"/>
                        <a:cs typeface="Times New Roman" panose="02020603050405020304" pitchFamily="18" charset="0"/>
                      </a:rPr>
                      <m:t>}</m:t>
                    </m:r>
                  </m:oMath>
                </a14:m>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a:t>
                </a:r>
                <a14:m>
                  <m:oMath xmlns:m="http://schemas.openxmlformats.org/officeDocument/2006/math">
                    <m:r>
                      <a:rPr lang="en-US" altLang="zh-CN" kern="100">
                        <a:latin typeface="Cambria Math" panose="02040503050406030204" pitchFamily="18" charset="0"/>
                        <a:ea typeface="微软雅黑" panose="020B0503020204020204" pitchFamily="34" charset="-122"/>
                        <a:cs typeface="Times New Roman" panose="02020603050405020304" pitchFamily="18" charset="0"/>
                      </a:rPr>
                      <m:t>𝑢</m:t>
                    </m:r>
                    <m:r>
                      <a:rPr lang="zh-CN" altLang="zh-CN" kern="100">
                        <a:latin typeface="Cambria Math" panose="02040503050406030204" pitchFamily="18" charset="0"/>
                        <a:ea typeface="微软雅黑" panose="020B0503020204020204" pitchFamily="34" charset="-122"/>
                        <a:cs typeface="Times New Roman" panose="02020603050405020304" pitchFamily="18" charset="0"/>
                      </a:rPr>
                      <m:t>∈</m:t>
                    </m:r>
                    <m:r>
                      <a:rPr lang="en-US" altLang="zh-CN" kern="100">
                        <a:latin typeface="Cambria Math" panose="02040503050406030204" pitchFamily="18" charset="0"/>
                        <a:ea typeface="微软雅黑" panose="020B0503020204020204" pitchFamily="34" charset="-122"/>
                        <a:cs typeface="Times New Roman" panose="02020603050405020304" pitchFamily="18" charset="0"/>
                      </a:rPr>
                      <m:t>𝑈</m:t>
                    </m:r>
                    <m:r>
                      <a:rPr lang="zh-CN" altLang="zh-CN" kern="100">
                        <a:latin typeface="Cambria Math" panose="02040503050406030204" pitchFamily="18" charset="0"/>
                        <a:ea typeface="微软雅黑" panose="020B0503020204020204" pitchFamily="34" charset="-122"/>
                        <a:cs typeface="Times New Roman" panose="02020603050405020304" pitchFamily="18" charset="0"/>
                      </a:rPr>
                      <m:t>表示一名用户</m:t>
                    </m:r>
                  </m:oMath>
                </a14:m>
                <a:endParaRPr lang="en-US" altLang="zh-CN"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266700">
                  <a:lnSpc>
                    <a:spcPct val="125000"/>
                  </a:lnSpc>
                </a:pPr>
                <a:endParaRPr lang="zh-CN" altLang="zh-CN"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266700" algn="just">
                  <a:lnSpc>
                    <a:spcPct val="125000"/>
                  </a:lnSpc>
                </a:pP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12" name="文本框 11">
                <a:extLst>
                  <a:ext uri="{FF2B5EF4-FFF2-40B4-BE49-F238E27FC236}">
                    <a16:creationId xmlns:a16="http://schemas.microsoft.com/office/drawing/2014/main" id="{C4D7462A-3A1A-49C5-AD1E-814A0B23C45D}"/>
                  </a:ext>
                </a:extLst>
              </p:cNvPr>
              <p:cNvSpPr txBox="1">
                <a:spLocks noRot="1" noChangeAspect="1" noMove="1" noResize="1" noEditPoints="1" noAdjustHandles="1" noChangeArrowheads="1" noChangeShapeType="1" noTextEdit="1"/>
              </p:cNvSpPr>
              <p:nvPr/>
            </p:nvSpPr>
            <p:spPr>
              <a:xfrm>
                <a:off x="940062" y="3772221"/>
                <a:ext cx="9834775" cy="2125069"/>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9958266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0.9|2.2|1.4|2.3|9.1"/>
</p:tagLst>
</file>

<file path=ppt/tags/tag2.xml><?xml version="1.0" encoding="utf-8"?>
<p:tagLst xmlns:a="http://schemas.openxmlformats.org/drawingml/2006/main" xmlns:r="http://schemas.openxmlformats.org/officeDocument/2006/relationships" xmlns:p="http://schemas.openxmlformats.org/presentationml/2006/main">
  <p:tag name="TIMING" val="|0.9|2.2|1.4|2.3|9.1"/>
</p:tagLst>
</file>

<file path=ppt/tags/tag3.xml><?xml version="1.0" encoding="utf-8"?>
<p:tagLst xmlns:a="http://schemas.openxmlformats.org/drawingml/2006/main" xmlns:r="http://schemas.openxmlformats.org/officeDocument/2006/relationships" xmlns:p="http://schemas.openxmlformats.org/presentationml/2006/main">
  <p:tag name="TIMING" val="|0.9|2.2|1.4|2.3|9.1"/>
</p:tagLst>
</file>

<file path=ppt/tags/tag4.xml><?xml version="1.0" encoding="utf-8"?>
<p:tagLst xmlns:a="http://schemas.openxmlformats.org/drawingml/2006/main" xmlns:r="http://schemas.openxmlformats.org/officeDocument/2006/relationships" xmlns:p="http://schemas.openxmlformats.org/presentationml/2006/main">
  <p:tag name="TIMING" val="|0.9|2.2|1.4|2.3|9.1"/>
</p:tagLst>
</file>

<file path=ppt/tags/tag5.xml><?xml version="1.0" encoding="utf-8"?>
<p:tagLst xmlns:a="http://schemas.openxmlformats.org/drawingml/2006/main" xmlns:r="http://schemas.openxmlformats.org/officeDocument/2006/relationships" xmlns:p="http://schemas.openxmlformats.org/presentationml/2006/main">
  <p:tag name="TIMING" val="|0.9|2.2|1.4|2.3|9.1"/>
</p:tagLst>
</file>

<file path=ppt/tags/tag6.xml><?xml version="1.0" encoding="utf-8"?>
<p:tagLst xmlns:a="http://schemas.openxmlformats.org/drawingml/2006/main" xmlns:r="http://schemas.openxmlformats.org/officeDocument/2006/relationships" xmlns:p="http://schemas.openxmlformats.org/presentationml/2006/main">
  <p:tag name="TIMING" val="|0.9|2.2|1.4|2.3|9.1"/>
</p:tagLst>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1628</TotalTime>
  <Words>2580</Words>
  <Application>Microsoft Office PowerPoint</Application>
  <PresentationFormat>宽屏</PresentationFormat>
  <Paragraphs>140</Paragraphs>
  <Slides>30</Slides>
  <Notes>24</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30</vt:i4>
      </vt:variant>
    </vt:vector>
  </HeadingPairs>
  <TitlesOfParts>
    <vt:vector size="42" baseType="lpstr">
      <vt:lpstr>Times New Roman Regular</vt:lpstr>
      <vt:lpstr>等线</vt:lpstr>
      <vt:lpstr>华文楷体</vt:lpstr>
      <vt:lpstr>宋体</vt:lpstr>
      <vt:lpstr>微软雅黑</vt:lpstr>
      <vt:lpstr>Arial</vt:lpstr>
      <vt:lpstr>Calibri</vt:lpstr>
      <vt:lpstr>Calibri Light</vt:lpstr>
      <vt:lpstr>Cambria Math</vt:lpstr>
      <vt:lpstr>Times New Roman</vt:lpstr>
      <vt:lpstr>Office</vt:lpstr>
      <vt:lpstr>自定义设计方案</vt:lpstr>
      <vt:lpstr>PowerPoint 演示文稿</vt:lpstr>
      <vt:lpstr>PowerPoint 演示文稿</vt:lpstr>
      <vt:lpstr>PowerPoint 演示文稿</vt:lpstr>
      <vt:lpstr>1.1研究背景</vt:lpstr>
      <vt:lpstr>1.1研究背景</vt:lpstr>
      <vt:lpstr>1.2研究现状</vt:lpstr>
      <vt:lpstr>1.3研究内容与思路</vt:lpstr>
      <vt:lpstr>PowerPoint 演示文稿</vt:lpstr>
      <vt:lpstr>2.1网络模型</vt:lpstr>
      <vt:lpstr>2.1网络模型</vt:lpstr>
      <vt:lpstr>2.1网络模型</vt:lpstr>
      <vt:lpstr>2.1网络模型</vt:lpstr>
      <vt:lpstr>2.2重表述</vt:lpstr>
      <vt:lpstr>PowerPoint 演示文稿</vt:lpstr>
      <vt:lpstr>3.1算法设计</vt:lpstr>
      <vt:lpstr>3.2列生成算法设计</vt:lpstr>
      <vt:lpstr>3.2列生成算法设计</vt:lpstr>
      <vt:lpstr>3.2列生成算法设计</vt:lpstr>
      <vt:lpstr>3.2列生成算法设计</vt:lpstr>
      <vt:lpstr>3.3舍入算法设计</vt:lpstr>
      <vt:lpstr>3.3舍入算法设计</vt:lpstr>
      <vt:lpstr>3.4舍入函数设计</vt:lpstr>
      <vt:lpstr>PowerPoint 演示文稿</vt:lpstr>
      <vt:lpstr>4.1仿真结果</vt:lpstr>
      <vt:lpstr>4.1仿真结果</vt:lpstr>
      <vt:lpstr>4.1仿真结果</vt:lpstr>
      <vt:lpstr>4.1仿真结果</vt:lpstr>
      <vt:lpstr>4.2总结</vt:lpstr>
      <vt:lpstr>4.3存在的不足与改进</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Yuan Jianxiang</dc:creator>
  <cp:lastModifiedBy>邹 清林</cp:lastModifiedBy>
  <cp:revision>210</cp:revision>
  <dcterms:created xsi:type="dcterms:W3CDTF">2021-12-02T03:45:14Z</dcterms:created>
  <dcterms:modified xsi:type="dcterms:W3CDTF">2022-06-11T07:06:07Z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2052-3.9.3.6359</vt:lpwstr>
  </property>
</Properties>
</file>