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308" r:id="rId4"/>
    <p:sldId id="319" r:id="rId5"/>
    <p:sldId id="321" r:id="rId6"/>
    <p:sldId id="320" r:id="rId7"/>
    <p:sldId id="302" r:id="rId8"/>
    <p:sldId id="311" r:id="rId9"/>
    <p:sldId id="313" r:id="rId10"/>
    <p:sldId id="306" r:id="rId11"/>
    <p:sldId id="309" r:id="rId12"/>
    <p:sldId id="312" r:id="rId13"/>
    <p:sldId id="31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1"/>
  </p:normalViewPr>
  <p:slideViewPr>
    <p:cSldViewPr snapToGrid="0">
      <p:cViewPr varScale="1">
        <p:scale>
          <a:sx n="116" d="100"/>
          <a:sy n="116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94473-8393-3E4D-BE08-40538BB1A57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A450C-C91F-A744-B92B-6AF31629B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25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735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aea891483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aea891483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575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71B3C10D-9DB8-A0E5-304B-38C63CE8E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aea891483_0_456:notes">
            <a:extLst>
              <a:ext uri="{FF2B5EF4-FFF2-40B4-BE49-F238E27FC236}">
                <a16:creationId xmlns:a16="http://schemas.microsoft.com/office/drawing/2014/main" id="{413A7638-8950-401C-ABCB-F3ED609EC5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aea891483_0_456:notes">
            <a:extLst>
              <a:ext uri="{FF2B5EF4-FFF2-40B4-BE49-F238E27FC236}">
                <a16:creationId xmlns:a16="http://schemas.microsoft.com/office/drawing/2014/main" id="{BAD7B622-FEE2-CB4A-8258-9D8B66DD44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610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aea891483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aea891483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575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687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aea891483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aea891483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37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aea891483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aea891483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57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AF4F-3523-D9BA-7C0F-9E1FEBB3E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806E9-8055-FAB0-AAF3-848F8BF51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A440B-299C-54E9-DA5D-4647A421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69F5-8E55-7A41-B638-5CDD76F781F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F7255-B392-0B7C-9B3F-3467FF69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64EBE-D6DD-530B-AEA8-781104E7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673-26CB-6A44-B860-91B42C8B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5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9D0E-2B26-E370-3CF5-9F10B9EA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74504-161F-1933-DA5B-6F57813DF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33083-B020-C6ED-01FE-282CEEFC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69F5-8E55-7A41-B638-5CDD76F781F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F9C3-1185-148E-5775-8ACAB9A2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55DE-3E1D-EDDF-1705-0963F410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673-26CB-6A44-B860-91B42C8B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5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3D5ED-C441-1BC6-B60A-10EA023B6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BEF6A-EF0D-0F14-995C-D77C13DE0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BB4D3-B030-D4F1-1D19-A044C830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69F5-8E55-7A41-B638-5CDD76F781F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FC92C-7468-D3DF-0614-44FD9D48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F830E-240F-EDAD-40FD-AAEB16A5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673-26CB-6A44-B860-91B42C8B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6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5041433" y="2180600"/>
            <a:ext cx="2286000" cy="12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3124400" y="3208833"/>
            <a:ext cx="5943600" cy="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686733" y="720000"/>
            <a:ext cx="6545200" cy="3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>
            <a:off x="960000" y="5788233"/>
            <a:ext cx="6545200" cy="3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/>
          <p:nvPr/>
        </p:nvSpPr>
        <p:spPr>
          <a:xfrm>
            <a:off x="1" y="1"/>
            <a:ext cx="2054116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 rot="10800000">
            <a:off x="10137901" y="4803967"/>
            <a:ext cx="2054116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3124400" y="3861200"/>
            <a:ext cx="5943600" cy="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1986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941667" y="2503356"/>
            <a:ext cx="6316400" cy="1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>
              <a:spcBef>
                <a:spcPts val="2133"/>
              </a:spcBef>
              <a:spcAft>
                <a:spcPts val="0"/>
              </a:spcAft>
              <a:buSzPts val="2200"/>
              <a:buNone/>
              <a:defRPr sz="2933"/>
            </a:lvl2pPr>
            <a:lvl3pPr lvl="2">
              <a:spcBef>
                <a:spcPts val="2133"/>
              </a:spcBef>
              <a:spcAft>
                <a:spcPts val="0"/>
              </a:spcAft>
              <a:buSzPts val="2200"/>
              <a:buNone/>
              <a:defRPr sz="2933"/>
            </a:lvl3pPr>
            <a:lvl4pPr lvl="3">
              <a:spcBef>
                <a:spcPts val="2133"/>
              </a:spcBef>
              <a:spcAft>
                <a:spcPts val="0"/>
              </a:spcAft>
              <a:buSzPts val="2200"/>
              <a:buNone/>
              <a:defRPr sz="2933"/>
            </a:lvl4pPr>
            <a:lvl5pPr lvl="4">
              <a:spcBef>
                <a:spcPts val="2133"/>
              </a:spcBef>
              <a:spcAft>
                <a:spcPts val="0"/>
              </a:spcAft>
              <a:buSzPts val="2200"/>
              <a:buNone/>
              <a:defRPr sz="2933"/>
            </a:lvl5pPr>
            <a:lvl6pPr lvl="5">
              <a:spcBef>
                <a:spcPts val="2133"/>
              </a:spcBef>
              <a:spcAft>
                <a:spcPts val="0"/>
              </a:spcAft>
              <a:buSzPts val="2200"/>
              <a:buNone/>
              <a:defRPr sz="2933"/>
            </a:lvl6pPr>
            <a:lvl7pPr lvl="6">
              <a:spcBef>
                <a:spcPts val="2133"/>
              </a:spcBef>
              <a:spcAft>
                <a:spcPts val="0"/>
              </a:spcAft>
              <a:buSzPts val="2200"/>
              <a:buNone/>
              <a:defRPr sz="2933"/>
            </a:lvl7pPr>
            <a:lvl8pPr lvl="7">
              <a:spcBef>
                <a:spcPts val="2133"/>
              </a:spcBef>
              <a:spcAft>
                <a:spcPts val="0"/>
              </a:spcAft>
              <a:buSzPts val="2200"/>
              <a:buNone/>
              <a:defRPr sz="2933"/>
            </a:lvl8pPr>
            <a:lvl9pPr lvl="8">
              <a:spcBef>
                <a:spcPts val="2133"/>
              </a:spcBef>
              <a:spcAft>
                <a:spcPts val="2133"/>
              </a:spcAft>
              <a:buSzPts val="2200"/>
              <a:buNone/>
              <a:defRPr sz="2933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4004167" y="4079356"/>
            <a:ext cx="4190400" cy="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/>
          <p:nvPr/>
        </p:nvSpPr>
        <p:spPr>
          <a:xfrm rot="9387396" flipH="1">
            <a:off x="10004969" y="-571771"/>
            <a:ext cx="2403372" cy="2403372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10"/>
          <p:cNvSpPr/>
          <p:nvPr/>
        </p:nvSpPr>
        <p:spPr>
          <a:xfrm rot="-900108" flipH="1">
            <a:off x="-203740" y="4890265"/>
            <a:ext cx="2403139" cy="240313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1111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 rot="10800000">
            <a:off x="10137901" y="4803967"/>
            <a:ext cx="2054116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25"/>
          <p:cNvSpPr txBox="1">
            <a:spLocks noGrp="1"/>
          </p:cNvSpPr>
          <p:nvPr>
            <p:ph type="subTitle" idx="1"/>
          </p:nvPr>
        </p:nvSpPr>
        <p:spPr>
          <a:xfrm>
            <a:off x="7581600" y="2024333"/>
            <a:ext cx="3650400" cy="21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662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571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Big number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 rot="9387396" flipH="1">
            <a:off x="10004969" y="-571771"/>
            <a:ext cx="2403372" cy="2403372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22"/>
          <p:cNvSpPr/>
          <p:nvPr/>
        </p:nvSpPr>
        <p:spPr>
          <a:xfrm rot="-900108" flipH="1">
            <a:off x="-203740" y="4890265"/>
            <a:ext cx="2403139" cy="240313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2686300"/>
            <a:ext cx="2647200" cy="14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>
            <a:off x="961793" y="3715000"/>
            <a:ext cx="2647200" cy="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title" idx="3" hasCustomPrompt="1"/>
          </p:nvPr>
        </p:nvSpPr>
        <p:spPr>
          <a:xfrm>
            <a:off x="4771500" y="2686300"/>
            <a:ext cx="2647200" cy="14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4"/>
          </p:nvPr>
        </p:nvSpPr>
        <p:spPr>
          <a:xfrm>
            <a:off x="4773293" y="3715000"/>
            <a:ext cx="2647200" cy="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title" idx="5" hasCustomPrompt="1"/>
          </p:nvPr>
        </p:nvSpPr>
        <p:spPr>
          <a:xfrm>
            <a:off x="8583000" y="2686300"/>
            <a:ext cx="2647200" cy="14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6"/>
          </p:nvPr>
        </p:nvSpPr>
        <p:spPr>
          <a:xfrm>
            <a:off x="8584793" y="3715000"/>
            <a:ext cx="2647200" cy="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/>
          <p:nvPr/>
        </p:nvSpPr>
        <p:spPr>
          <a:xfrm flipH="1">
            <a:off x="4686816" y="5788233"/>
            <a:ext cx="6545200" cy="3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3666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217B-0907-C1A3-DB19-307674FE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A151-5325-4949-BD19-89ADEEA3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8582-7656-810F-564A-517288EA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69F5-8E55-7A41-B638-5CDD76F781F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540D-1DA6-16BD-6260-C55A7168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5632C-6C4B-436C-CF4E-8EA75111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673-26CB-6A44-B860-91B42C8B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6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FB96-663A-587E-32AB-43B34E3E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2933E-5929-8C4E-4D95-858CDE0BF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1A867-1C02-4A69-D2E2-A32AE4B1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69F5-8E55-7A41-B638-5CDD76F781F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4A826-3A49-3948-0B01-B643E159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13E2E-FA67-E1EA-2D2B-8590564F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673-26CB-6A44-B860-91B42C8B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D02E-C86D-42A1-4849-402BB932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E00E-F4EF-CBEB-0B02-1CC7BBF50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7327A-1394-1AB5-B8CE-D533AF1DD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528CB-88E5-3C60-ED7F-6FE867A6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69F5-8E55-7A41-B638-5CDD76F781F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20AF9-B2A8-9867-FC4A-A56BE4A0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EDA59-529A-CFE4-0FC1-70A0821A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673-26CB-6A44-B860-91B42C8B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5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49B2-F32E-55D9-0EC0-897D9CAE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3CBAA-351F-6108-008B-10BB74C81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9F78A-B4E4-330B-5986-37C3AEB39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2C353-D055-412B-D490-090A25A02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10DB6-B127-9608-03FF-391803681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D6095-E952-5BBA-DEEC-F17B26F4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69F5-8E55-7A41-B638-5CDD76F781F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70166-5AA5-CD87-498E-25E73AB7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C4EDE-E493-384B-DF64-B7F4B56B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673-26CB-6A44-B860-91B42C8B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1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7E9D-E4C3-95FD-C2CE-6389917C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62326-C167-5862-EBD8-4C6C9558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69F5-8E55-7A41-B638-5CDD76F781F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8A0F3-6F25-D857-0CB6-D7A31266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13554-812F-2F34-1CCE-133BDE86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673-26CB-6A44-B860-91B42C8B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9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BA000-679F-0806-C23C-B198053D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69F5-8E55-7A41-B638-5CDD76F781F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48DD3-E8D1-35B9-7A37-2EB98508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6DE06-0832-2F57-3BD6-8F146266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673-26CB-6A44-B860-91B42C8B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1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F12C-ED68-1AB4-D8B6-79B16FD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8208-726A-41DD-ED8C-060D9AA5D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A58E8-BC76-E8A3-5BCA-74A7C3C04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842B6-61A1-D9C1-F5DD-67ED644F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69F5-8E55-7A41-B638-5CDD76F781F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C32AF-EB06-F9D7-BC3F-DAD48B24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5AECA-EC41-664A-5D61-690F1FC1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673-26CB-6A44-B860-91B42C8B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2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9F37-9653-30AB-7D9E-7893848B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E9DA0-5C20-C7F4-4BFD-DEAED3B9A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8B003-C11B-2791-9BEA-F4DDA532C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C101F-766B-BBB6-29F6-D17AB6C1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69F5-8E55-7A41-B638-5CDD76F781F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6EA5F-0052-F4C1-C518-D03956F1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39667-CCDF-77A0-186E-57261A33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673-26CB-6A44-B860-91B42C8B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A008B-13B3-2FB0-B91D-FAA8249F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60F6E-1D99-E261-F60E-B44C4E852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A854-63DF-7210-1933-94ABE5062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669F5-8E55-7A41-B638-5CDD76F781F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12B29-D1F9-99BA-7BEA-741FDC86F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ED08B-8AED-DFD0-8D0C-774A5EEB4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7673-26CB-6A44-B860-91B42C8B2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8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AAPL/history?p=AAP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AAPL/history?p=AAP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AAPL/history?p=AAP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n a computer screen&#10;&#10;Description automatically generated">
            <a:extLst>
              <a:ext uri="{FF2B5EF4-FFF2-40B4-BE49-F238E27FC236}">
                <a16:creationId xmlns:a16="http://schemas.microsoft.com/office/drawing/2014/main" id="{288B81E5-F7CB-D699-9A2A-AF72FB2E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034"/>
            <a:ext cx="12231172" cy="6880034"/>
          </a:xfrm>
          <a:prstGeom prst="rect">
            <a:avLst/>
          </a:prstGeom>
        </p:spPr>
      </p:pic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-24087" y="4759286"/>
            <a:ext cx="7912164" cy="12229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Stock Price Prediction</a:t>
            </a:r>
            <a:endParaRPr lang="zh-CN" altLang="en-US" sz="44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Google Shape;435;p49">
            <a:extLst>
              <a:ext uri="{FF2B5EF4-FFF2-40B4-BE49-F238E27FC236}">
                <a16:creationId xmlns:a16="http://schemas.microsoft.com/office/drawing/2014/main" id="{97ED2F9B-7B9C-4F73-BBAE-E9E8A44FB881}"/>
              </a:ext>
            </a:extLst>
          </p:cNvPr>
          <p:cNvSpPr txBox="1">
            <a:spLocks/>
          </p:cNvSpPr>
          <p:nvPr/>
        </p:nvSpPr>
        <p:spPr>
          <a:xfrm>
            <a:off x="0" y="5861018"/>
            <a:ext cx="2421289" cy="111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altLang="zh-CN" sz="2400" dirty="0">
                <a:solidFill>
                  <a:schemeClr val="bg1"/>
                </a:solidFill>
              </a:rPr>
              <a:t>Qinglin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Gou</a:t>
            </a:r>
            <a:endParaRPr lang="e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4598650" y="1984951"/>
            <a:ext cx="2996513" cy="129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Part 2</a:t>
            </a:r>
            <a:endParaRPr lang="zh-CN" altLang="en-US" dirty="0"/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636104" y="3116157"/>
            <a:ext cx="10783957" cy="812800"/>
          </a:xfrm>
          <a:prstGeom prst="rect">
            <a:avLst/>
          </a:prstGeom>
        </p:spPr>
        <p:txBody>
          <a:bodyPr spcFirstLastPara="1" vert="horz" wrap="square" lIns="121900" tIns="121900" rIns="111700" bIns="121900" rtlCol="0" anchor="t" anchorCtr="0">
            <a:no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 and Application of Technical Indicators</a:t>
            </a:r>
            <a:endParaRPr lang="zh-CN" altLang="en-US" sz="32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3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AD051006-FDC2-47B0-8DF4-0B2BAD1EF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003" y="60381"/>
            <a:ext cx="5943600" cy="608000"/>
          </a:xfrm>
        </p:spPr>
        <p:txBody>
          <a:bodyPr/>
          <a:lstStyle/>
          <a:p>
            <a:r>
              <a:rPr lang="en-US" altLang="zh-CN" b="1"/>
              <a:t> Stock Technical Indicators (STIs)</a:t>
            </a:r>
            <a:endParaRPr 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00BBB0-0300-4355-93EB-4CCDBA91D74F}"/>
              </a:ext>
            </a:extLst>
          </p:cNvPr>
          <p:cNvSpPr txBox="1"/>
          <p:nvPr/>
        </p:nvSpPr>
        <p:spPr>
          <a:xfrm>
            <a:off x="328667" y="4895758"/>
            <a:ext cx="1014836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/>
              <a:t>Technical indicators can be useful while predicting the future prices of assets so they can be integrated into automated trading systems.</a:t>
            </a:r>
            <a:endParaRPr lang="zh-CN" altLang="en-US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A5B2DE-0E0A-4495-8DD5-22480F8FCAF0}"/>
              </a:ext>
            </a:extLst>
          </p:cNvPr>
          <p:cNvSpPr txBox="1"/>
          <p:nvPr/>
        </p:nvSpPr>
        <p:spPr>
          <a:xfrm>
            <a:off x="328667" y="2141863"/>
            <a:ext cx="4786835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/>
              <a:t>Simple moving average (SMA)</a:t>
            </a:r>
            <a:endParaRPr lang="zh-CN" altLang="en-US" sz="1600" dirty="0"/>
          </a:p>
          <a:p>
            <a:r>
              <a:rPr lang="en-US" sz="1600" dirty="0"/>
              <a:t>Exponential moving average (EMA)</a:t>
            </a:r>
          </a:p>
          <a:p>
            <a:r>
              <a:rPr lang="en-US" sz="1600" dirty="0"/>
              <a:t>Moving average convergence divergence (MACD)</a:t>
            </a:r>
          </a:p>
          <a:p>
            <a:r>
              <a:rPr lang="en-US" sz="1600" dirty="0"/>
              <a:t>Relative strength index (RSI)</a:t>
            </a:r>
            <a:endParaRPr lang="en-US" sz="2400" dirty="0"/>
          </a:p>
          <a:p>
            <a:r>
              <a:rPr lang="en-US" sz="1600" dirty="0"/>
              <a:t>The Momentum Indicator (MOM)</a:t>
            </a:r>
          </a:p>
          <a:p>
            <a:r>
              <a:rPr lang="en-US" sz="1600" dirty="0"/>
              <a:t>Stochastic oscillator (SO)</a:t>
            </a:r>
          </a:p>
          <a:p>
            <a:r>
              <a:rPr lang="en-US" sz="1600" dirty="0"/>
              <a:t>The accumulation/distribution indicator (A/D)</a:t>
            </a:r>
          </a:p>
          <a:p>
            <a:r>
              <a:rPr lang="en-US" sz="1600" dirty="0"/>
              <a:t>The Commodity Channel Index  (CCI)</a:t>
            </a:r>
          </a:p>
          <a:p>
            <a:r>
              <a:rPr lang="en-US" altLang="zh-CN" sz="1600" dirty="0"/>
              <a:t>Williams percentage range (W%R)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571059-77EC-4604-9D55-B4DF2EEFA5B8}"/>
              </a:ext>
            </a:extLst>
          </p:cNvPr>
          <p:cNvSpPr txBox="1"/>
          <p:nvPr/>
        </p:nvSpPr>
        <p:spPr>
          <a:xfrm>
            <a:off x="188664" y="1083785"/>
            <a:ext cx="5117333" cy="533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667" b="1"/>
              <a:t>Common Technical Indicators</a:t>
            </a:r>
            <a:endParaRPr lang="zh-CN" altLang="en-US" sz="2667"/>
          </a:p>
        </p:txBody>
      </p:sp>
      <p:pic>
        <p:nvPicPr>
          <p:cNvPr id="10" name="图片 10">
            <a:extLst>
              <a:ext uri="{FF2B5EF4-FFF2-40B4-BE49-F238E27FC236}">
                <a16:creationId xmlns:a16="http://schemas.microsoft.com/office/drawing/2014/main" id="{EA873DF8-13CA-497F-9C5B-9F38ED277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635" y="1578490"/>
            <a:ext cx="6806587" cy="322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6EFCD286-12F2-4FEC-B89C-A4869C4D3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448" y="42021"/>
            <a:ext cx="5943600" cy="745711"/>
          </a:xfrm>
        </p:spPr>
        <p:txBody>
          <a:bodyPr/>
          <a:lstStyle/>
          <a:p>
            <a:r>
              <a:rPr lang="en-US" altLang="zh-CN" b="1" dirty="0"/>
              <a:t>Stock Technical Indicators (STIs)</a:t>
            </a:r>
            <a:endParaRPr lang="zh-CN" dirty="0"/>
          </a:p>
          <a:p>
            <a:endParaRPr lang="zh-CN" altLang="en-US" dirty="0"/>
          </a:p>
        </p:txBody>
      </p:sp>
      <p:pic>
        <p:nvPicPr>
          <p:cNvPr id="6" name="图片 6" descr="表格&#10;&#10;已自动生成说明">
            <a:extLst>
              <a:ext uri="{FF2B5EF4-FFF2-40B4-BE49-F238E27FC236}">
                <a16:creationId xmlns:a16="http://schemas.microsoft.com/office/drawing/2014/main" id="{CF39CC20-C9DA-4037-8DCE-0CD596861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756" y="1115915"/>
            <a:ext cx="4670456" cy="444975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C71A731-C273-4304-AE33-30EF1B30BCE6}"/>
              </a:ext>
            </a:extLst>
          </p:cNvPr>
          <p:cNvSpPr txBox="1"/>
          <p:nvPr/>
        </p:nvSpPr>
        <p:spPr>
          <a:xfrm>
            <a:off x="356211" y="2545815"/>
            <a:ext cx="4731741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In our solution, we consider only the closing price of AAPL. From the data, we calculate 30 indicators.</a:t>
            </a:r>
            <a:r>
              <a:rPr lang="zh-CN" alt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2139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9" descr="表格&#10;&#10;已自动生成说明">
            <a:extLst>
              <a:ext uri="{FF2B5EF4-FFF2-40B4-BE49-F238E27FC236}">
                <a16:creationId xmlns:a16="http://schemas.microsoft.com/office/drawing/2014/main" id="{9625D73F-2751-4F56-9B66-8F89A528B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59" y="1418183"/>
            <a:ext cx="10476131" cy="40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2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4310326" y="1912871"/>
            <a:ext cx="3573161" cy="129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Part 0</a:t>
            </a: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3124399" y="3208833"/>
            <a:ext cx="6261971" cy="812800"/>
          </a:xfrm>
          <a:prstGeom prst="rect">
            <a:avLst/>
          </a:prstGeom>
        </p:spPr>
        <p:txBody>
          <a:bodyPr spcFirstLastPara="1" vert="horz" wrap="square" lIns="121900" tIns="121900" rIns="111700" bIns="121900" rtlCol="0" anchor="t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of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6078318" y="1517123"/>
            <a:ext cx="35367" cy="1685607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0" name="Google Shape;230;p37"/>
          <p:cNvSpPr txBox="1">
            <a:spLocks noGrp="1"/>
          </p:cNvSpPr>
          <p:nvPr>
            <p:ph type="subTitle" idx="1"/>
          </p:nvPr>
        </p:nvSpPr>
        <p:spPr>
          <a:xfrm>
            <a:off x="1068636" y="2637221"/>
            <a:ext cx="9950365" cy="184317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-US" sz="2000" dirty="0"/>
              <a:t>Our client is an investment company, and we are the data scientists of a third party fintech company they hire. The investment company needs to make a portfolio of financial products and our task is to provide the market analysts with the most accurate and short-term stock price predictions to Improve the investment company's performance.</a:t>
            </a:r>
          </a:p>
          <a:p>
            <a:pPr marL="0" indent="0" algn="l">
              <a:spcAft>
                <a:spcPts val="2133"/>
              </a:spcAft>
            </a:pPr>
            <a:endParaRPr lang="en-US" sz="2000" dirty="0"/>
          </a:p>
        </p:txBody>
      </p:sp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3997204" y="1425595"/>
            <a:ext cx="4190400" cy="43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/>
              <a:t>Scenario</a:t>
            </a:r>
          </a:p>
        </p:txBody>
      </p:sp>
    </p:spTree>
    <p:extLst>
      <p:ext uri="{BB962C8B-B14F-4D97-AF65-F5344CB8AC3E}">
        <p14:creationId xmlns:p14="http://schemas.microsoft.com/office/powerpoint/2010/main" val="113012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0"/>
          <p:cNvSpPr txBox="1">
            <a:spLocks noGrp="1"/>
          </p:cNvSpPr>
          <p:nvPr>
            <p:ph type="subTitle" idx="1"/>
          </p:nvPr>
        </p:nvSpPr>
        <p:spPr>
          <a:xfrm>
            <a:off x="78651" y="877773"/>
            <a:ext cx="11984819" cy="19205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/>
            <a:r>
              <a:rPr lang="en-US" sz="2000" dirty="0"/>
              <a:t>This project aims to develop a predictive model for accurately forecasting stock prices using historical market data, which includes a comprehensive set of technical indicators. The primary input involves detailed financial data, reflecting various market trends and movements. The output will be a set of predicted future stock prices, offering insights into potential market directions. Our objective is to harness advanced machine learning techniques to interpret this complex, high-dimensional data effectively, thereby providing valuable predictive tools for investors and market analysts. </a:t>
            </a:r>
          </a:p>
          <a:p>
            <a:pPr marL="0" indent="0" algn="l"/>
            <a:endParaRPr lang="en-US" sz="2000" dirty="0"/>
          </a:p>
          <a:p>
            <a:pPr marL="0" indent="0" algn="l"/>
            <a:endParaRPr lang="en-US" sz="2000" dirty="0"/>
          </a:p>
          <a:p>
            <a:pPr marL="0" indent="0" algn="l"/>
            <a:endParaRPr lang="en-US" sz="2000" dirty="0"/>
          </a:p>
          <a:p>
            <a:pPr marL="0" indent="0" algn="l"/>
            <a:endParaRPr lang="en-US" sz="2000" dirty="0"/>
          </a:p>
          <a:p>
            <a:pPr marL="0" indent="0" algn="l"/>
            <a:endParaRPr lang="en-US" dirty="0"/>
          </a:p>
          <a:p>
            <a:pPr marL="0" indent="0" algn="l"/>
            <a:endParaRPr lang="en-US" dirty="0"/>
          </a:p>
          <a:p>
            <a:pPr marL="0" indent="0" algn="l"/>
            <a:endParaRPr lang="en-US" dirty="0"/>
          </a:p>
          <a:p>
            <a:pPr marL="0" indent="0" algn="l"/>
            <a:endParaRPr lang="en-US" dirty="0"/>
          </a:p>
          <a:p>
            <a:pPr marL="0" indent="0" algn="l"/>
            <a:endParaRPr lang="en-US" dirty="0"/>
          </a:p>
          <a:p>
            <a:pPr marL="0" indent="0" algn="l"/>
            <a:endParaRPr lang="en-US" dirty="0"/>
          </a:p>
          <a:p>
            <a:pPr marL="0" indent="0" algn="l"/>
            <a:endParaRPr lang="en-US" dirty="0"/>
          </a:p>
          <a:p>
            <a:pPr marL="0" indent="0" algn="l"/>
            <a:endParaRPr lang="en-US" dirty="0"/>
          </a:p>
          <a:p>
            <a:pPr marL="0" indent="0" algn="l"/>
            <a:endParaRPr lang="en-US" dirty="0"/>
          </a:p>
          <a:p>
            <a:pPr marL="0" indent="0" algn="l"/>
            <a:endParaRPr lang="en-US" dirty="0"/>
          </a:p>
        </p:txBody>
      </p:sp>
      <p:sp>
        <p:nvSpPr>
          <p:cNvPr id="2" name="Google Shape;442;p50">
            <a:extLst>
              <a:ext uri="{FF2B5EF4-FFF2-40B4-BE49-F238E27FC236}">
                <a16:creationId xmlns:a16="http://schemas.microsoft.com/office/drawing/2014/main" id="{1EA109CA-E185-A4E5-A7BF-1358ED81B91D}"/>
              </a:ext>
            </a:extLst>
          </p:cNvPr>
          <p:cNvSpPr txBox="1">
            <a:spLocks/>
          </p:cNvSpPr>
          <p:nvPr/>
        </p:nvSpPr>
        <p:spPr>
          <a:xfrm>
            <a:off x="78651" y="114172"/>
            <a:ext cx="6621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kern="120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description</a:t>
            </a:r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D6217-6AB5-5316-F0A5-C14C4416ED11}"/>
              </a:ext>
            </a:extLst>
          </p:cNvPr>
          <p:cNvSpPr txBox="1"/>
          <p:nvPr/>
        </p:nvSpPr>
        <p:spPr>
          <a:xfrm>
            <a:off x="78651" y="4435504"/>
            <a:ext cx="116742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sz="1800" dirty="0"/>
              <a:t>eature engineering techniques – Without FE, PCA, t-SNE, Boruta.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ML models for predict</a:t>
            </a:r>
            <a:r>
              <a:rPr lang="en-US" dirty="0"/>
              <a:t>ion </a:t>
            </a:r>
            <a:r>
              <a:rPr lang="en-US" sz="1800" dirty="0"/>
              <a:t> –  Linear regression, Random forest, Lasso regression, L</a:t>
            </a:r>
            <a:r>
              <a:rPr lang="en-US" dirty="0"/>
              <a:t>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</a:t>
            </a:r>
            <a:r>
              <a:rPr lang="en-US" sz="1800" dirty="0"/>
              <a:t>– Mean Absolute Error (MAE), Root Mean Squared Error (RMSE), and Mean Squared Error (MSE)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800" dirty="0"/>
              <a:t>Select the best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sz="1800" dirty="0">
                <a:solidFill>
                  <a:srgbClr val="FF0000"/>
                </a:solidFill>
              </a:rPr>
              <a:t>eature engineering techniques </a:t>
            </a:r>
            <a:r>
              <a:rPr lang="en-US" sz="1800" dirty="0"/>
              <a:t>+ </a:t>
            </a:r>
            <a:r>
              <a:rPr lang="en-US" sz="1800" dirty="0">
                <a:solidFill>
                  <a:srgbClr val="FF0000"/>
                </a:solidFill>
              </a:rPr>
              <a:t>ML model </a:t>
            </a:r>
            <a:r>
              <a:rPr lang="en-US" sz="1800" dirty="0"/>
              <a:t>combo based on the performance evaluation.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Google Shape;443;p50">
            <a:extLst>
              <a:ext uri="{FF2B5EF4-FFF2-40B4-BE49-F238E27FC236}">
                <a16:creationId xmlns:a16="http://schemas.microsoft.com/office/drawing/2014/main" id="{F8D1E2A3-905D-5C97-32D3-8E6A1F53196E}"/>
              </a:ext>
            </a:extLst>
          </p:cNvPr>
          <p:cNvSpPr txBox="1">
            <a:spLocks/>
          </p:cNvSpPr>
          <p:nvPr/>
        </p:nvSpPr>
        <p:spPr>
          <a:xfrm>
            <a:off x="78650" y="2890779"/>
            <a:ext cx="12113349" cy="11689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r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r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r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r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r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r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r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r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US" sz="2000" dirty="0"/>
              <a:t>Input: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Stock price from Yahoo Finance, including daily open, close, high, and low prices.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Technical indicators to serve as features calculated by daily close price.</a:t>
            </a:r>
          </a:p>
          <a:p>
            <a:pPr marL="380990" indent="-38099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8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EDE4914A-22B5-4FBB-033A-ECB4AC5EF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">
            <a:extLst>
              <a:ext uri="{FF2B5EF4-FFF2-40B4-BE49-F238E27FC236}">
                <a16:creationId xmlns:a16="http://schemas.microsoft.com/office/drawing/2014/main" id="{BA63C30A-4486-CE6A-0B41-B689FB47B1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9695" y="8291"/>
            <a:ext cx="5176395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description</a:t>
            </a:r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A25FA9-780C-A622-9493-FD7A36C6EDDF}"/>
              </a:ext>
            </a:extLst>
          </p:cNvPr>
          <p:cNvSpPr txBox="1"/>
          <p:nvPr/>
        </p:nvSpPr>
        <p:spPr>
          <a:xfrm>
            <a:off x="5777754" y="197134"/>
            <a:ext cx="516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Apple stock price(AAPL) from Yahoo Finance website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1FDA54-20B5-85C1-A4D2-D48B527A4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925261"/>
              </p:ext>
            </p:extLst>
          </p:nvPr>
        </p:nvGraphicFramePr>
        <p:xfrm>
          <a:off x="445571" y="1663547"/>
          <a:ext cx="6550139" cy="313201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611977">
                  <a:extLst>
                    <a:ext uri="{9D8B030D-6E8A-4147-A177-3AD203B41FA5}">
                      <a16:colId xmlns:a16="http://schemas.microsoft.com/office/drawing/2014/main" val="635183555"/>
                    </a:ext>
                  </a:extLst>
                </a:gridCol>
                <a:gridCol w="3938162">
                  <a:extLst>
                    <a:ext uri="{9D8B030D-6E8A-4147-A177-3AD203B41FA5}">
                      <a16:colId xmlns:a16="http://schemas.microsoft.com/office/drawing/2014/main" val="431489247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 stock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994773"/>
                  </a:ext>
                </a:extLst>
              </a:tr>
              <a:tr h="447431">
                <a:tc>
                  <a:txBody>
                    <a:bodyPr/>
                    <a:lstStyle/>
                    <a:p>
                      <a:r>
                        <a:rPr lang="en-US" dirty="0"/>
                        <a:t>Data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2018/01/01 - 2024/01/26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90695"/>
                  </a:ext>
                </a:extLst>
              </a:tr>
              <a:tr h="447431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 file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005459"/>
                  </a:ext>
                </a:extLst>
              </a:tr>
              <a:tr h="447431">
                <a:tc>
                  <a:txBody>
                    <a:bodyPr/>
                    <a:lstStyle/>
                    <a:p>
                      <a:r>
                        <a:rPr lang="en-US" dirty="0"/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43915"/>
                  </a:ext>
                </a:extLst>
              </a:tr>
              <a:tr h="447431"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1527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2215"/>
                  </a:ext>
                </a:extLst>
              </a:tr>
              <a:tr h="447431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021642"/>
                  </a:ext>
                </a:extLst>
              </a:tr>
              <a:tr h="447431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33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52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"/>
          <p:cNvSpPr txBox="1">
            <a:spLocks noGrp="1"/>
          </p:cNvSpPr>
          <p:nvPr>
            <p:ph type="title"/>
          </p:nvPr>
        </p:nvSpPr>
        <p:spPr>
          <a:xfrm>
            <a:off x="-49695" y="8291"/>
            <a:ext cx="5176395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description</a:t>
            </a:r>
            <a:endParaRPr lang="en" dirty="0"/>
          </a:p>
        </p:txBody>
      </p:sp>
      <p:sp>
        <p:nvSpPr>
          <p:cNvPr id="443" name="Google Shape;443;p50"/>
          <p:cNvSpPr txBox="1">
            <a:spLocks noGrp="1"/>
          </p:cNvSpPr>
          <p:nvPr>
            <p:ph type="subTitle" idx="1"/>
          </p:nvPr>
        </p:nvSpPr>
        <p:spPr>
          <a:xfrm>
            <a:off x="0" y="763600"/>
            <a:ext cx="12008386" cy="59677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 algn="l">
              <a:buFont typeface="Arial"/>
              <a:buChar char="•"/>
            </a:pPr>
            <a:r>
              <a:rPr lang="en-US" sz="2000" dirty="0"/>
              <a:t>Scope and Relevance: The dataset from </a:t>
            </a:r>
            <a:r>
              <a:rPr lang="en-US" sz="2000" dirty="0">
                <a:solidFill>
                  <a:srgbClr val="FF0000"/>
                </a:solidFill>
              </a:rPr>
              <a:t>Yahoo Finance</a:t>
            </a:r>
            <a:r>
              <a:rPr lang="en-US" sz="2000" dirty="0"/>
              <a:t> includes comprehensive historical stock prices and volumes, aligning well with the project's aim of predicting stock prices. </a:t>
            </a:r>
          </a:p>
          <a:p>
            <a:pPr marL="380990" indent="-380990" algn="l">
              <a:buFont typeface="Arial"/>
              <a:buChar char="•"/>
            </a:pPr>
            <a:r>
              <a:rPr lang="en-US" sz="2000" dirty="0"/>
              <a:t>Source Credibility: The dataset from Yahoo Finance is </a:t>
            </a:r>
            <a:r>
              <a:rPr lang="en-US" sz="2000" dirty="0">
                <a:solidFill>
                  <a:srgbClr val="FF0000"/>
                </a:solidFill>
              </a:rPr>
              <a:t>highly credible</a:t>
            </a:r>
            <a:r>
              <a:rPr lang="en-US" sz="2000" dirty="0"/>
              <a:t>, known for accuracy and comprehensive financial data coverage, making it an ideal source for the stock price prediction project.</a:t>
            </a:r>
          </a:p>
          <a:p>
            <a:pPr marL="380990" indent="-380990" algn="l">
              <a:buFont typeface="Arial"/>
              <a:buChar char="•"/>
            </a:pPr>
            <a:r>
              <a:rPr lang="en-US" sz="2000" dirty="0"/>
              <a:t>Data Structure: The dataset is a time-series in a </a:t>
            </a:r>
            <a:r>
              <a:rPr lang="en-US" sz="2000" dirty="0">
                <a:solidFill>
                  <a:srgbClr val="FF0000"/>
                </a:solidFill>
              </a:rPr>
              <a:t>tabular format (CSV), </a:t>
            </a:r>
            <a:r>
              <a:rPr lang="en-US" sz="2000" dirty="0"/>
              <a:t>including date-stamped records of stock prices and trading volumes, suitable for chronological analysis and forecasting.</a:t>
            </a:r>
          </a:p>
          <a:p>
            <a:pPr marL="380990" indent="-380990" algn="l">
              <a:buFont typeface="Arial"/>
              <a:buChar char="•"/>
            </a:pPr>
            <a:r>
              <a:rPr lang="en-US" sz="2000" dirty="0"/>
              <a:t>Data Volume: The dataset comprises years of historical stock data for training and one year for testing, with variables like open, close, high, low prices, and volume, suitable for time-series analysis and model training.</a:t>
            </a:r>
          </a:p>
          <a:p>
            <a:pPr marL="380990" indent="-380990" algn="l">
              <a:buFont typeface="Arial"/>
              <a:buChar char="•"/>
            </a:pPr>
            <a:r>
              <a:rPr lang="en-US" sz="2000" dirty="0"/>
              <a:t>Sample Representativeness: Several years of historical stock data for training and one year for testing from Yahoo Finance provide a representative sample of the stock's behavior in various market conditions.</a:t>
            </a:r>
          </a:p>
          <a:p>
            <a:pPr marL="380990" indent="-380990" algn="l">
              <a:buFont typeface="Arial"/>
              <a:buChar char="•"/>
            </a:pPr>
            <a:r>
              <a:rPr lang="en-US" sz="2000" dirty="0"/>
              <a:t>Data Collection Method: The data was collected electronically from Yahoo Finance, ensuring high accuracy and minimal bias.</a:t>
            </a:r>
          </a:p>
          <a:p>
            <a:pPr marL="380990" indent="-380990" algn="l">
              <a:buFont typeface="Arial"/>
              <a:buChar char="•"/>
            </a:pPr>
            <a:r>
              <a:rPr lang="en-US" sz="2000" dirty="0"/>
              <a:t>Temporal Relevance: The dataset, covering the past years, is timely and </a:t>
            </a:r>
            <a:r>
              <a:rPr lang="en-US" sz="2000" dirty="0">
                <a:solidFill>
                  <a:srgbClr val="FF0000"/>
                </a:solidFill>
              </a:rPr>
              <a:t>historically relevant </a:t>
            </a:r>
            <a:r>
              <a:rPr lang="en-US" sz="2000" dirty="0"/>
              <a:t>for analyzing short to medium-term market trends and predicting stock prices.</a:t>
            </a:r>
          </a:p>
          <a:p>
            <a:pPr marL="380990" indent="-380990" algn="l">
              <a:buFont typeface="Arial"/>
              <a:buChar char="•"/>
            </a:pPr>
            <a:r>
              <a:rPr lang="en-US" sz="2000" dirty="0"/>
              <a:t>Data Privacy and Ethics: No significant privacy or ethical concerns with the dataset from Yahoo Finance, as it contains </a:t>
            </a:r>
            <a:r>
              <a:rPr lang="en-US" sz="2000" dirty="0">
                <a:solidFill>
                  <a:srgbClr val="FF0000"/>
                </a:solidFill>
              </a:rPr>
              <a:t>publicly</a:t>
            </a:r>
            <a:r>
              <a:rPr lang="en-US" sz="2000" dirty="0"/>
              <a:t> available market information.</a:t>
            </a:r>
          </a:p>
          <a:p>
            <a:pPr marL="380990" indent="-380990" algn="l">
              <a:buFont typeface="Arial"/>
              <a:buChar char="•"/>
            </a:pPr>
            <a:r>
              <a:rPr lang="en-US" sz="2000" dirty="0"/>
              <a:t>Data Quality and Completeness: The data from Yahoo Finance is of </a:t>
            </a:r>
            <a:r>
              <a:rPr lang="en-US" sz="2000" dirty="0">
                <a:solidFill>
                  <a:srgbClr val="FF0000"/>
                </a:solidFill>
              </a:rPr>
              <a:t>high quality</a:t>
            </a:r>
            <a:r>
              <a:rPr lang="en-US" sz="2000" dirty="0"/>
              <a:t>, with reliability and completeness, and occasional missing values or inconsistencies do not significantly impact its usability for stock price analysis.</a:t>
            </a:r>
          </a:p>
          <a:p>
            <a:pPr marL="380990" indent="-380990" algn="l">
              <a:buFont typeface="Arial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372FED-754D-EE42-96B9-FACF6B7BC946}"/>
              </a:ext>
            </a:extLst>
          </p:cNvPr>
          <p:cNvSpPr txBox="1"/>
          <p:nvPr/>
        </p:nvSpPr>
        <p:spPr>
          <a:xfrm>
            <a:off x="5777754" y="197134"/>
            <a:ext cx="516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Apple stock price(AAPL) from Yahoo Finance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4598650" y="1984951"/>
            <a:ext cx="2996513" cy="129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Part 1</a:t>
            </a:r>
            <a:endParaRPr lang="zh-CN" altLang="en-US" dirty="0"/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3124400" y="3208833"/>
            <a:ext cx="5943600" cy="812800"/>
          </a:xfrm>
          <a:prstGeom prst="rect">
            <a:avLst/>
          </a:prstGeom>
        </p:spPr>
        <p:txBody>
          <a:bodyPr spcFirstLastPara="1" vert="horz" wrap="square" lIns="121900" tIns="121900" rIns="111700" bIns="121900" rtlCol="0" anchor="t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282593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"/>
          <p:cNvSpPr txBox="1">
            <a:spLocks noGrp="1"/>
          </p:cNvSpPr>
          <p:nvPr>
            <p:ph type="title"/>
          </p:nvPr>
        </p:nvSpPr>
        <p:spPr>
          <a:xfrm>
            <a:off x="0" y="44354"/>
            <a:ext cx="6621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Obtaining Data</a:t>
            </a:r>
            <a:endParaRPr lang="en" dirty="0"/>
          </a:p>
        </p:txBody>
      </p:sp>
      <p:sp>
        <p:nvSpPr>
          <p:cNvPr id="443" name="Google Shape;443;p50"/>
          <p:cNvSpPr txBox="1">
            <a:spLocks noGrp="1"/>
          </p:cNvSpPr>
          <p:nvPr>
            <p:ph type="subTitle" idx="1"/>
          </p:nvPr>
        </p:nvSpPr>
        <p:spPr>
          <a:xfrm>
            <a:off x="0" y="712525"/>
            <a:ext cx="10820745" cy="133222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/>
            <a:r>
              <a:rPr lang="en-US" dirty="0"/>
              <a:t>We download historical stock prices from </a:t>
            </a:r>
            <a:r>
              <a:rPr lang="en-US" dirty="0">
                <a:hlinkClick r:id="rId3"/>
              </a:rPr>
              <a:t>Yahoo Finance website</a:t>
            </a:r>
            <a:r>
              <a:rPr lang="en-US" dirty="0"/>
              <a:t>：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A7A8E-49BA-1357-061A-6E9482412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468" y="1476125"/>
            <a:ext cx="7772400" cy="47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0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621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Data Processing</a:t>
            </a:r>
            <a:endParaRPr lang="en" dirty="0"/>
          </a:p>
        </p:txBody>
      </p:sp>
      <p:sp>
        <p:nvSpPr>
          <p:cNvPr id="443" name="Google Shape;443;p50"/>
          <p:cNvSpPr txBox="1">
            <a:spLocks noGrp="1"/>
          </p:cNvSpPr>
          <p:nvPr>
            <p:ph type="subTitle" idx="1"/>
          </p:nvPr>
        </p:nvSpPr>
        <p:spPr>
          <a:xfrm>
            <a:off x="127987" y="631024"/>
            <a:ext cx="11307522" cy="133222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 algn="l">
              <a:buFont typeface="Arial"/>
              <a:buChar char="•"/>
            </a:pPr>
            <a:r>
              <a:rPr lang="en-US" dirty="0"/>
              <a:t>Use </a:t>
            </a:r>
            <a:r>
              <a:rPr lang="en-US" altLang="zh-CN" dirty="0"/>
              <a:t>Python or Excel </a:t>
            </a:r>
            <a:r>
              <a:rPr lang="en-US" dirty="0"/>
              <a:t>to check whether there’s any null or outliers</a:t>
            </a:r>
            <a:endParaRPr lang="zh-CN" altLang="en-US" dirty="0"/>
          </a:p>
          <a:p>
            <a:pPr marL="380990" indent="-380990" algn="l">
              <a:buFont typeface="Arial"/>
              <a:buChar char="•"/>
            </a:pPr>
            <a:r>
              <a:rPr lang="en-US" dirty="0"/>
              <a:t>For there’s no wrong or blank historical data in this dataset, we don’t need to do much data clean.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C092B6-FAA8-7D2F-7B0A-6488A542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43" y="1963252"/>
            <a:ext cx="6449391" cy="47980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FF59B8-FD6B-7DBD-8990-A3C3806CB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544" y="2328792"/>
            <a:ext cx="2921000" cy="901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CBAA7D-1634-3C15-E937-91996D0E1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544" y="3627508"/>
            <a:ext cx="4547905" cy="6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6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4004</TotalTime>
  <Words>767</Words>
  <Application>Microsoft Macintosh PowerPoint</Application>
  <PresentationFormat>Widescreen</PresentationFormat>
  <Paragraphs>79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Source Sans Pro</vt:lpstr>
      <vt:lpstr>Verdana</vt:lpstr>
      <vt:lpstr>Office Theme</vt:lpstr>
      <vt:lpstr>Stock Price Prediction</vt:lpstr>
      <vt:lpstr>Part 0</vt:lpstr>
      <vt:lpstr>Scenario</vt:lpstr>
      <vt:lpstr>PowerPoint Presentation</vt:lpstr>
      <vt:lpstr>The dataset description</vt:lpstr>
      <vt:lpstr>The dataset description</vt:lpstr>
      <vt:lpstr>Part 1</vt:lpstr>
      <vt:lpstr>Obtaining Data</vt:lpstr>
      <vt:lpstr>Data Processing</vt:lpstr>
      <vt:lpstr>Part 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</dc:title>
  <dc:creator>Qinglin Gou</dc:creator>
  <cp:lastModifiedBy>Qinglin Gou</cp:lastModifiedBy>
  <cp:revision>12</cp:revision>
  <dcterms:created xsi:type="dcterms:W3CDTF">2024-01-29T06:51:09Z</dcterms:created>
  <dcterms:modified xsi:type="dcterms:W3CDTF">2024-02-01T01:37:01Z</dcterms:modified>
</cp:coreProperties>
</file>