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328" r:id="rId3"/>
    <p:sldId id="329" r:id="rId4"/>
    <p:sldId id="330" r:id="rId5"/>
    <p:sldId id="331" r:id="rId6"/>
    <p:sldId id="33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681"/>
  </p:normalViewPr>
  <p:slideViewPr>
    <p:cSldViewPr snapToGrid="0">
      <p:cViewPr varScale="1">
        <p:scale>
          <a:sx n="116" d="100"/>
          <a:sy n="116" d="100"/>
        </p:scale>
        <p:origin x="6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D92635-47CD-2C41-84C6-B7B7B370710E}" type="datetimeFigureOut">
              <a:rPr lang="en-US" smtClean="0"/>
              <a:t>2/18/24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554716-08D0-F044-A294-F0111DF3E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249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8aea891483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8aea891483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8aea891483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8aea891483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261964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8aea891483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8aea891483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7562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8aea891483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8aea891483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448168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8aea891483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8aea891483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90855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8BE10-8D50-3B6C-57AF-F28ADA70D6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06A508-2F68-8AA8-3ABE-0A78D1975B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177C12-0CC5-59FD-005D-0225FF504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912F7-EC87-9240-A0C4-A51EEB222370}" type="datetimeFigureOut">
              <a:rPr lang="en-US" smtClean="0"/>
              <a:t>2/17/24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1A4492-14ED-5AE5-FBB5-15A0171CE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F4D57-6695-E24C-13D4-544C2CC52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F66C2-660C-8B47-9D6E-619483669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191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9AB80-BC59-DC04-E5E1-A4ADFBA98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4EB6E4-C6CD-AA93-D67B-B6EF54BFC7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CC0948-B1A7-127F-62A8-E11EC8562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912F7-EC87-9240-A0C4-A51EEB222370}" type="datetimeFigureOut">
              <a:rPr lang="en-US" smtClean="0"/>
              <a:t>2/17/24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39673A-BBFA-89C6-0EBE-49918F0D0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4C8691-6ECE-4103-B4EA-5A5921B99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F66C2-660C-8B47-9D6E-619483669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582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D0A1A3-0758-8583-2C29-DA5DE464F9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FFEBEE-F180-C377-732C-B86D1E9987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EC1A2-25F1-AB41-568C-8305D63C1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912F7-EC87-9240-A0C4-A51EEB222370}" type="datetimeFigureOut">
              <a:rPr lang="en-US" smtClean="0"/>
              <a:t>2/17/24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45C267-D43E-89E0-CCBB-FB1DF15B0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920319-0F23-3989-E0F3-812256CA1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F66C2-660C-8B47-9D6E-619483669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5370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bg>
      <p:bgPr>
        <a:solidFill>
          <a:schemeClr val="lt1"/>
        </a:solid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5136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ubTitle" idx="1"/>
          </p:nvPr>
        </p:nvSpPr>
        <p:spPr>
          <a:xfrm>
            <a:off x="2635467" y="3938200"/>
            <a:ext cx="304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33"/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2"/>
          </p:nvPr>
        </p:nvSpPr>
        <p:spPr>
          <a:xfrm>
            <a:off x="7664667" y="3938200"/>
            <a:ext cx="304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33"/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/>
          <p:nvPr/>
        </p:nvSpPr>
        <p:spPr>
          <a:xfrm>
            <a:off x="6489700" y="720000"/>
            <a:ext cx="4742400" cy="303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3"/>
          </p:nvPr>
        </p:nvSpPr>
        <p:spPr>
          <a:xfrm>
            <a:off x="2635900" y="3515167"/>
            <a:ext cx="3047600" cy="45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ubTitle" idx="4"/>
          </p:nvPr>
        </p:nvSpPr>
        <p:spPr>
          <a:xfrm>
            <a:off x="7664667" y="3515167"/>
            <a:ext cx="3047600" cy="45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/>
          <p:nvPr/>
        </p:nvSpPr>
        <p:spPr>
          <a:xfrm rot="10800000" flipH="1">
            <a:off x="1" y="4803967"/>
            <a:ext cx="2054116" cy="2054028"/>
          </a:xfrm>
          <a:custGeom>
            <a:avLst/>
            <a:gdLst/>
            <a:ahLst/>
            <a:cxnLst/>
            <a:rect l="l" t="t" r="r" b="b"/>
            <a:pathLst>
              <a:path w="23248" h="23247" extrusionOk="0">
                <a:moveTo>
                  <a:pt x="1" y="0"/>
                </a:moveTo>
                <a:lnTo>
                  <a:pt x="1" y="23247"/>
                </a:lnTo>
                <a:cubicBezTo>
                  <a:pt x="12783" y="23247"/>
                  <a:pt x="23247" y="12849"/>
                  <a:pt x="2324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60636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B3022-9AB6-0A13-966D-761172648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E8017-28E8-54C9-7DA0-EB49B2DE7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02ACAC-4A58-E8FB-2922-6B86561D1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912F7-EC87-9240-A0C4-A51EEB222370}" type="datetimeFigureOut">
              <a:rPr lang="en-US" smtClean="0"/>
              <a:t>2/17/24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DDE8B-4460-7B3E-782C-3498BB71E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7C986-11D5-629E-52EC-AB24366D6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F66C2-660C-8B47-9D6E-619483669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354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3ED2F-6776-22E6-50E6-60460B3BF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EF3A55-C136-26F3-C608-6E899794CE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EE7CF-16AC-E7DF-6DCD-97559C3F2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912F7-EC87-9240-A0C4-A51EEB222370}" type="datetimeFigureOut">
              <a:rPr lang="en-US" smtClean="0"/>
              <a:t>2/17/24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E15F24-3072-CC0D-05CB-120BAF567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6D2C7-E74E-6C42-1402-08AE1B946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F66C2-660C-8B47-9D6E-619483669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91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1D575-9980-BA11-A4AF-A9E274415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3B4FB-42A8-3728-8A05-B85AA3C406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3971E3-E8D8-E12E-CF94-DE068D881F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FB8DF2-EEA2-57A2-73AE-D767F6C0F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912F7-EC87-9240-A0C4-A51EEB222370}" type="datetimeFigureOut">
              <a:rPr lang="en-US" smtClean="0"/>
              <a:t>2/17/24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32038B-338B-BA85-10C7-E083569D9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D7BCC2-E819-FED4-114A-7A046F22F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F66C2-660C-8B47-9D6E-619483669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708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7C030-EDA8-80BA-B2F6-C90E991CF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0D919A-FED4-024D-051C-389BFD3D02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F0C013-8C7F-D854-930C-1F8EBE3B79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9BF390-BE16-3AA1-0E5F-25B8CF9394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230520-4499-A702-D456-4FBE83F53D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635F74-9107-3045-5B3E-9A5278206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912F7-EC87-9240-A0C4-A51EEB222370}" type="datetimeFigureOut">
              <a:rPr lang="en-US" smtClean="0"/>
              <a:t>2/17/24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7F7D6A-5FC7-7DE7-7756-9CFCCAB43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EFE306-44BD-8954-EBDD-E01CEF752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F66C2-660C-8B47-9D6E-619483669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922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6E004-7616-8487-C0AC-938869D6A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895DA0-90FD-D7EA-42AB-F5E818720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912F7-EC87-9240-A0C4-A51EEB222370}" type="datetimeFigureOut">
              <a:rPr lang="en-US" smtClean="0"/>
              <a:t>2/17/24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8E4DCB-A7F0-851E-A0E5-15422FD13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EC8D1F-BEAF-F789-6BE0-A1926502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F66C2-660C-8B47-9D6E-619483669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130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98AA32-CAC7-D2D0-8708-18A77EF9F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912F7-EC87-9240-A0C4-A51EEB222370}" type="datetimeFigureOut">
              <a:rPr lang="en-US" smtClean="0"/>
              <a:t>2/17/24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B345A8-2AA3-0DAC-3190-BE81A992A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DE7483-5143-3AB5-C771-0529682D6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F66C2-660C-8B47-9D6E-619483669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281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0A208-9242-53F9-A50C-DD34F6E55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5EBF2-42F1-A4FF-26D4-5AA7EF9250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064DCD-1DC7-BFF0-5C0A-FCC83FBD19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21EAF3-8121-85AC-CB91-965E1A834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912F7-EC87-9240-A0C4-A51EEB222370}" type="datetimeFigureOut">
              <a:rPr lang="en-US" smtClean="0"/>
              <a:t>2/17/24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287E8D-C607-6FCC-978E-6E95E543D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D6931A-B56D-E340-96A9-E8A55B5F0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F66C2-660C-8B47-9D6E-619483669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439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E2406-39F9-6DBC-7A92-C8B58C765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6AE932-7B76-894E-3EB9-15EE4DCB10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229CD7-8B34-D785-F974-6727922F5E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D5BDC5-799E-DF98-C190-38BDA7148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912F7-EC87-9240-A0C4-A51EEB222370}" type="datetimeFigureOut">
              <a:rPr lang="en-US" smtClean="0"/>
              <a:t>2/17/24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9EFB96-B251-E4F2-ECCD-27AAF2FAC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7B46D3-6EA8-C54B-3C82-E62AE5638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F66C2-660C-8B47-9D6E-619483669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564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1D1D92-E43F-B946-CE6C-5B85A2570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B36E7-0F2F-EDCC-9748-514EA85DFF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BAEB87-4D1E-7AC7-1B20-F6D5A64E6A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3912F7-EC87-9240-A0C4-A51EEB222370}" type="datetimeFigureOut">
              <a:rPr lang="en-US" smtClean="0"/>
              <a:t>2/17/24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74E1D7-B40E-EA4D-56B0-A2C46CA4A3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0BAA20-3084-F4BE-79C9-074797D452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F66C2-660C-8B47-9D6E-619483669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330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hyperlink" Target="https://github.com/QinglinGou/DS5500_Stock_price_prediction" TargetMode="External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7ABD1B6-E872-37B0-15D9-F415C823FB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413" y="2394781"/>
            <a:ext cx="901148" cy="90114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2244568-DB66-E152-17F0-B80D12C561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7063" y="2433347"/>
            <a:ext cx="875566" cy="87556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7EA5210-06F6-EE98-71FC-CF360A449B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6684" y="2158900"/>
            <a:ext cx="522910" cy="5229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1EF9C8F-72ED-41CD-0716-A6D10EFF70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96596" y="2268851"/>
            <a:ext cx="1134596" cy="11345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878DBA1-A246-D071-7CCA-FE01DA3895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93995" y="2438600"/>
            <a:ext cx="848512" cy="848512"/>
          </a:xfrm>
          <a:prstGeom prst="rect">
            <a:avLst/>
          </a:prstGeom>
        </p:spPr>
      </p:pic>
      <p:pic>
        <p:nvPicPr>
          <p:cNvPr id="1026" name="Picture 2" descr="Random forest classifier Icon">
            <a:extLst>
              <a:ext uri="{FF2B5EF4-FFF2-40B4-BE49-F238E27FC236}">
                <a16:creationId xmlns:a16="http://schemas.microsoft.com/office/drawing/2014/main" id="{71B6620A-3267-9026-BABE-FF6701E41B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9303" y="2297903"/>
            <a:ext cx="1099238" cy="1099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ight Arrow 11">
            <a:extLst>
              <a:ext uri="{FF2B5EF4-FFF2-40B4-BE49-F238E27FC236}">
                <a16:creationId xmlns:a16="http://schemas.microsoft.com/office/drawing/2014/main" id="{FC53BC05-E7D3-370E-A05F-E250CF8DFFB5}"/>
              </a:ext>
            </a:extLst>
          </p:cNvPr>
          <p:cNvSpPr/>
          <p:nvPr/>
        </p:nvSpPr>
        <p:spPr>
          <a:xfrm>
            <a:off x="10092768" y="2781504"/>
            <a:ext cx="848512" cy="185558"/>
          </a:xfrm>
          <a:prstGeom prst="right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56D271-0AE6-9B39-AC53-8C34ACC4226E}"/>
              </a:ext>
            </a:extLst>
          </p:cNvPr>
          <p:cNvSpPr txBox="1"/>
          <p:nvPr/>
        </p:nvSpPr>
        <p:spPr>
          <a:xfrm>
            <a:off x="116125" y="3418179"/>
            <a:ext cx="11345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cs typeface="Times New Roman" panose="02020603050405020304" pitchFamily="18" charset="0"/>
              </a:rPr>
              <a:t>Stock Price Data</a:t>
            </a: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FBA75B92-14FA-2535-70EC-499563D49899}"/>
              </a:ext>
            </a:extLst>
          </p:cNvPr>
          <p:cNvSpPr/>
          <p:nvPr/>
        </p:nvSpPr>
        <p:spPr>
          <a:xfrm>
            <a:off x="1250720" y="2826488"/>
            <a:ext cx="848512" cy="185558"/>
          </a:xfrm>
          <a:prstGeom prst="right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BB6ADCA-6FF9-8B17-A117-BDAD6D1C981C}"/>
              </a:ext>
            </a:extLst>
          </p:cNvPr>
          <p:cNvSpPr txBox="1"/>
          <p:nvPr/>
        </p:nvSpPr>
        <p:spPr>
          <a:xfrm>
            <a:off x="1261595" y="3106758"/>
            <a:ext cx="8216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cs typeface="Times New Roman" panose="02020603050405020304" pitchFamily="18" charset="0"/>
              </a:rPr>
              <a:t>Data Clean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CEC277-0F3B-B49C-3236-C2CE4608A434}"/>
              </a:ext>
            </a:extLst>
          </p:cNvPr>
          <p:cNvSpPr txBox="1"/>
          <p:nvPr/>
        </p:nvSpPr>
        <p:spPr>
          <a:xfrm>
            <a:off x="2206737" y="3431752"/>
            <a:ext cx="11345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cs typeface="Times New Roman" panose="02020603050405020304" pitchFamily="18" charset="0"/>
              </a:rPr>
              <a:t>Data Preparation</a:t>
            </a:r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6761CD4C-3311-E24B-912A-FC239579157A}"/>
              </a:ext>
            </a:extLst>
          </p:cNvPr>
          <p:cNvSpPr/>
          <p:nvPr/>
        </p:nvSpPr>
        <p:spPr>
          <a:xfrm>
            <a:off x="3458813" y="2812821"/>
            <a:ext cx="848512" cy="185558"/>
          </a:xfrm>
          <a:prstGeom prst="right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C5B35D8-2488-3087-C724-73FB0FF8DC98}"/>
              </a:ext>
            </a:extLst>
          </p:cNvPr>
          <p:cNvSpPr txBox="1"/>
          <p:nvPr/>
        </p:nvSpPr>
        <p:spPr>
          <a:xfrm>
            <a:off x="3278400" y="3084727"/>
            <a:ext cx="12980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cs typeface="Times New Roman" panose="02020603050405020304" pitchFamily="18" charset="0"/>
              </a:rPr>
              <a:t>Feature Engineering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7B09E84-5FD1-5F04-2F84-D567A3B834F2}"/>
              </a:ext>
            </a:extLst>
          </p:cNvPr>
          <p:cNvSpPr txBox="1"/>
          <p:nvPr/>
        </p:nvSpPr>
        <p:spPr>
          <a:xfrm>
            <a:off x="4694901" y="3449812"/>
            <a:ext cx="11345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cs typeface="Times New Roman" panose="02020603050405020304" pitchFamily="18" charset="0"/>
              </a:rPr>
              <a:t>4 FE Methods</a:t>
            </a:r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7FEC3027-BF09-E2FD-B171-9692BFC17A72}"/>
              </a:ext>
            </a:extLst>
          </p:cNvPr>
          <p:cNvSpPr/>
          <p:nvPr/>
        </p:nvSpPr>
        <p:spPr>
          <a:xfrm>
            <a:off x="5860166" y="2822216"/>
            <a:ext cx="848512" cy="185558"/>
          </a:xfrm>
          <a:prstGeom prst="right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0153F91-0702-66B7-4F39-506281B7C84E}"/>
              </a:ext>
            </a:extLst>
          </p:cNvPr>
          <p:cNvSpPr txBox="1"/>
          <p:nvPr/>
        </p:nvSpPr>
        <p:spPr>
          <a:xfrm>
            <a:off x="9020579" y="3449812"/>
            <a:ext cx="848512" cy="246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cs typeface="Times New Roman" panose="02020603050405020304" pitchFamily="18" charset="0"/>
              </a:rPr>
              <a:t>Evaluation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3CAA654-E550-DCBD-EA9C-6BF2617BCBEC}"/>
              </a:ext>
            </a:extLst>
          </p:cNvPr>
          <p:cNvSpPr txBox="1"/>
          <p:nvPr/>
        </p:nvSpPr>
        <p:spPr>
          <a:xfrm>
            <a:off x="6840811" y="3449811"/>
            <a:ext cx="9991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cs typeface="Times New Roman" panose="02020603050405020304" pitchFamily="18" charset="0"/>
              </a:rPr>
              <a:t>4 ML Models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2CD6CBD-6602-B0EB-F866-DD383F68A610}"/>
              </a:ext>
            </a:extLst>
          </p:cNvPr>
          <p:cNvSpPr txBox="1"/>
          <p:nvPr/>
        </p:nvSpPr>
        <p:spPr>
          <a:xfrm>
            <a:off x="10985745" y="3449811"/>
            <a:ext cx="10992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cs typeface="Times New Roman" panose="02020603050405020304" pitchFamily="18" charset="0"/>
              </a:rPr>
              <a:t>Best (FE + Model)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A9C7469-4107-CDF1-70F6-C6F3937580C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37394" y="2407554"/>
            <a:ext cx="1014882" cy="1014882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52A5221F-B497-8BD6-7A0F-39A2CBCB6712}"/>
              </a:ext>
            </a:extLst>
          </p:cNvPr>
          <p:cNvSpPr txBox="1"/>
          <p:nvPr/>
        </p:nvSpPr>
        <p:spPr>
          <a:xfrm>
            <a:off x="7963938" y="3042423"/>
            <a:ext cx="848512" cy="246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cs typeface="Times New Roman" panose="02020603050405020304" pitchFamily="18" charset="0"/>
              </a:rPr>
              <a:t>Regression </a:t>
            </a:r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97BF5A81-412A-30DF-EC83-42668AEF7909}"/>
              </a:ext>
            </a:extLst>
          </p:cNvPr>
          <p:cNvSpPr/>
          <p:nvPr/>
        </p:nvSpPr>
        <p:spPr>
          <a:xfrm>
            <a:off x="7948390" y="2808549"/>
            <a:ext cx="848512" cy="185558"/>
          </a:xfrm>
          <a:prstGeom prst="right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383FE55B-DD07-EC18-CEB2-B3489F012AF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93643" y="2331021"/>
            <a:ext cx="450483" cy="450483"/>
          </a:xfrm>
          <a:prstGeom prst="rect">
            <a:avLst/>
          </a:prstGeom>
        </p:spPr>
      </p:pic>
      <p:sp>
        <p:nvSpPr>
          <p:cNvPr id="1033" name="TextBox 1032">
            <a:extLst>
              <a:ext uri="{FF2B5EF4-FFF2-40B4-BE49-F238E27FC236}">
                <a16:creationId xmlns:a16="http://schemas.microsoft.com/office/drawing/2014/main" id="{6B71851C-D245-7217-443A-C4991A7095B9}"/>
              </a:ext>
            </a:extLst>
          </p:cNvPr>
          <p:cNvSpPr txBox="1"/>
          <p:nvPr/>
        </p:nvSpPr>
        <p:spPr>
          <a:xfrm>
            <a:off x="94576" y="96595"/>
            <a:ext cx="61961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Stock Price Prediction Project Workflow</a:t>
            </a:r>
          </a:p>
        </p:txBody>
      </p:sp>
      <p:sp>
        <p:nvSpPr>
          <p:cNvPr id="1034" name="TextBox 1033">
            <a:extLst>
              <a:ext uri="{FF2B5EF4-FFF2-40B4-BE49-F238E27FC236}">
                <a16:creationId xmlns:a16="http://schemas.microsoft.com/office/drawing/2014/main" id="{E666C0EF-BD41-106F-5802-45BE1EA239CB}"/>
              </a:ext>
            </a:extLst>
          </p:cNvPr>
          <p:cNvSpPr txBox="1"/>
          <p:nvPr/>
        </p:nvSpPr>
        <p:spPr>
          <a:xfrm>
            <a:off x="0" y="5651165"/>
            <a:ext cx="7340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hlinkClick r:id="rId10"/>
              </a:rPr>
              <a:t>Github</a:t>
            </a:r>
            <a:r>
              <a:rPr lang="en-US" dirty="0">
                <a:hlinkClick r:id="rId10"/>
              </a:rPr>
              <a:t> link: </a:t>
            </a:r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QinglinGou</a:t>
            </a:r>
            <a:r>
              <a:rPr lang="en-US" dirty="0"/>
              <a:t>/DS5500_Stock_price_prediction</a:t>
            </a:r>
          </a:p>
        </p:txBody>
      </p:sp>
    </p:spTree>
    <p:extLst>
      <p:ext uri="{BB962C8B-B14F-4D97-AF65-F5344CB8AC3E}">
        <p14:creationId xmlns:p14="http://schemas.microsoft.com/office/powerpoint/2010/main" val="3217259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1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51360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dirty="0"/>
              <a:t>Dataset Preparation</a:t>
            </a:r>
            <a:endParaRPr dirty="0"/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D26DEB7E-DEED-48D7-98F9-0D67B99F75A2}"/>
              </a:ext>
            </a:extLst>
          </p:cNvPr>
          <p:cNvGrpSpPr/>
          <p:nvPr/>
        </p:nvGrpSpPr>
        <p:grpSpPr>
          <a:xfrm>
            <a:off x="2373749" y="4282347"/>
            <a:ext cx="1193259" cy="1478604"/>
            <a:chOff x="1423482" y="2170889"/>
            <a:chExt cx="894944" cy="1108953"/>
          </a:xfrm>
        </p:grpSpPr>
        <p:sp>
          <p:nvSpPr>
            <p:cNvPr id="36" name="圆柱形 35">
              <a:extLst>
                <a:ext uri="{FF2B5EF4-FFF2-40B4-BE49-F238E27FC236}">
                  <a16:creationId xmlns:a16="http://schemas.microsoft.com/office/drawing/2014/main" id="{D6FA8EA4-5383-44FA-AA28-6EEC166C7DC1}"/>
                </a:ext>
              </a:extLst>
            </p:cNvPr>
            <p:cNvSpPr/>
            <p:nvPr/>
          </p:nvSpPr>
          <p:spPr>
            <a:xfrm>
              <a:off x="1423482" y="2890736"/>
              <a:ext cx="894944" cy="389106"/>
            </a:xfrm>
            <a:prstGeom prst="can">
              <a:avLst>
                <a:gd name="adj" fmla="val 50000"/>
              </a:avLst>
            </a:prstGeom>
            <a:ln>
              <a:solidFill>
                <a:srgbClr val="EBB55A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38" name="圆柱形 37">
              <a:extLst>
                <a:ext uri="{FF2B5EF4-FFF2-40B4-BE49-F238E27FC236}">
                  <a16:creationId xmlns:a16="http://schemas.microsoft.com/office/drawing/2014/main" id="{D7D34CCC-BF52-4AF2-988E-C1B54611AD8E}"/>
                </a:ext>
              </a:extLst>
            </p:cNvPr>
            <p:cNvSpPr/>
            <p:nvPr/>
          </p:nvSpPr>
          <p:spPr>
            <a:xfrm>
              <a:off x="1423482" y="2170889"/>
              <a:ext cx="894944" cy="914400"/>
            </a:xfrm>
            <a:prstGeom prst="can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35" name="圆柱形 34">
              <a:extLst>
                <a:ext uri="{FF2B5EF4-FFF2-40B4-BE49-F238E27FC236}">
                  <a16:creationId xmlns:a16="http://schemas.microsoft.com/office/drawing/2014/main" id="{74FFD6B1-54AF-449B-93CA-2F018233A0B2}"/>
                </a:ext>
              </a:extLst>
            </p:cNvPr>
            <p:cNvSpPr/>
            <p:nvPr/>
          </p:nvSpPr>
          <p:spPr>
            <a:xfrm>
              <a:off x="1423482" y="2598907"/>
              <a:ext cx="894944" cy="389106"/>
            </a:xfrm>
            <a:prstGeom prst="can">
              <a:avLst>
                <a:gd name="adj" fmla="val 50000"/>
              </a:avLst>
            </a:prstGeom>
            <a:ln>
              <a:solidFill>
                <a:srgbClr val="EBB55A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39" name="圆柱形 38">
              <a:extLst>
                <a:ext uri="{FF2B5EF4-FFF2-40B4-BE49-F238E27FC236}">
                  <a16:creationId xmlns:a16="http://schemas.microsoft.com/office/drawing/2014/main" id="{BEB6BF5A-7D6E-45D3-BA7D-52D56844092A}"/>
                </a:ext>
              </a:extLst>
            </p:cNvPr>
            <p:cNvSpPr/>
            <p:nvPr/>
          </p:nvSpPr>
          <p:spPr>
            <a:xfrm>
              <a:off x="1423482" y="2208178"/>
              <a:ext cx="894944" cy="585281"/>
            </a:xfrm>
            <a:prstGeom prst="can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34" name="圆柱形 33">
              <a:extLst>
                <a:ext uri="{FF2B5EF4-FFF2-40B4-BE49-F238E27FC236}">
                  <a16:creationId xmlns:a16="http://schemas.microsoft.com/office/drawing/2014/main" id="{4DA653A8-B8C4-49CE-85DC-D117033E8DBA}"/>
                </a:ext>
              </a:extLst>
            </p:cNvPr>
            <p:cNvSpPr/>
            <p:nvPr/>
          </p:nvSpPr>
          <p:spPr>
            <a:xfrm>
              <a:off x="1423482" y="2331397"/>
              <a:ext cx="894944" cy="389106"/>
            </a:xfrm>
            <a:prstGeom prst="can">
              <a:avLst>
                <a:gd name="adj" fmla="val 50000"/>
              </a:avLst>
            </a:prstGeom>
            <a:ln>
              <a:solidFill>
                <a:srgbClr val="EBB55A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/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1DDBD34C-A493-4D6D-93B1-F83B515FD1C3}"/>
              </a:ext>
            </a:extLst>
          </p:cNvPr>
          <p:cNvGrpSpPr/>
          <p:nvPr/>
        </p:nvGrpSpPr>
        <p:grpSpPr>
          <a:xfrm>
            <a:off x="5128192" y="4293144"/>
            <a:ext cx="1193259" cy="1478604"/>
            <a:chOff x="1423482" y="2170889"/>
            <a:chExt cx="894944" cy="1108953"/>
          </a:xfrm>
        </p:grpSpPr>
        <p:sp>
          <p:nvSpPr>
            <p:cNvPr id="42" name="圆柱形 41">
              <a:extLst>
                <a:ext uri="{FF2B5EF4-FFF2-40B4-BE49-F238E27FC236}">
                  <a16:creationId xmlns:a16="http://schemas.microsoft.com/office/drawing/2014/main" id="{A2C57DC3-9FA7-4819-B949-5B96F58D46B7}"/>
                </a:ext>
              </a:extLst>
            </p:cNvPr>
            <p:cNvSpPr/>
            <p:nvPr/>
          </p:nvSpPr>
          <p:spPr>
            <a:xfrm>
              <a:off x="1423482" y="2890736"/>
              <a:ext cx="894944" cy="389106"/>
            </a:xfrm>
            <a:prstGeom prst="can">
              <a:avLst>
                <a:gd name="adj" fmla="val 50000"/>
              </a:avLst>
            </a:prstGeom>
            <a:ln>
              <a:solidFill>
                <a:srgbClr val="EBB55A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43" name="圆柱形 42">
              <a:extLst>
                <a:ext uri="{FF2B5EF4-FFF2-40B4-BE49-F238E27FC236}">
                  <a16:creationId xmlns:a16="http://schemas.microsoft.com/office/drawing/2014/main" id="{5E594AA8-CC08-471C-B911-E70797A26591}"/>
                </a:ext>
              </a:extLst>
            </p:cNvPr>
            <p:cNvSpPr/>
            <p:nvPr/>
          </p:nvSpPr>
          <p:spPr>
            <a:xfrm>
              <a:off x="1423482" y="2170889"/>
              <a:ext cx="894944" cy="914400"/>
            </a:xfrm>
            <a:prstGeom prst="can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44" name="圆柱形 43">
              <a:extLst>
                <a:ext uri="{FF2B5EF4-FFF2-40B4-BE49-F238E27FC236}">
                  <a16:creationId xmlns:a16="http://schemas.microsoft.com/office/drawing/2014/main" id="{9CBB08B0-E446-4D6C-A2AE-33ADC715CEEE}"/>
                </a:ext>
              </a:extLst>
            </p:cNvPr>
            <p:cNvSpPr/>
            <p:nvPr/>
          </p:nvSpPr>
          <p:spPr>
            <a:xfrm>
              <a:off x="1423482" y="2598907"/>
              <a:ext cx="894944" cy="389106"/>
            </a:xfrm>
            <a:prstGeom prst="can">
              <a:avLst>
                <a:gd name="adj" fmla="val 50000"/>
              </a:avLst>
            </a:prstGeom>
            <a:ln>
              <a:solidFill>
                <a:srgbClr val="EBB55A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45" name="圆柱形 44">
              <a:extLst>
                <a:ext uri="{FF2B5EF4-FFF2-40B4-BE49-F238E27FC236}">
                  <a16:creationId xmlns:a16="http://schemas.microsoft.com/office/drawing/2014/main" id="{110BE048-9BAD-4AB5-8E55-3FF8671C618D}"/>
                </a:ext>
              </a:extLst>
            </p:cNvPr>
            <p:cNvSpPr/>
            <p:nvPr/>
          </p:nvSpPr>
          <p:spPr>
            <a:xfrm>
              <a:off x="1423482" y="2208178"/>
              <a:ext cx="894944" cy="585281"/>
            </a:xfrm>
            <a:prstGeom prst="can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46" name="圆柱形 45">
              <a:extLst>
                <a:ext uri="{FF2B5EF4-FFF2-40B4-BE49-F238E27FC236}">
                  <a16:creationId xmlns:a16="http://schemas.microsoft.com/office/drawing/2014/main" id="{0BA49E9C-1BFC-481C-859D-83D8086BE415}"/>
                </a:ext>
              </a:extLst>
            </p:cNvPr>
            <p:cNvSpPr/>
            <p:nvPr/>
          </p:nvSpPr>
          <p:spPr>
            <a:xfrm>
              <a:off x="1423482" y="2331397"/>
              <a:ext cx="894944" cy="389106"/>
            </a:xfrm>
            <a:prstGeom prst="can">
              <a:avLst>
                <a:gd name="adj" fmla="val 50000"/>
              </a:avLst>
            </a:prstGeom>
            <a:ln>
              <a:solidFill>
                <a:srgbClr val="EBB55A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/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6F4AA96F-C086-4423-A86B-650C9E28F875}"/>
              </a:ext>
            </a:extLst>
          </p:cNvPr>
          <p:cNvGrpSpPr/>
          <p:nvPr/>
        </p:nvGrpSpPr>
        <p:grpSpPr>
          <a:xfrm>
            <a:off x="3558678" y="1442195"/>
            <a:ext cx="1374735" cy="1703477"/>
            <a:chOff x="1423482" y="2170889"/>
            <a:chExt cx="894944" cy="1108953"/>
          </a:xfrm>
        </p:grpSpPr>
        <p:sp>
          <p:nvSpPr>
            <p:cNvPr id="48" name="圆柱形 47">
              <a:extLst>
                <a:ext uri="{FF2B5EF4-FFF2-40B4-BE49-F238E27FC236}">
                  <a16:creationId xmlns:a16="http://schemas.microsoft.com/office/drawing/2014/main" id="{6A65972B-0DE0-4F2B-8531-890B72D4843F}"/>
                </a:ext>
              </a:extLst>
            </p:cNvPr>
            <p:cNvSpPr/>
            <p:nvPr/>
          </p:nvSpPr>
          <p:spPr>
            <a:xfrm>
              <a:off x="1423482" y="2890736"/>
              <a:ext cx="894944" cy="389106"/>
            </a:xfrm>
            <a:prstGeom prst="can">
              <a:avLst>
                <a:gd name="adj" fmla="val 50000"/>
              </a:avLst>
            </a:prstGeom>
            <a:ln>
              <a:solidFill>
                <a:srgbClr val="EBB55A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49" name="圆柱形 48">
              <a:extLst>
                <a:ext uri="{FF2B5EF4-FFF2-40B4-BE49-F238E27FC236}">
                  <a16:creationId xmlns:a16="http://schemas.microsoft.com/office/drawing/2014/main" id="{4B6C1FA8-A077-473F-9360-B604D8A68BB8}"/>
                </a:ext>
              </a:extLst>
            </p:cNvPr>
            <p:cNvSpPr/>
            <p:nvPr/>
          </p:nvSpPr>
          <p:spPr>
            <a:xfrm>
              <a:off x="1423482" y="2170889"/>
              <a:ext cx="894944" cy="914400"/>
            </a:xfrm>
            <a:prstGeom prst="can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50" name="圆柱形 49">
              <a:extLst>
                <a:ext uri="{FF2B5EF4-FFF2-40B4-BE49-F238E27FC236}">
                  <a16:creationId xmlns:a16="http://schemas.microsoft.com/office/drawing/2014/main" id="{E1AD64A8-2AAB-458E-B67A-96BF2A356D7F}"/>
                </a:ext>
              </a:extLst>
            </p:cNvPr>
            <p:cNvSpPr/>
            <p:nvPr/>
          </p:nvSpPr>
          <p:spPr>
            <a:xfrm>
              <a:off x="1423482" y="2598907"/>
              <a:ext cx="894944" cy="389106"/>
            </a:xfrm>
            <a:prstGeom prst="can">
              <a:avLst>
                <a:gd name="adj" fmla="val 50000"/>
              </a:avLst>
            </a:prstGeom>
            <a:ln>
              <a:solidFill>
                <a:srgbClr val="EBB55A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51" name="圆柱形 50">
              <a:extLst>
                <a:ext uri="{FF2B5EF4-FFF2-40B4-BE49-F238E27FC236}">
                  <a16:creationId xmlns:a16="http://schemas.microsoft.com/office/drawing/2014/main" id="{877AD451-0282-4820-BE6A-27A62094CDC9}"/>
                </a:ext>
              </a:extLst>
            </p:cNvPr>
            <p:cNvSpPr/>
            <p:nvPr/>
          </p:nvSpPr>
          <p:spPr>
            <a:xfrm>
              <a:off x="1423482" y="2208178"/>
              <a:ext cx="894944" cy="585281"/>
            </a:xfrm>
            <a:prstGeom prst="can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52" name="圆柱形 51">
              <a:extLst>
                <a:ext uri="{FF2B5EF4-FFF2-40B4-BE49-F238E27FC236}">
                  <a16:creationId xmlns:a16="http://schemas.microsoft.com/office/drawing/2014/main" id="{E541446A-B43C-4912-8D1B-40DDBCCFB9A3}"/>
                </a:ext>
              </a:extLst>
            </p:cNvPr>
            <p:cNvSpPr/>
            <p:nvPr/>
          </p:nvSpPr>
          <p:spPr>
            <a:xfrm>
              <a:off x="1423482" y="2331397"/>
              <a:ext cx="894944" cy="389106"/>
            </a:xfrm>
            <a:prstGeom prst="can">
              <a:avLst>
                <a:gd name="adj" fmla="val 50000"/>
              </a:avLst>
            </a:prstGeom>
            <a:ln>
              <a:solidFill>
                <a:srgbClr val="EBB55A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/>
            </a:p>
          </p:txBody>
        </p:sp>
      </p:grpSp>
      <p:sp>
        <p:nvSpPr>
          <p:cNvPr id="16" name="矩形 15">
            <a:extLst>
              <a:ext uri="{FF2B5EF4-FFF2-40B4-BE49-F238E27FC236}">
                <a16:creationId xmlns:a16="http://schemas.microsoft.com/office/drawing/2014/main" id="{E9D42081-3A71-4CE2-9FDA-2F6CD27DEDAF}"/>
              </a:ext>
            </a:extLst>
          </p:cNvPr>
          <p:cNvSpPr/>
          <p:nvPr/>
        </p:nvSpPr>
        <p:spPr>
          <a:xfrm>
            <a:off x="3558676" y="3291629"/>
            <a:ext cx="1354858" cy="4205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133" dirty="0">
                <a:solidFill>
                  <a:srgbClr val="637B7F"/>
                </a:solidFill>
                <a:latin typeface="Reem Kufi" panose="02010600030101010101"/>
              </a:rPr>
              <a:t>Stock data</a:t>
            </a:r>
            <a:endParaRPr lang="zh-CN" altLang="en-US" sz="2133" dirty="0">
              <a:solidFill>
                <a:srgbClr val="637B7F"/>
              </a:solidFill>
              <a:latin typeface="Reem Kufi" panose="02010600030101010101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B9C031BD-ECE0-4916-9F3C-8A45BA622BCA}"/>
              </a:ext>
            </a:extLst>
          </p:cNvPr>
          <p:cNvSpPr/>
          <p:nvPr/>
        </p:nvSpPr>
        <p:spPr>
          <a:xfrm>
            <a:off x="2199656" y="5858228"/>
            <a:ext cx="18485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637B7F"/>
                </a:solidFill>
                <a:latin typeface="Reem Kufi" panose="02010600030101010101"/>
              </a:rPr>
              <a:t>Training data</a:t>
            </a:r>
            <a:endParaRPr lang="zh-CN" altLang="en-US" sz="2400" dirty="0">
              <a:solidFill>
                <a:srgbClr val="637B7F"/>
              </a:solidFill>
              <a:latin typeface="Reem Kufi" panose="02010600030101010101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9AE60F8C-700E-4D46-A9CB-8BB77777E24A}"/>
              </a:ext>
            </a:extLst>
          </p:cNvPr>
          <p:cNvSpPr/>
          <p:nvPr/>
        </p:nvSpPr>
        <p:spPr>
          <a:xfrm>
            <a:off x="5063422" y="5858227"/>
            <a:ext cx="13227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637B7F"/>
                </a:solidFill>
                <a:latin typeface="Reem Kufi" panose="02010600030101010101"/>
              </a:rPr>
              <a:t>Test data</a:t>
            </a:r>
            <a:endParaRPr lang="zh-CN" altLang="en-US" sz="2400" dirty="0">
              <a:solidFill>
                <a:srgbClr val="637B7F"/>
              </a:solidFill>
              <a:latin typeface="Reem Kufi" panose="02010600030101010101"/>
            </a:endParaRP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F10A5809-C2BE-4FE7-BAC0-36F20E089EC6}"/>
              </a:ext>
            </a:extLst>
          </p:cNvPr>
          <p:cNvCxnSpPr/>
          <p:nvPr/>
        </p:nvCxnSpPr>
        <p:spPr>
          <a:xfrm>
            <a:off x="1943112" y="4093509"/>
            <a:ext cx="0" cy="12970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924CBA94-E9F8-44ED-82B9-DFCE77B7EB93}"/>
              </a:ext>
            </a:extLst>
          </p:cNvPr>
          <p:cNvSpPr txBox="1"/>
          <p:nvPr/>
        </p:nvSpPr>
        <p:spPr>
          <a:xfrm>
            <a:off x="1486260" y="3741763"/>
            <a:ext cx="1077539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67" dirty="0">
                <a:solidFill>
                  <a:srgbClr val="D74929"/>
                </a:solidFill>
                <a:latin typeface="Reem Kufi"/>
                <a:sym typeface="Reem Kufi"/>
              </a:rPr>
              <a:t>2018-01-02</a:t>
            </a:r>
            <a:endParaRPr lang="zh-CN" altLang="en-US" sz="4000" dirty="0">
              <a:solidFill>
                <a:srgbClr val="D74929"/>
              </a:solidFill>
              <a:latin typeface="Reem Kufi"/>
              <a:sym typeface="Reem Kufi"/>
            </a:endParaRPr>
          </a:p>
        </p:txBody>
      </p: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DF744879-2E72-486A-8064-AACF7C514DB3}"/>
              </a:ext>
            </a:extLst>
          </p:cNvPr>
          <p:cNvCxnSpPr>
            <a:cxnSpLocks/>
          </p:cNvCxnSpPr>
          <p:nvPr/>
        </p:nvCxnSpPr>
        <p:spPr>
          <a:xfrm>
            <a:off x="1919303" y="4206664"/>
            <a:ext cx="462967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EC38634C-0028-44DA-BFFD-537C5A94E820}"/>
              </a:ext>
            </a:extLst>
          </p:cNvPr>
          <p:cNvCxnSpPr/>
          <p:nvPr/>
        </p:nvCxnSpPr>
        <p:spPr>
          <a:xfrm>
            <a:off x="4910209" y="4093508"/>
            <a:ext cx="0" cy="12970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C7CB38A4-3ADF-4ADC-BDC7-2F3339D73EB4}"/>
              </a:ext>
            </a:extLst>
          </p:cNvPr>
          <p:cNvCxnSpPr/>
          <p:nvPr/>
        </p:nvCxnSpPr>
        <p:spPr>
          <a:xfrm>
            <a:off x="6548979" y="4100521"/>
            <a:ext cx="0" cy="12970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本框 72">
            <a:extLst>
              <a:ext uri="{FF2B5EF4-FFF2-40B4-BE49-F238E27FC236}">
                <a16:creationId xmlns:a16="http://schemas.microsoft.com/office/drawing/2014/main" id="{0DAF9274-4780-48D7-AEDC-8F469C72C8B8}"/>
              </a:ext>
            </a:extLst>
          </p:cNvPr>
          <p:cNvSpPr txBox="1"/>
          <p:nvPr/>
        </p:nvSpPr>
        <p:spPr>
          <a:xfrm>
            <a:off x="4299197" y="3699726"/>
            <a:ext cx="1066318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67" dirty="0">
                <a:solidFill>
                  <a:srgbClr val="D74929"/>
                </a:solidFill>
                <a:latin typeface="Reem Kufi"/>
                <a:sym typeface="Reem Kufi"/>
              </a:rPr>
              <a:t>2023-01-01</a:t>
            </a:r>
            <a:endParaRPr lang="zh-CN" altLang="en-US" sz="1467" dirty="0">
              <a:solidFill>
                <a:srgbClr val="D74929"/>
              </a:solidFill>
              <a:latin typeface="Reem Kufi"/>
              <a:sym typeface="Reem Kufi"/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E1B398CD-6185-490E-8C59-A226115AB4F1}"/>
              </a:ext>
            </a:extLst>
          </p:cNvPr>
          <p:cNvSpPr txBox="1"/>
          <p:nvPr/>
        </p:nvSpPr>
        <p:spPr>
          <a:xfrm>
            <a:off x="6187100" y="3749468"/>
            <a:ext cx="696024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67" dirty="0">
                <a:solidFill>
                  <a:srgbClr val="D74929"/>
                </a:solidFill>
                <a:latin typeface="Reem Kufi"/>
                <a:sym typeface="Reem Kufi"/>
              </a:rPr>
              <a:t>till</a:t>
            </a:r>
            <a:r>
              <a:rPr lang="en-US" altLang="zh-CN" sz="1467" dirty="0">
                <a:solidFill>
                  <a:srgbClr val="FF0000"/>
                </a:solidFill>
                <a:latin typeface="Reem Kufi"/>
                <a:sym typeface="Reem Kufi"/>
              </a:rPr>
              <a:t> </a:t>
            </a:r>
            <a:r>
              <a:rPr lang="en-US" altLang="zh-CN" sz="1467" dirty="0">
                <a:solidFill>
                  <a:srgbClr val="D74929"/>
                </a:solidFill>
                <a:latin typeface="Reem Kufi"/>
                <a:sym typeface="Reem Kufi"/>
              </a:rPr>
              <a:t>now</a:t>
            </a:r>
            <a:endParaRPr lang="zh-CN" altLang="en-US" sz="1467" dirty="0">
              <a:solidFill>
                <a:srgbClr val="D74929"/>
              </a:solidFill>
              <a:latin typeface="Reem Kufi"/>
              <a:sym typeface="Reem Kufi"/>
            </a:endParaRPr>
          </a:p>
        </p:txBody>
      </p:sp>
      <p:sp>
        <p:nvSpPr>
          <p:cNvPr id="29" name="矩形: 折角 28">
            <a:extLst>
              <a:ext uri="{FF2B5EF4-FFF2-40B4-BE49-F238E27FC236}">
                <a16:creationId xmlns:a16="http://schemas.microsoft.com/office/drawing/2014/main" id="{347861DB-BFCE-4C7F-B9AD-2853F6436D49}"/>
              </a:ext>
            </a:extLst>
          </p:cNvPr>
          <p:cNvSpPr/>
          <p:nvPr/>
        </p:nvSpPr>
        <p:spPr>
          <a:xfrm>
            <a:off x="7036711" y="1688753"/>
            <a:ext cx="4111545" cy="3906211"/>
          </a:xfrm>
          <a:prstGeom prst="foldedCorner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sp>
        <p:nvSpPr>
          <p:cNvPr id="30" name="等腰三角形 29">
            <a:extLst>
              <a:ext uri="{FF2B5EF4-FFF2-40B4-BE49-F238E27FC236}">
                <a16:creationId xmlns:a16="http://schemas.microsoft.com/office/drawing/2014/main" id="{E7F4969F-A989-4E44-9A7C-56D4F0CE4214}"/>
              </a:ext>
            </a:extLst>
          </p:cNvPr>
          <p:cNvSpPr/>
          <p:nvPr/>
        </p:nvSpPr>
        <p:spPr>
          <a:xfrm rot="16200000">
            <a:off x="6093117" y="1908924"/>
            <a:ext cx="456668" cy="1128408"/>
          </a:xfrm>
          <a:prstGeom prst="triangl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40" name="流程图: 过程 39">
            <a:extLst>
              <a:ext uri="{FF2B5EF4-FFF2-40B4-BE49-F238E27FC236}">
                <a16:creationId xmlns:a16="http://schemas.microsoft.com/office/drawing/2014/main" id="{C7DCD6F7-306C-46C1-9119-98A1BE75DD3D}"/>
              </a:ext>
            </a:extLst>
          </p:cNvPr>
          <p:cNvSpPr/>
          <p:nvPr/>
        </p:nvSpPr>
        <p:spPr>
          <a:xfrm>
            <a:off x="7512942" y="2324833"/>
            <a:ext cx="1262885" cy="2641617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1632DDB3-1191-44DF-868A-F1CADF2A6D89}"/>
              </a:ext>
            </a:extLst>
          </p:cNvPr>
          <p:cNvSpPr txBox="1"/>
          <p:nvPr/>
        </p:nvSpPr>
        <p:spPr>
          <a:xfrm>
            <a:off x="7657984" y="1916894"/>
            <a:ext cx="8996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Reem Kufi"/>
                <a:sym typeface="Reem Kufi"/>
              </a:rPr>
              <a:t>Features</a:t>
            </a:r>
            <a:endParaRPr lang="zh-CN" altLang="en-US" sz="1467" dirty="0">
              <a:latin typeface="Reem Kufi"/>
              <a:sym typeface="Reem Kufi"/>
            </a:endParaRP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950987FE-DB32-49B3-830A-BF4E16D1A688}"/>
              </a:ext>
            </a:extLst>
          </p:cNvPr>
          <p:cNvSpPr txBox="1"/>
          <p:nvPr/>
        </p:nvSpPr>
        <p:spPr>
          <a:xfrm>
            <a:off x="9622700" y="1916895"/>
            <a:ext cx="6591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Reem Kufi"/>
                <a:sym typeface="Reem Kufi"/>
              </a:rPr>
              <a:t>Label</a:t>
            </a:r>
            <a:endParaRPr lang="zh-CN" altLang="en-US" sz="1467" dirty="0">
              <a:latin typeface="Reem Kufi"/>
              <a:sym typeface="Reem Kufi"/>
            </a:endParaRPr>
          </a:p>
        </p:txBody>
      </p:sp>
      <p:sp>
        <p:nvSpPr>
          <p:cNvPr id="82" name="流程图: 过程 81">
            <a:extLst>
              <a:ext uri="{FF2B5EF4-FFF2-40B4-BE49-F238E27FC236}">
                <a16:creationId xmlns:a16="http://schemas.microsoft.com/office/drawing/2014/main" id="{89587AB7-6B60-427A-8C50-6C86549124B4}"/>
              </a:ext>
            </a:extLst>
          </p:cNvPr>
          <p:cNvSpPr/>
          <p:nvPr/>
        </p:nvSpPr>
        <p:spPr>
          <a:xfrm>
            <a:off x="9352680" y="2324833"/>
            <a:ext cx="1262885" cy="2641617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6639200D-1241-4BC4-A788-558360D5F7E8}"/>
              </a:ext>
            </a:extLst>
          </p:cNvPr>
          <p:cNvSpPr txBox="1"/>
          <p:nvPr/>
        </p:nvSpPr>
        <p:spPr>
          <a:xfrm>
            <a:off x="7723704" y="2567206"/>
            <a:ext cx="837089" cy="5438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67" dirty="0">
                <a:latin typeface="Reem Kufi"/>
                <a:sym typeface="Reem Kufi"/>
              </a:rPr>
              <a:t>One day</a:t>
            </a:r>
          </a:p>
          <a:p>
            <a:pPr algn="ctr"/>
            <a:r>
              <a:rPr lang="en-US" altLang="zh-CN" sz="1467" dirty="0">
                <a:latin typeface="Reem Kufi"/>
                <a:sym typeface="Reem Kufi"/>
              </a:rPr>
              <a:t>Close</a:t>
            </a: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D217BFE5-34F5-4F3B-9815-41403E6274FA}"/>
              </a:ext>
            </a:extLst>
          </p:cNvPr>
          <p:cNvSpPr txBox="1"/>
          <p:nvPr/>
        </p:nvSpPr>
        <p:spPr>
          <a:xfrm>
            <a:off x="7688790" y="3356095"/>
            <a:ext cx="928459" cy="769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67" dirty="0">
                <a:latin typeface="Reem Kufi"/>
                <a:sym typeface="Reem Kufi"/>
              </a:rPr>
              <a:t>31</a:t>
            </a:r>
          </a:p>
          <a:p>
            <a:pPr algn="ctr"/>
            <a:r>
              <a:rPr lang="en-US" altLang="zh-CN" sz="1467" dirty="0">
                <a:latin typeface="Reem Kufi"/>
                <a:sym typeface="Reem Kufi"/>
              </a:rPr>
              <a:t>Technical </a:t>
            </a:r>
          </a:p>
          <a:p>
            <a:pPr algn="ctr"/>
            <a:r>
              <a:rPr lang="en-US" altLang="zh-CN" sz="1467" dirty="0">
                <a:latin typeface="Reem Kufi"/>
                <a:sym typeface="Reem Kufi"/>
              </a:rPr>
              <a:t>Indicators</a:t>
            </a: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542D0F6E-A472-47D4-B072-CA6D274ED197}"/>
              </a:ext>
            </a:extLst>
          </p:cNvPr>
          <p:cNvSpPr txBox="1"/>
          <p:nvPr/>
        </p:nvSpPr>
        <p:spPr>
          <a:xfrm>
            <a:off x="9471002" y="3440449"/>
            <a:ext cx="1026243" cy="5438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67" dirty="0">
                <a:latin typeface="Reem Kufi"/>
                <a:sym typeface="Reem Kufi"/>
              </a:rPr>
              <a:t>Next </a:t>
            </a:r>
            <a:r>
              <a:rPr lang="en-US" altLang="zh-CN" sz="1467" dirty="0">
                <a:solidFill>
                  <a:srgbClr val="C00000"/>
                </a:solidFill>
                <a:latin typeface="Reem Kufi"/>
                <a:sym typeface="Reem Kufi"/>
              </a:rPr>
              <a:t>1</a:t>
            </a:r>
            <a:r>
              <a:rPr lang="en-US" altLang="zh-CN" sz="1467" dirty="0">
                <a:latin typeface="Reem Kufi"/>
                <a:sym typeface="Reem Kufi"/>
              </a:rPr>
              <a:t> days</a:t>
            </a:r>
          </a:p>
          <a:p>
            <a:pPr algn="ctr"/>
            <a:r>
              <a:rPr lang="en-US" altLang="zh-CN" sz="1467" dirty="0">
                <a:latin typeface="Reem Kufi"/>
                <a:sym typeface="Reem Kufi"/>
              </a:rPr>
              <a:t>Close Price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381BE049-61E4-4E4A-9CF9-D29713BD251C}"/>
              </a:ext>
            </a:extLst>
          </p:cNvPr>
          <p:cNvSpPr txBox="1"/>
          <p:nvPr/>
        </p:nvSpPr>
        <p:spPr>
          <a:xfrm>
            <a:off x="7982722" y="2949601"/>
            <a:ext cx="336952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667" dirty="0">
                <a:latin typeface="Reem Kufi"/>
                <a:sym typeface="Reem Kufi"/>
              </a:rPr>
              <a:t>+</a:t>
            </a:r>
            <a:endParaRPr lang="en-US" altLang="zh-CN" sz="1467" dirty="0">
              <a:latin typeface="Reem Kufi"/>
              <a:sym typeface="Reem Kufi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4E7F9C6-BB09-4A7D-9253-DE3134723A65}"/>
              </a:ext>
            </a:extLst>
          </p:cNvPr>
          <p:cNvSpPr/>
          <p:nvPr/>
        </p:nvSpPr>
        <p:spPr>
          <a:xfrm>
            <a:off x="7692366" y="2527257"/>
            <a:ext cx="924883" cy="154031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F26F16B2-C8D6-45DF-8269-EAABA7948532}"/>
              </a:ext>
            </a:extLst>
          </p:cNvPr>
          <p:cNvSpPr txBox="1"/>
          <p:nvPr/>
        </p:nvSpPr>
        <p:spPr>
          <a:xfrm>
            <a:off x="7641504" y="4195114"/>
            <a:ext cx="982961" cy="5438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67" dirty="0">
                <a:latin typeface="Reem Kufi"/>
                <a:sym typeface="Reem Kufi"/>
              </a:rPr>
              <a:t>Dimension</a:t>
            </a:r>
          </a:p>
          <a:p>
            <a:pPr algn="ctr"/>
            <a:r>
              <a:rPr lang="en-US" altLang="zh-CN" sz="1467" dirty="0">
                <a:latin typeface="Reem Kufi"/>
                <a:sym typeface="Reem Kufi"/>
              </a:rPr>
              <a:t>Reduction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4F52F86C-4F05-41C5-8D0B-BC37A2A32EDD}"/>
              </a:ext>
            </a:extLst>
          </p:cNvPr>
          <p:cNvSpPr/>
          <p:nvPr/>
        </p:nvSpPr>
        <p:spPr>
          <a:xfrm>
            <a:off x="2595916" y="4435278"/>
            <a:ext cx="7489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637B7F"/>
                </a:solidFill>
                <a:latin typeface="Reem Kufi" panose="02010600030101010101"/>
              </a:rPr>
              <a:t>1259</a:t>
            </a:r>
            <a:endParaRPr lang="zh-CN" altLang="en-US" sz="2400" dirty="0">
              <a:solidFill>
                <a:srgbClr val="637B7F"/>
              </a:solidFill>
              <a:latin typeface="Reem Kufi" panose="02010600030101010101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E06EFA8F-4F37-4BE3-AE0E-A319C21A3F7A}"/>
              </a:ext>
            </a:extLst>
          </p:cNvPr>
          <p:cNvSpPr/>
          <p:nvPr/>
        </p:nvSpPr>
        <p:spPr>
          <a:xfrm>
            <a:off x="5429272" y="4427543"/>
            <a:ext cx="6559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637B7F"/>
                </a:solidFill>
                <a:latin typeface="Reem Kufi" panose="02010600030101010101"/>
              </a:rPr>
              <a:t>267</a:t>
            </a:r>
            <a:endParaRPr lang="zh-CN" altLang="en-US" sz="2400" dirty="0">
              <a:solidFill>
                <a:srgbClr val="637B7F"/>
              </a:solidFill>
              <a:latin typeface="Reem Kufi" panose="02010600030101010101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0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54" grpId="0"/>
      <p:bldP spid="55" grpId="0"/>
      <p:bldP spid="24" grpId="0"/>
      <p:bldP spid="73" grpId="0"/>
      <p:bldP spid="74" grpId="0"/>
      <p:bldP spid="29" grpId="0" animBg="1"/>
      <p:bldP spid="30" grpId="0" animBg="1"/>
      <p:bldP spid="40" grpId="0" animBg="1"/>
      <p:bldP spid="80" grpId="0"/>
      <p:bldP spid="81" grpId="0"/>
      <p:bldP spid="82" grpId="0" animBg="1"/>
      <p:bldP spid="83" grpId="0"/>
      <p:bldP spid="84" grpId="0"/>
      <p:bldP spid="85" grpId="0"/>
      <p:bldP spid="53" grpId="0"/>
      <p:bldP spid="2" grpId="0" animBg="1"/>
      <p:bldP spid="56" grpId="0"/>
      <p:bldP spid="57" grpId="0"/>
      <p:bldP spid="5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1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51360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dirty="0"/>
              <a:t>Model Selection</a:t>
            </a:r>
            <a:endParaRPr dirty="0"/>
          </a:p>
        </p:txBody>
      </p:sp>
      <p:sp>
        <p:nvSpPr>
          <p:cNvPr id="307" name="Google Shape;307;p41"/>
          <p:cNvSpPr txBox="1">
            <a:spLocks noGrp="1"/>
          </p:cNvSpPr>
          <p:nvPr>
            <p:ph type="subTitle" idx="1"/>
          </p:nvPr>
        </p:nvSpPr>
        <p:spPr>
          <a:xfrm>
            <a:off x="6045023" y="2601640"/>
            <a:ext cx="3904172" cy="1160277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380990" indent="-380990">
              <a:spcAft>
                <a:spcPts val="2133"/>
              </a:spcAft>
              <a:buFont typeface="Arial" panose="020B0604020202020204" pitchFamily="34" charset="0"/>
              <a:buChar char="•"/>
            </a:pPr>
            <a:r>
              <a:rPr lang="en-US" dirty="0"/>
              <a:t>Simplest regression model</a:t>
            </a:r>
          </a:p>
          <a:p>
            <a:pPr marL="380990" indent="-380990">
              <a:spcAft>
                <a:spcPts val="2133"/>
              </a:spcAft>
              <a:buFont typeface="Arial" panose="020B0604020202020204" pitchFamily="34" charset="0"/>
              <a:buChar char="•"/>
            </a:pPr>
            <a:r>
              <a:rPr lang="en-US" dirty="0"/>
              <a:t>Linear relationship</a:t>
            </a:r>
          </a:p>
          <a:p>
            <a:pPr marL="0" indent="0">
              <a:spcAft>
                <a:spcPts val="2133"/>
              </a:spcAft>
            </a:pPr>
            <a:endParaRPr lang="en-US" altLang="zh-CN" dirty="0"/>
          </a:p>
        </p:txBody>
      </p:sp>
      <p:sp>
        <p:nvSpPr>
          <p:cNvPr id="309" name="Google Shape;309;p41"/>
          <p:cNvSpPr/>
          <p:nvPr/>
        </p:nvSpPr>
        <p:spPr>
          <a:xfrm>
            <a:off x="5622543" y="1891988"/>
            <a:ext cx="60959" cy="3532339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11" name="Google Shape;311;p41"/>
          <p:cNvSpPr txBox="1">
            <a:spLocks noGrp="1"/>
          </p:cNvSpPr>
          <p:nvPr>
            <p:ph type="subTitle" idx="3"/>
          </p:nvPr>
        </p:nvSpPr>
        <p:spPr>
          <a:xfrm>
            <a:off x="6096001" y="1812203"/>
            <a:ext cx="3043561" cy="664264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</a:pPr>
            <a:r>
              <a:rPr lang="en-US" sz="2667" dirty="0">
                <a:solidFill>
                  <a:srgbClr val="FF0000"/>
                </a:solidFill>
              </a:rPr>
              <a:t>Linear Regression</a:t>
            </a:r>
            <a:endParaRPr sz="2667" dirty="0">
              <a:solidFill>
                <a:srgbClr val="FF0000"/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72F0DFE-E700-465C-AD18-7699CB0C10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833" y="2376466"/>
            <a:ext cx="3150959" cy="2563383"/>
          </a:xfrm>
          <a:prstGeom prst="rect">
            <a:avLst/>
          </a:prstGeom>
        </p:spPr>
      </p:pic>
      <p:sp>
        <p:nvSpPr>
          <p:cNvPr id="38" name="Google Shape;311;p41">
            <a:extLst>
              <a:ext uri="{FF2B5EF4-FFF2-40B4-BE49-F238E27FC236}">
                <a16:creationId xmlns:a16="http://schemas.microsoft.com/office/drawing/2014/main" id="{060FB5B7-A76A-4A10-8B05-34F3E0C3FD4C}"/>
              </a:ext>
            </a:extLst>
          </p:cNvPr>
          <p:cNvSpPr txBox="1">
            <a:spLocks/>
          </p:cNvSpPr>
          <p:nvPr/>
        </p:nvSpPr>
        <p:spPr>
          <a:xfrm>
            <a:off x="6045023" y="3887090"/>
            <a:ext cx="3043561" cy="664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None/>
              <a:defRPr sz="1800" b="0" i="0" u="none" strike="noStrike" cap="none"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>
              <a:spcAft>
                <a:spcPts val="2133"/>
              </a:spcAft>
            </a:pPr>
            <a:r>
              <a:rPr lang="en-US" sz="2667" dirty="0">
                <a:solidFill>
                  <a:srgbClr val="FF0000"/>
                </a:solidFill>
              </a:rPr>
              <a:t>Reason</a:t>
            </a:r>
          </a:p>
        </p:txBody>
      </p:sp>
      <p:sp>
        <p:nvSpPr>
          <p:cNvPr id="41" name="Google Shape;307;p41">
            <a:extLst>
              <a:ext uri="{FF2B5EF4-FFF2-40B4-BE49-F238E27FC236}">
                <a16:creationId xmlns:a16="http://schemas.microsoft.com/office/drawing/2014/main" id="{AE9B29DB-C3D0-4FE8-80CA-28A78BDE2901}"/>
              </a:ext>
            </a:extLst>
          </p:cNvPr>
          <p:cNvSpPr txBox="1">
            <a:spLocks/>
          </p:cNvSpPr>
          <p:nvPr/>
        </p:nvSpPr>
        <p:spPr>
          <a:xfrm>
            <a:off x="6045023" y="4359710"/>
            <a:ext cx="3904172" cy="1160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None/>
              <a:defRPr sz="16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380990" indent="-380990">
              <a:spcAft>
                <a:spcPts val="2133"/>
              </a:spcAft>
              <a:buFont typeface="Arial" panose="020B0604020202020204" pitchFamily="34" charset="0"/>
              <a:buChar char="•"/>
            </a:pPr>
            <a:r>
              <a:rPr lang="en-US" sz="2133" dirty="0"/>
              <a:t>Capture general trend</a:t>
            </a:r>
          </a:p>
          <a:p>
            <a:pPr marL="0" indent="0">
              <a:spcAft>
                <a:spcPts val="2133"/>
              </a:spcAft>
            </a:pPr>
            <a:endParaRPr lang="en-US" altLang="zh-CN" sz="2133" dirty="0"/>
          </a:p>
        </p:txBody>
      </p:sp>
    </p:spTree>
    <p:extLst>
      <p:ext uri="{BB962C8B-B14F-4D97-AF65-F5344CB8AC3E}">
        <p14:creationId xmlns:p14="http://schemas.microsoft.com/office/powerpoint/2010/main" val="33076672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4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1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51360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dirty="0"/>
              <a:t>Model Selection</a:t>
            </a:r>
            <a:endParaRPr dirty="0"/>
          </a:p>
        </p:txBody>
      </p:sp>
      <p:sp>
        <p:nvSpPr>
          <p:cNvPr id="307" name="Google Shape;307;p41"/>
          <p:cNvSpPr txBox="1">
            <a:spLocks noGrp="1"/>
          </p:cNvSpPr>
          <p:nvPr>
            <p:ph type="subTitle" idx="1"/>
          </p:nvPr>
        </p:nvSpPr>
        <p:spPr>
          <a:xfrm>
            <a:off x="6045022" y="2439877"/>
            <a:ext cx="3904172" cy="158935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380990" indent="-380990">
              <a:spcAft>
                <a:spcPts val="2133"/>
              </a:spcAft>
              <a:buFont typeface="Arial" panose="020B0604020202020204" pitchFamily="34" charset="0"/>
              <a:buChar char="•"/>
            </a:pPr>
            <a:r>
              <a:rPr lang="en-GB" altLang="zh-CN" dirty="0"/>
              <a:t>Least Absolute Shrinkage and Selection Operator</a:t>
            </a:r>
          </a:p>
          <a:p>
            <a:pPr marL="380990" indent="-380990">
              <a:spcAft>
                <a:spcPts val="2133"/>
              </a:spcAft>
              <a:buFont typeface="Arial" panose="020B0604020202020204" pitchFamily="34" charset="0"/>
              <a:buChar char="•"/>
            </a:pPr>
            <a:r>
              <a:rPr lang="en-GB" altLang="zh-CN" dirty="0"/>
              <a:t>Multicollinearity</a:t>
            </a:r>
            <a:endParaRPr lang="en-US" dirty="0"/>
          </a:p>
          <a:p>
            <a:pPr marL="0" indent="0">
              <a:spcAft>
                <a:spcPts val="2133"/>
              </a:spcAft>
            </a:pPr>
            <a:endParaRPr lang="en-US" altLang="zh-CN" dirty="0"/>
          </a:p>
        </p:txBody>
      </p:sp>
      <p:sp>
        <p:nvSpPr>
          <p:cNvPr id="309" name="Google Shape;309;p41"/>
          <p:cNvSpPr/>
          <p:nvPr/>
        </p:nvSpPr>
        <p:spPr>
          <a:xfrm>
            <a:off x="5622543" y="1891988"/>
            <a:ext cx="60959" cy="3532339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11" name="Google Shape;311;p41"/>
          <p:cNvSpPr txBox="1">
            <a:spLocks noGrp="1"/>
          </p:cNvSpPr>
          <p:nvPr>
            <p:ph type="subTitle" idx="3"/>
          </p:nvPr>
        </p:nvSpPr>
        <p:spPr>
          <a:xfrm>
            <a:off x="6096001" y="1812203"/>
            <a:ext cx="3043561" cy="664264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</a:pPr>
            <a:r>
              <a:rPr lang="en-US" sz="2667" dirty="0">
                <a:solidFill>
                  <a:srgbClr val="FF0000"/>
                </a:solidFill>
              </a:rPr>
              <a:t>Lasso</a:t>
            </a:r>
            <a:endParaRPr sz="2667" dirty="0">
              <a:solidFill>
                <a:srgbClr val="FF0000"/>
              </a:solidFill>
            </a:endParaRPr>
          </a:p>
        </p:txBody>
      </p:sp>
      <p:sp>
        <p:nvSpPr>
          <p:cNvPr id="38" name="Google Shape;311;p41">
            <a:extLst>
              <a:ext uri="{FF2B5EF4-FFF2-40B4-BE49-F238E27FC236}">
                <a16:creationId xmlns:a16="http://schemas.microsoft.com/office/drawing/2014/main" id="{060FB5B7-A76A-4A10-8B05-34F3E0C3FD4C}"/>
              </a:ext>
            </a:extLst>
          </p:cNvPr>
          <p:cNvSpPr txBox="1">
            <a:spLocks/>
          </p:cNvSpPr>
          <p:nvPr/>
        </p:nvSpPr>
        <p:spPr>
          <a:xfrm>
            <a:off x="6096001" y="3816160"/>
            <a:ext cx="3043561" cy="664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None/>
              <a:defRPr sz="1800" b="0" i="0" u="none" strike="noStrike" cap="none"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>
              <a:spcAft>
                <a:spcPts val="2133"/>
              </a:spcAft>
            </a:pPr>
            <a:r>
              <a:rPr lang="en-US" sz="2667" dirty="0">
                <a:solidFill>
                  <a:srgbClr val="FF0000"/>
                </a:solidFill>
              </a:rPr>
              <a:t>Reason</a:t>
            </a:r>
          </a:p>
        </p:txBody>
      </p:sp>
      <p:sp>
        <p:nvSpPr>
          <p:cNvPr id="41" name="Google Shape;307;p41">
            <a:extLst>
              <a:ext uri="{FF2B5EF4-FFF2-40B4-BE49-F238E27FC236}">
                <a16:creationId xmlns:a16="http://schemas.microsoft.com/office/drawing/2014/main" id="{AE9B29DB-C3D0-4FE8-80CA-28A78BDE2901}"/>
              </a:ext>
            </a:extLst>
          </p:cNvPr>
          <p:cNvSpPr txBox="1">
            <a:spLocks/>
          </p:cNvSpPr>
          <p:nvPr/>
        </p:nvSpPr>
        <p:spPr>
          <a:xfrm>
            <a:off x="6045023" y="4359710"/>
            <a:ext cx="4461301" cy="1160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None/>
              <a:defRPr sz="16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380990" indent="-380990">
              <a:spcAft>
                <a:spcPts val="2133"/>
              </a:spcAft>
              <a:buFont typeface="Arial" panose="020B0604020202020204" pitchFamily="34" charset="0"/>
              <a:buChar char="•"/>
            </a:pPr>
            <a:r>
              <a:rPr lang="en-US" altLang="zh-CN" sz="2133" dirty="0"/>
              <a:t>Find correlations between features</a:t>
            </a:r>
            <a:endParaRPr lang="en-US" sz="2133" dirty="0"/>
          </a:p>
          <a:p>
            <a:pPr marL="380990" indent="-380990">
              <a:spcAft>
                <a:spcPts val="2133"/>
              </a:spcAft>
              <a:buFont typeface="Arial" panose="020B0604020202020204" pitchFamily="34" charset="0"/>
              <a:buChar char="•"/>
            </a:pPr>
            <a:endParaRPr lang="en-US" sz="2133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9BF29BE-6393-402F-9492-0BBA524ADF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554" y="2005799"/>
            <a:ext cx="2848893" cy="3304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6838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4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1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51360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dirty="0"/>
              <a:t>Model Selection</a:t>
            </a:r>
            <a:endParaRPr dirty="0"/>
          </a:p>
        </p:txBody>
      </p:sp>
      <p:sp>
        <p:nvSpPr>
          <p:cNvPr id="307" name="Google Shape;307;p41"/>
          <p:cNvSpPr txBox="1">
            <a:spLocks noGrp="1"/>
          </p:cNvSpPr>
          <p:nvPr>
            <p:ph type="subTitle" idx="1"/>
          </p:nvPr>
        </p:nvSpPr>
        <p:spPr>
          <a:xfrm>
            <a:off x="6045021" y="2439877"/>
            <a:ext cx="4745224" cy="158935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380990" indent="-380990">
              <a:spcAft>
                <a:spcPts val="2133"/>
              </a:spcAft>
              <a:buFont typeface="Arial" panose="020B0604020202020204" pitchFamily="34" charset="0"/>
              <a:buChar char="•"/>
            </a:pPr>
            <a:r>
              <a:rPr lang="en-GB" altLang="zh-CN" dirty="0"/>
              <a:t>Multiple dependent decision trees</a:t>
            </a:r>
          </a:p>
          <a:p>
            <a:pPr marL="380990" indent="-380990">
              <a:spcAft>
                <a:spcPts val="2133"/>
              </a:spcAft>
              <a:buFont typeface="Arial" panose="020B0604020202020204" pitchFamily="34" charset="0"/>
              <a:buChar char="•"/>
            </a:pPr>
            <a:r>
              <a:rPr lang="en-GB" altLang="zh-CN" dirty="0"/>
              <a:t>Voting / Averaging results</a:t>
            </a:r>
            <a:endParaRPr lang="en-US" dirty="0"/>
          </a:p>
          <a:p>
            <a:pPr marL="0" indent="0">
              <a:spcAft>
                <a:spcPts val="2133"/>
              </a:spcAft>
            </a:pPr>
            <a:endParaRPr lang="en-US" altLang="zh-CN" dirty="0"/>
          </a:p>
        </p:txBody>
      </p:sp>
      <p:sp>
        <p:nvSpPr>
          <p:cNvPr id="309" name="Google Shape;309;p41"/>
          <p:cNvSpPr/>
          <p:nvPr/>
        </p:nvSpPr>
        <p:spPr>
          <a:xfrm>
            <a:off x="5622543" y="1891988"/>
            <a:ext cx="60959" cy="3532339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11" name="Google Shape;311;p41"/>
          <p:cNvSpPr txBox="1">
            <a:spLocks noGrp="1"/>
          </p:cNvSpPr>
          <p:nvPr>
            <p:ph type="subTitle" idx="3"/>
          </p:nvPr>
        </p:nvSpPr>
        <p:spPr>
          <a:xfrm>
            <a:off x="6096001" y="1812203"/>
            <a:ext cx="3043561" cy="664264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</a:pPr>
            <a:r>
              <a:rPr lang="en-US" sz="2667" dirty="0">
                <a:solidFill>
                  <a:srgbClr val="FF0000"/>
                </a:solidFill>
              </a:rPr>
              <a:t>R</a:t>
            </a:r>
            <a:r>
              <a:rPr lang="en-US" altLang="zh-CN" sz="2667" dirty="0">
                <a:solidFill>
                  <a:srgbClr val="FF0000"/>
                </a:solidFill>
              </a:rPr>
              <a:t>andom Forest</a:t>
            </a:r>
            <a:endParaRPr sz="2667" dirty="0">
              <a:solidFill>
                <a:srgbClr val="FF0000"/>
              </a:solidFill>
            </a:endParaRPr>
          </a:p>
        </p:txBody>
      </p:sp>
      <p:sp>
        <p:nvSpPr>
          <p:cNvPr id="38" name="Google Shape;311;p41">
            <a:extLst>
              <a:ext uri="{FF2B5EF4-FFF2-40B4-BE49-F238E27FC236}">
                <a16:creationId xmlns:a16="http://schemas.microsoft.com/office/drawing/2014/main" id="{060FB5B7-A76A-4A10-8B05-34F3E0C3FD4C}"/>
              </a:ext>
            </a:extLst>
          </p:cNvPr>
          <p:cNvSpPr txBox="1">
            <a:spLocks/>
          </p:cNvSpPr>
          <p:nvPr/>
        </p:nvSpPr>
        <p:spPr>
          <a:xfrm>
            <a:off x="6096001" y="3816160"/>
            <a:ext cx="3043561" cy="664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None/>
              <a:defRPr sz="1800" b="0" i="0" u="none" strike="noStrike" cap="none"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>
              <a:spcAft>
                <a:spcPts val="2133"/>
              </a:spcAft>
            </a:pPr>
            <a:r>
              <a:rPr lang="en-US" sz="2667" dirty="0">
                <a:solidFill>
                  <a:srgbClr val="FF0000"/>
                </a:solidFill>
              </a:rPr>
              <a:t>Reason</a:t>
            </a:r>
          </a:p>
        </p:txBody>
      </p:sp>
      <p:sp>
        <p:nvSpPr>
          <p:cNvPr id="41" name="Google Shape;307;p41">
            <a:extLst>
              <a:ext uri="{FF2B5EF4-FFF2-40B4-BE49-F238E27FC236}">
                <a16:creationId xmlns:a16="http://schemas.microsoft.com/office/drawing/2014/main" id="{AE9B29DB-C3D0-4FE8-80CA-28A78BDE2901}"/>
              </a:ext>
            </a:extLst>
          </p:cNvPr>
          <p:cNvSpPr txBox="1">
            <a:spLocks/>
          </p:cNvSpPr>
          <p:nvPr/>
        </p:nvSpPr>
        <p:spPr>
          <a:xfrm>
            <a:off x="6045023" y="4359710"/>
            <a:ext cx="4243200" cy="1160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None/>
              <a:defRPr sz="16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380990" indent="-380990">
              <a:spcAft>
                <a:spcPts val="2133"/>
              </a:spcAft>
              <a:buFont typeface="Arial" panose="020B0604020202020204" pitchFamily="34" charset="0"/>
              <a:buChar char="•"/>
            </a:pPr>
            <a:r>
              <a:rPr lang="en-US" altLang="zh-CN" sz="2133" dirty="0"/>
              <a:t>Handle outliers</a:t>
            </a:r>
            <a:endParaRPr lang="en-US" sz="2133" dirty="0"/>
          </a:p>
          <a:p>
            <a:pPr marL="380990" indent="-380990">
              <a:spcAft>
                <a:spcPts val="2133"/>
              </a:spcAft>
              <a:buFont typeface="Arial" panose="020B0604020202020204" pitchFamily="34" charset="0"/>
              <a:buChar char="•"/>
            </a:pPr>
            <a:endParaRPr lang="en-US" sz="2133" dirty="0"/>
          </a:p>
        </p:txBody>
      </p:sp>
      <p:pic>
        <p:nvPicPr>
          <p:cNvPr id="1026" name="Picture 2" descr="https://gimg2.baidu.com/image_search/src=http%3A%2F%2Fwww.zyiz.net%2Fupload%2F202006%2F19%2F202006190626232824.png&amp;refer=http%3A%2F%2Fwww.zyiz.net&amp;app=2002&amp;size=f9999,10000&amp;q=a80&amp;n=0&amp;g=0n&amp;fmt=jpeg?sec=1628837627&amp;t=89f1452e0eefca0fd4f8782acd2463d3">
            <a:extLst>
              <a:ext uri="{FF2B5EF4-FFF2-40B4-BE49-F238E27FC236}">
                <a16:creationId xmlns:a16="http://schemas.microsoft.com/office/drawing/2014/main" id="{9DD07897-823D-4AA0-815D-239DB6FEC4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843" y="2074710"/>
            <a:ext cx="4423007" cy="2996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2310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4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1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51360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dirty="0"/>
              <a:t>Model Selection</a:t>
            </a:r>
            <a:endParaRPr dirty="0"/>
          </a:p>
        </p:txBody>
      </p:sp>
      <p:sp>
        <p:nvSpPr>
          <p:cNvPr id="307" name="Google Shape;307;p41"/>
          <p:cNvSpPr txBox="1">
            <a:spLocks noGrp="1"/>
          </p:cNvSpPr>
          <p:nvPr>
            <p:ph type="subTitle" idx="1"/>
          </p:nvPr>
        </p:nvSpPr>
        <p:spPr>
          <a:xfrm>
            <a:off x="6045021" y="2439877"/>
            <a:ext cx="4745224" cy="1376284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380990" indent="-380990">
              <a:spcAft>
                <a:spcPts val="2133"/>
              </a:spcAft>
              <a:buFont typeface="Arial" panose="020B0604020202020204" pitchFamily="34" charset="0"/>
              <a:buChar char="•"/>
            </a:pPr>
            <a:r>
              <a:rPr lang="en-US" altLang="zh-CN" dirty="0"/>
              <a:t>RNN based model with Memory Cells</a:t>
            </a:r>
          </a:p>
          <a:p>
            <a:pPr marL="380990" indent="-380990">
              <a:spcAft>
                <a:spcPts val="2133"/>
              </a:spcAft>
              <a:buFont typeface="Arial" panose="020B0604020202020204" pitchFamily="34" charset="0"/>
              <a:buChar char="•"/>
            </a:pPr>
            <a:r>
              <a:rPr lang="en-US" altLang="zh-CN" dirty="0"/>
              <a:t>Gating Mechanisms</a:t>
            </a:r>
          </a:p>
        </p:txBody>
      </p:sp>
      <p:sp>
        <p:nvSpPr>
          <p:cNvPr id="309" name="Google Shape;309;p41"/>
          <p:cNvSpPr/>
          <p:nvPr/>
        </p:nvSpPr>
        <p:spPr>
          <a:xfrm>
            <a:off x="5622543" y="1891988"/>
            <a:ext cx="60959" cy="3532339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11" name="Google Shape;311;p41"/>
          <p:cNvSpPr txBox="1">
            <a:spLocks noGrp="1"/>
          </p:cNvSpPr>
          <p:nvPr>
            <p:ph type="subTitle" idx="3"/>
          </p:nvPr>
        </p:nvSpPr>
        <p:spPr>
          <a:xfrm>
            <a:off x="6096000" y="1812203"/>
            <a:ext cx="5328491" cy="664264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</a:pPr>
            <a:r>
              <a:rPr lang="en-US" sz="2667" dirty="0">
                <a:solidFill>
                  <a:srgbClr val="FF0000"/>
                </a:solidFill>
              </a:rPr>
              <a:t>Long Short-Term Memory (LSTM)</a:t>
            </a:r>
            <a:endParaRPr sz="2667" dirty="0">
              <a:solidFill>
                <a:srgbClr val="FF0000"/>
              </a:solidFill>
            </a:endParaRPr>
          </a:p>
        </p:txBody>
      </p:sp>
      <p:sp>
        <p:nvSpPr>
          <p:cNvPr id="38" name="Google Shape;311;p41">
            <a:extLst>
              <a:ext uri="{FF2B5EF4-FFF2-40B4-BE49-F238E27FC236}">
                <a16:creationId xmlns:a16="http://schemas.microsoft.com/office/drawing/2014/main" id="{060FB5B7-A76A-4A10-8B05-34F3E0C3FD4C}"/>
              </a:ext>
            </a:extLst>
          </p:cNvPr>
          <p:cNvSpPr txBox="1">
            <a:spLocks/>
          </p:cNvSpPr>
          <p:nvPr/>
        </p:nvSpPr>
        <p:spPr>
          <a:xfrm>
            <a:off x="6096001" y="3816160"/>
            <a:ext cx="3043561" cy="664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None/>
              <a:defRPr sz="1800" b="0" i="0" u="none" strike="noStrike" cap="none"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>
              <a:spcAft>
                <a:spcPts val="2133"/>
              </a:spcAft>
            </a:pPr>
            <a:r>
              <a:rPr lang="en-US" sz="2667" dirty="0">
                <a:solidFill>
                  <a:srgbClr val="FF0000"/>
                </a:solidFill>
              </a:rPr>
              <a:t>Reason</a:t>
            </a:r>
          </a:p>
        </p:txBody>
      </p:sp>
      <p:sp>
        <p:nvSpPr>
          <p:cNvPr id="41" name="Google Shape;307;p41">
            <a:extLst>
              <a:ext uri="{FF2B5EF4-FFF2-40B4-BE49-F238E27FC236}">
                <a16:creationId xmlns:a16="http://schemas.microsoft.com/office/drawing/2014/main" id="{AE9B29DB-C3D0-4FE8-80CA-28A78BDE2901}"/>
              </a:ext>
            </a:extLst>
          </p:cNvPr>
          <p:cNvSpPr txBox="1">
            <a:spLocks/>
          </p:cNvSpPr>
          <p:nvPr/>
        </p:nvSpPr>
        <p:spPr>
          <a:xfrm>
            <a:off x="6045023" y="4359710"/>
            <a:ext cx="4243200" cy="1160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None/>
              <a:defRPr sz="16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380990" indent="-380990">
              <a:spcAft>
                <a:spcPts val="2133"/>
              </a:spcAft>
              <a:buFont typeface="Arial" panose="020B0604020202020204" pitchFamily="34" charset="0"/>
              <a:buChar char="•"/>
            </a:pPr>
            <a:r>
              <a:rPr lang="en-US" sz="2133" dirty="0"/>
              <a:t>Memory of Past Data</a:t>
            </a:r>
          </a:p>
          <a:p>
            <a:pPr marL="380990" indent="-380990">
              <a:spcAft>
                <a:spcPts val="2133"/>
              </a:spcAft>
              <a:buFont typeface="Arial" panose="020B0604020202020204" pitchFamily="34" charset="0"/>
              <a:buChar char="•"/>
            </a:pPr>
            <a:r>
              <a:rPr lang="en-US" sz="2133" dirty="0"/>
              <a:t>Handling Time Series Data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983A0BC-47FA-98D9-AC62-BF6A4D48BB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212" y="2641582"/>
            <a:ext cx="4895081" cy="1838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15742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4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144</Words>
  <Application>Microsoft Macintosh PowerPoint</Application>
  <PresentationFormat>Widescreen</PresentationFormat>
  <Paragraphs>57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Reem Kufi</vt:lpstr>
      <vt:lpstr>Times New Roman</vt:lpstr>
      <vt:lpstr>Office Theme</vt:lpstr>
      <vt:lpstr>PowerPoint Presentation</vt:lpstr>
      <vt:lpstr>Dataset Preparation</vt:lpstr>
      <vt:lpstr>Model Selection</vt:lpstr>
      <vt:lpstr>Model Selection</vt:lpstr>
      <vt:lpstr>Model Selection</vt:lpstr>
      <vt:lpstr>Model Selection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Qinglin Gou</dc:creator>
  <cp:lastModifiedBy>Qinglin Gou</cp:lastModifiedBy>
  <cp:revision>7</cp:revision>
  <dcterms:created xsi:type="dcterms:W3CDTF">2024-02-18T04:27:55Z</dcterms:created>
  <dcterms:modified xsi:type="dcterms:W3CDTF">2024-02-18T06:58:09Z</dcterms:modified>
</cp:coreProperties>
</file>