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Montserrat ExtraBold" panose="020F0502020204030204" pitchFamily="34" charset="0"/>
      <p:bold r:id="rId26"/>
      <p:italic r:id="rId27"/>
      <p:boldItalic r:id="rId28"/>
    </p:embeddedFont>
    <p:embeddedFont>
      <p:font typeface="Montserrat Medium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4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Get available eye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eye_used= Eyelink(</a:t>
            </a:r>
            <a:r>
              <a:rPr lang="en-US" sz="16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'EyeAvailable'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eye_used==el.BINOCULAR 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if both eyes are tracked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eye_used=el.LEFT_EYE; 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use left eye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eye_used == -1 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dont know which eye is being tracked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eye_used = el.RIGHT_EYE;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3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Get available eye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eye_used= Eyelink(</a:t>
            </a:r>
            <a:r>
              <a:rPr lang="en-US" sz="16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'EyeAvailable'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eye_used==el.BINOCULAR 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if both eyes are tracked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eye_used=el.LEFT_EYE; 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use left eye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eye_used == -1 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dont know which eye is being tracked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eye_used = el.RIGHT_EYE;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3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406900" y="1067902"/>
            <a:ext cx="83301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9925" y="2802500"/>
            <a:ext cx="54642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r="63369"/>
          <a:stretch/>
        </p:blipFill>
        <p:spPr>
          <a:xfrm>
            <a:off x="3902063" y="4514425"/>
            <a:ext cx="1339924" cy="4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57068C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984425" y="837630"/>
            <a:ext cx="5175000" cy="17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None/>
              <a:defRPr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511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462757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t="-60" r="64279" b="58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ers">
  <p:cSld name="CUSTOM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3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/>
          <p:nvPr/>
        </p:nvSpPr>
        <p:spPr>
          <a:xfrm>
            <a:off x="459467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1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t="-60" r="64279" b="58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2100"/>
              <a:buNone/>
              <a:defRPr sz="2100">
                <a:solidFill>
                  <a:srgbClr val="9A6AB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/>
          <p:nvPr/>
        </p:nvSpPr>
        <p:spPr>
          <a:xfrm>
            <a:off x="461992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t="-60" r="64279" b="58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/>
        </p:nvSpPr>
        <p:spPr>
          <a:xfrm>
            <a:off x="4619925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3856450"/>
            <a:ext cx="46698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8"/>
          <p:cNvPicPr preferRelativeResize="0"/>
          <p:nvPr/>
        </p:nvPicPr>
        <p:blipFill rotWithShape="1">
          <a:blip r:embed="rId2">
            <a:alphaModFix/>
          </a:blip>
          <a:srcRect t="-60" r="64279" b="58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 hasCustomPrompt="1"/>
          </p:nvPr>
        </p:nvSpPr>
        <p:spPr>
          <a:xfrm>
            <a:off x="311700" y="934793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2000"/>
              <a:buNone/>
              <a:defRPr sz="12000">
                <a:solidFill>
                  <a:srgbClr val="57068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11700" y="2980893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/>
          <p:nvPr/>
        </p:nvSpPr>
        <p:spPr>
          <a:xfrm>
            <a:off x="4639500" y="4693763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t="-60" r="64279" b="58"/>
          <a:stretch/>
        </p:blipFill>
        <p:spPr>
          <a:xfrm>
            <a:off x="407175" y="4755600"/>
            <a:ext cx="567625" cy="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yspacelab/iEye/tree/iEye_ts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ngqing-Yang-177/iEye_qy-WMLoads/tree/iEye_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toolbox.org/docs/EyelinkToolbo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sychtoolbox-3/Psychtoolbox-3/tree/b294355ea46bcd3bcd6876196d0c0f321b3a6ddc/Psychtoolbox/PsychHardware/EyelinkToolbox/EyelinkDemo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06900" y="1200500"/>
            <a:ext cx="83301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 err="1"/>
              <a:t>EyeLink</a:t>
            </a:r>
            <a:r>
              <a:rPr lang="en-US" sz="2800" dirty="0"/>
              <a:t> and </a:t>
            </a:r>
            <a:r>
              <a:rPr lang="en-US" sz="2800" dirty="0" err="1"/>
              <a:t>iEye</a:t>
            </a:r>
            <a:r>
              <a:rPr lang="en-US" sz="2800" dirty="0"/>
              <a:t> Adaptation</a:t>
            </a:r>
            <a:br>
              <a:rPr lang="en-US" sz="2800" dirty="0"/>
            </a:br>
            <a:endParaRPr sz="2800" u="sng"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1839850" y="3060124"/>
            <a:ext cx="5464200" cy="142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Qingqing Yang, qy775@nyu.edu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/>
              <a:t>Clayspace Lab Meeting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GazeContingent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Send info of experiment epoch, target locations to eye tracker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eye_used= Eyelink(</a:t>
            </a:r>
            <a:r>
              <a:rPr lang="en-US" sz="1200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'EyeAvailable'</a:t>
            </a: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0" i="0" u="none" strike="noStrike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Eyelink( </a:t>
            </a:r>
            <a:r>
              <a:rPr lang="en-US" sz="12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'NewFloatSampleAvailable'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&gt; 0</a:t>
            </a:r>
            <a:endParaRPr sz="1200" b="0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i="0" u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evt = Eyelink( </a:t>
            </a:r>
            <a:r>
              <a:rPr lang="en-US" sz="1200" b="1" i="0" u="none" strike="noStrike">
                <a:solidFill>
                  <a:srgbClr val="AA04F9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'NewestFloatSample’</a:t>
            </a:r>
            <a:r>
              <a:rPr lang="en-US" sz="1200" b="1" i="0" u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200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Get most recent sample data (gaze loc, pupil size)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eye_used ~= -1 </a:t>
            </a:r>
            <a:r>
              <a:rPr lang="en-US" sz="12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do we know which eye to use yet?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if we do, get current gaze position from sample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x = evt.gx(eye_used+1); </a:t>
            </a:r>
            <a:r>
              <a:rPr lang="en-US" sz="12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+1 as we're accessing MATLAB array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y = evt.gy(eye_used+1);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do we have valid data and is the pupil visible?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x~=el.MISSING_DATA &amp;&amp; y~=el.MISSING_DATA &amp;&amp; evt.pa(eye_used+1)&gt;0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mx=x;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my=y;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GazeContingent Cont.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/>
              <a:t>Send info of experiment epoch, target locations to eye tracker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 sz="1050"/>
              <a:t>When subject gazes at an object, it changes color. When gaze moves away, it toggles back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check for events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evtype=Eyelink(</a:t>
            </a:r>
            <a:r>
              <a:rPr lang="en-US" sz="105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'getnextdatatype’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evtype==el.ENDSACC   </a:t>
            </a:r>
            <a:r>
              <a:rPr lang="en-US" sz="105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if the subject finished a saccade check if it fell on an object</a:t>
            </a:r>
            <a:endParaRPr sz="105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check if saccade landed on an object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choice=-1;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noobject=0;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i=1;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1==IsInRect(evt.genx,evt.geny, object(i).rect )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choice=i;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i=i+1;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i&gt;length(object)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noobject=1;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596900" lvl="1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sz="105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Procedure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iEye is a set of command line functions built to translate data from 'raw' format (typically, EDF files) into scored responses on each trial.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u="sng">
              <a:solidFill>
                <a:schemeClr val="hlink"/>
              </a:solidFill>
              <a:hlinkClick r:id="rId3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clayspacelab/iEye at iEye_ts (github.com)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400" y="2768150"/>
            <a:ext cx="1767467" cy="176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descr="Tommy Sprague | Tommy Sprague Lab | UC Santa Barbar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81250" y="2768150"/>
            <a:ext cx="1767467" cy="176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descr="Jeffrey Kravitz - Lab Manager - New York University | LinkedI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5100" y="2768150"/>
            <a:ext cx="1767467" cy="176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28950" y="2768150"/>
            <a:ext cx="1767467" cy="179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Procedure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42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Preprocessing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ii_preproc.m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</a:t>
            </a:r>
            <a:r>
              <a:rPr lang="en-US" sz="1600" b="1"/>
              <a:t>ii_import</a:t>
            </a:r>
            <a:endParaRPr sz="1600" b="1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	ii_data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	Message events based on .ifg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ii_trim, ii_rescale,  ii_invert, </a:t>
            </a:r>
            <a:r>
              <a:rPr lang="en-US" sz="16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ii_censorchans, </a:t>
            </a:r>
            <a:r>
              <a:rPr lang="en-US" sz="1600"/>
              <a:t>ii_definetrial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</a:t>
            </a:r>
            <a:r>
              <a:rPr lang="en-US" sz="1600" b="1"/>
              <a:t>ii_blinkcorrect</a:t>
            </a:r>
            <a:endParaRPr sz="1600" b="1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	</a:t>
            </a:r>
            <a:r>
              <a:rPr lang="en-US" sz="16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blink correction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	ii_params.blink_thresh = 1.5;    </a:t>
            </a:r>
            <a:r>
              <a:rPr lang="en-US" sz="11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PERCENTILE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		ii_params.blink_window = [150 50]; </a:t>
            </a:r>
            <a:r>
              <a:rPr lang="en-US" sz="11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before and after, ms</a:t>
            </a:r>
            <a:endParaRPr sz="1100" b="0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ii_smooth, ii_velocity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</a:t>
            </a:r>
            <a:r>
              <a:rPr lang="en-US" sz="1600" b="1"/>
              <a:t>ii_findsaccades, </a:t>
            </a:r>
            <a:r>
              <a:rPr lang="en-US" sz="1600"/>
              <a:t>ii_extractsaccades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	</a:t>
            </a:r>
            <a:r>
              <a:rPr lang="en-US" sz="11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sacc_dur &gt;= dur_thresh （0.0075） &amp; sacc_amp &gt;= amp_thresh （0.25）</a:t>
            </a:r>
            <a:endParaRPr sz="11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&amp; velocity &gt; = 30 (dva/s)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600" b="1"/>
              <a:t>ii_findfixations</a:t>
            </a:r>
            <a:endParaRPr sz="1600" b="1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934" y="1339523"/>
            <a:ext cx="4387375" cy="91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5105" y="3414991"/>
            <a:ext cx="2207593" cy="1283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3546" y="4833390"/>
            <a:ext cx="3563854" cy="30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Procedure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42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Preprocessing cont.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ii_preproc.m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</a:t>
            </a:r>
            <a:r>
              <a:rPr lang="en-US" sz="1600" b="1"/>
              <a:t>drift correction – epoch 1 &amp; 2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ii_selectfixationsbytrial</a:t>
            </a:r>
            <a:endParaRPr sz="12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ii_driftcorrect</a:t>
            </a:r>
            <a:endParaRPr sz="12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t="2709"/>
          <a:stretch/>
        </p:blipFill>
        <p:spPr>
          <a:xfrm>
            <a:off x="333471" y="1099546"/>
            <a:ext cx="6999514" cy="1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76200" y="2525486"/>
            <a:ext cx="8424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       1                         2                         3                        4                         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Procedure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42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Preprocessing cont.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ii_preproc.m</a:t>
            </a: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	</a:t>
            </a:r>
            <a:r>
              <a:rPr lang="en-US" sz="1600" b="1"/>
              <a:t>calibration – epoch 4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ii_selectfixationsbytrial</a:t>
            </a:r>
            <a:endParaRPr sz="18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2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ii_calibratebytrial</a:t>
            </a:r>
            <a:endParaRPr sz="12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t="2709"/>
          <a:stretch/>
        </p:blipFill>
        <p:spPr>
          <a:xfrm>
            <a:off x="333471" y="1099546"/>
            <a:ext cx="6999514" cy="1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76200" y="2525486"/>
            <a:ext cx="8424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       1                         2                         3                        4                         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Procedure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100991" y="934267"/>
            <a:ext cx="8846318" cy="42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Score the saccade error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Extract initial and final saccade eye position during certain </a:t>
            </a:r>
            <a:r>
              <a:rPr lang="en-US" b="1"/>
              <a:t>response epoch </a:t>
            </a:r>
            <a:r>
              <a:rPr lang="en-US"/>
              <a:t>4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Targert coordinate in TarX, TarY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Calculate the Euclidian distance and response time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Mark bad trials in ii_sess.excl_trial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t="2709"/>
          <a:stretch/>
        </p:blipFill>
        <p:spPr>
          <a:xfrm>
            <a:off x="333471" y="1099546"/>
            <a:ext cx="6999514" cy="1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76200" y="2525486"/>
            <a:ext cx="8424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       1                         2                         3                        4                         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7610" y="3842215"/>
            <a:ext cx="1617341" cy="114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Adaptation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100991" y="934267"/>
            <a:ext cx="8846318" cy="42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Epochs in the main ieye script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Ifg channel num and names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Multi-item: score each target response separately, calibrate for every feedback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Qingqing-Yang-177/iEye_qy-WMLoads at iEye_ts</a:t>
            </a:r>
            <a:r>
              <a:rPr lang="en-US"/>
              <a:t>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4">
            <a:alphaModFix/>
          </a:blip>
          <a:srcRect t="2709"/>
          <a:stretch/>
        </p:blipFill>
        <p:spPr>
          <a:xfrm>
            <a:off x="333471" y="1099546"/>
            <a:ext cx="6999514" cy="1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76200" y="2525486"/>
            <a:ext cx="8424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       1                         2                         3                        4                         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2293" y="2924012"/>
            <a:ext cx="2735908" cy="71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iEye Results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70391" y="1163976"/>
            <a:ext cx="2360428" cy="177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7537" y="103517"/>
            <a:ext cx="11441146" cy="707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2911" y="1063290"/>
            <a:ext cx="2906013" cy="217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23567" y="2979862"/>
            <a:ext cx="2666780" cy="1999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33852" y="3172919"/>
            <a:ext cx="2151763" cy="161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984500" y="1827450"/>
            <a:ext cx="51750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100">
                <a:highlight>
                  <a:schemeClr val="dk1"/>
                </a:highlight>
              </a:rPr>
              <a:t>Thank you!</a:t>
            </a:r>
            <a:endParaRPr sz="41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1984500" y="605055"/>
            <a:ext cx="5175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  <a:highlight>
                  <a:schemeClr val="dk1"/>
                </a:highlight>
              </a:rPr>
              <a:t>Contents 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4294967295"/>
          </p:nvPr>
        </p:nvSpPr>
        <p:spPr>
          <a:xfrm>
            <a:off x="917470" y="1109066"/>
            <a:ext cx="7443900" cy="378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b="1">
                <a:solidFill>
                  <a:schemeClr val="lt1"/>
                </a:solidFill>
              </a:rPr>
              <a:t>EyeLink Tutorial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b="1">
                <a:solidFill>
                  <a:schemeClr val="lt1"/>
                </a:solidFill>
              </a:rPr>
              <a:t>Eye-Tracker data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b="1">
                <a:solidFill>
                  <a:schemeClr val="lt1"/>
                </a:solidFill>
              </a:rPr>
              <a:t>Code for Setup and Message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b="1">
                <a:solidFill>
                  <a:schemeClr val="lt1"/>
                </a:solidFill>
              </a:rPr>
              <a:t>iEye Tutorial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b="1">
                <a:solidFill>
                  <a:schemeClr val="lt1"/>
                </a:solidFill>
              </a:rPr>
              <a:t>Procedure of data processing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b="1">
                <a:solidFill>
                  <a:schemeClr val="lt1"/>
                </a:solidFill>
              </a:rPr>
              <a:t>Adaptation</a:t>
            </a:r>
            <a:endParaRPr/>
          </a:p>
          <a:p>
            <a:pPr marL="914400" lvl="1" indent="-228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800"/>
              <a:buNone/>
            </a:pPr>
            <a:r>
              <a:rPr lang="en-US"/>
              <a:t>Memory Guide Saccade (MGS) Task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1635" y="3053529"/>
            <a:ext cx="2820081" cy="199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3294236"/>
            <a:ext cx="2072271" cy="175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2709"/>
          <a:stretch/>
        </p:blipFill>
        <p:spPr>
          <a:xfrm>
            <a:off x="333471" y="1099546"/>
            <a:ext cx="6999514" cy="14994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00064" y="3074395"/>
            <a:ext cx="17956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Saccade Trajectory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87604" y="3019880"/>
            <a:ext cx="1555520" cy="202591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5899380" y="3019880"/>
            <a:ext cx="26071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Aligned Saccadic Endpoints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6200" y="2525486"/>
            <a:ext cx="84249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        1                         2                         3                        4                          5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Eye-Tracker Data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20557" y="1055027"/>
            <a:ext cx="8179157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 axis: Right  +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 axis: Down +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Video: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Right --&gt; Left --&gt; Up --&gt; Down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Explanation SR-Research Eyelink(c) gazetrackers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Sample: pupil size, x &amp; y gaze position (pixel) at each time point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Event: event type such as start-end of blink, saccade, fixation.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4168" y="445025"/>
            <a:ext cx="3931708" cy="22115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/>
          <p:nvPr/>
        </p:nvCxnSpPr>
        <p:spPr>
          <a:xfrm>
            <a:off x="2999015" y="1376954"/>
            <a:ext cx="783771" cy="0"/>
          </a:xfrm>
          <a:prstGeom prst="straightConnector1">
            <a:avLst/>
          </a:prstGeom>
          <a:noFill/>
          <a:ln w="57150" cap="flat" cmpd="sng">
            <a:solidFill>
              <a:srgbClr val="54018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74;p14"/>
          <p:cNvCxnSpPr/>
          <p:nvPr/>
        </p:nvCxnSpPr>
        <p:spPr>
          <a:xfrm>
            <a:off x="3287486" y="1115697"/>
            <a:ext cx="0" cy="642346"/>
          </a:xfrm>
          <a:prstGeom prst="straightConnector1">
            <a:avLst/>
          </a:prstGeom>
          <a:noFill/>
          <a:ln w="57150" cap="flat" cmpd="sng">
            <a:solidFill>
              <a:srgbClr val="54018B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329" y="4148276"/>
            <a:ext cx="1139825" cy="40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Setup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126643" y="1201984"/>
            <a:ext cx="8979257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EyelinkToolbox can be used to create eye-movement experiments and control the SR-Research Eyelink(c) gaze trackers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It’s incorporated into the PsychToolbox (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Psychtoolbox-3 – EyelinkToolbox</a:t>
            </a:r>
            <a:r>
              <a:rPr lang="en-US" sz="1600"/>
              <a:t>)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It provides a number of wrapper functions to simplify creating an eye-tracking program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The main functionality could be found in demos: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EyelinkToolbox/EyelinkDemos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Setup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26643" y="1201984"/>
            <a:ext cx="8979257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Initialization</a:t>
            </a:r>
            <a:endParaRPr/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None/>
            </a:pPr>
            <a:r>
              <a:rPr lang="en-US" sz="1400" b="0" i="0" u="none" strike="noStrike" cap="non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Provide Eyelink with details about the graphics environment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el=EyelinkInitDefaults(window);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'Initialize'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'PsychEyelinkDispatchCallback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’);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Eyelink(</a:t>
            </a:r>
            <a:r>
              <a:rPr lang="en-US" sz="1400" b="1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'command'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'sample_rate = 1000’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AA04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make sure that we get gaze and event data from the Eyelink</a:t>
            </a: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status=Eyelink(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'command'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'link_sample_data = LEFT,RIGHT,GAZE,AREA’</a:t>
            </a:r>
            <a:r>
              <a:rPr lang="en-US" sz="1400" b="0" i="0" u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'command'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'file_sample_data  = LEFT,RIGHT,GAZE,AREA,GAZERES,STATUS'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'command'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'file_event_filter = LEFT,RIGHT,FIXATION,SACCADE,BLINK,MESSAGE,BUTTON’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Setup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26643" y="1201984"/>
            <a:ext cx="8979257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Calibrate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Calibration Setup</a:t>
            </a:r>
            <a:endParaRPr sz="1400" b="0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Eyelink(</a:t>
            </a:r>
            <a:r>
              <a:rPr lang="en-US" sz="1400" b="1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'command'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b="1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'enable_automatic_calibration = YES'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'command'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calibration_type= HV5’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rgbClr val="AA04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Calibrate the eye tracker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EyelinkDoTrackerSetup(el);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do a final check of calibration using driftcorrection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EyelinkDoDriftCorrection(el);</a:t>
            </a:r>
            <a:endParaRPr sz="1400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Save File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Save data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get gaze data from EyeTracker</a:t>
            </a:r>
            <a:endParaRPr sz="1400" b="0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tempedfFile = 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'temp.edf'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edfFile=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'actual_file_name.edf'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'openfile'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,tempedfFile);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28009"/>
                </a:solidFill>
                <a:latin typeface="Courier New"/>
                <a:ea typeface="Courier New"/>
                <a:cs typeface="Courier New"/>
                <a:sym typeface="Courier New"/>
              </a:rPr>
              <a:t>% stop Eye Tracker Recording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is_eyetracker</a:t>
            </a: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'stoprecording’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'ReceiveFile'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,tempedfFile,tempedfFile);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movefile(tempedfFile,edfFile);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1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WaitSecs(3); print(‘Data Trans Completed.’);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'Shutdown'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EyeLink Send Message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100991" y="1017725"/>
            <a:ext cx="8846318" cy="377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Send info of experiment epoch, target locations to eye tracker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During epoch fixed at the center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'TarX1 %s'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num2str(0));</a:t>
            </a:r>
            <a:endParaRPr sz="1400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'TarY1 %s'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num2str(0));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During the epoch respond to the target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'TarX1 %s'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num2str(task.dotXdva{iTrial})); </a:t>
            </a:r>
            <a:endParaRPr sz="1400" b="0" i="0" u="none" strike="noStrike">
              <a:solidFill>
                <a:srgbClr val="02800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Eyelink(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400" b="0" i="0" u="none" strike="noStrike">
                <a:solidFill>
                  <a:srgbClr val="AA04F9"/>
                </a:solidFill>
                <a:latin typeface="Courier New"/>
                <a:ea typeface="Courier New"/>
                <a:cs typeface="Courier New"/>
                <a:sym typeface="Courier New"/>
              </a:rPr>
              <a:t>'TarY1 %s'</a:t>
            </a:r>
            <a:r>
              <a:rPr lang="en-US" sz="1400" b="0" i="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num2str(task.dotYdva{iTrial}));</a:t>
            </a:r>
            <a:endParaRPr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/>
              <a:t>Send Target Location in the unit of </a:t>
            </a:r>
            <a:r>
              <a:rPr lang="en-US" sz="1600" b="1"/>
              <a:t>Degree of visual angle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0" i="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Simple Ligh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Microsoft Macintosh PowerPoint</Application>
  <PresentationFormat>On-screen Show (16:9)</PresentationFormat>
  <Paragraphs>235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 New</vt:lpstr>
      <vt:lpstr>Montserrat Medium</vt:lpstr>
      <vt:lpstr>Montserrat ExtraBold</vt:lpstr>
      <vt:lpstr>Arial</vt:lpstr>
      <vt:lpstr>Montserrat</vt:lpstr>
      <vt:lpstr>NYU Simple Light</vt:lpstr>
      <vt:lpstr>EyeLink and iEye Adaptation </vt:lpstr>
      <vt:lpstr>Contents </vt:lpstr>
      <vt:lpstr>Memory Guide Saccade (MGS) Task</vt:lpstr>
      <vt:lpstr>Eye-Tracker Data</vt:lpstr>
      <vt:lpstr>EyeLink Setup</vt:lpstr>
      <vt:lpstr>EyeLink Setup</vt:lpstr>
      <vt:lpstr>EyeLink Setup</vt:lpstr>
      <vt:lpstr>EyeLink Save File</vt:lpstr>
      <vt:lpstr>EyeLink Send Message</vt:lpstr>
      <vt:lpstr>EyeLink GazeContingent</vt:lpstr>
      <vt:lpstr>EyeLink GazeContingent Cont.</vt:lpstr>
      <vt:lpstr>iEye Procedure</vt:lpstr>
      <vt:lpstr>iEye Procedure</vt:lpstr>
      <vt:lpstr>iEye Procedure</vt:lpstr>
      <vt:lpstr>iEye Procedure</vt:lpstr>
      <vt:lpstr>iEye Procedure</vt:lpstr>
      <vt:lpstr>iEye Adaptation</vt:lpstr>
      <vt:lpstr>iEye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EyeLink and iEye Adaptation </dc:title>
  <cp:lastModifiedBy>Qingqing  Yang</cp:lastModifiedBy>
  <cp:revision>1</cp:revision>
  <dcterms:modified xsi:type="dcterms:W3CDTF">2023-10-23T02:23:21Z</dcterms:modified>
</cp:coreProperties>
</file>