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59de8e40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59de8e40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59de8e401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59de8e401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59de8e40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59de8e40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59de8e40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59de8e40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59de8e40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59de8e40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59de8e40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59de8e40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59de8e40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59de8e40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59de8e401_1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59de8e401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59de8e40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59de8e40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59de8e401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59de8e401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59de8e40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59de8e4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59de8e40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59de8e40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59de8e401_1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59de8e401_1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59de8e40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59de8e40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9de8e40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9de8e40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59de8e40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59de8e40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Improving the NPS of SouthEast Airlines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Alexander Davis, </a:t>
            </a:r>
            <a:r>
              <a:rPr lang="en">
                <a:solidFill>
                  <a:srgbClr val="B7B7B7"/>
                </a:solidFill>
                <a:latin typeface="Calibri"/>
                <a:ea typeface="Calibri"/>
                <a:cs typeface="Calibri"/>
                <a:sym typeface="Calibri"/>
              </a:rPr>
              <a:t>George Zenzerovich, Lori Lu, Joshua Mandell, Qingqing Hu, Ruochen Zhang </a:t>
            </a:r>
            <a:r>
              <a:rPr lang="en" sz="1400">
                <a:solidFill>
                  <a:srgbClr val="000000"/>
                </a:solidFill>
                <a:latin typeface="Calibri"/>
                <a:ea typeface="Calibri"/>
                <a:cs typeface="Calibri"/>
                <a:sym typeface="Calibri"/>
              </a:rPr>
              <a:t> </a:t>
            </a:r>
            <a:endParaRPr/>
          </a:p>
        </p:txBody>
      </p:sp>
      <p:pic>
        <p:nvPicPr>
          <p:cNvPr id="61" name="Google Shape;61;p13"/>
          <p:cNvPicPr preferRelativeResize="0"/>
          <p:nvPr/>
        </p:nvPicPr>
        <p:blipFill>
          <a:blip r:embed="rId3">
            <a:alphaModFix/>
          </a:blip>
          <a:stretch>
            <a:fillRect/>
          </a:stretch>
        </p:blipFill>
        <p:spPr>
          <a:xfrm>
            <a:off x="1897650" y="1974313"/>
            <a:ext cx="1194900" cy="1194875"/>
          </a:xfrm>
          <a:prstGeom prst="rect">
            <a:avLst/>
          </a:prstGeom>
          <a:noFill/>
          <a:ln>
            <a:noFill/>
          </a:ln>
        </p:spPr>
      </p:pic>
      <p:pic>
        <p:nvPicPr>
          <p:cNvPr id="62" name="Google Shape;62;p13"/>
          <p:cNvPicPr preferRelativeResize="0"/>
          <p:nvPr/>
        </p:nvPicPr>
        <p:blipFill>
          <a:blip r:embed="rId3">
            <a:alphaModFix/>
          </a:blip>
          <a:stretch>
            <a:fillRect/>
          </a:stretch>
        </p:blipFill>
        <p:spPr>
          <a:xfrm>
            <a:off x="6036975" y="1974313"/>
            <a:ext cx="1194900" cy="1194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Detractors by Status and Reason for Travel  </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modeling also strongly suggests that passengers with ‘Blue’ airline status (as opposed to silver and gold) and passengers who travel for personal reasons (as opposed to business) are expected to rate lower </a:t>
            </a:r>
            <a:endParaRPr/>
          </a:p>
          <a:p>
            <a:pPr indent="-342900" lvl="0" marL="457200" rtl="0" algn="l">
              <a:spcBef>
                <a:spcPts val="0"/>
              </a:spcBef>
              <a:spcAft>
                <a:spcPts val="0"/>
              </a:spcAft>
              <a:buSzPts val="1800"/>
              <a:buChar char="●"/>
            </a:pPr>
            <a:r>
              <a:rPr lang="en"/>
              <a:t>Those with blue status will rate 2.4 lower than those with higher status, and personal travelers will rate 1.1 lower than business travelers</a:t>
            </a:r>
            <a:endParaRPr/>
          </a:p>
          <a:p>
            <a:pPr indent="-342900" lvl="0" marL="457200" rtl="0" algn="l">
              <a:spcBef>
                <a:spcPts val="0"/>
              </a:spcBef>
              <a:spcAft>
                <a:spcPts val="0"/>
              </a:spcAft>
              <a:buSzPts val="1800"/>
              <a:buChar char="●"/>
            </a:pPr>
            <a:r>
              <a:rPr lang="en"/>
              <a:t>This is regardless of the travelers 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artner Performance</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3"/>
          <p:cNvPicPr preferRelativeResize="0"/>
          <p:nvPr/>
        </p:nvPicPr>
        <p:blipFill>
          <a:blip r:embed="rId3">
            <a:alphaModFix/>
          </a:blip>
          <a:stretch>
            <a:fillRect/>
          </a:stretch>
        </p:blipFill>
        <p:spPr>
          <a:xfrm>
            <a:off x="1681349" y="1152475"/>
            <a:ext cx="6089799" cy="3828900"/>
          </a:xfrm>
          <a:prstGeom prst="rect">
            <a:avLst/>
          </a:prstGeom>
          <a:noFill/>
          <a:ln>
            <a:noFill/>
          </a:ln>
        </p:spPr>
      </p:pic>
      <p:sp>
        <p:nvSpPr>
          <p:cNvPr id="131" name="Google Shape;131;p23"/>
          <p:cNvSpPr/>
          <p:nvPr/>
        </p:nvSpPr>
        <p:spPr>
          <a:xfrm>
            <a:off x="2279025" y="3617175"/>
            <a:ext cx="4293300" cy="202200"/>
          </a:xfrm>
          <a:prstGeom prst="rect">
            <a:avLst/>
          </a:prstGeom>
          <a:solidFill>
            <a:srgbClr val="FF0000">
              <a:alpha val="6312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txBox="1"/>
          <p:nvPr/>
        </p:nvSpPr>
        <p:spPr>
          <a:xfrm>
            <a:off x="6594100" y="3512775"/>
            <a:ext cx="4878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6.7</a:t>
            </a: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1179700" y="152400"/>
            <a:ext cx="6873749"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703225" y="431950"/>
            <a:ext cx="7737550" cy="419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a:blip r:embed="rId3">
            <a:alphaModFix/>
          </a:blip>
          <a:stretch>
            <a:fillRect/>
          </a:stretch>
        </p:blipFill>
        <p:spPr>
          <a:xfrm>
            <a:off x="194350" y="396838"/>
            <a:ext cx="8839200" cy="43498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1689875" y="401163"/>
            <a:ext cx="5444450" cy="434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to Take…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Find ways to better </a:t>
            </a:r>
            <a:r>
              <a:rPr lang="en"/>
              <a:t>accommodate</a:t>
            </a:r>
            <a:r>
              <a:rPr lang="en"/>
              <a:t> older passengers</a:t>
            </a:r>
            <a:endParaRPr/>
          </a:p>
          <a:p>
            <a:pPr indent="-342900" lvl="0" marL="457200" rtl="0" algn="l">
              <a:spcBef>
                <a:spcPts val="0"/>
              </a:spcBef>
              <a:spcAft>
                <a:spcPts val="0"/>
              </a:spcAft>
              <a:buSzPts val="1800"/>
              <a:buChar char="●"/>
            </a:pPr>
            <a:r>
              <a:rPr lang="en"/>
              <a:t>May include offering discounts on flights and checked luggage to passengers over the age of 60-65</a:t>
            </a:r>
            <a:endParaRPr/>
          </a:p>
          <a:p>
            <a:pPr indent="-342900" lvl="0" marL="457200" rtl="0" algn="l">
              <a:spcBef>
                <a:spcPts val="0"/>
              </a:spcBef>
              <a:spcAft>
                <a:spcPts val="0"/>
              </a:spcAft>
              <a:buSzPts val="1800"/>
              <a:buChar char="●"/>
            </a:pPr>
            <a:r>
              <a:rPr lang="en"/>
              <a:t>Allowing retired and senior citizen passengers to board the plane before all other groups, allowing them to get settled without comotion </a:t>
            </a:r>
            <a:endParaRPr/>
          </a:p>
          <a:p>
            <a:pPr indent="-342900" lvl="0" marL="457200" rtl="0" algn="l">
              <a:spcBef>
                <a:spcPts val="0"/>
              </a:spcBef>
              <a:spcAft>
                <a:spcPts val="0"/>
              </a:spcAft>
              <a:buSzPts val="1800"/>
              <a:buChar char="●"/>
            </a:pPr>
            <a:r>
              <a:rPr lang="en"/>
              <a:t>Expand training for staff, teach staff how to better </a:t>
            </a:r>
            <a:r>
              <a:rPr lang="en"/>
              <a:t>accommodate</a:t>
            </a:r>
            <a:r>
              <a:rPr lang="en"/>
              <a:t> older passengers and their specific concerns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increase the net </a:t>
            </a:r>
            <a:r>
              <a:rPr lang="en"/>
              <a:t>promoter</a:t>
            </a:r>
            <a:r>
              <a:rPr lang="en"/>
              <a:t> score of our passengers and to lower customer churn, Southeast Airlines should consider:</a:t>
            </a:r>
            <a:endParaRPr/>
          </a:p>
          <a:p>
            <a:pPr indent="-342900" lvl="0" marL="457200" rtl="0" algn="l">
              <a:spcBef>
                <a:spcPts val="1600"/>
              </a:spcBef>
              <a:spcAft>
                <a:spcPts val="0"/>
              </a:spcAft>
              <a:buSzPts val="1800"/>
              <a:buChar char="●"/>
            </a:pPr>
            <a:r>
              <a:rPr lang="en"/>
              <a:t>Cutting off relations or further investigating relationship with FlyFast Airways Inc. Find a new beneficiary out of Houston. </a:t>
            </a:r>
            <a:endParaRPr/>
          </a:p>
          <a:p>
            <a:pPr indent="-342900" lvl="0" marL="457200" rtl="0" algn="l">
              <a:spcBef>
                <a:spcPts val="0"/>
              </a:spcBef>
              <a:spcAft>
                <a:spcPts val="0"/>
              </a:spcAft>
              <a:buSzPts val="1800"/>
              <a:buChar char="●"/>
            </a:pPr>
            <a:r>
              <a:rPr lang="en"/>
              <a:t>Target customers we identified with detractor characteristics and instantly promote them to eco plus or business class.  </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Understand what factors contribute to the average net promoter score of the passengers of Southeast Airlines </a:t>
            </a:r>
            <a:endParaRPr/>
          </a:p>
          <a:p>
            <a:pPr indent="-342900" lvl="0" marL="457200" rtl="0" algn="l">
              <a:spcBef>
                <a:spcPts val="0"/>
              </a:spcBef>
              <a:spcAft>
                <a:spcPts val="0"/>
              </a:spcAft>
              <a:buSzPts val="1800"/>
              <a:buChar char="●"/>
            </a:pPr>
            <a:r>
              <a:rPr lang="en"/>
              <a:t>Provide insight into how these factors relate to customer nps; i.e. what variables are </a:t>
            </a:r>
            <a:r>
              <a:rPr lang="en"/>
              <a:t>influencing</a:t>
            </a:r>
            <a:r>
              <a:rPr lang="en"/>
              <a:t>  a passenger’s likelihood to recommend Southeast Airlines to someone else</a:t>
            </a:r>
            <a:endParaRPr/>
          </a:p>
          <a:p>
            <a:pPr indent="-342900" lvl="0" marL="457200" rtl="0" algn="l">
              <a:spcBef>
                <a:spcPts val="0"/>
              </a:spcBef>
              <a:spcAft>
                <a:spcPts val="0"/>
              </a:spcAft>
              <a:buSzPts val="1800"/>
              <a:buChar char="●"/>
            </a:pPr>
            <a:r>
              <a:rPr lang="en"/>
              <a:t>Develop a list of actions to take to decrease the number of detractors (likelihood 1-7) and increase the number of promoters (likelihood 8-10) </a:t>
            </a:r>
            <a:endParaRPr/>
          </a:p>
        </p:txBody>
      </p:sp>
      <p:pic>
        <p:nvPicPr>
          <p:cNvPr id="69" name="Google Shape;69;p14"/>
          <p:cNvPicPr preferRelativeResize="0"/>
          <p:nvPr/>
        </p:nvPicPr>
        <p:blipFill>
          <a:blip r:embed="rId3">
            <a:alphaModFix/>
          </a:blip>
          <a:stretch>
            <a:fillRect/>
          </a:stretch>
        </p:blipFill>
        <p:spPr>
          <a:xfrm>
            <a:off x="6187825" y="3511475"/>
            <a:ext cx="2742725" cy="143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Relationships </a:t>
            </a:r>
            <a:endParaRPr/>
          </a:p>
        </p:txBody>
      </p:sp>
      <p:sp>
        <p:nvSpPr>
          <p:cNvPr id="75" name="Google Shape;75;p15"/>
          <p:cNvSpPr txBox="1"/>
          <p:nvPr>
            <p:ph idx="1" type="body"/>
          </p:nvPr>
        </p:nvSpPr>
        <p:spPr>
          <a:xfrm>
            <a:off x="493800" y="1328500"/>
            <a:ext cx="8058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lt2"/>
              </a:buClr>
              <a:buSzPts val="1400"/>
              <a:buChar char="-"/>
            </a:pPr>
            <a:r>
              <a:rPr lang="en" sz="1400">
                <a:solidFill>
                  <a:schemeClr val="lt2"/>
                </a:solidFill>
              </a:rPr>
              <a:t>Attributes used in model</a:t>
            </a:r>
            <a:endParaRPr sz="1400">
              <a:solidFill>
                <a:schemeClr val="lt2"/>
              </a:solidFill>
            </a:endParaRPr>
          </a:p>
          <a:p>
            <a:pPr indent="-317500" lvl="0" marL="457200" rtl="0" algn="l">
              <a:spcBef>
                <a:spcPts val="0"/>
              </a:spcBef>
              <a:spcAft>
                <a:spcPts val="0"/>
              </a:spcAft>
              <a:buClr>
                <a:schemeClr val="lt2"/>
              </a:buClr>
              <a:buSzPts val="1400"/>
              <a:buChar char="-"/>
            </a:pPr>
            <a:r>
              <a:rPr lang="en" sz="1400">
                <a:solidFill>
                  <a:schemeClr val="lt2"/>
                </a:solidFill>
              </a:rPr>
              <a:t>Airline Status,</a:t>
            </a:r>
            <a:endParaRPr sz="1400">
              <a:solidFill>
                <a:schemeClr val="lt2"/>
              </a:solidFill>
            </a:endParaRPr>
          </a:p>
          <a:p>
            <a:pPr indent="-317500" lvl="0" marL="457200" rtl="0" algn="l">
              <a:spcBef>
                <a:spcPts val="0"/>
              </a:spcBef>
              <a:spcAft>
                <a:spcPts val="0"/>
              </a:spcAft>
              <a:buClr>
                <a:schemeClr val="lt2"/>
              </a:buClr>
              <a:buSzPts val="1400"/>
              <a:buChar char="-"/>
            </a:pPr>
            <a:r>
              <a:rPr lang="en" sz="1400">
                <a:solidFill>
                  <a:schemeClr val="lt2"/>
                </a:solidFill>
              </a:rPr>
              <a:t>Age Groups, </a:t>
            </a:r>
            <a:endParaRPr sz="1400">
              <a:solidFill>
                <a:schemeClr val="lt2"/>
              </a:solidFill>
            </a:endParaRPr>
          </a:p>
          <a:p>
            <a:pPr indent="-317500" lvl="0" marL="457200" rtl="0" algn="l">
              <a:spcBef>
                <a:spcPts val="0"/>
              </a:spcBef>
              <a:spcAft>
                <a:spcPts val="0"/>
              </a:spcAft>
              <a:buClr>
                <a:schemeClr val="lt2"/>
              </a:buClr>
              <a:buSzPts val="1400"/>
              <a:buChar char="-"/>
            </a:pPr>
            <a:r>
              <a:rPr lang="en" sz="1400">
                <a:solidFill>
                  <a:schemeClr val="lt2"/>
                </a:solidFill>
              </a:rPr>
              <a:t>Gender, </a:t>
            </a:r>
            <a:endParaRPr sz="1400">
              <a:solidFill>
                <a:schemeClr val="lt2"/>
              </a:solidFill>
            </a:endParaRPr>
          </a:p>
          <a:p>
            <a:pPr indent="-317500" lvl="0" marL="457200" rtl="0" algn="l">
              <a:spcBef>
                <a:spcPts val="0"/>
              </a:spcBef>
              <a:spcAft>
                <a:spcPts val="0"/>
              </a:spcAft>
              <a:buClr>
                <a:schemeClr val="lt2"/>
              </a:buClr>
              <a:buSzPts val="1400"/>
              <a:buChar char="-"/>
            </a:pPr>
            <a:r>
              <a:rPr lang="en" sz="1400">
                <a:solidFill>
                  <a:schemeClr val="lt2"/>
                </a:solidFill>
              </a:rPr>
              <a:t>Type of Travel, Class, </a:t>
            </a:r>
            <a:endParaRPr sz="1400">
              <a:solidFill>
                <a:schemeClr val="lt2"/>
              </a:solidFill>
            </a:endParaRPr>
          </a:p>
          <a:p>
            <a:pPr indent="-317500" lvl="0" marL="457200" rtl="0" algn="l">
              <a:spcBef>
                <a:spcPts val="0"/>
              </a:spcBef>
              <a:spcAft>
                <a:spcPts val="0"/>
              </a:spcAft>
              <a:buClr>
                <a:schemeClr val="lt2"/>
              </a:buClr>
              <a:buSzPts val="1400"/>
              <a:buChar char="-"/>
            </a:pPr>
            <a:r>
              <a:rPr lang="en" sz="1400">
                <a:solidFill>
                  <a:schemeClr val="lt2"/>
                </a:solidFill>
              </a:rPr>
              <a:t>recommender type, </a:t>
            </a:r>
            <a:endParaRPr sz="1400">
              <a:solidFill>
                <a:schemeClr val="lt2"/>
              </a:solidFill>
            </a:endParaRPr>
          </a:p>
          <a:p>
            <a:pPr indent="-317500" lvl="0" marL="457200" rtl="0" algn="l">
              <a:spcBef>
                <a:spcPts val="0"/>
              </a:spcBef>
              <a:spcAft>
                <a:spcPts val="0"/>
              </a:spcAft>
              <a:buClr>
                <a:schemeClr val="lt2"/>
              </a:buClr>
              <a:buSzPts val="1400"/>
              <a:buChar char="-"/>
            </a:pPr>
            <a:r>
              <a:rPr lang="en" sz="1400">
                <a:solidFill>
                  <a:schemeClr val="lt2"/>
                </a:solidFill>
              </a:rPr>
              <a:t>New Flyer, Frequent Flyer, </a:t>
            </a:r>
            <a:endParaRPr sz="1400">
              <a:solidFill>
                <a:schemeClr val="lt2"/>
              </a:solidFill>
            </a:endParaRPr>
          </a:p>
          <a:p>
            <a:pPr indent="-317500" lvl="0" marL="457200" rtl="0" algn="l">
              <a:spcBef>
                <a:spcPts val="0"/>
              </a:spcBef>
              <a:spcAft>
                <a:spcPts val="0"/>
              </a:spcAft>
              <a:buClr>
                <a:schemeClr val="lt2"/>
              </a:buClr>
              <a:buSzPts val="1400"/>
              <a:buChar char="-"/>
            </a:pPr>
            <a:r>
              <a:rPr lang="en" sz="1400">
                <a:solidFill>
                  <a:schemeClr val="lt2"/>
                </a:solidFill>
              </a:rPr>
              <a:t>Flight month, </a:t>
            </a:r>
            <a:endParaRPr sz="1400">
              <a:solidFill>
                <a:schemeClr val="lt2"/>
              </a:solidFill>
            </a:endParaRPr>
          </a:p>
          <a:p>
            <a:pPr indent="-317500" lvl="0" marL="457200" rtl="0" algn="l">
              <a:spcBef>
                <a:spcPts val="0"/>
              </a:spcBef>
              <a:spcAft>
                <a:spcPts val="0"/>
              </a:spcAft>
              <a:buClr>
                <a:schemeClr val="lt2"/>
              </a:buClr>
              <a:buSzPts val="1400"/>
              <a:buChar char="-"/>
            </a:pPr>
            <a:r>
              <a:rPr lang="en" sz="1400">
                <a:solidFill>
                  <a:schemeClr val="lt2"/>
                </a:solidFill>
              </a:rPr>
              <a:t>long flight and long delay.</a:t>
            </a:r>
            <a:endParaRPr sz="1400">
              <a:solidFill>
                <a:schemeClr val="lt2"/>
              </a:solidFill>
            </a:endParaRPr>
          </a:p>
          <a:p>
            <a:pPr indent="0" lvl="0" marL="457200" rtl="0" algn="l">
              <a:spcBef>
                <a:spcPts val="1200"/>
              </a:spcBef>
              <a:spcAft>
                <a:spcPts val="0"/>
              </a:spcAft>
              <a:buNone/>
            </a:pPr>
            <a:r>
              <a:rPr lang="en" sz="1600">
                <a:solidFill>
                  <a:schemeClr val="lt2"/>
                </a:solidFill>
              </a:rPr>
              <a:t>We observed certain trends based on these variables that would contribute to the passengers likelihood to recommend </a:t>
            </a:r>
            <a:endParaRPr sz="1600">
              <a:solidFill>
                <a:schemeClr val="lt2"/>
              </a:solidFill>
            </a:endParaRPr>
          </a:p>
          <a:p>
            <a:pPr indent="0" lvl="0" marL="0" rtl="0" algn="l">
              <a:spcBef>
                <a:spcPts val="0"/>
              </a:spcBef>
              <a:spcAft>
                <a:spcPts val="1200"/>
              </a:spcAft>
              <a:buNone/>
            </a:pPr>
            <a:r>
              <a:t/>
            </a:r>
            <a:endParaRPr sz="1400">
              <a:solidFill>
                <a:schemeClr val="lt2"/>
              </a:solidFill>
              <a:latin typeface="Calibri"/>
              <a:ea typeface="Calibri"/>
              <a:cs typeface="Calibri"/>
              <a:sym typeface="Calibri"/>
            </a:endParaRPr>
          </a:p>
        </p:txBody>
      </p:sp>
      <p:pic>
        <p:nvPicPr>
          <p:cNvPr id="76" name="Google Shape;76;p15"/>
          <p:cNvPicPr preferRelativeResize="0"/>
          <p:nvPr/>
        </p:nvPicPr>
        <p:blipFill>
          <a:blip r:embed="rId3">
            <a:alphaModFix/>
          </a:blip>
          <a:stretch>
            <a:fillRect/>
          </a:stretch>
        </p:blipFill>
        <p:spPr>
          <a:xfrm>
            <a:off x="3819925" y="535425"/>
            <a:ext cx="5055926" cy="271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of Detractors</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Airline.Status= Blue</a:t>
            </a:r>
            <a:endParaRPr/>
          </a:p>
          <a:p>
            <a:pPr indent="-342900" lvl="0" marL="457200" rtl="0" algn="l">
              <a:spcBef>
                <a:spcPts val="0"/>
              </a:spcBef>
              <a:spcAft>
                <a:spcPts val="0"/>
              </a:spcAft>
              <a:buSzPts val="1800"/>
              <a:buChar char="-"/>
            </a:pPr>
            <a:r>
              <a:rPr lang="en"/>
              <a:t>Gender= Female</a:t>
            </a:r>
            <a:endParaRPr/>
          </a:p>
          <a:p>
            <a:pPr indent="-342900" lvl="0" marL="457200" rtl="0" algn="l">
              <a:spcBef>
                <a:spcPts val="0"/>
              </a:spcBef>
              <a:spcAft>
                <a:spcPts val="0"/>
              </a:spcAft>
              <a:buSzPts val="1800"/>
              <a:buChar char="-"/>
            </a:pPr>
            <a:r>
              <a:rPr lang="en"/>
              <a:t>Type.of.Travel= Personal Travel</a:t>
            </a:r>
            <a:endParaRPr/>
          </a:p>
          <a:p>
            <a:pPr indent="-342900" lvl="0" marL="457200" rtl="0" algn="l">
              <a:spcBef>
                <a:spcPts val="0"/>
              </a:spcBef>
              <a:spcAft>
                <a:spcPts val="0"/>
              </a:spcAft>
              <a:buSzPts val="1800"/>
              <a:buChar char="-"/>
            </a:pPr>
            <a:r>
              <a:rPr lang="en"/>
              <a:t>Class= Eco</a:t>
            </a:r>
            <a:endParaRPr/>
          </a:p>
          <a:p>
            <a:pPr indent="0" lvl="0" marL="0" rtl="0" algn="l">
              <a:spcBef>
                <a:spcPts val="1600"/>
              </a:spcBef>
              <a:spcAft>
                <a:spcPts val="0"/>
              </a:spcAft>
              <a:buNone/>
            </a:pPr>
            <a:r>
              <a:rPr lang="en"/>
              <a:t>Passengers displayed these characteristics 9.1% of the time.</a:t>
            </a:r>
            <a:endParaRPr/>
          </a:p>
          <a:p>
            <a:pPr indent="0" lvl="0" marL="0" rtl="0" algn="l">
              <a:spcBef>
                <a:spcPts val="1600"/>
              </a:spcBef>
              <a:spcAft>
                <a:spcPts val="0"/>
              </a:spcAft>
              <a:buNone/>
            </a:pPr>
            <a:r>
              <a:rPr lang="en"/>
              <a:t>Of those passengers, 73% were detractors!</a:t>
            </a:r>
            <a:endParaRPr/>
          </a:p>
          <a:p>
            <a:pPr indent="0" lvl="0" marL="0" rtl="0" algn="l">
              <a:spcBef>
                <a:spcPts val="1600"/>
              </a:spcBef>
              <a:spcAft>
                <a:spcPts val="1600"/>
              </a:spcAft>
              <a:buNone/>
            </a:pPr>
            <a:r>
              <a:t/>
            </a:r>
            <a:endParaRPr sz="1600">
              <a:solidFill>
                <a:schemeClr val="dk1"/>
              </a:solidFill>
            </a:endParaRPr>
          </a:p>
        </p:txBody>
      </p:sp>
      <p:pic>
        <p:nvPicPr>
          <p:cNvPr id="83" name="Google Shape;83;p16"/>
          <p:cNvPicPr preferRelativeResize="0"/>
          <p:nvPr/>
        </p:nvPicPr>
        <p:blipFill>
          <a:blip r:embed="rId3">
            <a:alphaModFix/>
          </a:blip>
          <a:stretch>
            <a:fillRect/>
          </a:stretch>
        </p:blipFill>
        <p:spPr>
          <a:xfrm>
            <a:off x="6503063" y="381000"/>
            <a:ext cx="2085975" cy="219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Detractors   </a:t>
            </a:r>
            <a:endParaRPr/>
          </a:p>
        </p:txBody>
      </p:sp>
      <p:sp>
        <p:nvSpPr>
          <p:cNvPr id="89" name="Google Shape;89;p17"/>
          <p:cNvSpPr txBox="1"/>
          <p:nvPr>
            <p:ph idx="1" type="body"/>
          </p:nvPr>
        </p:nvSpPr>
        <p:spPr>
          <a:xfrm>
            <a:off x="311700" y="1152475"/>
            <a:ext cx="499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model reinforces the relationship between Airline.Status, Gender, Type.of.Travel, Class, and the likelihood to detract</a:t>
            </a:r>
            <a:endParaRPr/>
          </a:p>
          <a:p>
            <a:pPr indent="-342900" lvl="0" marL="457200" rtl="0" algn="l">
              <a:spcBef>
                <a:spcPts val="0"/>
              </a:spcBef>
              <a:spcAft>
                <a:spcPts val="0"/>
              </a:spcAft>
              <a:buSzPts val="1800"/>
              <a:buChar char="-"/>
            </a:pPr>
            <a:r>
              <a:rPr lang="en"/>
              <a:t>Our predictions were accurate 82% of the time </a:t>
            </a:r>
            <a:endParaRPr/>
          </a:p>
        </p:txBody>
      </p:sp>
      <p:pic>
        <p:nvPicPr>
          <p:cNvPr id="90" name="Google Shape;90;p17"/>
          <p:cNvPicPr preferRelativeResize="0"/>
          <p:nvPr/>
        </p:nvPicPr>
        <p:blipFill>
          <a:blip r:embed="rId3">
            <a:alphaModFix/>
          </a:blip>
          <a:stretch>
            <a:fillRect/>
          </a:stretch>
        </p:blipFill>
        <p:spPr>
          <a:xfrm>
            <a:off x="5305524" y="1309825"/>
            <a:ext cx="3087724" cy="236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of </a:t>
            </a:r>
            <a:r>
              <a:rPr lang="en"/>
              <a:t>Promoters</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Type of Travel = Business </a:t>
            </a:r>
            <a:endParaRPr/>
          </a:p>
          <a:p>
            <a:pPr indent="-342900" lvl="0" marL="457200" rtl="0" algn="l">
              <a:spcBef>
                <a:spcPts val="0"/>
              </a:spcBef>
              <a:spcAft>
                <a:spcPts val="0"/>
              </a:spcAft>
              <a:buSzPts val="1800"/>
              <a:buChar char="-"/>
            </a:pPr>
            <a:r>
              <a:rPr lang="en"/>
              <a:t>Class = Economy Plus</a:t>
            </a:r>
            <a:endParaRPr/>
          </a:p>
          <a:p>
            <a:pPr indent="-342900" lvl="0" marL="457200" rtl="0" algn="l">
              <a:spcBef>
                <a:spcPts val="0"/>
              </a:spcBef>
              <a:spcAft>
                <a:spcPts val="0"/>
              </a:spcAft>
              <a:buSzPts val="1800"/>
              <a:buChar char="-"/>
            </a:pPr>
            <a:r>
              <a:rPr lang="en"/>
              <a:t>Age Group = 30-50</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Passengers displayed these characteristics 10.5% of the time.</a:t>
            </a:r>
            <a:endParaRPr/>
          </a:p>
          <a:p>
            <a:pPr indent="0" lvl="0" marL="0" rtl="0" algn="l">
              <a:spcBef>
                <a:spcPts val="1600"/>
              </a:spcBef>
              <a:spcAft>
                <a:spcPts val="0"/>
              </a:spcAft>
              <a:buNone/>
            </a:pPr>
            <a:r>
              <a:rPr lang="en"/>
              <a:t>Of those passengers, 54% were promoters </a:t>
            </a:r>
            <a:endParaRPr/>
          </a:p>
          <a:p>
            <a:pPr indent="0" lvl="0" marL="0" rtl="0" algn="l">
              <a:spcBef>
                <a:spcPts val="1600"/>
              </a:spcBef>
              <a:spcAft>
                <a:spcPts val="1600"/>
              </a:spcAft>
              <a:buNone/>
            </a:pPr>
            <a:r>
              <a:t/>
            </a:r>
            <a:endParaRPr/>
          </a:p>
        </p:txBody>
      </p:sp>
      <p:pic>
        <p:nvPicPr>
          <p:cNvPr id="97" name="Google Shape;97;p18"/>
          <p:cNvPicPr preferRelativeResize="0"/>
          <p:nvPr/>
        </p:nvPicPr>
        <p:blipFill>
          <a:blip r:embed="rId3">
            <a:alphaModFix/>
          </a:blip>
          <a:stretch>
            <a:fillRect/>
          </a:stretch>
        </p:blipFill>
        <p:spPr>
          <a:xfrm>
            <a:off x="5829388" y="337663"/>
            <a:ext cx="2657475" cy="172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Promoters </a:t>
            </a:r>
            <a:endParaRPr/>
          </a:p>
        </p:txBody>
      </p:sp>
      <p:sp>
        <p:nvSpPr>
          <p:cNvPr id="103" name="Google Shape;103;p19"/>
          <p:cNvSpPr txBox="1"/>
          <p:nvPr>
            <p:ph idx="1" type="body"/>
          </p:nvPr>
        </p:nvSpPr>
        <p:spPr>
          <a:xfrm>
            <a:off x="311700" y="1152475"/>
            <a:ext cx="468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to reinforce the relationship between type of travel, class, and age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Our predictions were accurate 68% of the time  </a:t>
            </a:r>
            <a:endParaRPr/>
          </a:p>
        </p:txBody>
      </p:sp>
      <p:pic>
        <p:nvPicPr>
          <p:cNvPr id="104" name="Google Shape;104;p19"/>
          <p:cNvPicPr preferRelativeResize="0"/>
          <p:nvPr/>
        </p:nvPicPr>
        <p:blipFill>
          <a:blip r:embed="rId3">
            <a:alphaModFix/>
          </a:blip>
          <a:stretch>
            <a:fillRect/>
          </a:stretch>
        </p:blipFill>
        <p:spPr>
          <a:xfrm>
            <a:off x="5333800" y="642850"/>
            <a:ext cx="3438525" cy="281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Detractors by Age </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divided the passenger’s information by age group (under 30, 31-50, 51-70, and over 70 years of age) </a:t>
            </a:r>
            <a:endParaRPr/>
          </a:p>
          <a:p>
            <a:pPr indent="-342900" lvl="0" marL="457200" rtl="0" algn="l">
              <a:spcBef>
                <a:spcPts val="0"/>
              </a:spcBef>
              <a:spcAft>
                <a:spcPts val="0"/>
              </a:spcAft>
              <a:buSzPts val="1800"/>
              <a:buChar char="●"/>
            </a:pPr>
            <a:r>
              <a:rPr lang="en"/>
              <a:t>From the plot below, we can notice that the median likelihood to recommend of a passenger drops as passengers get older, especially after 70</a:t>
            </a:r>
            <a:endParaRPr/>
          </a:p>
        </p:txBody>
      </p:sp>
      <p:pic>
        <p:nvPicPr>
          <p:cNvPr id="111" name="Google Shape;111;p20"/>
          <p:cNvPicPr preferRelativeResize="0"/>
          <p:nvPr/>
        </p:nvPicPr>
        <p:blipFill rotWithShape="1">
          <a:blip r:embed="rId3">
            <a:alphaModFix/>
          </a:blip>
          <a:srcRect b="6930" l="0" r="0" t="13133"/>
          <a:stretch/>
        </p:blipFill>
        <p:spPr>
          <a:xfrm>
            <a:off x="2677987" y="2632025"/>
            <a:ext cx="3788031" cy="214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Detractors by Age...</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building multiple regression models based off these age groups, we have confirmed these findings</a:t>
            </a:r>
            <a:endParaRPr/>
          </a:p>
          <a:p>
            <a:pPr indent="-342900" lvl="0" marL="457200" rtl="0" algn="l">
              <a:spcBef>
                <a:spcPts val="0"/>
              </a:spcBef>
              <a:spcAft>
                <a:spcPts val="0"/>
              </a:spcAft>
              <a:buSzPts val="1800"/>
              <a:buChar char="●"/>
            </a:pPr>
            <a:r>
              <a:rPr lang="en"/>
              <a:t>On average we can expect any passenger under 30 to rate their experience around </a:t>
            </a:r>
            <a:r>
              <a:rPr b="1" lang="en"/>
              <a:t>7.2-8.7</a:t>
            </a:r>
            <a:r>
              <a:rPr lang="en"/>
              <a:t> depending on their airline status and reason for traveling. From ages 30-50, we expect passengers to rate even higher, around 0.2-0.6 points higher.</a:t>
            </a:r>
            <a:endParaRPr/>
          </a:p>
          <a:p>
            <a:pPr indent="-342900" lvl="0" marL="457200" rtl="0" algn="l">
              <a:spcBef>
                <a:spcPts val="0"/>
              </a:spcBef>
              <a:spcAft>
                <a:spcPts val="0"/>
              </a:spcAft>
              <a:buSzPts val="1800"/>
              <a:buChar char="●"/>
            </a:pPr>
            <a:r>
              <a:rPr lang="en"/>
              <a:t>However, these models reveal that ages 50-70 will rate on average from </a:t>
            </a:r>
            <a:r>
              <a:rPr b="1" lang="en"/>
              <a:t>7.0-8.6</a:t>
            </a:r>
            <a:r>
              <a:rPr lang="en"/>
              <a:t>, and those over 70, from </a:t>
            </a:r>
            <a:r>
              <a:rPr b="1" lang="en"/>
              <a:t>5.6-8.4</a:t>
            </a:r>
            <a:r>
              <a:rPr lang="en"/>
              <a:t>. The interval begins to drop with each age group. </a:t>
            </a:r>
            <a:endParaRPr/>
          </a:p>
          <a:p>
            <a:pPr indent="-342900" lvl="0" marL="457200" rtl="0" algn="l">
              <a:spcBef>
                <a:spcPts val="0"/>
              </a:spcBef>
              <a:spcAft>
                <a:spcPts val="0"/>
              </a:spcAft>
              <a:buSzPts val="1800"/>
              <a:buChar char="●"/>
            </a:pPr>
            <a:r>
              <a:rPr lang="en"/>
              <a:t>A prediction reveals that we expect a passenger who is over 70, with blue airline status, travelling for personal reasons is expected to rate </a:t>
            </a:r>
            <a:r>
              <a:rPr b="1" lang="en"/>
              <a:t>5.09</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