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8" r:id="rId3"/>
    <p:sldId id="267" r:id="rId4"/>
    <p:sldId id="279" r:id="rId5"/>
    <p:sldId id="257" r:id="rId6"/>
    <p:sldId id="269" r:id="rId7"/>
    <p:sldId id="270" r:id="rId8"/>
    <p:sldId id="281" r:id="rId9"/>
    <p:sldId id="271" r:id="rId10"/>
    <p:sldId id="264" r:id="rId11"/>
    <p:sldId id="265" r:id="rId12"/>
    <p:sldId id="272" r:id="rId13"/>
    <p:sldId id="273" r:id="rId14"/>
    <p:sldId id="274" r:id="rId15"/>
    <p:sldId id="280" r:id="rId16"/>
    <p:sldId id="276" r:id="rId17"/>
    <p:sldId id="275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1" autoAdjust="0"/>
    <p:restoredTop sz="94624"/>
  </p:normalViewPr>
  <p:slideViewPr>
    <p:cSldViewPr snapToGrid="0">
      <p:cViewPr>
        <p:scale>
          <a:sx n="125" d="100"/>
          <a:sy n="125" d="100"/>
        </p:scale>
        <p:origin x="144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2312A-EC0E-4A97-B02E-20284B06F63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0AF67-FA00-494F-92B8-3E11167D7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5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Each document can have different content, size and attributes, which is ideal for tweets because each tweet have different numbers of attributes)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0AF67-FA00-494F-92B8-3E11167D77C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19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26"/>
            <a:ext cx="1152128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11145BEB-1A93-44FE-81F3-F9940BA94F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2467ACC7-AE8E-4D67-9380-F9C67E22F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32F1A-8089-4D11-984D-0ACFC4B425A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Date Placeholder 6">
            <a:extLst>
              <a:ext uri="{FF2B5EF4-FFF2-40B4-BE49-F238E27FC236}">
                <a16:creationId xmlns="" xmlns:a16="http://schemas.microsoft.com/office/drawing/2014/main" id="{9B788C37-C888-4241-B93D-F2A49E3956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0E20D35-57D2-4107-8B9C-F3324CD54B93}" type="datetime1">
              <a:rPr lang="en-GB" smtClean="0"/>
              <a:t>22/04/2018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84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11430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2420890"/>
            <a:ext cx="11521280" cy="3705275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6BE60D29-F6B7-434A-90DA-8D2D0A8B4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A6414E2-2D81-455F-94D7-AF68ED2A3A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32F1A-8089-4D11-984D-0ACFC4B425A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Date Placeholder 6">
            <a:extLst>
              <a:ext uri="{FF2B5EF4-FFF2-40B4-BE49-F238E27FC236}">
                <a16:creationId xmlns="" xmlns:a16="http://schemas.microsoft.com/office/drawing/2014/main" id="{55F3639E-8EE5-4C57-B6DD-9DAA41A90EE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C33CFC-E571-4255-B4FC-352D16C1DBA3}" type="datetime1">
              <a:rPr lang="en-GB" smtClean="0"/>
              <a:t>22/04/2018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1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3"/>
            <a:ext cx="1152128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1B5657AC-C285-4ED0-909B-7BE68123E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B739D38-1E58-4B9A-89E7-10A9E30B1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32F1A-8089-4D11-984D-0ACFC4B425A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Date Placeholder 6">
            <a:extLst>
              <a:ext uri="{FF2B5EF4-FFF2-40B4-BE49-F238E27FC236}">
                <a16:creationId xmlns="" xmlns:a16="http://schemas.microsoft.com/office/drawing/2014/main" id="{D702C350-9B40-4822-8F1C-2182F6FADF0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DC0D3BA-0308-4344-AFC3-6FCF167D211D}" type="datetime1">
              <a:rPr lang="en-GB" smtClean="0"/>
              <a:t>22/04/2018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73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78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78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D9D73F-D92B-4480-8647-4FB5DB0C3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B534B8-CFD7-4E20-A90F-3F287E33C8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32F1A-8089-4D11-984D-0ACFC4B425A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4F800C0-1132-4AD3-AE17-12867B50B2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396E773-9EF8-4B47-9011-E5164E88632D}" type="datetime1">
              <a:rPr lang="en-GB" smtClean="0"/>
              <a:t>22/04/2018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94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63D3F1-09BA-4B99-8D40-67C71B31A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2A5476-F27E-4606-AF41-AAA0428A3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32F1A-8089-4D11-984D-0ACFC4B425A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F136BF9-D0A2-4277-95DF-DA76DAA75EC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8D7FC-9133-4A26-8080-757B3ACD7803}" type="datetime1">
              <a:rPr lang="en-GB" smtClean="0"/>
              <a:t>22/04/2018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6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="" xmlns:a16="http://schemas.microsoft.com/office/drawing/2014/main" id="{DB52A871-9B0A-4B93-B7AF-728194D6FD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C35938E0-6218-4922-ACDB-53C7AE4743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32F1A-8089-4D11-984D-0ACFC4B425A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Date Placeholder 6">
            <a:extLst>
              <a:ext uri="{FF2B5EF4-FFF2-40B4-BE49-F238E27FC236}">
                <a16:creationId xmlns="" xmlns:a16="http://schemas.microsoft.com/office/drawing/2014/main" id="{093A098F-8B4A-422A-A252-6463369CD4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CAAF795-F154-4A59-9703-DCC63A22B816}" type="datetime1">
              <a:rPr lang="en-GB" smtClean="0"/>
              <a:t>22/04/2018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7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1A3ED11D-4DE7-4D42-9603-7CEB5D7B65F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3CAD2236-E592-4AF2-9A9C-E0926859E1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1028" name="Picture 7" descr="logo-ltr.tif">
            <a:extLst>
              <a:ext uri="{FF2B5EF4-FFF2-40B4-BE49-F238E27FC236}">
                <a16:creationId xmlns="" xmlns:a16="http://schemas.microsoft.com/office/drawing/2014/main" id="{E39949E1-BC2F-49F3-B838-C233E02942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285751"/>
            <a:ext cx="259291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C2BDB55-2B89-9141-AF29-2E5568AA0026}"/>
              </a:ext>
            </a:extLst>
          </p:cNvPr>
          <p:cNvCxnSpPr/>
          <p:nvPr/>
        </p:nvCxnSpPr>
        <p:spPr>
          <a:xfrm>
            <a:off x="334434" y="1079500"/>
            <a:ext cx="115231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015F65B9-9C6C-B144-B797-8871DB5F1B4B}"/>
              </a:ext>
            </a:extLst>
          </p:cNvPr>
          <p:cNvCxnSpPr/>
          <p:nvPr/>
        </p:nvCxnSpPr>
        <p:spPr>
          <a:xfrm>
            <a:off x="334434" y="6165850"/>
            <a:ext cx="115231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1" descr="address.gif">
            <a:extLst>
              <a:ext uri="{FF2B5EF4-FFF2-40B4-BE49-F238E27FC236}">
                <a16:creationId xmlns="" xmlns:a16="http://schemas.microsoft.com/office/drawing/2014/main" id="{3864CE04-8F07-44F7-9623-1A820B79A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00" y="6237288"/>
            <a:ext cx="19896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="" xmlns:a16="http://schemas.microsoft.com/office/drawing/2014/main" id="{378BEEFF-35AE-8242-8CA7-2FDB8D521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1451" y="6246814"/>
            <a:ext cx="515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D422524D-452C-2645-B83F-3BFE0C2C4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15518" y="6251576"/>
            <a:ext cx="96096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5432F1A-8089-4D11-984D-0ACFC4B425A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Date Placeholder 6">
            <a:extLst>
              <a:ext uri="{FF2B5EF4-FFF2-40B4-BE49-F238E27FC236}">
                <a16:creationId xmlns="" xmlns:a16="http://schemas.microsoft.com/office/drawing/2014/main" id="{99B301F3-2C98-BC4D-8C4A-A3604E44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6784" y="620714"/>
            <a:ext cx="28448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BA3A9C-C1DB-4FE2-831F-6B84BCE8EB84}" type="datetime1">
              <a:rPr lang="en-GB" smtClean="0"/>
              <a:t>22/04/2018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66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43503C-670A-49AB-B3F2-A33E8753A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Social Networks </a:t>
            </a:r>
            <a:br>
              <a:rPr lang="nl-NL" b="1" dirty="0"/>
            </a:br>
            <a:endParaRPr lang="en-GB" sz="5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284B62-17AD-4370-A47F-C65A1976C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Recommendations on Twitter</a:t>
            </a:r>
            <a:endParaRPr lang="en-GB" dirty="0"/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="" xmlns:a16="http://schemas.microsoft.com/office/drawing/2014/main" id="{2FC5EC08-B61E-4205-B5CB-9C75124B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45" y="3287433"/>
            <a:ext cx="838988" cy="68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3C7DE39-4766-418B-9E7C-0B2B9DC766D9}"/>
              </a:ext>
            </a:extLst>
          </p:cNvPr>
          <p:cNvSpPr txBox="1"/>
          <p:nvPr/>
        </p:nvSpPr>
        <p:spPr>
          <a:xfrm>
            <a:off x="1520694" y="3974460"/>
            <a:ext cx="3457706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dirty="0" err="1"/>
              <a:t>Jenish</a:t>
            </a:r>
            <a:r>
              <a:rPr lang="en-GB" dirty="0"/>
              <a:t> </a:t>
            </a:r>
            <a:r>
              <a:rPr lang="en-GB" dirty="0" err="1"/>
              <a:t>Jaientilal</a:t>
            </a:r>
            <a:endParaRPr lang="en-GB" dirty="0"/>
          </a:p>
          <a:p>
            <a:r>
              <a:rPr lang="en-GB" dirty="0"/>
              <a:t>Feng </a:t>
            </a:r>
            <a:r>
              <a:rPr lang="en-GB" dirty="0" err="1"/>
              <a:t>QingYang</a:t>
            </a:r>
            <a:endParaRPr lang="en-GB" dirty="0"/>
          </a:p>
          <a:p>
            <a:r>
              <a:rPr lang="en-GB" dirty="0" err="1"/>
              <a:t>Valentinas</a:t>
            </a:r>
            <a:r>
              <a:rPr lang="en-GB" dirty="0"/>
              <a:t> </a:t>
            </a:r>
            <a:r>
              <a:rPr lang="en-GB" dirty="0" err="1"/>
              <a:t>Salmanovicius</a:t>
            </a:r>
            <a:endParaRPr lang="en-GB" dirty="0"/>
          </a:p>
          <a:p>
            <a:r>
              <a:rPr lang="en-GB" dirty="0"/>
              <a:t>Andrew Chan</a:t>
            </a:r>
          </a:p>
          <a:p>
            <a:r>
              <a:rPr lang="en-GB" dirty="0" err="1"/>
              <a:t>Hongyuan</a:t>
            </a:r>
            <a:r>
              <a:rPr lang="en-GB" dirty="0"/>
              <a:t> Wang</a:t>
            </a:r>
          </a:p>
          <a:p>
            <a:r>
              <a:rPr lang="en-GB" dirty="0"/>
              <a:t>Jeroen Galle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DFA51B-44C0-423D-ABBD-F054E38BCF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B851456-1762-4A3B-AC8B-7DA4A613F013}" type="datetime1">
              <a:rPr lang="en-GB" smtClean="0"/>
              <a:t>22/04/2018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C82A27-3A23-43F3-AB54-DD41340CC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07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526527-10BB-44D9-AB31-83BE2233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62528"/>
          </a:xfrm>
        </p:spPr>
        <p:txBody>
          <a:bodyPr/>
          <a:lstStyle/>
          <a:p>
            <a:r>
              <a:rPr lang="en-GB" dirty="0"/>
              <a:t>Why choose Twitter?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FDF72F-B39D-4F19-A039-A40A82E9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686694"/>
            <a:ext cx="11521280" cy="3705275"/>
          </a:xfrm>
        </p:spPr>
        <p:txBody>
          <a:bodyPr/>
          <a:lstStyle/>
          <a:p>
            <a:pPr marL="285750" indent="-285750"/>
            <a:r>
              <a:rPr kumimoji="1" lang="en-US" altLang="zh-CN" sz="2300" dirty="0">
                <a:latin typeface="+mj-lt"/>
                <a:cs typeface="Arial" panose="020B0604020202020204" pitchFamily="34" charset="0"/>
              </a:rPr>
              <a:t>Popular social networking and microblogging service</a:t>
            </a:r>
          </a:p>
          <a:p>
            <a:pPr marL="285750" indent="-285750"/>
            <a:r>
              <a:rPr kumimoji="1" lang="en-US" altLang="zh-CN" sz="2300" dirty="0">
                <a:latin typeface="+mj-lt"/>
                <a:cs typeface="Arial" panose="020B0604020202020204" pitchFamily="34" charset="0"/>
              </a:rPr>
              <a:t>Large data set(every second on average around 6000 tweets are generated[1])</a:t>
            </a:r>
          </a:p>
          <a:p>
            <a:pPr marL="285750" indent="-285750"/>
            <a:r>
              <a:rPr kumimoji="1" lang="en-US" altLang="zh-CN" sz="2300" dirty="0">
                <a:latin typeface="+mj-lt"/>
                <a:cs typeface="Arial" panose="020B0604020202020204" pitchFamily="34" charset="0"/>
              </a:rPr>
              <a:t>Well documented API</a:t>
            </a:r>
          </a:p>
          <a:p>
            <a:pPr marL="285750" indent="-285750"/>
            <a:r>
              <a:rPr kumimoji="1" lang="en-US" altLang="zh-CN" sz="2300" dirty="0">
                <a:latin typeface="+mj-lt"/>
                <a:cs typeface="Arial" panose="020B0604020202020204" pitchFamily="34" charset="0"/>
              </a:rPr>
              <a:t>Free access to Twitter data 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950D85B-3D8F-41B4-9655-FFE641A1C9ED}"/>
              </a:ext>
            </a:extLst>
          </p:cNvPr>
          <p:cNvSpPr/>
          <p:nvPr/>
        </p:nvSpPr>
        <p:spPr>
          <a:xfrm>
            <a:off x="335360" y="6207303"/>
            <a:ext cx="5689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[</a:t>
            </a:r>
            <a:r>
              <a:rPr kumimoji="1" lang="en-US" altLang="zh-CN" sz="1400" dirty="0" smtClean="0"/>
              <a:t>1] Twitter </a:t>
            </a:r>
            <a:r>
              <a:rPr kumimoji="1" lang="en-US" altLang="zh-CN" sz="1400" dirty="0"/>
              <a:t>Usage Statistics – Internet Live State 2016</a:t>
            </a:r>
            <a:endParaRPr kumimoji="1" lang="zh-CN" alt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C475E5A-45B8-42DB-8EC3-12DC32301D9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70DD7DD-2234-461F-99B0-5885B0A99279}" type="datetime1">
              <a:rPr lang="en-GB" smtClean="0"/>
              <a:t>22/04/2018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0AAAB4-1298-45A0-9B1F-6E46B6F82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4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1BC2EB-F440-43EE-84FA-B09D56B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60928"/>
          </a:xfrm>
        </p:spPr>
        <p:txBody>
          <a:bodyPr>
            <a:normAutofit fontScale="90000"/>
          </a:bodyPr>
          <a:lstStyle/>
          <a:p>
            <a:r>
              <a:rPr lang="en-GB" dirty="0"/>
              <a:t>Data collection and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9E7FCC-D448-4E1B-90D0-A6A9A281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39752"/>
            <a:ext cx="11521280" cy="3705275"/>
          </a:xfrm>
        </p:spPr>
        <p:txBody>
          <a:bodyPr/>
          <a:lstStyle/>
          <a:p>
            <a:pPr marL="0" indent="0">
              <a:buNone/>
            </a:pPr>
            <a:r>
              <a:rPr lang="en-GB" sz="2300" dirty="0"/>
              <a:t>Twitter API :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Access to streaming data from a user’s timeline or keywords (e.g. hashtags)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Receive streamed tweets in real-time</a:t>
            </a:r>
          </a:p>
          <a:p>
            <a:pPr marL="0" indent="0">
              <a:buNone/>
            </a:pPr>
            <a:r>
              <a:rPr lang="en-GB" sz="2300" dirty="0"/>
              <a:t>Mongo DB: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No-SQL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A collection can contain different documents.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Easy to scale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38647C-7C29-4A44-B1F9-4377409ECE6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EA5956-12A3-442A-A383-1858644FCC93}" type="datetime1">
              <a:rPr lang="en-GB" smtClean="0"/>
              <a:t>22/04/2018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39BDDBA-79CC-4090-9B7A-32DA8F3BA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19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9F5BDA-AEAB-46B7-9B52-5C0960C2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91408"/>
          </a:xfrm>
        </p:spPr>
        <p:txBody>
          <a:bodyPr/>
          <a:lstStyle/>
          <a:p>
            <a:r>
              <a:rPr lang="en-GB" dirty="0"/>
              <a:t>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F4DF5C-9B53-4207-A796-A8A0ABE8D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648487"/>
            <a:ext cx="11521280" cy="3705275"/>
          </a:xfrm>
        </p:spPr>
        <p:txBody>
          <a:bodyPr/>
          <a:lstStyle/>
          <a:p>
            <a:r>
              <a:rPr lang="en-GB" sz="2300" dirty="0"/>
              <a:t>Dictionary based data collection</a:t>
            </a:r>
          </a:p>
          <a:p>
            <a:r>
              <a:rPr lang="en-GB" sz="2300" dirty="0"/>
              <a:t>Store Tweet ID, Screen name, Text</a:t>
            </a:r>
            <a:r>
              <a:rPr lang="en-GB" sz="2300" dirty="0" smtClean="0"/>
              <a:t>,</a:t>
            </a:r>
          </a:p>
          <a:p>
            <a:pPr marL="0" indent="0">
              <a:buNone/>
            </a:pPr>
            <a:r>
              <a:rPr lang="en-GB" sz="2300" dirty="0" smtClean="0"/>
              <a:t>	Created time, Retweet number</a:t>
            </a:r>
          </a:p>
          <a:p>
            <a:r>
              <a:rPr lang="en-GB" sz="2300" dirty="0" smtClean="0"/>
              <a:t>Collects </a:t>
            </a:r>
            <a:r>
              <a:rPr lang="en-GB" sz="2300" dirty="0"/>
              <a:t>user’s 200 most recent tweets</a:t>
            </a:r>
          </a:p>
          <a:p>
            <a:endParaRPr lang="en-GB" dirty="0"/>
          </a:p>
        </p:txBody>
      </p:sp>
      <p:sp>
        <p:nvSpPr>
          <p:cNvPr id="54" name="Date Placeholder 53">
            <a:extLst>
              <a:ext uri="{FF2B5EF4-FFF2-40B4-BE49-F238E27FC236}">
                <a16:creationId xmlns="" xmlns:a16="http://schemas.microsoft.com/office/drawing/2014/main" id="{2783941E-2885-4C62-AEC8-55256CABFDC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BA6FB69-32BC-44A7-B612-F0C155297366}" type="datetime1">
              <a:rPr lang="en-GB" smtClean="0"/>
              <a:t>22/04/2018</a:t>
            </a:fld>
            <a:endParaRPr lang="en-GB"/>
          </a:p>
        </p:txBody>
      </p:sp>
      <p:sp>
        <p:nvSpPr>
          <p:cNvPr id="55" name="Slide Number Placeholder 54">
            <a:extLst>
              <a:ext uri="{FF2B5EF4-FFF2-40B4-BE49-F238E27FC236}">
                <a16:creationId xmlns="" xmlns:a16="http://schemas.microsoft.com/office/drawing/2014/main" id="{9B968577-E033-40B1-B732-B038971319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12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16" y="1788160"/>
            <a:ext cx="3358668" cy="42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5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A3D8ED-DF18-43C4-960B-740C550B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21888"/>
          </a:xfrm>
        </p:spPr>
        <p:txBody>
          <a:bodyPr/>
          <a:lstStyle/>
          <a:p>
            <a:r>
              <a:rPr lang="en-GB" dirty="0"/>
              <a:t>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7519BFA-C23E-4FA6-9B0B-42A38C770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89" y="1899128"/>
            <a:ext cx="1806791" cy="39847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A4650BD-4BF3-45C5-AE09-137F403C22C5}"/>
              </a:ext>
            </a:extLst>
          </p:cNvPr>
          <p:cNvSpPr txBox="1"/>
          <p:nvPr/>
        </p:nvSpPr>
        <p:spPr>
          <a:xfrm>
            <a:off x="4886960" y="1899128"/>
            <a:ext cx="6065240" cy="2299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Message: RT @</a:t>
            </a:r>
            <a:r>
              <a:rPr lang="en-GB" dirty="0" err="1"/>
              <a:t>someuser</a:t>
            </a:r>
            <a:r>
              <a:rPr lang="en-GB" dirty="0"/>
              <a:t> #</a:t>
            </a:r>
            <a:r>
              <a:rPr lang="en-GB" dirty="0" err="1"/>
              <a:t>happyfuncoding</a:t>
            </a:r>
            <a:r>
              <a:rPr lang="en-GB" dirty="0"/>
              <a:t>: this is a typical Twitter tweet :-)</a:t>
            </a:r>
          </a:p>
          <a:p>
            <a:endParaRPr lang="en-GB" dirty="0"/>
          </a:p>
          <a:p>
            <a:r>
              <a:rPr lang="en-GB" dirty="0"/>
              <a:t>Tokenized: [</a:t>
            </a:r>
            <a:r>
              <a:rPr lang="en-GB" dirty="0" err="1"/>
              <a:t>u'rt</a:t>
            </a:r>
            <a:r>
              <a:rPr lang="en-GB" dirty="0"/>
              <a:t>', u'@</a:t>
            </a:r>
            <a:r>
              <a:rPr lang="en-GB" dirty="0" err="1"/>
              <a:t>someuser</a:t>
            </a:r>
            <a:r>
              <a:rPr lang="en-GB" dirty="0"/>
              <a:t>', u'#</a:t>
            </a:r>
            <a:r>
              <a:rPr lang="en-GB" dirty="0" err="1"/>
              <a:t>happyfuncoding</a:t>
            </a:r>
            <a:r>
              <a:rPr lang="en-GB" dirty="0"/>
              <a:t>', u':', </a:t>
            </a:r>
            <a:r>
              <a:rPr lang="en-GB" dirty="0" err="1"/>
              <a:t>u'this</a:t>
            </a:r>
            <a:r>
              <a:rPr lang="en-GB" dirty="0"/>
              <a:t>', </a:t>
            </a:r>
            <a:r>
              <a:rPr lang="en-GB" dirty="0" err="1"/>
              <a:t>u'is</a:t>
            </a:r>
            <a:r>
              <a:rPr lang="en-GB" dirty="0"/>
              <a:t>', </a:t>
            </a:r>
            <a:r>
              <a:rPr lang="en-GB" dirty="0" err="1"/>
              <a:t>u'a</a:t>
            </a:r>
            <a:r>
              <a:rPr lang="en-GB" dirty="0"/>
              <a:t>', </a:t>
            </a:r>
            <a:r>
              <a:rPr lang="en-GB" dirty="0" err="1"/>
              <a:t>u'typical</a:t>
            </a:r>
            <a:r>
              <a:rPr lang="en-GB" dirty="0"/>
              <a:t>', </a:t>
            </a:r>
            <a:r>
              <a:rPr lang="en-GB" dirty="0" err="1"/>
              <a:t>u'twitter</a:t>
            </a:r>
            <a:r>
              <a:rPr lang="en-GB" dirty="0"/>
              <a:t>', </a:t>
            </a:r>
            <a:r>
              <a:rPr lang="en-GB" dirty="0" err="1"/>
              <a:t>u'tweet</a:t>
            </a:r>
            <a:r>
              <a:rPr lang="en-GB" dirty="0"/>
              <a:t>', u':-)']</a:t>
            </a:r>
          </a:p>
          <a:p>
            <a:endParaRPr lang="en-GB" dirty="0"/>
          </a:p>
          <a:p>
            <a:r>
              <a:rPr lang="en-GB" dirty="0"/>
              <a:t>Tokenized and filtered: [</a:t>
            </a:r>
            <a:r>
              <a:rPr lang="en-GB" dirty="0" err="1"/>
              <a:t>u'RT</a:t>
            </a:r>
            <a:r>
              <a:rPr lang="en-GB" dirty="0"/>
              <a:t>', </a:t>
            </a:r>
            <a:r>
              <a:rPr lang="en-GB" dirty="0" err="1"/>
              <a:t>u'a</a:t>
            </a:r>
            <a:r>
              <a:rPr lang="en-GB" dirty="0"/>
              <a:t>', </a:t>
            </a:r>
            <a:r>
              <a:rPr lang="en-GB" dirty="0" err="1"/>
              <a:t>u'this</a:t>
            </a:r>
            <a:r>
              <a:rPr lang="en-GB" dirty="0"/>
              <a:t>', </a:t>
            </a:r>
            <a:r>
              <a:rPr lang="en-GB" dirty="0" err="1"/>
              <a:t>u'is</a:t>
            </a:r>
            <a:r>
              <a:rPr lang="en-GB" dirty="0"/>
              <a:t>', </a:t>
            </a:r>
            <a:r>
              <a:rPr lang="en-GB" dirty="0" err="1"/>
              <a:t>u'Twitter</a:t>
            </a:r>
            <a:r>
              <a:rPr lang="en-GB" dirty="0"/>
              <a:t>', u':', </a:t>
            </a:r>
            <a:r>
              <a:rPr lang="en-GB" dirty="0" err="1"/>
              <a:t>u'tweet</a:t>
            </a:r>
            <a:r>
              <a:rPr lang="en-GB" dirty="0"/>
              <a:t>', </a:t>
            </a:r>
            <a:r>
              <a:rPr lang="en-GB" dirty="0" err="1"/>
              <a:t>u'typical</a:t>
            </a:r>
            <a:r>
              <a:rPr lang="en-GB" dirty="0"/>
              <a:t>']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D3DD9561-66C3-432B-8701-F2DCB8AA3F0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ED04C4-44AC-4009-BFB0-8EA851DD2B09}" type="datetime1">
              <a:rPr lang="en-GB" smtClean="0"/>
              <a:t>22/04/2018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38E48FC-158C-466F-9D3D-423B4B1373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57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887B29-3D82-4C6A-A030-A4F5E736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52368"/>
          </a:xfrm>
        </p:spPr>
        <p:txBody>
          <a:bodyPr>
            <a:normAutofit/>
          </a:bodyPr>
          <a:lstStyle/>
          <a:p>
            <a:r>
              <a:rPr lang="en-GB" dirty="0"/>
              <a:t>Flask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42B7AB0-1683-4A46-A67A-871AFAFC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81" y="1849120"/>
            <a:ext cx="6006038" cy="420951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0F91BE-0080-467A-A347-C50C60A0DD6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7FAA029-8613-4852-8A2C-9A10A44E13E5}" type="datetime1">
              <a:rPr lang="en-GB" smtClean="0"/>
              <a:t>22/04/2018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F8E888-DA53-4078-9A9B-BDFB897ED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55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6E81B-2B0D-403C-B041-6C152D16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42208"/>
          </a:xfrm>
        </p:spPr>
        <p:txBody>
          <a:bodyPr/>
          <a:lstStyle/>
          <a:p>
            <a:r>
              <a:rPr lang="en-GB" dirty="0"/>
              <a:t>Topic modelling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565CED-5BE5-43E7-BAC3-B7D7721B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911426"/>
            <a:ext cx="11521280" cy="3705275"/>
          </a:xfrm>
        </p:spPr>
        <p:txBody>
          <a:bodyPr/>
          <a:lstStyle/>
          <a:p>
            <a:r>
              <a:rPr lang="en-GB" sz="2300" dirty="0"/>
              <a:t>A statistical model that can be used to identify the topics of documents.</a:t>
            </a:r>
          </a:p>
          <a:p>
            <a:r>
              <a:rPr lang="en-GB" sz="2300" dirty="0"/>
              <a:t>Topic is defined as a distribution over a set of words.</a:t>
            </a:r>
          </a:p>
          <a:p>
            <a:r>
              <a:rPr lang="en-GB" sz="2300" dirty="0"/>
              <a:t>Document is considered to have a few topics each with a certain probability.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54667D-A350-4278-85B3-EBF3D5E7631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05BB82-2C89-41B4-A388-0924AD308D0B}" type="datetime1">
              <a:rPr lang="en-GB" smtClean="0"/>
              <a:t>22/04/2018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E62CE88-011B-4251-8576-20D3C9C58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3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6E81B-2B0D-403C-B041-6C152D16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62528"/>
          </a:xfrm>
        </p:spPr>
        <p:txBody>
          <a:bodyPr/>
          <a:lstStyle/>
          <a:p>
            <a:r>
              <a:rPr lang="en-GB" dirty="0"/>
              <a:t>Topic modelling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565CED-5BE5-43E7-BAC3-B7D7721B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728863"/>
            <a:ext cx="11521280" cy="3705275"/>
          </a:xfrm>
        </p:spPr>
        <p:txBody>
          <a:bodyPr/>
          <a:lstStyle/>
          <a:p>
            <a:pPr marL="0" indent="0">
              <a:buNone/>
            </a:pPr>
            <a:r>
              <a:rPr lang="en-GB" sz="2300" dirty="0"/>
              <a:t>Document is generated by repetitively :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choosing a topic under certain probability distribution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choosing a word from this topic according to certain probability</a:t>
            </a:r>
          </a:p>
          <a:p>
            <a:pPr lvl="1"/>
            <a:r>
              <a:rPr lang="en-GB" sz="2300" dirty="0">
                <a:solidFill>
                  <a:schemeClr val="tx1"/>
                </a:solidFill>
              </a:rPr>
              <a:t>including the word in the document </a:t>
            </a:r>
          </a:p>
          <a:p>
            <a:pPr marL="0" indent="0">
              <a:buNone/>
            </a:pPr>
            <a:endParaRPr lang="en-GB" sz="2300" dirty="0"/>
          </a:p>
          <a:p>
            <a:r>
              <a:rPr lang="en-GB" sz="2300" dirty="0"/>
              <a:t>The key issue is to find out distributions of words and topics via observing the documents.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54667D-A350-4278-85B3-EBF3D5E7631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05BB82-2C89-41B4-A388-0924AD308D0B}" type="datetime1">
              <a:rPr lang="en-GB" smtClean="0"/>
              <a:t>22/04/2018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E62CE88-011B-4251-8576-20D3C9C58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4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zn4jq2Q4v8XaUu583lib5nA2ryjjnvSMObjW8W213-uA6Io38etjH78RmtEmYkB1sKvPckVJcaNipv0vEiWWC4c1hhkCeiWrftvu0b8kae1Mwz8ptUvZlJYx9Bjipc9dyawZ88Fo-QA">
            <a:extLst>
              <a:ext uri="{FF2B5EF4-FFF2-40B4-BE49-F238E27FC236}">
                <a16:creationId xmlns="" xmlns:a16="http://schemas.microsoft.com/office/drawing/2014/main" id="{E5ADE2F4-26D8-40B1-9396-FE22EC2E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7" y="1153787"/>
            <a:ext cx="5813769" cy="497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D65242C-8AE0-4A7A-9267-614E174E22A5}"/>
              </a:ext>
            </a:extLst>
          </p:cNvPr>
          <p:cNvSpPr/>
          <p:nvPr/>
        </p:nvSpPr>
        <p:spPr>
          <a:xfrm>
            <a:off x="6576485" y="1814187"/>
            <a:ext cx="530309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An illustration of LDA’s view of a document, where each colour marks a topic. There are 4 topics,  “art”, “budgets”, “children”, and “education” which are further defined by the lists of words below them.</a:t>
            </a:r>
            <a:endParaRPr lang="en-GB" sz="2000" dirty="0">
              <a:latin typeface="+mj-lt"/>
            </a:endParaRP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FF7B9B2-3972-4647-BF80-FDFE698934B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8F2CE62-55C2-4175-8CCA-61EC4575592C}" type="datetime1">
              <a:rPr lang="en-GB" smtClean="0"/>
              <a:t>22/04/2018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2CED7D-F73B-4706-9190-3C7F3C1A61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3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0F17AB-2245-4DBC-B33B-7B1C5958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42208"/>
          </a:xfrm>
        </p:spPr>
        <p:txBody>
          <a:bodyPr/>
          <a:lstStyle/>
          <a:p>
            <a:r>
              <a:rPr lang="en-GB" dirty="0"/>
              <a:t>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78674F-04C9-4D0D-90E8-2C2D85D1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300" dirty="0"/>
              <a:t>Advantages:</a:t>
            </a:r>
          </a:p>
          <a:p>
            <a:pPr lvl="1"/>
            <a:r>
              <a:rPr lang="pt-PT" sz="2300" dirty="0">
                <a:solidFill>
                  <a:schemeClr val="tx1"/>
                </a:solidFill>
              </a:rPr>
              <a:t>Easy to implement (Python Library)</a:t>
            </a:r>
          </a:p>
          <a:p>
            <a:pPr lvl="1"/>
            <a:r>
              <a:rPr lang="pt-PT" sz="2300" dirty="0">
                <a:solidFill>
                  <a:schemeClr val="tx1"/>
                </a:solidFill>
              </a:rPr>
              <a:t>Unsupervised (Requires no Labelled Data)</a:t>
            </a:r>
          </a:p>
          <a:p>
            <a:r>
              <a:rPr lang="pt-PT" sz="2300" dirty="0"/>
              <a:t>Limitations: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Fixed K (the number of topics are fixed and must be known ahead of time)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Uncorrelated topics (</a:t>
            </a:r>
            <a:r>
              <a:rPr lang="en-US" sz="2300" dirty="0" err="1">
                <a:solidFill>
                  <a:schemeClr val="tx1"/>
                </a:solidFill>
              </a:rPr>
              <a:t>Dirichlet</a:t>
            </a:r>
            <a:r>
              <a:rPr lang="en-US" sz="2300" dirty="0">
                <a:solidFill>
                  <a:schemeClr val="tx1"/>
                </a:solidFill>
              </a:rPr>
              <a:t> topic distribution cannot capture correlations)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Bag of words (word order in a document is ignored)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72A2B9-DED3-4085-992A-1E794A82472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8E062E-F816-4B18-897B-F76ABE50B8F0}" type="datetime1">
              <a:rPr lang="en-GB" smtClean="0"/>
              <a:t>22/04/2018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BF1478-5120-4D57-97B5-1DE866774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794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10016F-21DF-428D-BDF8-3EEC6A9B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82848"/>
          </a:xfrm>
        </p:spPr>
        <p:txBody>
          <a:bodyPr/>
          <a:lstStyle/>
          <a:p>
            <a:r>
              <a:rPr lang="en-GB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A2A88F-3E2B-4C3D-A522-F8DF6A023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441210"/>
            <a:ext cx="11521280" cy="3705275"/>
          </a:xfrm>
        </p:spPr>
        <p:txBody>
          <a:bodyPr/>
          <a:lstStyle/>
          <a:p>
            <a:r>
              <a:rPr lang="en-GB" dirty="0" smtClean="0"/>
              <a:t>Need either a video or some snapshots</a:t>
            </a:r>
          </a:p>
          <a:p>
            <a:r>
              <a:rPr lang="en-GB" dirty="0" smtClean="0"/>
              <a:t>If you want to do a live demo instead then we don’t need this page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C5748B-83CE-45B7-B131-F7FF745BE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3236400-4F4D-468C-A0FC-42EA4F4994F1}" type="datetime1">
              <a:rPr lang="en-GB" smtClean="0"/>
              <a:t>22/04/2018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3B99D9-4294-4428-A2C2-13ED6709A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20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CAADA8-BF71-4414-8852-991E44C9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01568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C7A42A-6A02-4835-BFC4-8FE93768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Introduction and motivation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Architecture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Components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957951-CBA7-4C5F-A81B-AD7B212E8D1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A27679A-B560-4B82-AC2D-8F29497F474D}" type="datetime1">
              <a:rPr lang="en-GB" smtClean="0"/>
              <a:t>22/04/2018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D99F64D-658A-443E-BF0C-C9E1ED7A3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20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5EFB99-DEAA-4DD3-9A1B-408B326A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40608"/>
          </a:xfrm>
        </p:spPr>
        <p:txBody>
          <a:bodyPr>
            <a:normAutofit fontScale="90000"/>
          </a:bodyPr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75E30F-3D07-4187-8006-3A30612C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420890"/>
            <a:ext cx="11521280" cy="3705275"/>
          </a:xfrm>
        </p:spPr>
        <p:txBody>
          <a:bodyPr/>
          <a:lstStyle/>
          <a:p>
            <a:r>
              <a:rPr lang="en-GB" sz="2300" dirty="0"/>
              <a:t>To recommend users based on a “similarity”</a:t>
            </a:r>
          </a:p>
          <a:p>
            <a:pPr marL="0" indent="0">
              <a:buNone/>
            </a:pPr>
            <a:endParaRPr lang="en-GB" sz="2300" dirty="0"/>
          </a:p>
          <a:p>
            <a:pPr marL="0" indent="0">
              <a:buNone/>
            </a:pPr>
            <a:endParaRPr lang="en-GB" sz="2300" dirty="0"/>
          </a:p>
          <a:p>
            <a:pPr marL="0" indent="0">
              <a:buNone/>
            </a:pPr>
            <a:endParaRPr lang="en-GB" sz="2300" dirty="0"/>
          </a:p>
          <a:p>
            <a:pPr marL="0" indent="0">
              <a:buNone/>
            </a:pPr>
            <a:r>
              <a:rPr lang="en-GB" sz="2300" dirty="0"/>
              <a:t>Please give me more content </a:t>
            </a:r>
          </a:p>
          <a:p>
            <a:pPr marL="0" indent="0">
              <a:buNone/>
            </a:pPr>
            <a:endParaRPr lang="en-GB" sz="2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554538-686B-48F2-9EA9-F7C29549A2C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759CF4A-79DD-4D77-B180-CC1DFD17EC2B}" type="datetime1">
              <a:rPr lang="en-GB" smtClean="0"/>
              <a:t>22/04/2018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1E6B39-73B3-4BF5-BC9F-26DB0B3B73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3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CAADA8-BF71-4414-8852-991E44C9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11728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C7A42A-6A02-4835-BFC4-8FE93768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 and motivation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Architecture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Components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932557-E465-46FE-981B-C4F1F7D6DA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84C860C-299D-49EB-BBF2-B174716B286E}" type="datetime1">
              <a:rPr lang="en-GB" smtClean="0"/>
              <a:t>22/04/2018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566BD8-1669-4E43-BE84-1897D0F4D0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4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9F4DB-C74A-4F94-B015-DD465A4E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71088"/>
          </a:xfrm>
        </p:spPr>
        <p:txBody>
          <a:bodyPr>
            <a:normAutofit fontScale="90000"/>
          </a:bodyPr>
          <a:lstStyle/>
          <a:p>
            <a:r>
              <a:rPr lang="nl-NL" dirty="0"/>
              <a:t>Objectives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536821-BD3C-47C4-A9C3-B3D10E73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50110"/>
            <a:ext cx="11521280" cy="3705275"/>
          </a:xfrm>
        </p:spPr>
        <p:txBody>
          <a:bodyPr/>
          <a:lstStyle/>
          <a:p>
            <a:r>
              <a:rPr lang="nl-NL" sz="2300" dirty="0"/>
              <a:t>Find most similar people based on your interests </a:t>
            </a:r>
          </a:p>
          <a:p>
            <a:r>
              <a:rPr lang="nl-NL" sz="2300" dirty="0"/>
              <a:t>Visualize evolution of topics against time</a:t>
            </a:r>
          </a:p>
          <a:p>
            <a:r>
              <a:rPr lang="nl-NL" sz="2300" dirty="0"/>
              <a:t>Cluster words of a user’s recent tweets</a:t>
            </a:r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2318A1-3409-4C2C-A2DD-D02E4734EDB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515D024-0137-4202-9D90-7069F28A7EB3}" type="datetime1">
              <a:rPr lang="en-GB" smtClean="0"/>
              <a:t>22/04/2018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937867-59C1-4082-92A7-DFDF85DC1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83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CAADA8-BF71-4414-8852-991E44C9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91408"/>
          </a:xfrm>
        </p:spPr>
        <p:txBody>
          <a:bodyPr>
            <a:normAutofit/>
          </a:bodyPr>
          <a:lstStyle/>
          <a:p>
            <a:r>
              <a:rPr lang="en-GB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C7A42A-6A02-4835-BFC4-8FE93768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 and motivation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Architecture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Components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37B6E9-9BE9-4A09-A7C3-B3CE1124C46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82D00BF-E1A8-47A4-841B-AC1002D5D530}" type="datetime1">
              <a:rPr lang="en-GB" smtClean="0"/>
              <a:t>22/04/2018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411E19-6B38-4AF2-92AB-095E0DC855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43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385C07-9C45-4E0C-989B-B6E61AEF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81248"/>
          </a:xfrm>
        </p:spPr>
        <p:txBody>
          <a:bodyPr/>
          <a:lstStyle/>
          <a:p>
            <a:r>
              <a:rPr lang="en-GB" dirty="0"/>
              <a:t>Architecture</a:t>
            </a:r>
          </a:p>
        </p:txBody>
      </p:sp>
      <p:pic>
        <p:nvPicPr>
          <p:cNvPr id="1026" name="Picture 2" descr="https://scontent-lhr3-1.xx.fbcdn.net/v/t1.15752-9/s2048x2048/31144264_847332795451919_7429939993516179456_n.png?_nc_cat=0&amp;_nc_eui2=v1%3AAeHVzL5O1ymKKXXMsU8jNVM20RSYEZ6B0fb3k_b5TiqpVqooyIrs-Bj4lC-hvGtIE3uN1MEMPxDQRIOoZ77Kr99qE0z0fymyvN67z2HVIEOCaw&amp;oh=4c2340a89a535a28958d348565c1e7bf&amp;oe=5B565E24">
            <a:extLst>
              <a:ext uri="{FF2B5EF4-FFF2-40B4-BE49-F238E27FC236}">
                <a16:creationId xmlns="" xmlns:a16="http://schemas.microsoft.com/office/drawing/2014/main" id="{2D25C788-FD7F-49CA-BED1-8338F3F20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" t="17685" r="5128" b="18894"/>
          <a:stretch/>
        </p:blipFill>
        <p:spPr bwMode="auto">
          <a:xfrm>
            <a:off x="1241571" y="2339752"/>
            <a:ext cx="9563449" cy="359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651519-B00D-44DC-A9DF-07869C2FAF2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DFD340-5F7B-43B9-8B9A-306098F89A16}" type="datetime1">
              <a:rPr lang="en-GB" smtClean="0"/>
              <a:t>22/04/2018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FD1C2F4-32E2-4765-A2D1-95563BC0A8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591408"/>
          </a:xfrm>
        </p:spPr>
        <p:txBody>
          <a:bodyPr/>
          <a:lstStyle/>
          <a:p>
            <a:r>
              <a:rPr lang="en-GB" dirty="0" smtClean="0"/>
              <a:t>System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8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C33CFC-E571-4255-B4FC-352D16C1DBA3}" type="datetime1">
              <a:rPr lang="en-GB" smtClean="0"/>
              <a:t>22/04/2018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08" y="2339752"/>
            <a:ext cx="6309784" cy="358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CAADA8-BF71-4414-8852-991E44C9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96752"/>
            <a:ext cx="11521280" cy="632048"/>
          </a:xfrm>
        </p:spPr>
        <p:txBody>
          <a:bodyPr>
            <a:normAutofit/>
          </a:bodyPr>
          <a:lstStyle/>
          <a:p>
            <a:r>
              <a:rPr lang="en-GB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C7A42A-6A02-4835-BFC4-8FE93768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 and motivation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Architecture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Components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2AD450-5229-4302-AADB-029756EBAC2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0119A5B-FD53-4776-A2C7-47E46487C89D}" type="datetime1">
              <a:rPr lang="en-GB" smtClean="0"/>
              <a:t>22/04/2018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D6EA30-3FCF-417A-83B9-5A5B79E1DE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2F1A-8089-4D11-984D-0ACFC4B425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6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6248A07-9F72-48DD-AB8F-ACD3FE0AA5A8}" vid="{D35FB74C-7334-4E65-B686-7BDE9D8827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512</Words>
  <Application>Microsoft Macintosh PowerPoint</Application>
  <PresentationFormat>Widescreen</PresentationFormat>
  <Paragraphs>132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宋体</vt:lpstr>
      <vt:lpstr>Arial</vt:lpstr>
      <vt:lpstr>Theme1</vt:lpstr>
      <vt:lpstr>Social Networks  </vt:lpstr>
      <vt:lpstr>Index</vt:lpstr>
      <vt:lpstr>Motivation</vt:lpstr>
      <vt:lpstr>Index</vt:lpstr>
      <vt:lpstr>Objectives </vt:lpstr>
      <vt:lpstr>Index</vt:lpstr>
      <vt:lpstr>Architecture</vt:lpstr>
      <vt:lpstr>System Pipeline</vt:lpstr>
      <vt:lpstr>Index</vt:lpstr>
      <vt:lpstr>Why choose Twitter? </vt:lpstr>
      <vt:lpstr>Data collection and storage </vt:lpstr>
      <vt:lpstr>Mongo DB</vt:lpstr>
      <vt:lpstr>Pre-processing</vt:lpstr>
      <vt:lpstr>Flask</vt:lpstr>
      <vt:lpstr>Topic modelling (LDA)</vt:lpstr>
      <vt:lpstr>Topic modelling (LDA)</vt:lpstr>
      <vt:lpstr>PowerPoint Presentation</vt:lpstr>
      <vt:lpstr>LDA</vt:lpstr>
      <vt:lpstr>Web application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Networks  recommendations on Twitter</dc:title>
  <dc:creator>Jeroen Galle</dc:creator>
  <cp:lastModifiedBy>Andrew Chan</cp:lastModifiedBy>
  <cp:revision>21</cp:revision>
  <dcterms:created xsi:type="dcterms:W3CDTF">2018-04-22T09:55:51Z</dcterms:created>
  <dcterms:modified xsi:type="dcterms:W3CDTF">2018-04-22T21:57:34Z</dcterms:modified>
</cp:coreProperties>
</file>