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8" r:id="rId3"/>
    <p:sldId id="267" r:id="rId4"/>
    <p:sldId id="282" r:id="rId5"/>
    <p:sldId id="283" r:id="rId6"/>
    <p:sldId id="279" r:id="rId7"/>
    <p:sldId id="284" r:id="rId8"/>
    <p:sldId id="285" r:id="rId9"/>
    <p:sldId id="286" r:id="rId10"/>
    <p:sldId id="287" r:id="rId11"/>
    <p:sldId id="264" r:id="rId12"/>
    <p:sldId id="270" r:id="rId13"/>
    <p:sldId id="274" r:id="rId14"/>
    <p:sldId id="281" r:id="rId15"/>
    <p:sldId id="265" r:id="rId16"/>
    <p:sldId id="272" r:id="rId17"/>
    <p:sldId id="273" r:id="rId18"/>
    <p:sldId id="280" r:id="rId19"/>
    <p:sldId id="276" r:id="rId20"/>
    <p:sldId id="275" r:id="rId21"/>
    <p:sldId id="277" r:id="rId22"/>
    <p:sldId id="278" r:id="rId23"/>
    <p:sldId id="288" r:id="rId24"/>
    <p:sldId id="289" r:id="rId25"/>
    <p:sldId id="291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1" autoAdjust="0"/>
    <p:restoredTop sz="94624"/>
  </p:normalViewPr>
  <p:slideViewPr>
    <p:cSldViewPr snapToGrid="0">
      <p:cViewPr varScale="1">
        <p:scale>
          <a:sx n="51" d="100"/>
          <a:sy n="51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79DF4-AAFD-4241-911B-90B564CB633D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741B4F05-CAEF-4F30-A446-6ED476DA3DBF}">
      <dgm:prSet phldrT="[Text]"/>
      <dgm:spPr/>
      <dgm:t>
        <a:bodyPr/>
        <a:lstStyle/>
        <a:p>
          <a:r>
            <a:rPr lang="pt-PT" dirty="0" err="1" smtClean="0">
              <a:solidFill>
                <a:schemeClr val="tx1"/>
              </a:solidFill>
            </a:rPr>
            <a:t>MongoDB</a:t>
          </a:r>
          <a:endParaRPr lang="pt-PT" dirty="0" smtClean="0">
            <a:solidFill>
              <a:schemeClr val="tx1"/>
            </a:solidFill>
          </a:endParaRPr>
        </a:p>
        <a:p>
          <a:r>
            <a:rPr lang="pt-PT" dirty="0" err="1" smtClean="0">
              <a:solidFill>
                <a:schemeClr val="tx1"/>
              </a:solidFill>
            </a:rPr>
            <a:t>NoSQL</a:t>
          </a:r>
          <a:endParaRPr lang="pt-PT" dirty="0" smtClean="0">
            <a:solidFill>
              <a:schemeClr val="tx1"/>
            </a:solidFill>
          </a:endParaRPr>
        </a:p>
        <a:p>
          <a:r>
            <a:rPr lang="pt-PT" dirty="0" err="1" smtClean="0">
              <a:solidFill>
                <a:schemeClr val="tx1"/>
              </a:solidFill>
            </a:rPr>
            <a:t>Twitter</a:t>
          </a:r>
          <a:r>
            <a:rPr lang="pt-PT" dirty="0" smtClean="0">
              <a:solidFill>
                <a:schemeClr val="tx1"/>
              </a:solidFill>
            </a:rPr>
            <a:t> </a:t>
          </a:r>
          <a:r>
            <a:rPr lang="pt-PT" dirty="0" err="1" smtClean="0">
              <a:solidFill>
                <a:schemeClr val="tx1"/>
              </a:solidFill>
            </a:rPr>
            <a:t>Search</a:t>
          </a:r>
          <a:r>
            <a:rPr lang="pt-PT" dirty="0" smtClean="0">
              <a:solidFill>
                <a:schemeClr val="tx1"/>
              </a:solidFill>
            </a:rPr>
            <a:t> API</a:t>
          </a:r>
        </a:p>
        <a:p>
          <a:r>
            <a:rPr lang="pt-PT" dirty="0" err="1" smtClean="0">
              <a:solidFill>
                <a:schemeClr val="tx1"/>
              </a:solidFill>
            </a:rPr>
            <a:t>Twitter</a:t>
          </a:r>
          <a:r>
            <a:rPr lang="pt-PT" dirty="0" smtClean="0">
              <a:solidFill>
                <a:schemeClr val="tx1"/>
              </a:solidFill>
            </a:rPr>
            <a:t> </a:t>
          </a:r>
          <a:r>
            <a:rPr lang="pt-PT" dirty="0" err="1" smtClean="0">
              <a:solidFill>
                <a:schemeClr val="tx1"/>
              </a:solidFill>
            </a:rPr>
            <a:t>Streaming</a:t>
          </a:r>
          <a:r>
            <a:rPr lang="pt-PT" dirty="0" smtClean="0">
              <a:solidFill>
                <a:schemeClr val="tx1"/>
              </a:solidFill>
            </a:rPr>
            <a:t> API</a:t>
          </a:r>
        </a:p>
      </dgm:t>
    </dgm:pt>
    <dgm:pt modelId="{587305E4-9396-44C0-955E-DEAE896CF4B6}" type="parTrans" cxnId="{12F791CD-7805-4815-9000-ACA0C0C43445}">
      <dgm:prSet/>
      <dgm:spPr/>
      <dgm:t>
        <a:bodyPr/>
        <a:lstStyle/>
        <a:p>
          <a:endParaRPr lang="pt-PT"/>
        </a:p>
      </dgm:t>
    </dgm:pt>
    <dgm:pt modelId="{DD2FA4D1-43B7-43E2-B10F-4B67A08FAF93}" type="sibTrans" cxnId="{12F791CD-7805-4815-9000-ACA0C0C43445}">
      <dgm:prSet/>
      <dgm:spPr/>
      <dgm:t>
        <a:bodyPr/>
        <a:lstStyle/>
        <a:p>
          <a:endParaRPr lang="pt-PT"/>
        </a:p>
      </dgm:t>
    </dgm:pt>
    <dgm:pt modelId="{573DAC67-343B-4AC2-9A2F-7459009A31CD}">
      <dgm:prSet phldrT="[Text]"/>
      <dgm:spPr>
        <a:solidFill>
          <a:schemeClr val="bg2"/>
        </a:solidFill>
      </dgm:spPr>
      <dgm:t>
        <a:bodyPr/>
        <a:lstStyle/>
        <a:p>
          <a:r>
            <a:rPr lang="pt-PT" dirty="0" smtClean="0">
              <a:solidFill>
                <a:srgbClr val="CC0000"/>
              </a:solidFill>
            </a:rPr>
            <a:t>Data</a:t>
          </a:r>
          <a:r>
            <a:rPr lang="pt-PT" dirty="0" smtClean="0"/>
            <a:t> </a:t>
          </a:r>
          <a:r>
            <a:rPr lang="pt-PT" dirty="0" err="1" smtClean="0">
              <a:solidFill>
                <a:srgbClr val="CC0000"/>
              </a:solidFill>
            </a:rPr>
            <a:t>Preprocessing</a:t>
          </a:r>
          <a:endParaRPr lang="pt-PT" dirty="0">
            <a:solidFill>
              <a:srgbClr val="CC0000"/>
            </a:solidFill>
          </a:endParaRPr>
        </a:p>
      </dgm:t>
    </dgm:pt>
    <dgm:pt modelId="{7E929BC3-1B9B-429C-A25B-C9BDFB305A73}" type="parTrans" cxnId="{568A9AD2-26E6-4CD3-AB6D-03F2994BFA0C}">
      <dgm:prSet/>
      <dgm:spPr/>
      <dgm:t>
        <a:bodyPr/>
        <a:lstStyle/>
        <a:p>
          <a:endParaRPr lang="pt-PT"/>
        </a:p>
      </dgm:t>
    </dgm:pt>
    <dgm:pt modelId="{2C897B3A-DF97-4AAC-BC94-6D7C370DB325}" type="sibTrans" cxnId="{568A9AD2-26E6-4CD3-AB6D-03F2994BFA0C}">
      <dgm:prSet/>
      <dgm:spPr/>
      <dgm:t>
        <a:bodyPr/>
        <a:lstStyle/>
        <a:p>
          <a:endParaRPr lang="pt-PT"/>
        </a:p>
      </dgm:t>
    </dgm:pt>
    <dgm:pt modelId="{09AFEA24-CD51-40F3-9A56-5892F6BDC942}">
      <dgm:prSet phldrT="[Text]"/>
      <dgm:spPr/>
      <dgm:t>
        <a:bodyPr/>
        <a:lstStyle/>
        <a:p>
          <a:r>
            <a:rPr lang="pt-PT" dirty="0" smtClean="0">
              <a:solidFill>
                <a:schemeClr val="tx1"/>
              </a:solidFill>
            </a:rPr>
            <a:t>Regular</a:t>
          </a:r>
          <a:r>
            <a:rPr lang="pt-PT" dirty="0" smtClean="0"/>
            <a:t> </a:t>
          </a:r>
          <a:r>
            <a:rPr lang="pt-PT" dirty="0" err="1" smtClean="0">
              <a:solidFill>
                <a:schemeClr val="tx1"/>
              </a:solidFill>
            </a:rPr>
            <a:t>Expressions</a:t>
          </a:r>
          <a:endParaRPr lang="pt-PT" dirty="0" smtClean="0">
            <a:solidFill>
              <a:schemeClr val="tx1"/>
            </a:solidFill>
          </a:endParaRPr>
        </a:p>
        <a:p>
          <a:r>
            <a:rPr lang="pt-PT" dirty="0" err="1" smtClean="0">
              <a:solidFill>
                <a:schemeClr val="tx1"/>
              </a:solidFill>
            </a:rPr>
            <a:t>Python</a:t>
          </a:r>
          <a:endParaRPr lang="pt-PT" dirty="0" smtClean="0">
            <a:solidFill>
              <a:schemeClr val="tx1"/>
            </a:solidFill>
          </a:endParaRPr>
        </a:p>
        <a:p>
          <a:r>
            <a:rPr lang="pt-PT" dirty="0" err="1" smtClean="0">
              <a:solidFill>
                <a:schemeClr val="tx1"/>
              </a:solidFill>
            </a:rPr>
            <a:t>Tokenization</a:t>
          </a:r>
          <a:endParaRPr lang="pt-PT" dirty="0">
            <a:solidFill>
              <a:schemeClr val="tx1"/>
            </a:solidFill>
          </a:endParaRPr>
        </a:p>
      </dgm:t>
    </dgm:pt>
    <dgm:pt modelId="{D3F72FB4-FAF5-4657-9518-378D549AD3E9}" type="parTrans" cxnId="{558C5476-AB3D-4312-B3BD-9650CF4F5C31}">
      <dgm:prSet/>
      <dgm:spPr/>
      <dgm:t>
        <a:bodyPr/>
        <a:lstStyle/>
        <a:p>
          <a:endParaRPr lang="pt-PT"/>
        </a:p>
      </dgm:t>
    </dgm:pt>
    <dgm:pt modelId="{E34A9131-6D38-4076-AC31-6288553AF853}" type="sibTrans" cxnId="{558C5476-AB3D-4312-B3BD-9650CF4F5C31}">
      <dgm:prSet/>
      <dgm:spPr/>
      <dgm:t>
        <a:bodyPr/>
        <a:lstStyle/>
        <a:p>
          <a:endParaRPr lang="pt-PT"/>
        </a:p>
      </dgm:t>
    </dgm:pt>
    <dgm:pt modelId="{2226AD86-454D-4C43-8D7F-6CF788F27714}">
      <dgm:prSet phldrT="[Text]"/>
      <dgm:spPr>
        <a:solidFill>
          <a:schemeClr val="bg2"/>
        </a:solidFill>
      </dgm:spPr>
      <dgm:t>
        <a:bodyPr/>
        <a:lstStyle/>
        <a:p>
          <a:r>
            <a:rPr lang="pt-PT" dirty="0" smtClean="0">
              <a:solidFill>
                <a:srgbClr val="CC0000"/>
              </a:solidFill>
            </a:rPr>
            <a:t>Data</a:t>
          </a:r>
          <a:r>
            <a:rPr lang="pt-PT" dirty="0" smtClean="0"/>
            <a:t> </a:t>
          </a:r>
          <a:r>
            <a:rPr lang="pt-PT" dirty="0" err="1" smtClean="0">
              <a:solidFill>
                <a:srgbClr val="CC0000"/>
              </a:solidFill>
            </a:rPr>
            <a:t>Modelling</a:t>
          </a:r>
          <a:endParaRPr lang="pt-PT" dirty="0">
            <a:solidFill>
              <a:srgbClr val="CC0000"/>
            </a:solidFill>
          </a:endParaRPr>
        </a:p>
      </dgm:t>
    </dgm:pt>
    <dgm:pt modelId="{D35AAE69-8722-4E2A-B82A-ED501DA708EA}" type="parTrans" cxnId="{541E8B9A-AF94-4E84-9C96-9C113AEFCC20}">
      <dgm:prSet/>
      <dgm:spPr/>
      <dgm:t>
        <a:bodyPr/>
        <a:lstStyle/>
        <a:p>
          <a:endParaRPr lang="pt-PT"/>
        </a:p>
      </dgm:t>
    </dgm:pt>
    <dgm:pt modelId="{627FD6B0-F4B6-443E-AC29-1D54509191A5}" type="sibTrans" cxnId="{541E8B9A-AF94-4E84-9C96-9C113AEFCC20}">
      <dgm:prSet/>
      <dgm:spPr/>
      <dgm:t>
        <a:bodyPr/>
        <a:lstStyle/>
        <a:p>
          <a:endParaRPr lang="pt-PT"/>
        </a:p>
      </dgm:t>
    </dgm:pt>
    <dgm:pt modelId="{0261B1E1-0E34-459E-A85A-1B2015F011B7}">
      <dgm:prSet phldrT="[Text]"/>
      <dgm:spPr/>
      <dgm:t>
        <a:bodyPr/>
        <a:lstStyle/>
        <a:p>
          <a:r>
            <a:rPr lang="pt-PT" dirty="0" smtClean="0">
              <a:solidFill>
                <a:schemeClr val="tx1"/>
              </a:solidFill>
            </a:rPr>
            <a:t>LDA</a:t>
          </a:r>
        </a:p>
        <a:p>
          <a:r>
            <a:rPr lang="pt-PT" dirty="0" err="1" smtClean="0">
              <a:solidFill>
                <a:schemeClr val="tx1"/>
              </a:solidFill>
            </a:rPr>
            <a:t>Gensim</a:t>
          </a:r>
          <a:endParaRPr lang="pt-PT" dirty="0" smtClean="0">
            <a:solidFill>
              <a:schemeClr val="tx1"/>
            </a:solidFill>
          </a:endParaRPr>
        </a:p>
        <a:p>
          <a:r>
            <a:rPr lang="pt-PT" dirty="0" err="1" smtClean="0">
              <a:solidFill>
                <a:schemeClr val="tx1"/>
              </a:solidFill>
            </a:rPr>
            <a:t>Topic</a:t>
          </a:r>
          <a:r>
            <a:rPr lang="pt-PT" dirty="0" smtClean="0"/>
            <a:t> </a:t>
          </a:r>
          <a:r>
            <a:rPr lang="pt-PT" dirty="0" err="1" smtClean="0">
              <a:solidFill>
                <a:schemeClr val="tx1"/>
              </a:solidFill>
            </a:rPr>
            <a:t>Modelling</a:t>
          </a:r>
          <a:endParaRPr lang="pt-PT" dirty="0" smtClean="0">
            <a:solidFill>
              <a:schemeClr val="tx1"/>
            </a:solidFill>
          </a:endParaRPr>
        </a:p>
        <a:p>
          <a:r>
            <a:rPr lang="pt-PT" dirty="0" smtClean="0">
              <a:solidFill>
                <a:schemeClr val="tx1"/>
              </a:solidFill>
            </a:rPr>
            <a:t>NLTK</a:t>
          </a:r>
          <a:endParaRPr lang="pt-PT" dirty="0">
            <a:solidFill>
              <a:schemeClr val="tx1"/>
            </a:solidFill>
          </a:endParaRPr>
        </a:p>
      </dgm:t>
    </dgm:pt>
    <dgm:pt modelId="{8276AC48-3870-4CBC-A57F-652A89FDBD93}" type="parTrans" cxnId="{5159AAEE-13B7-4387-9D74-DDE5535D69D9}">
      <dgm:prSet/>
      <dgm:spPr/>
      <dgm:t>
        <a:bodyPr/>
        <a:lstStyle/>
        <a:p>
          <a:endParaRPr lang="pt-PT"/>
        </a:p>
      </dgm:t>
    </dgm:pt>
    <dgm:pt modelId="{E8FC6C1C-97CE-4F0D-90B1-BA932A499A3D}" type="sibTrans" cxnId="{5159AAEE-13B7-4387-9D74-DDE5535D69D9}">
      <dgm:prSet/>
      <dgm:spPr/>
      <dgm:t>
        <a:bodyPr/>
        <a:lstStyle/>
        <a:p>
          <a:endParaRPr lang="pt-PT"/>
        </a:p>
      </dgm:t>
    </dgm:pt>
    <dgm:pt modelId="{BCF9B447-EB89-47CB-85B5-D91DD8C44423}">
      <dgm:prSet phldrT="[Text]"/>
      <dgm:spPr>
        <a:solidFill>
          <a:schemeClr val="bg2"/>
        </a:solidFill>
      </dgm:spPr>
      <dgm:t>
        <a:bodyPr/>
        <a:lstStyle/>
        <a:p>
          <a:r>
            <a:rPr lang="pt-PT" dirty="0" smtClean="0">
              <a:solidFill>
                <a:srgbClr val="CC0000"/>
              </a:solidFill>
            </a:rPr>
            <a:t>Data</a:t>
          </a:r>
          <a:r>
            <a:rPr lang="pt-PT" dirty="0" smtClean="0"/>
            <a:t> </a:t>
          </a:r>
          <a:r>
            <a:rPr lang="pt-PT" dirty="0" err="1" smtClean="0">
              <a:solidFill>
                <a:srgbClr val="CC0000"/>
              </a:solidFill>
            </a:rPr>
            <a:t>Visualisation</a:t>
          </a:r>
          <a:endParaRPr lang="pt-PT" dirty="0">
            <a:solidFill>
              <a:srgbClr val="CC0000"/>
            </a:solidFill>
          </a:endParaRPr>
        </a:p>
      </dgm:t>
    </dgm:pt>
    <dgm:pt modelId="{B899F1DA-2754-4349-B160-51350380C083}" type="parTrans" cxnId="{46D5C9D2-4AD3-4667-8494-D7CA8AF00AE3}">
      <dgm:prSet/>
      <dgm:spPr/>
      <dgm:t>
        <a:bodyPr/>
        <a:lstStyle/>
        <a:p>
          <a:endParaRPr lang="pt-PT"/>
        </a:p>
      </dgm:t>
    </dgm:pt>
    <dgm:pt modelId="{F146D039-9473-4E02-B3B5-1412CA400DC3}" type="sibTrans" cxnId="{46D5C9D2-4AD3-4667-8494-D7CA8AF00AE3}">
      <dgm:prSet/>
      <dgm:spPr/>
      <dgm:t>
        <a:bodyPr/>
        <a:lstStyle/>
        <a:p>
          <a:endParaRPr lang="pt-PT"/>
        </a:p>
      </dgm:t>
    </dgm:pt>
    <dgm:pt modelId="{BAEE14CB-F8C5-464A-90DC-E8C907C635CA}">
      <dgm:prSet phldrT="[Text]"/>
      <dgm:spPr/>
      <dgm:t>
        <a:bodyPr/>
        <a:lstStyle/>
        <a:p>
          <a:r>
            <a:rPr lang="pt-PT" dirty="0" err="1" smtClean="0">
              <a:solidFill>
                <a:schemeClr val="tx1"/>
              </a:solidFill>
            </a:rPr>
            <a:t>JavaScript</a:t>
          </a:r>
          <a:endParaRPr lang="pt-PT" dirty="0">
            <a:solidFill>
              <a:schemeClr val="tx1"/>
            </a:solidFill>
          </a:endParaRPr>
        </a:p>
      </dgm:t>
    </dgm:pt>
    <dgm:pt modelId="{6697BB5D-73AD-46E0-958B-52481E79806F}" type="parTrans" cxnId="{71FA10F5-5A47-4942-8CEE-24279265D350}">
      <dgm:prSet/>
      <dgm:spPr/>
      <dgm:t>
        <a:bodyPr/>
        <a:lstStyle/>
        <a:p>
          <a:endParaRPr lang="pt-PT"/>
        </a:p>
      </dgm:t>
    </dgm:pt>
    <dgm:pt modelId="{67141A18-E8ED-4D1C-B572-62FB28562624}" type="sibTrans" cxnId="{71FA10F5-5A47-4942-8CEE-24279265D350}">
      <dgm:prSet/>
      <dgm:spPr/>
      <dgm:t>
        <a:bodyPr/>
        <a:lstStyle/>
        <a:p>
          <a:endParaRPr lang="pt-PT"/>
        </a:p>
      </dgm:t>
    </dgm:pt>
    <dgm:pt modelId="{47B705E8-2333-4EA2-BFB7-2144D3226E74}">
      <dgm:prSet phldrT="[Text]"/>
      <dgm:spPr/>
      <dgm:t>
        <a:bodyPr/>
        <a:lstStyle/>
        <a:p>
          <a:r>
            <a:rPr lang="pt-PT" dirty="0" smtClean="0">
              <a:solidFill>
                <a:schemeClr val="tx1"/>
              </a:solidFill>
            </a:rPr>
            <a:t>D3js</a:t>
          </a:r>
          <a:endParaRPr lang="pt-PT" dirty="0">
            <a:solidFill>
              <a:schemeClr val="tx1"/>
            </a:solidFill>
          </a:endParaRPr>
        </a:p>
      </dgm:t>
    </dgm:pt>
    <dgm:pt modelId="{F4E24B4E-01AA-4360-97D2-9B3B3B1CBE78}" type="parTrans" cxnId="{C08F8887-1C75-4236-977B-9B54DFE0EB3F}">
      <dgm:prSet/>
      <dgm:spPr/>
      <dgm:t>
        <a:bodyPr/>
        <a:lstStyle/>
        <a:p>
          <a:endParaRPr lang="pt-PT"/>
        </a:p>
      </dgm:t>
    </dgm:pt>
    <dgm:pt modelId="{65F28F10-8621-4EE5-B583-A5D71D9A04C8}" type="sibTrans" cxnId="{C08F8887-1C75-4236-977B-9B54DFE0EB3F}">
      <dgm:prSet/>
      <dgm:spPr/>
      <dgm:t>
        <a:bodyPr/>
        <a:lstStyle/>
        <a:p>
          <a:endParaRPr lang="pt-PT"/>
        </a:p>
      </dgm:t>
    </dgm:pt>
    <dgm:pt modelId="{00341770-E8E4-4B44-BB03-26E87924EBBB}">
      <dgm:prSet phldrT="[Text]"/>
      <dgm:spPr/>
      <dgm:t>
        <a:bodyPr/>
        <a:lstStyle/>
        <a:p>
          <a:r>
            <a:rPr lang="pt-PT" dirty="0" smtClean="0">
              <a:solidFill>
                <a:schemeClr val="tx1"/>
              </a:solidFill>
            </a:rPr>
            <a:t>CSS</a:t>
          </a:r>
          <a:endParaRPr lang="pt-PT" dirty="0">
            <a:solidFill>
              <a:schemeClr val="tx1"/>
            </a:solidFill>
          </a:endParaRPr>
        </a:p>
      </dgm:t>
    </dgm:pt>
    <dgm:pt modelId="{8387EAEA-D969-4124-A6B4-2B0CCB1FF069}" type="parTrans" cxnId="{41255C0B-737D-4B9F-B7CE-6916BE330D14}">
      <dgm:prSet/>
      <dgm:spPr/>
      <dgm:t>
        <a:bodyPr/>
        <a:lstStyle/>
        <a:p>
          <a:endParaRPr lang="pt-PT"/>
        </a:p>
      </dgm:t>
    </dgm:pt>
    <dgm:pt modelId="{F93D6801-8204-4EF6-A481-23A8CC26D568}" type="sibTrans" cxnId="{41255C0B-737D-4B9F-B7CE-6916BE330D14}">
      <dgm:prSet/>
      <dgm:spPr/>
      <dgm:t>
        <a:bodyPr/>
        <a:lstStyle/>
        <a:p>
          <a:endParaRPr lang="pt-PT"/>
        </a:p>
      </dgm:t>
    </dgm:pt>
    <dgm:pt modelId="{72247C8C-D2FC-44C1-A2A3-3D960EEE750E}">
      <dgm:prSet phldrT="[Text]"/>
      <dgm:spPr/>
      <dgm:t>
        <a:bodyPr/>
        <a:lstStyle/>
        <a:p>
          <a:r>
            <a:rPr lang="pt-PT" dirty="0" smtClean="0">
              <a:solidFill>
                <a:schemeClr val="tx1"/>
              </a:solidFill>
            </a:rPr>
            <a:t>HTML</a:t>
          </a:r>
        </a:p>
        <a:p>
          <a:r>
            <a:rPr lang="pt-PT" dirty="0" err="1" smtClean="0">
              <a:solidFill>
                <a:schemeClr val="tx1"/>
              </a:solidFill>
            </a:rPr>
            <a:t>Flask</a:t>
          </a:r>
          <a:endParaRPr lang="pt-PT" dirty="0" smtClean="0">
            <a:solidFill>
              <a:schemeClr val="tx1"/>
            </a:solidFill>
          </a:endParaRPr>
        </a:p>
        <a:p>
          <a:endParaRPr lang="pt-PT" dirty="0"/>
        </a:p>
      </dgm:t>
    </dgm:pt>
    <dgm:pt modelId="{1E8CEA93-54D1-412A-89F1-98EFDAF97B9B}" type="parTrans" cxnId="{2DE06A26-1754-4486-9C80-11719C7B17B1}">
      <dgm:prSet/>
      <dgm:spPr/>
      <dgm:t>
        <a:bodyPr/>
        <a:lstStyle/>
        <a:p>
          <a:endParaRPr lang="pt-PT"/>
        </a:p>
      </dgm:t>
    </dgm:pt>
    <dgm:pt modelId="{D53441A3-60C4-4FFE-A109-2D1044E50E35}" type="sibTrans" cxnId="{2DE06A26-1754-4486-9C80-11719C7B17B1}">
      <dgm:prSet/>
      <dgm:spPr/>
      <dgm:t>
        <a:bodyPr/>
        <a:lstStyle/>
        <a:p>
          <a:endParaRPr lang="pt-PT"/>
        </a:p>
      </dgm:t>
    </dgm:pt>
    <dgm:pt modelId="{92DA44FF-55DE-437E-A30B-DEA60870DDA0}">
      <dgm:prSet phldrT="[Text]"/>
      <dgm:spPr>
        <a:solidFill>
          <a:schemeClr val="bg2"/>
        </a:solidFill>
      </dgm:spPr>
      <dgm:t>
        <a:bodyPr/>
        <a:lstStyle/>
        <a:p>
          <a:r>
            <a:rPr lang="pt-PT" dirty="0" smtClean="0">
              <a:solidFill>
                <a:srgbClr val="CC0000"/>
              </a:solidFill>
            </a:rPr>
            <a:t>Data</a:t>
          </a:r>
          <a:r>
            <a:rPr lang="pt-PT" dirty="0" smtClean="0">
              <a:solidFill>
                <a:srgbClr val="FFFF00"/>
              </a:solidFill>
            </a:rPr>
            <a:t> </a:t>
          </a:r>
          <a:r>
            <a:rPr lang="pt-PT" dirty="0" err="1" smtClean="0">
              <a:solidFill>
                <a:srgbClr val="CC0000"/>
              </a:solidFill>
            </a:rPr>
            <a:t>Storage</a:t>
          </a:r>
          <a:endParaRPr lang="pt-PT" dirty="0">
            <a:solidFill>
              <a:srgbClr val="CC0000"/>
            </a:solidFill>
          </a:endParaRPr>
        </a:p>
      </dgm:t>
    </dgm:pt>
    <dgm:pt modelId="{5208FEFD-A3C6-4CFF-815B-790BD15A3C3B}" type="sibTrans" cxnId="{8F07D657-73AC-4A06-AB57-3FCEA1D2BF6C}">
      <dgm:prSet/>
      <dgm:spPr/>
      <dgm:t>
        <a:bodyPr/>
        <a:lstStyle/>
        <a:p>
          <a:endParaRPr lang="pt-PT"/>
        </a:p>
      </dgm:t>
    </dgm:pt>
    <dgm:pt modelId="{C54F416A-CEEE-4BAD-9AE6-C0C4507DC701}" type="parTrans" cxnId="{8F07D657-73AC-4A06-AB57-3FCEA1D2BF6C}">
      <dgm:prSet/>
      <dgm:spPr/>
      <dgm:t>
        <a:bodyPr/>
        <a:lstStyle/>
        <a:p>
          <a:endParaRPr lang="pt-PT"/>
        </a:p>
      </dgm:t>
    </dgm:pt>
    <dgm:pt modelId="{13AB292C-9EA3-48F4-84BA-AAE92AF04BA2}" type="pres">
      <dgm:prSet presAssocID="{DC679DF4-AAFD-4241-911B-90B564CB633D}" presName="Name0" presStyleCnt="0">
        <dgm:presLayoutVars>
          <dgm:dir/>
          <dgm:animLvl val="lvl"/>
          <dgm:resizeHandles val="exact"/>
        </dgm:presLayoutVars>
      </dgm:prSet>
      <dgm:spPr/>
    </dgm:pt>
    <dgm:pt modelId="{14777F48-6714-4A95-9976-9E761A1E3420}" type="pres">
      <dgm:prSet presAssocID="{92DA44FF-55DE-437E-A30B-DEA60870DDA0}" presName="compositeNode" presStyleCnt="0">
        <dgm:presLayoutVars>
          <dgm:bulletEnabled val="1"/>
        </dgm:presLayoutVars>
      </dgm:prSet>
      <dgm:spPr/>
    </dgm:pt>
    <dgm:pt modelId="{DBD3B975-F03D-449E-B9BC-7497FB9E04C6}" type="pres">
      <dgm:prSet presAssocID="{92DA44FF-55DE-437E-A30B-DEA60870DDA0}" presName="bgRect" presStyleLbl="node1" presStyleIdx="0" presStyleCnt="4"/>
      <dgm:spPr/>
      <dgm:t>
        <a:bodyPr/>
        <a:lstStyle/>
        <a:p>
          <a:endParaRPr lang="pt-PT"/>
        </a:p>
      </dgm:t>
    </dgm:pt>
    <dgm:pt modelId="{3C08FAAF-2D23-4190-B8C1-C6AA44B33B29}" type="pres">
      <dgm:prSet presAssocID="{92DA44FF-55DE-437E-A30B-DEA60870DDA0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7835E1B1-268A-4C36-BF12-B3FF04F18300}" type="pres">
      <dgm:prSet presAssocID="{92DA44FF-55DE-437E-A30B-DEA60870DDA0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93DA2B8-1E7E-4824-B224-A4FBA842D1BC}" type="pres">
      <dgm:prSet presAssocID="{5208FEFD-A3C6-4CFF-815B-790BD15A3C3B}" presName="hSp" presStyleCnt="0"/>
      <dgm:spPr/>
    </dgm:pt>
    <dgm:pt modelId="{43E7996B-A4BD-4DC1-86F5-49BA7E081B85}" type="pres">
      <dgm:prSet presAssocID="{5208FEFD-A3C6-4CFF-815B-790BD15A3C3B}" presName="vProcSp" presStyleCnt="0"/>
      <dgm:spPr/>
    </dgm:pt>
    <dgm:pt modelId="{737EE957-2D59-4F8C-BFBE-164562B3C514}" type="pres">
      <dgm:prSet presAssocID="{5208FEFD-A3C6-4CFF-815B-790BD15A3C3B}" presName="vSp1" presStyleCnt="0"/>
      <dgm:spPr/>
    </dgm:pt>
    <dgm:pt modelId="{9A277C59-7014-444F-A209-27814325836E}" type="pres">
      <dgm:prSet presAssocID="{5208FEFD-A3C6-4CFF-815B-790BD15A3C3B}" presName="simulatedConn" presStyleLbl="solidFgAcc1" presStyleIdx="0" presStyleCnt="3"/>
      <dgm:spPr/>
    </dgm:pt>
    <dgm:pt modelId="{2AD2F450-0880-4DCB-A70E-CD2810230746}" type="pres">
      <dgm:prSet presAssocID="{5208FEFD-A3C6-4CFF-815B-790BD15A3C3B}" presName="vSp2" presStyleCnt="0"/>
      <dgm:spPr/>
    </dgm:pt>
    <dgm:pt modelId="{669F4B65-DACC-4341-80E2-7EF49C902FA6}" type="pres">
      <dgm:prSet presAssocID="{5208FEFD-A3C6-4CFF-815B-790BD15A3C3B}" presName="sibTrans" presStyleCnt="0"/>
      <dgm:spPr/>
    </dgm:pt>
    <dgm:pt modelId="{E489256A-F169-4B62-A119-5B564D7529DD}" type="pres">
      <dgm:prSet presAssocID="{573DAC67-343B-4AC2-9A2F-7459009A31CD}" presName="compositeNode" presStyleCnt="0">
        <dgm:presLayoutVars>
          <dgm:bulletEnabled val="1"/>
        </dgm:presLayoutVars>
      </dgm:prSet>
      <dgm:spPr/>
    </dgm:pt>
    <dgm:pt modelId="{BD1D2E1E-91F6-4FF4-8DB1-9217F70416B5}" type="pres">
      <dgm:prSet presAssocID="{573DAC67-343B-4AC2-9A2F-7459009A31CD}" presName="bgRect" presStyleLbl="node1" presStyleIdx="1" presStyleCnt="4"/>
      <dgm:spPr/>
      <dgm:t>
        <a:bodyPr/>
        <a:lstStyle/>
        <a:p>
          <a:endParaRPr lang="pt-PT"/>
        </a:p>
      </dgm:t>
    </dgm:pt>
    <dgm:pt modelId="{D46B72FB-0E92-4DB9-A002-2269F5683058}" type="pres">
      <dgm:prSet presAssocID="{573DAC67-343B-4AC2-9A2F-7459009A31CD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7F2F00E-F850-474C-AFFD-07A756C2C42E}" type="pres">
      <dgm:prSet presAssocID="{573DAC67-343B-4AC2-9A2F-7459009A31CD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12FF5C4-1578-46E1-AA1C-F7733B2BE741}" type="pres">
      <dgm:prSet presAssocID="{2C897B3A-DF97-4AAC-BC94-6D7C370DB325}" presName="hSp" presStyleCnt="0"/>
      <dgm:spPr/>
    </dgm:pt>
    <dgm:pt modelId="{391DD816-B49E-4D4F-80CA-35904AEBD477}" type="pres">
      <dgm:prSet presAssocID="{2C897B3A-DF97-4AAC-BC94-6D7C370DB325}" presName="vProcSp" presStyleCnt="0"/>
      <dgm:spPr/>
    </dgm:pt>
    <dgm:pt modelId="{E923F17C-3A05-452F-BBBC-3EF1AF230874}" type="pres">
      <dgm:prSet presAssocID="{2C897B3A-DF97-4AAC-BC94-6D7C370DB325}" presName="vSp1" presStyleCnt="0"/>
      <dgm:spPr/>
    </dgm:pt>
    <dgm:pt modelId="{5E4DF55C-4C54-4E31-B3E8-8C9467994312}" type="pres">
      <dgm:prSet presAssocID="{2C897B3A-DF97-4AAC-BC94-6D7C370DB325}" presName="simulatedConn" presStyleLbl="solidFgAcc1" presStyleIdx="1" presStyleCnt="3"/>
      <dgm:spPr/>
    </dgm:pt>
    <dgm:pt modelId="{DF0EE060-92E9-4600-829E-804C98E8546F}" type="pres">
      <dgm:prSet presAssocID="{2C897B3A-DF97-4AAC-BC94-6D7C370DB325}" presName="vSp2" presStyleCnt="0"/>
      <dgm:spPr/>
    </dgm:pt>
    <dgm:pt modelId="{620205A5-EB9A-48FB-8B1D-AACC375E3C31}" type="pres">
      <dgm:prSet presAssocID="{2C897B3A-DF97-4AAC-BC94-6D7C370DB325}" presName="sibTrans" presStyleCnt="0"/>
      <dgm:spPr/>
    </dgm:pt>
    <dgm:pt modelId="{74D9425D-AAEE-4FD8-BC3D-7585E2C4CD61}" type="pres">
      <dgm:prSet presAssocID="{2226AD86-454D-4C43-8D7F-6CF788F27714}" presName="compositeNode" presStyleCnt="0">
        <dgm:presLayoutVars>
          <dgm:bulletEnabled val="1"/>
        </dgm:presLayoutVars>
      </dgm:prSet>
      <dgm:spPr/>
    </dgm:pt>
    <dgm:pt modelId="{706F16EE-5F49-45F4-B200-2713A8FF2506}" type="pres">
      <dgm:prSet presAssocID="{2226AD86-454D-4C43-8D7F-6CF788F27714}" presName="bgRect" presStyleLbl="node1" presStyleIdx="2" presStyleCnt="4"/>
      <dgm:spPr/>
    </dgm:pt>
    <dgm:pt modelId="{9EFA6C90-4985-475F-8CAC-5DD791B53B49}" type="pres">
      <dgm:prSet presAssocID="{2226AD86-454D-4C43-8D7F-6CF788F27714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22268845-A3A3-4EAB-9E96-E558E8910301}" type="pres">
      <dgm:prSet presAssocID="{2226AD86-454D-4C43-8D7F-6CF788F27714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C365717-470B-44AF-8F40-A414D6C2F6BB}" type="pres">
      <dgm:prSet presAssocID="{627FD6B0-F4B6-443E-AC29-1D54509191A5}" presName="hSp" presStyleCnt="0"/>
      <dgm:spPr/>
    </dgm:pt>
    <dgm:pt modelId="{E781142F-1D1F-4A4F-B627-12B300095B4E}" type="pres">
      <dgm:prSet presAssocID="{627FD6B0-F4B6-443E-AC29-1D54509191A5}" presName="vProcSp" presStyleCnt="0"/>
      <dgm:spPr/>
    </dgm:pt>
    <dgm:pt modelId="{987BB6D3-0EB9-412F-A3FE-A84DF02E1114}" type="pres">
      <dgm:prSet presAssocID="{627FD6B0-F4B6-443E-AC29-1D54509191A5}" presName="vSp1" presStyleCnt="0"/>
      <dgm:spPr/>
    </dgm:pt>
    <dgm:pt modelId="{EBD0C2EF-B2A1-4662-B2EC-828FBC1215A9}" type="pres">
      <dgm:prSet presAssocID="{627FD6B0-F4B6-443E-AC29-1D54509191A5}" presName="simulatedConn" presStyleLbl="solidFgAcc1" presStyleIdx="2" presStyleCnt="3"/>
      <dgm:spPr/>
    </dgm:pt>
    <dgm:pt modelId="{9DA16EFA-7F07-4292-BB88-AC0C2B6E7793}" type="pres">
      <dgm:prSet presAssocID="{627FD6B0-F4B6-443E-AC29-1D54509191A5}" presName="vSp2" presStyleCnt="0"/>
      <dgm:spPr/>
    </dgm:pt>
    <dgm:pt modelId="{A880586C-6940-431C-97E5-3E86FE7A6785}" type="pres">
      <dgm:prSet presAssocID="{627FD6B0-F4B6-443E-AC29-1D54509191A5}" presName="sibTrans" presStyleCnt="0"/>
      <dgm:spPr/>
    </dgm:pt>
    <dgm:pt modelId="{01AAA6B2-2C23-454B-8BD6-C7A26FC026CD}" type="pres">
      <dgm:prSet presAssocID="{BCF9B447-EB89-47CB-85B5-D91DD8C44423}" presName="compositeNode" presStyleCnt="0">
        <dgm:presLayoutVars>
          <dgm:bulletEnabled val="1"/>
        </dgm:presLayoutVars>
      </dgm:prSet>
      <dgm:spPr/>
    </dgm:pt>
    <dgm:pt modelId="{AEA5C69A-1DD6-4598-9BE0-F8F6F8ABC439}" type="pres">
      <dgm:prSet presAssocID="{BCF9B447-EB89-47CB-85B5-D91DD8C44423}" presName="bgRect" presStyleLbl="node1" presStyleIdx="3" presStyleCnt="4"/>
      <dgm:spPr/>
      <dgm:t>
        <a:bodyPr/>
        <a:lstStyle/>
        <a:p>
          <a:endParaRPr lang="pt-PT"/>
        </a:p>
      </dgm:t>
    </dgm:pt>
    <dgm:pt modelId="{592E4C6D-8AD0-4035-A9A0-1CA332B30300}" type="pres">
      <dgm:prSet presAssocID="{BCF9B447-EB89-47CB-85B5-D91DD8C44423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96F25BB-99A7-4F30-B33F-4060D9F29A78}" type="pres">
      <dgm:prSet presAssocID="{BCF9B447-EB89-47CB-85B5-D91DD8C44423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9AC9D66C-271F-41D5-AC05-C3DF2E148836}" type="presOf" srcId="{DC679DF4-AAFD-4241-911B-90B564CB633D}" destId="{13AB292C-9EA3-48F4-84BA-AAE92AF04BA2}" srcOrd="0" destOrd="0" presId="urn:microsoft.com/office/officeart/2005/8/layout/hProcess7"/>
    <dgm:cxn modelId="{568A9AD2-26E6-4CD3-AB6D-03F2994BFA0C}" srcId="{DC679DF4-AAFD-4241-911B-90B564CB633D}" destId="{573DAC67-343B-4AC2-9A2F-7459009A31CD}" srcOrd="1" destOrd="0" parTransId="{7E929BC3-1B9B-429C-A25B-C9BDFB305A73}" sibTransId="{2C897B3A-DF97-4AAC-BC94-6D7C370DB325}"/>
    <dgm:cxn modelId="{23AC9665-1EE6-4EEA-BA29-46FD3C9B822C}" type="presOf" srcId="{00341770-E8E4-4B44-BB03-26E87924EBBB}" destId="{096F25BB-99A7-4F30-B33F-4060D9F29A78}" srcOrd="0" destOrd="2" presId="urn:microsoft.com/office/officeart/2005/8/layout/hProcess7"/>
    <dgm:cxn modelId="{72B51826-C4A2-445D-BD42-011D9FAF414F}" type="presOf" srcId="{09AFEA24-CD51-40F3-9A56-5892F6BDC942}" destId="{87F2F00E-F850-474C-AFFD-07A756C2C42E}" srcOrd="0" destOrd="0" presId="urn:microsoft.com/office/officeart/2005/8/layout/hProcess7"/>
    <dgm:cxn modelId="{0EA6841A-A285-4323-B76E-3134AC28F711}" type="presOf" srcId="{0261B1E1-0E34-459E-A85A-1B2015F011B7}" destId="{22268845-A3A3-4EAB-9E96-E558E8910301}" srcOrd="0" destOrd="0" presId="urn:microsoft.com/office/officeart/2005/8/layout/hProcess7"/>
    <dgm:cxn modelId="{8F07D657-73AC-4A06-AB57-3FCEA1D2BF6C}" srcId="{DC679DF4-AAFD-4241-911B-90B564CB633D}" destId="{92DA44FF-55DE-437E-A30B-DEA60870DDA0}" srcOrd="0" destOrd="0" parTransId="{C54F416A-CEEE-4BAD-9AE6-C0C4507DC701}" sibTransId="{5208FEFD-A3C6-4CFF-815B-790BD15A3C3B}"/>
    <dgm:cxn modelId="{5159AAEE-13B7-4387-9D74-DDE5535D69D9}" srcId="{2226AD86-454D-4C43-8D7F-6CF788F27714}" destId="{0261B1E1-0E34-459E-A85A-1B2015F011B7}" srcOrd="0" destOrd="0" parTransId="{8276AC48-3870-4CBC-A57F-652A89FDBD93}" sibTransId="{E8FC6C1C-97CE-4F0D-90B1-BA932A499A3D}"/>
    <dgm:cxn modelId="{72133C12-F7AA-4FED-9A0B-866BE9C0849A}" type="presOf" srcId="{741B4F05-CAEF-4F30-A446-6ED476DA3DBF}" destId="{7835E1B1-268A-4C36-BF12-B3FF04F18300}" srcOrd="0" destOrd="0" presId="urn:microsoft.com/office/officeart/2005/8/layout/hProcess7"/>
    <dgm:cxn modelId="{71FA10F5-5A47-4942-8CEE-24279265D350}" srcId="{BCF9B447-EB89-47CB-85B5-D91DD8C44423}" destId="{BAEE14CB-F8C5-464A-90DC-E8C907C635CA}" srcOrd="0" destOrd="0" parTransId="{6697BB5D-73AD-46E0-958B-52481E79806F}" sibTransId="{67141A18-E8ED-4D1C-B572-62FB28562624}"/>
    <dgm:cxn modelId="{558C5476-AB3D-4312-B3BD-9650CF4F5C31}" srcId="{573DAC67-343B-4AC2-9A2F-7459009A31CD}" destId="{09AFEA24-CD51-40F3-9A56-5892F6BDC942}" srcOrd="0" destOrd="0" parTransId="{D3F72FB4-FAF5-4657-9518-378D549AD3E9}" sibTransId="{E34A9131-6D38-4076-AC31-6288553AF853}"/>
    <dgm:cxn modelId="{541E8B9A-AF94-4E84-9C96-9C113AEFCC20}" srcId="{DC679DF4-AAFD-4241-911B-90B564CB633D}" destId="{2226AD86-454D-4C43-8D7F-6CF788F27714}" srcOrd="2" destOrd="0" parTransId="{D35AAE69-8722-4E2A-B82A-ED501DA708EA}" sibTransId="{627FD6B0-F4B6-443E-AC29-1D54509191A5}"/>
    <dgm:cxn modelId="{2DE06A26-1754-4486-9C80-11719C7B17B1}" srcId="{BCF9B447-EB89-47CB-85B5-D91DD8C44423}" destId="{72247C8C-D2FC-44C1-A2A3-3D960EEE750E}" srcOrd="3" destOrd="0" parTransId="{1E8CEA93-54D1-412A-89F1-98EFDAF97B9B}" sibTransId="{D53441A3-60C4-4FFE-A109-2D1044E50E35}"/>
    <dgm:cxn modelId="{F66E9762-5552-4E18-A1C7-EEE712A695D4}" type="presOf" srcId="{47B705E8-2333-4EA2-BFB7-2144D3226E74}" destId="{096F25BB-99A7-4F30-B33F-4060D9F29A78}" srcOrd="0" destOrd="1" presId="urn:microsoft.com/office/officeart/2005/8/layout/hProcess7"/>
    <dgm:cxn modelId="{C519D8BC-8764-40FC-A689-15CBB10D8D94}" type="presOf" srcId="{BCF9B447-EB89-47CB-85B5-D91DD8C44423}" destId="{AEA5C69A-1DD6-4598-9BE0-F8F6F8ABC439}" srcOrd="0" destOrd="0" presId="urn:microsoft.com/office/officeart/2005/8/layout/hProcess7"/>
    <dgm:cxn modelId="{08F4DCAE-0096-4CD5-BEC5-51A9B0CAB938}" type="presOf" srcId="{72247C8C-D2FC-44C1-A2A3-3D960EEE750E}" destId="{096F25BB-99A7-4F30-B33F-4060D9F29A78}" srcOrd="0" destOrd="3" presId="urn:microsoft.com/office/officeart/2005/8/layout/hProcess7"/>
    <dgm:cxn modelId="{137FACBA-4DB0-4521-A9F3-66A26426B394}" type="presOf" srcId="{92DA44FF-55DE-437E-A30B-DEA60870DDA0}" destId="{DBD3B975-F03D-449E-B9BC-7497FB9E04C6}" srcOrd="0" destOrd="0" presId="urn:microsoft.com/office/officeart/2005/8/layout/hProcess7"/>
    <dgm:cxn modelId="{197E0D63-719E-48D7-B0D0-D921A19029B0}" type="presOf" srcId="{BAEE14CB-F8C5-464A-90DC-E8C907C635CA}" destId="{096F25BB-99A7-4F30-B33F-4060D9F29A78}" srcOrd="0" destOrd="0" presId="urn:microsoft.com/office/officeart/2005/8/layout/hProcess7"/>
    <dgm:cxn modelId="{91DD0341-C304-496A-A27C-F67E57FEAFF3}" type="presOf" srcId="{92DA44FF-55DE-437E-A30B-DEA60870DDA0}" destId="{3C08FAAF-2D23-4190-B8C1-C6AA44B33B29}" srcOrd="1" destOrd="0" presId="urn:microsoft.com/office/officeart/2005/8/layout/hProcess7"/>
    <dgm:cxn modelId="{0BC78608-5F30-46F1-AC1F-693ECF7B3BB4}" type="presOf" srcId="{2226AD86-454D-4C43-8D7F-6CF788F27714}" destId="{9EFA6C90-4985-475F-8CAC-5DD791B53B49}" srcOrd="1" destOrd="0" presId="urn:microsoft.com/office/officeart/2005/8/layout/hProcess7"/>
    <dgm:cxn modelId="{41255C0B-737D-4B9F-B7CE-6916BE330D14}" srcId="{BCF9B447-EB89-47CB-85B5-D91DD8C44423}" destId="{00341770-E8E4-4B44-BB03-26E87924EBBB}" srcOrd="2" destOrd="0" parTransId="{8387EAEA-D969-4124-A6B4-2B0CCB1FF069}" sibTransId="{F93D6801-8204-4EF6-A481-23A8CC26D568}"/>
    <dgm:cxn modelId="{B8334F1E-FFDF-4838-9C19-2C5B91CF07BE}" type="presOf" srcId="{2226AD86-454D-4C43-8D7F-6CF788F27714}" destId="{706F16EE-5F49-45F4-B200-2713A8FF2506}" srcOrd="0" destOrd="0" presId="urn:microsoft.com/office/officeart/2005/8/layout/hProcess7"/>
    <dgm:cxn modelId="{A8D5B801-168B-487C-A4E1-19BCB8E045A7}" type="presOf" srcId="{573DAC67-343B-4AC2-9A2F-7459009A31CD}" destId="{D46B72FB-0E92-4DB9-A002-2269F5683058}" srcOrd="1" destOrd="0" presId="urn:microsoft.com/office/officeart/2005/8/layout/hProcess7"/>
    <dgm:cxn modelId="{C08F8887-1C75-4236-977B-9B54DFE0EB3F}" srcId="{BCF9B447-EB89-47CB-85B5-D91DD8C44423}" destId="{47B705E8-2333-4EA2-BFB7-2144D3226E74}" srcOrd="1" destOrd="0" parTransId="{F4E24B4E-01AA-4360-97D2-9B3B3B1CBE78}" sibTransId="{65F28F10-8621-4EE5-B583-A5D71D9A04C8}"/>
    <dgm:cxn modelId="{3EBE6390-7ED6-4453-9D11-98516E6E28A6}" type="presOf" srcId="{BCF9B447-EB89-47CB-85B5-D91DD8C44423}" destId="{592E4C6D-8AD0-4035-A9A0-1CA332B30300}" srcOrd="1" destOrd="0" presId="urn:microsoft.com/office/officeart/2005/8/layout/hProcess7"/>
    <dgm:cxn modelId="{46D5C9D2-4AD3-4667-8494-D7CA8AF00AE3}" srcId="{DC679DF4-AAFD-4241-911B-90B564CB633D}" destId="{BCF9B447-EB89-47CB-85B5-D91DD8C44423}" srcOrd="3" destOrd="0" parTransId="{B899F1DA-2754-4349-B160-51350380C083}" sibTransId="{F146D039-9473-4E02-B3B5-1412CA400DC3}"/>
    <dgm:cxn modelId="{BCC9AE4A-E17D-4201-B449-3D18A7C187E2}" type="presOf" srcId="{573DAC67-343B-4AC2-9A2F-7459009A31CD}" destId="{BD1D2E1E-91F6-4FF4-8DB1-9217F70416B5}" srcOrd="0" destOrd="0" presId="urn:microsoft.com/office/officeart/2005/8/layout/hProcess7"/>
    <dgm:cxn modelId="{12F791CD-7805-4815-9000-ACA0C0C43445}" srcId="{92DA44FF-55DE-437E-A30B-DEA60870DDA0}" destId="{741B4F05-CAEF-4F30-A446-6ED476DA3DBF}" srcOrd="0" destOrd="0" parTransId="{587305E4-9396-44C0-955E-DEAE896CF4B6}" sibTransId="{DD2FA4D1-43B7-43E2-B10F-4B67A08FAF93}"/>
    <dgm:cxn modelId="{63F54478-D276-43AD-A875-3AC42C71E6B2}" type="presParOf" srcId="{13AB292C-9EA3-48F4-84BA-AAE92AF04BA2}" destId="{14777F48-6714-4A95-9976-9E761A1E3420}" srcOrd="0" destOrd="0" presId="urn:microsoft.com/office/officeart/2005/8/layout/hProcess7"/>
    <dgm:cxn modelId="{581D7A5D-7624-4FC7-887F-63D324040F9B}" type="presParOf" srcId="{14777F48-6714-4A95-9976-9E761A1E3420}" destId="{DBD3B975-F03D-449E-B9BC-7497FB9E04C6}" srcOrd="0" destOrd="0" presId="urn:microsoft.com/office/officeart/2005/8/layout/hProcess7"/>
    <dgm:cxn modelId="{C869AEBC-E173-49CA-A211-748294153D3F}" type="presParOf" srcId="{14777F48-6714-4A95-9976-9E761A1E3420}" destId="{3C08FAAF-2D23-4190-B8C1-C6AA44B33B29}" srcOrd="1" destOrd="0" presId="urn:microsoft.com/office/officeart/2005/8/layout/hProcess7"/>
    <dgm:cxn modelId="{25F0B670-A608-4392-834C-7EC333745E53}" type="presParOf" srcId="{14777F48-6714-4A95-9976-9E761A1E3420}" destId="{7835E1B1-268A-4C36-BF12-B3FF04F18300}" srcOrd="2" destOrd="0" presId="urn:microsoft.com/office/officeart/2005/8/layout/hProcess7"/>
    <dgm:cxn modelId="{983A4770-DF67-4AC3-A1FF-9DE68C87A52B}" type="presParOf" srcId="{13AB292C-9EA3-48F4-84BA-AAE92AF04BA2}" destId="{E93DA2B8-1E7E-4824-B224-A4FBA842D1BC}" srcOrd="1" destOrd="0" presId="urn:microsoft.com/office/officeart/2005/8/layout/hProcess7"/>
    <dgm:cxn modelId="{E239527B-A1FF-462B-80D8-9A23452A770D}" type="presParOf" srcId="{13AB292C-9EA3-48F4-84BA-AAE92AF04BA2}" destId="{43E7996B-A4BD-4DC1-86F5-49BA7E081B85}" srcOrd="2" destOrd="0" presId="urn:microsoft.com/office/officeart/2005/8/layout/hProcess7"/>
    <dgm:cxn modelId="{07D269CA-9B28-4FD0-83F6-4F158BC665CF}" type="presParOf" srcId="{43E7996B-A4BD-4DC1-86F5-49BA7E081B85}" destId="{737EE957-2D59-4F8C-BFBE-164562B3C514}" srcOrd="0" destOrd="0" presId="urn:microsoft.com/office/officeart/2005/8/layout/hProcess7"/>
    <dgm:cxn modelId="{916295B9-031D-47FE-B095-B084C950FE69}" type="presParOf" srcId="{43E7996B-A4BD-4DC1-86F5-49BA7E081B85}" destId="{9A277C59-7014-444F-A209-27814325836E}" srcOrd="1" destOrd="0" presId="urn:microsoft.com/office/officeart/2005/8/layout/hProcess7"/>
    <dgm:cxn modelId="{35D8B748-D9DE-4CCE-A689-5D7DF915228A}" type="presParOf" srcId="{43E7996B-A4BD-4DC1-86F5-49BA7E081B85}" destId="{2AD2F450-0880-4DCB-A70E-CD2810230746}" srcOrd="2" destOrd="0" presId="urn:microsoft.com/office/officeart/2005/8/layout/hProcess7"/>
    <dgm:cxn modelId="{E4C55A1C-EE3E-47A3-9CFF-9EBD451AA46F}" type="presParOf" srcId="{13AB292C-9EA3-48F4-84BA-AAE92AF04BA2}" destId="{669F4B65-DACC-4341-80E2-7EF49C902FA6}" srcOrd="3" destOrd="0" presId="urn:microsoft.com/office/officeart/2005/8/layout/hProcess7"/>
    <dgm:cxn modelId="{627A28B6-9AED-4D0C-BDEA-47343A891016}" type="presParOf" srcId="{13AB292C-9EA3-48F4-84BA-AAE92AF04BA2}" destId="{E489256A-F169-4B62-A119-5B564D7529DD}" srcOrd="4" destOrd="0" presId="urn:microsoft.com/office/officeart/2005/8/layout/hProcess7"/>
    <dgm:cxn modelId="{E9A2ACC2-B5B2-419F-9CDA-BEF1BED95F85}" type="presParOf" srcId="{E489256A-F169-4B62-A119-5B564D7529DD}" destId="{BD1D2E1E-91F6-4FF4-8DB1-9217F70416B5}" srcOrd="0" destOrd="0" presId="urn:microsoft.com/office/officeart/2005/8/layout/hProcess7"/>
    <dgm:cxn modelId="{41E33F29-AC5C-4C5C-A2AA-D8C54FECB079}" type="presParOf" srcId="{E489256A-F169-4B62-A119-5B564D7529DD}" destId="{D46B72FB-0E92-4DB9-A002-2269F5683058}" srcOrd="1" destOrd="0" presId="urn:microsoft.com/office/officeart/2005/8/layout/hProcess7"/>
    <dgm:cxn modelId="{33F70C5B-48F0-45F0-ABA9-DF10DFEB191A}" type="presParOf" srcId="{E489256A-F169-4B62-A119-5B564D7529DD}" destId="{87F2F00E-F850-474C-AFFD-07A756C2C42E}" srcOrd="2" destOrd="0" presId="urn:microsoft.com/office/officeart/2005/8/layout/hProcess7"/>
    <dgm:cxn modelId="{51024D31-7D32-45B6-8683-477F3B373BB5}" type="presParOf" srcId="{13AB292C-9EA3-48F4-84BA-AAE92AF04BA2}" destId="{612FF5C4-1578-46E1-AA1C-F7733B2BE741}" srcOrd="5" destOrd="0" presId="urn:microsoft.com/office/officeart/2005/8/layout/hProcess7"/>
    <dgm:cxn modelId="{1B6B1763-F6A7-4F91-BE7D-82BD0A0BA56D}" type="presParOf" srcId="{13AB292C-9EA3-48F4-84BA-AAE92AF04BA2}" destId="{391DD816-B49E-4D4F-80CA-35904AEBD477}" srcOrd="6" destOrd="0" presId="urn:microsoft.com/office/officeart/2005/8/layout/hProcess7"/>
    <dgm:cxn modelId="{0C313513-507B-4B4E-ADA7-7AC9CF1A66E5}" type="presParOf" srcId="{391DD816-B49E-4D4F-80CA-35904AEBD477}" destId="{E923F17C-3A05-452F-BBBC-3EF1AF230874}" srcOrd="0" destOrd="0" presId="urn:microsoft.com/office/officeart/2005/8/layout/hProcess7"/>
    <dgm:cxn modelId="{B784E93C-D3D6-4AAA-8E5B-645372B1694F}" type="presParOf" srcId="{391DD816-B49E-4D4F-80CA-35904AEBD477}" destId="{5E4DF55C-4C54-4E31-B3E8-8C9467994312}" srcOrd="1" destOrd="0" presId="urn:microsoft.com/office/officeart/2005/8/layout/hProcess7"/>
    <dgm:cxn modelId="{0829F536-BBE5-48B2-9B06-93CA50B08F59}" type="presParOf" srcId="{391DD816-B49E-4D4F-80CA-35904AEBD477}" destId="{DF0EE060-92E9-4600-829E-804C98E8546F}" srcOrd="2" destOrd="0" presId="urn:microsoft.com/office/officeart/2005/8/layout/hProcess7"/>
    <dgm:cxn modelId="{3492E236-988E-4CE2-9191-8712251F0871}" type="presParOf" srcId="{13AB292C-9EA3-48F4-84BA-AAE92AF04BA2}" destId="{620205A5-EB9A-48FB-8B1D-AACC375E3C31}" srcOrd="7" destOrd="0" presId="urn:microsoft.com/office/officeart/2005/8/layout/hProcess7"/>
    <dgm:cxn modelId="{773A636B-EA66-4D52-9FA2-FB46EB3C2503}" type="presParOf" srcId="{13AB292C-9EA3-48F4-84BA-AAE92AF04BA2}" destId="{74D9425D-AAEE-4FD8-BC3D-7585E2C4CD61}" srcOrd="8" destOrd="0" presId="urn:microsoft.com/office/officeart/2005/8/layout/hProcess7"/>
    <dgm:cxn modelId="{5E32C312-9A80-45D7-9197-55B21B375529}" type="presParOf" srcId="{74D9425D-AAEE-4FD8-BC3D-7585E2C4CD61}" destId="{706F16EE-5F49-45F4-B200-2713A8FF2506}" srcOrd="0" destOrd="0" presId="urn:microsoft.com/office/officeart/2005/8/layout/hProcess7"/>
    <dgm:cxn modelId="{BB8254FE-6CE7-45A3-A1AD-75CDFB2FF0FB}" type="presParOf" srcId="{74D9425D-AAEE-4FD8-BC3D-7585E2C4CD61}" destId="{9EFA6C90-4985-475F-8CAC-5DD791B53B49}" srcOrd="1" destOrd="0" presId="urn:microsoft.com/office/officeart/2005/8/layout/hProcess7"/>
    <dgm:cxn modelId="{E1C875DD-84EA-4717-B35E-7A059F547CBB}" type="presParOf" srcId="{74D9425D-AAEE-4FD8-BC3D-7585E2C4CD61}" destId="{22268845-A3A3-4EAB-9E96-E558E8910301}" srcOrd="2" destOrd="0" presId="urn:microsoft.com/office/officeart/2005/8/layout/hProcess7"/>
    <dgm:cxn modelId="{288267DA-0092-4B7A-B491-4F6F4B97892B}" type="presParOf" srcId="{13AB292C-9EA3-48F4-84BA-AAE92AF04BA2}" destId="{5C365717-470B-44AF-8F40-A414D6C2F6BB}" srcOrd="9" destOrd="0" presId="urn:microsoft.com/office/officeart/2005/8/layout/hProcess7"/>
    <dgm:cxn modelId="{5C6F43A0-DD95-43A0-A89D-1A137C13FA58}" type="presParOf" srcId="{13AB292C-9EA3-48F4-84BA-AAE92AF04BA2}" destId="{E781142F-1D1F-4A4F-B627-12B300095B4E}" srcOrd="10" destOrd="0" presId="urn:microsoft.com/office/officeart/2005/8/layout/hProcess7"/>
    <dgm:cxn modelId="{2629AF15-3C04-4860-B437-8C9E6476EF8B}" type="presParOf" srcId="{E781142F-1D1F-4A4F-B627-12B300095B4E}" destId="{987BB6D3-0EB9-412F-A3FE-A84DF02E1114}" srcOrd="0" destOrd="0" presId="urn:microsoft.com/office/officeart/2005/8/layout/hProcess7"/>
    <dgm:cxn modelId="{170C35FA-E987-43D7-9AD9-3D6CC23C27EA}" type="presParOf" srcId="{E781142F-1D1F-4A4F-B627-12B300095B4E}" destId="{EBD0C2EF-B2A1-4662-B2EC-828FBC1215A9}" srcOrd="1" destOrd="0" presId="urn:microsoft.com/office/officeart/2005/8/layout/hProcess7"/>
    <dgm:cxn modelId="{71FD99CC-49FC-46D6-ADD3-39129E535748}" type="presParOf" srcId="{E781142F-1D1F-4A4F-B627-12B300095B4E}" destId="{9DA16EFA-7F07-4292-BB88-AC0C2B6E7793}" srcOrd="2" destOrd="0" presId="urn:microsoft.com/office/officeart/2005/8/layout/hProcess7"/>
    <dgm:cxn modelId="{4B6A7941-C57F-43DB-A80C-44E707C1F633}" type="presParOf" srcId="{13AB292C-9EA3-48F4-84BA-AAE92AF04BA2}" destId="{A880586C-6940-431C-97E5-3E86FE7A6785}" srcOrd="11" destOrd="0" presId="urn:microsoft.com/office/officeart/2005/8/layout/hProcess7"/>
    <dgm:cxn modelId="{F4658585-AA50-4598-AC28-BD2FD9229AAF}" type="presParOf" srcId="{13AB292C-9EA3-48F4-84BA-AAE92AF04BA2}" destId="{01AAA6B2-2C23-454B-8BD6-C7A26FC026CD}" srcOrd="12" destOrd="0" presId="urn:microsoft.com/office/officeart/2005/8/layout/hProcess7"/>
    <dgm:cxn modelId="{B3CE7AB0-A0D2-4479-945D-3D8DE3F174CD}" type="presParOf" srcId="{01AAA6B2-2C23-454B-8BD6-C7A26FC026CD}" destId="{AEA5C69A-1DD6-4598-9BE0-F8F6F8ABC439}" srcOrd="0" destOrd="0" presId="urn:microsoft.com/office/officeart/2005/8/layout/hProcess7"/>
    <dgm:cxn modelId="{DF951EA9-54BA-4DEF-8724-A54A712C319A}" type="presParOf" srcId="{01AAA6B2-2C23-454B-8BD6-C7A26FC026CD}" destId="{592E4C6D-8AD0-4035-A9A0-1CA332B30300}" srcOrd="1" destOrd="0" presId="urn:microsoft.com/office/officeart/2005/8/layout/hProcess7"/>
    <dgm:cxn modelId="{B5E1C741-C393-46D5-8203-90704BAF731F}" type="presParOf" srcId="{01AAA6B2-2C23-454B-8BD6-C7A26FC026CD}" destId="{096F25BB-99A7-4F30-B33F-4060D9F29A7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3B975-F03D-449E-B9BC-7497FB9E04C6}">
      <dsp:nvSpPr>
        <dsp:cNvPr id="0" name=""/>
        <dsp:cNvSpPr/>
      </dsp:nvSpPr>
      <dsp:spPr>
        <a:xfrm>
          <a:off x="4509" y="183484"/>
          <a:ext cx="2712627" cy="3255152"/>
        </a:xfrm>
        <a:prstGeom prst="roundRect">
          <a:avLst>
            <a:gd name="adj" fmla="val 5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500" kern="1200" dirty="0" smtClean="0">
              <a:solidFill>
                <a:srgbClr val="CC0000"/>
              </a:solidFill>
            </a:rPr>
            <a:t>Data</a:t>
          </a:r>
          <a:r>
            <a:rPr lang="pt-PT" sz="2500" kern="1200" dirty="0" smtClean="0">
              <a:solidFill>
                <a:srgbClr val="FFFF00"/>
              </a:solidFill>
            </a:rPr>
            <a:t> </a:t>
          </a:r>
          <a:r>
            <a:rPr lang="pt-PT" sz="2500" kern="1200" dirty="0" err="1" smtClean="0">
              <a:solidFill>
                <a:srgbClr val="CC0000"/>
              </a:solidFill>
            </a:rPr>
            <a:t>Storage</a:t>
          </a:r>
          <a:endParaRPr lang="pt-PT" sz="2500" kern="1200" dirty="0">
            <a:solidFill>
              <a:srgbClr val="CC0000"/>
            </a:solidFill>
          </a:endParaRPr>
        </a:p>
      </dsp:txBody>
      <dsp:txXfrm rot="16200000">
        <a:off x="-1058840" y="1246833"/>
        <a:ext cx="2669225" cy="542525"/>
      </dsp:txXfrm>
    </dsp:sp>
    <dsp:sp modelId="{7835E1B1-268A-4C36-BF12-B3FF04F18300}">
      <dsp:nvSpPr>
        <dsp:cNvPr id="0" name=""/>
        <dsp:cNvSpPr/>
      </dsp:nvSpPr>
      <dsp:spPr>
        <a:xfrm>
          <a:off x="547035" y="183484"/>
          <a:ext cx="2020907" cy="32551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err="1" smtClean="0">
              <a:solidFill>
                <a:schemeClr val="tx1"/>
              </a:solidFill>
            </a:rPr>
            <a:t>MongoDB</a:t>
          </a:r>
          <a:endParaRPr lang="pt-PT" sz="2700" kern="1200" dirty="0" smtClean="0">
            <a:solidFill>
              <a:schemeClr val="tx1"/>
            </a:solidFill>
          </a:endParaRP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err="1" smtClean="0">
              <a:solidFill>
                <a:schemeClr val="tx1"/>
              </a:solidFill>
            </a:rPr>
            <a:t>NoSQL</a:t>
          </a:r>
          <a:endParaRPr lang="pt-PT" sz="2700" kern="1200" dirty="0" smtClean="0">
            <a:solidFill>
              <a:schemeClr val="tx1"/>
            </a:solidFill>
          </a:endParaRP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err="1" smtClean="0">
              <a:solidFill>
                <a:schemeClr val="tx1"/>
              </a:solidFill>
            </a:rPr>
            <a:t>Twitter</a:t>
          </a:r>
          <a:r>
            <a:rPr lang="pt-PT" sz="2700" kern="1200" dirty="0" smtClean="0">
              <a:solidFill>
                <a:schemeClr val="tx1"/>
              </a:solidFill>
            </a:rPr>
            <a:t> </a:t>
          </a:r>
          <a:r>
            <a:rPr lang="pt-PT" sz="2700" kern="1200" dirty="0" err="1" smtClean="0">
              <a:solidFill>
                <a:schemeClr val="tx1"/>
              </a:solidFill>
            </a:rPr>
            <a:t>Search</a:t>
          </a:r>
          <a:r>
            <a:rPr lang="pt-PT" sz="2700" kern="1200" dirty="0" smtClean="0">
              <a:solidFill>
                <a:schemeClr val="tx1"/>
              </a:solidFill>
            </a:rPr>
            <a:t> API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err="1" smtClean="0">
              <a:solidFill>
                <a:schemeClr val="tx1"/>
              </a:solidFill>
            </a:rPr>
            <a:t>Twitter</a:t>
          </a:r>
          <a:r>
            <a:rPr lang="pt-PT" sz="2700" kern="1200" dirty="0" smtClean="0">
              <a:solidFill>
                <a:schemeClr val="tx1"/>
              </a:solidFill>
            </a:rPr>
            <a:t> </a:t>
          </a:r>
          <a:r>
            <a:rPr lang="pt-PT" sz="2700" kern="1200" dirty="0" err="1" smtClean="0">
              <a:solidFill>
                <a:schemeClr val="tx1"/>
              </a:solidFill>
            </a:rPr>
            <a:t>Streaming</a:t>
          </a:r>
          <a:r>
            <a:rPr lang="pt-PT" sz="2700" kern="1200" dirty="0" smtClean="0">
              <a:solidFill>
                <a:schemeClr val="tx1"/>
              </a:solidFill>
            </a:rPr>
            <a:t> API</a:t>
          </a:r>
        </a:p>
      </dsp:txBody>
      <dsp:txXfrm>
        <a:off x="547035" y="183484"/>
        <a:ext cx="2020907" cy="3255152"/>
      </dsp:txXfrm>
    </dsp:sp>
    <dsp:sp modelId="{BD1D2E1E-91F6-4FF4-8DB1-9217F70416B5}">
      <dsp:nvSpPr>
        <dsp:cNvPr id="0" name=""/>
        <dsp:cNvSpPr/>
      </dsp:nvSpPr>
      <dsp:spPr>
        <a:xfrm>
          <a:off x="2812079" y="183484"/>
          <a:ext cx="2712627" cy="3255152"/>
        </a:xfrm>
        <a:prstGeom prst="roundRect">
          <a:avLst>
            <a:gd name="adj" fmla="val 5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500" kern="1200" dirty="0" smtClean="0">
              <a:solidFill>
                <a:srgbClr val="CC0000"/>
              </a:solidFill>
            </a:rPr>
            <a:t>Data</a:t>
          </a:r>
          <a:r>
            <a:rPr lang="pt-PT" sz="2500" kern="1200" dirty="0" smtClean="0"/>
            <a:t> </a:t>
          </a:r>
          <a:r>
            <a:rPr lang="pt-PT" sz="2500" kern="1200" dirty="0" err="1" smtClean="0">
              <a:solidFill>
                <a:srgbClr val="CC0000"/>
              </a:solidFill>
            </a:rPr>
            <a:t>Preprocessing</a:t>
          </a:r>
          <a:endParaRPr lang="pt-PT" sz="2500" kern="1200" dirty="0">
            <a:solidFill>
              <a:srgbClr val="CC0000"/>
            </a:solidFill>
          </a:endParaRPr>
        </a:p>
      </dsp:txBody>
      <dsp:txXfrm rot="16200000">
        <a:off x="1748729" y="1246833"/>
        <a:ext cx="2669225" cy="542525"/>
      </dsp:txXfrm>
    </dsp:sp>
    <dsp:sp modelId="{9A277C59-7014-444F-A209-27814325836E}">
      <dsp:nvSpPr>
        <dsp:cNvPr id="0" name=""/>
        <dsp:cNvSpPr/>
      </dsp:nvSpPr>
      <dsp:spPr>
        <a:xfrm rot="5400000">
          <a:off x="2586314" y="2772197"/>
          <a:ext cx="478656" cy="40689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2F00E-F850-474C-AFFD-07A756C2C42E}">
      <dsp:nvSpPr>
        <dsp:cNvPr id="0" name=""/>
        <dsp:cNvSpPr/>
      </dsp:nvSpPr>
      <dsp:spPr>
        <a:xfrm>
          <a:off x="3354604" y="183484"/>
          <a:ext cx="2020907" cy="32551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>
              <a:solidFill>
                <a:schemeClr val="tx1"/>
              </a:solidFill>
            </a:rPr>
            <a:t>Regular</a:t>
          </a:r>
          <a:r>
            <a:rPr lang="pt-PT" sz="2700" kern="1200" dirty="0" smtClean="0"/>
            <a:t> </a:t>
          </a:r>
          <a:r>
            <a:rPr lang="pt-PT" sz="2700" kern="1200" dirty="0" err="1" smtClean="0">
              <a:solidFill>
                <a:schemeClr val="tx1"/>
              </a:solidFill>
            </a:rPr>
            <a:t>Expressions</a:t>
          </a:r>
          <a:endParaRPr lang="pt-PT" sz="2700" kern="1200" dirty="0" smtClean="0">
            <a:solidFill>
              <a:schemeClr val="tx1"/>
            </a:solidFill>
          </a:endParaRP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err="1" smtClean="0">
              <a:solidFill>
                <a:schemeClr val="tx1"/>
              </a:solidFill>
            </a:rPr>
            <a:t>Python</a:t>
          </a:r>
          <a:endParaRPr lang="pt-PT" sz="2700" kern="1200" dirty="0" smtClean="0">
            <a:solidFill>
              <a:schemeClr val="tx1"/>
            </a:solidFill>
          </a:endParaRP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err="1" smtClean="0">
              <a:solidFill>
                <a:schemeClr val="tx1"/>
              </a:solidFill>
            </a:rPr>
            <a:t>Tokenization</a:t>
          </a:r>
          <a:endParaRPr lang="pt-PT" sz="2700" kern="1200" dirty="0">
            <a:solidFill>
              <a:schemeClr val="tx1"/>
            </a:solidFill>
          </a:endParaRPr>
        </a:p>
      </dsp:txBody>
      <dsp:txXfrm>
        <a:off x="3354604" y="183484"/>
        <a:ext cx="2020907" cy="3255152"/>
      </dsp:txXfrm>
    </dsp:sp>
    <dsp:sp modelId="{706F16EE-5F49-45F4-B200-2713A8FF2506}">
      <dsp:nvSpPr>
        <dsp:cNvPr id="0" name=""/>
        <dsp:cNvSpPr/>
      </dsp:nvSpPr>
      <dsp:spPr>
        <a:xfrm>
          <a:off x="5619648" y="183484"/>
          <a:ext cx="2712627" cy="3255152"/>
        </a:xfrm>
        <a:prstGeom prst="roundRect">
          <a:avLst>
            <a:gd name="adj" fmla="val 5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500" kern="1200" dirty="0" smtClean="0">
              <a:solidFill>
                <a:srgbClr val="CC0000"/>
              </a:solidFill>
            </a:rPr>
            <a:t>Data</a:t>
          </a:r>
          <a:r>
            <a:rPr lang="pt-PT" sz="2500" kern="1200" dirty="0" smtClean="0"/>
            <a:t> </a:t>
          </a:r>
          <a:r>
            <a:rPr lang="pt-PT" sz="2500" kern="1200" dirty="0" err="1" smtClean="0">
              <a:solidFill>
                <a:srgbClr val="CC0000"/>
              </a:solidFill>
            </a:rPr>
            <a:t>Modelling</a:t>
          </a:r>
          <a:endParaRPr lang="pt-PT" sz="2500" kern="1200" dirty="0">
            <a:solidFill>
              <a:srgbClr val="CC0000"/>
            </a:solidFill>
          </a:endParaRPr>
        </a:p>
      </dsp:txBody>
      <dsp:txXfrm rot="16200000">
        <a:off x="4556298" y="1246833"/>
        <a:ext cx="2669225" cy="542525"/>
      </dsp:txXfrm>
    </dsp:sp>
    <dsp:sp modelId="{5E4DF55C-4C54-4E31-B3E8-8C9467994312}">
      <dsp:nvSpPr>
        <dsp:cNvPr id="0" name=""/>
        <dsp:cNvSpPr/>
      </dsp:nvSpPr>
      <dsp:spPr>
        <a:xfrm rot="5400000">
          <a:off x="5393883" y="2772197"/>
          <a:ext cx="478656" cy="40689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68845-A3A3-4EAB-9E96-E558E8910301}">
      <dsp:nvSpPr>
        <dsp:cNvPr id="0" name=""/>
        <dsp:cNvSpPr/>
      </dsp:nvSpPr>
      <dsp:spPr>
        <a:xfrm>
          <a:off x="6162173" y="183484"/>
          <a:ext cx="2020907" cy="32551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>
              <a:solidFill>
                <a:schemeClr val="tx1"/>
              </a:solidFill>
            </a:rPr>
            <a:t>LDA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err="1" smtClean="0">
              <a:solidFill>
                <a:schemeClr val="tx1"/>
              </a:solidFill>
            </a:rPr>
            <a:t>Gensim</a:t>
          </a:r>
          <a:endParaRPr lang="pt-PT" sz="2700" kern="1200" dirty="0" smtClean="0">
            <a:solidFill>
              <a:schemeClr val="tx1"/>
            </a:solidFill>
          </a:endParaRP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err="1" smtClean="0">
              <a:solidFill>
                <a:schemeClr val="tx1"/>
              </a:solidFill>
            </a:rPr>
            <a:t>Topic</a:t>
          </a:r>
          <a:r>
            <a:rPr lang="pt-PT" sz="2700" kern="1200" dirty="0" smtClean="0"/>
            <a:t> </a:t>
          </a:r>
          <a:r>
            <a:rPr lang="pt-PT" sz="2700" kern="1200" dirty="0" err="1" smtClean="0">
              <a:solidFill>
                <a:schemeClr val="tx1"/>
              </a:solidFill>
            </a:rPr>
            <a:t>Modelling</a:t>
          </a:r>
          <a:endParaRPr lang="pt-PT" sz="2700" kern="1200" dirty="0" smtClean="0">
            <a:solidFill>
              <a:schemeClr val="tx1"/>
            </a:solidFill>
          </a:endParaRP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>
              <a:solidFill>
                <a:schemeClr val="tx1"/>
              </a:solidFill>
            </a:rPr>
            <a:t>NLTK</a:t>
          </a:r>
          <a:endParaRPr lang="pt-PT" sz="2700" kern="1200" dirty="0">
            <a:solidFill>
              <a:schemeClr val="tx1"/>
            </a:solidFill>
          </a:endParaRPr>
        </a:p>
      </dsp:txBody>
      <dsp:txXfrm>
        <a:off x="6162173" y="183484"/>
        <a:ext cx="2020907" cy="3255152"/>
      </dsp:txXfrm>
    </dsp:sp>
    <dsp:sp modelId="{AEA5C69A-1DD6-4598-9BE0-F8F6F8ABC439}">
      <dsp:nvSpPr>
        <dsp:cNvPr id="0" name=""/>
        <dsp:cNvSpPr/>
      </dsp:nvSpPr>
      <dsp:spPr>
        <a:xfrm>
          <a:off x="8427217" y="183484"/>
          <a:ext cx="2712627" cy="3255152"/>
        </a:xfrm>
        <a:prstGeom prst="roundRect">
          <a:avLst>
            <a:gd name="adj" fmla="val 5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500" kern="1200" dirty="0" smtClean="0">
              <a:solidFill>
                <a:srgbClr val="CC0000"/>
              </a:solidFill>
            </a:rPr>
            <a:t>Data</a:t>
          </a:r>
          <a:r>
            <a:rPr lang="pt-PT" sz="2500" kern="1200" dirty="0" smtClean="0"/>
            <a:t> </a:t>
          </a:r>
          <a:r>
            <a:rPr lang="pt-PT" sz="2500" kern="1200" dirty="0" err="1" smtClean="0">
              <a:solidFill>
                <a:srgbClr val="CC0000"/>
              </a:solidFill>
            </a:rPr>
            <a:t>Visualisation</a:t>
          </a:r>
          <a:endParaRPr lang="pt-PT" sz="2500" kern="1200" dirty="0">
            <a:solidFill>
              <a:srgbClr val="CC0000"/>
            </a:solidFill>
          </a:endParaRPr>
        </a:p>
      </dsp:txBody>
      <dsp:txXfrm rot="16200000">
        <a:off x="7363867" y="1246833"/>
        <a:ext cx="2669225" cy="542525"/>
      </dsp:txXfrm>
    </dsp:sp>
    <dsp:sp modelId="{EBD0C2EF-B2A1-4662-B2EC-828FBC1215A9}">
      <dsp:nvSpPr>
        <dsp:cNvPr id="0" name=""/>
        <dsp:cNvSpPr/>
      </dsp:nvSpPr>
      <dsp:spPr>
        <a:xfrm rot="5400000">
          <a:off x="8201452" y="2772197"/>
          <a:ext cx="478656" cy="40689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F25BB-99A7-4F30-B33F-4060D9F29A78}">
      <dsp:nvSpPr>
        <dsp:cNvPr id="0" name=""/>
        <dsp:cNvSpPr/>
      </dsp:nvSpPr>
      <dsp:spPr>
        <a:xfrm>
          <a:off x="8969743" y="183484"/>
          <a:ext cx="2020907" cy="32551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err="1" smtClean="0">
              <a:solidFill>
                <a:schemeClr val="tx1"/>
              </a:solidFill>
            </a:rPr>
            <a:t>JavaScript</a:t>
          </a:r>
          <a:endParaRPr lang="pt-PT" sz="2700" kern="1200" dirty="0">
            <a:solidFill>
              <a:schemeClr val="tx1"/>
            </a:solidFill>
          </a:endParaRP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>
              <a:solidFill>
                <a:schemeClr val="tx1"/>
              </a:solidFill>
            </a:rPr>
            <a:t>D3js</a:t>
          </a:r>
          <a:endParaRPr lang="pt-PT" sz="2700" kern="1200" dirty="0">
            <a:solidFill>
              <a:schemeClr val="tx1"/>
            </a:solidFill>
          </a:endParaRP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>
              <a:solidFill>
                <a:schemeClr val="tx1"/>
              </a:solidFill>
            </a:rPr>
            <a:t>CSS</a:t>
          </a:r>
          <a:endParaRPr lang="pt-PT" sz="2700" kern="1200" dirty="0">
            <a:solidFill>
              <a:schemeClr val="tx1"/>
            </a:solidFill>
          </a:endParaRP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>
              <a:solidFill>
                <a:schemeClr val="tx1"/>
              </a:solidFill>
            </a:rPr>
            <a:t>HTML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err="1" smtClean="0">
              <a:solidFill>
                <a:schemeClr val="tx1"/>
              </a:solidFill>
            </a:rPr>
            <a:t>Flask</a:t>
          </a:r>
          <a:endParaRPr lang="pt-PT" sz="2700" kern="1200" dirty="0" smtClean="0">
            <a:solidFill>
              <a:schemeClr val="tx1"/>
            </a:solidFill>
          </a:endParaRP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2700" kern="1200" dirty="0"/>
        </a:p>
      </dsp:txBody>
      <dsp:txXfrm>
        <a:off x="8969743" y="183484"/>
        <a:ext cx="2020907" cy="3255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2312A-EC0E-4A97-B02E-20284B06F63B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0AF67-FA00-494F-92B8-3E11167D7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5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all come from different backgrounds, but we all find social networks to be interesting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AF67-FA00-494F-92B8-3E11167D77C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1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slide I was going to show that more that nearly two billion people actively use social network accounts, but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AF67-FA00-494F-92B8-3E11167D77C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93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more interesting, is what stories can be told with all of data being generated. This is one of them, a `secret’ military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AF67-FA00-494F-92B8-3E11167D77C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084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Another recent example is probably something everyone knows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AF67-FA00-494F-92B8-3E11167D77C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56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let me state what is OUR goal here, before we dive into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AF67-FA00-494F-92B8-3E11167D77C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22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1"/>
                </a:solidFill>
              </a:rPr>
              <a:t>Each document can have different content, size and attributes, which is ideal for tweets because each tweet have different numbers of attributes)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AF67-FA00-494F-92B8-3E11167D77C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19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26"/>
            <a:ext cx="1152128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1145BEB-1A93-44FE-81F3-F9940BA94F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2467ACC7-AE8E-4D67-9380-F9C67E22F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432F1A-8089-4D11-984D-0ACFC4B425A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xmlns="" id="{9B788C37-C888-4241-B93D-F2A49E3956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0E20D35-57D2-4107-8B9C-F3324CD54B93}" type="datetime1">
              <a:rPr lang="en-GB" smtClean="0"/>
              <a:t>23/04/2018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84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11430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2420890"/>
            <a:ext cx="11521280" cy="3705275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6BE60D29-F6B7-434A-90DA-8D2D0A8B4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A6414E2-2D81-455F-94D7-AF68ED2A3A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432F1A-8089-4D11-984D-0ACFC4B425A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xmlns="" id="{55F3639E-8EE5-4C57-B6DD-9DAA41A90EE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C33CFC-E571-4255-B4FC-352D16C1DBA3}" type="datetime1">
              <a:rPr lang="en-GB" smtClean="0"/>
              <a:t>23/04/2018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1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3"/>
            <a:ext cx="1152128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B5657AC-C285-4ED0-909B-7BE68123E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DB739D38-1E58-4B9A-89E7-10A9E30B1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432F1A-8089-4D11-984D-0ACFC4B425A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xmlns="" id="{D702C350-9B40-4822-8F1C-2182F6FADF0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DC0D3BA-0308-4344-AFC3-6FCF167D211D}" type="datetime1">
              <a:rPr lang="en-GB" smtClean="0"/>
              <a:t>23/04/2018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73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78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78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D9D73F-D92B-4480-8647-4FB5DB0C3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B534B8-CFD7-4E20-A90F-3F287E33C8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432F1A-8089-4D11-984D-0ACFC4B425A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4F800C0-1132-4AD3-AE17-12867B50B2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396E773-9EF8-4B47-9011-E5164E88632D}" type="datetime1">
              <a:rPr lang="en-GB" smtClean="0"/>
              <a:t>23/04/2018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94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63D3F1-09BA-4B99-8D40-67C71B31A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2A5476-F27E-4606-AF41-AAA0428A3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432F1A-8089-4D11-984D-0ACFC4B425A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F136BF9-D0A2-4277-95DF-DA76DAA75EC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8D7FC-9133-4A26-8080-757B3ACD7803}" type="datetime1">
              <a:rPr lang="en-GB" smtClean="0"/>
              <a:t>23/04/2018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86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xmlns="" id="{DB52A871-9B0A-4B93-B7AF-728194D6FD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C35938E0-6218-4922-ACDB-53C7AE4743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432F1A-8089-4D11-984D-0ACFC4B425A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093A098F-8B4A-422A-A252-6463369CD4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CAAF795-F154-4A59-9703-DCC63A22B816}" type="datetime1">
              <a:rPr lang="en-GB" smtClean="0"/>
              <a:t>23/04/2018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7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1A3ED11D-4DE7-4D42-9603-7CEB5D7B65F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3CAD2236-E592-4AF2-9A9C-E0926859E1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1028" name="Picture 7" descr="logo-ltr.tif">
            <a:extLst>
              <a:ext uri="{FF2B5EF4-FFF2-40B4-BE49-F238E27FC236}">
                <a16:creationId xmlns:a16="http://schemas.microsoft.com/office/drawing/2014/main" xmlns="" id="{E39949E1-BC2F-49F3-B838-C233E02942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285751"/>
            <a:ext cx="259291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C2BDB55-2B89-9141-AF29-2E5568AA0026}"/>
              </a:ext>
            </a:extLst>
          </p:cNvPr>
          <p:cNvCxnSpPr/>
          <p:nvPr/>
        </p:nvCxnSpPr>
        <p:spPr>
          <a:xfrm>
            <a:off x="334434" y="1079500"/>
            <a:ext cx="115231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15F65B9-9C6C-B144-B797-8871DB5F1B4B}"/>
              </a:ext>
            </a:extLst>
          </p:cNvPr>
          <p:cNvCxnSpPr/>
          <p:nvPr/>
        </p:nvCxnSpPr>
        <p:spPr>
          <a:xfrm>
            <a:off x="334434" y="6165850"/>
            <a:ext cx="115231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1" descr="address.gif">
            <a:extLst>
              <a:ext uri="{FF2B5EF4-FFF2-40B4-BE49-F238E27FC236}">
                <a16:creationId xmlns:a16="http://schemas.microsoft.com/office/drawing/2014/main" xmlns="" id="{3864CE04-8F07-44F7-9623-1A820B79A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00" y="6237288"/>
            <a:ext cx="19896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xmlns="" id="{378BEEFF-35AE-8242-8CA7-2FDB8D521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1451" y="6246814"/>
            <a:ext cx="515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D422524D-452C-2645-B83F-3BFE0C2C4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15518" y="6251576"/>
            <a:ext cx="96096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5432F1A-8089-4D11-984D-0ACFC4B425A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xmlns="" id="{99B301F3-2C98-BC4D-8C4A-A3604E44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6784" y="620714"/>
            <a:ext cx="28448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BA3A9C-C1DB-4FE2-831F-6B84BCE8EB84}" type="datetime1">
              <a:rPr lang="en-GB" smtClean="0"/>
              <a:t>23/04/2018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66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43503C-670A-49AB-B3F2-A33E8753A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Social Networks </a:t>
            </a:r>
            <a:br>
              <a:rPr lang="nl-NL" b="1" dirty="0"/>
            </a:br>
            <a:endParaRPr lang="en-GB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284B62-17AD-4370-A47F-C65A1976C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Recommendations on Twitter</a:t>
            </a:r>
            <a:endParaRPr lang="en-GB" dirty="0"/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xmlns="" id="{2FC5EC08-B61E-4205-B5CB-9C75124B7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145" y="3287433"/>
            <a:ext cx="838988" cy="68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C7DE39-4766-418B-9E7C-0B2B9DC766D9}"/>
              </a:ext>
            </a:extLst>
          </p:cNvPr>
          <p:cNvSpPr txBox="1"/>
          <p:nvPr/>
        </p:nvSpPr>
        <p:spPr>
          <a:xfrm>
            <a:off x="1520694" y="3974460"/>
            <a:ext cx="3457706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dirty="0" err="1"/>
              <a:t>Jenish</a:t>
            </a:r>
            <a:r>
              <a:rPr lang="en-GB" dirty="0"/>
              <a:t> </a:t>
            </a:r>
            <a:r>
              <a:rPr lang="en-GB" dirty="0" err="1"/>
              <a:t>Jaientilal</a:t>
            </a:r>
            <a:endParaRPr lang="en-GB" dirty="0"/>
          </a:p>
          <a:p>
            <a:r>
              <a:rPr lang="en-GB" dirty="0"/>
              <a:t>Feng </a:t>
            </a:r>
            <a:r>
              <a:rPr lang="en-GB" dirty="0" err="1"/>
              <a:t>QingYang</a:t>
            </a:r>
            <a:endParaRPr lang="en-GB" dirty="0"/>
          </a:p>
          <a:p>
            <a:r>
              <a:rPr lang="en-GB" dirty="0" err="1"/>
              <a:t>Valentinas</a:t>
            </a:r>
            <a:r>
              <a:rPr lang="en-GB" dirty="0"/>
              <a:t> </a:t>
            </a:r>
            <a:r>
              <a:rPr lang="en-GB" dirty="0" err="1"/>
              <a:t>Salmanovicius</a:t>
            </a:r>
            <a:endParaRPr lang="en-GB" dirty="0"/>
          </a:p>
          <a:p>
            <a:r>
              <a:rPr lang="en-GB" dirty="0"/>
              <a:t>Andrew Chan</a:t>
            </a:r>
          </a:p>
          <a:p>
            <a:r>
              <a:rPr lang="en-GB" dirty="0" err="1"/>
              <a:t>Hongyuan</a:t>
            </a:r>
            <a:r>
              <a:rPr lang="en-GB" dirty="0"/>
              <a:t> Wang</a:t>
            </a:r>
          </a:p>
          <a:p>
            <a:r>
              <a:rPr lang="en-GB" dirty="0"/>
              <a:t>Jeroen Galle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DFA51B-44C0-423D-ABBD-F054E38BCF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B851456-1762-4A3B-AC8B-7DA4A613F013}" type="datetime1">
              <a:rPr lang="en-GB" smtClean="0"/>
              <a:t>23/04/2018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C82A27-3A23-43F3-AB54-DD41340CC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0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AADA8-BF71-4414-8852-991E44C9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11728"/>
          </a:xfrm>
        </p:spPr>
        <p:txBody>
          <a:bodyPr/>
          <a:lstStyle/>
          <a:p>
            <a:r>
              <a:rPr lang="en-GB" dirty="0"/>
              <a:t>So what is our goal here?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932557-E465-46FE-981B-C4F1F7D6DA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84C860C-299D-49EB-BBF2-B174716B286E}" type="datetime1">
              <a:rPr lang="en-GB" smtClean="0"/>
              <a:t>23/04/2018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566BD8-1669-4E43-BE84-1897D0F4D0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9503258-B5AA-4FA0-A1F4-5BB0A54A2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420890"/>
            <a:ext cx="11521280" cy="37052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learn.</a:t>
            </a:r>
          </a:p>
          <a:p>
            <a:pPr marL="0" indent="0">
              <a:buNone/>
            </a:pPr>
            <a:r>
              <a:rPr lang="en-GB" dirty="0"/>
              <a:t>By means of creating Twitter analytics page.</a:t>
            </a:r>
          </a:p>
          <a:p>
            <a:pPr marL="0" indent="0">
              <a:buNone/>
            </a:pPr>
            <a:r>
              <a:rPr lang="en-GB" dirty="0"/>
              <a:t>Where one can get statistics and insights into Twitter profiles.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Objectives: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Natural </a:t>
            </a:r>
            <a:r>
              <a:rPr lang="en-GB" dirty="0"/>
              <a:t>Language Processing, Visualisations, Topic </a:t>
            </a:r>
            <a:r>
              <a:rPr lang="en-GB" dirty="0" smtClean="0"/>
              <a:t>Modelling</a:t>
            </a:r>
            <a:r>
              <a:rPr lang="en-GB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5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526527-10BB-44D9-AB31-83BE2233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62528"/>
          </a:xfrm>
        </p:spPr>
        <p:txBody>
          <a:bodyPr/>
          <a:lstStyle/>
          <a:p>
            <a:r>
              <a:rPr lang="en-GB" dirty="0"/>
              <a:t>Why choose Twitter?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FDF72F-B39D-4F19-A039-A40A82E9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686694"/>
            <a:ext cx="11521280" cy="3705275"/>
          </a:xfrm>
        </p:spPr>
        <p:txBody>
          <a:bodyPr/>
          <a:lstStyle/>
          <a:p>
            <a:pPr marL="285750" indent="-285750"/>
            <a:r>
              <a:rPr kumimoji="1" lang="en-US" altLang="zh-CN" sz="2300" dirty="0">
                <a:latin typeface="+mj-lt"/>
                <a:cs typeface="Arial" panose="020B0604020202020204" pitchFamily="34" charset="0"/>
              </a:rPr>
              <a:t>Popular social networking and microblogging service</a:t>
            </a:r>
          </a:p>
          <a:p>
            <a:pPr marL="285750" indent="-285750"/>
            <a:r>
              <a:rPr kumimoji="1" lang="en-US" altLang="zh-CN" sz="2300" dirty="0">
                <a:latin typeface="+mj-lt"/>
                <a:cs typeface="Arial" panose="020B0604020202020204" pitchFamily="34" charset="0"/>
              </a:rPr>
              <a:t>Large data set(every second on average around 6000 tweets are generated[1])</a:t>
            </a:r>
          </a:p>
          <a:p>
            <a:pPr marL="285750" indent="-285750"/>
            <a:r>
              <a:rPr kumimoji="1" lang="en-US" altLang="zh-CN" sz="2300" dirty="0">
                <a:latin typeface="+mj-lt"/>
                <a:cs typeface="Arial" panose="020B0604020202020204" pitchFamily="34" charset="0"/>
              </a:rPr>
              <a:t>Well documented API</a:t>
            </a:r>
          </a:p>
          <a:p>
            <a:pPr marL="285750" indent="-285750"/>
            <a:r>
              <a:rPr kumimoji="1" lang="en-US" altLang="zh-CN" sz="2300" dirty="0">
                <a:latin typeface="+mj-lt"/>
                <a:cs typeface="Arial" panose="020B0604020202020204" pitchFamily="34" charset="0"/>
              </a:rPr>
              <a:t>Free access to Twitter data 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950D85B-3D8F-41B4-9655-FFE641A1C9ED}"/>
              </a:ext>
            </a:extLst>
          </p:cNvPr>
          <p:cNvSpPr/>
          <p:nvPr/>
        </p:nvSpPr>
        <p:spPr>
          <a:xfrm>
            <a:off x="335360" y="6207303"/>
            <a:ext cx="5689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[1] Twitter Usage Statistics – Internet Live State 2016</a:t>
            </a:r>
            <a:endParaRPr kumimoji="1" lang="zh-CN" alt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475E5A-45B8-42DB-8EC3-12DC32301D9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70DD7DD-2234-461F-99B0-5885B0A99279}" type="datetime1">
              <a:rPr lang="en-GB" smtClean="0"/>
              <a:t>23/04/2018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0AAAB4-1298-45A0-9B1F-6E46B6F82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651519-B00D-44DC-A9DF-07869C2FAF2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DFD340-5F7B-43B9-8B9A-306098F89A16}" type="datetime1">
              <a:rPr lang="en-GB" smtClean="0"/>
              <a:t>23/04/2018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D1C2F4-32E2-4765-A2D1-95563BC0A8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12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385C07-9C45-4E0C-989B-B6E61AEF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581248"/>
          </a:xfrm>
        </p:spPr>
        <p:txBody>
          <a:bodyPr/>
          <a:lstStyle/>
          <a:p>
            <a:r>
              <a:rPr lang="en-GB" dirty="0"/>
              <a:t>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19F104-310E-4FFC-97AB-408D7C4DC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950" y="-1300899"/>
            <a:ext cx="16850935" cy="947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887B29-3D82-4C6A-A030-A4F5E736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52368"/>
          </a:xfrm>
        </p:spPr>
        <p:txBody>
          <a:bodyPr>
            <a:normAutofit/>
          </a:bodyPr>
          <a:lstStyle/>
          <a:p>
            <a:r>
              <a:rPr lang="en-GB" dirty="0"/>
              <a:t>Flask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2B7AB0-1683-4A46-A67A-871AFAFCBC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33" y="1196752"/>
            <a:ext cx="7055361" cy="494496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0F91BE-0080-467A-A347-C50C60A0DD6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7FAA029-8613-4852-8A2C-9A10A44E13E5}" type="datetime1">
              <a:rPr lang="en-GB" smtClean="0"/>
              <a:t>23/04/2018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F8E888-DA53-4078-9A9B-BDFB897ED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13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147934" y="1849120"/>
            <a:ext cx="1004341" cy="204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35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29" y="1492456"/>
            <a:ext cx="7956741" cy="4519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591408"/>
          </a:xfrm>
        </p:spPr>
        <p:txBody>
          <a:bodyPr/>
          <a:lstStyle/>
          <a:p>
            <a:r>
              <a:rPr lang="en-GB" dirty="0"/>
              <a:t>System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14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C33CFC-E571-4255-B4FC-352D16C1DBA3}" type="datetime1">
              <a:rPr lang="en-GB" smtClean="0"/>
              <a:t>23/04/2018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0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1BC2EB-F440-43EE-84FA-B09D56B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560928"/>
          </a:xfrm>
        </p:spPr>
        <p:txBody>
          <a:bodyPr>
            <a:normAutofit fontScale="90000"/>
          </a:bodyPr>
          <a:lstStyle/>
          <a:p>
            <a:r>
              <a:rPr lang="en-GB" dirty="0"/>
              <a:t>Data collection and 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9E7FCC-D448-4E1B-90D0-A6A9A281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39752"/>
            <a:ext cx="11521280" cy="3705275"/>
          </a:xfrm>
        </p:spPr>
        <p:txBody>
          <a:bodyPr/>
          <a:lstStyle/>
          <a:p>
            <a:pPr marL="0" indent="0">
              <a:buNone/>
            </a:pPr>
            <a:r>
              <a:rPr lang="en-GB" sz="2300" dirty="0"/>
              <a:t>Twitter Stream API :</a:t>
            </a:r>
          </a:p>
          <a:p>
            <a:pPr lvl="1"/>
            <a:r>
              <a:rPr lang="en-GB" sz="2300" dirty="0">
                <a:solidFill>
                  <a:schemeClr val="tx1"/>
                </a:solidFill>
              </a:rPr>
              <a:t>Access to streaming data from a user’s timeline or keywords (e.g. hashtags)</a:t>
            </a:r>
          </a:p>
          <a:p>
            <a:pPr lvl="1"/>
            <a:r>
              <a:rPr lang="en-GB" sz="2300" dirty="0">
                <a:solidFill>
                  <a:schemeClr val="tx1"/>
                </a:solidFill>
              </a:rPr>
              <a:t>Receive streamed tweets in real-time</a:t>
            </a:r>
          </a:p>
          <a:p>
            <a:pPr marL="0" indent="0">
              <a:buNone/>
            </a:pPr>
            <a:r>
              <a:rPr lang="en-GB" sz="2300" dirty="0"/>
              <a:t>Mongo DB:</a:t>
            </a:r>
          </a:p>
          <a:p>
            <a:pPr lvl="1"/>
            <a:r>
              <a:rPr lang="en-GB" sz="2300" dirty="0">
                <a:solidFill>
                  <a:schemeClr val="tx1"/>
                </a:solidFill>
              </a:rPr>
              <a:t>NoSQL</a:t>
            </a:r>
          </a:p>
          <a:p>
            <a:pPr lvl="1"/>
            <a:r>
              <a:rPr lang="en-GB" sz="2300" dirty="0">
                <a:solidFill>
                  <a:schemeClr val="tx1"/>
                </a:solidFill>
              </a:rPr>
              <a:t>A collection can contain different documents.</a:t>
            </a:r>
          </a:p>
          <a:p>
            <a:pPr lvl="1"/>
            <a:r>
              <a:rPr lang="en-GB" sz="2300" dirty="0">
                <a:solidFill>
                  <a:schemeClr val="tx1"/>
                </a:solidFill>
              </a:rPr>
              <a:t>Easy to scale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38647C-7C29-4A44-B1F9-4377409ECE6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EA5956-12A3-442A-A383-1858644FCC93}" type="datetime1">
              <a:rPr lang="en-GB" smtClean="0"/>
              <a:t>23/04/2018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9BDDBA-79CC-4090-9B7A-32DA8F3BA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1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9F5BDA-AEAB-46B7-9B52-5C0960C2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591408"/>
          </a:xfrm>
        </p:spPr>
        <p:txBody>
          <a:bodyPr/>
          <a:lstStyle/>
          <a:p>
            <a:r>
              <a:rPr lang="en-GB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F4DF5C-9B53-4207-A796-A8A0ABE8D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648487"/>
            <a:ext cx="11521280" cy="3705275"/>
          </a:xfrm>
        </p:spPr>
        <p:txBody>
          <a:bodyPr/>
          <a:lstStyle/>
          <a:p>
            <a:r>
              <a:rPr lang="en-GB" sz="2300" dirty="0"/>
              <a:t>Dictionary based data collection</a:t>
            </a:r>
          </a:p>
          <a:p>
            <a:r>
              <a:rPr lang="en-GB" sz="2300" dirty="0"/>
              <a:t>Store Tweet ID, Screen name, Text,</a:t>
            </a:r>
          </a:p>
          <a:p>
            <a:pPr marL="0" indent="0">
              <a:buNone/>
            </a:pPr>
            <a:r>
              <a:rPr lang="en-GB" sz="2300" dirty="0"/>
              <a:t>	Created time, Retweet number</a:t>
            </a:r>
          </a:p>
          <a:p>
            <a:r>
              <a:rPr lang="en-GB" sz="2300" dirty="0"/>
              <a:t>Collects user’s 200 most recent tweets</a:t>
            </a:r>
          </a:p>
          <a:p>
            <a:endParaRPr lang="en-GB" dirty="0"/>
          </a:p>
        </p:txBody>
      </p:sp>
      <p:sp>
        <p:nvSpPr>
          <p:cNvPr id="54" name="Date Placeholder 53">
            <a:extLst>
              <a:ext uri="{FF2B5EF4-FFF2-40B4-BE49-F238E27FC236}">
                <a16:creationId xmlns:a16="http://schemas.microsoft.com/office/drawing/2014/main" xmlns="" id="{2783941E-2885-4C62-AEC8-55256CABFDC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BA6FB69-32BC-44A7-B612-F0C155297366}" type="datetime1">
              <a:rPr lang="en-GB" smtClean="0"/>
              <a:t>23/04/2018</a:t>
            </a:fld>
            <a:endParaRPr lang="en-GB"/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xmlns="" id="{9B968577-E033-40B1-B732-B038971319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16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43" y="332079"/>
            <a:ext cx="4606841" cy="57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A3D8ED-DF18-43C4-960B-740C550B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21888"/>
          </a:xfrm>
        </p:spPr>
        <p:txBody>
          <a:bodyPr/>
          <a:lstStyle/>
          <a:p>
            <a:r>
              <a:rPr lang="en-GB" dirty="0"/>
              <a:t>Pre-processing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7519BFA-C23E-4FA6-9B0B-42A38C770C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89" y="1899128"/>
            <a:ext cx="1806791" cy="39847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4650BD-4BF3-45C5-AE09-137F403C22C5}"/>
              </a:ext>
            </a:extLst>
          </p:cNvPr>
          <p:cNvSpPr txBox="1"/>
          <p:nvPr/>
        </p:nvSpPr>
        <p:spPr>
          <a:xfrm>
            <a:off x="4886960" y="1899128"/>
            <a:ext cx="6065240" cy="2299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Message: RT @</a:t>
            </a:r>
            <a:r>
              <a:rPr lang="en-GB" dirty="0" err="1"/>
              <a:t>someuser</a:t>
            </a:r>
            <a:r>
              <a:rPr lang="en-GB" dirty="0"/>
              <a:t> #</a:t>
            </a:r>
            <a:r>
              <a:rPr lang="en-GB" dirty="0" err="1"/>
              <a:t>happyfuncoding</a:t>
            </a:r>
            <a:r>
              <a:rPr lang="en-GB" dirty="0"/>
              <a:t>: this is a typical Twitter tweet :-)</a:t>
            </a:r>
          </a:p>
          <a:p>
            <a:endParaRPr lang="en-GB" dirty="0"/>
          </a:p>
          <a:p>
            <a:r>
              <a:rPr lang="en-GB" dirty="0"/>
              <a:t>Tokenized: [</a:t>
            </a:r>
            <a:r>
              <a:rPr lang="en-GB" dirty="0" err="1"/>
              <a:t>u'rt</a:t>
            </a:r>
            <a:r>
              <a:rPr lang="en-GB" dirty="0"/>
              <a:t>', u'@</a:t>
            </a:r>
            <a:r>
              <a:rPr lang="en-GB" dirty="0" err="1"/>
              <a:t>someuser</a:t>
            </a:r>
            <a:r>
              <a:rPr lang="en-GB" dirty="0"/>
              <a:t>', u'#</a:t>
            </a:r>
            <a:r>
              <a:rPr lang="en-GB" dirty="0" err="1"/>
              <a:t>happyfuncoding</a:t>
            </a:r>
            <a:r>
              <a:rPr lang="en-GB" dirty="0"/>
              <a:t>', u':', </a:t>
            </a:r>
            <a:r>
              <a:rPr lang="en-GB" dirty="0" err="1"/>
              <a:t>u'this</a:t>
            </a:r>
            <a:r>
              <a:rPr lang="en-GB" dirty="0"/>
              <a:t>', </a:t>
            </a:r>
            <a:r>
              <a:rPr lang="en-GB" dirty="0" err="1"/>
              <a:t>u'is</a:t>
            </a:r>
            <a:r>
              <a:rPr lang="en-GB" dirty="0"/>
              <a:t>', </a:t>
            </a:r>
            <a:r>
              <a:rPr lang="en-GB" dirty="0" err="1"/>
              <a:t>u'a</a:t>
            </a:r>
            <a:r>
              <a:rPr lang="en-GB" dirty="0"/>
              <a:t>', </a:t>
            </a:r>
            <a:r>
              <a:rPr lang="en-GB" dirty="0" err="1"/>
              <a:t>u'typical</a:t>
            </a:r>
            <a:r>
              <a:rPr lang="en-GB" dirty="0"/>
              <a:t>', </a:t>
            </a:r>
            <a:r>
              <a:rPr lang="en-GB" dirty="0" err="1"/>
              <a:t>u'twitter</a:t>
            </a:r>
            <a:r>
              <a:rPr lang="en-GB" dirty="0"/>
              <a:t>', </a:t>
            </a:r>
            <a:r>
              <a:rPr lang="en-GB" dirty="0" err="1"/>
              <a:t>u'tweet</a:t>
            </a:r>
            <a:r>
              <a:rPr lang="en-GB" dirty="0"/>
              <a:t>', u':-)']</a:t>
            </a:r>
          </a:p>
          <a:p>
            <a:endParaRPr lang="en-GB" dirty="0"/>
          </a:p>
          <a:p>
            <a:r>
              <a:rPr lang="en-GB" dirty="0"/>
              <a:t>Tokenized and filtered: [</a:t>
            </a:r>
            <a:r>
              <a:rPr lang="en-GB" dirty="0" err="1"/>
              <a:t>u'RT</a:t>
            </a:r>
            <a:r>
              <a:rPr lang="en-GB" dirty="0"/>
              <a:t>', </a:t>
            </a:r>
            <a:r>
              <a:rPr lang="en-GB" dirty="0" err="1"/>
              <a:t>u'a</a:t>
            </a:r>
            <a:r>
              <a:rPr lang="en-GB" dirty="0"/>
              <a:t>', </a:t>
            </a:r>
            <a:r>
              <a:rPr lang="en-GB" dirty="0" err="1"/>
              <a:t>u'this</a:t>
            </a:r>
            <a:r>
              <a:rPr lang="en-GB" dirty="0"/>
              <a:t>', </a:t>
            </a:r>
            <a:r>
              <a:rPr lang="en-GB" dirty="0" err="1"/>
              <a:t>u'is</a:t>
            </a:r>
            <a:r>
              <a:rPr lang="en-GB" dirty="0"/>
              <a:t>', </a:t>
            </a:r>
            <a:r>
              <a:rPr lang="en-GB" dirty="0" err="1"/>
              <a:t>u'Twitter</a:t>
            </a:r>
            <a:r>
              <a:rPr lang="en-GB" dirty="0"/>
              <a:t>', u':', </a:t>
            </a:r>
            <a:r>
              <a:rPr lang="en-GB" dirty="0" err="1"/>
              <a:t>u'tweet</a:t>
            </a:r>
            <a:r>
              <a:rPr lang="en-GB" dirty="0"/>
              <a:t>', </a:t>
            </a:r>
            <a:r>
              <a:rPr lang="en-GB" dirty="0" err="1"/>
              <a:t>u'typical</a:t>
            </a:r>
            <a:r>
              <a:rPr lang="en-GB" dirty="0"/>
              <a:t>']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D3DD9561-66C3-432B-8701-F2DCB8AA3F0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BED04C4-44AC-4009-BFB0-8EA851DD2B09}" type="datetime1">
              <a:rPr lang="en-GB" smtClean="0"/>
              <a:t>23/04/2018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8E48FC-158C-466F-9D3D-423B4B1373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5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6E81B-2B0D-403C-B041-6C152D16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42208"/>
          </a:xfrm>
        </p:spPr>
        <p:txBody>
          <a:bodyPr/>
          <a:lstStyle/>
          <a:p>
            <a:r>
              <a:rPr lang="en-GB" dirty="0"/>
              <a:t>Topic modelling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565CED-5BE5-43E7-BAC3-B7D7721B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911426"/>
            <a:ext cx="11521280" cy="3705275"/>
          </a:xfrm>
        </p:spPr>
        <p:txBody>
          <a:bodyPr/>
          <a:lstStyle/>
          <a:p>
            <a:r>
              <a:rPr lang="en-GB" sz="2300" dirty="0"/>
              <a:t>A statistical model that can be used to identify the topics of documents.</a:t>
            </a:r>
          </a:p>
          <a:p>
            <a:r>
              <a:rPr lang="en-GB" sz="2300" dirty="0"/>
              <a:t>Topic is defined as a distribution over a set of words.</a:t>
            </a:r>
          </a:p>
          <a:p>
            <a:r>
              <a:rPr lang="en-GB" sz="2300" dirty="0"/>
              <a:t>Document is considered to have a few topics each with a certain probability.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54667D-A350-4278-85B3-EBF3D5E7631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05BB82-2C89-41B4-A388-0924AD308D0B}" type="datetime1">
              <a:rPr lang="en-GB" smtClean="0"/>
              <a:t>23/04/2018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62CE88-011B-4251-8576-20D3C9C586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6E81B-2B0D-403C-B041-6C152D16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62528"/>
          </a:xfrm>
        </p:spPr>
        <p:txBody>
          <a:bodyPr/>
          <a:lstStyle/>
          <a:p>
            <a:r>
              <a:rPr lang="en-GB" dirty="0"/>
              <a:t>Topic modelling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565CED-5BE5-43E7-BAC3-B7D7721B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728863"/>
            <a:ext cx="11521280" cy="3705275"/>
          </a:xfrm>
        </p:spPr>
        <p:txBody>
          <a:bodyPr/>
          <a:lstStyle/>
          <a:p>
            <a:pPr marL="0" indent="0">
              <a:buNone/>
            </a:pPr>
            <a:r>
              <a:rPr lang="en-GB" sz="2300" dirty="0"/>
              <a:t>Document is generated by repetitively :</a:t>
            </a:r>
          </a:p>
          <a:p>
            <a:pPr lvl="1"/>
            <a:r>
              <a:rPr lang="en-GB" sz="2300" dirty="0">
                <a:solidFill>
                  <a:schemeClr val="tx1"/>
                </a:solidFill>
              </a:rPr>
              <a:t>choosing a topic under certain probability distribution</a:t>
            </a:r>
          </a:p>
          <a:p>
            <a:pPr lvl="1"/>
            <a:r>
              <a:rPr lang="en-GB" sz="2300" dirty="0">
                <a:solidFill>
                  <a:schemeClr val="tx1"/>
                </a:solidFill>
              </a:rPr>
              <a:t>choosing a word from this topic according to certain probability</a:t>
            </a:r>
          </a:p>
          <a:p>
            <a:pPr lvl="1"/>
            <a:r>
              <a:rPr lang="en-GB" sz="2300" dirty="0">
                <a:solidFill>
                  <a:schemeClr val="tx1"/>
                </a:solidFill>
              </a:rPr>
              <a:t>including the word in the document </a:t>
            </a:r>
          </a:p>
          <a:p>
            <a:pPr marL="0" indent="0">
              <a:buNone/>
            </a:pPr>
            <a:endParaRPr lang="en-GB" sz="2300" dirty="0"/>
          </a:p>
          <a:p>
            <a:r>
              <a:rPr lang="en-GB" sz="2300" dirty="0"/>
              <a:t>The key issue is to find out distributions of words and topics via observing the documents.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54667D-A350-4278-85B3-EBF3D5E7631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05BB82-2C89-41B4-A388-0924AD308D0B}" type="datetime1">
              <a:rPr lang="en-GB" smtClean="0"/>
              <a:t>23/04/2018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62CE88-011B-4251-8576-20D3C9C586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AADA8-BF71-4414-8852-991E44C9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01568"/>
          </a:xfrm>
        </p:spPr>
        <p:txBody>
          <a:bodyPr/>
          <a:lstStyle/>
          <a:p>
            <a:r>
              <a:rPr lang="en-GB" dirty="0"/>
              <a:t>The team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957951-CBA7-4C5F-A81B-AD7B212E8D1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A27679A-B560-4B82-AC2D-8F29497F474D}" type="datetime1">
              <a:rPr lang="en-GB" smtClean="0"/>
              <a:t>23/04/2018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D99F64D-658A-443E-BF0C-C9E1ED7A3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2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D366274-36EC-4E11-B4B7-5F5F3FE88F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41" y="3185175"/>
            <a:ext cx="1093579" cy="14602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EC14196-521A-4A54-A736-E8D2147178C1}"/>
              </a:ext>
            </a:extLst>
          </p:cNvPr>
          <p:cNvSpPr/>
          <p:nvPr/>
        </p:nvSpPr>
        <p:spPr>
          <a:xfrm>
            <a:off x="1930294" y="4728735"/>
            <a:ext cx="2796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Valentinas</a:t>
            </a:r>
            <a:r>
              <a:rPr lang="en-GB" dirty="0"/>
              <a:t> </a:t>
            </a:r>
            <a:r>
              <a:rPr lang="en-GB" dirty="0" err="1"/>
              <a:t>Salmanovicius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F4A1F5A-7BC8-42FC-802C-904AA46AB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44" y="3185175"/>
            <a:ext cx="1493333" cy="14933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A29A844-3EC4-4CDA-9A0C-F289ACF9E08C}"/>
              </a:ext>
            </a:extLst>
          </p:cNvPr>
          <p:cNvSpPr/>
          <p:nvPr/>
        </p:nvSpPr>
        <p:spPr>
          <a:xfrm>
            <a:off x="6163751" y="4728735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Jenish</a:t>
            </a:r>
            <a:r>
              <a:rPr lang="en-GB" dirty="0"/>
              <a:t> </a:t>
            </a:r>
            <a:r>
              <a:rPr lang="en-GB" dirty="0" err="1"/>
              <a:t>Jaientilal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8EC71E-C693-4D98-BBC5-BA70477455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0" y="2347014"/>
            <a:ext cx="1493333" cy="14933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549AFAC-1207-4444-B392-B3FB6AFCD4C7}"/>
              </a:ext>
            </a:extLst>
          </p:cNvPr>
          <p:cNvSpPr/>
          <p:nvPr/>
        </p:nvSpPr>
        <p:spPr>
          <a:xfrm>
            <a:off x="491029" y="3923638"/>
            <a:ext cx="1783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Feng </a:t>
            </a:r>
            <a:r>
              <a:rPr lang="en-GB" dirty="0" err="1"/>
              <a:t>QingYang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D990C25-A8AE-4B4C-A559-4FA3539BD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74" y="2347014"/>
            <a:ext cx="1493333" cy="149333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CFF10AC-C311-4900-9321-5D74E2C90672}"/>
              </a:ext>
            </a:extLst>
          </p:cNvPr>
          <p:cNvSpPr/>
          <p:nvPr/>
        </p:nvSpPr>
        <p:spPr>
          <a:xfrm>
            <a:off x="4353174" y="3938628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Jeroen Galle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0A47B15E-27E2-47EC-9B80-67558D6980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314" y="2338754"/>
            <a:ext cx="1493334" cy="149333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F88091A-5AFB-4F01-96AF-2B9F9A325C22}"/>
              </a:ext>
            </a:extLst>
          </p:cNvPr>
          <p:cNvSpPr/>
          <p:nvPr/>
        </p:nvSpPr>
        <p:spPr>
          <a:xfrm>
            <a:off x="8249739" y="3923638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Andrew Chan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02893DE-02B9-4C2E-B11E-2CF424463AE8}"/>
              </a:ext>
            </a:extLst>
          </p:cNvPr>
          <p:cNvSpPr/>
          <p:nvPr/>
        </p:nvSpPr>
        <p:spPr>
          <a:xfrm>
            <a:off x="10090207" y="4728735"/>
            <a:ext cx="1894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Hongyuan</a:t>
            </a:r>
            <a:r>
              <a:rPr lang="en-GB" dirty="0"/>
              <a:t> Wang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875" y="3185175"/>
            <a:ext cx="1158705" cy="15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zn4jq2Q4v8XaUu583lib5nA2ryjjnvSMObjW8W213-uA6Io38etjH78RmtEmYkB1sKvPckVJcaNipv0vEiWWC4c1hhkCeiWrftvu0b8kae1Mwz8ptUvZlJYx9Bjipc9dyawZ88Fo-QA">
            <a:extLst>
              <a:ext uri="{FF2B5EF4-FFF2-40B4-BE49-F238E27FC236}">
                <a16:creationId xmlns:a16="http://schemas.microsoft.com/office/drawing/2014/main" xmlns="" id="{E5ADE2F4-26D8-40B1-9396-FE22EC2E2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7" y="1153787"/>
            <a:ext cx="5813769" cy="497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D65242C-8AE0-4A7A-9267-614E174E22A5}"/>
              </a:ext>
            </a:extLst>
          </p:cNvPr>
          <p:cNvSpPr/>
          <p:nvPr/>
        </p:nvSpPr>
        <p:spPr>
          <a:xfrm>
            <a:off x="6576485" y="1814187"/>
            <a:ext cx="530309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An illustration of LDA’s view of a document, where each colour marks a topic. There are 4 topics,  “art”, “budgets”, “children”, and “education” which are further defined by the lists of words below them.</a:t>
            </a:r>
            <a:endParaRPr lang="en-GB" sz="2000" dirty="0">
              <a:latin typeface="+mj-lt"/>
            </a:endParaRP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F7B9B2-3972-4647-BF80-FDFE698934B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8F2CE62-55C2-4175-8CCA-61EC4575592C}" type="datetime1">
              <a:rPr lang="en-GB" smtClean="0"/>
              <a:t>23/04/2018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2CED7D-F73B-4706-9190-3C7F3C1A61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0F17AB-2245-4DBC-B33B-7B1C5958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42208"/>
          </a:xfrm>
        </p:spPr>
        <p:txBody>
          <a:bodyPr/>
          <a:lstStyle/>
          <a:p>
            <a:r>
              <a:rPr lang="en-GB" dirty="0"/>
              <a:t>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78674F-04C9-4D0D-90E8-2C2D85D1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300" dirty="0"/>
              <a:t>Advantages:</a:t>
            </a:r>
          </a:p>
          <a:p>
            <a:pPr lvl="1"/>
            <a:r>
              <a:rPr lang="pt-PT" sz="2300" dirty="0">
                <a:solidFill>
                  <a:schemeClr val="tx1"/>
                </a:solidFill>
              </a:rPr>
              <a:t>Easy to implement (Python Library)</a:t>
            </a:r>
          </a:p>
          <a:p>
            <a:pPr lvl="1"/>
            <a:r>
              <a:rPr lang="pt-PT" sz="2300" dirty="0">
                <a:solidFill>
                  <a:schemeClr val="tx1"/>
                </a:solidFill>
              </a:rPr>
              <a:t>Unsupervised (Requires no Labelled Data)</a:t>
            </a:r>
          </a:p>
          <a:p>
            <a:r>
              <a:rPr lang="pt-PT" sz="2300" dirty="0"/>
              <a:t>Limitations: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Fixed K (the number of topics are fixed and must be known ahead of time)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Uncorrelated topics (</a:t>
            </a:r>
            <a:r>
              <a:rPr lang="en-US" sz="2300" dirty="0" err="1">
                <a:solidFill>
                  <a:schemeClr val="tx1"/>
                </a:solidFill>
              </a:rPr>
              <a:t>Dirichlet</a:t>
            </a:r>
            <a:r>
              <a:rPr lang="en-US" sz="2300" dirty="0">
                <a:solidFill>
                  <a:schemeClr val="tx1"/>
                </a:solidFill>
              </a:rPr>
              <a:t> topic distribution cannot capture correlations)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Bag of words (word order in a document is ignored)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72A2B9-DED3-4085-992A-1E794A82472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8E062E-F816-4B18-897B-F76ABE50B8F0}" type="datetime1">
              <a:rPr lang="en-GB" smtClean="0"/>
              <a:t>23/04/2018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BF1478-5120-4D57-97B5-1DE866774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7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10016F-21DF-428D-BDF8-3EEC6A9B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82848"/>
          </a:xfrm>
        </p:spPr>
        <p:txBody>
          <a:bodyPr>
            <a:normAutofit/>
          </a:bodyPr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2A88F-3E2B-4C3D-A522-F8DF6A023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441210"/>
            <a:ext cx="11521280" cy="370527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C5748B-83CE-45B7-B131-F7FF745BE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3236400-4F4D-468C-A0FC-42EA4F4994F1}" type="datetime1">
              <a:rPr lang="en-GB" smtClean="0"/>
              <a:t>23/04/2018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3B99D9-4294-4428-A2C2-13ED6709A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2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93D013-E54D-498B-A14B-E45F650F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8679F4-DD0D-4C4F-B737-C80278DC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21A477-212B-408C-BDF0-147E429D4C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23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D9307B-DD6A-4FE8-9654-31A1BCCDDD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C33CFC-E571-4255-B4FC-352D16C1DBA3}" type="datetime1">
              <a:rPr lang="en-GB" smtClean="0"/>
              <a:t>23/04/2018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93D013-E54D-498B-A14B-E45F650F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8679F4-DD0D-4C4F-B737-C80278DCA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04" y="2339752"/>
            <a:ext cx="11521280" cy="3705275"/>
          </a:xfrm>
        </p:spPr>
        <p:txBody>
          <a:bodyPr/>
          <a:lstStyle/>
          <a:p>
            <a:r>
              <a:rPr lang="en-GB" dirty="0"/>
              <a:t>This is still work in progress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21A477-212B-408C-BDF0-147E429D4C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24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D9307B-DD6A-4FE8-9654-31A1BCCDDD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C33CFC-E571-4255-B4FC-352D16C1DBA3}" type="datetime1">
              <a:rPr lang="en-GB" smtClean="0"/>
              <a:t>23/04/2018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3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93D013-E54D-498B-A14B-E45F650F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96952"/>
            <a:ext cx="11521280" cy="1143000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8679F4-DD0D-4C4F-B737-C80278DCA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986176"/>
            <a:ext cx="11521280" cy="370527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So </a:t>
            </a:r>
            <a:r>
              <a:rPr lang="en-GB" dirty="0"/>
              <a:t>far we have gained experience with: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21A477-212B-408C-BDF0-147E429D4C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25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D9307B-DD6A-4FE8-9654-31A1BCCDDD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C33CFC-E571-4255-B4FC-352D16C1DBA3}" type="datetime1">
              <a:rPr lang="en-GB" smtClean="0"/>
              <a:t>23/04/2018</a:t>
            </a:fld>
            <a:endParaRPr lang="en-GB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43443077"/>
              </p:ext>
            </p:extLst>
          </p:nvPr>
        </p:nvGraphicFramePr>
        <p:xfrm>
          <a:off x="335360" y="2659434"/>
          <a:ext cx="11144355" cy="3622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EFB99-DEAA-4DD3-9A1B-408B326A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540608"/>
          </a:xfrm>
        </p:spPr>
        <p:txBody>
          <a:bodyPr>
            <a:normAutofit fontScale="90000"/>
          </a:bodyPr>
          <a:lstStyle/>
          <a:p>
            <a:r>
              <a:rPr lang="en-GB" dirty="0"/>
              <a:t>Why social networks are interesting?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554538-686B-48F2-9EA9-F7C29549A2C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759CF4A-79DD-4D77-B180-CC1DFD17EC2B}" type="datetime1">
              <a:rPr lang="en-GB" smtClean="0"/>
              <a:t>23/04/2018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1E6B39-73B3-4BF5-BC9F-26DB0B3B73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EFB99-DEAA-4DD3-9A1B-408B326A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540608"/>
          </a:xfrm>
        </p:spPr>
        <p:txBody>
          <a:bodyPr>
            <a:normAutofit fontScale="90000"/>
          </a:bodyPr>
          <a:lstStyle/>
          <a:p>
            <a:r>
              <a:rPr lang="en-GB" dirty="0"/>
              <a:t>Why social networks are interesting?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554538-686B-48F2-9EA9-F7C29549A2C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759CF4A-79DD-4D77-B180-CC1DFD17EC2B}" type="datetime1">
              <a:rPr lang="en-GB" smtClean="0"/>
              <a:t>23/04/2018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1E6B39-73B3-4BF5-BC9F-26DB0B3B73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4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8EDDF3C-5120-4ECA-9B3B-98C5694B45C0}"/>
              </a:ext>
            </a:extLst>
          </p:cNvPr>
          <p:cNvSpPr/>
          <p:nvPr/>
        </p:nvSpPr>
        <p:spPr>
          <a:xfrm>
            <a:off x="249382" y="20024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121212"/>
                </a:solidFill>
                <a:latin typeface="Guardian Egyptian Web"/>
              </a:rPr>
              <a:t>Strava</a:t>
            </a:r>
            <a:r>
              <a:rPr lang="en-GB" dirty="0">
                <a:solidFill>
                  <a:srgbClr val="121212"/>
                </a:solidFill>
                <a:latin typeface="Guardian Egyptian Web"/>
              </a:rPr>
              <a:t> heatmap gives away location of secret US army bases</a:t>
            </a:r>
            <a:endParaRPr lang="en-GB" b="0" i="0" dirty="0">
              <a:solidFill>
                <a:srgbClr val="121212"/>
              </a:solidFill>
              <a:effectLst/>
              <a:latin typeface="Guardian Egyptian Web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0B611E0-9903-45A7-B2CC-0B56961AE1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1" y="2671603"/>
            <a:ext cx="4625877" cy="27755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9702BA1-4ABF-4C7E-AC44-6C361BD7AA9A}"/>
              </a:ext>
            </a:extLst>
          </p:cNvPr>
          <p:cNvSpPr/>
          <p:nvPr/>
        </p:nvSpPr>
        <p:spPr>
          <a:xfrm>
            <a:off x="831273" y="5476582"/>
            <a:ext cx="4932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Guardian Text Sans Web"/>
              </a:rPr>
              <a:t> A military base in Helmand Province, Afghanistan. Photograph: </a:t>
            </a:r>
            <a:r>
              <a:rPr lang="en-GB" dirty="0" err="1">
                <a:latin typeface="Guardian Text Sans Web"/>
              </a:rPr>
              <a:t>Strava</a:t>
            </a:r>
            <a:r>
              <a:rPr lang="en-GB" dirty="0">
                <a:latin typeface="Guardian Text Sans Web"/>
              </a:rPr>
              <a:t> Heatmap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1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EFB99-DEAA-4DD3-9A1B-408B326A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540608"/>
          </a:xfrm>
        </p:spPr>
        <p:txBody>
          <a:bodyPr>
            <a:normAutofit fontScale="90000"/>
          </a:bodyPr>
          <a:lstStyle/>
          <a:p>
            <a:r>
              <a:rPr lang="en-GB" dirty="0"/>
              <a:t>Why social networks are interesting?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554538-686B-48F2-9EA9-F7C29549A2C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759CF4A-79DD-4D77-B180-CC1DFD17EC2B}" type="datetime1">
              <a:rPr lang="en-GB" smtClean="0"/>
              <a:t>23/04/2018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1E6B39-73B3-4BF5-BC9F-26DB0B3B73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5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8EDDF3C-5120-4ECA-9B3B-98C5694B45C0}"/>
              </a:ext>
            </a:extLst>
          </p:cNvPr>
          <p:cNvSpPr/>
          <p:nvPr/>
        </p:nvSpPr>
        <p:spPr>
          <a:xfrm>
            <a:off x="369552" y="1987480"/>
            <a:ext cx="5855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121212"/>
                </a:solidFill>
                <a:latin typeface="Guardian Egyptian Web"/>
              </a:rPr>
              <a:t>Strava</a:t>
            </a:r>
            <a:r>
              <a:rPr lang="en-GB" dirty="0">
                <a:solidFill>
                  <a:srgbClr val="121212"/>
                </a:solidFill>
                <a:latin typeface="Guardian Egyptian Web"/>
              </a:rPr>
              <a:t> heatmap gives away location of secret US army bases</a:t>
            </a:r>
            <a:endParaRPr lang="en-GB" b="0" i="0" dirty="0">
              <a:solidFill>
                <a:srgbClr val="121212"/>
              </a:solidFill>
              <a:effectLst/>
              <a:latin typeface="Guardian Egyptian Web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0B611E0-9903-45A7-B2CC-0B56961AE1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1" y="2671603"/>
            <a:ext cx="4625877" cy="27755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9702BA1-4ABF-4C7E-AC44-6C361BD7AA9A}"/>
              </a:ext>
            </a:extLst>
          </p:cNvPr>
          <p:cNvSpPr/>
          <p:nvPr/>
        </p:nvSpPr>
        <p:spPr>
          <a:xfrm>
            <a:off x="831273" y="5476582"/>
            <a:ext cx="4932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Guardian Text Sans Web"/>
              </a:rPr>
              <a:t> A military base in Helmand Province, Afghanistan. Photograph: </a:t>
            </a:r>
            <a:r>
              <a:rPr lang="en-GB" dirty="0" err="1">
                <a:latin typeface="Guardian Text Sans Web"/>
              </a:rPr>
              <a:t>Strava</a:t>
            </a:r>
            <a:r>
              <a:rPr lang="en-GB" dirty="0">
                <a:latin typeface="Guardian Text Sans Web"/>
              </a:rPr>
              <a:t> Heatmap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FC56EC2-AE33-4A3E-92BA-475344BE9D27}"/>
              </a:ext>
            </a:extLst>
          </p:cNvPr>
          <p:cNvSpPr/>
          <p:nvPr/>
        </p:nvSpPr>
        <p:spPr>
          <a:xfrm>
            <a:off x="7136858" y="2348437"/>
            <a:ext cx="4719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</a:rPr>
              <a:t>The data was used to influence voter opinion on behalf of politicians who hire them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BDBA847-64C0-4E26-A904-4A5253894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499" y="3284954"/>
            <a:ext cx="3238500" cy="21621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950D85B-3D8F-41B4-9655-FFE641A1C9ED}"/>
              </a:ext>
            </a:extLst>
          </p:cNvPr>
          <p:cNvSpPr/>
          <p:nvPr/>
        </p:nvSpPr>
        <p:spPr>
          <a:xfrm>
            <a:off x="989641" y="6251576"/>
            <a:ext cx="4913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[1] The Guardian, “Fitness tracking app gives away location of </a:t>
            </a:r>
            <a:r>
              <a:rPr kumimoji="1" lang="en-US" altLang="zh-CN" sz="1400" dirty="0" err="1"/>
              <a:t>sectret</a:t>
            </a:r>
            <a:r>
              <a:rPr kumimoji="1" lang="en-US" altLang="zh-CN" sz="1400" dirty="0"/>
              <a:t> US bases”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01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AADA8-BF71-4414-8852-991E44C9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11728"/>
          </a:xfrm>
        </p:spPr>
        <p:txBody>
          <a:bodyPr/>
          <a:lstStyle/>
          <a:p>
            <a:r>
              <a:rPr lang="en-GB" dirty="0"/>
              <a:t>So what is our goal here?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932557-E465-46FE-981B-C4F1F7D6DA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84C860C-299D-49EB-BBF2-B174716B286E}" type="datetime1">
              <a:rPr lang="en-GB" smtClean="0"/>
              <a:t>23/04/2018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566BD8-1669-4E43-BE84-1897D0F4D0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AADA8-BF71-4414-8852-991E44C9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11728"/>
          </a:xfrm>
        </p:spPr>
        <p:txBody>
          <a:bodyPr/>
          <a:lstStyle/>
          <a:p>
            <a:r>
              <a:rPr lang="en-GB" dirty="0"/>
              <a:t>So what is our goal here?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932557-E465-46FE-981B-C4F1F7D6DA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84C860C-299D-49EB-BBF2-B174716B286E}" type="datetime1">
              <a:rPr lang="en-GB" smtClean="0"/>
              <a:t>23/04/2018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566BD8-1669-4E43-BE84-1897D0F4D0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7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9503258-B5AA-4FA0-A1F4-5BB0A54A2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420890"/>
            <a:ext cx="11521280" cy="37052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learn.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5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AADA8-BF71-4414-8852-991E44C9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11728"/>
          </a:xfrm>
        </p:spPr>
        <p:txBody>
          <a:bodyPr/>
          <a:lstStyle/>
          <a:p>
            <a:r>
              <a:rPr lang="en-GB" dirty="0"/>
              <a:t>So what is our goal here?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932557-E465-46FE-981B-C4F1F7D6DA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84C860C-299D-49EB-BBF2-B174716B286E}" type="datetime1">
              <a:rPr lang="en-GB" smtClean="0"/>
              <a:t>23/04/2018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566BD8-1669-4E43-BE84-1897D0F4D0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8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9503258-B5AA-4FA0-A1F4-5BB0A54A2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420890"/>
            <a:ext cx="11521280" cy="37052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learn.</a:t>
            </a:r>
          </a:p>
          <a:p>
            <a:pPr marL="0" indent="0">
              <a:buNone/>
            </a:pPr>
            <a:r>
              <a:rPr lang="en-GB" dirty="0"/>
              <a:t>By means of creating Twitter analytics page.</a:t>
            </a:r>
          </a:p>
        </p:txBody>
      </p:sp>
    </p:spTree>
    <p:extLst>
      <p:ext uri="{BB962C8B-B14F-4D97-AF65-F5344CB8AC3E}">
        <p14:creationId xmlns:p14="http://schemas.microsoft.com/office/powerpoint/2010/main" val="23160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AADA8-BF71-4414-8852-991E44C9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11728"/>
          </a:xfrm>
        </p:spPr>
        <p:txBody>
          <a:bodyPr/>
          <a:lstStyle/>
          <a:p>
            <a:r>
              <a:rPr lang="en-GB" dirty="0"/>
              <a:t>So what is our goal here?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932557-E465-46FE-981B-C4F1F7D6DA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84C860C-299D-49EB-BBF2-B174716B286E}" type="datetime1">
              <a:rPr lang="en-GB" smtClean="0"/>
              <a:t>23/04/2018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566BD8-1669-4E43-BE84-1897D0F4D0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9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9503258-B5AA-4FA0-A1F4-5BB0A54A2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420890"/>
            <a:ext cx="11521280" cy="37052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learn.</a:t>
            </a:r>
          </a:p>
          <a:p>
            <a:pPr marL="0" indent="0">
              <a:buNone/>
            </a:pPr>
            <a:r>
              <a:rPr lang="en-GB" dirty="0"/>
              <a:t>By means of creating Twitter analytics page.</a:t>
            </a:r>
          </a:p>
          <a:p>
            <a:pPr marL="0" indent="0">
              <a:buNone/>
            </a:pPr>
            <a:r>
              <a:rPr lang="en-GB" dirty="0"/>
              <a:t>Where one can get statistics and insights into Twitter profiles.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2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6248A07-9F72-48DD-AB8F-ACD3FE0AA5A8}" vid="{D35FB74C-7334-4E65-B686-7BDE9D8827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772</Words>
  <Application>Microsoft Office PowerPoint</Application>
  <PresentationFormat>Widescreen</PresentationFormat>
  <Paragraphs>179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宋体</vt:lpstr>
      <vt:lpstr>Arial</vt:lpstr>
      <vt:lpstr>Calibri</vt:lpstr>
      <vt:lpstr>Guardian Egyptian Web</vt:lpstr>
      <vt:lpstr>Guardian Text Sans Web</vt:lpstr>
      <vt:lpstr>Theme1</vt:lpstr>
      <vt:lpstr>Social Networks  </vt:lpstr>
      <vt:lpstr>The team</vt:lpstr>
      <vt:lpstr>Why social networks are interesting?</vt:lpstr>
      <vt:lpstr>Why social networks are interesting?</vt:lpstr>
      <vt:lpstr>Why social networks are interesting?</vt:lpstr>
      <vt:lpstr>So what is our goal here?</vt:lpstr>
      <vt:lpstr>So what is our goal here?</vt:lpstr>
      <vt:lpstr>So what is our goal here?</vt:lpstr>
      <vt:lpstr>So what is our goal here?</vt:lpstr>
      <vt:lpstr>So what is our goal here?</vt:lpstr>
      <vt:lpstr>Why choose Twitter? </vt:lpstr>
      <vt:lpstr>Architecture</vt:lpstr>
      <vt:lpstr>Flask</vt:lpstr>
      <vt:lpstr>System Pipeline</vt:lpstr>
      <vt:lpstr>Data collection and storage </vt:lpstr>
      <vt:lpstr>Data collection</vt:lpstr>
      <vt:lpstr>Pre-processing</vt:lpstr>
      <vt:lpstr>Topic modelling (LDA)</vt:lpstr>
      <vt:lpstr>Topic modelling (LDA)</vt:lpstr>
      <vt:lpstr>PowerPoint Presentation</vt:lpstr>
      <vt:lpstr>LDA</vt:lpstr>
      <vt:lpstr>DEMO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Networks  recommendations on Twitter</dc:title>
  <dc:creator>Jeroen Galle</dc:creator>
  <cp:lastModifiedBy>Jenish Jaientilal</cp:lastModifiedBy>
  <cp:revision>43</cp:revision>
  <dcterms:created xsi:type="dcterms:W3CDTF">2018-04-22T09:55:51Z</dcterms:created>
  <dcterms:modified xsi:type="dcterms:W3CDTF">2018-04-23T12:29:47Z</dcterms:modified>
</cp:coreProperties>
</file>